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media/audio1.wav" ContentType="audio/wav"/>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7"/>
  </p:notesMasterIdLst>
  <p:sldIdLst>
    <p:sldId id="265" r:id="rId2"/>
    <p:sldId id="267"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258" r:id="rId41"/>
    <p:sldId id="261" r:id="rId42"/>
    <p:sldId id="262" r:id="rId43"/>
    <p:sldId id="308" r:id="rId44"/>
    <p:sldId id="309" r:id="rId45"/>
    <p:sldId id="310" r:id="rId46"/>
    <p:sldId id="311" r:id="rId47"/>
    <p:sldId id="312" r:id="rId48"/>
    <p:sldId id="313" r:id="rId49"/>
    <p:sldId id="314" r:id="rId50"/>
    <p:sldId id="315" r:id="rId51"/>
    <p:sldId id="316" r:id="rId52"/>
    <p:sldId id="317" r:id="rId53"/>
    <p:sldId id="318" r:id="rId54"/>
    <p:sldId id="319" r:id="rId55"/>
    <p:sldId id="320" r:id="rId56"/>
    <p:sldId id="321" r:id="rId57"/>
    <p:sldId id="322" r:id="rId58"/>
    <p:sldId id="323" r:id="rId59"/>
    <p:sldId id="324" r:id="rId60"/>
    <p:sldId id="325" r:id="rId61"/>
    <p:sldId id="326" r:id="rId62"/>
    <p:sldId id="327" r:id="rId63"/>
    <p:sldId id="328" r:id="rId64"/>
    <p:sldId id="329" r:id="rId65"/>
    <p:sldId id="330" r:id="rId66"/>
    <p:sldId id="331" r:id="rId67"/>
    <p:sldId id="332" r:id="rId68"/>
    <p:sldId id="333" r:id="rId69"/>
    <p:sldId id="334" r:id="rId70"/>
    <p:sldId id="335" r:id="rId71"/>
    <p:sldId id="336" r:id="rId72"/>
    <p:sldId id="337" r:id="rId73"/>
    <p:sldId id="338" r:id="rId74"/>
    <p:sldId id="339" r:id="rId75"/>
    <p:sldId id="340" r:id="rId76"/>
    <p:sldId id="341" r:id="rId77"/>
    <p:sldId id="342" r:id="rId78"/>
    <p:sldId id="343" r:id="rId79"/>
    <p:sldId id="344" r:id="rId80"/>
    <p:sldId id="345" r:id="rId81"/>
    <p:sldId id="346" r:id="rId82"/>
    <p:sldId id="347" r:id="rId83"/>
    <p:sldId id="348" r:id="rId84"/>
    <p:sldId id="349" r:id="rId85"/>
    <p:sldId id="350" r:id="rId86"/>
    <p:sldId id="351" r:id="rId87"/>
    <p:sldId id="352" r:id="rId88"/>
    <p:sldId id="353" r:id="rId89"/>
    <p:sldId id="354" r:id="rId90"/>
    <p:sldId id="355" r:id="rId91"/>
    <p:sldId id="356" r:id="rId92"/>
    <p:sldId id="357" r:id="rId93"/>
    <p:sldId id="358" r:id="rId94"/>
    <p:sldId id="359" r:id="rId95"/>
    <p:sldId id="360" r:id="rId96"/>
    <p:sldId id="361" r:id="rId97"/>
    <p:sldId id="362" r:id="rId98"/>
    <p:sldId id="363" r:id="rId99"/>
    <p:sldId id="364" r:id="rId100"/>
    <p:sldId id="365" r:id="rId101"/>
    <p:sldId id="366" r:id="rId102"/>
    <p:sldId id="367" r:id="rId103"/>
    <p:sldId id="368" r:id="rId104"/>
    <p:sldId id="369" r:id="rId105"/>
    <p:sldId id="370" r:id="rId106"/>
    <p:sldId id="371" r:id="rId107"/>
    <p:sldId id="372" r:id="rId108"/>
    <p:sldId id="373" r:id="rId109"/>
    <p:sldId id="374" r:id="rId110"/>
    <p:sldId id="375" r:id="rId111"/>
    <p:sldId id="376" r:id="rId112"/>
    <p:sldId id="377" r:id="rId113"/>
    <p:sldId id="378" r:id="rId114"/>
    <p:sldId id="379" r:id="rId115"/>
    <p:sldId id="380" r:id="rId116"/>
    <p:sldId id="381" r:id="rId117"/>
    <p:sldId id="382" r:id="rId118"/>
    <p:sldId id="383" r:id="rId119"/>
    <p:sldId id="384" r:id="rId120"/>
    <p:sldId id="385" r:id="rId121"/>
    <p:sldId id="386" r:id="rId122"/>
    <p:sldId id="387" r:id="rId123"/>
    <p:sldId id="388" r:id="rId124"/>
    <p:sldId id="264" r:id="rId125"/>
    <p:sldId id="390" r:id="rId126"/>
    <p:sldId id="391" r:id="rId127"/>
    <p:sldId id="392" r:id="rId128"/>
    <p:sldId id="393" r:id="rId129"/>
    <p:sldId id="394" r:id="rId130"/>
    <p:sldId id="395" r:id="rId131"/>
    <p:sldId id="396" r:id="rId132"/>
    <p:sldId id="397" r:id="rId133"/>
    <p:sldId id="398" r:id="rId134"/>
    <p:sldId id="399" r:id="rId135"/>
    <p:sldId id="400" r:id="rId1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6" autoAdjust="0"/>
    <p:restoredTop sz="94660"/>
  </p:normalViewPr>
  <p:slideViewPr>
    <p:cSldViewPr snapToGrid="0">
      <p:cViewPr varScale="1">
        <p:scale>
          <a:sx n="106" d="100"/>
          <a:sy n="106" d="100"/>
        </p:scale>
        <p:origin x="108"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96C773-8AA4-43F8-81F8-FBB7C5E88064}" type="datetimeFigureOut">
              <a:rPr lang="en-US" smtClean="0"/>
              <a:t>2/10/2022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3D5EB7-8E76-4A8D-A210-A99C803216F8}" type="slidenum">
              <a:rPr lang="en-US" smtClean="0"/>
              <a:t>‹#›</a:t>
            </a:fld>
            <a:endParaRPr lang="en-US"/>
          </a:p>
        </p:txBody>
      </p:sp>
    </p:spTree>
    <p:extLst>
      <p:ext uri="{BB962C8B-B14F-4D97-AF65-F5344CB8AC3E}">
        <p14:creationId xmlns:p14="http://schemas.microsoft.com/office/powerpoint/2010/main" val="90924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1C5F452B-A641-4535-B2F1-1D5BF5F303D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w="9525"/>
        </p:spPr>
        <p:txBody>
          <a:bodyPr/>
          <a:lstStyle/>
          <a:p>
            <a:pPr eaLnBrk="1" hangingPunct="1"/>
            <a:endParaRPr lang="en-US" sz="1800" dirty="0"/>
          </a:p>
        </p:txBody>
      </p:sp>
    </p:spTree>
    <p:extLst>
      <p:ext uri="{BB962C8B-B14F-4D97-AF65-F5344CB8AC3E}">
        <p14:creationId xmlns:p14="http://schemas.microsoft.com/office/powerpoint/2010/main" val="1721186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AC694011-21E6-470F-A975-5462C9B87940}"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xfrm>
            <a:off x="536681" y="4467225"/>
            <a:ext cx="5960129" cy="4314825"/>
          </a:xfrm>
          <a:noFill/>
          <a:ln w="9525"/>
        </p:spPr>
        <p:txBody>
          <a:bodyPr/>
          <a:lstStyle/>
          <a:p>
            <a:pPr eaLnBrk="1" hangingPunct="1"/>
            <a:endParaRPr lang="en-US" sz="1800" dirty="0"/>
          </a:p>
        </p:txBody>
      </p:sp>
    </p:spTree>
    <p:extLst>
      <p:ext uri="{BB962C8B-B14F-4D97-AF65-F5344CB8AC3E}">
        <p14:creationId xmlns:p14="http://schemas.microsoft.com/office/powerpoint/2010/main" val="328075950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17DDAF34-7FCA-474A-ABA2-F6FEBEC0F46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101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w="9525"/>
        </p:spPr>
        <p:txBody>
          <a:bodyPr/>
          <a:lstStyle/>
          <a:p>
            <a:pPr eaLnBrk="1" hangingPunct="1"/>
            <a:endParaRPr lang="en-US" sz="1600" dirty="0"/>
          </a:p>
        </p:txBody>
      </p:sp>
    </p:spTree>
    <p:extLst>
      <p:ext uri="{BB962C8B-B14F-4D97-AF65-F5344CB8AC3E}">
        <p14:creationId xmlns:p14="http://schemas.microsoft.com/office/powerpoint/2010/main" val="243280080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D4AB89CF-94BB-468B-8712-2843A1730B03}"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102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a:ln w="9525"/>
        </p:spPr>
        <p:txBody>
          <a:bodyPr/>
          <a:lstStyle/>
          <a:p>
            <a:pPr eaLnBrk="1" hangingPunct="1"/>
            <a:endParaRPr lang="en-US" sz="2000" dirty="0"/>
          </a:p>
        </p:txBody>
      </p:sp>
    </p:spTree>
    <p:extLst>
      <p:ext uri="{BB962C8B-B14F-4D97-AF65-F5344CB8AC3E}">
        <p14:creationId xmlns:p14="http://schemas.microsoft.com/office/powerpoint/2010/main" val="102989133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4EE2ADA0-38FB-4BF8-A445-2E5626A23023}"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103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w="9525"/>
        </p:spPr>
        <p:txBody>
          <a:bodyPr/>
          <a:lstStyle/>
          <a:p>
            <a:pPr eaLnBrk="1" hangingPunct="1"/>
            <a:endParaRPr lang="en-US" sz="2000" dirty="0"/>
          </a:p>
        </p:txBody>
      </p:sp>
    </p:spTree>
    <p:extLst>
      <p:ext uri="{BB962C8B-B14F-4D97-AF65-F5344CB8AC3E}">
        <p14:creationId xmlns:p14="http://schemas.microsoft.com/office/powerpoint/2010/main" val="411985416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D0FEEE40-1941-4CF5-BF35-19E3BC42AA8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104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w="9525"/>
        </p:spPr>
        <p:txBody>
          <a:bodyPr/>
          <a:lstStyle/>
          <a:p>
            <a:pPr eaLnBrk="1" hangingPunct="1"/>
            <a:endParaRPr lang="en-US" sz="1800" dirty="0"/>
          </a:p>
        </p:txBody>
      </p:sp>
    </p:spTree>
    <p:extLst>
      <p:ext uri="{BB962C8B-B14F-4D97-AF65-F5344CB8AC3E}">
        <p14:creationId xmlns:p14="http://schemas.microsoft.com/office/powerpoint/2010/main" val="166076081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CFE303F7-C2B3-4884-88C5-11970DEDEF01}"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105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w="9525"/>
        </p:spPr>
        <p:txBody>
          <a:bodyPr/>
          <a:lstStyle/>
          <a:p>
            <a:pPr eaLnBrk="1" hangingPunct="1"/>
            <a:endParaRPr lang="en-US" sz="1800" dirty="0"/>
          </a:p>
        </p:txBody>
      </p:sp>
    </p:spTree>
    <p:extLst>
      <p:ext uri="{BB962C8B-B14F-4D97-AF65-F5344CB8AC3E}">
        <p14:creationId xmlns:p14="http://schemas.microsoft.com/office/powerpoint/2010/main" val="87319860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AFBD85C7-B1BD-4442-8524-09EF324BB79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106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xfrm>
            <a:off x="849873" y="4541838"/>
            <a:ext cx="5269215" cy="3786187"/>
          </a:xfrm>
          <a:noFill/>
          <a:ln w="9525"/>
        </p:spPr>
        <p:txBody>
          <a:bodyPr/>
          <a:lstStyle/>
          <a:p>
            <a:pPr eaLnBrk="1" hangingPunct="1"/>
            <a:endParaRPr lang="en-US" sz="1800" dirty="0"/>
          </a:p>
        </p:txBody>
      </p:sp>
    </p:spTree>
    <p:extLst>
      <p:ext uri="{BB962C8B-B14F-4D97-AF65-F5344CB8AC3E}">
        <p14:creationId xmlns:p14="http://schemas.microsoft.com/office/powerpoint/2010/main" val="74605847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444DDBAC-D8C7-48C5-A7B7-AAEB831F759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107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w="9525"/>
        </p:spPr>
        <p:txBody>
          <a:bodyPr/>
          <a:lstStyle/>
          <a:p>
            <a:pPr eaLnBrk="1" hangingPunct="1"/>
            <a:endParaRPr lang="en-US" sz="2000" dirty="0"/>
          </a:p>
        </p:txBody>
      </p:sp>
    </p:spTree>
    <p:extLst>
      <p:ext uri="{BB962C8B-B14F-4D97-AF65-F5344CB8AC3E}">
        <p14:creationId xmlns:p14="http://schemas.microsoft.com/office/powerpoint/2010/main" val="255571534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B18A6350-C9B4-4846-90B6-513BAD2FA583}"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108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w="9525"/>
        </p:spPr>
        <p:txBody>
          <a:bodyPr/>
          <a:lstStyle/>
          <a:p>
            <a:pPr eaLnBrk="1" hangingPunct="1"/>
            <a:endParaRPr lang="en-US" sz="1800" dirty="0"/>
          </a:p>
        </p:txBody>
      </p:sp>
    </p:spTree>
    <p:extLst>
      <p:ext uri="{BB962C8B-B14F-4D97-AF65-F5344CB8AC3E}">
        <p14:creationId xmlns:p14="http://schemas.microsoft.com/office/powerpoint/2010/main" val="385644593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ABF5AE50-9ADC-4A6D-89B0-582E0AE9C261}"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109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52931" name="Rectangle 2"/>
          <p:cNvSpPr>
            <a:spLocks noGrp="1" noRot="1" noChangeAspect="1" noChangeArrowheads="1" noTextEdit="1"/>
          </p:cNvSpPr>
          <p:nvPr>
            <p:ph type="sldImg"/>
          </p:nvPr>
        </p:nvSpPr>
        <p:spPr>
          <a:ln/>
        </p:spPr>
      </p:sp>
      <p:sp>
        <p:nvSpPr>
          <p:cNvPr id="252932" name="Rectangle 3"/>
          <p:cNvSpPr>
            <a:spLocks noGrp="1" noChangeArrowheads="1"/>
          </p:cNvSpPr>
          <p:nvPr>
            <p:ph type="body" idx="1"/>
          </p:nvPr>
        </p:nvSpPr>
        <p:spPr>
          <a:xfrm>
            <a:off x="849873" y="4541838"/>
            <a:ext cx="5269215" cy="3786187"/>
          </a:xfrm>
          <a:noFill/>
          <a:ln w="9525"/>
        </p:spPr>
        <p:txBody>
          <a:bodyPr/>
          <a:lstStyle/>
          <a:p>
            <a:pPr eaLnBrk="1" hangingPunct="1"/>
            <a:endParaRPr lang="en-US" sz="1800" dirty="0"/>
          </a:p>
        </p:txBody>
      </p:sp>
    </p:spTree>
    <p:extLst>
      <p:ext uri="{BB962C8B-B14F-4D97-AF65-F5344CB8AC3E}">
        <p14:creationId xmlns:p14="http://schemas.microsoft.com/office/powerpoint/2010/main" val="208189986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03E89F1F-B88D-4A53-A4A7-8AEC639D182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110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a:ln w="9525"/>
        </p:spPr>
        <p:txBody>
          <a:bodyPr/>
          <a:lstStyle/>
          <a:p>
            <a:pPr eaLnBrk="1" hangingPunct="1"/>
            <a:endParaRPr lang="en-US" sz="2400" dirty="0"/>
          </a:p>
        </p:txBody>
      </p:sp>
    </p:spTree>
    <p:extLst>
      <p:ext uri="{BB962C8B-B14F-4D97-AF65-F5344CB8AC3E}">
        <p14:creationId xmlns:p14="http://schemas.microsoft.com/office/powerpoint/2010/main" val="2691155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7FE1064B-F740-4450-BBB4-F8B9BFFA1BEE}"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xfrm>
            <a:off x="610650" y="4387850"/>
            <a:ext cx="5640641" cy="4156075"/>
          </a:xfrm>
          <a:noFill/>
          <a:ln w="9525"/>
        </p:spPr>
        <p:txBody>
          <a:bodyPr/>
          <a:lstStyle/>
          <a:p>
            <a:pPr eaLnBrk="1" hangingPunct="1"/>
            <a:endParaRPr lang="en-US" sz="1500" dirty="0"/>
          </a:p>
        </p:txBody>
      </p:sp>
    </p:spTree>
    <p:extLst>
      <p:ext uri="{BB962C8B-B14F-4D97-AF65-F5344CB8AC3E}">
        <p14:creationId xmlns:p14="http://schemas.microsoft.com/office/powerpoint/2010/main" val="325540586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p:txBody>
          <a:bodyPr/>
          <a:lstStyle/>
          <a:p>
            <a:pPr marL="0" marR="0" lvl="0" indent="0" algn="r" defTabSz="946150" rtl="0" eaLnBrk="0" fontAlgn="base" latinLnBrk="0" hangingPunct="0">
              <a:lnSpc>
                <a:spcPct val="100000"/>
              </a:lnSpc>
              <a:spcBef>
                <a:spcPct val="0"/>
              </a:spcBef>
              <a:spcAft>
                <a:spcPct val="0"/>
              </a:spcAft>
              <a:buClrTx/>
              <a:buSzTx/>
              <a:buFontTx/>
              <a:buNone/>
              <a:tabLst/>
              <a:defRPr/>
            </a:pPr>
            <a:fld id="{EFA6BA26-9C37-407B-8C19-57A88B1A189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46150" rtl="0" eaLnBrk="0" fontAlgn="base" latinLnBrk="0" hangingPunct="0">
                <a:lnSpc>
                  <a:spcPct val="100000"/>
                </a:lnSpc>
                <a:spcBef>
                  <a:spcPct val="0"/>
                </a:spcBef>
                <a:spcAft>
                  <a:spcPct val="0"/>
                </a:spcAft>
                <a:buClrTx/>
                <a:buSzTx/>
                <a:buFontTx/>
                <a:buNone/>
                <a:tabLst/>
                <a:defRPr/>
              </a:pPr>
              <a:t>111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2515" name="Rectangle 2"/>
          <p:cNvSpPr>
            <a:spLocks noGrp="1" noRot="1" noChangeAspect="1" noChangeArrowheads="1" noTextEdit="1"/>
          </p:cNvSpPr>
          <p:nvPr>
            <p:ph type="sldImg"/>
          </p:nvPr>
        </p:nvSpPr>
        <p:spPr>
          <a:xfrm>
            <a:off x="403225" y="692150"/>
            <a:ext cx="6157913" cy="3463925"/>
          </a:xfrm>
          <a:ln/>
        </p:spPr>
      </p:sp>
      <p:sp>
        <p:nvSpPr>
          <p:cNvPr id="192516" name="Rectangle 3"/>
          <p:cNvSpPr>
            <a:spLocks noGrp="1" noChangeArrowheads="1"/>
          </p:cNvSpPr>
          <p:nvPr>
            <p:ph type="body" idx="1"/>
          </p:nvPr>
        </p:nvSpPr>
        <p:spPr>
          <a:xfrm>
            <a:off x="926995" y="4386263"/>
            <a:ext cx="5096092" cy="4157662"/>
          </a:xfrm>
          <a:noFill/>
          <a:ln w="9525"/>
        </p:spPr>
        <p:txBody>
          <a:bodyPr/>
          <a:lstStyle/>
          <a:p>
            <a:endParaRPr lang="en-US" dirty="0"/>
          </a:p>
        </p:txBody>
      </p:sp>
    </p:spTree>
    <p:extLst>
      <p:ext uri="{BB962C8B-B14F-4D97-AF65-F5344CB8AC3E}">
        <p14:creationId xmlns:p14="http://schemas.microsoft.com/office/powerpoint/2010/main" val="140984804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09808242-CECE-4AC3-A53B-021A4A9875BB}"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112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xfrm>
            <a:off x="926994" y="4314828"/>
            <a:ext cx="5099240" cy="4156075"/>
          </a:xfrm>
          <a:noFill/>
          <a:ln w="9525"/>
        </p:spPr>
        <p:txBody>
          <a:bodyPr/>
          <a:lstStyle/>
          <a:p>
            <a:pPr eaLnBrk="1" hangingPunct="1"/>
            <a:endParaRPr lang="en-US" sz="1800" dirty="0"/>
          </a:p>
        </p:txBody>
      </p:sp>
    </p:spTree>
    <p:extLst>
      <p:ext uri="{BB962C8B-B14F-4D97-AF65-F5344CB8AC3E}">
        <p14:creationId xmlns:p14="http://schemas.microsoft.com/office/powerpoint/2010/main" val="93607509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FC63A3E7-3656-4A47-83D8-E9665AF1040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113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99469726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p:txBody>
          <a:bodyPr/>
          <a:lstStyle/>
          <a:p>
            <a:pPr marL="0" marR="0" lvl="0" indent="0" algn="r" defTabSz="946150" rtl="0" eaLnBrk="0" fontAlgn="base" latinLnBrk="0" hangingPunct="0">
              <a:lnSpc>
                <a:spcPct val="100000"/>
              </a:lnSpc>
              <a:spcBef>
                <a:spcPct val="0"/>
              </a:spcBef>
              <a:spcAft>
                <a:spcPct val="0"/>
              </a:spcAft>
              <a:buClrTx/>
              <a:buSzTx/>
              <a:buFontTx/>
              <a:buNone/>
              <a:tabLst/>
              <a:defRPr/>
            </a:pPr>
            <a:fld id="{EFA6BA26-9C37-407B-8C19-57A88B1A189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46150" rtl="0" eaLnBrk="0" fontAlgn="base" latinLnBrk="0" hangingPunct="0">
                <a:lnSpc>
                  <a:spcPct val="100000"/>
                </a:lnSpc>
                <a:spcBef>
                  <a:spcPct val="0"/>
                </a:spcBef>
                <a:spcAft>
                  <a:spcPct val="0"/>
                </a:spcAft>
                <a:buClrTx/>
                <a:buSzTx/>
                <a:buFontTx/>
                <a:buNone/>
                <a:tabLst/>
                <a:defRPr/>
              </a:pPr>
              <a:t>114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2515" name="Rectangle 2"/>
          <p:cNvSpPr>
            <a:spLocks noGrp="1" noRot="1" noChangeAspect="1" noChangeArrowheads="1" noTextEdit="1"/>
          </p:cNvSpPr>
          <p:nvPr>
            <p:ph type="sldImg"/>
          </p:nvPr>
        </p:nvSpPr>
        <p:spPr>
          <a:xfrm>
            <a:off x="403225" y="692150"/>
            <a:ext cx="6157913" cy="3463925"/>
          </a:xfrm>
          <a:ln/>
        </p:spPr>
      </p:sp>
      <p:sp>
        <p:nvSpPr>
          <p:cNvPr id="192516" name="Rectangle 3"/>
          <p:cNvSpPr>
            <a:spLocks noGrp="1" noChangeArrowheads="1"/>
          </p:cNvSpPr>
          <p:nvPr>
            <p:ph type="body" idx="1"/>
          </p:nvPr>
        </p:nvSpPr>
        <p:spPr>
          <a:xfrm>
            <a:off x="926995" y="4386263"/>
            <a:ext cx="5096092" cy="4157662"/>
          </a:xfrm>
          <a:noFill/>
          <a:ln w="9525"/>
        </p:spPr>
        <p:txBody>
          <a:bodyPr/>
          <a:lstStyle/>
          <a:p>
            <a:endParaRPr lang="en-US" dirty="0"/>
          </a:p>
        </p:txBody>
      </p:sp>
    </p:spTree>
    <p:extLst>
      <p:ext uri="{BB962C8B-B14F-4D97-AF65-F5344CB8AC3E}">
        <p14:creationId xmlns:p14="http://schemas.microsoft.com/office/powerpoint/2010/main" val="45944785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6F7D9499-3FD2-43B8-90A1-4FAD1CCF9D9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115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xfrm>
            <a:off x="926994" y="4314828"/>
            <a:ext cx="5099240" cy="4156075"/>
          </a:xfrm>
          <a:noFill/>
          <a:ln w="9525"/>
        </p:spPr>
        <p:txBody>
          <a:bodyPr/>
          <a:lstStyle/>
          <a:p>
            <a:pPr eaLnBrk="1" hangingPunct="1"/>
            <a:endParaRPr lang="en-US" sz="1800" dirty="0"/>
          </a:p>
        </p:txBody>
      </p:sp>
    </p:spTree>
    <p:extLst>
      <p:ext uri="{BB962C8B-B14F-4D97-AF65-F5344CB8AC3E}">
        <p14:creationId xmlns:p14="http://schemas.microsoft.com/office/powerpoint/2010/main" val="368149783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7557D70B-994C-4047-805F-4E6F4E3FBF6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116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w="9525"/>
        </p:spPr>
        <p:txBody>
          <a:bodyPr/>
          <a:lstStyle/>
          <a:p>
            <a:pPr eaLnBrk="1" hangingPunct="1"/>
            <a:endParaRPr lang="en-US" sz="2000" dirty="0"/>
          </a:p>
        </p:txBody>
      </p:sp>
    </p:spTree>
    <p:extLst>
      <p:ext uri="{BB962C8B-B14F-4D97-AF65-F5344CB8AC3E}">
        <p14:creationId xmlns:p14="http://schemas.microsoft.com/office/powerpoint/2010/main" val="232734333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EB2B51B5-5362-4AD2-9E52-533D7CDC641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117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59075" name="Rectangle 2"/>
          <p:cNvSpPr>
            <a:spLocks noGrp="1" noRot="1" noChangeAspect="1" noChangeArrowheads="1" noTextEdit="1"/>
          </p:cNvSpPr>
          <p:nvPr>
            <p:ph type="sldImg"/>
          </p:nvPr>
        </p:nvSpPr>
        <p:spPr>
          <a:ln/>
        </p:spPr>
      </p:sp>
      <p:sp>
        <p:nvSpPr>
          <p:cNvPr id="259076" name="Rectangle 3"/>
          <p:cNvSpPr>
            <a:spLocks noGrp="1" noChangeArrowheads="1"/>
          </p:cNvSpPr>
          <p:nvPr>
            <p:ph type="body" idx="1"/>
          </p:nvPr>
        </p:nvSpPr>
        <p:spPr>
          <a:xfrm>
            <a:off x="925421" y="4387853"/>
            <a:ext cx="5099240" cy="4386263"/>
          </a:xfrm>
          <a:noFill/>
          <a:ln w="9525"/>
        </p:spPr>
        <p:txBody>
          <a:bodyPr/>
          <a:lstStyle/>
          <a:p>
            <a:pPr marL="228600" indent="-228600" eaLnBrk="1" hangingPunct="1"/>
            <a:endParaRPr lang="en-US" sz="1600" dirty="0"/>
          </a:p>
        </p:txBody>
      </p:sp>
    </p:spTree>
    <p:extLst>
      <p:ext uri="{BB962C8B-B14F-4D97-AF65-F5344CB8AC3E}">
        <p14:creationId xmlns:p14="http://schemas.microsoft.com/office/powerpoint/2010/main" val="143689134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EB2B51B5-5362-4AD2-9E52-533D7CDC641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118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59075" name="Rectangle 2"/>
          <p:cNvSpPr>
            <a:spLocks noGrp="1" noRot="1" noChangeAspect="1" noChangeArrowheads="1" noTextEdit="1"/>
          </p:cNvSpPr>
          <p:nvPr>
            <p:ph type="sldImg"/>
          </p:nvPr>
        </p:nvSpPr>
        <p:spPr>
          <a:ln/>
        </p:spPr>
      </p:sp>
      <p:sp>
        <p:nvSpPr>
          <p:cNvPr id="259076" name="Rectangle 3"/>
          <p:cNvSpPr>
            <a:spLocks noGrp="1" noChangeArrowheads="1"/>
          </p:cNvSpPr>
          <p:nvPr>
            <p:ph type="body" idx="1"/>
          </p:nvPr>
        </p:nvSpPr>
        <p:spPr>
          <a:xfrm>
            <a:off x="925421" y="4387853"/>
            <a:ext cx="5099240" cy="4386263"/>
          </a:xfrm>
          <a:noFill/>
          <a:ln w="9525"/>
        </p:spPr>
        <p:txBody>
          <a:bodyPr/>
          <a:lstStyle/>
          <a:p>
            <a:pPr marL="228600" indent="-228600" eaLnBrk="1" hangingPunct="1"/>
            <a:endParaRPr lang="en-US" sz="1600" dirty="0"/>
          </a:p>
        </p:txBody>
      </p:sp>
    </p:spTree>
    <p:extLst>
      <p:ext uri="{BB962C8B-B14F-4D97-AF65-F5344CB8AC3E}">
        <p14:creationId xmlns:p14="http://schemas.microsoft.com/office/powerpoint/2010/main" val="11676469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5BD018B1-F32A-4F0A-A5D5-98287E4984CB}"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119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61123" name="Rectangle 2"/>
          <p:cNvSpPr>
            <a:spLocks noGrp="1" noRot="1" noChangeAspect="1" noChangeArrowheads="1" noTextEdit="1"/>
          </p:cNvSpPr>
          <p:nvPr>
            <p:ph type="sldImg"/>
          </p:nvPr>
        </p:nvSpPr>
        <p:spPr>
          <a:ln/>
        </p:spPr>
      </p:sp>
      <p:sp>
        <p:nvSpPr>
          <p:cNvPr id="261124" name="Rectangle 3"/>
          <p:cNvSpPr>
            <a:spLocks noGrp="1" noChangeArrowheads="1"/>
          </p:cNvSpPr>
          <p:nvPr>
            <p:ph type="body" idx="1"/>
          </p:nvPr>
        </p:nvSpPr>
        <p:spPr>
          <a:noFill/>
          <a:ln w="9525"/>
        </p:spPr>
        <p:txBody>
          <a:bodyPr/>
          <a:lstStyle/>
          <a:p>
            <a:pPr eaLnBrk="1" hangingPunct="1"/>
            <a:endParaRPr lang="en-US" sz="2000" dirty="0"/>
          </a:p>
        </p:txBody>
      </p:sp>
    </p:spTree>
    <p:extLst>
      <p:ext uri="{BB962C8B-B14F-4D97-AF65-F5344CB8AC3E}">
        <p14:creationId xmlns:p14="http://schemas.microsoft.com/office/powerpoint/2010/main" val="167471424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E39BC815-4B47-4C5C-9134-63F096691DD0}"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120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w="9525"/>
        </p:spPr>
        <p:txBody>
          <a:bodyPr/>
          <a:lstStyle/>
          <a:p>
            <a:pPr eaLnBrk="1" hangingPunct="1"/>
            <a:endParaRPr lang="en-US" sz="2000" dirty="0"/>
          </a:p>
        </p:txBody>
      </p:sp>
    </p:spTree>
    <p:extLst>
      <p:ext uri="{BB962C8B-B14F-4D97-AF65-F5344CB8AC3E}">
        <p14:creationId xmlns:p14="http://schemas.microsoft.com/office/powerpoint/2010/main" val="122673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1FB6B8A1-3F4F-484A-9137-6F9A185E90F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xfrm>
            <a:off x="610650" y="4387850"/>
            <a:ext cx="5640641" cy="4156075"/>
          </a:xfrm>
          <a:noFill/>
          <a:ln w="9525"/>
        </p:spPr>
        <p:txBody>
          <a:bodyPr/>
          <a:lstStyle/>
          <a:p>
            <a:pPr eaLnBrk="1" hangingPunct="1"/>
            <a:r>
              <a:rPr lang="en-US" sz="1500" dirty="0"/>
              <a:t> </a:t>
            </a:r>
          </a:p>
        </p:txBody>
      </p:sp>
    </p:spTree>
    <p:extLst>
      <p:ext uri="{BB962C8B-B14F-4D97-AF65-F5344CB8AC3E}">
        <p14:creationId xmlns:p14="http://schemas.microsoft.com/office/powerpoint/2010/main" val="266972099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7EAD8323-7464-4517-B1EA-F9AEFD12484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121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a:ln w="9525"/>
        </p:spPr>
        <p:txBody>
          <a:bodyPr/>
          <a:lstStyle/>
          <a:p>
            <a:pPr eaLnBrk="1" hangingPunct="1"/>
            <a:endParaRPr lang="en-US" sz="2400" dirty="0"/>
          </a:p>
        </p:txBody>
      </p:sp>
    </p:spTree>
    <p:extLst>
      <p:ext uri="{BB962C8B-B14F-4D97-AF65-F5344CB8AC3E}">
        <p14:creationId xmlns:p14="http://schemas.microsoft.com/office/powerpoint/2010/main" val="41270445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txBox="1">
            <a:spLocks noGrp="1" noChangeArrowheads="1"/>
          </p:cNvSpPr>
          <p:nvPr/>
        </p:nvSpPr>
        <p:spPr bwMode="auto">
          <a:xfrm>
            <a:off x="3937749" y="8774113"/>
            <a:ext cx="3012329" cy="461962"/>
          </a:xfrm>
          <a:prstGeom prst="rect">
            <a:avLst/>
          </a:prstGeom>
          <a:noFill/>
          <a:ln w="12700">
            <a:noFill/>
            <a:miter lim="800000"/>
            <a:headEnd type="none" w="sm" len="sm"/>
            <a:tailEnd type="none" w="sm" len="sm"/>
          </a:ln>
        </p:spPr>
        <p:txBody>
          <a:bodyPr lIns="93859" tIns="46930" rIns="93859" bIns="46930" anchor="b"/>
          <a:lstStyle/>
          <a:p>
            <a:pPr marL="0" marR="0" lvl="0" indent="0" algn="r" defTabSz="939800" rtl="0" eaLnBrk="0" fontAlgn="base" latinLnBrk="0" hangingPunct="0">
              <a:lnSpc>
                <a:spcPct val="100000"/>
              </a:lnSpc>
              <a:spcBef>
                <a:spcPct val="0"/>
              </a:spcBef>
              <a:spcAft>
                <a:spcPct val="0"/>
              </a:spcAft>
              <a:buClrTx/>
              <a:buSzTx/>
              <a:buFontTx/>
              <a:buNone/>
              <a:tabLst/>
              <a:defRPr/>
            </a:pPr>
            <a:fld id="{D46B96B7-B274-408B-A9FA-6BB8FD1009AF}"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charset="0"/>
              </a:rPr>
              <a:pPr marL="0" marR="0" lvl="0" indent="0" algn="r" defTabSz="939800" rtl="0" eaLnBrk="0" fontAlgn="base" latinLnBrk="0" hangingPunct="0">
                <a:lnSpc>
                  <a:spcPct val="100000"/>
                </a:lnSpc>
                <a:spcBef>
                  <a:spcPct val="0"/>
                </a:spcBef>
                <a:spcAft>
                  <a:spcPct val="0"/>
                </a:spcAft>
                <a:buClrTx/>
                <a:buSzTx/>
                <a:buFontTx/>
                <a:buNone/>
                <a:tabLst/>
                <a:defRPr/>
              </a:pPr>
              <a:t>122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w="9525"/>
        </p:spPr>
        <p:txBody>
          <a:bodyPr/>
          <a:lstStyle/>
          <a:p>
            <a:pPr eaLnBrk="1" hangingPunct="1"/>
            <a:endParaRPr lang="en-US" sz="1800" dirty="0"/>
          </a:p>
        </p:txBody>
      </p:sp>
    </p:spTree>
    <p:extLst>
      <p:ext uri="{BB962C8B-B14F-4D97-AF65-F5344CB8AC3E}">
        <p14:creationId xmlns:p14="http://schemas.microsoft.com/office/powerpoint/2010/main" val="329595794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txBox="1">
            <a:spLocks noGrp="1" noChangeArrowheads="1"/>
          </p:cNvSpPr>
          <p:nvPr/>
        </p:nvSpPr>
        <p:spPr bwMode="auto">
          <a:xfrm>
            <a:off x="3937749" y="8774113"/>
            <a:ext cx="3012329" cy="461962"/>
          </a:xfrm>
          <a:prstGeom prst="rect">
            <a:avLst/>
          </a:prstGeom>
          <a:noFill/>
          <a:ln w="12700">
            <a:noFill/>
            <a:miter lim="800000"/>
            <a:headEnd type="none" w="sm" len="sm"/>
            <a:tailEnd type="none" w="sm" len="sm"/>
          </a:ln>
        </p:spPr>
        <p:txBody>
          <a:bodyPr lIns="93859" tIns="46930" rIns="93859" bIns="46930" anchor="b"/>
          <a:lstStyle/>
          <a:p>
            <a:pPr marL="0" marR="0" lvl="0" indent="0" algn="r" defTabSz="939800" rtl="0" eaLnBrk="0" fontAlgn="base" latinLnBrk="0" hangingPunct="0">
              <a:lnSpc>
                <a:spcPct val="100000"/>
              </a:lnSpc>
              <a:spcBef>
                <a:spcPct val="0"/>
              </a:spcBef>
              <a:spcAft>
                <a:spcPct val="0"/>
              </a:spcAft>
              <a:buClrTx/>
              <a:buSzTx/>
              <a:buFontTx/>
              <a:buNone/>
              <a:tabLst/>
              <a:defRPr/>
            </a:pPr>
            <a:fld id="{D46B96B7-B274-408B-A9FA-6BB8FD1009AF}"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charset="0"/>
              </a:rPr>
              <a:pPr marL="0" marR="0" lvl="0" indent="0" algn="r" defTabSz="939800" rtl="0" eaLnBrk="0" fontAlgn="base" latinLnBrk="0" hangingPunct="0">
                <a:lnSpc>
                  <a:spcPct val="100000"/>
                </a:lnSpc>
                <a:spcBef>
                  <a:spcPct val="0"/>
                </a:spcBef>
                <a:spcAft>
                  <a:spcPct val="0"/>
                </a:spcAft>
                <a:buClrTx/>
                <a:buSzTx/>
                <a:buFontTx/>
                <a:buNone/>
                <a:tabLst/>
                <a:defRPr/>
              </a:pPr>
              <a:t>124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w="9525"/>
        </p:spPr>
        <p:txBody>
          <a:bodyPr/>
          <a:lstStyle/>
          <a:p>
            <a:pPr eaLnBrk="1" hangingPunct="1"/>
            <a:endParaRPr lang="en-US" sz="1800" dirty="0"/>
          </a:p>
        </p:txBody>
      </p:sp>
    </p:spTree>
    <p:extLst>
      <p:ext uri="{BB962C8B-B14F-4D97-AF65-F5344CB8AC3E}">
        <p14:creationId xmlns:p14="http://schemas.microsoft.com/office/powerpoint/2010/main" val="277205501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txBox="1">
            <a:spLocks noGrp="1" noChangeArrowheads="1"/>
          </p:cNvSpPr>
          <p:nvPr/>
        </p:nvSpPr>
        <p:spPr bwMode="auto">
          <a:xfrm>
            <a:off x="3937749" y="8774113"/>
            <a:ext cx="3012329" cy="461962"/>
          </a:xfrm>
          <a:prstGeom prst="rect">
            <a:avLst/>
          </a:prstGeom>
          <a:noFill/>
          <a:ln w="12700">
            <a:noFill/>
            <a:miter lim="800000"/>
            <a:headEnd type="none" w="sm" len="sm"/>
            <a:tailEnd type="none" w="sm" len="sm"/>
          </a:ln>
        </p:spPr>
        <p:txBody>
          <a:bodyPr lIns="93859" tIns="46930" rIns="93859" bIns="46930" anchor="b"/>
          <a:lstStyle/>
          <a:p>
            <a:pPr marL="0" marR="0" lvl="0" indent="0" algn="r" defTabSz="939800" rtl="0" eaLnBrk="0" fontAlgn="base" latinLnBrk="0" hangingPunct="0">
              <a:lnSpc>
                <a:spcPct val="100000"/>
              </a:lnSpc>
              <a:spcBef>
                <a:spcPct val="0"/>
              </a:spcBef>
              <a:spcAft>
                <a:spcPct val="0"/>
              </a:spcAft>
              <a:buClrTx/>
              <a:buSzTx/>
              <a:buFontTx/>
              <a:buNone/>
              <a:tabLst/>
              <a:defRPr/>
            </a:pPr>
            <a:fld id="{D46B96B7-B274-408B-A9FA-6BB8FD1009AF}"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charset="0"/>
              </a:rPr>
              <a:pPr marL="0" marR="0" lvl="0" indent="0" algn="r" defTabSz="939800" rtl="0" eaLnBrk="0" fontAlgn="base" latinLnBrk="0" hangingPunct="0">
                <a:lnSpc>
                  <a:spcPct val="100000"/>
                </a:lnSpc>
                <a:spcBef>
                  <a:spcPct val="0"/>
                </a:spcBef>
                <a:spcAft>
                  <a:spcPct val="0"/>
                </a:spcAft>
                <a:buClrTx/>
                <a:buSzTx/>
                <a:buFontTx/>
                <a:buNone/>
                <a:tabLst/>
                <a:defRPr/>
              </a:pPr>
              <a:t>125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w="9525"/>
        </p:spPr>
        <p:txBody>
          <a:bodyPr/>
          <a:lstStyle/>
          <a:p>
            <a:pPr eaLnBrk="1" hangingPunct="1"/>
            <a:endParaRPr lang="en-US" sz="1800" dirty="0"/>
          </a:p>
        </p:txBody>
      </p:sp>
    </p:spTree>
    <p:extLst>
      <p:ext uri="{BB962C8B-B14F-4D97-AF65-F5344CB8AC3E}">
        <p14:creationId xmlns:p14="http://schemas.microsoft.com/office/powerpoint/2010/main" val="248843318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1BAB5F23-3B87-4531-BF49-F5301D301CD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127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65219" name="Rectangle 2"/>
          <p:cNvSpPr>
            <a:spLocks noGrp="1" noRot="1" noChangeAspect="1" noChangeArrowheads="1" noTextEdit="1"/>
          </p:cNvSpPr>
          <p:nvPr>
            <p:ph type="sldImg"/>
          </p:nvPr>
        </p:nvSpPr>
        <p:spPr>
          <a:ln/>
        </p:spPr>
      </p:sp>
      <p:sp>
        <p:nvSpPr>
          <p:cNvPr id="265220" name="Rectangle 3"/>
          <p:cNvSpPr>
            <a:spLocks noGrp="1" noChangeArrowheads="1"/>
          </p:cNvSpPr>
          <p:nvPr>
            <p:ph type="body" idx="1"/>
          </p:nvPr>
        </p:nvSpPr>
        <p:spPr>
          <a:noFill/>
          <a:ln w="9525"/>
        </p:spPr>
        <p:txBody>
          <a:bodyPr/>
          <a:lstStyle/>
          <a:p>
            <a:pPr eaLnBrk="1" hangingPunct="1"/>
            <a:endParaRPr lang="en-US" sz="2400" dirty="0"/>
          </a:p>
        </p:txBody>
      </p:sp>
    </p:spTree>
    <p:extLst>
      <p:ext uri="{BB962C8B-B14F-4D97-AF65-F5344CB8AC3E}">
        <p14:creationId xmlns:p14="http://schemas.microsoft.com/office/powerpoint/2010/main" val="46633458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7557D70B-994C-4047-805F-4E6F4E3FBF6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128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w="9525"/>
        </p:spPr>
        <p:txBody>
          <a:bodyPr/>
          <a:lstStyle/>
          <a:p>
            <a:pPr eaLnBrk="1" hangingPunct="1"/>
            <a:endParaRPr lang="en-US" sz="2000" dirty="0"/>
          </a:p>
        </p:txBody>
      </p:sp>
    </p:spTree>
    <p:extLst>
      <p:ext uri="{BB962C8B-B14F-4D97-AF65-F5344CB8AC3E}">
        <p14:creationId xmlns:p14="http://schemas.microsoft.com/office/powerpoint/2010/main" val="167060827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5"/>
          <p:cNvSpPr>
            <a:spLocks noGrp="1" noChangeArrowheads="1"/>
          </p:cNvSpPr>
          <p:nvPr>
            <p:ph type="sldNum" sz="quarter" idx="5"/>
          </p:nvPr>
        </p:nvSpPr>
        <p:spPr/>
        <p:txBody>
          <a:bodyPr/>
          <a:lstStyle/>
          <a:p>
            <a:pPr marL="0" marR="0" lvl="0" indent="0" algn="r" defTabSz="946150" rtl="0" eaLnBrk="0" fontAlgn="base" latinLnBrk="0" hangingPunct="0">
              <a:lnSpc>
                <a:spcPct val="100000"/>
              </a:lnSpc>
              <a:spcBef>
                <a:spcPct val="0"/>
              </a:spcBef>
              <a:spcAft>
                <a:spcPct val="0"/>
              </a:spcAft>
              <a:buClrTx/>
              <a:buSzTx/>
              <a:buFontTx/>
              <a:buNone/>
              <a:tabLst/>
              <a:defRPr/>
            </a:pPr>
            <a:fld id="{53002938-6DAF-4E0E-870D-F2E3D6DE7A9B}"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46150" rtl="0" eaLnBrk="0" fontAlgn="base" latinLnBrk="0" hangingPunct="0">
                <a:lnSpc>
                  <a:spcPct val="100000"/>
                </a:lnSpc>
                <a:spcBef>
                  <a:spcPct val="0"/>
                </a:spcBef>
                <a:spcAft>
                  <a:spcPct val="0"/>
                </a:spcAft>
                <a:buClrTx/>
                <a:buSzTx/>
                <a:buFontTx/>
                <a:buNone/>
                <a:tabLst/>
                <a:defRPr/>
              </a:pPr>
              <a:t>129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25283" name="Rectangle 2"/>
          <p:cNvSpPr>
            <a:spLocks noGrp="1" noRot="1" noChangeAspect="1" noChangeArrowheads="1" noTextEdit="1"/>
          </p:cNvSpPr>
          <p:nvPr>
            <p:ph type="sldImg"/>
          </p:nvPr>
        </p:nvSpPr>
        <p:spPr>
          <a:xfrm>
            <a:off x="403225" y="692150"/>
            <a:ext cx="6157913" cy="3463925"/>
          </a:xfrm>
          <a:ln/>
        </p:spPr>
      </p:sp>
      <p:sp>
        <p:nvSpPr>
          <p:cNvPr id="225284" name="Rectangle 3"/>
          <p:cNvSpPr>
            <a:spLocks noGrp="1" noChangeArrowheads="1"/>
          </p:cNvSpPr>
          <p:nvPr>
            <p:ph type="body" idx="1"/>
          </p:nvPr>
        </p:nvSpPr>
        <p:spPr>
          <a:xfrm>
            <a:off x="926995" y="4386263"/>
            <a:ext cx="5096092" cy="4157662"/>
          </a:xfrm>
          <a:noFill/>
          <a:ln w="9525"/>
        </p:spPr>
        <p:txBody>
          <a:bodyPr/>
          <a:lstStyle/>
          <a:p>
            <a:endParaRPr lang="en-US" dirty="0"/>
          </a:p>
        </p:txBody>
      </p:sp>
    </p:spTree>
    <p:extLst>
      <p:ext uri="{BB962C8B-B14F-4D97-AF65-F5344CB8AC3E}">
        <p14:creationId xmlns:p14="http://schemas.microsoft.com/office/powerpoint/2010/main" val="38180665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5"/>
          <p:cNvSpPr>
            <a:spLocks noGrp="1" noChangeArrowheads="1"/>
          </p:cNvSpPr>
          <p:nvPr>
            <p:ph type="sldNum" sz="quarter" idx="5"/>
          </p:nvPr>
        </p:nvSpPr>
        <p:spPr/>
        <p:txBody>
          <a:bodyPr/>
          <a:lstStyle/>
          <a:p>
            <a:pPr marL="0" marR="0" lvl="0" indent="0" algn="r" defTabSz="946150" rtl="0" eaLnBrk="0" fontAlgn="base" latinLnBrk="0" hangingPunct="0">
              <a:lnSpc>
                <a:spcPct val="100000"/>
              </a:lnSpc>
              <a:spcBef>
                <a:spcPct val="0"/>
              </a:spcBef>
              <a:spcAft>
                <a:spcPct val="0"/>
              </a:spcAft>
              <a:buClrTx/>
              <a:buSzTx/>
              <a:buFontTx/>
              <a:buNone/>
              <a:tabLst/>
              <a:defRPr/>
            </a:pPr>
            <a:fld id="{C27D8E94-9C35-4DC9-A707-6742886331A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46150" rtl="0" eaLnBrk="0" fontAlgn="base" latinLnBrk="0" hangingPunct="0">
                <a:lnSpc>
                  <a:spcPct val="100000"/>
                </a:lnSpc>
                <a:spcBef>
                  <a:spcPct val="0"/>
                </a:spcBef>
                <a:spcAft>
                  <a:spcPct val="0"/>
                </a:spcAft>
                <a:buClrTx/>
                <a:buSzTx/>
                <a:buFontTx/>
                <a:buNone/>
                <a:tabLst/>
                <a:defRPr/>
              </a:pPr>
              <a:t>130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67267" name="Rectangle 2"/>
          <p:cNvSpPr>
            <a:spLocks noGrp="1" noRot="1" noChangeAspect="1" noChangeArrowheads="1" noTextEdit="1"/>
          </p:cNvSpPr>
          <p:nvPr>
            <p:ph type="sldImg"/>
          </p:nvPr>
        </p:nvSpPr>
        <p:spPr>
          <a:xfrm>
            <a:off x="1173163" y="692150"/>
            <a:ext cx="4618037" cy="3463925"/>
          </a:xfrm>
          <a:ln/>
        </p:spPr>
      </p:sp>
      <p:sp>
        <p:nvSpPr>
          <p:cNvPr id="267268" name="Rectangle 3"/>
          <p:cNvSpPr>
            <a:spLocks noGrp="1" noChangeArrowheads="1"/>
          </p:cNvSpPr>
          <p:nvPr>
            <p:ph type="body" idx="1"/>
          </p:nvPr>
        </p:nvSpPr>
        <p:spPr>
          <a:xfrm>
            <a:off x="926995" y="4386263"/>
            <a:ext cx="5096092" cy="4157662"/>
          </a:xfrm>
          <a:noFill/>
          <a:ln w="9525"/>
        </p:spPr>
        <p:txBody>
          <a:bodyPr/>
          <a:lstStyle/>
          <a:p>
            <a:endParaRPr lang="en-US" dirty="0"/>
          </a:p>
        </p:txBody>
      </p:sp>
    </p:spTree>
    <p:extLst>
      <p:ext uri="{BB962C8B-B14F-4D97-AF65-F5344CB8AC3E}">
        <p14:creationId xmlns:p14="http://schemas.microsoft.com/office/powerpoint/2010/main" val="258484771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0CBBE20B-1C68-4BA3-B0BE-615B5D3B111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131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noFill/>
          <a:ln w="9525"/>
        </p:spPr>
        <p:txBody>
          <a:bodyPr/>
          <a:lstStyle/>
          <a:p>
            <a:pPr eaLnBrk="1" hangingPunct="1"/>
            <a:endParaRPr lang="en-US" sz="2000" dirty="0"/>
          </a:p>
        </p:txBody>
      </p:sp>
    </p:spTree>
    <p:extLst>
      <p:ext uri="{BB962C8B-B14F-4D97-AF65-F5344CB8AC3E}">
        <p14:creationId xmlns:p14="http://schemas.microsoft.com/office/powerpoint/2010/main" val="69430345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5"/>
          <p:cNvSpPr>
            <a:spLocks noGrp="1" noChangeArrowheads="1"/>
          </p:cNvSpPr>
          <p:nvPr>
            <p:ph type="sldNum" sz="quarter" idx="5"/>
          </p:nvPr>
        </p:nvSpPr>
        <p:spPr/>
        <p:txBody>
          <a:bodyPr/>
          <a:lstStyle/>
          <a:p>
            <a:pPr marL="0" marR="0" lvl="0" indent="0" algn="r" defTabSz="946150" rtl="0" eaLnBrk="0" fontAlgn="base" latinLnBrk="0" hangingPunct="0">
              <a:lnSpc>
                <a:spcPct val="100000"/>
              </a:lnSpc>
              <a:spcBef>
                <a:spcPct val="0"/>
              </a:spcBef>
              <a:spcAft>
                <a:spcPct val="0"/>
              </a:spcAft>
              <a:buClrTx/>
              <a:buSzTx/>
              <a:buFontTx/>
              <a:buNone/>
              <a:tabLst/>
              <a:defRPr/>
            </a:pPr>
            <a:fld id="{24966F0F-70A6-4B13-9D57-C23D0945B28C}"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46150" rtl="0" eaLnBrk="0" fontAlgn="base" latinLnBrk="0" hangingPunct="0">
                <a:lnSpc>
                  <a:spcPct val="100000"/>
                </a:lnSpc>
                <a:spcBef>
                  <a:spcPct val="0"/>
                </a:spcBef>
                <a:spcAft>
                  <a:spcPct val="0"/>
                </a:spcAft>
                <a:buClrTx/>
                <a:buSzTx/>
                <a:buFontTx/>
                <a:buNone/>
                <a:tabLst/>
                <a:defRPr/>
              </a:pPr>
              <a:t>132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70339" name="Rectangle 2"/>
          <p:cNvSpPr>
            <a:spLocks noGrp="1" noRot="1" noChangeAspect="1" noChangeArrowheads="1" noTextEdit="1"/>
          </p:cNvSpPr>
          <p:nvPr>
            <p:ph type="sldImg"/>
          </p:nvPr>
        </p:nvSpPr>
        <p:spPr>
          <a:xfrm>
            <a:off x="1173163" y="692150"/>
            <a:ext cx="4618037" cy="3463925"/>
          </a:xfrm>
          <a:ln/>
        </p:spPr>
      </p:sp>
      <p:sp>
        <p:nvSpPr>
          <p:cNvPr id="270340" name="Rectangle 3"/>
          <p:cNvSpPr>
            <a:spLocks noGrp="1" noChangeArrowheads="1"/>
          </p:cNvSpPr>
          <p:nvPr>
            <p:ph type="body" idx="1"/>
          </p:nvPr>
        </p:nvSpPr>
        <p:spPr>
          <a:xfrm>
            <a:off x="926995" y="4386263"/>
            <a:ext cx="5096092" cy="4157662"/>
          </a:xfrm>
          <a:noFill/>
          <a:ln w="9525"/>
        </p:spPr>
        <p:txBody>
          <a:bodyPr/>
          <a:lstStyle/>
          <a:p>
            <a:endParaRPr lang="en-US" dirty="0"/>
          </a:p>
        </p:txBody>
      </p:sp>
    </p:spTree>
    <p:extLst>
      <p:ext uri="{BB962C8B-B14F-4D97-AF65-F5344CB8AC3E}">
        <p14:creationId xmlns:p14="http://schemas.microsoft.com/office/powerpoint/2010/main" val="4220091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C04B77BE-797B-4F48-AA8B-4B3E12D33A0E}"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xfrm>
            <a:off x="610650" y="4387850"/>
            <a:ext cx="5640641" cy="4156075"/>
          </a:xfrm>
          <a:noFill/>
          <a:ln w="9525"/>
        </p:spPr>
        <p:txBody>
          <a:bodyPr/>
          <a:lstStyle/>
          <a:p>
            <a:pPr eaLnBrk="1" hangingPunct="1"/>
            <a:endParaRPr lang="en-US" sz="1500" dirty="0"/>
          </a:p>
        </p:txBody>
      </p:sp>
    </p:spTree>
    <p:extLst>
      <p:ext uri="{BB962C8B-B14F-4D97-AF65-F5344CB8AC3E}">
        <p14:creationId xmlns:p14="http://schemas.microsoft.com/office/powerpoint/2010/main" val="254077972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5"/>
          <p:cNvSpPr>
            <a:spLocks noGrp="1" noChangeArrowheads="1"/>
          </p:cNvSpPr>
          <p:nvPr>
            <p:ph type="sldNum" sz="quarter" idx="5"/>
          </p:nvPr>
        </p:nvSpPr>
        <p:spPr/>
        <p:txBody>
          <a:bodyPr/>
          <a:lstStyle/>
          <a:p>
            <a:pPr marL="0" marR="0" lvl="0" indent="0" algn="r" defTabSz="946150" rtl="0" eaLnBrk="0" fontAlgn="base" latinLnBrk="0" hangingPunct="0">
              <a:lnSpc>
                <a:spcPct val="100000"/>
              </a:lnSpc>
              <a:spcBef>
                <a:spcPct val="0"/>
              </a:spcBef>
              <a:spcAft>
                <a:spcPct val="0"/>
              </a:spcAft>
              <a:buClrTx/>
              <a:buSzTx/>
              <a:buFontTx/>
              <a:buNone/>
              <a:tabLst/>
              <a:defRPr/>
            </a:pPr>
            <a:fld id="{16BC7AFE-E42F-44C5-9747-DF5B4D5E46EB}"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46150" rtl="0" eaLnBrk="0" fontAlgn="base" latinLnBrk="0" hangingPunct="0">
                <a:lnSpc>
                  <a:spcPct val="100000"/>
                </a:lnSpc>
                <a:spcBef>
                  <a:spcPct val="0"/>
                </a:spcBef>
                <a:spcAft>
                  <a:spcPct val="0"/>
                </a:spcAft>
                <a:buClrTx/>
                <a:buSzTx/>
                <a:buFontTx/>
                <a:buNone/>
                <a:tabLst/>
                <a:defRPr/>
              </a:pPr>
              <a:t>133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72387" name="Rectangle 2"/>
          <p:cNvSpPr>
            <a:spLocks noGrp="1" noRot="1" noChangeAspect="1" noChangeArrowheads="1" noTextEdit="1"/>
          </p:cNvSpPr>
          <p:nvPr>
            <p:ph type="sldImg"/>
          </p:nvPr>
        </p:nvSpPr>
        <p:spPr>
          <a:xfrm>
            <a:off x="403225" y="692150"/>
            <a:ext cx="6157913" cy="3463925"/>
          </a:xfrm>
          <a:ln/>
        </p:spPr>
      </p:sp>
      <p:sp>
        <p:nvSpPr>
          <p:cNvPr id="272388" name="Rectangle 3"/>
          <p:cNvSpPr>
            <a:spLocks noGrp="1" noChangeArrowheads="1"/>
          </p:cNvSpPr>
          <p:nvPr>
            <p:ph type="body" idx="1"/>
          </p:nvPr>
        </p:nvSpPr>
        <p:spPr>
          <a:xfrm>
            <a:off x="926995" y="4386263"/>
            <a:ext cx="5096092" cy="4157662"/>
          </a:xfrm>
          <a:noFill/>
          <a:ln w="9525"/>
        </p:spPr>
        <p:txBody>
          <a:bodyPr/>
          <a:lstStyle/>
          <a:p>
            <a:endParaRPr lang="en-US" dirty="0"/>
          </a:p>
        </p:txBody>
      </p:sp>
    </p:spTree>
    <p:extLst>
      <p:ext uri="{BB962C8B-B14F-4D97-AF65-F5344CB8AC3E}">
        <p14:creationId xmlns:p14="http://schemas.microsoft.com/office/powerpoint/2010/main" val="224823797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ABF5AE50-9ADC-4A6D-89B0-582E0AE9C261}"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134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52931" name="Rectangle 2"/>
          <p:cNvSpPr>
            <a:spLocks noGrp="1" noRot="1" noChangeAspect="1" noChangeArrowheads="1" noTextEdit="1"/>
          </p:cNvSpPr>
          <p:nvPr>
            <p:ph type="sldImg"/>
          </p:nvPr>
        </p:nvSpPr>
        <p:spPr>
          <a:ln/>
        </p:spPr>
      </p:sp>
      <p:sp>
        <p:nvSpPr>
          <p:cNvPr id="252932" name="Rectangle 3"/>
          <p:cNvSpPr>
            <a:spLocks noGrp="1" noChangeArrowheads="1"/>
          </p:cNvSpPr>
          <p:nvPr>
            <p:ph type="body" idx="1"/>
          </p:nvPr>
        </p:nvSpPr>
        <p:spPr>
          <a:xfrm>
            <a:off x="849873" y="4541838"/>
            <a:ext cx="5269215" cy="3786187"/>
          </a:xfrm>
          <a:noFill/>
          <a:ln w="9525"/>
        </p:spPr>
        <p:txBody>
          <a:bodyPr/>
          <a:lstStyle/>
          <a:p>
            <a:pPr eaLnBrk="1" hangingPunct="1"/>
            <a:endParaRPr lang="en-US" sz="1800" dirty="0"/>
          </a:p>
        </p:txBody>
      </p:sp>
    </p:spTree>
    <p:extLst>
      <p:ext uri="{BB962C8B-B14F-4D97-AF65-F5344CB8AC3E}">
        <p14:creationId xmlns:p14="http://schemas.microsoft.com/office/powerpoint/2010/main" val="240338947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135D21BA-14FF-4C15-9DE2-FB0BC4CFE89F}"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135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w="9525"/>
        </p:spPr>
        <p:txBody>
          <a:bodyPr/>
          <a:lstStyle/>
          <a:p>
            <a:pPr eaLnBrk="1" hangingPunct="1"/>
            <a:endParaRPr lang="en-US" sz="2400" dirty="0"/>
          </a:p>
        </p:txBody>
      </p:sp>
    </p:spTree>
    <p:extLst>
      <p:ext uri="{BB962C8B-B14F-4D97-AF65-F5344CB8AC3E}">
        <p14:creationId xmlns:p14="http://schemas.microsoft.com/office/powerpoint/2010/main" val="1636295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321F5BEB-52BF-470A-8F17-E928B0B0205C}"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xfrm>
            <a:off x="610650" y="4387850"/>
            <a:ext cx="5640641" cy="4156075"/>
          </a:xfrm>
          <a:noFill/>
          <a:ln w="9525"/>
        </p:spPr>
        <p:txBody>
          <a:bodyPr/>
          <a:lstStyle/>
          <a:p>
            <a:pPr eaLnBrk="1" hangingPunct="1"/>
            <a:endParaRPr lang="en-US" sz="1500" dirty="0"/>
          </a:p>
        </p:txBody>
      </p:sp>
    </p:spTree>
    <p:extLst>
      <p:ext uri="{BB962C8B-B14F-4D97-AF65-F5344CB8AC3E}">
        <p14:creationId xmlns:p14="http://schemas.microsoft.com/office/powerpoint/2010/main" val="2559821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321F5BEB-52BF-470A-8F17-E928B0B0205C}"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xfrm>
            <a:off x="610650" y="4387850"/>
            <a:ext cx="5640641" cy="4156075"/>
          </a:xfrm>
          <a:noFill/>
          <a:ln w="9525"/>
        </p:spPr>
        <p:txBody>
          <a:bodyPr/>
          <a:lstStyle/>
          <a:p>
            <a:pPr eaLnBrk="1" hangingPunct="1"/>
            <a:endParaRPr lang="en-US" sz="1500" dirty="0"/>
          </a:p>
        </p:txBody>
      </p:sp>
    </p:spTree>
    <p:extLst>
      <p:ext uri="{BB962C8B-B14F-4D97-AF65-F5344CB8AC3E}">
        <p14:creationId xmlns:p14="http://schemas.microsoft.com/office/powerpoint/2010/main" val="632678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9B7E01E7-ECE2-4E34-B346-6E66DAA69B0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xfrm>
            <a:off x="1284255" y="4618038"/>
            <a:ext cx="4438227" cy="3937000"/>
          </a:xfrm>
          <a:noFill/>
          <a:ln w="9525"/>
        </p:spPr>
        <p:txBody>
          <a:bodyPr/>
          <a:lstStyle/>
          <a:p>
            <a:pPr eaLnBrk="1" hangingPunct="1"/>
            <a:endParaRPr lang="en-US" dirty="0"/>
          </a:p>
        </p:txBody>
      </p:sp>
    </p:spTree>
    <p:extLst>
      <p:ext uri="{BB962C8B-B14F-4D97-AF65-F5344CB8AC3E}">
        <p14:creationId xmlns:p14="http://schemas.microsoft.com/office/powerpoint/2010/main" val="2214917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B95A38BA-B7C8-4047-B384-50CBC606F39B}"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w="9525"/>
        </p:spPr>
        <p:txBody>
          <a:bodyPr/>
          <a:lstStyle/>
          <a:p>
            <a:pPr eaLnBrk="1" hangingPunct="1"/>
            <a:endParaRPr lang="en-US" dirty="0"/>
          </a:p>
        </p:txBody>
      </p:sp>
    </p:spTree>
    <p:extLst>
      <p:ext uri="{BB962C8B-B14F-4D97-AF65-F5344CB8AC3E}">
        <p14:creationId xmlns:p14="http://schemas.microsoft.com/office/powerpoint/2010/main" val="3481136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138BEE63-DDB3-4E36-A166-F618C8D4530B}"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79203" name="Rectangle 2"/>
          <p:cNvSpPr>
            <a:spLocks noGrp="1" noChangeArrowheads="1"/>
          </p:cNvSpPr>
          <p:nvPr>
            <p:ph type="body" idx="1"/>
          </p:nvPr>
        </p:nvSpPr>
        <p:spPr>
          <a:xfrm>
            <a:off x="925421" y="4387853"/>
            <a:ext cx="5099240" cy="4157663"/>
          </a:xfrm>
          <a:noFill/>
          <a:ln w="9525"/>
        </p:spPr>
        <p:txBody>
          <a:bodyPr lIns="43999" tIns="30961" rIns="43999" bIns="30961"/>
          <a:lstStyle/>
          <a:p>
            <a:pPr eaLnBrk="1" hangingPunct="1"/>
            <a:endParaRPr lang="en-US" sz="2800" dirty="0"/>
          </a:p>
        </p:txBody>
      </p:sp>
      <p:sp>
        <p:nvSpPr>
          <p:cNvPr id="179204" name="Rectangle 3"/>
          <p:cNvSpPr>
            <a:spLocks noGrp="1" noRot="1" noChangeAspect="1" noChangeArrowheads="1" noTextEdit="1"/>
          </p:cNvSpPr>
          <p:nvPr>
            <p:ph type="sldImg"/>
          </p:nvPr>
        </p:nvSpPr>
        <p:spPr>
          <a:xfrm>
            <a:off x="404813" y="692150"/>
            <a:ext cx="6154737" cy="3462338"/>
          </a:xfrm>
          <a:ln w="12700" cap="flat">
            <a:solidFill>
              <a:schemeClr val="tx1"/>
            </a:solidFill>
          </a:ln>
        </p:spPr>
      </p:sp>
    </p:spTree>
    <p:extLst>
      <p:ext uri="{BB962C8B-B14F-4D97-AF65-F5344CB8AC3E}">
        <p14:creationId xmlns:p14="http://schemas.microsoft.com/office/powerpoint/2010/main" val="3762875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75EE4216-4F54-49C8-97D7-7E88E7F9D3E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w="9525"/>
        </p:spPr>
        <p:txBody>
          <a:bodyPr/>
          <a:lstStyle/>
          <a:p>
            <a:pPr eaLnBrk="1" hangingPunct="1"/>
            <a:endParaRPr lang="en-US" sz="1800" dirty="0"/>
          </a:p>
        </p:txBody>
      </p:sp>
    </p:spTree>
    <p:extLst>
      <p:ext uri="{BB962C8B-B14F-4D97-AF65-F5344CB8AC3E}">
        <p14:creationId xmlns:p14="http://schemas.microsoft.com/office/powerpoint/2010/main" val="4193098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0" indent="0">
              <a:buFontTx/>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627F700C-EEF8-4E7E-A28C-EF75915D9141}"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995311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9D716D7F-DFF9-4EB1-9187-6AD8EE11E17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80227" name="Rectangle 2"/>
          <p:cNvSpPr>
            <a:spLocks noGrp="1" noChangeArrowheads="1"/>
          </p:cNvSpPr>
          <p:nvPr>
            <p:ph type="body" idx="1"/>
          </p:nvPr>
        </p:nvSpPr>
        <p:spPr>
          <a:xfrm>
            <a:off x="925421" y="4387853"/>
            <a:ext cx="5099240" cy="4157663"/>
          </a:xfrm>
          <a:noFill/>
          <a:ln w="9525"/>
        </p:spPr>
        <p:txBody>
          <a:bodyPr lIns="43999" tIns="30961" rIns="43999" bIns="30961"/>
          <a:lstStyle/>
          <a:p>
            <a:pPr eaLnBrk="1" hangingPunct="1"/>
            <a:endParaRPr lang="en-US" sz="2400" dirty="0"/>
          </a:p>
        </p:txBody>
      </p:sp>
      <p:sp>
        <p:nvSpPr>
          <p:cNvPr id="180228" name="Rectangle 3"/>
          <p:cNvSpPr>
            <a:spLocks noGrp="1" noRot="1" noChangeAspect="1" noChangeArrowheads="1" noTextEdit="1"/>
          </p:cNvSpPr>
          <p:nvPr>
            <p:ph type="sldImg"/>
          </p:nvPr>
        </p:nvSpPr>
        <p:spPr>
          <a:xfrm>
            <a:off x="404813" y="692150"/>
            <a:ext cx="6154737" cy="3462338"/>
          </a:xfrm>
          <a:ln w="12700" cap="flat">
            <a:solidFill>
              <a:schemeClr val="tx1"/>
            </a:solidFill>
          </a:ln>
        </p:spPr>
      </p:sp>
    </p:spTree>
    <p:extLst>
      <p:ext uri="{BB962C8B-B14F-4D97-AF65-F5344CB8AC3E}">
        <p14:creationId xmlns:p14="http://schemas.microsoft.com/office/powerpoint/2010/main" val="1991883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FC63A3E7-3656-4A47-83D8-E9665AF1040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4444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B693F73C-98F9-4C88-84A4-2F4C5924435C}"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81251" name="Rectangle 2"/>
          <p:cNvSpPr>
            <a:spLocks noGrp="1" noChangeArrowheads="1"/>
          </p:cNvSpPr>
          <p:nvPr>
            <p:ph type="body" idx="1"/>
          </p:nvPr>
        </p:nvSpPr>
        <p:spPr>
          <a:xfrm>
            <a:off x="830989" y="4618041"/>
            <a:ext cx="5363645" cy="4164012"/>
          </a:xfrm>
          <a:noFill/>
          <a:ln w="9525"/>
        </p:spPr>
        <p:txBody>
          <a:bodyPr lIns="43999" tIns="30961" rIns="43999" bIns="30961"/>
          <a:lstStyle/>
          <a:p>
            <a:pPr eaLnBrk="1" hangingPunct="1"/>
            <a:endParaRPr lang="en-US" sz="1800" dirty="0"/>
          </a:p>
        </p:txBody>
      </p:sp>
      <p:sp>
        <p:nvSpPr>
          <p:cNvPr id="181252" name="Rectangle 3"/>
          <p:cNvSpPr>
            <a:spLocks noGrp="1" noRot="1" noChangeAspect="1" noChangeArrowheads="1" noTextEdit="1"/>
          </p:cNvSpPr>
          <p:nvPr>
            <p:ph type="sldImg"/>
          </p:nvPr>
        </p:nvSpPr>
        <p:spPr>
          <a:xfrm>
            <a:off x="1173163" y="692150"/>
            <a:ext cx="4618037" cy="3462338"/>
          </a:xfrm>
          <a:ln w="12700" cap="flat">
            <a:solidFill>
              <a:schemeClr val="tx1"/>
            </a:solidFill>
          </a:ln>
        </p:spPr>
      </p:sp>
    </p:spTree>
    <p:extLst>
      <p:ext uri="{BB962C8B-B14F-4D97-AF65-F5344CB8AC3E}">
        <p14:creationId xmlns:p14="http://schemas.microsoft.com/office/powerpoint/2010/main" val="984914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FB12B6A2-89F3-4456-BB40-AB6F5B841BBF}"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w="9525"/>
        </p:spPr>
        <p:txBody>
          <a:bodyPr/>
          <a:lstStyle/>
          <a:p>
            <a:pPr marL="285750" indent="-285750" eaLnBrk="1" hangingPunct="1">
              <a:buFontTx/>
              <a:buChar char="-"/>
            </a:pPr>
            <a:endParaRPr lang="en-US" sz="1800" dirty="0"/>
          </a:p>
        </p:txBody>
      </p:sp>
    </p:spTree>
    <p:extLst>
      <p:ext uri="{BB962C8B-B14F-4D97-AF65-F5344CB8AC3E}">
        <p14:creationId xmlns:p14="http://schemas.microsoft.com/office/powerpoint/2010/main" val="3462309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2C5E87E1-91D4-4827-A8AB-ABDA02A08BC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w="9525"/>
        </p:spPr>
        <p:txBody>
          <a:bodyPr/>
          <a:lstStyle/>
          <a:p>
            <a:pPr eaLnBrk="1" hangingPunct="1"/>
            <a:endParaRPr lang="en-US" sz="1800" dirty="0"/>
          </a:p>
        </p:txBody>
      </p:sp>
    </p:spTree>
    <p:extLst>
      <p:ext uri="{BB962C8B-B14F-4D97-AF65-F5344CB8AC3E}">
        <p14:creationId xmlns:p14="http://schemas.microsoft.com/office/powerpoint/2010/main" val="28162741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FC63A3E7-3656-4A47-83D8-E9665AF1040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910469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CF63435D-1946-46AE-A804-1D637685540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w="9525"/>
        </p:spPr>
        <p:txBody>
          <a:bodyPr/>
          <a:lstStyle/>
          <a:p>
            <a:pPr eaLnBrk="1" hangingPunct="1"/>
            <a:endParaRPr lang="en-US" sz="2000" dirty="0"/>
          </a:p>
        </p:txBody>
      </p:sp>
    </p:spTree>
    <p:extLst>
      <p:ext uri="{BB962C8B-B14F-4D97-AF65-F5344CB8AC3E}">
        <p14:creationId xmlns:p14="http://schemas.microsoft.com/office/powerpoint/2010/main" val="14907069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39EA54F0-F2EA-4412-80D0-105B74B0B45B}"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w="9525"/>
        </p:spPr>
        <p:txBody>
          <a:bodyPr/>
          <a:lstStyle/>
          <a:p>
            <a:pPr eaLnBrk="1" hangingPunct="1"/>
            <a:endParaRPr lang="en-US" dirty="0"/>
          </a:p>
        </p:txBody>
      </p:sp>
    </p:spTree>
    <p:extLst>
      <p:ext uri="{BB962C8B-B14F-4D97-AF65-F5344CB8AC3E}">
        <p14:creationId xmlns:p14="http://schemas.microsoft.com/office/powerpoint/2010/main" val="35015642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B8A14113-63B0-4573-AE76-DE02F78FF91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w="9525"/>
        </p:spPr>
        <p:txBody>
          <a:bodyPr/>
          <a:lstStyle/>
          <a:p>
            <a:pPr eaLnBrk="1" hangingPunct="1"/>
            <a:endParaRPr lang="en-US" dirty="0"/>
          </a:p>
        </p:txBody>
      </p:sp>
    </p:spTree>
    <p:extLst>
      <p:ext uri="{BB962C8B-B14F-4D97-AF65-F5344CB8AC3E}">
        <p14:creationId xmlns:p14="http://schemas.microsoft.com/office/powerpoint/2010/main" val="39427180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5"/>
          <p:cNvSpPr>
            <a:spLocks noGrp="1" noChangeArrowheads="1"/>
          </p:cNvSpPr>
          <p:nvPr>
            <p:ph type="sldNum" sz="quarter" idx="5"/>
          </p:nvPr>
        </p:nvSpPr>
        <p:spPr/>
        <p:txBody>
          <a:bodyPr/>
          <a:lstStyle/>
          <a:p>
            <a:pPr marL="0" marR="0" lvl="0" indent="0" algn="r" defTabSz="946150" rtl="0" eaLnBrk="0" fontAlgn="base" latinLnBrk="0" hangingPunct="0">
              <a:lnSpc>
                <a:spcPct val="100000"/>
              </a:lnSpc>
              <a:spcBef>
                <a:spcPct val="0"/>
              </a:spcBef>
              <a:spcAft>
                <a:spcPct val="0"/>
              </a:spcAft>
              <a:buClrTx/>
              <a:buSzTx/>
              <a:buFontTx/>
              <a:buNone/>
              <a:tabLst/>
              <a:defRPr/>
            </a:pPr>
            <a:fld id="{4C50B101-30AA-4DC2-8D63-08CAC66BBA7A}"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46150"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0467" name="Rectangle 2"/>
          <p:cNvSpPr>
            <a:spLocks noGrp="1" noRot="1" noChangeAspect="1" noChangeArrowheads="1" noTextEdit="1"/>
          </p:cNvSpPr>
          <p:nvPr>
            <p:ph type="sldImg"/>
          </p:nvPr>
        </p:nvSpPr>
        <p:spPr>
          <a:xfrm>
            <a:off x="1173163" y="692150"/>
            <a:ext cx="4618037" cy="3463925"/>
          </a:xfrm>
          <a:ln/>
        </p:spPr>
      </p:sp>
      <p:sp>
        <p:nvSpPr>
          <p:cNvPr id="190468" name="Rectangle 3"/>
          <p:cNvSpPr>
            <a:spLocks noGrp="1" noChangeArrowheads="1"/>
          </p:cNvSpPr>
          <p:nvPr>
            <p:ph type="body" idx="1"/>
          </p:nvPr>
        </p:nvSpPr>
        <p:spPr>
          <a:xfrm>
            <a:off x="926995" y="4386263"/>
            <a:ext cx="5096092" cy="4157662"/>
          </a:xfrm>
          <a:noFill/>
          <a:ln w="9525"/>
        </p:spPr>
        <p:txBody>
          <a:bodyPr/>
          <a:lstStyle/>
          <a:p>
            <a:endParaRPr lang="en-US" dirty="0"/>
          </a:p>
        </p:txBody>
      </p:sp>
    </p:spTree>
    <p:extLst>
      <p:ext uri="{BB962C8B-B14F-4D97-AF65-F5344CB8AC3E}">
        <p14:creationId xmlns:p14="http://schemas.microsoft.com/office/powerpoint/2010/main" val="4078413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0" indent="0">
              <a:buFontTx/>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A15DCAD5-A2BC-4075-B7C2-16E9F2774867}"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878303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760B59D4-028E-48E6-A26C-D81764BB550B}"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9119288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FC63A3E7-3656-4A47-83D8-E9665AF1040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32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1619188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p:txBody>
          <a:bodyPr/>
          <a:lstStyle/>
          <a:p>
            <a:pPr marL="0" marR="0" lvl="0" indent="0" algn="r" defTabSz="946150" rtl="0" eaLnBrk="0" fontAlgn="base" latinLnBrk="0" hangingPunct="0">
              <a:lnSpc>
                <a:spcPct val="100000"/>
              </a:lnSpc>
              <a:spcBef>
                <a:spcPct val="0"/>
              </a:spcBef>
              <a:spcAft>
                <a:spcPct val="0"/>
              </a:spcAft>
              <a:buClrTx/>
              <a:buSzTx/>
              <a:buFontTx/>
              <a:buNone/>
              <a:tabLst/>
              <a:defRPr/>
            </a:pPr>
            <a:fld id="{EFA6BA26-9C37-407B-8C19-57A88B1A189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46150" rtl="0" eaLnBrk="0" fontAlgn="base" latinLnBrk="0" hangingPunct="0">
                <a:lnSpc>
                  <a:spcPct val="100000"/>
                </a:lnSpc>
                <a:spcBef>
                  <a:spcPct val="0"/>
                </a:spcBef>
                <a:spcAft>
                  <a:spcPct val="0"/>
                </a:spcAft>
                <a:buClrTx/>
                <a:buSzTx/>
                <a:buFontTx/>
                <a:buNone/>
                <a:tabLst/>
                <a:defRPr/>
              </a:pPr>
              <a:t>33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2515" name="Rectangle 2"/>
          <p:cNvSpPr>
            <a:spLocks noGrp="1" noRot="1" noChangeAspect="1" noChangeArrowheads="1" noTextEdit="1"/>
          </p:cNvSpPr>
          <p:nvPr>
            <p:ph type="sldImg"/>
          </p:nvPr>
        </p:nvSpPr>
        <p:spPr>
          <a:xfrm>
            <a:off x="403225" y="692150"/>
            <a:ext cx="6157913" cy="3463925"/>
          </a:xfrm>
          <a:ln/>
        </p:spPr>
      </p:sp>
      <p:sp>
        <p:nvSpPr>
          <p:cNvPr id="192516" name="Rectangle 3"/>
          <p:cNvSpPr>
            <a:spLocks noGrp="1" noChangeArrowheads="1"/>
          </p:cNvSpPr>
          <p:nvPr>
            <p:ph type="body" idx="1"/>
          </p:nvPr>
        </p:nvSpPr>
        <p:spPr>
          <a:xfrm>
            <a:off x="926995" y="4386263"/>
            <a:ext cx="5096092" cy="4157662"/>
          </a:xfrm>
          <a:noFill/>
          <a:ln w="9525"/>
        </p:spPr>
        <p:txBody>
          <a:bodyPr/>
          <a:lstStyle/>
          <a:p>
            <a:endParaRPr lang="en-US" dirty="0"/>
          </a:p>
        </p:txBody>
      </p:sp>
    </p:spTree>
    <p:extLst>
      <p:ext uri="{BB962C8B-B14F-4D97-AF65-F5344CB8AC3E}">
        <p14:creationId xmlns:p14="http://schemas.microsoft.com/office/powerpoint/2010/main" val="35134204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noFill/>
          <a:ln w="9525"/>
        </p:spPr>
        <p:txBody>
          <a:bodyPr/>
          <a:lstStyle/>
          <a:p>
            <a:r>
              <a:rPr lang="en-US" dirty="0"/>
              <a:t>. </a:t>
            </a:r>
          </a:p>
        </p:txBody>
      </p:sp>
    </p:spTree>
    <p:extLst>
      <p:ext uri="{BB962C8B-B14F-4D97-AF65-F5344CB8AC3E}">
        <p14:creationId xmlns:p14="http://schemas.microsoft.com/office/powerpoint/2010/main" val="10888953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E63FCADA-06A7-4F98-8310-EBB196786871}"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35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w="9525"/>
        </p:spPr>
        <p:txBody>
          <a:bodyPr/>
          <a:lstStyle/>
          <a:p>
            <a:pPr eaLnBrk="1" hangingPunct="1"/>
            <a:endParaRPr lang="en-US" sz="1400" dirty="0"/>
          </a:p>
        </p:txBody>
      </p:sp>
    </p:spTree>
    <p:extLst>
      <p:ext uri="{BB962C8B-B14F-4D97-AF65-F5344CB8AC3E}">
        <p14:creationId xmlns:p14="http://schemas.microsoft.com/office/powerpoint/2010/main" val="7242517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A8146259-96AF-41F0-9A9C-275044A5EA2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36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w="9525"/>
        </p:spPr>
        <p:txBody>
          <a:bodyPr/>
          <a:lstStyle/>
          <a:p>
            <a:pPr eaLnBrk="1" hangingPunct="1"/>
            <a:endParaRPr lang="en-US" dirty="0"/>
          </a:p>
        </p:txBody>
      </p:sp>
    </p:spTree>
    <p:extLst>
      <p:ext uri="{BB962C8B-B14F-4D97-AF65-F5344CB8AC3E}">
        <p14:creationId xmlns:p14="http://schemas.microsoft.com/office/powerpoint/2010/main" val="2762232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1B2AD4ED-D0E1-417A-AD1C-7ED7F9E2EE0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37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w="9525"/>
        </p:spPr>
        <p:txBody>
          <a:bodyPr/>
          <a:lstStyle/>
          <a:p>
            <a:pPr eaLnBrk="1" hangingPunct="1"/>
            <a:endParaRPr lang="en-US" sz="2800" dirty="0"/>
          </a:p>
        </p:txBody>
      </p:sp>
    </p:spTree>
    <p:extLst>
      <p:ext uri="{BB962C8B-B14F-4D97-AF65-F5344CB8AC3E}">
        <p14:creationId xmlns:p14="http://schemas.microsoft.com/office/powerpoint/2010/main" val="19870962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DE969615-2ECA-45BC-BA02-5C57CAF409C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38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w="9525"/>
        </p:spPr>
        <p:txBody>
          <a:bodyPr/>
          <a:lstStyle/>
          <a:p>
            <a:pPr eaLnBrk="1" hangingPunct="1"/>
            <a:endParaRPr lang="en-US" dirty="0"/>
          </a:p>
        </p:txBody>
      </p:sp>
    </p:spTree>
    <p:extLst>
      <p:ext uri="{BB962C8B-B14F-4D97-AF65-F5344CB8AC3E}">
        <p14:creationId xmlns:p14="http://schemas.microsoft.com/office/powerpoint/2010/main" val="235941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FC63A3E7-3656-4A47-83D8-E9665AF1040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39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0567852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FC63A3E7-3656-4A47-83D8-E9665AF1040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40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99461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0" indent="0">
              <a:buFontTx/>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9EE89BF0-0741-4089-8CC5-193A5827A919}"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2381863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63A3E7-3656-4A47-83D8-E9665AF10409}" type="slidenum">
              <a:rPr lang="en-US" smtClean="0"/>
              <a:pPr>
                <a:defRPr/>
              </a:pPr>
              <a:t>41</a:t>
            </a:fld>
            <a:endParaRPr lang="en-US" dirty="0"/>
          </a:p>
        </p:txBody>
      </p:sp>
    </p:spTree>
    <p:extLst>
      <p:ext uri="{BB962C8B-B14F-4D97-AF65-F5344CB8AC3E}">
        <p14:creationId xmlns:p14="http://schemas.microsoft.com/office/powerpoint/2010/main" val="18783731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C63A3E7-3656-4A47-83D8-E9665AF10409}" type="slidenum">
              <a:rPr lang="en-US" smtClean="0"/>
              <a:pPr>
                <a:defRPr/>
              </a:pPr>
              <a:t>42</a:t>
            </a:fld>
            <a:endParaRPr lang="en-US" dirty="0"/>
          </a:p>
        </p:txBody>
      </p:sp>
    </p:spTree>
    <p:extLst>
      <p:ext uri="{BB962C8B-B14F-4D97-AF65-F5344CB8AC3E}">
        <p14:creationId xmlns:p14="http://schemas.microsoft.com/office/powerpoint/2010/main" val="41302567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D7C5108B-A77A-42FA-B54E-60851BA5E5A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43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w="9525"/>
        </p:spPr>
        <p:txBody>
          <a:bodyPr/>
          <a:lstStyle/>
          <a:p>
            <a:pPr eaLnBrk="1" hangingPunct="1"/>
            <a:endParaRPr lang="en-US" sz="3600" dirty="0"/>
          </a:p>
        </p:txBody>
      </p:sp>
    </p:spTree>
    <p:extLst>
      <p:ext uri="{BB962C8B-B14F-4D97-AF65-F5344CB8AC3E}">
        <p14:creationId xmlns:p14="http://schemas.microsoft.com/office/powerpoint/2010/main" val="9004613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48ECAE66-4636-446D-979C-C62B42274961}"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44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w="9525"/>
        </p:spPr>
        <p:txBody>
          <a:bodyPr/>
          <a:lstStyle/>
          <a:p>
            <a:pPr eaLnBrk="1" hangingPunct="1"/>
            <a:endParaRPr lang="en-US" dirty="0"/>
          </a:p>
        </p:txBody>
      </p:sp>
    </p:spTree>
    <p:extLst>
      <p:ext uri="{BB962C8B-B14F-4D97-AF65-F5344CB8AC3E}">
        <p14:creationId xmlns:p14="http://schemas.microsoft.com/office/powerpoint/2010/main" val="12652732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p:txBody>
          <a:bodyPr/>
          <a:lstStyle/>
          <a:p>
            <a:pPr marL="0" marR="0" lvl="0" indent="0" algn="r" defTabSz="946150" rtl="0" eaLnBrk="0" fontAlgn="base" latinLnBrk="0" hangingPunct="0">
              <a:lnSpc>
                <a:spcPct val="100000"/>
              </a:lnSpc>
              <a:spcBef>
                <a:spcPct val="0"/>
              </a:spcBef>
              <a:spcAft>
                <a:spcPct val="0"/>
              </a:spcAft>
              <a:buClrTx/>
              <a:buSzTx/>
              <a:buFontTx/>
              <a:buNone/>
              <a:tabLst/>
              <a:defRPr/>
            </a:pPr>
            <a:fld id="{EFA6BA26-9C37-407B-8C19-57A88B1A189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46150" rtl="0" eaLnBrk="0" fontAlgn="base" latinLnBrk="0" hangingPunct="0">
                <a:lnSpc>
                  <a:spcPct val="100000"/>
                </a:lnSpc>
                <a:spcBef>
                  <a:spcPct val="0"/>
                </a:spcBef>
                <a:spcAft>
                  <a:spcPct val="0"/>
                </a:spcAft>
                <a:buClrTx/>
                <a:buSzTx/>
                <a:buFontTx/>
                <a:buNone/>
                <a:tabLst/>
                <a:defRPr/>
              </a:pPr>
              <a:t>45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2515" name="Rectangle 2"/>
          <p:cNvSpPr>
            <a:spLocks noGrp="1" noRot="1" noChangeAspect="1" noChangeArrowheads="1" noTextEdit="1"/>
          </p:cNvSpPr>
          <p:nvPr>
            <p:ph type="sldImg"/>
          </p:nvPr>
        </p:nvSpPr>
        <p:spPr>
          <a:xfrm>
            <a:off x="403225" y="692150"/>
            <a:ext cx="6157913" cy="3463925"/>
          </a:xfrm>
          <a:ln/>
        </p:spPr>
      </p:sp>
      <p:sp>
        <p:nvSpPr>
          <p:cNvPr id="192516" name="Rectangle 3"/>
          <p:cNvSpPr>
            <a:spLocks noGrp="1" noChangeArrowheads="1"/>
          </p:cNvSpPr>
          <p:nvPr>
            <p:ph type="body" idx="1"/>
          </p:nvPr>
        </p:nvSpPr>
        <p:spPr>
          <a:xfrm>
            <a:off x="926995" y="4386263"/>
            <a:ext cx="5096092" cy="4157662"/>
          </a:xfrm>
          <a:noFill/>
          <a:ln w="9525"/>
        </p:spPr>
        <p:txBody>
          <a:bodyPr/>
          <a:lstStyle/>
          <a:p>
            <a:endParaRPr lang="en-US" dirty="0"/>
          </a:p>
        </p:txBody>
      </p:sp>
    </p:spTree>
    <p:extLst>
      <p:ext uri="{BB962C8B-B14F-4D97-AF65-F5344CB8AC3E}">
        <p14:creationId xmlns:p14="http://schemas.microsoft.com/office/powerpoint/2010/main" val="6326997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txBox="1">
            <a:spLocks noGrp="1" noChangeArrowheads="1"/>
          </p:cNvSpPr>
          <p:nvPr/>
        </p:nvSpPr>
        <p:spPr bwMode="auto">
          <a:xfrm>
            <a:off x="3937749" y="8774113"/>
            <a:ext cx="3012329" cy="461962"/>
          </a:xfrm>
          <a:prstGeom prst="rect">
            <a:avLst/>
          </a:prstGeom>
          <a:noFill/>
          <a:ln w="12700">
            <a:noFill/>
            <a:miter lim="800000"/>
            <a:headEnd type="none" w="sm" len="sm"/>
            <a:tailEnd type="none" w="sm" len="sm"/>
          </a:ln>
        </p:spPr>
        <p:txBody>
          <a:bodyPr lIns="93859" tIns="46930" rIns="93859" bIns="46930" anchor="b"/>
          <a:lstStyle/>
          <a:p>
            <a:pPr marL="0" marR="0" lvl="0" indent="0" algn="r" defTabSz="939800" rtl="0" eaLnBrk="0" fontAlgn="base" latinLnBrk="0" hangingPunct="0">
              <a:lnSpc>
                <a:spcPct val="100000"/>
              </a:lnSpc>
              <a:spcBef>
                <a:spcPct val="0"/>
              </a:spcBef>
              <a:spcAft>
                <a:spcPct val="0"/>
              </a:spcAft>
              <a:buClrTx/>
              <a:buSzTx/>
              <a:buFontTx/>
              <a:buNone/>
              <a:tabLst/>
              <a:defRPr/>
            </a:pPr>
            <a:fld id="{08D24643-AA65-4621-85D0-1CD3FAA1FAE1}"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charset="0"/>
              </a:rPr>
              <a:pPr marL="0" marR="0" lvl="0" indent="0" algn="r" defTabSz="939800" rtl="0" eaLnBrk="0" fontAlgn="base" latinLnBrk="0" hangingPunct="0">
                <a:lnSpc>
                  <a:spcPct val="100000"/>
                </a:lnSpc>
                <a:spcBef>
                  <a:spcPct val="0"/>
                </a:spcBef>
                <a:spcAft>
                  <a:spcPct val="0"/>
                </a:spcAft>
                <a:buClrTx/>
                <a:buSzTx/>
                <a:buFontTx/>
                <a:buNone/>
                <a:tabLst/>
                <a:defRPr/>
              </a:pPr>
              <a:t>46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197635" name="Rectangle 2"/>
          <p:cNvSpPr>
            <a:spLocks noGrp="1" noRot="1" noChangeAspect="1" noChangeArrowheads="1" noTextEdit="1"/>
          </p:cNvSpPr>
          <p:nvPr>
            <p:ph type="sldImg"/>
          </p:nvPr>
        </p:nvSpPr>
        <p:spPr>
          <a:xfrm>
            <a:off x="395288" y="696913"/>
            <a:ext cx="6157912" cy="3465512"/>
          </a:xfrm>
          <a:ln/>
        </p:spPr>
      </p:sp>
      <p:sp>
        <p:nvSpPr>
          <p:cNvPr id="197636" name="Rectangle 3"/>
          <p:cNvSpPr>
            <a:spLocks noGrp="1" noChangeArrowheads="1"/>
          </p:cNvSpPr>
          <p:nvPr>
            <p:ph type="body" idx="1"/>
          </p:nvPr>
        </p:nvSpPr>
        <p:spPr>
          <a:noFill/>
          <a:ln w="9525"/>
        </p:spPr>
        <p:txBody>
          <a:bodyPr/>
          <a:lstStyle/>
          <a:p>
            <a:pPr eaLnBrk="1" hangingPunct="1"/>
            <a:endParaRPr lang="en-US" dirty="0"/>
          </a:p>
        </p:txBody>
      </p:sp>
    </p:spTree>
    <p:extLst>
      <p:ext uri="{BB962C8B-B14F-4D97-AF65-F5344CB8AC3E}">
        <p14:creationId xmlns:p14="http://schemas.microsoft.com/office/powerpoint/2010/main" val="40550251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E918FDAB-7EFD-48E1-9C4E-F8ED4D1B6C20}"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47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w="9525"/>
        </p:spPr>
        <p:txBody>
          <a:bodyPr/>
          <a:lstStyle/>
          <a:p>
            <a:pPr eaLnBrk="1" hangingPunct="1"/>
            <a:endParaRPr lang="en-US" dirty="0"/>
          </a:p>
        </p:txBody>
      </p:sp>
    </p:spTree>
    <p:extLst>
      <p:ext uri="{BB962C8B-B14F-4D97-AF65-F5344CB8AC3E}">
        <p14:creationId xmlns:p14="http://schemas.microsoft.com/office/powerpoint/2010/main" val="32504062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402338EE-09CF-4575-B4B3-5F411DBE7A6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48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w="9525"/>
        </p:spPr>
        <p:txBody>
          <a:bodyPr/>
          <a:lstStyle/>
          <a:p>
            <a:pPr eaLnBrk="1" hangingPunct="1"/>
            <a:endParaRPr lang="en-US" dirty="0"/>
          </a:p>
        </p:txBody>
      </p:sp>
    </p:spTree>
    <p:extLst>
      <p:ext uri="{BB962C8B-B14F-4D97-AF65-F5344CB8AC3E}">
        <p14:creationId xmlns:p14="http://schemas.microsoft.com/office/powerpoint/2010/main" val="22248555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p:txBody>
          <a:bodyPr/>
          <a:lstStyle/>
          <a:p>
            <a:pPr marL="0" marR="0" lvl="0" indent="0" algn="r" defTabSz="946150" rtl="0" eaLnBrk="0" fontAlgn="base" latinLnBrk="0" hangingPunct="0">
              <a:lnSpc>
                <a:spcPct val="100000"/>
              </a:lnSpc>
              <a:spcBef>
                <a:spcPct val="0"/>
              </a:spcBef>
              <a:spcAft>
                <a:spcPct val="0"/>
              </a:spcAft>
              <a:buClrTx/>
              <a:buSzTx/>
              <a:buFontTx/>
              <a:buNone/>
              <a:tabLst/>
              <a:defRPr/>
            </a:pPr>
            <a:fld id="{EFA6BA26-9C37-407B-8C19-57A88B1A189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46150" rtl="0" eaLnBrk="0" fontAlgn="base" latinLnBrk="0" hangingPunct="0">
                <a:lnSpc>
                  <a:spcPct val="100000"/>
                </a:lnSpc>
                <a:spcBef>
                  <a:spcPct val="0"/>
                </a:spcBef>
                <a:spcAft>
                  <a:spcPct val="0"/>
                </a:spcAft>
                <a:buClrTx/>
                <a:buSzTx/>
                <a:buFontTx/>
                <a:buNone/>
                <a:tabLst/>
                <a:defRPr/>
              </a:pPr>
              <a:t>49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2515" name="Rectangle 2"/>
          <p:cNvSpPr>
            <a:spLocks noGrp="1" noRot="1" noChangeAspect="1" noChangeArrowheads="1" noTextEdit="1"/>
          </p:cNvSpPr>
          <p:nvPr>
            <p:ph type="sldImg"/>
          </p:nvPr>
        </p:nvSpPr>
        <p:spPr>
          <a:xfrm>
            <a:off x="403225" y="692150"/>
            <a:ext cx="6157913" cy="3463925"/>
          </a:xfrm>
          <a:ln/>
        </p:spPr>
      </p:sp>
      <p:sp>
        <p:nvSpPr>
          <p:cNvPr id="192516" name="Rectangle 3"/>
          <p:cNvSpPr>
            <a:spLocks noGrp="1" noChangeArrowheads="1"/>
          </p:cNvSpPr>
          <p:nvPr>
            <p:ph type="body" idx="1"/>
          </p:nvPr>
        </p:nvSpPr>
        <p:spPr>
          <a:xfrm>
            <a:off x="926995" y="4386263"/>
            <a:ext cx="5096092" cy="4157662"/>
          </a:xfrm>
          <a:noFill/>
          <a:ln w="9525"/>
        </p:spPr>
        <p:txBody>
          <a:bodyPr/>
          <a:lstStyle/>
          <a:p>
            <a:endParaRPr lang="en-US" dirty="0"/>
          </a:p>
        </p:txBody>
      </p:sp>
    </p:spTree>
    <p:extLst>
      <p:ext uri="{BB962C8B-B14F-4D97-AF65-F5344CB8AC3E}">
        <p14:creationId xmlns:p14="http://schemas.microsoft.com/office/powerpoint/2010/main" val="37791587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FC63A3E7-3656-4A47-83D8-E9665AF1040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50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780899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w="9525"/>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55B7B5EC-D4FE-4885-AE08-AACE3173689E}"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384593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p:txBody>
          <a:bodyPr/>
          <a:lstStyle/>
          <a:p>
            <a:pPr marL="0" marR="0" lvl="0" indent="0" algn="r" defTabSz="946150" rtl="0" eaLnBrk="0" fontAlgn="base" latinLnBrk="0" hangingPunct="0">
              <a:lnSpc>
                <a:spcPct val="100000"/>
              </a:lnSpc>
              <a:spcBef>
                <a:spcPct val="0"/>
              </a:spcBef>
              <a:spcAft>
                <a:spcPct val="0"/>
              </a:spcAft>
              <a:buClrTx/>
              <a:buSzTx/>
              <a:buFontTx/>
              <a:buNone/>
              <a:tabLst/>
              <a:defRPr/>
            </a:pPr>
            <a:fld id="{EFA6BA26-9C37-407B-8C19-57A88B1A189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46150" rtl="0" eaLnBrk="0" fontAlgn="base" latinLnBrk="0" hangingPunct="0">
                <a:lnSpc>
                  <a:spcPct val="100000"/>
                </a:lnSpc>
                <a:spcBef>
                  <a:spcPct val="0"/>
                </a:spcBef>
                <a:spcAft>
                  <a:spcPct val="0"/>
                </a:spcAft>
                <a:buClrTx/>
                <a:buSzTx/>
                <a:buFontTx/>
                <a:buNone/>
                <a:tabLst/>
                <a:defRPr/>
              </a:pPr>
              <a:t>51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2515" name="Rectangle 2"/>
          <p:cNvSpPr>
            <a:spLocks noGrp="1" noRot="1" noChangeAspect="1" noChangeArrowheads="1" noTextEdit="1"/>
          </p:cNvSpPr>
          <p:nvPr>
            <p:ph type="sldImg"/>
          </p:nvPr>
        </p:nvSpPr>
        <p:spPr>
          <a:xfrm>
            <a:off x="403225" y="692150"/>
            <a:ext cx="6157913" cy="3463925"/>
          </a:xfrm>
          <a:ln/>
        </p:spPr>
      </p:sp>
      <p:sp>
        <p:nvSpPr>
          <p:cNvPr id="192516" name="Rectangle 3"/>
          <p:cNvSpPr>
            <a:spLocks noGrp="1" noChangeArrowheads="1"/>
          </p:cNvSpPr>
          <p:nvPr>
            <p:ph type="body" idx="1"/>
          </p:nvPr>
        </p:nvSpPr>
        <p:spPr>
          <a:xfrm>
            <a:off x="926995" y="4386263"/>
            <a:ext cx="5096092" cy="4157662"/>
          </a:xfrm>
          <a:noFill/>
          <a:ln w="9525"/>
        </p:spPr>
        <p:txBody>
          <a:bodyPr/>
          <a:lstStyle/>
          <a:p>
            <a:endParaRPr lang="en-US" dirty="0"/>
          </a:p>
        </p:txBody>
      </p:sp>
    </p:spTree>
    <p:extLst>
      <p:ext uri="{BB962C8B-B14F-4D97-AF65-F5344CB8AC3E}">
        <p14:creationId xmlns:p14="http://schemas.microsoft.com/office/powerpoint/2010/main" val="6445295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C63A5D39-04B6-47C2-82E9-FC0A161118AA}"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52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xfrm>
            <a:off x="830989" y="4478338"/>
            <a:ext cx="5193670" cy="4454525"/>
          </a:xfrm>
          <a:noFill/>
          <a:ln w="9525"/>
        </p:spPr>
        <p:txBody>
          <a:bodyPr/>
          <a:lstStyle/>
          <a:p>
            <a:pPr eaLnBrk="1" hangingPunct="1"/>
            <a:endParaRPr lang="en-US" dirty="0"/>
          </a:p>
        </p:txBody>
      </p:sp>
    </p:spTree>
    <p:extLst>
      <p:ext uri="{BB962C8B-B14F-4D97-AF65-F5344CB8AC3E}">
        <p14:creationId xmlns:p14="http://schemas.microsoft.com/office/powerpoint/2010/main" val="9796057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5"/>
          <p:cNvSpPr>
            <a:spLocks noGrp="1" noChangeArrowheads="1"/>
          </p:cNvSpPr>
          <p:nvPr>
            <p:ph type="sldNum" sz="quarter" idx="5"/>
          </p:nvPr>
        </p:nvSpPr>
        <p:spPr/>
        <p:txBody>
          <a:bodyPr/>
          <a:lstStyle/>
          <a:p>
            <a:pPr marL="0" marR="0" lvl="0" indent="0" algn="r" defTabSz="946150" rtl="0" eaLnBrk="0" fontAlgn="base" latinLnBrk="0" hangingPunct="0">
              <a:lnSpc>
                <a:spcPct val="100000"/>
              </a:lnSpc>
              <a:spcBef>
                <a:spcPct val="0"/>
              </a:spcBef>
              <a:spcAft>
                <a:spcPct val="0"/>
              </a:spcAft>
              <a:buClrTx/>
              <a:buSzTx/>
              <a:buFontTx/>
              <a:buNone/>
              <a:tabLst/>
              <a:defRPr/>
            </a:pPr>
            <a:fld id="{5CB68126-920B-4F26-8681-D70E0DF1EA2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46150" rtl="0" eaLnBrk="0" fontAlgn="base" latinLnBrk="0" hangingPunct="0">
                <a:lnSpc>
                  <a:spcPct val="100000"/>
                </a:lnSpc>
                <a:spcBef>
                  <a:spcPct val="0"/>
                </a:spcBef>
                <a:spcAft>
                  <a:spcPct val="0"/>
                </a:spcAft>
                <a:buClrTx/>
                <a:buSzTx/>
                <a:buFontTx/>
                <a:buNone/>
                <a:tabLst/>
                <a:defRPr/>
              </a:pPr>
              <a:t>53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4656553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CAF6EDD3-55EC-4E8C-A703-DF3C3CBB112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54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w="9525"/>
        </p:spPr>
        <p:txBody>
          <a:bodyPr/>
          <a:lstStyle/>
          <a:p>
            <a:pPr eaLnBrk="1" hangingPunct="1"/>
            <a:endParaRPr lang="en-US" sz="1800" dirty="0"/>
          </a:p>
        </p:txBody>
      </p:sp>
    </p:spTree>
    <p:extLst>
      <p:ext uri="{BB962C8B-B14F-4D97-AF65-F5344CB8AC3E}">
        <p14:creationId xmlns:p14="http://schemas.microsoft.com/office/powerpoint/2010/main" val="26106540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CAF6EDD3-55EC-4E8C-A703-DF3C3CBB112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55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w="9525"/>
        </p:spPr>
        <p:txBody>
          <a:bodyPr/>
          <a:lstStyle/>
          <a:p>
            <a:pPr eaLnBrk="1" hangingPunct="1"/>
            <a:endParaRPr lang="en-US" sz="1800" dirty="0"/>
          </a:p>
        </p:txBody>
      </p:sp>
    </p:spTree>
    <p:extLst>
      <p:ext uri="{BB962C8B-B14F-4D97-AF65-F5344CB8AC3E}">
        <p14:creationId xmlns:p14="http://schemas.microsoft.com/office/powerpoint/2010/main" val="7273533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txBox="1">
            <a:spLocks noGrp="1" noChangeArrowheads="1"/>
          </p:cNvSpPr>
          <p:nvPr/>
        </p:nvSpPr>
        <p:spPr bwMode="auto">
          <a:xfrm>
            <a:off x="3937749" y="8774113"/>
            <a:ext cx="3012329" cy="461962"/>
          </a:xfrm>
          <a:prstGeom prst="rect">
            <a:avLst/>
          </a:prstGeom>
          <a:noFill/>
          <a:ln w="12700">
            <a:noFill/>
            <a:miter lim="800000"/>
            <a:headEnd type="none" w="sm" len="sm"/>
            <a:tailEnd type="none" w="sm" len="sm"/>
          </a:ln>
        </p:spPr>
        <p:txBody>
          <a:bodyPr lIns="93859" tIns="46930" rIns="93859" bIns="46930" anchor="b"/>
          <a:lstStyle/>
          <a:p>
            <a:pPr marL="0" marR="0" lvl="0" indent="0" algn="r" defTabSz="939800" rtl="0" eaLnBrk="0" fontAlgn="base" latinLnBrk="0" hangingPunct="0">
              <a:lnSpc>
                <a:spcPct val="100000"/>
              </a:lnSpc>
              <a:spcBef>
                <a:spcPct val="0"/>
              </a:spcBef>
              <a:spcAft>
                <a:spcPct val="0"/>
              </a:spcAft>
              <a:buClrTx/>
              <a:buSzTx/>
              <a:buFontTx/>
              <a:buNone/>
              <a:tabLst/>
              <a:defRPr/>
            </a:pPr>
            <a:fld id="{5938B7D1-98ED-4373-875E-F71ED58DA97A}"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charset="0"/>
              </a:rPr>
              <a:pPr marL="0" marR="0" lvl="0" indent="0" algn="r" defTabSz="939800" rtl="0" eaLnBrk="0" fontAlgn="base" latinLnBrk="0" hangingPunct="0">
                <a:lnSpc>
                  <a:spcPct val="100000"/>
                </a:lnSpc>
                <a:spcBef>
                  <a:spcPct val="0"/>
                </a:spcBef>
                <a:spcAft>
                  <a:spcPct val="0"/>
                </a:spcAft>
                <a:buClrTx/>
                <a:buSzTx/>
                <a:buFontTx/>
                <a:buNone/>
                <a:tabLst/>
                <a:defRPr/>
              </a:pPr>
              <a:t>56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02755" name="Rectangle 2"/>
          <p:cNvSpPr>
            <a:spLocks noGrp="1" noRot="1" noChangeAspect="1" noChangeArrowheads="1" noTextEdit="1"/>
          </p:cNvSpPr>
          <p:nvPr>
            <p:ph type="sldImg"/>
          </p:nvPr>
        </p:nvSpPr>
        <p:spPr>
          <a:xfrm>
            <a:off x="395288" y="696913"/>
            <a:ext cx="6157912" cy="3465512"/>
          </a:xfrm>
          <a:ln/>
        </p:spPr>
      </p:sp>
      <p:sp>
        <p:nvSpPr>
          <p:cNvPr id="202756" name="Rectangle 3"/>
          <p:cNvSpPr>
            <a:spLocks noGrp="1" noChangeArrowheads="1"/>
          </p:cNvSpPr>
          <p:nvPr>
            <p:ph type="body" idx="1"/>
          </p:nvPr>
        </p:nvSpPr>
        <p:spPr>
          <a:noFill/>
          <a:ln w="9525"/>
        </p:spPr>
        <p:txBody>
          <a:bodyPr/>
          <a:lstStyle/>
          <a:p>
            <a:pPr eaLnBrk="1" hangingPunct="1"/>
            <a:endParaRPr lang="en-US" dirty="0"/>
          </a:p>
        </p:txBody>
      </p:sp>
    </p:spTree>
    <p:extLst>
      <p:ext uri="{BB962C8B-B14F-4D97-AF65-F5344CB8AC3E}">
        <p14:creationId xmlns:p14="http://schemas.microsoft.com/office/powerpoint/2010/main" val="28067698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5"/>
          <p:cNvSpPr>
            <a:spLocks noGrp="1" noChangeArrowheads="1"/>
          </p:cNvSpPr>
          <p:nvPr>
            <p:ph type="sldNum" sz="quarter" idx="5"/>
          </p:nvPr>
        </p:nvSpPr>
        <p:spPr/>
        <p:txBody>
          <a:bodyPr/>
          <a:lstStyle/>
          <a:p>
            <a:pPr marL="0" marR="0" lvl="0" indent="0" algn="r" defTabSz="946150" rtl="0" eaLnBrk="0" fontAlgn="base" latinLnBrk="0" hangingPunct="0">
              <a:lnSpc>
                <a:spcPct val="100000"/>
              </a:lnSpc>
              <a:spcBef>
                <a:spcPct val="0"/>
              </a:spcBef>
              <a:spcAft>
                <a:spcPct val="0"/>
              </a:spcAft>
              <a:buClrTx/>
              <a:buSzTx/>
              <a:buFontTx/>
              <a:buNone/>
              <a:tabLst/>
              <a:defRPr/>
            </a:pPr>
            <a:fld id="{5CB68126-920B-4F26-8681-D70E0DF1EA2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46150" rtl="0" eaLnBrk="0" fontAlgn="base" latinLnBrk="0" hangingPunct="0">
                <a:lnSpc>
                  <a:spcPct val="100000"/>
                </a:lnSpc>
                <a:spcBef>
                  <a:spcPct val="0"/>
                </a:spcBef>
                <a:spcAft>
                  <a:spcPct val="0"/>
                </a:spcAft>
                <a:buClrTx/>
                <a:buSzTx/>
                <a:buFontTx/>
                <a:buNone/>
                <a:tabLst/>
                <a:defRPr/>
              </a:pPr>
              <a:t>57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7678586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5"/>
          <p:cNvSpPr>
            <a:spLocks noGrp="1" noChangeArrowheads="1"/>
          </p:cNvSpPr>
          <p:nvPr>
            <p:ph type="sldNum" sz="quarter" idx="5"/>
          </p:nvPr>
        </p:nvSpPr>
        <p:spPr/>
        <p:txBody>
          <a:bodyPr/>
          <a:lstStyle/>
          <a:p>
            <a:pPr marL="0" marR="0" lvl="0" indent="0" algn="r" defTabSz="946150" rtl="0" eaLnBrk="0" fontAlgn="base" latinLnBrk="0" hangingPunct="0">
              <a:lnSpc>
                <a:spcPct val="100000"/>
              </a:lnSpc>
              <a:spcBef>
                <a:spcPct val="0"/>
              </a:spcBef>
              <a:spcAft>
                <a:spcPct val="0"/>
              </a:spcAft>
              <a:buClrTx/>
              <a:buSzTx/>
              <a:buFontTx/>
              <a:buNone/>
              <a:tabLst/>
              <a:defRPr/>
            </a:pPr>
            <a:fld id="{5A184C3E-4086-4FAC-9502-8FB9F632150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46150" rtl="0" eaLnBrk="0" fontAlgn="base" latinLnBrk="0" hangingPunct="0">
                <a:lnSpc>
                  <a:spcPct val="100000"/>
                </a:lnSpc>
                <a:spcBef>
                  <a:spcPct val="0"/>
                </a:spcBef>
                <a:spcAft>
                  <a:spcPct val="0"/>
                </a:spcAft>
                <a:buClrTx/>
                <a:buSzTx/>
                <a:buFontTx/>
                <a:buNone/>
                <a:tabLst/>
                <a:defRPr/>
              </a:pPr>
              <a:t>58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03779" name="Rectangle 2"/>
          <p:cNvSpPr>
            <a:spLocks noGrp="1" noChangeArrowheads="1"/>
          </p:cNvSpPr>
          <p:nvPr>
            <p:ph type="body" idx="1"/>
          </p:nvPr>
        </p:nvSpPr>
        <p:spPr>
          <a:noFill/>
          <a:ln w="9525"/>
        </p:spPr>
        <p:txBody>
          <a:bodyPr lIns="95762" tIns="49478" rIns="95762" bIns="49478"/>
          <a:lstStyle/>
          <a:p>
            <a:endParaRPr lang="en-US" dirty="0"/>
          </a:p>
        </p:txBody>
      </p:sp>
      <p:sp>
        <p:nvSpPr>
          <p:cNvPr id="203780" name="Rectangle 3"/>
          <p:cNvSpPr>
            <a:spLocks noGrp="1" noRot="1" noChangeAspect="1" noChangeArrowheads="1" noTextEdit="1"/>
          </p:cNvSpPr>
          <p:nvPr>
            <p:ph type="sldImg"/>
          </p:nvPr>
        </p:nvSpPr>
        <p:spPr>
          <a:ln cap="flat"/>
        </p:spPr>
      </p:sp>
      <p:sp>
        <p:nvSpPr>
          <p:cNvPr id="203781" name="Rectangle 4"/>
          <p:cNvSpPr>
            <a:spLocks noChangeArrowheads="1"/>
          </p:cNvSpPr>
          <p:nvPr/>
        </p:nvSpPr>
        <p:spPr bwMode="auto">
          <a:xfrm>
            <a:off x="2773107" y="777878"/>
            <a:ext cx="190435" cy="428625"/>
          </a:xfrm>
          <a:prstGeom prst="rect">
            <a:avLst/>
          </a:prstGeom>
          <a:noFill/>
          <a:ln w="9525">
            <a:noFill/>
            <a:miter lim="800000"/>
            <a:headEnd/>
            <a:tailEnd/>
          </a:ln>
        </p:spPr>
        <p:txBody>
          <a:bodyPr wrap="none" lIns="92573" tIns="46285" rIns="92573" bIns="46285">
            <a:spAutoFit/>
          </a:bodyPr>
          <a:lstStyle/>
          <a:p>
            <a:pPr marL="0" marR="0" lvl="0" indent="0" algn="l" defTabSz="920750" rtl="0" eaLnBrk="0" fontAlgn="base" latinLnBrk="0" hangingPunct="0">
              <a:lnSpc>
                <a:spcPct val="100000"/>
              </a:lnSpc>
              <a:spcBef>
                <a:spcPct val="0"/>
              </a:spcBef>
              <a:spcAft>
                <a:spcPct val="0"/>
              </a:spcAft>
              <a:buClrTx/>
              <a:buSzTx/>
              <a:buFontTx/>
              <a:buNone/>
              <a:tabLst/>
              <a:defRPr/>
            </a:pPr>
            <a:endParaRPr kumimoji="0" lang="en-US" sz="2200" b="1" i="0" u="none" strike="noStrike" kern="1200" cap="none" spc="0" normalizeH="0" baseline="0" noProof="0" dirty="0">
              <a:ln>
                <a:noFill/>
              </a:ln>
              <a:solidFill>
                <a:srgbClr val="FFFFFF"/>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297929745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2A2E61EE-F874-43BE-8244-E84A412B7F8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59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w="9525"/>
        </p:spPr>
        <p:txBody>
          <a:bodyPr/>
          <a:lstStyle/>
          <a:p>
            <a:pPr eaLnBrk="1" hangingPunct="1"/>
            <a:endParaRPr lang="en-US" sz="2400" dirty="0"/>
          </a:p>
        </p:txBody>
      </p:sp>
    </p:spTree>
    <p:extLst>
      <p:ext uri="{BB962C8B-B14F-4D97-AF65-F5344CB8AC3E}">
        <p14:creationId xmlns:p14="http://schemas.microsoft.com/office/powerpoint/2010/main" val="30488575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48ECAE66-4636-446D-979C-C62B42274961}"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60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w="9525"/>
        </p:spPr>
        <p:txBody>
          <a:bodyPr/>
          <a:lstStyle/>
          <a:p>
            <a:pPr eaLnBrk="1" hangingPunct="1"/>
            <a:endParaRPr lang="en-US" dirty="0"/>
          </a:p>
        </p:txBody>
      </p:sp>
    </p:spTree>
    <p:extLst>
      <p:ext uri="{BB962C8B-B14F-4D97-AF65-F5344CB8AC3E}">
        <p14:creationId xmlns:p14="http://schemas.microsoft.com/office/powerpoint/2010/main" val="3846217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8464C230-566B-4ECE-B20C-ABF9C215131F}"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xfrm>
            <a:off x="686964" y="4387769"/>
            <a:ext cx="5564886" cy="4537601"/>
          </a:xfrm>
          <a:noFill/>
          <a:ln w="9525"/>
        </p:spPr>
        <p:txBody>
          <a:bodyPr/>
          <a:lstStyle/>
          <a:p>
            <a:pPr eaLnBrk="1" hangingPunct="1"/>
            <a:endParaRPr lang="en-US" sz="1800" dirty="0"/>
          </a:p>
        </p:txBody>
      </p:sp>
    </p:spTree>
    <p:extLst>
      <p:ext uri="{BB962C8B-B14F-4D97-AF65-F5344CB8AC3E}">
        <p14:creationId xmlns:p14="http://schemas.microsoft.com/office/powerpoint/2010/main" val="36225553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5"/>
          <p:cNvSpPr>
            <a:spLocks noGrp="1" noChangeArrowheads="1"/>
          </p:cNvSpPr>
          <p:nvPr>
            <p:ph type="sldNum" sz="quarter" idx="5"/>
          </p:nvPr>
        </p:nvSpPr>
        <p:spPr/>
        <p:txBody>
          <a:bodyPr/>
          <a:lstStyle/>
          <a:p>
            <a:pPr marL="0" marR="0" lvl="0" indent="0" algn="r" defTabSz="946150" rtl="0" eaLnBrk="0" fontAlgn="base" latinLnBrk="0" hangingPunct="0">
              <a:lnSpc>
                <a:spcPct val="100000"/>
              </a:lnSpc>
              <a:spcBef>
                <a:spcPct val="0"/>
              </a:spcBef>
              <a:spcAft>
                <a:spcPct val="0"/>
              </a:spcAft>
              <a:buClrTx/>
              <a:buSzTx/>
              <a:buFontTx/>
              <a:buNone/>
              <a:tabLst/>
              <a:defRPr/>
            </a:pPr>
            <a:fld id="{4C50B101-30AA-4DC2-8D63-08CAC66BBA7A}"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46150" rtl="0" eaLnBrk="0" fontAlgn="base" latinLnBrk="0" hangingPunct="0">
                <a:lnSpc>
                  <a:spcPct val="100000"/>
                </a:lnSpc>
                <a:spcBef>
                  <a:spcPct val="0"/>
                </a:spcBef>
                <a:spcAft>
                  <a:spcPct val="0"/>
                </a:spcAft>
                <a:buClrTx/>
                <a:buSzTx/>
                <a:buFontTx/>
                <a:buNone/>
                <a:tabLst/>
                <a:defRPr/>
              </a:pPr>
              <a:t>61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0467" name="Rectangle 2"/>
          <p:cNvSpPr>
            <a:spLocks noGrp="1" noRot="1" noChangeAspect="1" noChangeArrowheads="1" noTextEdit="1"/>
          </p:cNvSpPr>
          <p:nvPr>
            <p:ph type="sldImg"/>
          </p:nvPr>
        </p:nvSpPr>
        <p:spPr>
          <a:xfrm>
            <a:off x="1173163" y="692150"/>
            <a:ext cx="4618037" cy="3463925"/>
          </a:xfrm>
          <a:ln/>
        </p:spPr>
      </p:sp>
      <p:sp>
        <p:nvSpPr>
          <p:cNvPr id="190468" name="Rectangle 3"/>
          <p:cNvSpPr>
            <a:spLocks noGrp="1" noChangeArrowheads="1"/>
          </p:cNvSpPr>
          <p:nvPr>
            <p:ph type="body" idx="1"/>
          </p:nvPr>
        </p:nvSpPr>
        <p:spPr>
          <a:xfrm>
            <a:off x="926995" y="4386263"/>
            <a:ext cx="5096092" cy="4157662"/>
          </a:xfrm>
          <a:noFill/>
          <a:ln w="9525"/>
        </p:spPr>
        <p:txBody>
          <a:bodyPr/>
          <a:lstStyle/>
          <a:p>
            <a:endParaRPr lang="en-US" dirty="0"/>
          </a:p>
        </p:txBody>
      </p:sp>
    </p:spTree>
    <p:extLst>
      <p:ext uri="{BB962C8B-B14F-4D97-AF65-F5344CB8AC3E}">
        <p14:creationId xmlns:p14="http://schemas.microsoft.com/office/powerpoint/2010/main" val="35521585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p:txBody>
          <a:bodyPr/>
          <a:lstStyle/>
          <a:p>
            <a:pPr marL="0" marR="0" lvl="0" indent="0" algn="r" defTabSz="946150" rtl="0" eaLnBrk="0" fontAlgn="base" latinLnBrk="0" hangingPunct="0">
              <a:lnSpc>
                <a:spcPct val="100000"/>
              </a:lnSpc>
              <a:spcBef>
                <a:spcPct val="0"/>
              </a:spcBef>
              <a:spcAft>
                <a:spcPct val="0"/>
              </a:spcAft>
              <a:buClrTx/>
              <a:buSzTx/>
              <a:buFontTx/>
              <a:buNone/>
              <a:tabLst/>
              <a:defRPr/>
            </a:pPr>
            <a:fld id="{EFA6BA26-9C37-407B-8C19-57A88B1A189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46150" rtl="0" eaLnBrk="0" fontAlgn="base" latinLnBrk="0" hangingPunct="0">
                <a:lnSpc>
                  <a:spcPct val="100000"/>
                </a:lnSpc>
                <a:spcBef>
                  <a:spcPct val="0"/>
                </a:spcBef>
                <a:spcAft>
                  <a:spcPct val="0"/>
                </a:spcAft>
                <a:buClrTx/>
                <a:buSzTx/>
                <a:buFontTx/>
                <a:buNone/>
                <a:tabLst/>
                <a:defRPr/>
              </a:pPr>
              <a:t>62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2515" name="Rectangle 2"/>
          <p:cNvSpPr>
            <a:spLocks noGrp="1" noRot="1" noChangeAspect="1" noChangeArrowheads="1" noTextEdit="1"/>
          </p:cNvSpPr>
          <p:nvPr>
            <p:ph type="sldImg"/>
          </p:nvPr>
        </p:nvSpPr>
        <p:spPr>
          <a:xfrm>
            <a:off x="403225" y="692150"/>
            <a:ext cx="6157913" cy="3463925"/>
          </a:xfrm>
          <a:ln/>
        </p:spPr>
      </p:sp>
      <p:sp>
        <p:nvSpPr>
          <p:cNvPr id="192516" name="Rectangle 3"/>
          <p:cNvSpPr>
            <a:spLocks noGrp="1" noChangeArrowheads="1"/>
          </p:cNvSpPr>
          <p:nvPr>
            <p:ph type="body" idx="1"/>
          </p:nvPr>
        </p:nvSpPr>
        <p:spPr>
          <a:xfrm>
            <a:off x="926995" y="4386263"/>
            <a:ext cx="5096092" cy="4157662"/>
          </a:xfrm>
          <a:noFill/>
          <a:ln w="9525"/>
        </p:spPr>
        <p:txBody>
          <a:bodyPr/>
          <a:lstStyle/>
          <a:p>
            <a:endParaRPr lang="en-US" dirty="0"/>
          </a:p>
        </p:txBody>
      </p:sp>
    </p:spTree>
    <p:extLst>
      <p:ext uri="{BB962C8B-B14F-4D97-AF65-F5344CB8AC3E}">
        <p14:creationId xmlns:p14="http://schemas.microsoft.com/office/powerpoint/2010/main" val="34346195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p:txBody>
          <a:bodyPr/>
          <a:lstStyle/>
          <a:p>
            <a:pPr marL="0" marR="0" lvl="0" indent="0" algn="r" defTabSz="946150" rtl="0" eaLnBrk="0" fontAlgn="base" latinLnBrk="0" hangingPunct="0">
              <a:lnSpc>
                <a:spcPct val="100000"/>
              </a:lnSpc>
              <a:spcBef>
                <a:spcPct val="0"/>
              </a:spcBef>
              <a:spcAft>
                <a:spcPct val="0"/>
              </a:spcAft>
              <a:buClrTx/>
              <a:buSzTx/>
              <a:buFontTx/>
              <a:buNone/>
              <a:tabLst/>
              <a:defRPr/>
            </a:pPr>
            <a:fld id="{EFA6BA26-9C37-407B-8C19-57A88B1A189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46150" rtl="0" eaLnBrk="0" fontAlgn="base" latinLnBrk="0" hangingPunct="0">
                <a:lnSpc>
                  <a:spcPct val="100000"/>
                </a:lnSpc>
                <a:spcBef>
                  <a:spcPct val="0"/>
                </a:spcBef>
                <a:spcAft>
                  <a:spcPct val="0"/>
                </a:spcAft>
                <a:buClrTx/>
                <a:buSzTx/>
                <a:buFontTx/>
                <a:buNone/>
                <a:tabLst/>
                <a:defRPr/>
              </a:pPr>
              <a:t>63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2515" name="Rectangle 2"/>
          <p:cNvSpPr>
            <a:spLocks noGrp="1" noRot="1" noChangeAspect="1" noChangeArrowheads="1" noTextEdit="1"/>
          </p:cNvSpPr>
          <p:nvPr>
            <p:ph type="sldImg"/>
          </p:nvPr>
        </p:nvSpPr>
        <p:spPr>
          <a:xfrm>
            <a:off x="403225" y="692150"/>
            <a:ext cx="6157913" cy="3463925"/>
          </a:xfrm>
          <a:ln/>
        </p:spPr>
      </p:sp>
      <p:sp>
        <p:nvSpPr>
          <p:cNvPr id="192516" name="Rectangle 3"/>
          <p:cNvSpPr>
            <a:spLocks noGrp="1" noChangeArrowheads="1"/>
          </p:cNvSpPr>
          <p:nvPr>
            <p:ph type="body" idx="1"/>
          </p:nvPr>
        </p:nvSpPr>
        <p:spPr>
          <a:xfrm>
            <a:off x="926995" y="4386263"/>
            <a:ext cx="5096092" cy="4157662"/>
          </a:xfrm>
          <a:noFill/>
          <a:ln w="9525"/>
        </p:spPr>
        <p:txBody>
          <a:bodyPr/>
          <a:lstStyle/>
          <a:p>
            <a:endParaRPr lang="en-US" dirty="0"/>
          </a:p>
        </p:txBody>
      </p:sp>
    </p:spTree>
    <p:extLst>
      <p:ext uri="{BB962C8B-B14F-4D97-AF65-F5344CB8AC3E}">
        <p14:creationId xmlns:p14="http://schemas.microsoft.com/office/powerpoint/2010/main" val="12035741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5C214B2A-B2F7-4EB5-8E16-479BE526E5F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64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w="9525"/>
        </p:spPr>
        <p:txBody>
          <a:bodyPr/>
          <a:lstStyle/>
          <a:p>
            <a:pPr eaLnBrk="1" hangingPunct="1"/>
            <a:endParaRPr lang="en-US" sz="2800" dirty="0"/>
          </a:p>
        </p:txBody>
      </p:sp>
    </p:spTree>
    <p:extLst>
      <p:ext uri="{BB962C8B-B14F-4D97-AF65-F5344CB8AC3E}">
        <p14:creationId xmlns:p14="http://schemas.microsoft.com/office/powerpoint/2010/main" val="30356973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p:txBody>
          <a:bodyPr/>
          <a:lstStyle/>
          <a:p>
            <a:pPr marL="0" marR="0" lvl="0" indent="0" algn="r" defTabSz="946150" rtl="0" eaLnBrk="0" fontAlgn="base" latinLnBrk="0" hangingPunct="0">
              <a:lnSpc>
                <a:spcPct val="100000"/>
              </a:lnSpc>
              <a:spcBef>
                <a:spcPct val="0"/>
              </a:spcBef>
              <a:spcAft>
                <a:spcPct val="0"/>
              </a:spcAft>
              <a:buClrTx/>
              <a:buSzTx/>
              <a:buFontTx/>
              <a:buNone/>
              <a:tabLst/>
              <a:defRPr/>
            </a:pPr>
            <a:fld id="{EFA6BA26-9C37-407B-8C19-57A88B1A189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46150" rtl="0" eaLnBrk="0" fontAlgn="base" latinLnBrk="0" hangingPunct="0">
                <a:lnSpc>
                  <a:spcPct val="100000"/>
                </a:lnSpc>
                <a:spcBef>
                  <a:spcPct val="0"/>
                </a:spcBef>
                <a:spcAft>
                  <a:spcPct val="0"/>
                </a:spcAft>
                <a:buClrTx/>
                <a:buSzTx/>
                <a:buFontTx/>
                <a:buNone/>
                <a:tabLst/>
                <a:defRPr/>
              </a:pPr>
              <a:t>65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2515" name="Rectangle 2"/>
          <p:cNvSpPr>
            <a:spLocks noGrp="1" noRot="1" noChangeAspect="1" noChangeArrowheads="1" noTextEdit="1"/>
          </p:cNvSpPr>
          <p:nvPr>
            <p:ph type="sldImg"/>
          </p:nvPr>
        </p:nvSpPr>
        <p:spPr>
          <a:xfrm>
            <a:off x="403225" y="692150"/>
            <a:ext cx="6157913" cy="3463925"/>
          </a:xfrm>
          <a:ln/>
        </p:spPr>
      </p:sp>
      <p:sp>
        <p:nvSpPr>
          <p:cNvPr id="192516" name="Rectangle 3"/>
          <p:cNvSpPr>
            <a:spLocks noGrp="1" noChangeArrowheads="1"/>
          </p:cNvSpPr>
          <p:nvPr>
            <p:ph type="body" idx="1"/>
          </p:nvPr>
        </p:nvSpPr>
        <p:spPr>
          <a:xfrm>
            <a:off x="926995" y="4386263"/>
            <a:ext cx="5096092" cy="4157662"/>
          </a:xfrm>
          <a:noFill/>
          <a:ln w="9525"/>
        </p:spPr>
        <p:txBody>
          <a:bodyPr/>
          <a:lstStyle/>
          <a:p>
            <a:endParaRPr lang="en-US" dirty="0"/>
          </a:p>
        </p:txBody>
      </p:sp>
    </p:spTree>
    <p:extLst>
      <p:ext uri="{BB962C8B-B14F-4D97-AF65-F5344CB8AC3E}">
        <p14:creationId xmlns:p14="http://schemas.microsoft.com/office/powerpoint/2010/main" val="111582071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E724809B-F863-4055-A245-6D7C0FBDF9EC}"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66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w="9525"/>
        </p:spPr>
        <p:txBody>
          <a:bodyPr/>
          <a:lstStyle/>
          <a:p>
            <a:pPr eaLnBrk="1" hangingPunct="1"/>
            <a:endParaRPr lang="en-US" sz="1800" dirty="0"/>
          </a:p>
        </p:txBody>
      </p:sp>
    </p:spTree>
    <p:extLst>
      <p:ext uri="{BB962C8B-B14F-4D97-AF65-F5344CB8AC3E}">
        <p14:creationId xmlns:p14="http://schemas.microsoft.com/office/powerpoint/2010/main" val="34683662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9A127437-D44C-45AC-9769-CE879B05513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67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w="9525"/>
        </p:spPr>
        <p:txBody>
          <a:bodyPr/>
          <a:lstStyle/>
          <a:p>
            <a:pPr eaLnBrk="1" hangingPunct="1"/>
            <a:endParaRPr lang="en-US" sz="1800" dirty="0"/>
          </a:p>
        </p:txBody>
      </p:sp>
    </p:spTree>
    <p:extLst>
      <p:ext uri="{BB962C8B-B14F-4D97-AF65-F5344CB8AC3E}">
        <p14:creationId xmlns:p14="http://schemas.microsoft.com/office/powerpoint/2010/main" val="41393110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EE21A4D0-EEE3-4655-8F01-52999804496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68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w="9525"/>
        </p:spPr>
        <p:txBody>
          <a:bodyPr/>
          <a:lstStyle/>
          <a:p>
            <a:pPr eaLnBrk="1" hangingPunct="1"/>
            <a:endParaRPr lang="en-US" sz="1800" dirty="0"/>
          </a:p>
        </p:txBody>
      </p:sp>
    </p:spTree>
    <p:extLst>
      <p:ext uri="{BB962C8B-B14F-4D97-AF65-F5344CB8AC3E}">
        <p14:creationId xmlns:p14="http://schemas.microsoft.com/office/powerpoint/2010/main" val="40238802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p:txBody>
          <a:bodyPr/>
          <a:lstStyle/>
          <a:p>
            <a:pPr marL="0" marR="0" lvl="0" indent="0" algn="r" defTabSz="946150" rtl="0" eaLnBrk="0" fontAlgn="base" latinLnBrk="0" hangingPunct="0">
              <a:lnSpc>
                <a:spcPct val="100000"/>
              </a:lnSpc>
              <a:spcBef>
                <a:spcPct val="0"/>
              </a:spcBef>
              <a:spcAft>
                <a:spcPct val="0"/>
              </a:spcAft>
              <a:buClrTx/>
              <a:buSzTx/>
              <a:buFontTx/>
              <a:buNone/>
              <a:tabLst/>
              <a:defRPr/>
            </a:pPr>
            <a:fld id="{EFA6BA26-9C37-407B-8C19-57A88B1A189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46150" rtl="0" eaLnBrk="0" fontAlgn="base" latinLnBrk="0" hangingPunct="0">
                <a:lnSpc>
                  <a:spcPct val="100000"/>
                </a:lnSpc>
                <a:spcBef>
                  <a:spcPct val="0"/>
                </a:spcBef>
                <a:spcAft>
                  <a:spcPct val="0"/>
                </a:spcAft>
                <a:buClrTx/>
                <a:buSzTx/>
                <a:buFontTx/>
                <a:buNone/>
                <a:tabLst/>
                <a:defRPr/>
              </a:pPr>
              <a:t>69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2515" name="Rectangle 2"/>
          <p:cNvSpPr>
            <a:spLocks noGrp="1" noRot="1" noChangeAspect="1" noChangeArrowheads="1" noTextEdit="1"/>
          </p:cNvSpPr>
          <p:nvPr>
            <p:ph type="sldImg"/>
          </p:nvPr>
        </p:nvSpPr>
        <p:spPr>
          <a:xfrm>
            <a:off x="403225" y="692150"/>
            <a:ext cx="6157913" cy="3463925"/>
          </a:xfrm>
          <a:ln/>
        </p:spPr>
      </p:sp>
      <p:sp>
        <p:nvSpPr>
          <p:cNvPr id="192516" name="Rectangle 3"/>
          <p:cNvSpPr>
            <a:spLocks noGrp="1" noChangeArrowheads="1"/>
          </p:cNvSpPr>
          <p:nvPr>
            <p:ph type="body" idx="1"/>
          </p:nvPr>
        </p:nvSpPr>
        <p:spPr>
          <a:xfrm>
            <a:off x="926995" y="4386263"/>
            <a:ext cx="5096092" cy="4157662"/>
          </a:xfrm>
          <a:noFill/>
          <a:ln w="9525"/>
        </p:spPr>
        <p:txBody>
          <a:bodyPr/>
          <a:lstStyle/>
          <a:p>
            <a:endParaRPr lang="en-US" dirty="0"/>
          </a:p>
        </p:txBody>
      </p:sp>
    </p:spTree>
    <p:extLst>
      <p:ext uri="{BB962C8B-B14F-4D97-AF65-F5344CB8AC3E}">
        <p14:creationId xmlns:p14="http://schemas.microsoft.com/office/powerpoint/2010/main" val="305863173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p:txBody>
          <a:bodyPr/>
          <a:lstStyle/>
          <a:p>
            <a:pPr marL="0" marR="0" lvl="0" indent="0" algn="r" defTabSz="946150" rtl="0" eaLnBrk="0" fontAlgn="base" latinLnBrk="0" hangingPunct="0">
              <a:lnSpc>
                <a:spcPct val="100000"/>
              </a:lnSpc>
              <a:spcBef>
                <a:spcPct val="0"/>
              </a:spcBef>
              <a:spcAft>
                <a:spcPct val="0"/>
              </a:spcAft>
              <a:buClrTx/>
              <a:buSzTx/>
              <a:buFontTx/>
              <a:buNone/>
              <a:tabLst/>
              <a:defRPr/>
            </a:pPr>
            <a:fld id="{EFA6BA26-9C37-407B-8C19-57A88B1A189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46150" rtl="0" eaLnBrk="0" fontAlgn="base" latinLnBrk="0" hangingPunct="0">
                <a:lnSpc>
                  <a:spcPct val="100000"/>
                </a:lnSpc>
                <a:spcBef>
                  <a:spcPct val="0"/>
                </a:spcBef>
                <a:spcAft>
                  <a:spcPct val="0"/>
                </a:spcAft>
                <a:buClrTx/>
                <a:buSzTx/>
                <a:buFontTx/>
                <a:buNone/>
                <a:tabLst/>
                <a:defRPr/>
              </a:pPr>
              <a:t>70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2515" name="Rectangle 2"/>
          <p:cNvSpPr>
            <a:spLocks noGrp="1" noRot="1" noChangeAspect="1" noChangeArrowheads="1" noTextEdit="1"/>
          </p:cNvSpPr>
          <p:nvPr>
            <p:ph type="sldImg"/>
          </p:nvPr>
        </p:nvSpPr>
        <p:spPr>
          <a:xfrm>
            <a:off x="403225" y="692150"/>
            <a:ext cx="6157913" cy="3463925"/>
          </a:xfrm>
          <a:ln/>
        </p:spPr>
      </p:sp>
      <p:sp>
        <p:nvSpPr>
          <p:cNvPr id="192516" name="Rectangle 3"/>
          <p:cNvSpPr>
            <a:spLocks noGrp="1" noChangeArrowheads="1"/>
          </p:cNvSpPr>
          <p:nvPr>
            <p:ph type="body" idx="1"/>
          </p:nvPr>
        </p:nvSpPr>
        <p:spPr>
          <a:xfrm>
            <a:off x="926995" y="4386263"/>
            <a:ext cx="5096092" cy="4157662"/>
          </a:xfrm>
          <a:noFill/>
          <a:ln w="9525"/>
        </p:spPr>
        <p:txBody>
          <a:bodyPr/>
          <a:lstStyle/>
          <a:p>
            <a:endParaRPr lang="en-US" dirty="0"/>
          </a:p>
        </p:txBody>
      </p:sp>
    </p:spTree>
    <p:extLst>
      <p:ext uri="{BB962C8B-B14F-4D97-AF65-F5344CB8AC3E}">
        <p14:creationId xmlns:p14="http://schemas.microsoft.com/office/powerpoint/2010/main" val="210722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B2C667FF-251F-4E60-B107-E29673A34D9C}"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xfrm>
            <a:off x="604357" y="4541838"/>
            <a:ext cx="5659527" cy="4081462"/>
          </a:xfrm>
          <a:noFill/>
          <a:ln w="9525"/>
        </p:spPr>
        <p:txBody>
          <a:bodyPr/>
          <a:lstStyle/>
          <a:p>
            <a:pPr eaLnBrk="1" hangingPunct="1"/>
            <a:endParaRPr lang="en-US" sz="1300" dirty="0"/>
          </a:p>
        </p:txBody>
      </p:sp>
    </p:spTree>
    <p:extLst>
      <p:ext uri="{BB962C8B-B14F-4D97-AF65-F5344CB8AC3E}">
        <p14:creationId xmlns:p14="http://schemas.microsoft.com/office/powerpoint/2010/main" val="415810276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p:txBody>
          <a:bodyPr/>
          <a:lstStyle/>
          <a:p>
            <a:pPr marL="0" marR="0" lvl="0" indent="0" algn="r" defTabSz="946150" rtl="0" eaLnBrk="0" fontAlgn="base" latinLnBrk="0" hangingPunct="0">
              <a:lnSpc>
                <a:spcPct val="100000"/>
              </a:lnSpc>
              <a:spcBef>
                <a:spcPct val="0"/>
              </a:spcBef>
              <a:spcAft>
                <a:spcPct val="0"/>
              </a:spcAft>
              <a:buClrTx/>
              <a:buSzTx/>
              <a:buFontTx/>
              <a:buNone/>
              <a:tabLst/>
              <a:defRPr/>
            </a:pPr>
            <a:fld id="{EFA6BA26-9C37-407B-8C19-57A88B1A189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46150" rtl="0" eaLnBrk="0" fontAlgn="base" latinLnBrk="0" hangingPunct="0">
                <a:lnSpc>
                  <a:spcPct val="100000"/>
                </a:lnSpc>
                <a:spcBef>
                  <a:spcPct val="0"/>
                </a:spcBef>
                <a:spcAft>
                  <a:spcPct val="0"/>
                </a:spcAft>
                <a:buClrTx/>
                <a:buSzTx/>
                <a:buFontTx/>
                <a:buNone/>
                <a:tabLst/>
                <a:defRPr/>
              </a:pPr>
              <a:t>71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2515" name="Rectangle 2"/>
          <p:cNvSpPr>
            <a:spLocks noGrp="1" noRot="1" noChangeAspect="1" noChangeArrowheads="1" noTextEdit="1"/>
          </p:cNvSpPr>
          <p:nvPr>
            <p:ph type="sldImg"/>
          </p:nvPr>
        </p:nvSpPr>
        <p:spPr>
          <a:xfrm>
            <a:off x="403225" y="692150"/>
            <a:ext cx="6157913" cy="3463925"/>
          </a:xfrm>
          <a:ln/>
        </p:spPr>
      </p:sp>
      <p:sp>
        <p:nvSpPr>
          <p:cNvPr id="192516" name="Rectangle 3"/>
          <p:cNvSpPr>
            <a:spLocks noGrp="1" noChangeArrowheads="1"/>
          </p:cNvSpPr>
          <p:nvPr>
            <p:ph type="body" idx="1"/>
          </p:nvPr>
        </p:nvSpPr>
        <p:spPr>
          <a:xfrm>
            <a:off x="926995" y="4386263"/>
            <a:ext cx="5096092" cy="4157662"/>
          </a:xfrm>
          <a:noFill/>
          <a:ln w="9525"/>
        </p:spPr>
        <p:txBody>
          <a:bodyPr/>
          <a:lstStyle/>
          <a:p>
            <a:endParaRPr lang="en-US" dirty="0"/>
          </a:p>
        </p:txBody>
      </p:sp>
    </p:spTree>
    <p:extLst>
      <p:ext uri="{BB962C8B-B14F-4D97-AF65-F5344CB8AC3E}">
        <p14:creationId xmlns:p14="http://schemas.microsoft.com/office/powerpoint/2010/main" val="369433247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2FC7A614-E3A7-4822-BB5D-70D2734264AC}"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72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w="9525"/>
        </p:spPr>
        <p:txBody>
          <a:bodyPr/>
          <a:lstStyle/>
          <a:p>
            <a:pPr eaLnBrk="1" hangingPunct="1"/>
            <a:endParaRPr lang="en-US" sz="2400" dirty="0"/>
          </a:p>
        </p:txBody>
      </p:sp>
    </p:spTree>
    <p:extLst>
      <p:ext uri="{BB962C8B-B14F-4D97-AF65-F5344CB8AC3E}">
        <p14:creationId xmlns:p14="http://schemas.microsoft.com/office/powerpoint/2010/main" val="2044143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64167609-1024-4C85-BA58-164EB53829D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73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w="9525"/>
        </p:spPr>
        <p:txBody>
          <a:bodyPr/>
          <a:lstStyle/>
          <a:p>
            <a:pPr eaLnBrk="1" hangingPunct="1"/>
            <a:endParaRPr lang="en-US" sz="2000" dirty="0"/>
          </a:p>
        </p:txBody>
      </p:sp>
    </p:spTree>
    <p:extLst>
      <p:ext uri="{BB962C8B-B14F-4D97-AF65-F5344CB8AC3E}">
        <p14:creationId xmlns:p14="http://schemas.microsoft.com/office/powerpoint/2010/main" val="428907792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6B48110B-8A1E-40C7-A81E-369B8A39541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74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w="9525"/>
        </p:spPr>
        <p:txBody>
          <a:bodyPr/>
          <a:lstStyle/>
          <a:p>
            <a:pPr eaLnBrk="1" hangingPunct="1"/>
            <a:endParaRPr lang="en-US" sz="2800" dirty="0"/>
          </a:p>
        </p:txBody>
      </p:sp>
    </p:spTree>
    <p:extLst>
      <p:ext uri="{BB962C8B-B14F-4D97-AF65-F5344CB8AC3E}">
        <p14:creationId xmlns:p14="http://schemas.microsoft.com/office/powerpoint/2010/main" val="282196699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AD48F2D1-1FAC-4DE7-B74D-E6776A801AA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75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w="9525"/>
        </p:spPr>
        <p:txBody>
          <a:bodyPr/>
          <a:lstStyle/>
          <a:p>
            <a:pPr eaLnBrk="1" hangingPunct="1"/>
            <a:endParaRPr lang="en-US" sz="3600" dirty="0"/>
          </a:p>
        </p:txBody>
      </p:sp>
    </p:spTree>
    <p:extLst>
      <p:ext uri="{BB962C8B-B14F-4D97-AF65-F5344CB8AC3E}">
        <p14:creationId xmlns:p14="http://schemas.microsoft.com/office/powerpoint/2010/main" val="155740177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71CC589A-C1CC-47D8-9BB1-74DB0B49917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76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w="9525"/>
        </p:spPr>
        <p:txBody>
          <a:bodyPr/>
          <a:lstStyle/>
          <a:p>
            <a:pPr eaLnBrk="1" hangingPunct="1"/>
            <a:endParaRPr lang="en-US" sz="1800" dirty="0"/>
          </a:p>
        </p:txBody>
      </p:sp>
    </p:spTree>
    <p:extLst>
      <p:ext uri="{BB962C8B-B14F-4D97-AF65-F5344CB8AC3E}">
        <p14:creationId xmlns:p14="http://schemas.microsoft.com/office/powerpoint/2010/main" val="56952147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p:txBody>
          <a:bodyPr/>
          <a:lstStyle/>
          <a:p>
            <a:pPr marL="0" marR="0" lvl="0" indent="0" algn="r" defTabSz="946150" rtl="0" eaLnBrk="0" fontAlgn="base" latinLnBrk="0" hangingPunct="0">
              <a:lnSpc>
                <a:spcPct val="100000"/>
              </a:lnSpc>
              <a:spcBef>
                <a:spcPct val="0"/>
              </a:spcBef>
              <a:spcAft>
                <a:spcPct val="0"/>
              </a:spcAft>
              <a:buClrTx/>
              <a:buSzTx/>
              <a:buFontTx/>
              <a:buNone/>
              <a:tabLst/>
              <a:defRPr/>
            </a:pPr>
            <a:fld id="{EFA6BA26-9C37-407B-8C19-57A88B1A189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46150" rtl="0" eaLnBrk="0" fontAlgn="base" latinLnBrk="0" hangingPunct="0">
                <a:lnSpc>
                  <a:spcPct val="100000"/>
                </a:lnSpc>
                <a:spcBef>
                  <a:spcPct val="0"/>
                </a:spcBef>
                <a:spcAft>
                  <a:spcPct val="0"/>
                </a:spcAft>
                <a:buClrTx/>
                <a:buSzTx/>
                <a:buFontTx/>
                <a:buNone/>
                <a:tabLst/>
                <a:defRPr/>
              </a:pPr>
              <a:t>77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2515" name="Rectangle 2"/>
          <p:cNvSpPr>
            <a:spLocks noGrp="1" noRot="1" noChangeAspect="1" noChangeArrowheads="1" noTextEdit="1"/>
          </p:cNvSpPr>
          <p:nvPr>
            <p:ph type="sldImg"/>
          </p:nvPr>
        </p:nvSpPr>
        <p:spPr>
          <a:xfrm>
            <a:off x="403225" y="692150"/>
            <a:ext cx="6157913" cy="3463925"/>
          </a:xfrm>
          <a:ln/>
        </p:spPr>
      </p:sp>
      <p:sp>
        <p:nvSpPr>
          <p:cNvPr id="192516" name="Rectangle 3"/>
          <p:cNvSpPr>
            <a:spLocks noGrp="1" noChangeArrowheads="1"/>
          </p:cNvSpPr>
          <p:nvPr>
            <p:ph type="body" idx="1"/>
          </p:nvPr>
        </p:nvSpPr>
        <p:spPr>
          <a:xfrm>
            <a:off x="926995" y="4386263"/>
            <a:ext cx="5096092" cy="4157662"/>
          </a:xfrm>
          <a:noFill/>
          <a:ln w="9525"/>
        </p:spPr>
        <p:txBody>
          <a:bodyPr/>
          <a:lstStyle/>
          <a:p>
            <a:endParaRPr lang="en-US" dirty="0"/>
          </a:p>
        </p:txBody>
      </p:sp>
    </p:spTree>
    <p:extLst>
      <p:ext uri="{BB962C8B-B14F-4D97-AF65-F5344CB8AC3E}">
        <p14:creationId xmlns:p14="http://schemas.microsoft.com/office/powerpoint/2010/main" val="406621444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276A01F6-435E-4B04-B4E1-A1B178A750B3}"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78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xfrm>
            <a:off x="830989" y="4538666"/>
            <a:ext cx="5193670" cy="4243387"/>
          </a:xfrm>
          <a:noFill/>
          <a:ln w="9525"/>
        </p:spPr>
        <p:txBody>
          <a:bodyPr/>
          <a:lstStyle/>
          <a:p>
            <a:pPr eaLnBrk="1" hangingPunct="1"/>
            <a:endParaRPr lang="en-US" sz="1800" dirty="0"/>
          </a:p>
        </p:txBody>
      </p:sp>
    </p:spTree>
    <p:extLst>
      <p:ext uri="{BB962C8B-B14F-4D97-AF65-F5344CB8AC3E}">
        <p14:creationId xmlns:p14="http://schemas.microsoft.com/office/powerpoint/2010/main" val="79140695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5"/>
          <p:cNvSpPr>
            <a:spLocks noGrp="1" noChangeArrowheads="1"/>
          </p:cNvSpPr>
          <p:nvPr>
            <p:ph type="sldNum" sz="quarter" idx="5"/>
          </p:nvPr>
        </p:nvSpPr>
        <p:spPr/>
        <p:txBody>
          <a:bodyPr/>
          <a:lstStyle/>
          <a:p>
            <a:pPr marL="0" marR="0" lvl="0" indent="0" algn="r" defTabSz="946150" rtl="0" eaLnBrk="0" fontAlgn="base" latinLnBrk="0" hangingPunct="0">
              <a:lnSpc>
                <a:spcPct val="100000"/>
              </a:lnSpc>
              <a:spcBef>
                <a:spcPct val="0"/>
              </a:spcBef>
              <a:spcAft>
                <a:spcPct val="0"/>
              </a:spcAft>
              <a:buClrTx/>
              <a:buSzTx/>
              <a:buFontTx/>
              <a:buNone/>
              <a:tabLst/>
              <a:defRPr/>
            </a:pPr>
            <a:fld id="{53002938-6DAF-4E0E-870D-F2E3D6DE7A9B}"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46150" rtl="0" eaLnBrk="0" fontAlgn="base" latinLnBrk="0" hangingPunct="0">
                <a:lnSpc>
                  <a:spcPct val="100000"/>
                </a:lnSpc>
                <a:spcBef>
                  <a:spcPct val="0"/>
                </a:spcBef>
                <a:spcAft>
                  <a:spcPct val="0"/>
                </a:spcAft>
                <a:buClrTx/>
                <a:buSzTx/>
                <a:buFontTx/>
                <a:buNone/>
                <a:tabLst/>
                <a:defRPr/>
              </a:pPr>
              <a:t>79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25283" name="Rectangle 2"/>
          <p:cNvSpPr>
            <a:spLocks noGrp="1" noRot="1" noChangeAspect="1" noChangeArrowheads="1" noTextEdit="1"/>
          </p:cNvSpPr>
          <p:nvPr>
            <p:ph type="sldImg"/>
          </p:nvPr>
        </p:nvSpPr>
        <p:spPr>
          <a:xfrm>
            <a:off x="1173163" y="692150"/>
            <a:ext cx="4618037" cy="3463925"/>
          </a:xfrm>
          <a:ln/>
        </p:spPr>
      </p:sp>
      <p:sp>
        <p:nvSpPr>
          <p:cNvPr id="225284" name="Rectangle 3"/>
          <p:cNvSpPr>
            <a:spLocks noGrp="1" noChangeArrowheads="1"/>
          </p:cNvSpPr>
          <p:nvPr>
            <p:ph type="body" idx="1"/>
          </p:nvPr>
        </p:nvSpPr>
        <p:spPr>
          <a:xfrm>
            <a:off x="926995" y="4386263"/>
            <a:ext cx="5096092" cy="4157662"/>
          </a:xfrm>
          <a:noFill/>
          <a:ln w="9525"/>
        </p:spPr>
        <p:txBody>
          <a:bodyPr/>
          <a:lstStyle/>
          <a:p>
            <a:endParaRPr lang="en-US" dirty="0"/>
          </a:p>
        </p:txBody>
      </p:sp>
    </p:spTree>
    <p:extLst>
      <p:ext uri="{BB962C8B-B14F-4D97-AF65-F5344CB8AC3E}">
        <p14:creationId xmlns:p14="http://schemas.microsoft.com/office/powerpoint/2010/main" val="174633819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90164D1F-AA3B-438C-A196-8B331DE26B0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80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xfrm>
            <a:off x="604356" y="4618038"/>
            <a:ext cx="5722480" cy="4011612"/>
          </a:xfrm>
          <a:noFill/>
          <a:ln w="9525"/>
        </p:spPr>
        <p:txBody>
          <a:bodyPr/>
          <a:lstStyle/>
          <a:p>
            <a:pPr eaLnBrk="1" hangingPunct="1"/>
            <a:endParaRPr lang="en-US" sz="1800" dirty="0"/>
          </a:p>
        </p:txBody>
      </p:sp>
    </p:spTree>
    <p:extLst>
      <p:ext uri="{BB962C8B-B14F-4D97-AF65-F5344CB8AC3E}">
        <p14:creationId xmlns:p14="http://schemas.microsoft.com/office/powerpoint/2010/main" val="3222840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A24BC669-AD41-429D-B8D7-3CD3DEF8521F}"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w="9525"/>
        </p:spPr>
        <p:txBody>
          <a:bodyPr/>
          <a:lstStyle/>
          <a:p>
            <a:pPr eaLnBrk="1" hangingPunct="1"/>
            <a:endParaRPr lang="en-US" sz="1600" dirty="0"/>
          </a:p>
        </p:txBody>
      </p:sp>
    </p:spTree>
    <p:extLst>
      <p:ext uri="{BB962C8B-B14F-4D97-AF65-F5344CB8AC3E}">
        <p14:creationId xmlns:p14="http://schemas.microsoft.com/office/powerpoint/2010/main" val="298142618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ED9B04A0-4551-432C-A60A-C9E364F9804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81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69315" name="Rectangle 2"/>
          <p:cNvSpPr>
            <a:spLocks noGrp="1" noRot="1" noChangeAspect="1" noChangeArrowheads="1" noTextEdit="1"/>
          </p:cNvSpPr>
          <p:nvPr>
            <p:ph type="sldImg"/>
          </p:nvPr>
        </p:nvSpPr>
        <p:spPr>
          <a:ln/>
        </p:spPr>
      </p:sp>
      <p:sp>
        <p:nvSpPr>
          <p:cNvPr id="269316" name="Rectangle 3"/>
          <p:cNvSpPr>
            <a:spLocks noGrp="1" noChangeArrowheads="1"/>
          </p:cNvSpPr>
          <p:nvPr>
            <p:ph type="body" idx="1"/>
          </p:nvPr>
        </p:nvSpPr>
        <p:spPr>
          <a:noFill/>
          <a:ln w="9525"/>
        </p:spPr>
        <p:txBody>
          <a:bodyPr/>
          <a:lstStyle/>
          <a:p>
            <a:pPr eaLnBrk="1" hangingPunct="1"/>
            <a:endParaRPr lang="en-US" sz="2000" dirty="0"/>
          </a:p>
        </p:txBody>
      </p:sp>
    </p:spTree>
    <p:extLst>
      <p:ext uri="{BB962C8B-B14F-4D97-AF65-F5344CB8AC3E}">
        <p14:creationId xmlns:p14="http://schemas.microsoft.com/office/powerpoint/2010/main" val="182321282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FC63A3E7-3656-4A47-83D8-E9665AF1040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82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54722831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5"/>
          <p:cNvSpPr>
            <a:spLocks noGrp="1" noChangeArrowheads="1"/>
          </p:cNvSpPr>
          <p:nvPr>
            <p:ph type="sldNum" sz="quarter" idx="5"/>
          </p:nvPr>
        </p:nvSpPr>
        <p:spPr/>
        <p:txBody>
          <a:bodyPr/>
          <a:lstStyle/>
          <a:p>
            <a:pPr marL="0" marR="0" lvl="0" indent="0" algn="r" defTabSz="946150" rtl="0" eaLnBrk="0" fontAlgn="base" latinLnBrk="0" hangingPunct="0">
              <a:lnSpc>
                <a:spcPct val="100000"/>
              </a:lnSpc>
              <a:spcBef>
                <a:spcPct val="0"/>
              </a:spcBef>
              <a:spcAft>
                <a:spcPct val="0"/>
              </a:spcAft>
              <a:buClrTx/>
              <a:buSzTx/>
              <a:buFontTx/>
              <a:buNone/>
              <a:tabLst/>
              <a:defRPr/>
            </a:pPr>
            <a:fld id="{53002938-6DAF-4E0E-870D-F2E3D6DE7A9B}"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46150" rtl="0" eaLnBrk="0" fontAlgn="base" latinLnBrk="0" hangingPunct="0">
                <a:lnSpc>
                  <a:spcPct val="100000"/>
                </a:lnSpc>
                <a:spcBef>
                  <a:spcPct val="0"/>
                </a:spcBef>
                <a:spcAft>
                  <a:spcPct val="0"/>
                </a:spcAft>
                <a:buClrTx/>
                <a:buSzTx/>
                <a:buFontTx/>
                <a:buNone/>
                <a:tabLst/>
                <a:defRPr/>
              </a:pPr>
              <a:t>83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25283" name="Rectangle 2"/>
          <p:cNvSpPr>
            <a:spLocks noGrp="1" noRot="1" noChangeAspect="1" noChangeArrowheads="1" noTextEdit="1"/>
          </p:cNvSpPr>
          <p:nvPr>
            <p:ph type="sldImg"/>
          </p:nvPr>
        </p:nvSpPr>
        <p:spPr>
          <a:xfrm>
            <a:off x="1173163" y="692150"/>
            <a:ext cx="4618037" cy="3463925"/>
          </a:xfrm>
          <a:ln/>
        </p:spPr>
      </p:sp>
      <p:sp>
        <p:nvSpPr>
          <p:cNvPr id="225284" name="Rectangle 3"/>
          <p:cNvSpPr>
            <a:spLocks noGrp="1" noChangeArrowheads="1"/>
          </p:cNvSpPr>
          <p:nvPr>
            <p:ph type="body" idx="1"/>
          </p:nvPr>
        </p:nvSpPr>
        <p:spPr>
          <a:xfrm>
            <a:off x="926995" y="4386263"/>
            <a:ext cx="5096092" cy="4157662"/>
          </a:xfrm>
          <a:noFill/>
          <a:ln w="9525"/>
        </p:spPr>
        <p:txBody>
          <a:bodyPr/>
          <a:lstStyle/>
          <a:p>
            <a:endParaRPr lang="en-US" dirty="0"/>
          </a:p>
        </p:txBody>
      </p:sp>
    </p:spTree>
    <p:extLst>
      <p:ext uri="{BB962C8B-B14F-4D97-AF65-F5344CB8AC3E}">
        <p14:creationId xmlns:p14="http://schemas.microsoft.com/office/powerpoint/2010/main" val="274840692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87CCEA39-8B5C-4CB9-A8DC-05907665F01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84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27331" name="Rectangle 2"/>
          <p:cNvSpPr>
            <a:spLocks noGrp="1" noRot="1" noChangeAspect="1" noChangeArrowheads="1" noTextEdit="1"/>
          </p:cNvSpPr>
          <p:nvPr>
            <p:ph type="sldImg"/>
          </p:nvPr>
        </p:nvSpPr>
        <p:spPr>
          <a:ln/>
        </p:spPr>
      </p:sp>
      <p:sp>
        <p:nvSpPr>
          <p:cNvPr id="227332" name="Rectangle 3"/>
          <p:cNvSpPr>
            <a:spLocks noChangeArrowheads="1"/>
          </p:cNvSpPr>
          <p:nvPr/>
        </p:nvSpPr>
        <p:spPr bwMode="auto">
          <a:xfrm>
            <a:off x="453268" y="4391028"/>
            <a:ext cx="6270177" cy="2876550"/>
          </a:xfrm>
          <a:prstGeom prst="rect">
            <a:avLst/>
          </a:prstGeom>
          <a:noFill/>
          <a:ln w="12700">
            <a:noFill/>
            <a:miter lim="800000"/>
            <a:headEnd type="none" w="sm" len="sm"/>
            <a:tailEnd type="none" w="sm" len="sm"/>
          </a:ln>
        </p:spPr>
        <p:txBody>
          <a:bodyPr lIns="93859" tIns="46930" rIns="93859" bIns="46930"/>
          <a:lstStyle/>
          <a:p>
            <a:pPr marL="0" marR="0" lvl="0" indent="0" algn="l" defTabSz="914400" rtl="0" eaLnBrk="1" fontAlgn="base" latinLnBrk="0" hangingPunct="1">
              <a:lnSpc>
                <a:spcPct val="90000"/>
              </a:lnSpc>
              <a:spcBef>
                <a:spcPct val="30000"/>
              </a:spcBef>
              <a:spcAft>
                <a:spcPct val="0"/>
              </a:spcAft>
              <a:buClrTx/>
              <a:buSzTx/>
              <a:buFontTx/>
              <a:buNone/>
              <a:tabLst/>
              <a:defRPr/>
            </a:pPr>
            <a:endParaRPr kumimoji="1" lang="en-US" sz="24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797761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p:txBody>
          <a:bodyPr/>
          <a:lstStyle/>
          <a:p>
            <a:pPr marL="0" marR="0" lvl="0" indent="0" algn="r" defTabSz="946150" rtl="0" eaLnBrk="0" fontAlgn="base" latinLnBrk="0" hangingPunct="0">
              <a:lnSpc>
                <a:spcPct val="100000"/>
              </a:lnSpc>
              <a:spcBef>
                <a:spcPct val="0"/>
              </a:spcBef>
              <a:spcAft>
                <a:spcPct val="0"/>
              </a:spcAft>
              <a:buClrTx/>
              <a:buSzTx/>
              <a:buFontTx/>
              <a:buNone/>
              <a:tabLst/>
              <a:defRPr/>
            </a:pPr>
            <a:fld id="{EFA6BA26-9C37-407B-8C19-57A88B1A189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46150" rtl="0" eaLnBrk="0" fontAlgn="base" latinLnBrk="0" hangingPunct="0">
                <a:lnSpc>
                  <a:spcPct val="100000"/>
                </a:lnSpc>
                <a:spcBef>
                  <a:spcPct val="0"/>
                </a:spcBef>
                <a:spcAft>
                  <a:spcPct val="0"/>
                </a:spcAft>
                <a:buClrTx/>
                <a:buSzTx/>
                <a:buFontTx/>
                <a:buNone/>
                <a:tabLst/>
                <a:defRPr/>
              </a:pPr>
              <a:t>85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2515" name="Rectangle 2"/>
          <p:cNvSpPr>
            <a:spLocks noGrp="1" noRot="1" noChangeAspect="1" noChangeArrowheads="1" noTextEdit="1"/>
          </p:cNvSpPr>
          <p:nvPr>
            <p:ph type="sldImg"/>
          </p:nvPr>
        </p:nvSpPr>
        <p:spPr>
          <a:xfrm>
            <a:off x="403225" y="692150"/>
            <a:ext cx="6157913" cy="3463925"/>
          </a:xfrm>
          <a:ln/>
        </p:spPr>
      </p:sp>
      <p:sp>
        <p:nvSpPr>
          <p:cNvPr id="192516" name="Rectangle 3"/>
          <p:cNvSpPr>
            <a:spLocks noGrp="1" noChangeArrowheads="1"/>
          </p:cNvSpPr>
          <p:nvPr>
            <p:ph type="body" idx="1"/>
          </p:nvPr>
        </p:nvSpPr>
        <p:spPr>
          <a:xfrm>
            <a:off x="926995" y="4386263"/>
            <a:ext cx="5096092" cy="4157662"/>
          </a:xfrm>
          <a:noFill/>
          <a:ln w="9525"/>
        </p:spPr>
        <p:txBody>
          <a:bodyPr/>
          <a:lstStyle/>
          <a:p>
            <a:endParaRPr lang="en-US" dirty="0"/>
          </a:p>
        </p:txBody>
      </p:sp>
    </p:spTree>
    <p:extLst>
      <p:ext uri="{BB962C8B-B14F-4D97-AF65-F5344CB8AC3E}">
        <p14:creationId xmlns:p14="http://schemas.microsoft.com/office/powerpoint/2010/main" val="422758031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5"/>
          <p:cNvSpPr>
            <a:spLocks noGrp="1" noChangeArrowheads="1"/>
          </p:cNvSpPr>
          <p:nvPr>
            <p:ph type="sldNum" sz="quarter" idx="5"/>
          </p:nvPr>
        </p:nvSpPr>
        <p:spPr/>
        <p:txBody>
          <a:bodyPr/>
          <a:lstStyle/>
          <a:p>
            <a:pPr marL="0" marR="0" lvl="0" indent="0" algn="r" defTabSz="946150" rtl="0" eaLnBrk="0" fontAlgn="base" latinLnBrk="0" hangingPunct="0">
              <a:lnSpc>
                <a:spcPct val="100000"/>
              </a:lnSpc>
              <a:spcBef>
                <a:spcPct val="0"/>
              </a:spcBef>
              <a:spcAft>
                <a:spcPct val="0"/>
              </a:spcAft>
              <a:buClrTx/>
              <a:buSzTx/>
              <a:buFontTx/>
              <a:buNone/>
              <a:tabLst/>
              <a:defRPr/>
            </a:pPr>
            <a:fld id="{53002938-6DAF-4E0E-870D-F2E3D6DE7A9B}"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46150" rtl="0" eaLnBrk="0" fontAlgn="base" latinLnBrk="0" hangingPunct="0">
                <a:lnSpc>
                  <a:spcPct val="100000"/>
                </a:lnSpc>
                <a:spcBef>
                  <a:spcPct val="0"/>
                </a:spcBef>
                <a:spcAft>
                  <a:spcPct val="0"/>
                </a:spcAft>
                <a:buClrTx/>
                <a:buSzTx/>
                <a:buFontTx/>
                <a:buNone/>
                <a:tabLst/>
                <a:defRPr/>
              </a:pPr>
              <a:t>86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25283" name="Rectangle 2"/>
          <p:cNvSpPr>
            <a:spLocks noGrp="1" noRot="1" noChangeAspect="1" noChangeArrowheads="1" noTextEdit="1"/>
          </p:cNvSpPr>
          <p:nvPr>
            <p:ph type="sldImg"/>
          </p:nvPr>
        </p:nvSpPr>
        <p:spPr>
          <a:xfrm>
            <a:off x="1173163" y="692150"/>
            <a:ext cx="4618037" cy="3463925"/>
          </a:xfrm>
          <a:ln/>
        </p:spPr>
      </p:sp>
      <p:sp>
        <p:nvSpPr>
          <p:cNvPr id="225284" name="Rectangle 3"/>
          <p:cNvSpPr>
            <a:spLocks noGrp="1" noChangeArrowheads="1"/>
          </p:cNvSpPr>
          <p:nvPr>
            <p:ph type="body" idx="1"/>
          </p:nvPr>
        </p:nvSpPr>
        <p:spPr>
          <a:xfrm>
            <a:off x="926995" y="4386263"/>
            <a:ext cx="5096092" cy="4157662"/>
          </a:xfrm>
          <a:noFill/>
          <a:ln w="9525"/>
        </p:spPr>
        <p:txBody>
          <a:bodyPr/>
          <a:lstStyle/>
          <a:p>
            <a:endParaRPr lang="en-US" dirty="0"/>
          </a:p>
        </p:txBody>
      </p:sp>
    </p:spTree>
    <p:extLst>
      <p:ext uri="{BB962C8B-B14F-4D97-AF65-F5344CB8AC3E}">
        <p14:creationId xmlns:p14="http://schemas.microsoft.com/office/powerpoint/2010/main" val="301852793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DDAE1E64-AFAF-40F7-8D51-0AD4A8B37F4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87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w="9525"/>
        </p:spPr>
        <p:txBody>
          <a:bodyPr/>
          <a:lstStyle/>
          <a:p>
            <a:pPr eaLnBrk="1" hangingPunct="1"/>
            <a:endParaRPr lang="en-US" sz="2000" dirty="0"/>
          </a:p>
        </p:txBody>
      </p:sp>
    </p:spTree>
    <p:extLst>
      <p:ext uri="{BB962C8B-B14F-4D97-AF65-F5344CB8AC3E}">
        <p14:creationId xmlns:p14="http://schemas.microsoft.com/office/powerpoint/2010/main" val="122428307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C8B76273-86C2-4117-8AE1-4131AF1B3A3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88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w="9525"/>
        </p:spPr>
        <p:txBody>
          <a:bodyPr/>
          <a:lstStyle/>
          <a:p>
            <a:pPr eaLnBrk="1" hangingPunct="1"/>
            <a:endParaRPr lang="en-US" sz="1800" dirty="0"/>
          </a:p>
        </p:txBody>
      </p:sp>
    </p:spTree>
    <p:extLst>
      <p:ext uri="{BB962C8B-B14F-4D97-AF65-F5344CB8AC3E}">
        <p14:creationId xmlns:p14="http://schemas.microsoft.com/office/powerpoint/2010/main" val="260868866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FC63A3E7-3656-4A47-83D8-E9665AF1040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89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9636150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CBB0BFEE-57A6-49EC-A3E3-3FEDAD24243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90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w="9525"/>
        </p:spPr>
        <p:txBody>
          <a:bodyPr/>
          <a:lstStyle/>
          <a:p>
            <a:pPr eaLnBrk="1" hangingPunct="1"/>
            <a:endParaRPr lang="en-US" sz="2000" dirty="0"/>
          </a:p>
        </p:txBody>
      </p:sp>
    </p:spTree>
    <p:extLst>
      <p:ext uri="{BB962C8B-B14F-4D97-AF65-F5344CB8AC3E}">
        <p14:creationId xmlns:p14="http://schemas.microsoft.com/office/powerpoint/2010/main" val="1068328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46BDA16C-3320-431F-9F18-011CD25F4D7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w="9525"/>
        </p:spPr>
        <p:txBody>
          <a:bodyPr/>
          <a:lstStyle/>
          <a:p>
            <a:pPr eaLnBrk="1" hangingPunct="1"/>
            <a:endParaRPr lang="en-US" sz="2000" dirty="0"/>
          </a:p>
        </p:txBody>
      </p:sp>
    </p:spTree>
    <p:extLst>
      <p:ext uri="{BB962C8B-B14F-4D97-AF65-F5344CB8AC3E}">
        <p14:creationId xmlns:p14="http://schemas.microsoft.com/office/powerpoint/2010/main" val="264595046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p:txBody>
          <a:bodyPr/>
          <a:lstStyle/>
          <a:p>
            <a:pPr marL="0" marR="0" lvl="0" indent="0" algn="r" defTabSz="946150" rtl="0" eaLnBrk="0" fontAlgn="base" latinLnBrk="0" hangingPunct="0">
              <a:lnSpc>
                <a:spcPct val="100000"/>
              </a:lnSpc>
              <a:spcBef>
                <a:spcPct val="0"/>
              </a:spcBef>
              <a:spcAft>
                <a:spcPct val="0"/>
              </a:spcAft>
              <a:buClrTx/>
              <a:buSzTx/>
              <a:buFontTx/>
              <a:buNone/>
              <a:tabLst/>
              <a:defRPr/>
            </a:pPr>
            <a:fld id="{EFA6BA26-9C37-407B-8C19-57A88B1A189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46150" rtl="0" eaLnBrk="0" fontAlgn="base" latinLnBrk="0" hangingPunct="0">
                <a:lnSpc>
                  <a:spcPct val="100000"/>
                </a:lnSpc>
                <a:spcBef>
                  <a:spcPct val="0"/>
                </a:spcBef>
                <a:spcAft>
                  <a:spcPct val="0"/>
                </a:spcAft>
                <a:buClrTx/>
                <a:buSzTx/>
                <a:buFontTx/>
                <a:buNone/>
                <a:tabLst/>
                <a:defRPr/>
              </a:pPr>
              <a:t>91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2515" name="Rectangle 2"/>
          <p:cNvSpPr>
            <a:spLocks noGrp="1" noRot="1" noChangeAspect="1" noChangeArrowheads="1" noTextEdit="1"/>
          </p:cNvSpPr>
          <p:nvPr>
            <p:ph type="sldImg"/>
          </p:nvPr>
        </p:nvSpPr>
        <p:spPr>
          <a:xfrm>
            <a:off x="403225" y="692150"/>
            <a:ext cx="6157913" cy="3463925"/>
          </a:xfrm>
          <a:ln/>
        </p:spPr>
      </p:sp>
      <p:sp>
        <p:nvSpPr>
          <p:cNvPr id="192516" name="Rectangle 3"/>
          <p:cNvSpPr>
            <a:spLocks noGrp="1" noChangeArrowheads="1"/>
          </p:cNvSpPr>
          <p:nvPr>
            <p:ph type="body" idx="1"/>
          </p:nvPr>
        </p:nvSpPr>
        <p:spPr>
          <a:xfrm>
            <a:off x="926995" y="4386263"/>
            <a:ext cx="5096092" cy="4157662"/>
          </a:xfrm>
          <a:noFill/>
          <a:ln w="9525"/>
        </p:spPr>
        <p:txBody>
          <a:bodyPr/>
          <a:lstStyle/>
          <a:p>
            <a:endParaRPr lang="en-US" dirty="0"/>
          </a:p>
        </p:txBody>
      </p:sp>
    </p:spTree>
    <p:extLst>
      <p:ext uri="{BB962C8B-B14F-4D97-AF65-F5344CB8AC3E}">
        <p14:creationId xmlns:p14="http://schemas.microsoft.com/office/powerpoint/2010/main" val="413210623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FC63A3E7-3656-4A47-83D8-E9665AF1040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92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57002571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B7F4F7F6-5BFC-4A4D-A78A-068ACCB1E509}"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93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w="9525"/>
        </p:spPr>
        <p:txBody>
          <a:bodyPr/>
          <a:lstStyle/>
          <a:p>
            <a:pPr eaLnBrk="1" hangingPunct="1"/>
            <a:endParaRPr lang="en-US" sz="1600" dirty="0"/>
          </a:p>
        </p:txBody>
      </p:sp>
    </p:spTree>
    <p:extLst>
      <p:ext uri="{BB962C8B-B14F-4D97-AF65-F5344CB8AC3E}">
        <p14:creationId xmlns:p14="http://schemas.microsoft.com/office/powerpoint/2010/main" val="112735928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41BA3A03-1611-4F7A-8E31-B0B6B95EFB5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94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w="9525"/>
        </p:spPr>
        <p:txBody>
          <a:bodyPr/>
          <a:lstStyle/>
          <a:p>
            <a:pPr eaLnBrk="1" hangingPunct="1"/>
            <a:endParaRPr lang="en-US" sz="2000" dirty="0"/>
          </a:p>
        </p:txBody>
      </p:sp>
    </p:spTree>
    <p:extLst>
      <p:ext uri="{BB962C8B-B14F-4D97-AF65-F5344CB8AC3E}">
        <p14:creationId xmlns:p14="http://schemas.microsoft.com/office/powerpoint/2010/main" val="275566122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B46FA3E2-E256-4780-9585-FED9A7D27AB0}"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95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w="9525"/>
        </p:spPr>
        <p:txBody>
          <a:bodyPr/>
          <a:lstStyle/>
          <a:p>
            <a:pPr eaLnBrk="1" hangingPunct="1"/>
            <a:endParaRPr lang="en-US" sz="1800" dirty="0"/>
          </a:p>
        </p:txBody>
      </p:sp>
    </p:spTree>
    <p:extLst>
      <p:ext uri="{BB962C8B-B14F-4D97-AF65-F5344CB8AC3E}">
        <p14:creationId xmlns:p14="http://schemas.microsoft.com/office/powerpoint/2010/main" val="232044373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txBox="1">
            <a:spLocks noGrp="1" noChangeArrowheads="1"/>
          </p:cNvSpPr>
          <p:nvPr/>
        </p:nvSpPr>
        <p:spPr bwMode="auto">
          <a:xfrm>
            <a:off x="3937749" y="8774113"/>
            <a:ext cx="3012329" cy="461962"/>
          </a:xfrm>
          <a:prstGeom prst="rect">
            <a:avLst/>
          </a:prstGeom>
          <a:noFill/>
          <a:ln w="12700">
            <a:noFill/>
            <a:miter lim="800000"/>
            <a:headEnd type="none" w="sm" len="sm"/>
            <a:tailEnd type="none" w="sm" len="sm"/>
          </a:ln>
        </p:spPr>
        <p:txBody>
          <a:bodyPr lIns="93859" tIns="46930" rIns="93859" bIns="46930" anchor="b"/>
          <a:lstStyle/>
          <a:p>
            <a:pPr marL="0" marR="0" lvl="0" indent="0" algn="r" defTabSz="939800" rtl="0" eaLnBrk="0" fontAlgn="base" latinLnBrk="0" hangingPunct="0">
              <a:lnSpc>
                <a:spcPct val="100000"/>
              </a:lnSpc>
              <a:spcBef>
                <a:spcPct val="0"/>
              </a:spcBef>
              <a:spcAft>
                <a:spcPct val="0"/>
              </a:spcAft>
              <a:buClrTx/>
              <a:buSzTx/>
              <a:buFontTx/>
              <a:buNone/>
              <a:tabLst/>
              <a:defRPr/>
            </a:pPr>
            <a:fld id="{806746D9-9B58-4328-8570-7F1B1EBCE9EA}"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charset="0"/>
              </a:rPr>
              <a:pPr marL="0" marR="0" lvl="0" indent="0" algn="r" defTabSz="939800" rtl="0" eaLnBrk="0" fontAlgn="base" latinLnBrk="0" hangingPunct="0">
                <a:lnSpc>
                  <a:spcPct val="100000"/>
                </a:lnSpc>
                <a:spcBef>
                  <a:spcPct val="0"/>
                </a:spcBef>
                <a:spcAft>
                  <a:spcPct val="0"/>
                </a:spcAft>
                <a:buClrTx/>
                <a:buSzTx/>
                <a:buFontTx/>
                <a:buNone/>
                <a:tabLst/>
                <a:defRPr/>
              </a:pPr>
              <a:t>96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50883" name="Rectangle 2"/>
          <p:cNvSpPr>
            <a:spLocks noGrp="1" noRot="1" noChangeAspect="1" noChangeArrowheads="1" noTextEdit="1"/>
          </p:cNvSpPr>
          <p:nvPr>
            <p:ph type="sldImg"/>
          </p:nvPr>
        </p:nvSpPr>
        <p:spPr>
          <a:ln/>
        </p:spPr>
      </p:sp>
      <p:sp>
        <p:nvSpPr>
          <p:cNvPr id="250884" name="Rectangle 3"/>
          <p:cNvSpPr>
            <a:spLocks noGrp="1" noChangeArrowheads="1"/>
          </p:cNvSpPr>
          <p:nvPr>
            <p:ph type="body" idx="1"/>
          </p:nvPr>
        </p:nvSpPr>
        <p:spPr>
          <a:noFill/>
          <a:ln w="9525"/>
        </p:spPr>
        <p:txBody>
          <a:bodyPr/>
          <a:lstStyle/>
          <a:p>
            <a:pPr eaLnBrk="1" hangingPunct="1"/>
            <a:endParaRPr lang="en-US" sz="1800" dirty="0"/>
          </a:p>
        </p:txBody>
      </p:sp>
    </p:spTree>
    <p:extLst>
      <p:ext uri="{BB962C8B-B14F-4D97-AF65-F5344CB8AC3E}">
        <p14:creationId xmlns:p14="http://schemas.microsoft.com/office/powerpoint/2010/main" val="361105802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p:txBody>
          <a:bodyPr/>
          <a:lstStyle/>
          <a:p>
            <a:pPr marL="0" marR="0" lvl="0" indent="0" algn="r" defTabSz="946150" rtl="0" eaLnBrk="0" fontAlgn="base" latinLnBrk="0" hangingPunct="0">
              <a:lnSpc>
                <a:spcPct val="100000"/>
              </a:lnSpc>
              <a:spcBef>
                <a:spcPct val="0"/>
              </a:spcBef>
              <a:spcAft>
                <a:spcPct val="0"/>
              </a:spcAft>
              <a:buClrTx/>
              <a:buSzTx/>
              <a:buFontTx/>
              <a:buNone/>
              <a:tabLst/>
              <a:defRPr/>
            </a:pPr>
            <a:fld id="{EFA6BA26-9C37-407B-8C19-57A88B1A189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46150" rtl="0" eaLnBrk="0" fontAlgn="base" latinLnBrk="0" hangingPunct="0">
                <a:lnSpc>
                  <a:spcPct val="100000"/>
                </a:lnSpc>
                <a:spcBef>
                  <a:spcPct val="0"/>
                </a:spcBef>
                <a:spcAft>
                  <a:spcPct val="0"/>
                </a:spcAft>
                <a:buClrTx/>
                <a:buSzTx/>
                <a:buFontTx/>
                <a:buNone/>
                <a:tabLst/>
                <a:defRPr/>
              </a:pPr>
              <a:t>97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2515" name="Rectangle 2"/>
          <p:cNvSpPr>
            <a:spLocks noGrp="1" noRot="1" noChangeAspect="1" noChangeArrowheads="1" noTextEdit="1"/>
          </p:cNvSpPr>
          <p:nvPr>
            <p:ph type="sldImg"/>
          </p:nvPr>
        </p:nvSpPr>
        <p:spPr>
          <a:xfrm>
            <a:off x="403225" y="692150"/>
            <a:ext cx="6157913" cy="3463925"/>
          </a:xfrm>
          <a:ln/>
        </p:spPr>
      </p:sp>
      <p:sp>
        <p:nvSpPr>
          <p:cNvPr id="192516" name="Rectangle 3"/>
          <p:cNvSpPr>
            <a:spLocks noGrp="1" noChangeArrowheads="1"/>
          </p:cNvSpPr>
          <p:nvPr>
            <p:ph type="body" idx="1"/>
          </p:nvPr>
        </p:nvSpPr>
        <p:spPr>
          <a:xfrm>
            <a:off x="926995" y="4386263"/>
            <a:ext cx="5096092" cy="4157662"/>
          </a:xfrm>
          <a:noFill/>
          <a:ln w="9525"/>
        </p:spPr>
        <p:txBody>
          <a:bodyPr/>
          <a:lstStyle/>
          <a:p>
            <a:endParaRPr lang="en-US" dirty="0"/>
          </a:p>
        </p:txBody>
      </p:sp>
    </p:spTree>
    <p:extLst>
      <p:ext uri="{BB962C8B-B14F-4D97-AF65-F5344CB8AC3E}">
        <p14:creationId xmlns:p14="http://schemas.microsoft.com/office/powerpoint/2010/main" val="51090936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p:txBody>
          <a:bodyPr/>
          <a:lstStyle/>
          <a:p>
            <a:pPr marL="0" marR="0" lvl="0" indent="0" algn="r" defTabSz="946150" rtl="0" eaLnBrk="0" fontAlgn="base" latinLnBrk="0" hangingPunct="0">
              <a:lnSpc>
                <a:spcPct val="100000"/>
              </a:lnSpc>
              <a:spcBef>
                <a:spcPct val="0"/>
              </a:spcBef>
              <a:spcAft>
                <a:spcPct val="0"/>
              </a:spcAft>
              <a:buClrTx/>
              <a:buSzTx/>
              <a:buFontTx/>
              <a:buNone/>
              <a:tabLst/>
              <a:defRPr/>
            </a:pPr>
            <a:fld id="{EFA6BA26-9C37-407B-8C19-57A88B1A189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46150" rtl="0" eaLnBrk="0" fontAlgn="base" latinLnBrk="0" hangingPunct="0">
                <a:lnSpc>
                  <a:spcPct val="100000"/>
                </a:lnSpc>
                <a:spcBef>
                  <a:spcPct val="0"/>
                </a:spcBef>
                <a:spcAft>
                  <a:spcPct val="0"/>
                </a:spcAft>
                <a:buClrTx/>
                <a:buSzTx/>
                <a:buFontTx/>
                <a:buNone/>
                <a:tabLst/>
                <a:defRPr/>
              </a:pPr>
              <a:t>98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2515" name="Rectangle 2"/>
          <p:cNvSpPr>
            <a:spLocks noGrp="1" noRot="1" noChangeAspect="1" noChangeArrowheads="1" noTextEdit="1"/>
          </p:cNvSpPr>
          <p:nvPr>
            <p:ph type="sldImg"/>
          </p:nvPr>
        </p:nvSpPr>
        <p:spPr>
          <a:xfrm>
            <a:off x="403225" y="692150"/>
            <a:ext cx="6157913" cy="3463925"/>
          </a:xfrm>
          <a:ln/>
        </p:spPr>
      </p:sp>
      <p:sp>
        <p:nvSpPr>
          <p:cNvPr id="192516" name="Rectangle 3"/>
          <p:cNvSpPr>
            <a:spLocks noGrp="1" noChangeArrowheads="1"/>
          </p:cNvSpPr>
          <p:nvPr>
            <p:ph type="body" idx="1"/>
          </p:nvPr>
        </p:nvSpPr>
        <p:spPr>
          <a:xfrm>
            <a:off x="926995" y="4386263"/>
            <a:ext cx="5096092" cy="4157662"/>
          </a:xfrm>
          <a:noFill/>
          <a:ln w="9525"/>
        </p:spPr>
        <p:txBody>
          <a:bodyPr/>
          <a:lstStyle/>
          <a:p>
            <a:endParaRPr lang="en-US" dirty="0"/>
          </a:p>
        </p:txBody>
      </p:sp>
    </p:spTree>
    <p:extLst>
      <p:ext uri="{BB962C8B-B14F-4D97-AF65-F5344CB8AC3E}">
        <p14:creationId xmlns:p14="http://schemas.microsoft.com/office/powerpoint/2010/main" val="275656423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p:txBody>
          <a:bodyPr/>
          <a:lstStyle/>
          <a:p>
            <a:pPr marL="0" marR="0" lvl="0" indent="0" algn="r" defTabSz="946150" rtl="0" eaLnBrk="0" fontAlgn="base" latinLnBrk="0" hangingPunct="0">
              <a:lnSpc>
                <a:spcPct val="100000"/>
              </a:lnSpc>
              <a:spcBef>
                <a:spcPct val="0"/>
              </a:spcBef>
              <a:spcAft>
                <a:spcPct val="0"/>
              </a:spcAft>
              <a:buClrTx/>
              <a:buSzTx/>
              <a:buFontTx/>
              <a:buNone/>
              <a:tabLst/>
              <a:defRPr/>
            </a:pPr>
            <a:fld id="{EFA6BA26-9C37-407B-8C19-57A88B1A189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46150" rtl="0" eaLnBrk="0" fontAlgn="base" latinLnBrk="0" hangingPunct="0">
                <a:lnSpc>
                  <a:spcPct val="100000"/>
                </a:lnSpc>
                <a:spcBef>
                  <a:spcPct val="0"/>
                </a:spcBef>
                <a:spcAft>
                  <a:spcPct val="0"/>
                </a:spcAft>
                <a:buClrTx/>
                <a:buSzTx/>
                <a:buFontTx/>
                <a:buNone/>
                <a:tabLst/>
                <a:defRPr/>
              </a:pPr>
              <a:t>99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192515" name="Rectangle 2"/>
          <p:cNvSpPr>
            <a:spLocks noGrp="1" noRot="1" noChangeAspect="1" noChangeArrowheads="1" noTextEdit="1"/>
          </p:cNvSpPr>
          <p:nvPr>
            <p:ph type="sldImg"/>
          </p:nvPr>
        </p:nvSpPr>
        <p:spPr>
          <a:xfrm>
            <a:off x="403225" y="692150"/>
            <a:ext cx="6157913" cy="3463925"/>
          </a:xfrm>
          <a:ln/>
        </p:spPr>
      </p:sp>
      <p:sp>
        <p:nvSpPr>
          <p:cNvPr id="192516" name="Rectangle 3"/>
          <p:cNvSpPr>
            <a:spLocks noGrp="1" noChangeArrowheads="1"/>
          </p:cNvSpPr>
          <p:nvPr>
            <p:ph type="body" idx="1"/>
          </p:nvPr>
        </p:nvSpPr>
        <p:spPr>
          <a:xfrm>
            <a:off x="926995" y="4386263"/>
            <a:ext cx="5096092" cy="4157662"/>
          </a:xfrm>
          <a:noFill/>
          <a:ln w="9525"/>
        </p:spPr>
        <p:txBody>
          <a:bodyPr/>
          <a:lstStyle/>
          <a:p>
            <a:endParaRPr lang="en-US" dirty="0"/>
          </a:p>
        </p:txBody>
      </p:sp>
    </p:spTree>
    <p:extLst>
      <p:ext uri="{BB962C8B-B14F-4D97-AF65-F5344CB8AC3E}">
        <p14:creationId xmlns:p14="http://schemas.microsoft.com/office/powerpoint/2010/main" val="343659149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p:txBody>
          <a:bodyPr/>
          <a:lstStyle/>
          <a:p>
            <a:pPr marL="0" marR="0" lvl="0" indent="0" algn="r" defTabSz="939800" rtl="0" eaLnBrk="0" fontAlgn="base" latinLnBrk="0" hangingPunct="0">
              <a:lnSpc>
                <a:spcPct val="100000"/>
              </a:lnSpc>
              <a:spcBef>
                <a:spcPct val="0"/>
              </a:spcBef>
              <a:spcAft>
                <a:spcPct val="0"/>
              </a:spcAft>
              <a:buClrTx/>
              <a:buSzTx/>
              <a:buFontTx/>
              <a:buNone/>
              <a:tabLst/>
              <a:defRPr/>
            </a:pPr>
            <a:fld id="{C7677F77-7A97-4C12-A65B-C701BA7843EF}"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9800" rtl="0" eaLnBrk="0" fontAlgn="base" latinLnBrk="0" hangingPunct="0">
                <a:lnSpc>
                  <a:spcPct val="100000"/>
                </a:lnSpc>
                <a:spcBef>
                  <a:spcPct val="0"/>
                </a:spcBef>
                <a:spcAft>
                  <a:spcPct val="0"/>
                </a:spcAft>
                <a:buClrTx/>
                <a:buSzTx/>
                <a:buFontTx/>
                <a:buNone/>
                <a:tabLst/>
                <a:defRPr/>
              </a:pPr>
              <a:t>100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40643" name="Rectangle 2"/>
          <p:cNvSpPr>
            <a:spLocks noGrp="1" noRot="1" noChangeAspect="1" noChangeArrowheads="1" noTextEdit="1"/>
          </p:cNvSpPr>
          <p:nvPr>
            <p:ph type="sldImg"/>
          </p:nvPr>
        </p:nvSpPr>
        <p:spPr>
          <a:ln/>
        </p:spPr>
      </p:sp>
      <p:sp>
        <p:nvSpPr>
          <p:cNvPr id="240644" name="Rectangle 3"/>
          <p:cNvSpPr>
            <a:spLocks noGrp="1" noChangeArrowheads="1"/>
          </p:cNvSpPr>
          <p:nvPr>
            <p:ph type="body" idx="1"/>
          </p:nvPr>
        </p:nvSpPr>
        <p:spPr>
          <a:noFill/>
          <a:ln w="9525"/>
        </p:spPr>
        <p:txBody>
          <a:bodyPr/>
          <a:lstStyle/>
          <a:p>
            <a:pPr eaLnBrk="1" hangingPunct="1"/>
            <a:endParaRPr lang="en-US" sz="2000" dirty="0"/>
          </a:p>
        </p:txBody>
      </p:sp>
    </p:spTree>
    <p:extLst>
      <p:ext uri="{BB962C8B-B14F-4D97-AF65-F5344CB8AC3E}">
        <p14:creationId xmlns:p14="http://schemas.microsoft.com/office/powerpoint/2010/main" val="3568180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57026" name="Rectangle 2"/>
          <p:cNvSpPr>
            <a:spLocks noGrp="1" noChangeArrowheads="1"/>
          </p:cNvSpPr>
          <p:nvPr>
            <p:ph type="ctrTitle"/>
          </p:nvPr>
        </p:nvSpPr>
        <p:spPr>
          <a:xfrm>
            <a:off x="948267" y="381000"/>
            <a:ext cx="10295467" cy="1143000"/>
          </a:xfrm>
        </p:spPr>
        <p:txBody>
          <a:bodyPr/>
          <a:lstStyle>
            <a:lvl1pPr>
              <a:defRPr/>
            </a:lvl1pPr>
          </a:lstStyle>
          <a:p>
            <a:r>
              <a:rPr lang="en-US"/>
              <a:t>Click to edit Master title style</a:t>
            </a:r>
          </a:p>
        </p:txBody>
      </p:sp>
      <p:sp>
        <p:nvSpPr>
          <p:cNvPr id="257027" name="Rectangle 3"/>
          <p:cNvSpPr>
            <a:spLocks noGrp="1" noChangeArrowheads="1"/>
          </p:cNvSpPr>
          <p:nvPr>
            <p:ph type="subTitle" idx="1"/>
          </p:nvPr>
        </p:nvSpPr>
        <p:spPr>
          <a:xfrm>
            <a:off x="1828800" y="5257800"/>
            <a:ext cx="8534400" cy="1219200"/>
          </a:xfrm>
        </p:spPr>
        <p:txBody>
          <a:bodyPr/>
          <a:lstStyle>
            <a:lvl1pPr marL="0" indent="0" algn="ctr">
              <a:buFontTx/>
              <a:buNone/>
              <a:defRPr/>
            </a:lvl1pPr>
          </a:lstStyle>
          <a:p>
            <a:r>
              <a:rPr lang="en-US"/>
              <a:t>Click to edit Master subtitle style</a:t>
            </a:r>
          </a:p>
        </p:txBody>
      </p:sp>
      <p:sp>
        <p:nvSpPr>
          <p:cNvPr id="2" name="Footer Placeholder 1">
            <a:extLst>
              <a:ext uri="{FF2B5EF4-FFF2-40B4-BE49-F238E27FC236}">
                <a16:creationId xmlns:a16="http://schemas.microsoft.com/office/drawing/2014/main" id="{D9921272-348A-8441-B3BF-3CAEB79FB7CE}"/>
              </a:ext>
            </a:extLst>
          </p:cNvPr>
          <p:cNvSpPr>
            <a:spLocks noGrp="1"/>
          </p:cNvSpPr>
          <p:nvPr>
            <p:ph type="ftr" sz="quarter" idx="10"/>
          </p:nvPr>
        </p:nvSpPr>
        <p:spPr/>
        <p:txBody>
          <a:bodyPr/>
          <a:lstStyle/>
          <a:p>
            <a:pPr>
              <a:defRPr/>
            </a:pPr>
            <a:r>
              <a:rPr lang="en-US"/>
              <a:t>U.S. Army Inspector General School </a:t>
            </a:r>
            <a:endParaRPr lang="en-US" dirty="0"/>
          </a:p>
        </p:txBody>
      </p:sp>
      <p:grpSp>
        <p:nvGrpSpPr>
          <p:cNvPr id="6" name="Group 4">
            <a:extLst>
              <a:ext uri="{FF2B5EF4-FFF2-40B4-BE49-F238E27FC236}">
                <a16:creationId xmlns:a16="http://schemas.microsoft.com/office/drawing/2014/main" id="{3DF9D062-2EA5-B747-B378-C1414AC3AD6B}"/>
              </a:ext>
            </a:extLst>
          </p:cNvPr>
          <p:cNvGrpSpPr>
            <a:grpSpLocks/>
          </p:cNvGrpSpPr>
          <p:nvPr userDrawn="1"/>
        </p:nvGrpSpPr>
        <p:grpSpPr bwMode="auto">
          <a:xfrm rot="21435300">
            <a:off x="3068234" y="1630734"/>
            <a:ext cx="6055535" cy="3517058"/>
            <a:chOff x="1092" y="871"/>
            <a:chExt cx="3576" cy="2579"/>
          </a:xfrm>
        </p:grpSpPr>
        <p:sp>
          <p:nvSpPr>
            <p:cNvPr id="7" name="Freeform 5">
              <a:extLst>
                <a:ext uri="{FF2B5EF4-FFF2-40B4-BE49-F238E27FC236}">
                  <a16:creationId xmlns:a16="http://schemas.microsoft.com/office/drawing/2014/main" id="{456106D3-2619-594D-9C8E-A33A4863C5C4}"/>
                </a:ext>
              </a:extLst>
            </p:cNvPr>
            <p:cNvSpPr>
              <a:spLocks/>
            </p:cNvSpPr>
            <p:nvPr/>
          </p:nvSpPr>
          <p:spPr bwMode="auto">
            <a:xfrm>
              <a:off x="1396" y="978"/>
              <a:ext cx="380" cy="365"/>
            </a:xfrm>
            <a:custGeom>
              <a:avLst/>
              <a:gdLst/>
              <a:ahLst/>
              <a:cxnLst>
                <a:cxn ang="0">
                  <a:pos x="252" y="46"/>
                </a:cxn>
                <a:cxn ang="0">
                  <a:pos x="269" y="63"/>
                </a:cxn>
                <a:cxn ang="0">
                  <a:pos x="287" y="80"/>
                </a:cxn>
                <a:cxn ang="0">
                  <a:pos x="305" y="96"/>
                </a:cxn>
                <a:cxn ang="0">
                  <a:pos x="321" y="115"/>
                </a:cxn>
                <a:cxn ang="0">
                  <a:pos x="337" y="133"/>
                </a:cxn>
                <a:cxn ang="0">
                  <a:pos x="351" y="149"/>
                </a:cxn>
                <a:cxn ang="0">
                  <a:pos x="363" y="163"/>
                </a:cxn>
                <a:cxn ang="0">
                  <a:pos x="372" y="174"/>
                </a:cxn>
                <a:cxn ang="0">
                  <a:pos x="376" y="183"/>
                </a:cxn>
                <a:cxn ang="0">
                  <a:pos x="379" y="185"/>
                </a:cxn>
                <a:cxn ang="0">
                  <a:pos x="252" y="364"/>
                </a:cxn>
                <a:cxn ang="0">
                  <a:pos x="252" y="364"/>
                </a:cxn>
                <a:cxn ang="0">
                  <a:pos x="248" y="364"/>
                </a:cxn>
                <a:cxn ang="0">
                  <a:pos x="241" y="359"/>
                </a:cxn>
                <a:cxn ang="0">
                  <a:pos x="229" y="356"/>
                </a:cxn>
                <a:cxn ang="0">
                  <a:pos x="213" y="349"/>
                </a:cxn>
                <a:cxn ang="0">
                  <a:pos x="193" y="340"/>
                </a:cxn>
                <a:cxn ang="0">
                  <a:pos x="172" y="328"/>
                </a:cxn>
                <a:cxn ang="0">
                  <a:pos x="149" y="317"/>
                </a:cxn>
                <a:cxn ang="0">
                  <a:pos x="126" y="303"/>
                </a:cxn>
                <a:cxn ang="0">
                  <a:pos x="103" y="285"/>
                </a:cxn>
                <a:cxn ang="0">
                  <a:pos x="80" y="269"/>
                </a:cxn>
                <a:cxn ang="0">
                  <a:pos x="80" y="269"/>
                </a:cxn>
                <a:cxn ang="0">
                  <a:pos x="77" y="267"/>
                </a:cxn>
                <a:cxn ang="0">
                  <a:pos x="77" y="265"/>
                </a:cxn>
                <a:cxn ang="0">
                  <a:pos x="77" y="265"/>
                </a:cxn>
                <a:cxn ang="0">
                  <a:pos x="80" y="267"/>
                </a:cxn>
                <a:cxn ang="0">
                  <a:pos x="80" y="269"/>
                </a:cxn>
                <a:cxn ang="0">
                  <a:pos x="80" y="269"/>
                </a:cxn>
                <a:cxn ang="0">
                  <a:pos x="67" y="260"/>
                </a:cxn>
                <a:cxn ang="0">
                  <a:pos x="54" y="252"/>
                </a:cxn>
                <a:cxn ang="0">
                  <a:pos x="41" y="241"/>
                </a:cxn>
                <a:cxn ang="0">
                  <a:pos x="31" y="232"/>
                </a:cxn>
                <a:cxn ang="0">
                  <a:pos x="23" y="218"/>
                </a:cxn>
                <a:cxn ang="0">
                  <a:pos x="14" y="206"/>
                </a:cxn>
                <a:cxn ang="0">
                  <a:pos x="8" y="191"/>
                </a:cxn>
                <a:cxn ang="0">
                  <a:pos x="4" y="177"/>
                </a:cxn>
                <a:cxn ang="0">
                  <a:pos x="2" y="162"/>
                </a:cxn>
                <a:cxn ang="0">
                  <a:pos x="0" y="142"/>
                </a:cxn>
                <a:cxn ang="0">
                  <a:pos x="0" y="142"/>
                </a:cxn>
                <a:cxn ang="0">
                  <a:pos x="2" y="122"/>
                </a:cxn>
                <a:cxn ang="0">
                  <a:pos x="8" y="98"/>
                </a:cxn>
                <a:cxn ang="0">
                  <a:pos x="16" y="78"/>
                </a:cxn>
                <a:cxn ang="0">
                  <a:pos x="29" y="59"/>
                </a:cxn>
                <a:cxn ang="0">
                  <a:pos x="41" y="41"/>
                </a:cxn>
                <a:cxn ang="0">
                  <a:pos x="61" y="27"/>
                </a:cxn>
                <a:cxn ang="0">
                  <a:pos x="77" y="15"/>
                </a:cxn>
                <a:cxn ang="0">
                  <a:pos x="98" y="6"/>
                </a:cxn>
                <a:cxn ang="0">
                  <a:pos x="121" y="2"/>
                </a:cxn>
                <a:cxn ang="0">
                  <a:pos x="145" y="0"/>
                </a:cxn>
                <a:cxn ang="0">
                  <a:pos x="145" y="0"/>
                </a:cxn>
                <a:cxn ang="0">
                  <a:pos x="158" y="0"/>
                </a:cxn>
                <a:cxn ang="0">
                  <a:pos x="170" y="2"/>
                </a:cxn>
                <a:cxn ang="0">
                  <a:pos x="183" y="4"/>
                </a:cxn>
                <a:cxn ang="0">
                  <a:pos x="193" y="6"/>
                </a:cxn>
                <a:cxn ang="0">
                  <a:pos x="206" y="13"/>
                </a:cxn>
                <a:cxn ang="0">
                  <a:pos x="214" y="16"/>
                </a:cxn>
                <a:cxn ang="0">
                  <a:pos x="225" y="23"/>
                </a:cxn>
                <a:cxn ang="0">
                  <a:pos x="236" y="31"/>
                </a:cxn>
                <a:cxn ang="0">
                  <a:pos x="243" y="38"/>
                </a:cxn>
                <a:cxn ang="0">
                  <a:pos x="252" y="46"/>
                </a:cxn>
                <a:cxn ang="0">
                  <a:pos x="252" y="46"/>
                </a:cxn>
              </a:cxnLst>
              <a:rect l="0" t="0" r="r" b="b"/>
              <a:pathLst>
                <a:path w="380" h="365">
                  <a:moveTo>
                    <a:pt x="252" y="46"/>
                  </a:moveTo>
                  <a:lnTo>
                    <a:pt x="269" y="63"/>
                  </a:lnTo>
                  <a:lnTo>
                    <a:pt x="287" y="80"/>
                  </a:lnTo>
                  <a:lnTo>
                    <a:pt x="305" y="96"/>
                  </a:lnTo>
                  <a:lnTo>
                    <a:pt x="321" y="115"/>
                  </a:lnTo>
                  <a:lnTo>
                    <a:pt x="337" y="133"/>
                  </a:lnTo>
                  <a:lnTo>
                    <a:pt x="351" y="149"/>
                  </a:lnTo>
                  <a:lnTo>
                    <a:pt x="363" y="163"/>
                  </a:lnTo>
                  <a:lnTo>
                    <a:pt x="372" y="174"/>
                  </a:lnTo>
                  <a:lnTo>
                    <a:pt x="376" y="183"/>
                  </a:lnTo>
                  <a:lnTo>
                    <a:pt x="379" y="185"/>
                  </a:lnTo>
                  <a:lnTo>
                    <a:pt x="252" y="364"/>
                  </a:lnTo>
                  <a:lnTo>
                    <a:pt x="252" y="364"/>
                  </a:lnTo>
                  <a:lnTo>
                    <a:pt x="248" y="364"/>
                  </a:lnTo>
                  <a:lnTo>
                    <a:pt x="241" y="359"/>
                  </a:lnTo>
                  <a:lnTo>
                    <a:pt x="229" y="356"/>
                  </a:lnTo>
                  <a:lnTo>
                    <a:pt x="213" y="349"/>
                  </a:lnTo>
                  <a:lnTo>
                    <a:pt x="193" y="340"/>
                  </a:lnTo>
                  <a:lnTo>
                    <a:pt x="172" y="328"/>
                  </a:lnTo>
                  <a:lnTo>
                    <a:pt x="149" y="317"/>
                  </a:lnTo>
                  <a:lnTo>
                    <a:pt x="126" y="303"/>
                  </a:lnTo>
                  <a:lnTo>
                    <a:pt x="103" y="285"/>
                  </a:lnTo>
                  <a:lnTo>
                    <a:pt x="80" y="269"/>
                  </a:lnTo>
                  <a:lnTo>
                    <a:pt x="80" y="269"/>
                  </a:lnTo>
                  <a:lnTo>
                    <a:pt x="77" y="267"/>
                  </a:lnTo>
                  <a:lnTo>
                    <a:pt x="77" y="265"/>
                  </a:lnTo>
                  <a:lnTo>
                    <a:pt x="77" y="265"/>
                  </a:lnTo>
                  <a:lnTo>
                    <a:pt x="80" y="267"/>
                  </a:lnTo>
                  <a:lnTo>
                    <a:pt x="80" y="269"/>
                  </a:lnTo>
                  <a:lnTo>
                    <a:pt x="80" y="269"/>
                  </a:lnTo>
                  <a:lnTo>
                    <a:pt x="67" y="260"/>
                  </a:lnTo>
                  <a:lnTo>
                    <a:pt x="54" y="252"/>
                  </a:lnTo>
                  <a:lnTo>
                    <a:pt x="41" y="241"/>
                  </a:lnTo>
                  <a:lnTo>
                    <a:pt x="31" y="232"/>
                  </a:lnTo>
                  <a:lnTo>
                    <a:pt x="23" y="218"/>
                  </a:lnTo>
                  <a:lnTo>
                    <a:pt x="14" y="206"/>
                  </a:lnTo>
                  <a:lnTo>
                    <a:pt x="8" y="191"/>
                  </a:lnTo>
                  <a:lnTo>
                    <a:pt x="4" y="177"/>
                  </a:lnTo>
                  <a:lnTo>
                    <a:pt x="2" y="162"/>
                  </a:lnTo>
                  <a:lnTo>
                    <a:pt x="0" y="142"/>
                  </a:lnTo>
                  <a:lnTo>
                    <a:pt x="0" y="142"/>
                  </a:lnTo>
                  <a:lnTo>
                    <a:pt x="2" y="122"/>
                  </a:lnTo>
                  <a:lnTo>
                    <a:pt x="8" y="98"/>
                  </a:lnTo>
                  <a:lnTo>
                    <a:pt x="16" y="78"/>
                  </a:lnTo>
                  <a:lnTo>
                    <a:pt x="29" y="59"/>
                  </a:lnTo>
                  <a:lnTo>
                    <a:pt x="41" y="41"/>
                  </a:lnTo>
                  <a:lnTo>
                    <a:pt x="61" y="27"/>
                  </a:lnTo>
                  <a:lnTo>
                    <a:pt x="77" y="15"/>
                  </a:lnTo>
                  <a:lnTo>
                    <a:pt x="98" y="6"/>
                  </a:lnTo>
                  <a:lnTo>
                    <a:pt x="121" y="2"/>
                  </a:lnTo>
                  <a:lnTo>
                    <a:pt x="145" y="0"/>
                  </a:lnTo>
                  <a:lnTo>
                    <a:pt x="145" y="0"/>
                  </a:lnTo>
                  <a:lnTo>
                    <a:pt x="158" y="0"/>
                  </a:lnTo>
                  <a:lnTo>
                    <a:pt x="170" y="2"/>
                  </a:lnTo>
                  <a:lnTo>
                    <a:pt x="183" y="4"/>
                  </a:lnTo>
                  <a:lnTo>
                    <a:pt x="193" y="6"/>
                  </a:lnTo>
                  <a:lnTo>
                    <a:pt x="206" y="13"/>
                  </a:lnTo>
                  <a:lnTo>
                    <a:pt x="214" y="16"/>
                  </a:lnTo>
                  <a:lnTo>
                    <a:pt x="225" y="23"/>
                  </a:lnTo>
                  <a:lnTo>
                    <a:pt x="236" y="31"/>
                  </a:lnTo>
                  <a:lnTo>
                    <a:pt x="243" y="38"/>
                  </a:lnTo>
                  <a:lnTo>
                    <a:pt x="252" y="46"/>
                  </a:lnTo>
                  <a:lnTo>
                    <a:pt x="252" y="46"/>
                  </a:lnTo>
                </a:path>
              </a:pathLst>
            </a:custGeom>
            <a:solidFill>
              <a:srgbClr val="FFD80F"/>
            </a:solidFill>
            <a:ln w="9525" cap="rnd">
              <a:noFill/>
              <a:round/>
              <a:headEnd/>
              <a:tailEnd/>
            </a:ln>
            <a:effectLst/>
          </p:spPr>
          <p:txBody>
            <a:bodyPr/>
            <a:lstStyle/>
            <a:p>
              <a:endParaRPr lang="en-US" sz="1800"/>
            </a:p>
          </p:txBody>
        </p:sp>
        <p:sp>
          <p:nvSpPr>
            <p:cNvPr id="8" name="Freeform 6">
              <a:extLst>
                <a:ext uri="{FF2B5EF4-FFF2-40B4-BE49-F238E27FC236}">
                  <a16:creationId xmlns:a16="http://schemas.microsoft.com/office/drawing/2014/main" id="{94CF2A00-A43C-A44F-B91F-022365298A41}"/>
                </a:ext>
              </a:extLst>
            </p:cNvPr>
            <p:cNvSpPr>
              <a:spLocks/>
            </p:cNvSpPr>
            <p:nvPr/>
          </p:nvSpPr>
          <p:spPr bwMode="auto">
            <a:xfrm>
              <a:off x="1396" y="978"/>
              <a:ext cx="380" cy="365"/>
            </a:xfrm>
            <a:custGeom>
              <a:avLst/>
              <a:gdLst/>
              <a:ahLst/>
              <a:cxnLst>
                <a:cxn ang="0">
                  <a:pos x="252" y="46"/>
                </a:cxn>
                <a:cxn ang="0">
                  <a:pos x="269" y="63"/>
                </a:cxn>
                <a:cxn ang="0">
                  <a:pos x="287" y="80"/>
                </a:cxn>
                <a:cxn ang="0">
                  <a:pos x="305" y="96"/>
                </a:cxn>
                <a:cxn ang="0">
                  <a:pos x="321" y="115"/>
                </a:cxn>
                <a:cxn ang="0">
                  <a:pos x="337" y="133"/>
                </a:cxn>
                <a:cxn ang="0">
                  <a:pos x="351" y="149"/>
                </a:cxn>
                <a:cxn ang="0">
                  <a:pos x="363" y="163"/>
                </a:cxn>
                <a:cxn ang="0">
                  <a:pos x="372" y="174"/>
                </a:cxn>
                <a:cxn ang="0">
                  <a:pos x="376" y="183"/>
                </a:cxn>
                <a:cxn ang="0">
                  <a:pos x="379" y="185"/>
                </a:cxn>
                <a:cxn ang="0">
                  <a:pos x="252" y="364"/>
                </a:cxn>
                <a:cxn ang="0">
                  <a:pos x="252" y="364"/>
                </a:cxn>
                <a:cxn ang="0">
                  <a:pos x="248" y="364"/>
                </a:cxn>
                <a:cxn ang="0">
                  <a:pos x="241" y="359"/>
                </a:cxn>
                <a:cxn ang="0">
                  <a:pos x="229" y="356"/>
                </a:cxn>
                <a:cxn ang="0">
                  <a:pos x="213" y="349"/>
                </a:cxn>
                <a:cxn ang="0">
                  <a:pos x="193" y="340"/>
                </a:cxn>
                <a:cxn ang="0">
                  <a:pos x="172" y="328"/>
                </a:cxn>
                <a:cxn ang="0">
                  <a:pos x="149" y="317"/>
                </a:cxn>
                <a:cxn ang="0">
                  <a:pos x="126" y="303"/>
                </a:cxn>
                <a:cxn ang="0">
                  <a:pos x="103" y="285"/>
                </a:cxn>
                <a:cxn ang="0">
                  <a:pos x="80" y="269"/>
                </a:cxn>
                <a:cxn ang="0">
                  <a:pos x="80" y="269"/>
                </a:cxn>
                <a:cxn ang="0">
                  <a:pos x="77" y="267"/>
                </a:cxn>
                <a:cxn ang="0">
                  <a:pos x="77" y="265"/>
                </a:cxn>
                <a:cxn ang="0">
                  <a:pos x="77" y="265"/>
                </a:cxn>
                <a:cxn ang="0">
                  <a:pos x="80" y="267"/>
                </a:cxn>
                <a:cxn ang="0">
                  <a:pos x="80" y="269"/>
                </a:cxn>
                <a:cxn ang="0">
                  <a:pos x="80" y="269"/>
                </a:cxn>
                <a:cxn ang="0">
                  <a:pos x="67" y="260"/>
                </a:cxn>
                <a:cxn ang="0">
                  <a:pos x="54" y="252"/>
                </a:cxn>
                <a:cxn ang="0">
                  <a:pos x="41" y="241"/>
                </a:cxn>
                <a:cxn ang="0">
                  <a:pos x="31" y="232"/>
                </a:cxn>
                <a:cxn ang="0">
                  <a:pos x="23" y="218"/>
                </a:cxn>
                <a:cxn ang="0">
                  <a:pos x="14" y="206"/>
                </a:cxn>
                <a:cxn ang="0">
                  <a:pos x="8" y="191"/>
                </a:cxn>
                <a:cxn ang="0">
                  <a:pos x="4" y="177"/>
                </a:cxn>
                <a:cxn ang="0">
                  <a:pos x="2" y="162"/>
                </a:cxn>
                <a:cxn ang="0">
                  <a:pos x="0" y="142"/>
                </a:cxn>
                <a:cxn ang="0">
                  <a:pos x="0" y="142"/>
                </a:cxn>
                <a:cxn ang="0">
                  <a:pos x="2" y="122"/>
                </a:cxn>
                <a:cxn ang="0">
                  <a:pos x="8" y="98"/>
                </a:cxn>
                <a:cxn ang="0">
                  <a:pos x="16" y="78"/>
                </a:cxn>
                <a:cxn ang="0">
                  <a:pos x="29" y="59"/>
                </a:cxn>
                <a:cxn ang="0">
                  <a:pos x="41" y="41"/>
                </a:cxn>
                <a:cxn ang="0">
                  <a:pos x="61" y="27"/>
                </a:cxn>
                <a:cxn ang="0">
                  <a:pos x="77" y="15"/>
                </a:cxn>
                <a:cxn ang="0">
                  <a:pos x="98" y="6"/>
                </a:cxn>
                <a:cxn ang="0">
                  <a:pos x="121" y="2"/>
                </a:cxn>
                <a:cxn ang="0">
                  <a:pos x="145" y="0"/>
                </a:cxn>
                <a:cxn ang="0">
                  <a:pos x="145" y="0"/>
                </a:cxn>
                <a:cxn ang="0">
                  <a:pos x="158" y="0"/>
                </a:cxn>
                <a:cxn ang="0">
                  <a:pos x="170" y="2"/>
                </a:cxn>
                <a:cxn ang="0">
                  <a:pos x="183" y="4"/>
                </a:cxn>
                <a:cxn ang="0">
                  <a:pos x="193" y="6"/>
                </a:cxn>
                <a:cxn ang="0">
                  <a:pos x="206" y="13"/>
                </a:cxn>
                <a:cxn ang="0">
                  <a:pos x="214" y="16"/>
                </a:cxn>
                <a:cxn ang="0">
                  <a:pos x="225" y="23"/>
                </a:cxn>
                <a:cxn ang="0">
                  <a:pos x="236" y="31"/>
                </a:cxn>
                <a:cxn ang="0">
                  <a:pos x="243" y="38"/>
                </a:cxn>
                <a:cxn ang="0">
                  <a:pos x="252" y="46"/>
                </a:cxn>
                <a:cxn ang="0">
                  <a:pos x="252" y="46"/>
                </a:cxn>
              </a:cxnLst>
              <a:rect l="0" t="0" r="r" b="b"/>
              <a:pathLst>
                <a:path w="380" h="365">
                  <a:moveTo>
                    <a:pt x="252" y="46"/>
                  </a:moveTo>
                  <a:lnTo>
                    <a:pt x="269" y="63"/>
                  </a:lnTo>
                  <a:lnTo>
                    <a:pt x="287" y="80"/>
                  </a:lnTo>
                  <a:lnTo>
                    <a:pt x="305" y="96"/>
                  </a:lnTo>
                  <a:lnTo>
                    <a:pt x="321" y="115"/>
                  </a:lnTo>
                  <a:lnTo>
                    <a:pt x="337" y="133"/>
                  </a:lnTo>
                  <a:lnTo>
                    <a:pt x="351" y="149"/>
                  </a:lnTo>
                  <a:lnTo>
                    <a:pt x="363" y="163"/>
                  </a:lnTo>
                  <a:lnTo>
                    <a:pt x="372" y="174"/>
                  </a:lnTo>
                  <a:lnTo>
                    <a:pt x="376" y="183"/>
                  </a:lnTo>
                  <a:lnTo>
                    <a:pt x="379" y="185"/>
                  </a:lnTo>
                  <a:lnTo>
                    <a:pt x="252" y="364"/>
                  </a:lnTo>
                  <a:lnTo>
                    <a:pt x="252" y="364"/>
                  </a:lnTo>
                  <a:lnTo>
                    <a:pt x="248" y="364"/>
                  </a:lnTo>
                  <a:lnTo>
                    <a:pt x="241" y="359"/>
                  </a:lnTo>
                  <a:lnTo>
                    <a:pt x="229" y="356"/>
                  </a:lnTo>
                  <a:lnTo>
                    <a:pt x="213" y="349"/>
                  </a:lnTo>
                  <a:lnTo>
                    <a:pt x="193" y="340"/>
                  </a:lnTo>
                  <a:lnTo>
                    <a:pt x="172" y="328"/>
                  </a:lnTo>
                  <a:lnTo>
                    <a:pt x="149" y="317"/>
                  </a:lnTo>
                  <a:lnTo>
                    <a:pt x="126" y="303"/>
                  </a:lnTo>
                  <a:lnTo>
                    <a:pt x="103" y="285"/>
                  </a:lnTo>
                  <a:lnTo>
                    <a:pt x="80" y="269"/>
                  </a:lnTo>
                  <a:lnTo>
                    <a:pt x="80" y="269"/>
                  </a:lnTo>
                  <a:lnTo>
                    <a:pt x="77" y="267"/>
                  </a:lnTo>
                  <a:lnTo>
                    <a:pt x="77" y="265"/>
                  </a:lnTo>
                  <a:lnTo>
                    <a:pt x="77" y="265"/>
                  </a:lnTo>
                  <a:lnTo>
                    <a:pt x="80" y="267"/>
                  </a:lnTo>
                  <a:lnTo>
                    <a:pt x="80" y="269"/>
                  </a:lnTo>
                  <a:lnTo>
                    <a:pt x="80" y="269"/>
                  </a:lnTo>
                  <a:lnTo>
                    <a:pt x="67" y="260"/>
                  </a:lnTo>
                  <a:lnTo>
                    <a:pt x="54" y="252"/>
                  </a:lnTo>
                  <a:lnTo>
                    <a:pt x="41" y="241"/>
                  </a:lnTo>
                  <a:lnTo>
                    <a:pt x="31" y="232"/>
                  </a:lnTo>
                  <a:lnTo>
                    <a:pt x="23" y="218"/>
                  </a:lnTo>
                  <a:lnTo>
                    <a:pt x="14" y="206"/>
                  </a:lnTo>
                  <a:lnTo>
                    <a:pt x="8" y="191"/>
                  </a:lnTo>
                  <a:lnTo>
                    <a:pt x="4" y="177"/>
                  </a:lnTo>
                  <a:lnTo>
                    <a:pt x="2" y="162"/>
                  </a:lnTo>
                  <a:lnTo>
                    <a:pt x="0" y="142"/>
                  </a:lnTo>
                  <a:lnTo>
                    <a:pt x="0" y="142"/>
                  </a:lnTo>
                  <a:lnTo>
                    <a:pt x="2" y="122"/>
                  </a:lnTo>
                  <a:lnTo>
                    <a:pt x="8" y="98"/>
                  </a:lnTo>
                  <a:lnTo>
                    <a:pt x="16" y="78"/>
                  </a:lnTo>
                  <a:lnTo>
                    <a:pt x="29" y="59"/>
                  </a:lnTo>
                  <a:lnTo>
                    <a:pt x="41" y="41"/>
                  </a:lnTo>
                  <a:lnTo>
                    <a:pt x="61" y="27"/>
                  </a:lnTo>
                  <a:lnTo>
                    <a:pt x="77" y="15"/>
                  </a:lnTo>
                  <a:lnTo>
                    <a:pt x="98" y="6"/>
                  </a:lnTo>
                  <a:lnTo>
                    <a:pt x="121" y="2"/>
                  </a:lnTo>
                  <a:lnTo>
                    <a:pt x="145" y="0"/>
                  </a:lnTo>
                  <a:lnTo>
                    <a:pt x="145" y="0"/>
                  </a:lnTo>
                  <a:lnTo>
                    <a:pt x="158" y="0"/>
                  </a:lnTo>
                  <a:lnTo>
                    <a:pt x="170" y="2"/>
                  </a:lnTo>
                  <a:lnTo>
                    <a:pt x="183" y="4"/>
                  </a:lnTo>
                  <a:lnTo>
                    <a:pt x="193" y="6"/>
                  </a:lnTo>
                  <a:lnTo>
                    <a:pt x="206" y="13"/>
                  </a:lnTo>
                  <a:lnTo>
                    <a:pt x="214" y="16"/>
                  </a:lnTo>
                  <a:lnTo>
                    <a:pt x="225" y="23"/>
                  </a:lnTo>
                  <a:lnTo>
                    <a:pt x="236" y="31"/>
                  </a:lnTo>
                  <a:lnTo>
                    <a:pt x="243" y="38"/>
                  </a:lnTo>
                  <a:lnTo>
                    <a:pt x="252" y="46"/>
                  </a:lnTo>
                  <a:lnTo>
                    <a:pt x="252" y="46"/>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9" name="Freeform 7">
              <a:extLst>
                <a:ext uri="{FF2B5EF4-FFF2-40B4-BE49-F238E27FC236}">
                  <a16:creationId xmlns:a16="http://schemas.microsoft.com/office/drawing/2014/main" id="{9BED8E8C-66E2-334A-A4D2-C00244D5133C}"/>
                </a:ext>
              </a:extLst>
            </p:cNvPr>
            <p:cNvSpPr>
              <a:spLocks/>
            </p:cNvSpPr>
            <p:nvPr/>
          </p:nvSpPr>
          <p:spPr bwMode="auto">
            <a:xfrm>
              <a:off x="1492" y="1032"/>
              <a:ext cx="217" cy="268"/>
            </a:xfrm>
            <a:custGeom>
              <a:avLst/>
              <a:gdLst/>
              <a:ahLst/>
              <a:cxnLst>
                <a:cxn ang="0">
                  <a:pos x="133" y="151"/>
                </a:cxn>
                <a:cxn ang="0">
                  <a:pos x="211" y="48"/>
                </a:cxn>
                <a:cxn ang="0">
                  <a:pos x="211" y="48"/>
                </a:cxn>
                <a:cxn ang="0">
                  <a:pos x="216" y="37"/>
                </a:cxn>
                <a:cxn ang="0">
                  <a:pos x="216" y="27"/>
                </a:cxn>
                <a:cxn ang="0">
                  <a:pos x="216" y="16"/>
                </a:cxn>
                <a:cxn ang="0">
                  <a:pos x="209" y="8"/>
                </a:cxn>
                <a:cxn ang="0">
                  <a:pos x="202" y="2"/>
                </a:cxn>
                <a:cxn ang="0">
                  <a:pos x="202" y="2"/>
                </a:cxn>
                <a:cxn ang="0">
                  <a:pos x="191" y="0"/>
                </a:cxn>
                <a:cxn ang="0">
                  <a:pos x="181" y="0"/>
                </a:cxn>
                <a:cxn ang="0">
                  <a:pos x="173" y="2"/>
                </a:cxn>
                <a:cxn ang="0">
                  <a:pos x="165" y="8"/>
                </a:cxn>
                <a:cxn ang="0">
                  <a:pos x="158" y="16"/>
                </a:cxn>
                <a:cxn ang="0">
                  <a:pos x="82" y="115"/>
                </a:cxn>
                <a:cxn ang="0">
                  <a:pos x="11" y="212"/>
                </a:cxn>
                <a:cxn ang="0">
                  <a:pos x="11" y="212"/>
                </a:cxn>
                <a:cxn ang="0">
                  <a:pos x="2" y="220"/>
                </a:cxn>
                <a:cxn ang="0">
                  <a:pos x="0" y="230"/>
                </a:cxn>
                <a:cxn ang="0">
                  <a:pos x="0" y="241"/>
                </a:cxn>
                <a:cxn ang="0">
                  <a:pos x="2" y="250"/>
                </a:cxn>
                <a:cxn ang="0">
                  <a:pos x="6" y="258"/>
                </a:cxn>
                <a:cxn ang="0">
                  <a:pos x="6" y="258"/>
                </a:cxn>
                <a:cxn ang="0">
                  <a:pos x="15" y="264"/>
                </a:cxn>
                <a:cxn ang="0">
                  <a:pos x="25" y="267"/>
                </a:cxn>
                <a:cxn ang="0">
                  <a:pos x="36" y="264"/>
                </a:cxn>
                <a:cxn ang="0">
                  <a:pos x="46" y="262"/>
                </a:cxn>
                <a:cxn ang="0">
                  <a:pos x="55" y="256"/>
                </a:cxn>
                <a:cxn ang="0">
                  <a:pos x="133" y="151"/>
                </a:cxn>
                <a:cxn ang="0">
                  <a:pos x="133" y="151"/>
                </a:cxn>
              </a:cxnLst>
              <a:rect l="0" t="0" r="r" b="b"/>
              <a:pathLst>
                <a:path w="217" h="268">
                  <a:moveTo>
                    <a:pt x="133" y="151"/>
                  </a:moveTo>
                  <a:lnTo>
                    <a:pt x="211" y="48"/>
                  </a:lnTo>
                  <a:lnTo>
                    <a:pt x="211" y="48"/>
                  </a:lnTo>
                  <a:lnTo>
                    <a:pt x="216" y="37"/>
                  </a:lnTo>
                  <a:lnTo>
                    <a:pt x="216" y="27"/>
                  </a:lnTo>
                  <a:lnTo>
                    <a:pt x="216" y="16"/>
                  </a:lnTo>
                  <a:lnTo>
                    <a:pt x="209" y="8"/>
                  </a:lnTo>
                  <a:lnTo>
                    <a:pt x="202" y="2"/>
                  </a:lnTo>
                  <a:lnTo>
                    <a:pt x="202" y="2"/>
                  </a:lnTo>
                  <a:lnTo>
                    <a:pt x="191" y="0"/>
                  </a:lnTo>
                  <a:lnTo>
                    <a:pt x="181" y="0"/>
                  </a:lnTo>
                  <a:lnTo>
                    <a:pt x="173" y="2"/>
                  </a:lnTo>
                  <a:lnTo>
                    <a:pt x="165" y="8"/>
                  </a:lnTo>
                  <a:lnTo>
                    <a:pt x="158" y="16"/>
                  </a:lnTo>
                  <a:lnTo>
                    <a:pt x="82" y="115"/>
                  </a:lnTo>
                  <a:lnTo>
                    <a:pt x="11" y="212"/>
                  </a:lnTo>
                  <a:lnTo>
                    <a:pt x="11" y="212"/>
                  </a:lnTo>
                  <a:lnTo>
                    <a:pt x="2" y="220"/>
                  </a:lnTo>
                  <a:lnTo>
                    <a:pt x="0" y="230"/>
                  </a:lnTo>
                  <a:lnTo>
                    <a:pt x="0" y="241"/>
                  </a:lnTo>
                  <a:lnTo>
                    <a:pt x="2" y="250"/>
                  </a:lnTo>
                  <a:lnTo>
                    <a:pt x="6" y="258"/>
                  </a:lnTo>
                  <a:lnTo>
                    <a:pt x="6" y="258"/>
                  </a:lnTo>
                  <a:lnTo>
                    <a:pt x="15" y="264"/>
                  </a:lnTo>
                  <a:lnTo>
                    <a:pt x="25" y="267"/>
                  </a:lnTo>
                  <a:lnTo>
                    <a:pt x="36" y="264"/>
                  </a:lnTo>
                  <a:lnTo>
                    <a:pt x="46" y="262"/>
                  </a:lnTo>
                  <a:lnTo>
                    <a:pt x="55" y="256"/>
                  </a:lnTo>
                  <a:lnTo>
                    <a:pt x="133" y="151"/>
                  </a:lnTo>
                  <a:lnTo>
                    <a:pt x="133" y="151"/>
                  </a:lnTo>
                </a:path>
              </a:pathLst>
            </a:custGeom>
            <a:solidFill>
              <a:srgbClr val="FFD80F"/>
            </a:solidFill>
            <a:ln w="9525" cap="rnd">
              <a:noFill/>
              <a:round/>
              <a:headEnd/>
              <a:tailEnd/>
            </a:ln>
            <a:effectLst/>
          </p:spPr>
          <p:txBody>
            <a:bodyPr/>
            <a:lstStyle/>
            <a:p>
              <a:endParaRPr lang="en-US" sz="1800"/>
            </a:p>
          </p:txBody>
        </p:sp>
        <p:sp>
          <p:nvSpPr>
            <p:cNvPr id="10" name="Freeform 8">
              <a:extLst>
                <a:ext uri="{FF2B5EF4-FFF2-40B4-BE49-F238E27FC236}">
                  <a16:creationId xmlns:a16="http://schemas.microsoft.com/office/drawing/2014/main" id="{73183922-7F3E-9346-A623-EF32AAFC06EE}"/>
                </a:ext>
              </a:extLst>
            </p:cNvPr>
            <p:cNvSpPr>
              <a:spLocks/>
            </p:cNvSpPr>
            <p:nvPr/>
          </p:nvSpPr>
          <p:spPr bwMode="auto">
            <a:xfrm>
              <a:off x="1492" y="1032"/>
              <a:ext cx="217" cy="268"/>
            </a:xfrm>
            <a:custGeom>
              <a:avLst/>
              <a:gdLst/>
              <a:ahLst/>
              <a:cxnLst>
                <a:cxn ang="0">
                  <a:pos x="133" y="151"/>
                </a:cxn>
                <a:cxn ang="0">
                  <a:pos x="211" y="48"/>
                </a:cxn>
                <a:cxn ang="0">
                  <a:pos x="211" y="48"/>
                </a:cxn>
                <a:cxn ang="0">
                  <a:pos x="216" y="37"/>
                </a:cxn>
                <a:cxn ang="0">
                  <a:pos x="216" y="27"/>
                </a:cxn>
                <a:cxn ang="0">
                  <a:pos x="216" y="16"/>
                </a:cxn>
                <a:cxn ang="0">
                  <a:pos x="209" y="8"/>
                </a:cxn>
                <a:cxn ang="0">
                  <a:pos x="202" y="2"/>
                </a:cxn>
                <a:cxn ang="0">
                  <a:pos x="202" y="2"/>
                </a:cxn>
                <a:cxn ang="0">
                  <a:pos x="191" y="0"/>
                </a:cxn>
                <a:cxn ang="0">
                  <a:pos x="181" y="0"/>
                </a:cxn>
                <a:cxn ang="0">
                  <a:pos x="173" y="2"/>
                </a:cxn>
                <a:cxn ang="0">
                  <a:pos x="165" y="8"/>
                </a:cxn>
                <a:cxn ang="0">
                  <a:pos x="158" y="16"/>
                </a:cxn>
                <a:cxn ang="0">
                  <a:pos x="82" y="115"/>
                </a:cxn>
                <a:cxn ang="0">
                  <a:pos x="11" y="212"/>
                </a:cxn>
                <a:cxn ang="0">
                  <a:pos x="11" y="212"/>
                </a:cxn>
                <a:cxn ang="0">
                  <a:pos x="2" y="220"/>
                </a:cxn>
                <a:cxn ang="0">
                  <a:pos x="0" y="230"/>
                </a:cxn>
                <a:cxn ang="0">
                  <a:pos x="0" y="241"/>
                </a:cxn>
                <a:cxn ang="0">
                  <a:pos x="2" y="250"/>
                </a:cxn>
                <a:cxn ang="0">
                  <a:pos x="6" y="258"/>
                </a:cxn>
                <a:cxn ang="0">
                  <a:pos x="6" y="258"/>
                </a:cxn>
                <a:cxn ang="0">
                  <a:pos x="15" y="264"/>
                </a:cxn>
                <a:cxn ang="0">
                  <a:pos x="25" y="267"/>
                </a:cxn>
                <a:cxn ang="0">
                  <a:pos x="36" y="264"/>
                </a:cxn>
                <a:cxn ang="0">
                  <a:pos x="46" y="262"/>
                </a:cxn>
                <a:cxn ang="0">
                  <a:pos x="55" y="256"/>
                </a:cxn>
                <a:cxn ang="0">
                  <a:pos x="133" y="151"/>
                </a:cxn>
                <a:cxn ang="0">
                  <a:pos x="133" y="151"/>
                </a:cxn>
              </a:cxnLst>
              <a:rect l="0" t="0" r="r" b="b"/>
              <a:pathLst>
                <a:path w="217" h="268">
                  <a:moveTo>
                    <a:pt x="133" y="151"/>
                  </a:moveTo>
                  <a:lnTo>
                    <a:pt x="211" y="48"/>
                  </a:lnTo>
                  <a:lnTo>
                    <a:pt x="211" y="48"/>
                  </a:lnTo>
                  <a:lnTo>
                    <a:pt x="216" y="37"/>
                  </a:lnTo>
                  <a:lnTo>
                    <a:pt x="216" y="27"/>
                  </a:lnTo>
                  <a:lnTo>
                    <a:pt x="216" y="16"/>
                  </a:lnTo>
                  <a:lnTo>
                    <a:pt x="209" y="8"/>
                  </a:lnTo>
                  <a:lnTo>
                    <a:pt x="202" y="2"/>
                  </a:lnTo>
                  <a:lnTo>
                    <a:pt x="202" y="2"/>
                  </a:lnTo>
                  <a:lnTo>
                    <a:pt x="191" y="0"/>
                  </a:lnTo>
                  <a:lnTo>
                    <a:pt x="181" y="0"/>
                  </a:lnTo>
                  <a:lnTo>
                    <a:pt x="173" y="2"/>
                  </a:lnTo>
                  <a:lnTo>
                    <a:pt x="165" y="8"/>
                  </a:lnTo>
                  <a:lnTo>
                    <a:pt x="158" y="16"/>
                  </a:lnTo>
                  <a:lnTo>
                    <a:pt x="82" y="115"/>
                  </a:lnTo>
                  <a:lnTo>
                    <a:pt x="11" y="212"/>
                  </a:lnTo>
                  <a:lnTo>
                    <a:pt x="11" y="212"/>
                  </a:lnTo>
                  <a:lnTo>
                    <a:pt x="2" y="220"/>
                  </a:lnTo>
                  <a:lnTo>
                    <a:pt x="0" y="230"/>
                  </a:lnTo>
                  <a:lnTo>
                    <a:pt x="0" y="241"/>
                  </a:lnTo>
                  <a:lnTo>
                    <a:pt x="2" y="250"/>
                  </a:lnTo>
                  <a:lnTo>
                    <a:pt x="6" y="258"/>
                  </a:lnTo>
                  <a:lnTo>
                    <a:pt x="6" y="258"/>
                  </a:lnTo>
                  <a:lnTo>
                    <a:pt x="15" y="264"/>
                  </a:lnTo>
                  <a:lnTo>
                    <a:pt x="25" y="267"/>
                  </a:lnTo>
                  <a:lnTo>
                    <a:pt x="36" y="264"/>
                  </a:lnTo>
                  <a:lnTo>
                    <a:pt x="46" y="262"/>
                  </a:lnTo>
                  <a:lnTo>
                    <a:pt x="55" y="256"/>
                  </a:lnTo>
                  <a:lnTo>
                    <a:pt x="133" y="151"/>
                  </a:lnTo>
                  <a:lnTo>
                    <a:pt x="133" y="151"/>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11" name="Freeform 9">
              <a:extLst>
                <a:ext uri="{FF2B5EF4-FFF2-40B4-BE49-F238E27FC236}">
                  <a16:creationId xmlns:a16="http://schemas.microsoft.com/office/drawing/2014/main" id="{BE2EAF02-BAB7-CE45-BA37-E187E481578F}"/>
                </a:ext>
              </a:extLst>
            </p:cNvPr>
            <p:cNvSpPr>
              <a:spLocks/>
            </p:cNvSpPr>
            <p:nvPr/>
          </p:nvSpPr>
          <p:spPr bwMode="auto">
            <a:xfrm>
              <a:off x="1540" y="1067"/>
              <a:ext cx="216" cy="268"/>
            </a:xfrm>
            <a:custGeom>
              <a:avLst/>
              <a:gdLst/>
              <a:ahLst/>
              <a:cxnLst>
                <a:cxn ang="0">
                  <a:pos x="132" y="151"/>
                </a:cxn>
                <a:cxn ang="0">
                  <a:pos x="210" y="48"/>
                </a:cxn>
                <a:cxn ang="0">
                  <a:pos x="210" y="48"/>
                </a:cxn>
                <a:cxn ang="0">
                  <a:pos x="215" y="40"/>
                </a:cxn>
                <a:cxn ang="0">
                  <a:pos x="215" y="27"/>
                </a:cxn>
                <a:cxn ang="0">
                  <a:pos x="215" y="19"/>
                </a:cxn>
                <a:cxn ang="0">
                  <a:pos x="208" y="10"/>
                </a:cxn>
                <a:cxn ang="0">
                  <a:pos x="201" y="2"/>
                </a:cxn>
                <a:cxn ang="0">
                  <a:pos x="201" y="2"/>
                </a:cxn>
                <a:cxn ang="0">
                  <a:pos x="191" y="0"/>
                </a:cxn>
                <a:cxn ang="0">
                  <a:pos x="180" y="0"/>
                </a:cxn>
                <a:cxn ang="0">
                  <a:pos x="172" y="2"/>
                </a:cxn>
                <a:cxn ang="0">
                  <a:pos x="164" y="8"/>
                </a:cxn>
                <a:cxn ang="0">
                  <a:pos x="157" y="19"/>
                </a:cxn>
                <a:cxn ang="0">
                  <a:pos x="82" y="116"/>
                </a:cxn>
                <a:cxn ang="0">
                  <a:pos x="8" y="213"/>
                </a:cxn>
                <a:cxn ang="0">
                  <a:pos x="8" y="213"/>
                </a:cxn>
                <a:cxn ang="0">
                  <a:pos x="2" y="220"/>
                </a:cxn>
                <a:cxn ang="0">
                  <a:pos x="0" y="231"/>
                </a:cxn>
                <a:cxn ang="0">
                  <a:pos x="0" y="242"/>
                </a:cxn>
                <a:cxn ang="0">
                  <a:pos x="2" y="250"/>
                </a:cxn>
                <a:cxn ang="0">
                  <a:pos x="6" y="259"/>
                </a:cxn>
                <a:cxn ang="0">
                  <a:pos x="6" y="259"/>
                </a:cxn>
                <a:cxn ang="0">
                  <a:pos x="15" y="265"/>
                </a:cxn>
                <a:cxn ang="0">
                  <a:pos x="25" y="267"/>
                </a:cxn>
                <a:cxn ang="0">
                  <a:pos x="36" y="267"/>
                </a:cxn>
                <a:cxn ang="0">
                  <a:pos x="46" y="263"/>
                </a:cxn>
                <a:cxn ang="0">
                  <a:pos x="54" y="257"/>
                </a:cxn>
                <a:cxn ang="0">
                  <a:pos x="132" y="151"/>
                </a:cxn>
                <a:cxn ang="0">
                  <a:pos x="132" y="151"/>
                </a:cxn>
              </a:cxnLst>
              <a:rect l="0" t="0" r="r" b="b"/>
              <a:pathLst>
                <a:path w="216" h="268">
                  <a:moveTo>
                    <a:pt x="132" y="151"/>
                  </a:moveTo>
                  <a:lnTo>
                    <a:pt x="210" y="48"/>
                  </a:lnTo>
                  <a:lnTo>
                    <a:pt x="210" y="48"/>
                  </a:lnTo>
                  <a:lnTo>
                    <a:pt x="215" y="40"/>
                  </a:lnTo>
                  <a:lnTo>
                    <a:pt x="215" y="27"/>
                  </a:lnTo>
                  <a:lnTo>
                    <a:pt x="215" y="19"/>
                  </a:lnTo>
                  <a:lnTo>
                    <a:pt x="208" y="10"/>
                  </a:lnTo>
                  <a:lnTo>
                    <a:pt x="201" y="2"/>
                  </a:lnTo>
                  <a:lnTo>
                    <a:pt x="201" y="2"/>
                  </a:lnTo>
                  <a:lnTo>
                    <a:pt x="191" y="0"/>
                  </a:lnTo>
                  <a:lnTo>
                    <a:pt x="180" y="0"/>
                  </a:lnTo>
                  <a:lnTo>
                    <a:pt x="172" y="2"/>
                  </a:lnTo>
                  <a:lnTo>
                    <a:pt x="164" y="8"/>
                  </a:lnTo>
                  <a:lnTo>
                    <a:pt x="157" y="19"/>
                  </a:lnTo>
                  <a:lnTo>
                    <a:pt x="82" y="116"/>
                  </a:lnTo>
                  <a:lnTo>
                    <a:pt x="8" y="213"/>
                  </a:lnTo>
                  <a:lnTo>
                    <a:pt x="8" y="213"/>
                  </a:lnTo>
                  <a:lnTo>
                    <a:pt x="2" y="220"/>
                  </a:lnTo>
                  <a:lnTo>
                    <a:pt x="0" y="231"/>
                  </a:lnTo>
                  <a:lnTo>
                    <a:pt x="0" y="242"/>
                  </a:lnTo>
                  <a:lnTo>
                    <a:pt x="2" y="250"/>
                  </a:lnTo>
                  <a:lnTo>
                    <a:pt x="6" y="259"/>
                  </a:lnTo>
                  <a:lnTo>
                    <a:pt x="6" y="259"/>
                  </a:lnTo>
                  <a:lnTo>
                    <a:pt x="15" y="265"/>
                  </a:lnTo>
                  <a:lnTo>
                    <a:pt x="25" y="267"/>
                  </a:lnTo>
                  <a:lnTo>
                    <a:pt x="36" y="267"/>
                  </a:lnTo>
                  <a:lnTo>
                    <a:pt x="46" y="263"/>
                  </a:lnTo>
                  <a:lnTo>
                    <a:pt x="54" y="257"/>
                  </a:lnTo>
                  <a:lnTo>
                    <a:pt x="132" y="151"/>
                  </a:lnTo>
                  <a:lnTo>
                    <a:pt x="132" y="151"/>
                  </a:lnTo>
                </a:path>
              </a:pathLst>
            </a:custGeom>
            <a:solidFill>
              <a:srgbClr val="FFD80F"/>
            </a:solidFill>
            <a:ln w="9525" cap="rnd">
              <a:noFill/>
              <a:round/>
              <a:headEnd/>
              <a:tailEnd/>
            </a:ln>
            <a:effectLst/>
          </p:spPr>
          <p:txBody>
            <a:bodyPr/>
            <a:lstStyle/>
            <a:p>
              <a:endParaRPr lang="en-US" sz="1800"/>
            </a:p>
          </p:txBody>
        </p:sp>
        <p:sp>
          <p:nvSpPr>
            <p:cNvPr id="12" name="Freeform 10">
              <a:extLst>
                <a:ext uri="{FF2B5EF4-FFF2-40B4-BE49-F238E27FC236}">
                  <a16:creationId xmlns:a16="http://schemas.microsoft.com/office/drawing/2014/main" id="{FE79D040-D6DC-EE42-AEBD-7C74A7955947}"/>
                </a:ext>
              </a:extLst>
            </p:cNvPr>
            <p:cNvSpPr>
              <a:spLocks/>
            </p:cNvSpPr>
            <p:nvPr/>
          </p:nvSpPr>
          <p:spPr bwMode="auto">
            <a:xfrm>
              <a:off x="1540" y="1067"/>
              <a:ext cx="216" cy="268"/>
            </a:xfrm>
            <a:custGeom>
              <a:avLst/>
              <a:gdLst/>
              <a:ahLst/>
              <a:cxnLst>
                <a:cxn ang="0">
                  <a:pos x="132" y="151"/>
                </a:cxn>
                <a:cxn ang="0">
                  <a:pos x="210" y="48"/>
                </a:cxn>
                <a:cxn ang="0">
                  <a:pos x="210" y="48"/>
                </a:cxn>
                <a:cxn ang="0">
                  <a:pos x="215" y="40"/>
                </a:cxn>
                <a:cxn ang="0">
                  <a:pos x="215" y="27"/>
                </a:cxn>
                <a:cxn ang="0">
                  <a:pos x="215" y="19"/>
                </a:cxn>
                <a:cxn ang="0">
                  <a:pos x="208" y="10"/>
                </a:cxn>
                <a:cxn ang="0">
                  <a:pos x="201" y="2"/>
                </a:cxn>
                <a:cxn ang="0">
                  <a:pos x="201" y="2"/>
                </a:cxn>
                <a:cxn ang="0">
                  <a:pos x="191" y="0"/>
                </a:cxn>
                <a:cxn ang="0">
                  <a:pos x="180" y="0"/>
                </a:cxn>
                <a:cxn ang="0">
                  <a:pos x="172" y="2"/>
                </a:cxn>
                <a:cxn ang="0">
                  <a:pos x="164" y="8"/>
                </a:cxn>
                <a:cxn ang="0">
                  <a:pos x="157" y="19"/>
                </a:cxn>
                <a:cxn ang="0">
                  <a:pos x="82" y="116"/>
                </a:cxn>
                <a:cxn ang="0">
                  <a:pos x="8" y="213"/>
                </a:cxn>
                <a:cxn ang="0">
                  <a:pos x="8" y="213"/>
                </a:cxn>
                <a:cxn ang="0">
                  <a:pos x="2" y="220"/>
                </a:cxn>
                <a:cxn ang="0">
                  <a:pos x="0" y="231"/>
                </a:cxn>
                <a:cxn ang="0">
                  <a:pos x="0" y="242"/>
                </a:cxn>
                <a:cxn ang="0">
                  <a:pos x="2" y="250"/>
                </a:cxn>
                <a:cxn ang="0">
                  <a:pos x="6" y="259"/>
                </a:cxn>
                <a:cxn ang="0">
                  <a:pos x="6" y="259"/>
                </a:cxn>
                <a:cxn ang="0">
                  <a:pos x="15" y="265"/>
                </a:cxn>
                <a:cxn ang="0">
                  <a:pos x="25" y="267"/>
                </a:cxn>
                <a:cxn ang="0">
                  <a:pos x="36" y="267"/>
                </a:cxn>
                <a:cxn ang="0">
                  <a:pos x="46" y="263"/>
                </a:cxn>
                <a:cxn ang="0">
                  <a:pos x="54" y="257"/>
                </a:cxn>
                <a:cxn ang="0">
                  <a:pos x="132" y="151"/>
                </a:cxn>
                <a:cxn ang="0">
                  <a:pos x="132" y="151"/>
                </a:cxn>
              </a:cxnLst>
              <a:rect l="0" t="0" r="r" b="b"/>
              <a:pathLst>
                <a:path w="216" h="268">
                  <a:moveTo>
                    <a:pt x="132" y="151"/>
                  </a:moveTo>
                  <a:lnTo>
                    <a:pt x="210" y="48"/>
                  </a:lnTo>
                  <a:lnTo>
                    <a:pt x="210" y="48"/>
                  </a:lnTo>
                  <a:lnTo>
                    <a:pt x="215" y="40"/>
                  </a:lnTo>
                  <a:lnTo>
                    <a:pt x="215" y="27"/>
                  </a:lnTo>
                  <a:lnTo>
                    <a:pt x="215" y="19"/>
                  </a:lnTo>
                  <a:lnTo>
                    <a:pt x="208" y="10"/>
                  </a:lnTo>
                  <a:lnTo>
                    <a:pt x="201" y="2"/>
                  </a:lnTo>
                  <a:lnTo>
                    <a:pt x="201" y="2"/>
                  </a:lnTo>
                  <a:lnTo>
                    <a:pt x="191" y="0"/>
                  </a:lnTo>
                  <a:lnTo>
                    <a:pt x="180" y="0"/>
                  </a:lnTo>
                  <a:lnTo>
                    <a:pt x="172" y="2"/>
                  </a:lnTo>
                  <a:lnTo>
                    <a:pt x="164" y="8"/>
                  </a:lnTo>
                  <a:lnTo>
                    <a:pt x="157" y="19"/>
                  </a:lnTo>
                  <a:lnTo>
                    <a:pt x="82" y="116"/>
                  </a:lnTo>
                  <a:lnTo>
                    <a:pt x="8" y="213"/>
                  </a:lnTo>
                  <a:lnTo>
                    <a:pt x="8" y="213"/>
                  </a:lnTo>
                  <a:lnTo>
                    <a:pt x="2" y="220"/>
                  </a:lnTo>
                  <a:lnTo>
                    <a:pt x="0" y="231"/>
                  </a:lnTo>
                  <a:lnTo>
                    <a:pt x="0" y="242"/>
                  </a:lnTo>
                  <a:lnTo>
                    <a:pt x="2" y="250"/>
                  </a:lnTo>
                  <a:lnTo>
                    <a:pt x="6" y="259"/>
                  </a:lnTo>
                  <a:lnTo>
                    <a:pt x="6" y="259"/>
                  </a:lnTo>
                  <a:lnTo>
                    <a:pt x="15" y="265"/>
                  </a:lnTo>
                  <a:lnTo>
                    <a:pt x="25" y="267"/>
                  </a:lnTo>
                  <a:lnTo>
                    <a:pt x="36" y="267"/>
                  </a:lnTo>
                  <a:lnTo>
                    <a:pt x="46" y="263"/>
                  </a:lnTo>
                  <a:lnTo>
                    <a:pt x="54" y="257"/>
                  </a:lnTo>
                  <a:lnTo>
                    <a:pt x="132" y="151"/>
                  </a:lnTo>
                  <a:lnTo>
                    <a:pt x="132" y="151"/>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13" name="Freeform 11">
              <a:extLst>
                <a:ext uri="{FF2B5EF4-FFF2-40B4-BE49-F238E27FC236}">
                  <a16:creationId xmlns:a16="http://schemas.microsoft.com/office/drawing/2014/main" id="{8FF6D301-1FF6-564B-BC01-19D3309669D4}"/>
                </a:ext>
              </a:extLst>
            </p:cNvPr>
            <p:cNvSpPr>
              <a:spLocks/>
            </p:cNvSpPr>
            <p:nvPr/>
          </p:nvSpPr>
          <p:spPr bwMode="auto">
            <a:xfrm>
              <a:off x="1587" y="1103"/>
              <a:ext cx="219" cy="268"/>
            </a:xfrm>
            <a:custGeom>
              <a:avLst/>
              <a:gdLst/>
              <a:ahLst/>
              <a:cxnLst>
                <a:cxn ang="0">
                  <a:pos x="133" y="153"/>
                </a:cxn>
                <a:cxn ang="0">
                  <a:pos x="213" y="50"/>
                </a:cxn>
                <a:cxn ang="0">
                  <a:pos x="213" y="50"/>
                </a:cxn>
                <a:cxn ang="0">
                  <a:pos x="218" y="39"/>
                </a:cxn>
                <a:cxn ang="0">
                  <a:pos x="218" y="29"/>
                </a:cxn>
                <a:cxn ang="0">
                  <a:pos x="215" y="18"/>
                </a:cxn>
                <a:cxn ang="0">
                  <a:pos x="211" y="10"/>
                </a:cxn>
                <a:cxn ang="0">
                  <a:pos x="202" y="4"/>
                </a:cxn>
                <a:cxn ang="0">
                  <a:pos x="202" y="4"/>
                </a:cxn>
                <a:cxn ang="0">
                  <a:pos x="194" y="0"/>
                </a:cxn>
                <a:cxn ang="0">
                  <a:pos x="183" y="0"/>
                </a:cxn>
                <a:cxn ang="0">
                  <a:pos x="175" y="4"/>
                </a:cxn>
                <a:cxn ang="0">
                  <a:pos x="167" y="10"/>
                </a:cxn>
                <a:cxn ang="0">
                  <a:pos x="160" y="18"/>
                </a:cxn>
                <a:cxn ang="0">
                  <a:pos x="84" y="115"/>
                </a:cxn>
                <a:cxn ang="0">
                  <a:pos x="11" y="214"/>
                </a:cxn>
                <a:cxn ang="0">
                  <a:pos x="11" y="214"/>
                </a:cxn>
                <a:cxn ang="0">
                  <a:pos x="4" y="223"/>
                </a:cxn>
                <a:cxn ang="0">
                  <a:pos x="0" y="232"/>
                </a:cxn>
                <a:cxn ang="0">
                  <a:pos x="0" y="241"/>
                </a:cxn>
                <a:cxn ang="0">
                  <a:pos x="4" y="252"/>
                </a:cxn>
                <a:cxn ang="0">
                  <a:pos x="8" y="260"/>
                </a:cxn>
                <a:cxn ang="0">
                  <a:pos x="8" y="260"/>
                </a:cxn>
                <a:cxn ang="0">
                  <a:pos x="17" y="267"/>
                </a:cxn>
                <a:cxn ang="0">
                  <a:pos x="27" y="267"/>
                </a:cxn>
                <a:cxn ang="0">
                  <a:pos x="38" y="267"/>
                </a:cxn>
                <a:cxn ang="0">
                  <a:pos x="46" y="262"/>
                </a:cxn>
                <a:cxn ang="0">
                  <a:pos x="57" y="256"/>
                </a:cxn>
                <a:cxn ang="0">
                  <a:pos x="133" y="153"/>
                </a:cxn>
                <a:cxn ang="0">
                  <a:pos x="133" y="153"/>
                </a:cxn>
              </a:cxnLst>
              <a:rect l="0" t="0" r="r" b="b"/>
              <a:pathLst>
                <a:path w="219" h="268">
                  <a:moveTo>
                    <a:pt x="133" y="153"/>
                  </a:moveTo>
                  <a:lnTo>
                    <a:pt x="213" y="50"/>
                  </a:lnTo>
                  <a:lnTo>
                    <a:pt x="213" y="50"/>
                  </a:lnTo>
                  <a:lnTo>
                    <a:pt x="218" y="39"/>
                  </a:lnTo>
                  <a:lnTo>
                    <a:pt x="218" y="29"/>
                  </a:lnTo>
                  <a:lnTo>
                    <a:pt x="215" y="18"/>
                  </a:lnTo>
                  <a:lnTo>
                    <a:pt x="211" y="10"/>
                  </a:lnTo>
                  <a:lnTo>
                    <a:pt x="202" y="4"/>
                  </a:lnTo>
                  <a:lnTo>
                    <a:pt x="202" y="4"/>
                  </a:lnTo>
                  <a:lnTo>
                    <a:pt x="194" y="0"/>
                  </a:lnTo>
                  <a:lnTo>
                    <a:pt x="183" y="0"/>
                  </a:lnTo>
                  <a:lnTo>
                    <a:pt x="175" y="4"/>
                  </a:lnTo>
                  <a:lnTo>
                    <a:pt x="167" y="10"/>
                  </a:lnTo>
                  <a:lnTo>
                    <a:pt x="160" y="18"/>
                  </a:lnTo>
                  <a:lnTo>
                    <a:pt x="84" y="115"/>
                  </a:lnTo>
                  <a:lnTo>
                    <a:pt x="11" y="214"/>
                  </a:lnTo>
                  <a:lnTo>
                    <a:pt x="11" y="214"/>
                  </a:lnTo>
                  <a:lnTo>
                    <a:pt x="4" y="223"/>
                  </a:lnTo>
                  <a:lnTo>
                    <a:pt x="0" y="232"/>
                  </a:lnTo>
                  <a:lnTo>
                    <a:pt x="0" y="241"/>
                  </a:lnTo>
                  <a:lnTo>
                    <a:pt x="4" y="252"/>
                  </a:lnTo>
                  <a:lnTo>
                    <a:pt x="8" y="260"/>
                  </a:lnTo>
                  <a:lnTo>
                    <a:pt x="8" y="260"/>
                  </a:lnTo>
                  <a:lnTo>
                    <a:pt x="17" y="267"/>
                  </a:lnTo>
                  <a:lnTo>
                    <a:pt x="27" y="267"/>
                  </a:lnTo>
                  <a:lnTo>
                    <a:pt x="38" y="267"/>
                  </a:lnTo>
                  <a:lnTo>
                    <a:pt x="46" y="262"/>
                  </a:lnTo>
                  <a:lnTo>
                    <a:pt x="57" y="256"/>
                  </a:lnTo>
                  <a:lnTo>
                    <a:pt x="133" y="153"/>
                  </a:lnTo>
                  <a:lnTo>
                    <a:pt x="133" y="153"/>
                  </a:lnTo>
                </a:path>
              </a:pathLst>
            </a:custGeom>
            <a:solidFill>
              <a:srgbClr val="FFD80F"/>
            </a:solidFill>
            <a:ln w="9525" cap="rnd">
              <a:noFill/>
              <a:round/>
              <a:headEnd/>
              <a:tailEnd/>
            </a:ln>
            <a:effectLst/>
          </p:spPr>
          <p:txBody>
            <a:bodyPr/>
            <a:lstStyle/>
            <a:p>
              <a:endParaRPr lang="en-US" sz="1800"/>
            </a:p>
          </p:txBody>
        </p:sp>
        <p:sp>
          <p:nvSpPr>
            <p:cNvPr id="14" name="Freeform 12">
              <a:extLst>
                <a:ext uri="{FF2B5EF4-FFF2-40B4-BE49-F238E27FC236}">
                  <a16:creationId xmlns:a16="http://schemas.microsoft.com/office/drawing/2014/main" id="{22E537BB-9EBB-9242-9010-6E824C088BBE}"/>
                </a:ext>
              </a:extLst>
            </p:cNvPr>
            <p:cNvSpPr>
              <a:spLocks/>
            </p:cNvSpPr>
            <p:nvPr/>
          </p:nvSpPr>
          <p:spPr bwMode="auto">
            <a:xfrm>
              <a:off x="1587" y="1103"/>
              <a:ext cx="219" cy="268"/>
            </a:xfrm>
            <a:custGeom>
              <a:avLst/>
              <a:gdLst/>
              <a:ahLst/>
              <a:cxnLst>
                <a:cxn ang="0">
                  <a:pos x="133" y="153"/>
                </a:cxn>
                <a:cxn ang="0">
                  <a:pos x="213" y="50"/>
                </a:cxn>
                <a:cxn ang="0">
                  <a:pos x="213" y="50"/>
                </a:cxn>
                <a:cxn ang="0">
                  <a:pos x="218" y="39"/>
                </a:cxn>
                <a:cxn ang="0">
                  <a:pos x="218" y="29"/>
                </a:cxn>
                <a:cxn ang="0">
                  <a:pos x="215" y="18"/>
                </a:cxn>
                <a:cxn ang="0">
                  <a:pos x="211" y="10"/>
                </a:cxn>
                <a:cxn ang="0">
                  <a:pos x="202" y="4"/>
                </a:cxn>
                <a:cxn ang="0">
                  <a:pos x="202" y="4"/>
                </a:cxn>
                <a:cxn ang="0">
                  <a:pos x="194" y="0"/>
                </a:cxn>
                <a:cxn ang="0">
                  <a:pos x="183" y="0"/>
                </a:cxn>
                <a:cxn ang="0">
                  <a:pos x="175" y="4"/>
                </a:cxn>
                <a:cxn ang="0">
                  <a:pos x="167" y="10"/>
                </a:cxn>
                <a:cxn ang="0">
                  <a:pos x="160" y="18"/>
                </a:cxn>
                <a:cxn ang="0">
                  <a:pos x="84" y="115"/>
                </a:cxn>
                <a:cxn ang="0">
                  <a:pos x="11" y="214"/>
                </a:cxn>
                <a:cxn ang="0">
                  <a:pos x="11" y="214"/>
                </a:cxn>
                <a:cxn ang="0">
                  <a:pos x="4" y="223"/>
                </a:cxn>
                <a:cxn ang="0">
                  <a:pos x="0" y="232"/>
                </a:cxn>
                <a:cxn ang="0">
                  <a:pos x="0" y="241"/>
                </a:cxn>
                <a:cxn ang="0">
                  <a:pos x="4" y="252"/>
                </a:cxn>
                <a:cxn ang="0">
                  <a:pos x="8" y="260"/>
                </a:cxn>
                <a:cxn ang="0">
                  <a:pos x="8" y="260"/>
                </a:cxn>
                <a:cxn ang="0">
                  <a:pos x="17" y="267"/>
                </a:cxn>
                <a:cxn ang="0">
                  <a:pos x="27" y="267"/>
                </a:cxn>
                <a:cxn ang="0">
                  <a:pos x="38" y="267"/>
                </a:cxn>
                <a:cxn ang="0">
                  <a:pos x="46" y="262"/>
                </a:cxn>
                <a:cxn ang="0">
                  <a:pos x="57" y="256"/>
                </a:cxn>
                <a:cxn ang="0">
                  <a:pos x="133" y="153"/>
                </a:cxn>
                <a:cxn ang="0">
                  <a:pos x="133" y="153"/>
                </a:cxn>
              </a:cxnLst>
              <a:rect l="0" t="0" r="r" b="b"/>
              <a:pathLst>
                <a:path w="219" h="268">
                  <a:moveTo>
                    <a:pt x="133" y="153"/>
                  </a:moveTo>
                  <a:lnTo>
                    <a:pt x="213" y="50"/>
                  </a:lnTo>
                  <a:lnTo>
                    <a:pt x="213" y="50"/>
                  </a:lnTo>
                  <a:lnTo>
                    <a:pt x="218" y="39"/>
                  </a:lnTo>
                  <a:lnTo>
                    <a:pt x="218" y="29"/>
                  </a:lnTo>
                  <a:lnTo>
                    <a:pt x="215" y="18"/>
                  </a:lnTo>
                  <a:lnTo>
                    <a:pt x="211" y="10"/>
                  </a:lnTo>
                  <a:lnTo>
                    <a:pt x="202" y="4"/>
                  </a:lnTo>
                  <a:lnTo>
                    <a:pt x="202" y="4"/>
                  </a:lnTo>
                  <a:lnTo>
                    <a:pt x="194" y="0"/>
                  </a:lnTo>
                  <a:lnTo>
                    <a:pt x="183" y="0"/>
                  </a:lnTo>
                  <a:lnTo>
                    <a:pt x="175" y="4"/>
                  </a:lnTo>
                  <a:lnTo>
                    <a:pt x="167" y="10"/>
                  </a:lnTo>
                  <a:lnTo>
                    <a:pt x="160" y="18"/>
                  </a:lnTo>
                  <a:lnTo>
                    <a:pt x="84" y="115"/>
                  </a:lnTo>
                  <a:lnTo>
                    <a:pt x="11" y="214"/>
                  </a:lnTo>
                  <a:lnTo>
                    <a:pt x="11" y="214"/>
                  </a:lnTo>
                  <a:lnTo>
                    <a:pt x="4" y="223"/>
                  </a:lnTo>
                  <a:lnTo>
                    <a:pt x="0" y="232"/>
                  </a:lnTo>
                  <a:lnTo>
                    <a:pt x="0" y="241"/>
                  </a:lnTo>
                  <a:lnTo>
                    <a:pt x="4" y="252"/>
                  </a:lnTo>
                  <a:lnTo>
                    <a:pt x="8" y="260"/>
                  </a:lnTo>
                  <a:lnTo>
                    <a:pt x="8" y="260"/>
                  </a:lnTo>
                  <a:lnTo>
                    <a:pt x="17" y="267"/>
                  </a:lnTo>
                  <a:lnTo>
                    <a:pt x="27" y="267"/>
                  </a:lnTo>
                  <a:lnTo>
                    <a:pt x="38" y="267"/>
                  </a:lnTo>
                  <a:lnTo>
                    <a:pt x="46" y="262"/>
                  </a:lnTo>
                  <a:lnTo>
                    <a:pt x="57" y="256"/>
                  </a:lnTo>
                  <a:lnTo>
                    <a:pt x="133" y="153"/>
                  </a:lnTo>
                  <a:lnTo>
                    <a:pt x="133" y="153"/>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15" name="Freeform 13">
              <a:extLst>
                <a:ext uri="{FF2B5EF4-FFF2-40B4-BE49-F238E27FC236}">
                  <a16:creationId xmlns:a16="http://schemas.microsoft.com/office/drawing/2014/main" id="{E90EC9BA-4575-D44D-99DA-6AE5A797A6B4}"/>
                </a:ext>
              </a:extLst>
            </p:cNvPr>
            <p:cNvSpPr>
              <a:spLocks/>
            </p:cNvSpPr>
            <p:nvPr/>
          </p:nvSpPr>
          <p:spPr bwMode="auto">
            <a:xfrm>
              <a:off x="1635" y="1141"/>
              <a:ext cx="219" cy="269"/>
            </a:xfrm>
            <a:custGeom>
              <a:avLst/>
              <a:gdLst/>
              <a:ahLst/>
              <a:cxnLst>
                <a:cxn ang="0">
                  <a:pos x="133" y="152"/>
                </a:cxn>
                <a:cxn ang="0">
                  <a:pos x="213" y="48"/>
                </a:cxn>
                <a:cxn ang="0">
                  <a:pos x="213" y="48"/>
                </a:cxn>
                <a:cxn ang="0">
                  <a:pos x="218" y="38"/>
                </a:cxn>
                <a:cxn ang="0">
                  <a:pos x="218" y="27"/>
                </a:cxn>
                <a:cxn ang="0">
                  <a:pos x="215" y="17"/>
                </a:cxn>
                <a:cxn ang="0">
                  <a:pos x="211" y="8"/>
                </a:cxn>
                <a:cxn ang="0">
                  <a:pos x="202" y="2"/>
                </a:cxn>
                <a:cxn ang="0">
                  <a:pos x="202" y="2"/>
                </a:cxn>
                <a:cxn ang="0">
                  <a:pos x="194" y="0"/>
                </a:cxn>
                <a:cxn ang="0">
                  <a:pos x="183" y="0"/>
                </a:cxn>
                <a:cxn ang="0">
                  <a:pos x="175" y="2"/>
                </a:cxn>
                <a:cxn ang="0">
                  <a:pos x="167" y="8"/>
                </a:cxn>
                <a:cxn ang="0">
                  <a:pos x="158" y="17"/>
                </a:cxn>
                <a:cxn ang="0">
                  <a:pos x="84" y="114"/>
                </a:cxn>
                <a:cxn ang="0">
                  <a:pos x="11" y="213"/>
                </a:cxn>
                <a:cxn ang="0">
                  <a:pos x="11" y="213"/>
                </a:cxn>
                <a:cxn ang="0">
                  <a:pos x="4" y="221"/>
                </a:cxn>
                <a:cxn ang="0">
                  <a:pos x="0" y="232"/>
                </a:cxn>
                <a:cxn ang="0">
                  <a:pos x="0" y="243"/>
                </a:cxn>
                <a:cxn ang="0">
                  <a:pos x="2" y="251"/>
                </a:cxn>
                <a:cxn ang="0">
                  <a:pos x="8" y="260"/>
                </a:cxn>
                <a:cxn ang="0">
                  <a:pos x="8" y="260"/>
                </a:cxn>
                <a:cxn ang="0">
                  <a:pos x="17" y="266"/>
                </a:cxn>
                <a:cxn ang="0">
                  <a:pos x="25" y="268"/>
                </a:cxn>
                <a:cxn ang="0">
                  <a:pos x="36" y="266"/>
                </a:cxn>
                <a:cxn ang="0">
                  <a:pos x="47" y="264"/>
                </a:cxn>
                <a:cxn ang="0">
                  <a:pos x="55" y="255"/>
                </a:cxn>
                <a:cxn ang="0">
                  <a:pos x="133" y="152"/>
                </a:cxn>
                <a:cxn ang="0">
                  <a:pos x="133" y="152"/>
                </a:cxn>
              </a:cxnLst>
              <a:rect l="0" t="0" r="r" b="b"/>
              <a:pathLst>
                <a:path w="219" h="269">
                  <a:moveTo>
                    <a:pt x="133" y="152"/>
                  </a:moveTo>
                  <a:lnTo>
                    <a:pt x="213" y="48"/>
                  </a:lnTo>
                  <a:lnTo>
                    <a:pt x="213" y="48"/>
                  </a:lnTo>
                  <a:lnTo>
                    <a:pt x="218" y="38"/>
                  </a:lnTo>
                  <a:lnTo>
                    <a:pt x="218" y="27"/>
                  </a:lnTo>
                  <a:lnTo>
                    <a:pt x="215" y="17"/>
                  </a:lnTo>
                  <a:lnTo>
                    <a:pt x="211" y="8"/>
                  </a:lnTo>
                  <a:lnTo>
                    <a:pt x="202" y="2"/>
                  </a:lnTo>
                  <a:lnTo>
                    <a:pt x="202" y="2"/>
                  </a:lnTo>
                  <a:lnTo>
                    <a:pt x="194" y="0"/>
                  </a:lnTo>
                  <a:lnTo>
                    <a:pt x="183" y="0"/>
                  </a:lnTo>
                  <a:lnTo>
                    <a:pt x="175" y="2"/>
                  </a:lnTo>
                  <a:lnTo>
                    <a:pt x="167" y="8"/>
                  </a:lnTo>
                  <a:lnTo>
                    <a:pt x="158" y="17"/>
                  </a:lnTo>
                  <a:lnTo>
                    <a:pt x="84" y="114"/>
                  </a:lnTo>
                  <a:lnTo>
                    <a:pt x="11" y="213"/>
                  </a:lnTo>
                  <a:lnTo>
                    <a:pt x="11" y="213"/>
                  </a:lnTo>
                  <a:lnTo>
                    <a:pt x="4" y="221"/>
                  </a:lnTo>
                  <a:lnTo>
                    <a:pt x="0" y="232"/>
                  </a:lnTo>
                  <a:lnTo>
                    <a:pt x="0" y="243"/>
                  </a:lnTo>
                  <a:lnTo>
                    <a:pt x="2" y="251"/>
                  </a:lnTo>
                  <a:lnTo>
                    <a:pt x="8" y="260"/>
                  </a:lnTo>
                  <a:lnTo>
                    <a:pt x="8" y="260"/>
                  </a:lnTo>
                  <a:lnTo>
                    <a:pt x="17" y="266"/>
                  </a:lnTo>
                  <a:lnTo>
                    <a:pt x="25" y="268"/>
                  </a:lnTo>
                  <a:lnTo>
                    <a:pt x="36" y="266"/>
                  </a:lnTo>
                  <a:lnTo>
                    <a:pt x="47" y="264"/>
                  </a:lnTo>
                  <a:lnTo>
                    <a:pt x="55" y="255"/>
                  </a:lnTo>
                  <a:lnTo>
                    <a:pt x="133" y="152"/>
                  </a:lnTo>
                  <a:lnTo>
                    <a:pt x="133" y="152"/>
                  </a:lnTo>
                </a:path>
              </a:pathLst>
            </a:custGeom>
            <a:solidFill>
              <a:srgbClr val="FFD80F"/>
            </a:solidFill>
            <a:ln w="9525" cap="rnd">
              <a:noFill/>
              <a:round/>
              <a:headEnd/>
              <a:tailEnd/>
            </a:ln>
            <a:effectLst/>
          </p:spPr>
          <p:txBody>
            <a:bodyPr/>
            <a:lstStyle/>
            <a:p>
              <a:endParaRPr lang="en-US" sz="1800"/>
            </a:p>
          </p:txBody>
        </p:sp>
        <p:sp>
          <p:nvSpPr>
            <p:cNvPr id="16" name="Freeform 14">
              <a:extLst>
                <a:ext uri="{FF2B5EF4-FFF2-40B4-BE49-F238E27FC236}">
                  <a16:creationId xmlns:a16="http://schemas.microsoft.com/office/drawing/2014/main" id="{90699D24-760A-804E-A7E4-CE4C86C6D547}"/>
                </a:ext>
              </a:extLst>
            </p:cNvPr>
            <p:cNvSpPr>
              <a:spLocks/>
            </p:cNvSpPr>
            <p:nvPr/>
          </p:nvSpPr>
          <p:spPr bwMode="auto">
            <a:xfrm>
              <a:off x="1635" y="1141"/>
              <a:ext cx="219" cy="269"/>
            </a:xfrm>
            <a:custGeom>
              <a:avLst/>
              <a:gdLst/>
              <a:ahLst/>
              <a:cxnLst>
                <a:cxn ang="0">
                  <a:pos x="133" y="152"/>
                </a:cxn>
                <a:cxn ang="0">
                  <a:pos x="213" y="48"/>
                </a:cxn>
                <a:cxn ang="0">
                  <a:pos x="213" y="48"/>
                </a:cxn>
                <a:cxn ang="0">
                  <a:pos x="218" y="38"/>
                </a:cxn>
                <a:cxn ang="0">
                  <a:pos x="218" y="27"/>
                </a:cxn>
                <a:cxn ang="0">
                  <a:pos x="215" y="17"/>
                </a:cxn>
                <a:cxn ang="0">
                  <a:pos x="211" y="8"/>
                </a:cxn>
                <a:cxn ang="0">
                  <a:pos x="202" y="2"/>
                </a:cxn>
                <a:cxn ang="0">
                  <a:pos x="202" y="2"/>
                </a:cxn>
                <a:cxn ang="0">
                  <a:pos x="194" y="0"/>
                </a:cxn>
                <a:cxn ang="0">
                  <a:pos x="183" y="0"/>
                </a:cxn>
                <a:cxn ang="0">
                  <a:pos x="175" y="2"/>
                </a:cxn>
                <a:cxn ang="0">
                  <a:pos x="167" y="8"/>
                </a:cxn>
                <a:cxn ang="0">
                  <a:pos x="158" y="17"/>
                </a:cxn>
                <a:cxn ang="0">
                  <a:pos x="84" y="114"/>
                </a:cxn>
                <a:cxn ang="0">
                  <a:pos x="11" y="213"/>
                </a:cxn>
                <a:cxn ang="0">
                  <a:pos x="11" y="213"/>
                </a:cxn>
                <a:cxn ang="0">
                  <a:pos x="4" y="221"/>
                </a:cxn>
                <a:cxn ang="0">
                  <a:pos x="0" y="232"/>
                </a:cxn>
                <a:cxn ang="0">
                  <a:pos x="0" y="243"/>
                </a:cxn>
                <a:cxn ang="0">
                  <a:pos x="2" y="251"/>
                </a:cxn>
                <a:cxn ang="0">
                  <a:pos x="8" y="260"/>
                </a:cxn>
                <a:cxn ang="0">
                  <a:pos x="8" y="260"/>
                </a:cxn>
                <a:cxn ang="0">
                  <a:pos x="17" y="266"/>
                </a:cxn>
                <a:cxn ang="0">
                  <a:pos x="25" y="268"/>
                </a:cxn>
                <a:cxn ang="0">
                  <a:pos x="36" y="266"/>
                </a:cxn>
                <a:cxn ang="0">
                  <a:pos x="47" y="264"/>
                </a:cxn>
                <a:cxn ang="0">
                  <a:pos x="55" y="255"/>
                </a:cxn>
                <a:cxn ang="0">
                  <a:pos x="133" y="152"/>
                </a:cxn>
                <a:cxn ang="0">
                  <a:pos x="133" y="152"/>
                </a:cxn>
              </a:cxnLst>
              <a:rect l="0" t="0" r="r" b="b"/>
              <a:pathLst>
                <a:path w="219" h="269">
                  <a:moveTo>
                    <a:pt x="133" y="152"/>
                  </a:moveTo>
                  <a:lnTo>
                    <a:pt x="213" y="48"/>
                  </a:lnTo>
                  <a:lnTo>
                    <a:pt x="213" y="48"/>
                  </a:lnTo>
                  <a:lnTo>
                    <a:pt x="218" y="38"/>
                  </a:lnTo>
                  <a:lnTo>
                    <a:pt x="218" y="27"/>
                  </a:lnTo>
                  <a:lnTo>
                    <a:pt x="215" y="17"/>
                  </a:lnTo>
                  <a:lnTo>
                    <a:pt x="211" y="8"/>
                  </a:lnTo>
                  <a:lnTo>
                    <a:pt x="202" y="2"/>
                  </a:lnTo>
                  <a:lnTo>
                    <a:pt x="202" y="2"/>
                  </a:lnTo>
                  <a:lnTo>
                    <a:pt x="194" y="0"/>
                  </a:lnTo>
                  <a:lnTo>
                    <a:pt x="183" y="0"/>
                  </a:lnTo>
                  <a:lnTo>
                    <a:pt x="175" y="2"/>
                  </a:lnTo>
                  <a:lnTo>
                    <a:pt x="167" y="8"/>
                  </a:lnTo>
                  <a:lnTo>
                    <a:pt x="158" y="17"/>
                  </a:lnTo>
                  <a:lnTo>
                    <a:pt x="84" y="114"/>
                  </a:lnTo>
                  <a:lnTo>
                    <a:pt x="11" y="213"/>
                  </a:lnTo>
                  <a:lnTo>
                    <a:pt x="11" y="213"/>
                  </a:lnTo>
                  <a:lnTo>
                    <a:pt x="4" y="221"/>
                  </a:lnTo>
                  <a:lnTo>
                    <a:pt x="0" y="232"/>
                  </a:lnTo>
                  <a:lnTo>
                    <a:pt x="0" y="243"/>
                  </a:lnTo>
                  <a:lnTo>
                    <a:pt x="2" y="251"/>
                  </a:lnTo>
                  <a:lnTo>
                    <a:pt x="8" y="260"/>
                  </a:lnTo>
                  <a:lnTo>
                    <a:pt x="8" y="260"/>
                  </a:lnTo>
                  <a:lnTo>
                    <a:pt x="17" y="266"/>
                  </a:lnTo>
                  <a:lnTo>
                    <a:pt x="25" y="268"/>
                  </a:lnTo>
                  <a:lnTo>
                    <a:pt x="36" y="266"/>
                  </a:lnTo>
                  <a:lnTo>
                    <a:pt x="47" y="264"/>
                  </a:lnTo>
                  <a:lnTo>
                    <a:pt x="55" y="255"/>
                  </a:lnTo>
                  <a:lnTo>
                    <a:pt x="133" y="152"/>
                  </a:lnTo>
                  <a:lnTo>
                    <a:pt x="133" y="152"/>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17" name="Freeform 15">
              <a:extLst>
                <a:ext uri="{FF2B5EF4-FFF2-40B4-BE49-F238E27FC236}">
                  <a16:creationId xmlns:a16="http://schemas.microsoft.com/office/drawing/2014/main" id="{1240ED7E-B793-4747-82B6-25293B2BB32F}"/>
                </a:ext>
              </a:extLst>
            </p:cNvPr>
            <p:cNvSpPr>
              <a:spLocks/>
            </p:cNvSpPr>
            <p:nvPr/>
          </p:nvSpPr>
          <p:spPr bwMode="auto">
            <a:xfrm>
              <a:off x="1684" y="1177"/>
              <a:ext cx="219" cy="268"/>
            </a:xfrm>
            <a:custGeom>
              <a:avLst/>
              <a:gdLst/>
              <a:ahLst/>
              <a:cxnLst>
                <a:cxn ang="0">
                  <a:pos x="133" y="151"/>
                </a:cxn>
                <a:cxn ang="0">
                  <a:pos x="213" y="48"/>
                </a:cxn>
                <a:cxn ang="0">
                  <a:pos x="213" y="48"/>
                </a:cxn>
                <a:cxn ang="0">
                  <a:pos x="218" y="37"/>
                </a:cxn>
                <a:cxn ang="0">
                  <a:pos x="218" y="27"/>
                </a:cxn>
                <a:cxn ang="0">
                  <a:pos x="215" y="16"/>
                </a:cxn>
                <a:cxn ang="0">
                  <a:pos x="211" y="8"/>
                </a:cxn>
                <a:cxn ang="0">
                  <a:pos x="202" y="2"/>
                </a:cxn>
                <a:cxn ang="0">
                  <a:pos x="202" y="2"/>
                </a:cxn>
                <a:cxn ang="0">
                  <a:pos x="194" y="0"/>
                </a:cxn>
                <a:cxn ang="0">
                  <a:pos x="183" y="0"/>
                </a:cxn>
                <a:cxn ang="0">
                  <a:pos x="173" y="2"/>
                </a:cxn>
                <a:cxn ang="0">
                  <a:pos x="165" y="8"/>
                </a:cxn>
                <a:cxn ang="0">
                  <a:pos x="158" y="16"/>
                </a:cxn>
                <a:cxn ang="0">
                  <a:pos x="84" y="115"/>
                </a:cxn>
                <a:cxn ang="0">
                  <a:pos x="11" y="212"/>
                </a:cxn>
                <a:cxn ang="0">
                  <a:pos x="11" y="212"/>
                </a:cxn>
                <a:cxn ang="0">
                  <a:pos x="4" y="220"/>
                </a:cxn>
                <a:cxn ang="0">
                  <a:pos x="0" y="230"/>
                </a:cxn>
                <a:cxn ang="0">
                  <a:pos x="0" y="241"/>
                </a:cxn>
                <a:cxn ang="0">
                  <a:pos x="2" y="250"/>
                </a:cxn>
                <a:cxn ang="0">
                  <a:pos x="8" y="258"/>
                </a:cxn>
                <a:cxn ang="0">
                  <a:pos x="8" y="258"/>
                </a:cxn>
                <a:cxn ang="0">
                  <a:pos x="17" y="264"/>
                </a:cxn>
                <a:cxn ang="0">
                  <a:pos x="25" y="267"/>
                </a:cxn>
                <a:cxn ang="0">
                  <a:pos x="36" y="267"/>
                </a:cxn>
                <a:cxn ang="0">
                  <a:pos x="47" y="262"/>
                </a:cxn>
                <a:cxn ang="0">
                  <a:pos x="55" y="256"/>
                </a:cxn>
                <a:cxn ang="0">
                  <a:pos x="133" y="151"/>
                </a:cxn>
                <a:cxn ang="0">
                  <a:pos x="133" y="151"/>
                </a:cxn>
              </a:cxnLst>
              <a:rect l="0" t="0" r="r" b="b"/>
              <a:pathLst>
                <a:path w="219" h="268">
                  <a:moveTo>
                    <a:pt x="133" y="151"/>
                  </a:moveTo>
                  <a:lnTo>
                    <a:pt x="213" y="48"/>
                  </a:lnTo>
                  <a:lnTo>
                    <a:pt x="213" y="48"/>
                  </a:lnTo>
                  <a:lnTo>
                    <a:pt x="218" y="37"/>
                  </a:lnTo>
                  <a:lnTo>
                    <a:pt x="218" y="27"/>
                  </a:lnTo>
                  <a:lnTo>
                    <a:pt x="215" y="16"/>
                  </a:lnTo>
                  <a:lnTo>
                    <a:pt x="211" y="8"/>
                  </a:lnTo>
                  <a:lnTo>
                    <a:pt x="202" y="2"/>
                  </a:lnTo>
                  <a:lnTo>
                    <a:pt x="202" y="2"/>
                  </a:lnTo>
                  <a:lnTo>
                    <a:pt x="194" y="0"/>
                  </a:lnTo>
                  <a:lnTo>
                    <a:pt x="183" y="0"/>
                  </a:lnTo>
                  <a:lnTo>
                    <a:pt x="173" y="2"/>
                  </a:lnTo>
                  <a:lnTo>
                    <a:pt x="165" y="8"/>
                  </a:lnTo>
                  <a:lnTo>
                    <a:pt x="158" y="16"/>
                  </a:lnTo>
                  <a:lnTo>
                    <a:pt x="84" y="115"/>
                  </a:lnTo>
                  <a:lnTo>
                    <a:pt x="11" y="212"/>
                  </a:lnTo>
                  <a:lnTo>
                    <a:pt x="11" y="212"/>
                  </a:lnTo>
                  <a:lnTo>
                    <a:pt x="4" y="220"/>
                  </a:lnTo>
                  <a:lnTo>
                    <a:pt x="0" y="230"/>
                  </a:lnTo>
                  <a:lnTo>
                    <a:pt x="0" y="241"/>
                  </a:lnTo>
                  <a:lnTo>
                    <a:pt x="2" y="250"/>
                  </a:lnTo>
                  <a:lnTo>
                    <a:pt x="8" y="258"/>
                  </a:lnTo>
                  <a:lnTo>
                    <a:pt x="8" y="258"/>
                  </a:lnTo>
                  <a:lnTo>
                    <a:pt x="17" y="264"/>
                  </a:lnTo>
                  <a:lnTo>
                    <a:pt x="25" y="267"/>
                  </a:lnTo>
                  <a:lnTo>
                    <a:pt x="36" y="267"/>
                  </a:lnTo>
                  <a:lnTo>
                    <a:pt x="47" y="262"/>
                  </a:lnTo>
                  <a:lnTo>
                    <a:pt x="55" y="256"/>
                  </a:lnTo>
                  <a:lnTo>
                    <a:pt x="133" y="151"/>
                  </a:lnTo>
                  <a:lnTo>
                    <a:pt x="133" y="151"/>
                  </a:lnTo>
                </a:path>
              </a:pathLst>
            </a:custGeom>
            <a:solidFill>
              <a:srgbClr val="FFD80F"/>
            </a:solidFill>
            <a:ln w="9525" cap="rnd">
              <a:noFill/>
              <a:round/>
              <a:headEnd/>
              <a:tailEnd/>
            </a:ln>
            <a:effectLst/>
          </p:spPr>
          <p:txBody>
            <a:bodyPr/>
            <a:lstStyle/>
            <a:p>
              <a:endParaRPr lang="en-US" sz="1800"/>
            </a:p>
          </p:txBody>
        </p:sp>
        <p:sp>
          <p:nvSpPr>
            <p:cNvPr id="18" name="Freeform 16">
              <a:extLst>
                <a:ext uri="{FF2B5EF4-FFF2-40B4-BE49-F238E27FC236}">
                  <a16:creationId xmlns:a16="http://schemas.microsoft.com/office/drawing/2014/main" id="{CFB34450-CA89-DA44-B108-373008F901ED}"/>
                </a:ext>
              </a:extLst>
            </p:cNvPr>
            <p:cNvSpPr>
              <a:spLocks/>
            </p:cNvSpPr>
            <p:nvPr/>
          </p:nvSpPr>
          <p:spPr bwMode="auto">
            <a:xfrm>
              <a:off x="1684" y="1177"/>
              <a:ext cx="219" cy="268"/>
            </a:xfrm>
            <a:custGeom>
              <a:avLst/>
              <a:gdLst/>
              <a:ahLst/>
              <a:cxnLst>
                <a:cxn ang="0">
                  <a:pos x="133" y="151"/>
                </a:cxn>
                <a:cxn ang="0">
                  <a:pos x="213" y="48"/>
                </a:cxn>
                <a:cxn ang="0">
                  <a:pos x="213" y="48"/>
                </a:cxn>
                <a:cxn ang="0">
                  <a:pos x="218" y="37"/>
                </a:cxn>
                <a:cxn ang="0">
                  <a:pos x="218" y="27"/>
                </a:cxn>
                <a:cxn ang="0">
                  <a:pos x="215" y="16"/>
                </a:cxn>
                <a:cxn ang="0">
                  <a:pos x="211" y="8"/>
                </a:cxn>
                <a:cxn ang="0">
                  <a:pos x="202" y="2"/>
                </a:cxn>
                <a:cxn ang="0">
                  <a:pos x="202" y="2"/>
                </a:cxn>
                <a:cxn ang="0">
                  <a:pos x="194" y="0"/>
                </a:cxn>
                <a:cxn ang="0">
                  <a:pos x="183" y="0"/>
                </a:cxn>
                <a:cxn ang="0">
                  <a:pos x="173" y="2"/>
                </a:cxn>
                <a:cxn ang="0">
                  <a:pos x="165" y="8"/>
                </a:cxn>
                <a:cxn ang="0">
                  <a:pos x="158" y="16"/>
                </a:cxn>
                <a:cxn ang="0">
                  <a:pos x="84" y="115"/>
                </a:cxn>
                <a:cxn ang="0">
                  <a:pos x="11" y="212"/>
                </a:cxn>
                <a:cxn ang="0">
                  <a:pos x="11" y="212"/>
                </a:cxn>
                <a:cxn ang="0">
                  <a:pos x="4" y="220"/>
                </a:cxn>
                <a:cxn ang="0">
                  <a:pos x="0" y="230"/>
                </a:cxn>
                <a:cxn ang="0">
                  <a:pos x="0" y="241"/>
                </a:cxn>
                <a:cxn ang="0">
                  <a:pos x="2" y="250"/>
                </a:cxn>
                <a:cxn ang="0">
                  <a:pos x="8" y="258"/>
                </a:cxn>
                <a:cxn ang="0">
                  <a:pos x="8" y="258"/>
                </a:cxn>
                <a:cxn ang="0">
                  <a:pos x="17" y="264"/>
                </a:cxn>
                <a:cxn ang="0">
                  <a:pos x="25" y="267"/>
                </a:cxn>
                <a:cxn ang="0">
                  <a:pos x="36" y="267"/>
                </a:cxn>
                <a:cxn ang="0">
                  <a:pos x="47" y="262"/>
                </a:cxn>
                <a:cxn ang="0">
                  <a:pos x="55" y="256"/>
                </a:cxn>
                <a:cxn ang="0">
                  <a:pos x="133" y="151"/>
                </a:cxn>
                <a:cxn ang="0">
                  <a:pos x="133" y="151"/>
                </a:cxn>
              </a:cxnLst>
              <a:rect l="0" t="0" r="r" b="b"/>
              <a:pathLst>
                <a:path w="219" h="268">
                  <a:moveTo>
                    <a:pt x="133" y="151"/>
                  </a:moveTo>
                  <a:lnTo>
                    <a:pt x="213" y="48"/>
                  </a:lnTo>
                  <a:lnTo>
                    <a:pt x="213" y="48"/>
                  </a:lnTo>
                  <a:lnTo>
                    <a:pt x="218" y="37"/>
                  </a:lnTo>
                  <a:lnTo>
                    <a:pt x="218" y="27"/>
                  </a:lnTo>
                  <a:lnTo>
                    <a:pt x="215" y="16"/>
                  </a:lnTo>
                  <a:lnTo>
                    <a:pt x="211" y="8"/>
                  </a:lnTo>
                  <a:lnTo>
                    <a:pt x="202" y="2"/>
                  </a:lnTo>
                  <a:lnTo>
                    <a:pt x="202" y="2"/>
                  </a:lnTo>
                  <a:lnTo>
                    <a:pt x="194" y="0"/>
                  </a:lnTo>
                  <a:lnTo>
                    <a:pt x="183" y="0"/>
                  </a:lnTo>
                  <a:lnTo>
                    <a:pt x="173" y="2"/>
                  </a:lnTo>
                  <a:lnTo>
                    <a:pt x="165" y="8"/>
                  </a:lnTo>
                  <a:lnTo>
                    <a:pt x="158" y="16"/>
                  </a:lnTo>
                  <a:lnTo>
                    <a:pt x="84" y="115"/>
                  </a:lnTo>
                  <a:lnTo>
                    <a:pt x="11" y="212"/>
                  </a:lnTo>
                  <a:lnTo>
                    <a:pt x="11" y="212"/>
                  </a:lnTo>
                  <a:lnTo>
                    <a:pt x="4" y="220"/>
                  </a:lnTo>
                  <a:lnTo>
                    <a:pt x="0" y="230"/>
                  </a:lnTo>
                  <a:lnTo>
                    <a:pt x="0" y="241"/>
                  </a:lnTo>
                  <a:lnTo>
                    <a:pt x="2" y="250"/>
                  </a:lnTo>
                  <a:lnTo>
                    <a:pt x="8" y="258"/>
                  </a:lnTo>
                  <a:lnTo>
                    <a:pt x="8" y="258"/>
                  </a:lnTo>
                  <a:lnTo>
                    <a:pt x="17" y="264"/>
                  </a:lnTo>
                  <a:lnTo>
                    <a:pt x="25" y="267"/>
                  </a:lnTo>
                  <a:lnTo>
                    <a:pt x="36" y="267"/>
                  </a:lnTo>
                  <a:lnTo>
                    <a:pt x="47" y="262"/>
                  </a:lnTo>
                  <a:lnTo>
                    <a:pt x="55" y="256"/>
                  </a:lnTo>
                  <a:lnTo>
                    <a:pt x="133" y="151"/>
                  </a:lnTo>
                  <a:lnTo>
                    <a:pt x="133" y="151"/>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19" name="Freeform 17">
              <a:extLst>
                <a:ext uri="{FF2B5EF4-FFF2-40B4-BE49-F238E27FC236}">
                  <a16:creationId xmlns:a16="http://schemas.microsoft.com/office/drawing/2014/main" id="{2680F623-5B58-DC4D-907B-2926B0ECD7E9}"/>
                </a:ext>
              </a:extLst>
            </p:cNvPr>
            <p:cNvSpPr>
              <a:spLocks/>
            </p:cNvSpPr>
            <p:nvPr/>
          </p:nvSpPr>
          <p:spPr bwMode="auto">
            <a:xfrm>
              <a:off x="1765" y="1242"/>
              <a:ext cx="293" cy="314"/>
            </a:xfrm>
            <a:custGeom>
              <a:avLst/>
              <a:gdLst/>
              <a:ahLst/>
              <a:cxnLst>
                <a:cxn ang="0">
                  <a:pos x="160" y="4"/>
                </a:cxn>
                <a:cxn ang="0">
                  <a:pos x="167" y="0"/>
                </a:cxn>
                <a:cxn ang="0">
                  <a:pos x="170" y="0"/>
                </a:cxn>
                <a:cxn ang="0">
                  <a:pos x="179" y="0"/>
                </a:cxn>
                <a:cxn ang="0">
                  <a:pos x="186" y="0"/>
                </a:cxn>
                <a:cxn ang="0">
                  <a:pos x="192" y="4"/>
                </a:cxn>
                <a:cxn ang="0">
                  <a:pos x="200" y="8"/>
                </a:cxn>
                <a:cxn ang="0">
                  <a:pos x="209" y="13"/>
                </a:cxn>
                <a:cxn ang="0">
                  <a:pos x="218" y="20"/>
                </a:cxn>
                <a:cxn ang="0">
                  <a:pos x="228" y="27"/>
                </a:cxn>
                <a:cxn ang="0">
                  <a:pos x="239" y="34"/>
                </a:cxn>
                <a:cxn ang="0">
                  <a:pos x="239" y="34"/>
                </a:cxn>
                <a:cxn ang="0">
                  <a:pos x="249" y="42"/>
                </a:cxn>
                <a:cxn ang="0">
                  <a:pos x="257" y="50"/>
                </a:cxn>
                <a:cxn ang="0">
                  <a:pos x="266" y="57"/>
                </a:cxn>
                <a:cxn ang="0">
                  <a:pos x="274" y="63"/>
                </a:cxn>
                <a:cxn ang="0">
                  <a:pos x="280" y="69"/>
                </a:cxn>
                <a:cxn ang="0">
                  <a:pos x="287" y="75"/>
                </a:cxn>
                <a:cxn ang="0">
                  <a:pos x="289" y="82"/>
                </a:cxn>
                <a:cxn ang="0">
                  <a:pos x="292" y="88"/>
                </a:cxn>
                <a:cxn ang="0">
                  <a:pos x="292" y="94"/>
                </a:cxn>
                <a:cxn ang="0">
                  <a:pos x="292" y="103"/>
                </a:cxn>
                <a:cxn ang="0">
                  <a:pos x="133" y="309"/>
                </a:cxn>
                <a:cxn ang="0">
                  <a:pos x="133" y="309"/>
                </a:cxn>
                <a:cxn ang="0">
                  <a:pos x="126" y="313"/>
                </a:cxn>
                <a:cxn ang="0">
                  <a:pos x="120" y="313"/>
                </a:cxn>
                <a:cxn ang="0">
                  <a:pos x="114" y="313"/>
                </a:cxn>
                <a:cxn ang="0">
                  <a:pos x="107" y="311"/>
                </a:cxn>
                <a:cxn ang="0">
                  <a:pos x="99" y="309"/>
                </a:cxn>
                <a:cxn ang="0">
                  <a:pos x="91" y="305"/>
                </a:cxn>
                <a:cxn ang="0">
                  <a:pos x="82" y="298"/>
                </a:cxn>
                <a:cxn ang="0">
                  <a:pos x="73" y="292"/>
                </a:cxn>
                <a:cxn ang="0">
                  <a:pos x="63" y="286"/>
                </a:cxn>
                <a:cxn ang="0">
                  <a:pos x="55" y="277"/>
                </a:cxn>
                <a:cxn ang="0">
                  <a:pos x="55" y="277"/>
                </a:cxn>
                <a:cxn ang="0">
                  <a:pos x="45" y="269"/>
                </a:cxn>
                <a:cxn ang="0">
                  <a:pos x="34" y="263"/>
                </a:cxn>
                <a:cxn ang="0">
                  <a:pos x="25" y="256"/>
                </a:cxn>
                <a:cxn ang="0">
                  <a:pos x="19" y="248"/>
                </a:cxn>
                <a:cxn ang="0">
                  <a:pos x="13" y="241"/>
                </a:cxn>
                <a:cxn ang="0">
                  <a:pos x="6" y="236"/>
                </a:cxn>
                <a:cxn ang="0">
                  <a:pos x="4" y="231"/>
                </a:cxn>
                <a:cxn ang="0">
                  <a:pos x="2" y="222"/>
                </a:cxn>
                <a:cxn ang="0">
                  <a:pos x="0" y="218"/>
                </a:cxn>
                <a:cxn ang="0">
                  <a:pos x="2" y="210"/>
                </a:cxn>
                <a:cxn ang="0">
                  <a:pos x="160" y="4"/>
                </a:cxn>
                <a:cxn ang="0">
                  <a:pos x="160" y="4"/>
                </a:cxn>
              </a:cxnLst>
              <a:rect l="0" t="0" r="r" b="b"/>
              <a:pathLst>
                <a:path w="293" h="314">
                  <a:moveTo>
                    <a:pt x="160" y="4"/>
                  </a:moveTo>
                  <a:lnTo>
                    <a:pt x="167" y="0"/>
                  </a:lnTo>
                  <a:lnTo>
                    <a:pt x="170" y="0"/>
                  </a:lnTo>
                  <a:lnTo>
                    <a:pt x="179" y="0"/>
                  </a:lnTo>
                  <a:lnTo>
                    <a:pt x="186" y="0"/>
                  </a:lnTo>
                  <a:lnTo>
                    <a:pt x="192" y="4"/>
                  </a:lnTo>
                  <a:lnTo>
                    <a:pt x="200" y="8"/>
                  </a:lnTo>
                  <a:lnTo>
                    <a:pt x="209" y="13"/>
                  </a:lnTo>
                  <a:lnTo>
                    <a:pt x="218" y="20"/>
                  </a:lnTo>
                  <a:lnTo>
                    <a:pt x="228" y="27"/>
                  </a:lnTo>
                  <a:lnTo>
                    <a:pt x="239" y="34"/>
                  </a:lnTo>
                  <a:lnTo>
                    <a:pt x="239" y="34"/>
                  </a:lnTo>
                  <a:lnTo>
                    <a:pt x="249" y="42"/>
                  </a:lnTo>
                  <a:lnTo>
                    <a:pt x="257" y="50"/>
                  </a:lnTo>
                  <a:lnTo>
                    <a:pt x="266" y="57"/>
                  </a:lnTo>
                  <a:lnTo>
                    <a:pt x="274" y="63"/>
                  </a:lnTo>
                  <a:lnTo>
                    <a:pt x="280" y="69"/>
                  </a:lnTo>
                  <a:lnTo>
                    <a:pt x="287" y="75"/>
                  </a:lnTo>
                  <a:lnTo>
                    <a:pt x="289" y="82"/>
                  </a:lnTo>
                  <a:lnTo>
                    <a:pt x="292" y="88"/>
                  </a:lnTo>
                  <a:lnTo>
                    <a:pt x="292" y="94"/>
                  </a:lnTo>
                  <a:lnTo>
                    <a:pt x="292" y="103"/>
                  </a:lnTo>
                  <a:lnTo>
                    <a:pt x="133" y="309"/>
                  </a:lnTo>
                  <a:lnTo>
                    <a:pt x="133" y="309"/>
                  </a:lnTo>
                  <a:lnTo>
                    <a:pt x="126" y="313"/>
                  </a:lnTo>
                  <a:lnTo>
                    <a:pt x="120" y="313"/>
                  </a:lnTo>
                  <a:lnTo>
                    <a:pt x="114" y="313"/>
                  </a:lnTo>
                  <a:lnTo>
                    <a:pt x="107" y="311"/>
                  </a:lnTo>
                  <a:lnTo>
                    <a:pt x="99" y="309"/>
                  </a:lnTo>
                  <a:lnTo>
                    <a:pt x="91" y="305"/>
                  </a:lnTo>
                  <a:lnTo>
                    <a:pt x="82" y="298"/>
                  </a:lnTo>
                  <a:lnTo>
                    <a:pt x="73" y="292"/>
                  </a:lnTo>
                  <a:lnTo>
                    <a:pt x="63" y="286"/>
                  </a:lnTo>
                  <a:lnTo>
                    <a:pt x="55" y="277"/>
                  </a:lnTo>
                  <a:lnTo>
                    <a:pt x="55" y="277"/>
                  </a:lnTo>
                  <a:lnTo>
                    <a:pt x="45" y="269"/>
                  </a:lnTo>
                  <a:lnTo>
                    <a:pt x="34" y="263"/>
                  </a:lnTo>
                  <a:lnTo>
                    <a:pt x="25" y="256"/>
                  </a:lnTo>
                  <a:lnTo>
                    <a:pt x="19" y="248"/>
                  </a:lnTo>
                  <a:lnTo>
                    <a:pt x="13" y="241"/>
                  </a:lnTo>
                  <a:lnTo>
                    <a:pt x="6" y="236"/>
                  </a:lnTo>
                  <a:lnTo>
                    <a:pt x="4" y="231"/>
                  </a:lnTo>
                  <a:lnTo>
                    <a:pt x="2" y="222"/>
                  </a:lnTo>
                  <a:lnTo>
                    <a:pt x="0" y="218"/>
                  </a:lnTo>
                  <a:lnTo>
                    <a:pt x="2" y="210"/>
                  </a:lnTo>
                  <a:lnTo>
                    <a:pt x="160" y="4"/>
                  </a:lnTo>
                  <a:lnTo>
                    <a:pt x="160" y="4"/>
                  </a:lnTo>
                </a:path>
              </a:pathLst>
            </a:custGeom>
            <a:solidFill>
              <a:srgbClr val="FFD80F"/>
            </a:solidFill>
            <a:ln w="9525" cap="rnd">
              <a:noFill/>
              <a:round/>
              <a:headEnd/>
              <a:tailEnd/>
            </a:ln>
            <a:effectLst/>
          </p:spPr>
          <p:txBody>
            <a:bodyPr/>
            <a:lstStyle/>
            <a:p>
              <a:endParaRPr lang="en-US" sz="1800"/>
            </a:p>
          </p:txBody>
        </p:sp>
        <p:sp>
          <p:nvSpPr>
            <p:cNvPr id="20" name="Freeform 18">
              <a:extLst>
                <a:ext uri="{FF2B5EF4-FFF2-40B4-BE49-F238E27FC236}">
                  <a16:creationId xmlns:a16="http://schemas.microsoft.com/office/drawing/2014/main" id="{26495AC7-4F89-8141-BC5A-7FC17B4F5A0F}"/>
                </a:ext>
              </a:extLst>
            </p:cNvPr>
            <p:cNvSpPr>
              <a:spLocks/>
            </p:cNvSpPr>
            <p:nvPr/>
          </p:nvSpPr>
          <p:spPr bwMode="auto">
            <a:xfrm>
              <a:off x="1765" y="1242"/>
              <a:ext cx="293" cy="314"/>
            </a:xfrm>
            <a:custGeom>
              <a:avLst/>
              <a:gdLst/>
              <a:ahLst/>
              <a:cxnLst>
                <a:cxn ang="0">
                  <a:pos x="160" y="4"/>
                </a:cxn>
                <a:cxn ang="0">
                  <a:pos x="167" y="0"/>
                </a:cxn>
                <a:cxn ang="0">
                  <a:pos x="170" y="0"/>
                </a:cxn>
                <a:cxn ang="0">
                  <a:pos x="179" y="0"/>
                </a:cxn>
                <a:cxn ang="0">
                  <a:pos x="186" y="0"/>
                </a:cxn>
                <a:cxn ang="0">
                  <a:pos x="192" y="4"/>
                </a:cxn>
                <a:cxn ang="0">
                  <a:pos x="200" y="8"/>
                </a:cxn>
                <a:cxn ang="0">
                  <a:pos x="209" y="13"/>
                </a:cxn>
                <a:cxn ang="0">
                  <a:pos x="218" y="20"/>
                </a:cxn>
                <a:cxn ang="0">
                  <a:pos x="228" y="27"/>
                </a:cxn>
                <a:cxn ang="0">
                  <a:pos x="239" y="34"/>
                </a:cxn>
                <a:cxn ang="0">
                  <a:pos x="239" y="34"/>
                </a:cxn>
                <a:cxn ang="0">
                  <a:pos x="249" y="42"/>
                </a:cxn>
                <a:cxn ang="0">
                  <a:pos x="257" y="50"/>
                </a:cxn>
                <a:cxn ang="0">
                  <a:pos x="266" y="57"/>
                </a:cxn>
                <a:cxn ang="0">
                  <a:pos x="274" y="63"/>
                </a:cxn>
                <a:cxn ang="0">
                  <a:pos x="280" y="69"/>
                </a:cxn>
                <a:cxn ang="0">
                  <a:pos x="287" y="75"/>
                </a:cxn>
                <a:cxn ang="0">
                  <a:pos x="289" y="82"/>
                </a:cxn>
                <a:cxn ang="0">
                  <a:pos x="292" y="88"/>
                </a:cxn>
                <a:cxn ang="0">
                  <a:pos x="292" y="94"/>
                </a:cxn>
                <a:cxn ang="0">
                  <a:pos x="292" y="103"/>
                </a:cxn>
                <a:cxn ang="0">
                  <a:pos x="133" y="309"/>
                </a:cxn>
                <a:cxn ang="0">
                  <a:pos x="133" y="309"/>
                </a:cxn>
                <a:cxn ang="0">
                  <a:pos x="126" y="313"/>
                </a:cxn>
                <a:cxn ang="0">
                  <a:pos x="120" y="313"/>
                </a:cxn>
                <a:cxn ang="0">
                  <a:pos x="114" y="313"/>
                </a:cxn>
                <a:cxn ang="0">
                  <a:pos x="107" y="311"/>
                </a:cxn>
                <a:cxn ang="0">
                  <a:pos x="99" y="309"/>
                </a:cxn>
                <a:cxn ang="0">
                  <a:pos x="91" y="305"/>
                </a:cxn>
                <a:cxn ang="0">
                  <a:pos x="82" y="298"/>
                </a:cxn>
                <a:cxn ang="0">
                  <a:pos x="73" y="292"/>
                </a:cxn>
                <a:cxn ang="0">
                  <a:pos x="63" y="286"/>
                </a:cxn>
                <a:cxn ang="0">
                  <a:pos x="55" y="277"/>
                </a:cxn>
                <a:cxn ang="0">
                  <a:pos x="55" y="277"/>
                </a:cxn>
                <a:cxn ang="0">
                  <a:pos x="45" y="269"/>
                </a:cxn>
                <a:cxn ang="0">
                  <a:pos x="34" y="263"/>
                </a:cxn>
                <a:cxn ang="0">
                  <a:pos x="25" y="256"/>
                </a:cxn>
                <a:cxn ang="0">
                  <a:pos x="19" y="248"/>
                </a:cxn>
                <a:cxn ang="0">
                  <a:pos x="13" y="241"/>
                </a:cxn>
                <a:cxn ang="0">
                  <a:pos x="6" y="236"/>
                </a:cxn>
                <a:cxn ang="0">
                  <a:pos x="4" y="231"/>
                </a:cxn>
                <a:cxn ang="0">
                  <a:pos x="2" y="222"/>
                </a:cxn>
                <a:cxn ang="0">
                  <a:pos x="0" y="218"/>
                </a:cxn>
                <a:cxn ang="0">
                  <a:pos x="2" y="210"/>
                </a:cxn>
                <a:cxn ang="0">
                  <a:pos x="160" y="4"/>
                </a:cxn>
                <a:cxn ang="0">
                  <a:pos x="160" y="4"/>
                </a:cxn>
              </a:cxnLst>
              <a:rect l="0" t="0" r="r" b="b"/>
              <a:pathLst>
                <a:path w="293" h="314">
                  <a:moveTo>
                    <a:pt x="160" y="4"/>
                  </a:moveTo>
                  <a:lnTo>
                    <a:pt x="167" y="0"/>
                  </a:lnTo>
                  <a:lnTo>
                    <a:pt x="170" y="0"/>
                  </a:lnTo>
                  <a:lnTo>
                    <a:pt x="179" y="0"/>
                  </a:lnTo>
                  <a:lnTo>
                    <a:pt x="186" y="0"/>
                  </a:lnTo>
                  <a:lnTo>
                    <a:pt x="192" y="4"/>
                  </a:lnTo>
                  <a:lnTo>
                    <a:pt x="200" y="8"/>
                  </a:lnTo>
                  <a:lnTo>
                    <a:pt x="209" y="13"/>
                  </a:lnTo>
                  <a:lnTo>
                    <a:pt x="218" y="20"/>
                  </a:lnTo>
                  <a:lnTo>
                    <a:pt x="228" y="27"/>
                  </a:lnTo>
                  <a:lnTo>
                    <a:pt x="239" y="34"/>
                  </a:lnTo>
                  <a:lnTo>
                    <a:pt x="239" y="34"/>
                  </a:lnTo>
                  <a:lnTo>
                    <a:pt x="249" y="42"/>
                  </a:lnTo>
                  <a:lnTo>
                    <a:pt x="257" y="50"/>
                  </a:lnTo>
                  <a:lnTo>
                    <a:pt x="266" y="57"/>
                  </a:lnTo>
                  <a:lnTo>
                    <a:pt x="274" y="63"/>
                  </a:lnTo>
                  <a:lnTo>
                    <a:pt x="280" y="69"/>
                  </a:lnTo>
                  <a:lnTo>
                    <a:pt x="287" y="75"/>
                  </a:lnTo>
                  <a:lnTo>
                    <a:pt x="289" y="82"/>
                  </a:lnTo>
                  <a:lnTo>
                    <a:pt x="292" y="88"/>
                  </a:lnTo>
                  <a:lnTo>
                    <a:pt x="292" y="94"/>
                  </a:lnTo>
                  <a:lnTo>
                    <a:pt x="292" y="103"/>
                  </a:lnTo>
                  <a:lnTo>
                    <a:pt x="133" y="309"/>
                  </a:lnTo>
                  <a:lnTo>
                    <a:pt x="133" y="309"/>
                  </a:lnTo>
                  <a:lnTo>
                    <a:pt x="126" y="313"/>
                  </a:lnTo>
                  <a:lnTo>
                    <a:pt x="120" y="313"/>
                  </a:lnTo>
                  <a:lnTo>
                    <a:pt x="114" y="313"/>
                  </a:lnTo>
                  <a:lnTo>
                    <a:pt x="107" y="311"/>
                  </a:lnTo>
                  <a:lnTo>
                    <a:pt x="99" y="309"/>
                  </a:lnTo>
                  <a:lnTo>
                    <a:pt x="91" y="305"/>
                  </a:lnTo>
                  <a:lnTo>
                    <a:pt x="82" y="298"/>
                  </a:lnTo>
                  <a:lnTo>
                    <a:pt x="73" y="292"/>
                  </a:lnTo>
                  <a:lnTo>
                    <a:pt x="63" y="286"/>
                  </a:lnTo>
                  <a:lnTo>
                    <a:pt x="55" y="277"/>
                  </a:lnTo>
                  <a:lnTo>
                    <a:pt x="55" y="277"/>
                  </a:lnTo>
                  <a:lnTo>
                    <a:pt x="45" y="269"/>
                  </a:lnTo>
                  <a:lnTo>
                    <a:pt x="34" y="263"/>
                  </a:lnTo>
                  <a:lnTo>
                    <a:pt x="25" y="256"/>
                  </a:lnTo>
                  <a:lnTo>
                    <a:pt x="19" y="248"/>
                  </a:lnTo>
                  <a:lnTo>
                    <a:pt x="13" y="241"/>
                  </a:lnTo>
                  <a:lnTo>
                    <a:pt x="6" y="236"/>
                  </a:lnTo>
                  <a:lnTo>
                    <a:pt x="4" y="231"/>
                  </a:lnTo>
                  <a:lnTo>
                    <a:pt x="2" y="222"/>
                  </a:lnTo>
                  <a:lnTo>
                    <a:pt x="0" y="218"/>
                  </a:lnTo>
                  <a:lnTo>
                    <a:pt x="2" y="210"/>
                  </a:lnTo>
                  <a:lnTo>
                    <a:pt x="160" y="4"/>
                  </a:lnTo>
                  <a:lnTo>
                    <a:pt x="160" y="4"/>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21" name="Freeform 19">
              <a:extLst>
                <a:ext uri="{FF2B5EF4-FFF2-40B4-BE49-F238E27FC236}">
                  <a16:creationId xmlns:a16="http://schemas.microsoft.com/office/drawing/2014/main" id="{4983009F-07A5-294E-AB38-FE6CCB785A95}"/>
                </a:ext>
              </a:extLst>
            </p:cNvPr>
            <p:cNvSpPr>
              <a:spLocks/>
            </p:cNvSpPr>
            <p:nvPr/>
          </p:nvSpPr>
          <p:spPr bwMode="auto">
            <a:xfrm>
              <a:off x="1733" y="1212"/>
              <a:ext cx="218" cy="269"/>
            </a:xfrm>
            <a:custGeom>
              <a:avLst/>
              <a:gdLst/>
              <a:ahLst/>
              <a:cxnLst>
                <a:cxn ang="0">
                  <a:pos x="132" y="153"/>
                </a:cxn>
                <a:cxn ang="0">
                  <a:pos x="210" y="50"/>
                </a:cxn>
                <a:cxn ang="0">
                  <a:pos x="210" y="50"/>
                </a:cxn>
                <a:cxn ang="0">
                  <a:pos x="214" y="40"/>
                </a:cxn>
                <a:cxn ang="0">
                  <a:pos x="217" y="29"/>
                </a:cxn>
                <a:cxn ang="0">
                  <a:pos x="214" y="19"/>
                </a:cxn>
                <a:cxn ang="0">
                  <a:pos x="210" y="10"/>
                </a:cxn>
                <a:cxn ang="0">
                  <a:pos x="201" y="2"/>
                </a:cxn>
                <a:cxn ang="0">
                  <a:pos x="201" y="2"/>
                </a:cxn>
                <a:cxn ang="0">
                  <a:pos x="191" y="0"/>
                </a:cxn>
                <a:cxn ang="0">
                  <a:pos x="182" y="0"/>
                </a:cxn>
                <a:cxn ang="0">
                  <a:pos x="172" y="4"/>
                </a:cxn>
                <a:cxn ang="0">
                  <a:pos x="164" y="10"/>
                </a:cxn>
                <a:cxn ang="0">
                  <a:pos x="157" y="19"/>
                </a:cxn>
                <a:cxn ang="0">
                  <a:pos x="81" y="116"/>
                </a:cxn>
                <a:cxn ang="0">
                  <a:pos x="9" y="213"/>
                </a:cxn>
                <a:cxn ang="0">
                  <a:pos x="9" y="213"/>
                </a:cxn>
                <a:cxn ang="0">
                  <a:pos x="3" y="220"/>
                </a:cxn>
                <a:cxn ang="0">
                  <a:pos x="0" y="231"/>
                </a:cxn>
                <a:cxn ang="0">
                  <a:pos x="0" y="242"/>
                </a:cxn>
                <a:cxn ang="0">
                  <a:pos x="1" y="252"/>
                </a:cxn>
                <a:cxn ang="0">
                  <a:pos x="7" y="261"/>
                </a:cxn>
                <a:cxn ang="0">
                  <a:pos x="7" y="261"/>
                </a:cxn>
                <a:cxn ang="0">
                  <a:pos x="14" y="265"/>
                </a:cxn>
                <a:cxn ang="0">
                  <a:pos x="25" y="268"/>
                </a:cxn>
                <a:cxn ang="0">
                  <a:pos x="35" y="268"/>
                </a:cxn>
                <a:cxn ang="0">
                  <a:pos x="46" y="263"/>
                </a:cxn>
                <a:cxn ang="0">
                  <a:pos x="53" y="257"/>
                </a:cxn>
                <a:cxn ang="0">
                  <a:pos x="132" y="153"/>
                </a:cxn>
                <a:cxn ang="0">
                  <a:pos x="132" y="153"/>
                </a:cxn>
              </a:cxnLst>
              <a:rect l="0" t="0" r="r" b="b"/>
              <a:pathLst>
                <a:path w="218" h="269">
                  <a:moveTo>
                    <a:pt x="132" y="153"/>
                  </a:moveTo>
                  <a:lnTo>
                    <a:pt x="210" y="50"/>
                  </a:lnTo>
                  <a:lnTo>
                    <a:pt x="210" y="50"/>
                  </a:lnTo>
                  <a:lnTo>
                    <a:pt x="214" y="40"/>
                  </a:lnTo>
                  <a:lnTo>
                    <a:pt x="217" y="29"/>
                  </a:lnTo>
                  <a:lnTo>
                    <a:pt x="214" y="19"/>
                  </a:lnTo>
                  <a:lnTo>
                    <a:pt x="210" y="10"/>
                  </a:lnTo>
                  <a:lnTo>
                    <a:pt x="201" y="2"/>
                  </a:lnTo>
                  <a:lnTo>
                    <a:pt x="201" y="2"/>
                  </a:lnTo>
                  <a:lnTo>
                    <a:pt x="191" y="0"/>
                  </a:lnTo>
                  <a:lnTo>
                    <a:pt x="182" y="0"/>
                  </a:lnTo>
                  <a:lnTo>
                    <a:pt x="172" y="4"/>
                  </a:lnTo>
                  <a:lnTo>
                    <a:pt x="164" y="10"/>
                  </a:lnTo>
                  <a:lnTo>
                    <a:pt x="157" y="19"/>
                  </a:lnTo>
                  <a:lnTo>
                    <a:pt x="81" y="116"/>
                  </a:lnTo>
                  <a:lnTo>
                    <a:pt x="9" y="213"/>
                  </a:lnTo>
                  <a:lnTo>
                    <a:pt x="9" y="213"/>
                  </a:lnTo>
                  <a:lnTo>
                    <a:pt x="3" y="220"/>
                  </a:lnTo>
                  <a:lnTo>
                    <a:pt x="0" y="231"/>
                  </a:lnTo>
                  <a:lnTo>
                    <a:pt x="0" y="242"/>
                  </a:lnTo>
                  <a:lnTo>
                    <a:pt x="1" y="252"/>
                  </a:lnTo>
                  <a:lnTo>
                    <a:pt x="7" y="261"/>
                  </a:lnTo>
                  <a:lnTo>
                    <a:pt x="7" y="261"/>
                  </a:lnTo>
                  <a:lnTo>
                    <a:pt x="14" y="265"/>
                  </a:lnTo>
                  <a:lnTo>
                    <a:pt x="25" y="268"/>
                  </a:lnTo>
                  <a:lnTo>
                    <a:pt x="35" y="268"/>
                  </a:lnTo>
                  <a:lnTo>
                    <a:pt x="46" y="263"/>
                  </a:lnTo>
                  <a:lnTo>
                    <a:pt x="53" y="257"/>
                  </a:lnTo>
                  <a:lnTo>
                    <a:pt x="132" y="153"/>
                  </a:lnTo>
                  <a:lnTo>
                    <a:pt x="132" y="153"/>
                  </a:lnTo>
                </a:path>
              </a:pathLst>
            </a:custGeom>
            <a:solidFill>
              <a:srgbClr val="FFD80F"/>
            </a:solidFill>
            <a:ln w="9525" cap="rnd">
              <a:noFill/>
              <a:round/>
              <a:headEnd/>
              <a:tailEnd/>
            </a:ln>
            <a:effectLst/>
          </p:spPr>
          <p:txBody>
            <a:bodyPr/>
            <a:lstStyle/>
            <a:p>
              <a:endParaRPr lang="en-US" sz="1800"/>
            </a:p>
          </p:txBody>
        </p:sp>
        <p:sp>
          <p:nvSpPr>
            <p:cNvPr id="22" name="Freeform 20">
              <a:extLst>
                <a:ext uri="{FF2B5EF4-FFF2-40B4-BE49-F238E27FC236}">
                  <a16:creationId xmlns:a16="http://schemas.microsoft.com/office/drawing/2014/main" id="{DF826611-53F4-9B48-9A03-23C1FA7BDBCF}"/>
                </a:ext>
              </a:extLst>
            </p:cNvPr>
            <p:cNvSpPr>
              <a:spLocks/>
            </p:cNvSpPr>
            <p:nvPr/>
          </p:nvSpPr>
          <p:spPr bwMode="auto">
            <a:xfrm>
              <a:off x="1733" y="1212"/>
              <a:ext cx="218" cy="269"/>
            </a:xfrm>
            <a:custGeom>
              <a:avLst/>
              <a:gdLst/>
              <a:ahLst/>
              <a:cxnLst>
                <a:cxn ang="0">
                  <a:pos x="132" y="153"/>
                </a:cxn>
                <a:cxn ang="0">
                  <a:pos x="210" y="50"/>
                </a:cxn>
                <a:cxn ang="0">
                  <a:pos x="210" y="50"/>
                </a:cxn>
                <a:cxn ang="0">
                  <a:pos x="214" y="40"/>
                </a:cxn>
                <a:cxn ang="0">
                  <a:pos x="217" y="29"/>
                </a:cxn>
                <a:cxn ang="0">
                  <a:pos x="214" y="19"/>
                </a:cxn>
                <a:cxn ang="0">
                  <a:pos x="210" y="10"/>
                </a:cxn>
                <a:cxn ang="0">
                  <a:pos x="201" y="2"/>
                </a:cxn>
                <a:cxn ang="0">
                  <a:pos x="201" y="2"/>
                </a:cxn>
                <a:cxn ang="0">
                  <a:pos x="191" y="0"/>
                </a:cxn>
                <a:cxn ang="0">
                  <a:pos x="182" y="0"/>
                </a:cxn>
                <a:cxn ang="0">
                  <a:pos x="172" y="4"/>
                </a:cxn>
                <a:cxn ang="0">
                  <a:pos x="164" y="10"/>
                </a:cxn>
                <a:cxn ang="0">
                  <a:pos x="157" y="19"/>
                </a:cxn>
                <a:cxn ang="0">
                  <a:pos x="81" y="116"/>
                </a:cxn>
                <a:cxn ang="0">
                  <a:pos x="9" y="213"/>
                </a:cxn>
                <a:cxn ang="0">
                  <a:pos x="9" y="213"/>
                </a:cxn>
                <a:cxn ang="0">
                  <a:pos x="3" y="220"/>
                </a:cxn>
                <a:cxn ang="0">
                  <a:pos x="0" y="231"/>
                </a:cxn>
                <a:cxn ang="0">
                  <a:pos x="0" y="242"/>
                </a:cxn>
                <a:cxn ang="0">
                  <a:pos x="1" y="252"/>
                </a:cxn>
                <a:cxn ang="0">
                  <a:pos x="7" y="261"/>
                </a:cxn>
                <a:cxn ang="0">
                  <a:pos x="7" y="261"/>
                </a:cxn>
                <a:cxn ang="0">
                  <a:pos x="14" y="265"/>
                </a:cxn>
                <a:cxn ang="0">
                  <a:pos x="25" y="268"/>
                </a:cxn>
                <a:cxn ang="0">
                  <a:pos x="35" y="268"/>
                </a:cxn>
                <a:cxn ang="0">
                  <a:pos x="46" y="263"/>
                </a:cxn>
                <a:cxn ang="0">
                  <a:pos x="53" y="257"/>
                </a:cxn>
                <a:cxn ang="0">
                  <a:pos x="132" y="153"/>
                </a:cxn>
                <a:cxn ang="0">
                  <a:pos x="132" y="153"/>
                </a:cxn>
              </a:cxnLst>
              <a:rect l="0" t="0" r="r" b="b"/>
              <a:pathLst>
                <a:path w="218" h="269">
                  <a:moveTo>
                    <a:pt x="132" y="153"/>
                  </a:moveTo>
                  <a:lnTo>
                    <a:pt x="210" y="50"/>
                  </a:lnTo>
                  <a:lnTo>
                    <a:pt x="210" y="50"/>
                  </a:lnTo>
                  <a:lnTo>
                    <a:pt x="214" y="40"/>
                  </a:lnTo>
                  <a:lnTo>
                    <a:pt x="217" y="29"/>
                  </a:lnTo>
                  <a:lnTo>
                    <a:pt x="214" y="19"/>
                  </a:lnTo>
                  <a:lnTo>
                    <a:pt x="210" y="10"/>
                  </a:lnTo>
                  <a:lnTo>
                    <a:pt x="201" y="2"/>
                  </a:lnTo>
                  <a:lnTo>
                    <a:pt x="201" y="2"/>
                  </a:lnTo>
                  <a:lnTo>
                    <a:pt x="191" y="0"/>
                  </a:lnTo>
                  <a:lnTo>
                    <a:pt x="182" y="0"/>
                  </a:lnTo>
                  <a:lnTo>
                    <a:pt x="172" y="4"/>
                  </a:lnTo>
                  <a:lnTo>
                    <a:pt x="164" y="10"/>
                  </a:lnTo>
                  <a:lnTo>
                    <a:pt x="157" y="19"/>
                  </a:lnTo>
                  <a:lnTo>
                    <a:pt x="81" y="116"/>
                  </a:lnTo>
                  <a:lnTo>
                    <a:pt x="9" y="213"/>
                  </a:lnTo>
                  <a:lnTo>
                    <a:pt x="9" y="213"/>
                  </a:lnTo>
                  <a:lnTo>
                    <a:pt x="3" y="220"/>
                  </a:lnTo>
                  <a:lnTo>
                    <a:pt x="0" y="231"/>
                  </a:lnTo>
                  <a:lnTo>
                    <a:pt x="0" y="242"/>
                  </a:lnTo>
                  <a:lnTo>
                    <a:pt x="1" y="252"/>
                  </a:lnTo>
                  <a:lnTo>
                    <a:pt x="7" y="261"/>
                  </a:lnTo>
                  <a:lnTo>
                    <a:pt x="7" y="261"/>
                  </a:lnTo>
                  <a:lnTo>
                    <a:pt x="14" y="265"/>
                  </a:lnTo>
                  <a:lnTo>
                    <a:pt x="25" y="268"/>
                  </a:lnTo>
                  <a:lnTo>
                    <a:pt x="35" y="268"/>
                  </a:lnTo>
                  <a:lnTo>
                    <a:pt x="46" y="263"/>
                  </a:lnTo>
                  <a:lnTo>
                    <a:pt x="53" y="257"/>
                  </a:lnTo>
                  <a:lnTo>
                    <a:pt x="132" y="153"/>
                  </a:lnTo>
                  <a:lnTo>
                    <a:pt x="132" y="153"/>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23" name="Freeform 21">
              <a:extLst>
                <a:ext uri="{FF2B5EF4-FFF2-40B4-BE49-F238E27FC236}">
                  <a16:creationId xmlns:a16="http://schemas.microsoft.com/office/drawing/2014/main" id="{5B0DE070-45A6-174E-A1E3-286479D3F1B4}"/>
                </a:ext>
              </a:extLst>
            </p:cNvPr>
            <p:cNvSpPr>
              <a:spLocks/>
            </p:cNvSpPr>
            <p:nvPr/>
          </p:nvSpPr>
          <p:spPr bwMode="auto">
            <a:xfrm>
              <a:off x="1395" y="977"/>
              <a:ext cx="254" cy="272"/>
            </a:xfrm>
            <a:custGeom>
              <a:avLst/>
              <a:gdLst/>
              <a:ahLst/>
              <a:cxnLst>
                <a:cxn ang="0">
                  <a:pos x="253" y="46"/>
                </a:cxn>
                <a:cxn ang="0">
                  <a:pos x="242" y="46"/>
                </a:cxn>
                <a:cxn ang="0">
                  <a:pos x="232" y="48"/>
                </a:cxn>
                <a:cxn ang="0">
                  <a:pos x="218" y="50"/>
                </a:cxn>
                <a:cxn ang="0">
                  <a:pos x="209" y="52"/>
                </a:cxn>
                <a:cxn ang="0">
                  <a:pos x="195" y="57"/>
                </a:cxn>
                <a:cxn ang="0">
                  <a:pos x="195" y="57"/>
                </a:cxn>
                <a:cxn ang="0">
                  <a:pos x="172" y="66"/>
                </a:cxn>
                <a:cxn ang="0">
                  <a:pos x="151" y="82"/>
                </a:cxn>
                <a:cxn ang="0">
                  <a:pos x="133" y="98"/>
                </a:cxn>
                <a:cxn ang="0">
                  <a:pos x="115" y="119"/>
                </a:cxn>
                <a:cxn ang="0">
                  <a:pos x="101" y="142"/>
                </a:cxn>
                <a:cxn ang="0">
                  <a:pos x="90" y="165"/>
                </a:cxn>
                <a:cxn ang="0">
                  <a:pos x="82" y="190"/>
                </a:cxn>
                <a:cxn ang="0">
                  <a:pos x="78" y="218"/>
                </a:cxn>
                <a:cxn ang="0">
                  <a:pos x="78" y="243"/>
                </a:cxn>
                <a:cxn ang="0">
                  <a:pos x="80" y="268"/>
                </a:cxn>
                <a:cxn ang="0">
                  <a:pos x="80" y="268"/>
                </a:cxn>
                <a:cxn ang="0">
                  <a:pos x="82" y="271"/>
                </a:cxn>
                <a:cxn ang="0">
                  <a:pos x="80" y="271"/>
                </a:cxn>
                <a:cxn ang="0">
                  <a:pos x="80" y="268"/>
                </a:cxn>
                <a:cxn ang="0">
                  <a:pos x="80" y="266"/>
                </a:cxn>
                <a:cxn ang="0">
                  <a:pos x="80" y="268"/>
                </a:cxn>
                <a:cxn ang="0">
                  <a:pos x="80" y="268"/>
                </a:cxn>
                <a:cxn ang="0">
                  <a:pos x="67" y="260"/>
                </a:cxn>
                <a:cxn ang="0">
                  <a:pos x="55" y="252"/>
                </a:cxn>
                <a:cxn ang="0">
                  <a:pos x="41" y="241"/>
                </a:cxn>
                <a:cxn ang="0">
                  <a:pos x="31" y="231"/>
                </a:cxn>
                <a:cxn ang="0">
                  <a:pos x="23" y="218"/>
                </a:cxn>
                <a:cxn ang="0">
                  <a:pos x="14" y="206"/>
                </a:cxn>
                <a:cxn ang="0">
                  <a:pos x="8" y="190"/>
                </a:cxn>
                <a:cxn ang="0">
                  <a:pos x="4" y="176"/>
                </a:cxn>
                <a:cxn ang="0">
                  <a:pos x="2" y="162"/>
                </a:cxn>
                <a:cxn ang="0">
                  <a:pos x="0" y="142"/>
                </a:cxn>
                <a:cxn ang="0">
                  <a:pos x="0" y="142"/>
                </a:cxn>
                <a:cxn ang="0">
                  <a:pos x="2" y="121"/>
                </a:cxn>
                <a:cxn ang="0">
                  <a:pos x="8" y="98"/>
                </a:cxn>
                <a:cxn ang="0">
                  <a:pos x="16" y="77"/>
                </a:cxn>
                <a:cxn ang="0">
                  <a:pos x="29" y="59"/>
                </a:cxn>
                <a:cxn ang="0">
                  <a:pos x="41" y="41"/>
                </a:cxn>
                <a:cxn ang="0">
                  <a:pos x="61" y="27"/>
                </a:cxn>
                <a:cxn ang="0">
                  <a:pos x="78" y="15"/>
                </a:cxn>
                <a:cxn ang="0">
                  <a:pos x="99" y="6"/>
                </a:cxn>
                <a:cxn ang="0">
                  <a:pos x="122" y="2"/>
                </a:cxn>
                <a:cxn ang="0">
                  <a:pos x="145" y="0"/>
                </a:cxn>
                <a:cxn ang="0">
                  <a:pos x="145" y="0"/>
                </a:cxn>
                <a:cxn ang="0">
                  <a:pos x="158" y="0"/>
                </a:cxn>
                <a:cxn ang="0">
                  <a:pos x="170" y="2"/>
                </a:cxn>
                <a:cxn ang="0">
                  <a:pos x="183" y="4"/>
                </a:cxn>
                <a:cxn ang="0">
                  <a:pos x="193" y="6"/>
                </a:cxn>
                <a:cxn ang="0">
                  <a:pos x="206" y="13"/>
                </a:cxn>
                <a:cxn ang="0">
                  <a:pos x="214" y="16"/>
                </a:cxn>
                <a:cxn ang="0">
                  <a:pos x="225" y="23"/>
                </a:cxn>
                <a:cxn ang="0">
                  <a:pos x="236" y="31"/>
                </a:cxn>
                <a:cxn ang="0">
                  <a:pos x="244" y="38"/>
                </a:cxn>
                <a:cxn ang="0">
                  <a:pos x="253" y="46"/>
                </a:cxn>
                <a:cxn ang="0">
                  <a:pos x="253" y="46"/>
                </a:cxn>
              </a:cxnLst>
              <a:rect l="0" t="0" r="r" b="b"/>
              <a:pathLst>
                <a:path w="254" h="272">
                  <a:moveTo>
                    <a:pt x="253" y="46"/>
                  </a:moveTo>
                  <a:lnTo>
                    <a:pt x="242" y="46"/>
                  </a:lnTo>
                  <a:lnTo>
                    <a:pt x="232" y="48"/>
                  </a:lnTo>
                  <a:lnTo>
                    <a:pt x="218" y="50"/>
                  </a:lnTo>
                  <a:lnTo>
                    <a:pt x="209" y="52"/>
                  </a:lnTo>
                  <a:lnTo>
                    <a:pt x="195" y="57"/>
                  </a:lnTo>
                  <a:lnTo>
                    <a:pt x="195" y="57"/>
                  </a:lnTo>
                  <a:lnTo>
                    <a:pt x="172" y="66"/>
                  </a:lnTo>
                  <a:lnTo>
                    <a:pt x="151" y="82"/>
                  </a:lnTo>
                  <a:lnTo>
                    <a:pt x="133" y="98"/>
                  </a:lnTo>
                  <a:lnTo>
                    <a:pt x="115" y="119"/>
                  </a:lnTo>
                  <a:lnTo>
                    <a:pt x="101" y="142"/>
                  </a:lnTo>
                  <a:lnTo>
                    <a:pt x="90" y="165"/>
                  </a:lnTo>
                  <a:lnTo>
                    <a:pt x="82" y="190"/>
                  </a:lnTo>
                  <a:lnTo>
                    <a:pt x="78" y="218"/>
                  </a:lnTo>
                  <a:lnTo>
                    <a:pt x="78" y="243"/>
                  </a:lnTo>
                  <a:lnTo>
                    <a:pt x="80" y="268"/>
                  </a:lnTo>
                  <a:lnTo>
                    <a:pt x="80" y="268"/>
                  </a:lnTo>
                  <a:lnTo>
                    <a:pt x="82" y="271"/>
                  </a:lnTo>
                  <a:lnTo>
                    <a:pt x="80" y="271"/>
                  </a:lnTo>
                  <a:lnTo>
                    <a:pt x="80" y="268"/>
                  </a:lnTo>
                  <a:lnTo>
                    <a:pt x="80" y="266"/>
                  </a:lnTo>
                  <a:lnTo>
                    <a:pt x="80" y="268"/>
                  </a:lnTo>
                  <a:lnTo>
                    <a:pt x="80" y="268"/>
                  </a:lnTo>
                  <a:lnTo>
                    <a:pt x="67" y="260"/>
                  </a:lnTo>
                  <a:lnTo>
                    <a:pt x="55" y="252"/>
                  </a:lnTo>
                  <a:lnTo>
                    <a:pt x="41" y="241"/>
                  </a:lnTo>
                  <a:lnTo>
                    <a:pt x="31" y="231"/>
                  </a:lnTo>
                  <a:lnTo>
                    <a:pt x="23" y="218"/>
                  </a:lnTo>
                  <a:lnTo>
                    <a:pt x="14" y="206"/>
                  </a:lnTo>
                  <a:lnTo>
                    <a:pt x="8" y="190"/>
                  </a:lnTo>
                  <a:lnTo>
                    <a:pt x="4" y="176"/>
                  </a:lnTo>
                  <a:lnTo>
                    <a:pt x="2" y="162"/>
                  </a:lnTo>
                  <a:lnTo>
                    <a:pt x="0" y="142"/>
                  </a:lnTo>
                  <a:lnTo>
                    <a:pt x="0" y="142"/>
                  </a:lnTo>
                  <a:lnTo>
                    <a:pt x="2" y="121"/>
                  </a:lnTo>
                  <a:lnTo>
                    <a:pt x="8" y="98"/>
                  </a:lnTo>
                  <a:lnTo>
                    <a:pt x="16" y="77"/>
                  </a:lnTo>
                  <a:lnTo>
                    <a:pt x="29" y="59"/>
                  </a:lnTo>
                  <a:lnTo>
                    <a:pt x="41" y="41"/>
                  </a:lnTo>
                  <a:lnTo>
                    <a:pt x="61" y="27"/>
                  </a:lnTo>
                  <a:lnTo>
                    <a:pt x="78" y="15"/>
                  </a:lnTo>
                  <a:lnTo>
                    <a:pt x="99" y="6"/>
                  </a:lnTo>
                  <a:lnTo>
                    <a:pt x="122" y="2"/>
                  </a:lnTo>
                  <a:lnTo>
                    <a:pt x="145" y="0"/>
                  </a:lnTo>
                  <a:lnTo>
                    <a:pt x="145" y="0"/>
                  </a:lnTo>
                  <a:lnTo>
                    <a:pt x="158" y="0"/>
                  </a:lnTo>
                  <a:lnTo>
                    <a:pt x="170" y="2"/>
                  </a:lnTo>
                  <a:lnTo>
                    <a:pt x="183" y="4"/>
                  </a:lnTo>
                  <a:lnTo>
                    <a:pt x="193" y="6"/>
                  </a:lnTo>
                  <a:lnTo>
                    <a:pt x="206" y="13"/>
                  </a:lnTo>
                  <a:lnTo>
                    <a:pt x="214" y="16"/>
                  </a:lnTo>
                  <a:lnTo>
                    <a:pt x="225" y="23"/>
                  </a:lnTo>
                  <a:lnTo>
                    <a:pt x="236" y="31"/>
                  </a:lnTo>
                  <a:lnTo>
                    <a:pt x="244" y="38"/>
                  </a:lnTo>
                  <a:lnTo>
                    <a:pt x="253" y="46"/>
                  </a:lnTo>
                  <a:lnTo>
                    <a:pt x="253" y="46"/>
                  </a:lnTo>
                </a:path>
              </a:pathLst>
            </a:custGeom>
            <a:solidFill>
              <a:srgbClr val="FFD80F"/>
            </a:solidFill>
            <a:ln w="9525" cap="rnd">
              <a:noFill/>
              <a:round/>
              <a:headEnd/>
              <a:tailEnd/>
            </a:ln>
            <a:effectLst/>
          </p:spPr>
          <p:txBody>
            <a:bodyPr/>
            <a:lstStyle/>
            <a:p>
              <a:endParaRPr lang="en-US" sz="1800"/>
            </a:p>
          </p:txBody>
        </p:sp>
        <p:sp>
          <p:nvSpPr>
            <p:cNvPr id="24" name="Freeform 22">
              <a:extLst>
                <a:ext uri="{FF2B5EF4-FFF2-40B4-BE49-F238E27FC236}">
                  <a16:creationId xmlns:a16="http://schemas.microsoft.com/office/drawing/2014/main" id="{535BDC12-2F15-5A45-8876-A04260068747}"/>
                </a:ext>
              </a:extLst>
            </p:cNvPr>
            <p:cNvSpPr>
              <a:spLocks/>
            </p:cNvSpPr>
            <p:nvPr/>
          </p:nvSpPr>
          <p:spPr bwMode="auto">
            <a:xfrm>
              <a:off x="1395" y="977"/>
              <a:ext cx="254" cy="272"/>
            </a:xfrm>
            <a:custGeom>
              <a:avLst/>
              <a:gdLst/>
              <a:ahLst/>
              <a:cxnLst>
                <a:cxn ang="0">
                  <a:pos x="253" y="46"/>
                </a:cxn>
                <a:cxn ang="0">
                  <a:pos x="242" y="46"/>
                </a:cxn>
                <a:cxn ang="0">
                  <a:pos x="232" y="48"/>
                </a:cxn>
                <a:cxn ang="0">
                  <a:pos x="218" y="50"/>
                </a:cxn>
                <a:cxn ang="0">
                  <a:pos x="209" y="52"/>
                </a:cxn>
                <a:cxn ang="0">
                  <a:pos x="195" y="57"/>
                </a:cxn>
                <a:cxn ang="0">
                  <a:pos x="195" y="57"/>
                </a:cxn>
                <a:cxn ang="0">
                  <a:pos x="172" y="66"/>
                </a:cxn>
                <a:cxn ang="0">
                  <a:pos x="151" y="82"/>
                </a:cxn>
                <a:cxn ang="0">
                  <a:pos x="133" y="98"/>
                </a:cxn>
                <a:cxn ang="0">
                  <a:pos x="115" y="119"/>
                </a:cxn>
                <a:cxn ang="0">
                  <a:pos x="101" y="142"/>
                </a:cxn>
                <a:cxn ang="0">
                  <a:pos x="90" y="165"/>
                </a:cxn>
                <a:cxn ang="0">
                  <a:pos x="82" y="190"/>
                </a:cxn>
                <a:cxn ang="0">
                  <a:pos x="78" y="218"/>
                </a:cxn>
                <a:cxn ang="0">
                  <a:pos x="78" y="243"/>
                </a:cxn>
                <a:cxn ang="0">
                  <a:pos x="80" y="268"/>
                </a:cxn>
                <a:cxn ang="0">
                  <a:pos x="80" y="268"/>
                </a:cxn>
                <a:cxn ang="0">
                  <a:pos x="82" y="271"/>
                </a:cxn>
                <a:cxn ang="0">
                  <a:pos x="80" y="271"/>
                </a:cxn>
                <a:cxn ang="0">
                  <a:pos x="80" y="268"/>
                </a:cxn>
                <a:cxn ang="0">
                  <a:pos x="80" y="266"/>
                </a:cxn>
                <a:cxn ang="0">
                  <a:pos x="80" y="268"/>
                </a:cxn>
                <a:cxn ang="0">
                  <a:pos x="80" y="268"/>
                </a:cxn>
                <a:cxn ang="0">
                  <a:pos x="67" y="260"/>
                </a:cxn>
                <a:cxn ang="0">
                  <a:pos x="55" y="252"/>
                </a:cxn>
                <a:cxn ang="0">
                  <a:pos x="41" y="241"/>
                </a:cxn>
                <a:cxn ang="0">
                  <a:pos x="31" y="231"/>
                </a:cxn>
                <a:cxn ang="0">
                  <a:pos x="23" y="218"/>
                </a:cxn>
                <a:cxn ang="0">
                  <a:pos x="14" y="206"/>
                </a:cxn>
                <a:cxn ang="0">
                  <a:pos x="8" y="190"/>
                </a:cxn>
                <a:cxn ang="0">
                  <a:pos x="4" y="176"/>
                </a:cxn>
                <a:cxn ang="0">
                  <a:pos x="2" y="162"/>
                </a:cxn>
                <a:cxn ang="0">
                  <a:pos x="0" y="142"/>
                </a:cxn>
                <a:cxn ang="0">
                  <a:pos x="0" y="142"/>
                </a:cxn>
                <a:cxn ang="0">
                  <a:pos x="2" y="121"/>
                </a:cxn>
                <a:cxn ang="0">
                  <a:pos x="8" y="98"/>
                </a:cxn>
                <a:cxn ang="0">
                  <a:pos x="16" y="77"/>
                </a:cxn>
                <a:cxn ang="0">
                  <a:pos x="29" y="59"/>
                </a:cxn>
                <a:cxn ang="0">
                  <a:pos x="41" y="41"/>
                </a:cxn>
                <a:cxn ang="0">
                  <a:pos x="61" y="27"/>
                </a:cxn>
                <a:cxn ang="0">
                  <a:pos x="78" y="15"/>
                </a:cxn>
                <a:cxn ang="0">
                  <a:pos x="99" y="6"/>
                </a:cxn>
                <a:cxn ang="0">
                  <a:pos x="122" y="2"/>
                </a:cxn>
                <a:cxn ang="0">
                  <a:pos x="145" y="0"/>
                </a:cxn>
                <a:cxn ang="0">
                  <a:pos x="145" y="0"/>
                </a:cxn>
                <a:cxn ang="0">
                  <a:pos x="158" y="0"/>
                </a:cxn>
                <a:cxn ang="0">
                  <a:pos x="170" y="2"/>
                </a:cxn>
                <a:cxn ang="0">
                  <a:pos x="183" y="4"/>
                </a:cxn>
                <a:cxn ang="0">
                  <a:pos x="193" y="6"/>
                </a:cxn>
                <a:cxn ang="0">
                  <a:pos x="206" y="13"/>
                </a:cxn>
                <a:cxn ang="0">
                  <a:pos x="214" y="16"/>
                </a:cxn>
                <a:cxn ang="0">
                  <a:pos x="225" y="23"/>
                </a:cxn>
                <a:cxn ang="0">
                  <a:pos x="236" y="31"/>
                </a:cxn>
                <a:cxn ang="0">
                  <a:pos x="244" y="38"/>
                </a:cxn>
                <a:cxn ang="0">
                  <a:pos x="253" y="46"/>
                </a:cxn>
                <a:cxn ang="0">
                  <a:pos x="253" y="46"/>
                </a:cxn>
              </a:cxnLst>
              <a:rect l="0" t="0" r="r" b="b"/>
              <a:pathLst>
                <a:path w="254" h="272">
                  <a:moveTo>
                    <a:pt x="253" y="46"/>
                  </a:moveTo>
                  <a:lnTo>
                    <a:pt x="242" y="46"/>
                  </a:lnTo>
                  <a:lnTo>
                    <a:pt x="232" y="48"/>
                  </a:lnTo>
                  <a:lnTo>
                    <a:pt x="218" y="50"/>
                  </a:lnTo>
                  <a:lnTo>
                    <a:pt x="209" y="52"/>
                  </a:lnTo>
                  <a:lnTo>
                    <a:pt x="195" y="57"/>
                  </a:lnTo>
                  <a:lnTo>
                    <a:pt x="195" y="57"/>
                  </a:lnTo>
                  <a:lnTo>
                    <a:pt x="172" y="66"/>
                  </a:lnTo>
                  <a:lnTo>
                    <a:pt x="151" y="82"/>
                  </a:lnTo>
                  <a:lnTo>
                    <a:pt x="133" y="98"/>
                  </a:lnTo>
                  <a:lnTo>
                    <a:pt x="115" y="119"/>
                  </a:lnTo>
                  <a:lnTo>
                    <a:pt x="101" y="142"/>
                  </a:lnTo>
                  <a:lnTo>
                    <a:pt x="90" y="165"/>
                  </a:lnTo>
                  <a:lnTo>
                    <a:pt x="82" y="190"/>
                  </a:lnTo>
                  <a:lnTo>
                    <a:pt x="78" y="218"/>
                  </a:lnTo>
                  <a:lnTo>
                    <a:pt x="78" y="243"/>
                  </a:lnTo>
                  <a:lnTo>
                    <a:pt x="80" y="268"/>
                  </a:lnTo>
                  <a:lnTo>
                    <a:pt x="80" y="268"/>
                  </a:lnTo>
                  <a:lnTo>
                    <a:pt x="82" y="271"/>
                  </a:lnTo>
                  <a:lnTo>
                    <a:pt x="80" y="271"/>
                  </a:lnTo>
                  <a:lnTo>
                    <a:pt x="80" y="268"/>
                  </a:lnTo>
                  <a:lnTo>
                    <a:pt x="80" y="266"/>
                  </a:lnTo>
                  <a:lnTo>
                    <a:pt x="80" y="268"/>
                  </a:lnTo>
                  <a:lnTo>
                    <a:pt x="80" y="268"/>
                  </a:lnTo>
                  <a:lnTo>
                    <a:pt x="67" y="260"/>
                  </a:lnTo>
                  <a:lnTo>
                    <a:pt x="55" y="252"/>
                  </a:lnTo>
                  <a:lnTo>
                    <a:pt x="41" y="241"/>
                  </a:lnTo>
                  <a:lnTo>
                    <a:pt x="31" y="231"/>
                  </a:lnTo>
                  <a:lnTo>
                    <a:pt x="23" y="218"/>
                  </a:lnTo>
                  <a:lnTo>
                    <a:pt x="14" y="206"/>
                  </a:lnTo>
                  <a:lnTo>
                    <a:pt x="8" y="190"/>
                  </a:lnTo>
                  <a:lnTo>
                    <a:pt x="4" y="176"/>
                  </a:lnTo>
                  <a:lnTo>
                    <a:pt x="2" y="162"/>
                  </a:lnTo>
                  <a:lnTo>
                    <a:pt x="0" y="142"/>
                  </a:lnTo>
                  <a:lnTo>
                    <a:pt x="0" y="142"/>
                  </a:lnTo>
                  <a:lnTo>
                    <a:pt x="2" y="121"/>
                  </a:lnTo>
                  <a:lnTo>
                    <a:pt x="8" y="98"/>
                  </a:lnTo>
                  <a:lnTo>
                    <a:pt x="16" y="77"/>
                  </a:lnTo>
                  <a:lnTo>
                    <a:pt x="29" y="59"/>
                  </a:lnTo>
                  <a:lnTo>
                    <a:pt x="41" y="41"/>
                  </a:lnTo>
                  <a:lnTo>
                    <a:pt x="61" y="27"/>
                  </a:lnTo>
                  <a:lnTo>
                    <a:pt x="78" y="15"/>
                  </a:lnTo>
                  <a:lnTo>
                    <a:pt x="99" y="6"/>
                  </a:lnTo>
                  <a:lnTo>
                    <a:pt x="122" y="2"/>
                  </a:lnTo>
                  <a:lnTo>
                    <a:pt x="145" y="0"/>
                  </a:lnTo>
                  <a:lnTo>
                    <a:pt x="145" y="0"/>
                  </a:lnTo>
                  <a:lnTo>
                    <a:pt x="158" y="0"/>
                  </a:lnTo>
                  <a:lnTo>
                    <a:pt x="170" y="2"/>
                  </a:lnTo>
                  <a:lnTo>
                    <a:pt x="183" y="4"/>
                  </a:lnTo>
                  <a:lnTo>
                    <a:pt x="193" y="6"/>
                  </a:lnTo>
                  <a:lnTo>
                    <a:pt x="206" y="13"/>
                  </a:lnTo>
                  <a:lnTo>
                    <a:pt x="214" y="16"/>
                  </a:lnTo>
                  <a:lnTo>
                    <a:pt x="225" y="23"/>
                  </a:lnTo>
                  <a:lnTo>
                    <a:pt x="236" y="31"/>
                  </a:lnTo>
                  <a:lnTo>
                    <a:pt x="244" y="38"/>
                  </a:lnTo>
                  <a:lnTo>
                    <a:pt x="253" y="46"/>
                  </a:lnTo>
                  <a:lnTo>
                    <a:pt x="253" y="46"/>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25" name="Freeform 23">
              <a:extLst>
                <a:ext uri="{FF2B5EF4-FFF2-40B4-BE49-F238E27FC236}">
                  <a16:creationId xmlns:a16="http://schemas.microsoft.com/office/drawing/2014/main" id="{470FBB3F-3EE0-9547-ABF3-6BDFDBED963D}"/>
                </a:ext>
              </a:extLst>
            </p:cNvPr>
            <p:cNvSpPr>
              <a:spLocks/>
            </p:cNvSpPr>
            <p:nvPr/>
          </p:nvSpPr>
          <p:spPr bwMode="auto">
            <a:xfrm>
              <a:off x="1267" y="884"/>
              <a:ext cx="245" cy="243"/>
            </a:xfrm>
            <a:custGeom>
              <a:avLst/>
              <a:gdLst/>
              <a:ahLst/>
              <a:cxnLst>
                <a:cxn ang="0">
                  <a:pos x="8" y="82"/>
                </a:cxn>
                <a:cxn ang="0">
                  <a:pos x="4" y="101"/>
                </a:cxn>
                <a:cxn ang="0">
                  <a:pos x="2" y="122"/>
                </a:cxn>
                <a:cxn ang="0">
                  <a:pos x="4" y="140"/>
                </a:cxn>
                <a:cxn ang="0">
                  <a:pos x="15" y="177"/>
                </a:cxn>
                <a:cxn ang="0">
                  <a:pos x="38" y="205"/>
                </a:cxn>
                <a:cxn ang="0">
                  <a:pos x="67" y="229"/>
                </a:cxn>
                <a:cxn ang="0">
                  <a:pos x="103" y="239"/>
                </a:cxn>
                <a:cxn ang="0">
                  <a:pos x="124" y="242"/>
                </a:cxn>
                <a:cxn ang="0">
                  <a:pos x="162" y="235"/>
                </a:cxn>
                <a:cxn ang="0">
                  <a:pos x="193" y="218"/>
                </a:cxn>
                <a:cxn ang="0">
                  <a:pos x="220" y="191"/>
                </a:cxn>
                <a:cxn ang="0">
                  <a:pos x="238" y="159"/>
                </a:cxn>
                <a:cxn ang="0">
                  <a:pos x="244" y="119"/>
                </a:cxn>
                <a:cxn ang="0">
                  <a:pos x="241" y="101"/>
                </a:cxn>
                <a:cxn ang="0">
                  <a:pos x="229" y="64"/>
                </a:cxn>
                <a:cxn ang="0">
                  <a:pos x="208" y="34"/>
                </a:cxn>
                <a:cxn ang="0">
                  <a:pos x="179" y="12"/>
                </a:cxn>
                <a:cxn ang="0">
                  <a:pos x="140" y="2"/>
                </a:cxn>
                <a:cxn ang="0">
                  <a:pos x="122" y="0"/>
                </a:cxn>
                <a:cxn ang="0">
                  <a:pos x="107" y="0"/>
                </a:cxn>
                <a:cxn ang="0">
                  <a:pos x="92" y="4"/>
                </a:cxn>
                <a:cxn ang="0">
                  <a:pos x="78" y="8"/>
                </a:cxn>
                <a:cxn ang="0">
                  <a:pos x="65" y="14"/>
                </a:cxn>
                <a:cxn ang="0">
                  <a:pos x="52" y="23"/>
                </a:cxn>
                <a:cxn ang="0">
                  <a:pos x="48" y="20"/>
                </a:cxn>
                <a:cxn ang="0">
                  <a:pos x="40" y="16"/>
                </a:cxn>
                <a:cxn ang="0">
                  <a:pos x="31" y="14"/>
                </a:cxn>
                <a:cxn ang="0">
                  <a:pos x="20" y="16"/>
                </a:cxn>
                <a:cxn ang="0">
                  <a:pos x="6" y="27"/>
                </a:cxn>
                <a:cxn ang="0">
                  <a:pos x="0" y="48"/>
                </a:cxn>
                <a:cxn ang="0">
                  <a:pos x="0" y="52"/>
                </a:cxn>
                <a:cxn ang="0">
                  <a:pos x="4" y="62"/>
                </a:cxn>
                <a:cxn ang="0">
                  <a:pos x="13" y="71"/>
                </a:cxn>
              </a:cxnLst>
              <a:rect l="0" t="0" r="r" b="b"/>
              <a:pathLst>
                <a:path w="245" h="243">
                  <a:moveTo>
                    <a:pt x="13" y="71"/>
                  </a:moveTo>
                  <a:lnTo>
                    <a:pt x="8" y="82"/>
                  </a:lnTo>
                  <a:lnTo>
                    <a:pt x="6" y="90"/>
                  </a:lnTo>
                  <a:lnTo>
                    <a:pt x="4" y="101"/>
                  </a:lnTo>
                  <a:lnTo>
                    <a:pt x="2" y="111"/>
                  </a:lnTo>
                  <a:lnTo>
                    <a:pt x="2" y="122"/>
                  </a:lnTo>
                  <a:lnTo>
                    <a:pt x="2" y="122"/>
                  </a:lnTo>
                  <a:lnTo>
                    <a:pt x="4" y="140"/>
                  </a:lnTo>
                  <a:lnTo>
                    <a:pt x="8" y="159"/>
                  </a:lnTo>
                  <a:lnTo>
                    <a:pt x="15" y="177"/>
                  </a:lnTo>
                  <a:lnTo>
                    <a:pt x="25" y="193"/>
                  </a:lnTo>
                  <a:lnTo>
                    <a:pt x="38" y="205"/>
                  </a:lnTo>
                  <a:lnTo>
                    <a:pt x="52" y="218"/>
                  </a:lnTo>
                  <a:lnTo>
                    <a:pt x="67" y="229"/>
                  </a:lnTo>
                  <a:lnTo>
                    <a:pt x="84" y="235"/>
                  </a:lnTo>
                  <a:lnTo>
                    <a:pt x="103" y="239"/>
                  </a:lnTo>
                  <a:lnTo>
                    <a:pt x="124" y="242"/>
                  </a:lnTo>
                  <a:lnTo>
                    <a:pt x="124" y="242"/>
                  </a:lnTo>
                  <a:lnTo>
                    <a:pt x="142" y="239"/>
                  </a:lnTo>
                  <a:lnTo>
                    <a:pt x="162" y="235"/>
                  </a:lnTo>
                  <a:lnTo>
                    <a:pt x="179" y="227"/>
                  </a:lnTo>
                  <a:lnTo>
                    <a:pt x="193" y="218"/>
                  </a:lnTo>
                  <a:lnTo>
                    <a:pt x="208" y="205"/>
                  </a:lnTo>
                  <a:lnTo>
                    <a:pt x="220" y="191"/>
                  </a:lnTo>
                  <a:lnTo>
                    <a:pt x="231" y="177"/>
                  </a:lnTo>
                  <a:lnTo>
                    <a:pt x="238" y="159"/>
                  </a:lnTo>
                  <a:lnTo>
                    <a:pt x="241" y="140"/>
                  </a:lnTo>
                  <a:lnTo>
                    <a:pt x="244" y="119"/>
                  </a:lnTo>
                  <a:lnTo>
                    <a:pt x="244" y="119"/>
                  </a:lnTo>
                  <a:lnTo>
                    <a:pt x="241" y="101"/>
                  </a:lnTo>
                  <a:lnTo>
                    <a:pt x="238" y="82"/>
                  </a:lnTo>
                  <a:lnTo>
                    <a:pt x="229" y="64"/>
                  </a:lnTo>
                  <a:lnTo>
                    <a:pt x="218" y="48"/>
                  </a:lnTo>
                  <a:lnTo>
                    <a:pt x="208" y="34"/>
                  </a:lnTo>
                  <a:lnTo>
                    <a:pt x="193" y="23"/>
                  </a:lnTo>
                  <a:lnTo>
                    <a:pt x="179" y="12"/>
                  </a:lnTo>
                  <a:lnTo>
                    <a:pt x="160" y="6"/>
                  </a:lnTo>
                  <a:lnTo>
                    <a:pt x="140" y="2"/>
                  </a:lnTo>
                  <a:lnTo>
                    <a:pt x="122" y="0"/>
                  </a:lnTo>
                  <a:lnTo>
                    <a:pt x="122" y="0"/>
                  </a:lnTo>
                  <a:lnTo>
                    <a:pt x="114" y="0"/>
                  </a:lnTo>
                  <a:lnTo>
                    <a:pt x="107" y="0"/>
                  </a:lnTo>
                  <a:lnTo>
                    <a:pt x="98" y="2"/>
                  </a:lnTo>
                  <a:lnTo>
                    <a:pt x="92" y="4"/>
                  </a:lnTo>
                  <a:lnTo>
                    <a:pt x="84" y="6"/>
                  </a:lnTo>
                  <a:lnTo>
                    <a:pt x="78" y="8"/>
                  </a:lnTo>
                  <a:lnTo>
                    <a:pt x="71" y="12"/>
                  </a:lnTo>
                  <a:lnTo>
                    <a:pt x="65" y="14"/>
                  </a:lnTo>
                  <a:lnTo>
                    <a:pt x="57" y="18"/>
                  </a:lnTo>
                  <a:lnTo>
                    <a:pt x="52" y="23"/>
                  </a:lnTo>
                  <a:lnTo>
                    <a:pt x="52" y="23"/>
                  </a:lnTo>
                  <a:lnTo>
                    <a:pt x="48" y="20"/>
                  </a:lnTo>
                  <a:lnTo>
                    <a:pt x="43" y="18"/>
                  </a:lnTo>
                  <a:lnTo>
                    <a:pt x="40" y="16"/>
                  </a:lnTo>
                  <a:lnTo>
                    <a:pt x="36" y="14"/>
                  </a:lnTo>
                  <a:lnTo>
                    <a:pt x="31" y="14"/>
                  </a:lnTo>
                  <a:lnTo>
                    <a:pt x="31" y="14"/>
                  </a:lnTo>
                  <a:lnTo>
                    <a:pt x="20" y="16"/>
                  </a:lnTo>
                  <a:lnTo>
                    <a:pt x="13" y="20"/>
                  </a:lnTo>
                  <a:lnTo>
                    <a:pt x="6" y="27"/>
                  </a:lnTo>
                  <a:lnTo>
                    <a:pt x="2" y="37"/>
                  </a:lnTo>
                  <a:lnTo>
                    <a:pt x="0" y="48"/>
                  </a:lnTo>
                  <a:lnTo>
                    <a:pt x="0" y="48"/>
                  </a:lnTo>
                  <a:lnTo>
                    <a:pt x="0" y="52"/>
                  </a:lnTo>
                  <a:lnTo>
                    <a:pt x="2" y="59"/>
                  </a:lnTo>
                  <a:lnTo>
                    <a:pt x="4" y="62"/>
                  </a:lnTo>
                  <a:lnTo>
                    <a:pt x="8" y="67"/>
                  </a:lnTo>
                  <a:lnTo>
                    <a:pt x="13" y="71"/>
                  </a:lnTo>
                  <a:lnTo>
                    <a:pt x="13" y="71"/>
                  </a:lnTo>
                </a:path>
              </a:pathLst>
            </a:custGeom>
            <a:solidFill>
              <a:srgbClr val="FFD80F"/>
            </a:solidFill>
            <a:ln w="9525" cap="rnd">
              <a:noFill/>
              <a:round/>
              <a:headEnd/>
              <a:tailEnd/>
            </a:ln>
            <a:effectLst/>
          </p:spPr>
          <p:txBody>
            <a:bodyPr/>
            <a:lstStyle/>
            <a:p>
              <a:endParaRPr lang="en-US" sz="1800"/>
            </a:p>
          </p:txBody>
        </p:sp>
        <p:sp>
          <p:nvSpPr>
            <p:cNvPr id="26" name="Freeform 24">
              <a:extLst>
                <a:ext uri="{FF2B5EF4-FFF2-40B4-BE49-F238E27FC236}">
                  <a16:creationId xmlns:a16="http://schemas.microsoft.com/office/drawing/2014/main" id="{6D1E4364-9802-6842-ACB6-BBCD466EADF3}"/>
                </a:ext>
              </a:extLst>
            </p:cNvPr>
            <p:cNvSpPr>
              <a:spLocks/>
            </p:cNvSpPr>
            <p:nvPr/>
          </p:nvSpPr>
          <p:spPr bwMode="auto">
            <a:xfrm>
              <a:off x="1267" y="884"/>
              <a:ext cx="245" cy="243"/>
            </a:xfrm>
            <a:custGeom>
              <a:avLst/>
              <a:gdLst/>
              <a:ahLst/>
              <a:cxnLst>
                <a:cxn ang="0">
                  <a:pos x="8" y="82"/>
                </a:cxn>
                <a:cxn ang="0">
                  <a:pos x="4" y="101"/>
                </a:cxn>
                <a:cxn ang="0">
                  <a:pos x="2" y="122"/>
                </a:cxn>
                <a:cxn ang="0">
                  <a:pos x="4" y="140"/>
                </a:cxn>
                <a:cxn ang="0">
                  <a:pos x="15" y="177"/>
                </a:cxn>
                <a:cxn ang="0">
                  <a:pos x="38" y="205"/>
                </a:cxn>
                <a:cxn ang="0">
                  <a:pos x="67" y="229"/>
                </a:cxn>
                <a:cxn ang="0">
                  <a:pos x="103" y="239"/>
                </a:cxn>
                <a:cxn ang="0">
                  <a:pos x="124" y="242"/>
                </a:cxn>
                <a:cxn ang="0">
                  <a:pos x="162" y="235"/>
                </a:cxn>
                <a:cxn ang="0">
                  <a:pos x="193" y="218"/>
                </a:cxn>
                <a:cxn ang="0">
                  <a:pos x="220" y="191"/>
                </a:cxn>
                <a:cxn ang="0">
                  <a:pos x="238" y="159"/>
                </a:cxn>
                <a:cxn ang="0">
                  <a:pos x="244" y="119"/>
                </a:cxn>
                <a:cxn ang="0">
                  <a:pos x="241" y="101"/>
                </a:cxn>
                <a:cxn ang="0">
                  <a:pos x="229" y="64"/>
                </a:cxn>
                <a:cxn ang="0">
                  <a:pos x="208" y="34"/>
                </a:cxn>
                <a:cxn ang="0">
                  <a:pos x="179" y="12"/>
                </a:cxn>
                <a:cxn ang="0">
                  <a:pos x="140" y="2"/>
                </a:cxn>
                <a:cxn ang="0">
                  <a:pos x="122" y="0"/>
                </a:cxn>
                <a:cxn ang="0">
                  <a:pos x="107" y="0"/>
                </a:cxn>
                <a:cxn ang="0">
                  <a:pos x="92" y="4"/>
                </a:cxn>
                <a:cxn ang="0">
                  <a:pos x="78" y="8"/>
                </a:cxn>
                <a:cxn ang="0">
                  <a:pos x="65" y="14"/>
                </a:cxn>
                <a:cxn ang="0">
                  <a:pos x="52" y="23"/>
                </a:cxn>
                <a:cxn ang="0">
                  <a:pos x="48" y="20"/>
                </a:cxn>
                <a:cxn ang="0">
                  <a:pos x="40" y="16"/>
                </a:cxn>
                <a:cxn ang="0">
                  <a:pos x="31" y="14"/>
                </a:cxn>
                <a:cxn ang="0">
                  <a:pos x="20" y="16"/>
                </a:cxn>
                <a:cxn ang="0">
                  <a:pos x="6" y="27"/>
                </a:cxn>
                <a:cxn ang="0">
                  <a:pos x="0" y="48"/>
                </a:cxn>
                <a:cxn ang="0">
                  <a:pos x="0" y="52"/>
                </a:cxn>
                <a:cxn ang="0">
                  <a:pos x="4" y="62"/>
                </a:cxn>
                <a:cxn ang="0">
                  <a:pos x="13" y="71"/>
                </a:cxn>
              </a:cxnLst>
              <a:rect l="0" t="0" r="r" b="b"/>
              <a:pathLst>
                <a:path w="245" h="243">
                  <a:moveTo>
                    <a:pt x="13" y="71"/>
                  </a:moveTo>
                  <a:lnTo>
                    <a:pt x="8" y="82"/>
                  </a:lnTo>
                  <a:lnTo>
                    <a:pt x="6" y="90"/>
                  </a:lnTo>
                  <a:lnTo>
                    <a:pt x="4" y="101"/>
                  </a:lnTo>
                  <a:lnTo>
                    <a:pt x="2" y="111"/>
                  </a:lnTo>
                  <a:lnTo>
                    <a:pt x="2" y="122"/>
                  </a:lnTo>
                  <a:lnTo>
                    <a:pt x="2" y="122"/>
                  </a:lnTo>
                  <a:lnTo>
                    <a:pt x="4" y="140"/>
                  </a:lnTo>
                  <a:lnTo>
                    <a:pt x="8" y="159"/>
                  </a:lnTo>
                  <a:lnTo>
                    <a:pt x="15" y="177"/>
                  </a:lnTo>
                  <a:lnTo>
                    <a:pt x="25" y="193"/>
                  </a:lnTo>
                  <a:lnTo>
                    <a:pt x="38" y="205"/>
                  </a:lnTo>
                  <a:lnTo>
                    <a:pt x="52" y="218"/>
                  </a:lnTo>
                  <a:lnTo>
                    <a:pt x="67" y="229"/>
                  </a:lnTo>
                  <a:lnTo>
                    <a:pt x="84" y="235"/>
                  </a:lnTo>
                  <a:lnTo>
                    <a:pt x="103" y="239"/>
                  </a:lnTo>
                  <a:lnTo>
                    <a:pt x="124" y="242"/>
                  </a:lnTo>
                  <a:lnTo>
                    <a:pt x="124" y="242"/>
                  </a:lnTo>
                  <a:lnTo>
                    <a:pt x="142" y="239"/>
                  </a:lnTo>
                  <a:lnTo>
                    <a:pt x="162" y="235"/>
                  </a:lnTo>
                  <a:lnTo>
                    <a:pt x="179" y="227"/>
                  </a:lnTo>
                  <a:lnTo>
                    <a:pt x="193" y="218"/>
                  </a:lnTo>
                  <a:lnTo>
                    <a:pt x="208" y="205"/>
                  </a:lnTo>
                  <a:lnTo>
                    <a:pt x="220" y="191"/>
                  </a:lnTo>
                  <a:lnTo>
                    <a:pt x="231" y="177"/>
                  </a:lnTo>
                  <a:lnTo>
                    <a:pt x="238" y="159"/>
                  </a:lnTo>
                  <a:lnTo>
                    <a:pt x="241" y="140"/>
                  </a:lnTo>
                  <a:lnTo>
                    <a:pt x="244" y="119"/>
                  </a:lnTo>
                  <a:lnTo>
                    <a:pt x="244" y="119"/>
                  </a:lnTo>
                  <a:lnTo>
                    <a:pt x="241" y="101"/>
                  </a:lnTo>
                  <a:lnTo>
                    <a:pt x="238" y="82"/>
                  </a:lnTo>
                  <a:lnTo>
                    <a:pt x="229" y="64"/>
                  </a:lnTo>
                  <a:lnTo>
                    <a:pt x="218" y="48"/>
                  </a:lnTo>
                  <a:lnTo>
                    <a:pt x="208" y="34"/>
                  </a:lnTo>
                  <a:lnTo>
                    <a:pt x="193" y="23"/>
                  </a:lnTo>
                  <a:lnTo>
                    <a:pt x="179" y="12"/>
                  </a:lnTo>
                  <a:lnTo>
                    <a:pt x="160" y="6"/>
                  </a:lnTo>
                  <a:lnTo>
                    <a:pt x="140" y="2"/>
                  </a:lnTo>
                  <a:lnTo>
                    <a:pt x="122" y="0"/>
                  </a:lnTo>
                  <a:lnTo>
                    <a:pt x="122" y="0"/>
                  </a:lnTo>
                  <a:lnTo>
                    <a:pt x="114" y="0"/>
                  </a:lnTo>
                  <a:lnTo>
                    <a:pt x="107" y="0"/>
                  </a:lnTo>
                  <a:lnTo>
                    <a:pt x="98" y="2"/>
                  </a:lnTo>
                  <a:lnTo>
                    <a:pt x="92" y="4"/>
                  </a:lnTo>
                  <a:lnTo>
                    <a:pt x="84" y="6"/>
                  </a:lnTo>
                  <a:lnTo>
                    <a:pt x="78" y="8"/>
                  </a:lnTo>
                  <a:lnTo>
                    <a:pt x="71" y="12"/>
                  </a:lnTo>
                  <a:lnTo>
                    <a:pt x="65" y="14"/>
                  </a:lnTo>
                  <a:lnTo>
                    <a:pt x="57" y="18"/>
                  </a:lnTo>
                  <a:lnTo>
                    <a:pt x="52" y="23"/>
                  </a:lnTo>
                  <a:lnTo>
                    <a:pt x="52" y="23"/>
                  </a:lnTo>
                  <a:lnTo>
                    <a:pt x="48" y="20"/>
                  </a:lnTo>
                  <a:lnTo>
                    <a:pt x="43" y="18"/>
                  </a:lnTo>
                  <a:lnTo>
                    <a:pt x="40" y="16"/>
                  </a:lnTo>
                  <a:lnTo>
                    <a:pt x="36" y="14"/>
                  </a:lnTo>
                  <a:lnTo>
                    <a:pt x="31" y="14"/>
                  </a:lnTo>
                  <a:lnTo>
                    <a:pt x="31" y="14"/>
                  </a:lnTo>
                  <a:lnTo>
                    <a:pt x="20" y="16"/>
                  </a:lnTo>
                  <a:lnTo>
                    <a:pt x="13" y="20"/>
                  </a:lnTo>
                  <a:lnTo>
                    <a:pt x="6" y="27"/>
                  </a:lnTo>
                  <a:lnTo>
                    <a:pt x="2" y="37"/>
                  </a:lnTo>
                  <a:lnTo>
                    <a:pt x="0" y="48"/>
                  </a:lnTo>
                  <a:lnTo>
                    <a:pt x="0" y="48"/>
                  </a:lnTo>
                  <a:lnTo>
                    <a:pt x="0" y="52"/>
                  </a:lnTo>
                  <a:lnTo>
                    <a:pt x="2" y="59"/>
                  </a:lnTo>
                  <a:lnTo>
                    <a:pt x="4" y="62"/>
                  </a:lnTo>
                  <a:lnTo>
                    <a:pt x="8" y="67"/>
                  </a:lnTo>
                  <a:lnTo>
                    <a:pt x="13" y="71"/>
                  </a:lnTo>
                  <a:lnTo>
                    <a:pt x="13" y="71"/>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27" name="Freeform 25">
              <a:extLst>
                <a:ext uri="{FF2B5EF4-FFF2-40B4-BE49-F238E27FC236}">
                  <a16:creationId xmlns:a16="http://schemas.microsoft.com/office/drawing/2014/main" id="{44E35F8B-F6FE-674D-965B-4098A84D873C}"/>
                </a:ext>
              </a:extLst>
            </p:cNvPr>
            <p:cNvSpPr>
              <a:spLocks/>
            </p:cNvSpPr>
            <p:nvPr/>
          </p:nvSpPr>
          <p:spPr bwMode="auto">
            <a:xfrm>
              <a:off x="2067" y="1006"/>
              <a:ext cx="150" cy="243"/>
            </a:xfrm>
            <a:custGeom>
              <a:avLst/>
              <a:gdLst/>
              <a:ahLst/>
              <a:cxnLst>
                <a:cxn ang="0">
                  <a:pos x="134" y="80"/>
                </a:cxn>
                <a:cxn ang="0">
                  <a:pos x="141" y="75"/>
                </a:cxn>
                <a:cxn ang="0">
                  <a:pos x="144" y="69"/>
                </a:cxn>
                <a:cxn ang="0">
                  <a:pos x="146" y="60"/>
                </a:cxn>
                <a:cxn ang="0">
                  <a:pos x="149" y="55"/>
                </a:cxn>
                <a:cxn ang="0">
                  <a:pos x="149" y="46"/>
                </a:cxn>
                <a:cxn ang="0">
                  <a:pos x="149" y="39"/>
                </a:cxn>
                <a:cxn ang="0">
                  <a:pos x="146" y="34"/>
                </a:cxn>
                <a:cxn ang="0">
                  <a:pos x="142" y="25"/>
                </a:cxn>
                <a:cxn ang="0">
                  <a:pos x="141" y="20"/>
                </a:cxn>
                <a:cxn ang="0">
                  <a:pos x="134" y="14"/>
                </a:cxn>
                <a:cxn ang="0">
                  <a:pos x="134" y="14"/>
                </a:cxn>
                <a:cxn ang="0">
                  <a:pos x="128" y="8"/>
                </a:cxn>
                <a:cxn ang="0">
                  <a:pos x="121" y="4"/>
                </a:cxn>
                <a:cxn ang="0">
                  <a:pos x="116" y="2"/>
                </a:cxn>
                <a:cxn ang="0">
                  <a:pos x="109" y="0"/>
                </a:cxn>
                <a:cxn ang="0">
                  <a:pos x="100" y="0"/>
                </a:cxn>
                <a:cxn ang="0">
                  <a:pos x="94" y="0"/>
                </a:cxn>
                <a:cxn ang="0">
                  <a:pos x="86" y="2"/>
                </a:cxn>
                <a:cxn ang="0">
                  <a:pos x="79" y="6"/>
                </a:cxn>
                <a:cxn ang="0">
                  <a:pos x="73" y="8"/>
                </a:cxn>
                <a:cxn ang="0">
                  <a:pos x="66" y="14"/>
                </a:cxn>
                <a:cxn ang="0">
                  <a:pos x="66" y="14"/>
                </a:cxn>
                <a:cxn ang="0">
                  <a:pos x="66" y="14"/>
                </a:cxn>
                <a:cxn ang="0">
                  <a:pos x="63" y="18"/>
                </a:cxn>
                <a:cxn ang="0">
                  <a:pos x="59" y="25"/>
                </a:cxn>
                <a:cxn ang="0">
                  <a:pos x="52" y="31"/>
                </a:cxn>
                <a:cxn ang="0">
                  <a:pos x="46" y="39"/>
                </a:cxn>
                <a:cxn ang="0">
                  <a:pos x="38" y="50"/>
                </a:cxn>
                <a:cxn ang="0">
                  <a:pos x="31" y="60"/>
                </a:cxn>
                <a:cxn ang="0">
                  <a:pos x="23" y="73"/>
                </a:cxn>
                <a:cxn ang="0">
                  <a:pos x="17" y="85"/>
                </a:cxn>
                <a:cxn ang="0">
                  <a:pos x="13" y="101"/>
                </a:cxn>
                <a:cxn ang="0">
                  <a:pos x="13" y="101"/>
                </a:cxn>
                <a:cxn ang="0">
                  <a:pos x="8" y="113"/>
                </a:cxn>
                <a:cxn ang="0">
                  <a:pos x="4" y="126"/>
                </a:cxn>
                <a:cxn ang="0">
                  <a:pos x="4" y="138"/>
                </a:cxn>
                <a:cxn ang="0">
                  <a:pos x="2" y="154"/>
                </a:cxn>
                <a:cxn ang="0">
                  <a:pos x="0" y="166"/>
                </a:cxn>
                <a:cxn ang="0">
                  <a:pos x="0" y="179"/>
                </a:cxn>
                <a:cxn ang="0">
                  <a:pos x="0" y="191"/>
                </a:cxn>
                <a:cxn ang="0">
                  <a:pos x="2" y="205"/>
                </a:cxn>
                <a:cxn ang="0">
                  <a:pos x="4" y="218"/>
                </a:cxn>
                <a:cxn ang="0">
                  <a:pos x="6" y="233"/>
                </a:cxn>
                <a:cxn ang="0">
                  <a:pos x="54" y="242"/>
                </a:cxn>
                <a:cxn ang="0">
                  <a:pos x="54" y="242"/>
                </a:cxn>
                <a:cxn ang="0">
                  <a:pos x="52" y="227"/>
                </a:cxn>
                <a:cxn ang="0">
                  <a:pos x="54" y="212"/>
                </a:cxn>
                <a:cxn ang="0">
                  <a:pos x="54" y="200"/>
                </a:cxn>
                <a:cxn ang="0">
                  <a:pos x="56" y="187"/>
                </a:cxn>
                <a:cxn ang="0">
                  <a:pos x="61" y="174"/>
                </a:cxn>
                <a:cxn ang="0">
                  <a:pos x="65" y="161"/>
                </a:cxn>
                <a:cxn ang="0">
                  <a:pos x="69" y="149"/>
                </a:cxn>
                <a:cxn ang="0">
                  <a:pos x="73" y="140"/>
                </a:cxn>
                <a:cxn ang="0">
                  <a:pos x="79" y="133"/>
                </a:cxn>
                <a:cxn ang="0">
                  <a:pos x="86" y="126"/>
                </a:cxn>
                <a:cxn ang="0">
                  <a:pos x="86" y="126"/>
                </a:cxn>
                <a:cxn ang="0">
                  <a:pos x="100" y="113"/>
                </a:cxn>
                <a:cxn ang="0">
                  <a:pos x="113" y="101"/>
                </a:cxn>
                <a:cxn ang="0">
                  <a:pos x="123" y="90"/>
                </a:cxn>
                <a:cxn ang="0">
                  <a:pos x="132" y="83"/>
                </a:cxn>
                <a:cxn ang="0">
                  <a:pos x="134" y="80"/>
                </a:cxn>
                <a:cxn ang="0">
                  <a:pos x="134" y="80"/>
                </a:cxn>
              </a:cxnLst>
              <a:rect l="0" t="0" r="r" b="b"/>
              <a:pathLst>
                <a:path w="150" h="243">
                  <a:moveTo>
                    <a:pt x="134" y="80"/>
                  </a:moveTo>
                  <a:lnTo>
                    <a:pt x="141" y="75"/>
                  </a:lnTo>
                  <a:lnTo>
                    <a:pt x="144" y="69"/>
                  </a:lnTo>
                  <a:lnTo>
                    <a:pt x="146" y="60"/>
                  </a:lnTo>
                  <a:lnTo>
                    <a:pt x="149" y="55"/>
                  </a:lnTo>
                  <a:lnTo>
                    <a:pt x="149" y="46"/>
                  </a:lnTo>
                  <a:lnTo>
                    <a:pt x="149" y="39"/>
                  </a:lnTo>
                  <a:lnTo>
                    <a:pt x="146" y="34"/>
                  </a:lnTo>
                  <a:lnTo>
                    <a:pt x="142" y="25"/>
                  </a:lnTo>
                  <a:lnTo>
                    <a:pt x="141" y="20"/>
                  </a:lnTo>
                  <a:lnTo>
                    <a:pt x="134" y="14"/>
                  </a:lnTo>
                  <a:lnTo>
                    <a:pt x="134" y="14"/>
                  </a:lnTo>
                  <a:lnTo>
                    <a:pt x="128" y="8"/>
                  </a:lnTo>
                  <a:lnTo>
                    <a:pt x="121" y="4"/>
                  </a:lnTo>
                  <a:lnTo>
                    <a:pt x="116" y="2"/>
                  </a:lnTo>
                  <a:lnTo>
                    <a:pt x="109" y="0"/>
                  </a:lnTo>
                  <a:lnTo>
                    <a:pt x="100" y="0"/>
                  </a:lnTo>
                  <a:lnTo>
                    <a:pt x="94" y="0"/>
                  </a:lnTo>
                  <a:lnTo>
                    <a:pt x="86" y="2"/>
                  </a:lnTo>
                  <a:lnTo>
                    <a:pt x="79" y="6"/>
                  </a:lnTo>
                  <a:lnTo>
                    <a:pt x="73" y="8"/>
                  </a:lnTo>
                  <a:lnTo>
                    <a:pt x="66" y="14"/>
                  </a:lnTo>
                  <a:lnTo>
                    <a:pt x="66" y="14"/>
                  </a:lnTo>
                  <a:lnTo>
                    <a:pt x="66" y="14"/>
                  </a:lnTo>
                  <a:lnTo>
                    <a:pt x="63" y="18"/>
                  </a:lnTo>
                  <a:lnTo>
                    <a:pt x="59" y="25"/>
                  </a:lnTo>
                  <a:lnTo>
                    <a:pt x="52" y="31"/>
                  </a:lnTo>
                  <a:lnTo>
                    <a:pt x="46" y="39"/>
                  </a:lnTo>
                  <a:lnTo>
                    <a:pt x="38" y="50"/>
                  </a:lnTo>
                  <a:lnTo>
                    <a:pt x="31" y="60"/>
                  </a:lnTo>
                  <a:lnTo>
                    <a:pt x="23" y="73"/>
                  </a:lnTo>
                  <a:lnTo>
                    <a:pt x="17" y="85"/>
                  </a:lnTo>
                  <a:lnTo>
                    <a:pt x="13" y="101"/>
                  </a:lnTo>
                  <a:lnTo>
                    <a:pt x="13" y="101"/>
                  </a:lnTo>
                  <a:lnTo>
                    <a:pt x="8" y="113"/>
                  </a:lnTo>
                  <a:lnTo>
                    <a:pt x="4" y="126"/>
                  </a:lnTo>
                  <a:lnTo>
                    <a:pt x="4" y="138"/>
                  </a:lnTo>
                  <a:lnTo>
                    <a:pt x="2" y="154"/>
                  </a:lnTo>
                  <a:lnTo>
                    <a:pt x="0" y="166"/>
                  </a:lnTo>
                  <a:lnTo>
                    <a:pt x="0" y="179"/>
                  </a:lnTo>
                  <a:lnTo>
                    <a:pt x="0" y="191"/>
                  </a:lnTo>
                  <a:lnTo>
                    <a:pt x="2" y="205"/>
                  </a:lnTo>
                  <a:lnTo>
                    <a:pt x="4" y="218"/>
                  </a:lnTo>
                  <a:lnTo>
                    <a:pt x="6" y="233"/>
                  </a:lnTo>
                  <a:lnTo>
                    <a:pt x="54" y="242"/>
                  </a:lnTo>
                  <a:lnTo>
                    <a:pt x="54" y="242"/>
                  </a:lnTo>
                  <a:lnTo>
                    <a:pt x="52" y="227"/>
                  </a:lnTo>
                  <a:lnTo>
                    <a:pt x="54" y="212"/>
                  </a:lnTo>
                  <a:lnTo>
                    <a:pt x="54" y="200"/>
                  </a:lnTo>
                  <a:lnTo>
                    <a:pt x="56" y="187"/>
                  </a:lnTo>
                  <a:lnTo>
                    <a:pt x="61" y="174"/>
                  </a:lnTo>
                  <a:lnTo>
                    <a:pt x="65" y="161"/>
                  </a:lnTo>
                  <a:lnTo>
                    <a:pt x="69" y="149"/>
                  </a:lnTo>
                  <a:lnTo>
                    <a:pt x="73" y="140"/>
                  </a:lnTo>
                  <a:lnTo>
                    <a:pt x="79" y="133"/>
                  </a:lnTo>
                  <a:lnTo>
                    <a:pt x="86" y="126"/>
                  </a:lnTo>
                  <a:lnTo>
                    <a:pt x="86" y="126"/>
                  </a:lnTo>
                  <a:lnTo>
                    <a:pt x="100" y="113"/>
                  </a:lnTo>
                  <a:lnTo>
                    <a:pt x="113" y="101"/>
                  </a:lnTo>
                  <a:lnTo>
                    <a:pt x="123" y="90"/>
                  </a:lnTo>
                  <a:lnTo>
                    <a:pt x="132" y="83"/>
                  </a:lnTo>
                  <a:lnTo>
                    <a:pt x="134" y="80"/>
                  </a:lnTo>
                  <a:lnTo>
                    <a:pt x="134" y="80"/>
                  </a:lnTo>
                </a:path>
              </a:pathLst>
            </a:custGeom>
            <a:solidFill>
              <a:srgbClr val="FFD80F"/>
            </a:solidFill>
            <a:ln w="9525" cap="rnd">
              <a:noFill/>
              <a:round/>
              <a:headEnd/>
              <a:tailEnd/>
            </a:ln>
            <a:effectLst/>
          </p:spPr>
          <p:txBody>
            <a:bodyPr/>
            <a:lstStyle/>
            <a:p>
              <a:endParaRPr lang="en-US" sz="1800"/>
            </a:p>
          </p:txBody>
        </p:sp>
        <p:sp>
          <p:nvSpPr>
            <p:cNvPr id="28" name="Freeform 26">
              <a:extLst>
                <a:ext uri="{FF2B5EF4-FFF2-40B4-BE49-F238E27FC236}">
                  <a16:creationId xmlns:a16="http://schemas.microsoft.com/office/drawing/2014/main" id="{9CDFA278-EF4A-C342-9185-592CD39D1730}"/>
                </a:ext>
              </a:extLst>
            </p:cNvPr>
            <p:cNvSpPr>
              <a:spLocks/>
            </p:cNvSpPr>
            <p:nvPr/>
          </p:nvSpPr>
          <p:spPr bwMode="auto">
            <a:xfrm>
              <a:off x="2067" y="1006"/>
              <a:ext cx="150" cy="243"/>
            </a:xfrm>
            <a:custGeom>
              <a:avLst/>
              <a:gdLst/>
              <a:ahLst/>
              <a:cxnLst>
                <a:cxn ang="0">
                  <a:pos x="134" y="80"/>
                </a:cxn>
                <a:cxn ang="0">
                  <a:pos x="141" y="75"/>
                </a:cxn>
                <a:cxn ang="0">
                  <a:pos x="144" y="69"/>
                </a:cxn>
                <a:cxn ang="0">
                  <a:pos x="146" y="60"/>
                </a:cxn>
                <a:cxn ang="0">
                  <a:pos x="149" y="55"/>
                </a:cxn>
                <a:cxn ang="0">
                  <a:pos x="149" y="46"/>
                </a:cxn>
                <a:cxn ang="0">
                  <a:pos x="149" y="39"/>
                </a:cxn>
                <a:cxn ang="0">
                  <a:pos x="146" y="34"/>
                </a:cxn>
                <a:cxn ang="0">
                  <a:pos x="142" y="25"/>
                </a:cxn>
                <a:cxn ang="0">
                  <a:pos x="141" y="20"/>
                </a:cxn>
                <a:cxn ang="0">
                  <a:pos x="134" y="14"/>
                </a:cxn>
                <a:cxn ang="0">
                  <a:pos x="134" y="14"/>
                </a:cxn>
                <a:cxn ang="0">
                  <a:pos x="128" y="8"/>
                </a:cxn>
                <a:cxn ang="0">
                  <a:pos x="121" y="4"/>
                </a:cxn>
                <a:cxn ang="0">
                  <a:pos x="116" y="2"/>
                </a:cxn>
                <a:cxn ang="0">
                  <a:pos x="109" y="0"/>
                </a:cxn>
                <a:cxn ang="0">
                  <a:pos x="100" y="0"/>
                </a:cxn>
                <a:cxn ang="0">
                  <a:pos x="94" y="0"/>
                </a:cxn>
                <a:cxn ang="0">
                  <a:pos x="86" y="2"/>
                </a:cxn>
                <a:cxn ang="0">
                  <a:pos x="79" y="6"/>
                </a:cxn>
                <a:cxn ang="0">
                  <a:pos x="73" y="8"/>
                </a:cxn>
                <a:cxn ang="0">
                  <a:pos x="66" y="14"/>
                </a:cxn>
                <a:cxn ang="0">
                  <a:pos x="66" y="14"/>
                </a:cxn>
                <a:cxn ang="0">
                  <a:pos x="66" y="14"/>
                </a:cxn>
                <a:cxn ang="0">
                  <a:pos x="63" y="18"/>
                </a:cxn>
                <a:cxn ang="0">
                  <a:pos x="59" y="25"/>
                </a:cxn>
                <a:cxn ang="0">
                  <a:pos x="52" y="31"/>
                </a:cxn>
                <a:cxn ang="0">
                  <a:pos x="46" y="39"/>
                </a:cxn>
                <a:cxn ang="0">
                  <a:pos x="38" y="50"/>
                </a:cxn>
                <a:cxn ang="0">
                  <a:pos x="31" y="60"/>
                </a:cxn>
                <a:cxn ang="0">
                  <a:pos x="23" y="73"/>
                </a:cxn>
                <a:cxn ang="0">
                  <a:pos x="17" y="85"/>
                </a:cxn>
                <a:cxn ang="0">
                  <a:pos x="13" y="101"/>
                </a:cxn>
                <a:cxn ang="0">
                  <a:pos x="13" y="101"/>
                </a:cxn>
                <a:cxn ang="0">
                  <a:pos x="8" y="113"/>
                </a:cxn>
                <a:cxn ang="0">
                  <a:pos x="4" y="126"/>
                </a:cxn>
                <a:cxn ang="0">
                  <a:pos x="4" y="138"/>
                </a:cxn>
                <a:cxn ang="0">
                  <a:pos x="2" y="154"/>
                </a:cxn>
                <a:cxn ang="0">
                  <a:pos x="0" y="166"/>
                </a:cxn>
                <a:cxn ang="0">
                  <a:pos x="0" y="179"/>
                </a:cxn>
                <a:cxn ang="0">
                  <a:pos x="0" y="191"/>
                </a:cxn>
                <a:cxn ang="0">
                  <a:pos x="2" y="205"/>
                </a:cxn>
                <a:cxn ang="0">
                  <a:pos x="4" y="218"/>
                </a:cxn>
                <a:cxn ang="0">
                  <a:pos x="6" y="233"/>
                </a:cxn>
                <a:cxn ang="0">
                  <a:pos x="54" y="242"/>
                </a:cxn>
                <a:cxn ang="0">
                  <a:pos x="54" y="242"/>
                </a:cxn>
                <a:cxn ang="0">
                  <a:pos x="52" y="227"/>
                </a:cxn>
                <a:cxn ang="0">
                  <a:pos x="54" y="212"/>
                </a:cxn>
                <a:cxn ang="0">
                  <a:pos x="54" y="200"/>
                </a:cxn>
                <a:cxn ang="0">
                  <a:pos x="56" y="187"/>
                </a:cxn>
                <a:cxn ang="0">
                  <a:pos x="61" y="174"/>
                </a:cxn>
                <a:cxn ang="0">
                  <a:pos x="65" y="161"/>
                </a:cxn>
                <a:cxn ang="0">
                  <a:pos x="69" y="149"/>
                </a:cxn>
                <a:cxn ang="0">
                  <a:pos x="73" y="140"/>
                </a:cxn>
                <a:cxn ang="0">
                  <a:pos x="79" y="133"/>
                </a:cxn>
                <a:cxn ang="0">
                  <a:pos x="86" y="126"/>
                </a:cxn>
                <a:cxn ang="0">
                  <a:pos x="86" y="126"/>
                </a:cxn>
                <a:cxn ang="0">
                  <a:pos x="100" y="113"/>
                </a:cxn>
                <a:cxn ang="0">
                  <a:pos x="113" y="101"/>
                </a:cxn>
                <a:cxn ang="0">
                  <a:pos x="123" y="90"/>
                </a:cxn>
                <a:cxn ang="0">
                  <a:pos x="132" y="83"/>
                </a:cxn>
                <a:cxn ang="0">
                  <a:pos x="134" y="80"/>
                </a:cxn>
                <a:cxn ang="0">
                  <a:pos x="134" y="80"/>
                </a:cxn>
              </a:cxnLst>
              <a:rect l="0" t="0" r="r" b="b"/>
              <a:pathLst>
                <a:path w="150" h="243">
                  <a:moveTo>
                    <a:pt x="134" y="80"/>
                  </a:moveTo>
                  <a:lnTo>
                    <a:pt x="141" y="75"/>
                  </a:lnTo>
                  <a:lnTo>
                    <a:pt x="144" y="69"/>
                  </a:lnTo>
                  <a:lnTo>
                    <a:pt x="146" y="60"/>
                  </a:lnTo>
                  <a:lnTo>
                    <a:pt x="149" y="55"/>
                  </a:lnTo>
                  <a:lnTo>
                    <a:pt x="149" y="46"/>
                  </a:lnTo>
                  <a:lnTo>
                    <a:pt x="149" y="39"/>
                  </a:lnTo>
                  <a:lnTo>
                    <a:pt x="146" y="34"/>
                  </a:lnTo>
                  <a:lnTo>
                    <a:pt x="142" y="25"/>
                  </a:lnTo>
                  <a:lnTo>
                    <a:pt x="141" y="20"/>
                  </a:lnTo>
                  <a:lnTo>
                    <a:pt x="134" y="14"/>
                  </a:lnTo>
                  <a:lnTo>
                    <a:pt x="134" y="14"/>
                  </a:lnTo>
                  <a:lnTo>
                    <a:pt x="128" y="8"/>
                  </a:lnTo>
                  <a:lnTo>
                    <a:pt x="121" y="4"/>
                  </a:lnTo>
                  <a:lnTo>
                    <a:pt x="116" y="2"/>
                  </a:lnTo>
                  <a:lnTo>
                    <a:pt x="109" y="0"/>
                  </a:lnTo>
                  <a:lnTo>
                    <a:pt x="100" y="0"/>
                  </a:lnTo>
                  <a:lnTo>
                    <a:pt x="94" y="0"/>
                  </a:lnTo>
                  <a:lnTo>
                    <a:pt x="86" y="2"/>
                  </a:lnTo>
                  <a:lnTo>
                    <a:pt x="79" y="6"/>
                  </a:lnTo>
                  <a:lnTo>
                    <a:pt x="73" y="8"/>
                  </a:lnTo>
                  <a:lnTo>
                    <a:pt x="66" y="14"/>
                  </a:lnTo>
                  <a:lnTo>
                    <a:pt x="66" y="14"/>
                  </a:lnTo>
                  <a:lnTo>
                    <a:pt x="66" y="14"/>
                  </a:lnTo>
                  <a:lnTo>
                    <a:pt x="63" y="18"/>
                  </a:lnTo>
                  <a:lnTo>
                    <a:pt x="59" y="25"/>
                  </a:lnTo>
                  <a:lnTo>
                    <a:pt x="52" y="31"/>
                  </a:lnTo>
                  <a:lnTo>
                    <a:pt x="46" y="39"/>
                  </a:lnTo>
                  <a:lnTo>
                    <a:pt x="38" y="50"/>
                  </a:lnTo>
                  <a:lnTo>
                    <a:pt x="31" y="60"/>
                  </a:lnTo>
                  <a:lnTo>
                    <a:pt x="23" y="73"/>
                  </a:lnTo>
                  <a:lnTo>
                    <a:pt x="17" y="85"/>
                  </a:lnTo>
                  <a:lnTo>
                    <a:pt x="13" y="101"/>
                  </a:lnTo>
                  <a:lnTo>
                    <a:pt x="13" y="101"/>
                  </a:lnTo>
                  <a:lnTo>
                    <a:pt x="8" y="113"/>
                  </a:lnTo>
                  <a:lnTo>
                    <a:pt x="4" y="126"/>
                  </a:lnTo>
                  <a:lnTo>
                    <a:pt x="4" y="138"/>
                  </a:lnTo>
                  <a:lnTo>
                    <a:pt x="2" y="154"/>
                  </a:lnTo>
                  <a:lnTo>
                    <a:pt x="0" y="166"/>
                  </a:lnTo>
                  <a:lnTo>
                    <a:pt x="0" y="179"/>
                  </a:lnTo>
                  <a:lnTo>
                    <a:pt x="0" y="191"/>
                  </a:lnTo>
                  <a:lnTo>
                    <a:pt x="2" y="205"/>
                  </a:lnTo>
                  <a:lnTo>
                    <a:pt x="4" y="218"/>
                  </a:lnTo>
                  <a:lnTo>
                    <a:pt x="6" y="233"/>
                  </a:lnTo>
                  <a:lnTo>
                    <a:pt x="54" y="242"/>
                  </a:lnTo>
                  <a:lnTo>
                    <a:pt x="54" y="242"/>
                  </a:lnTo>
                  <a:lnTo>
                    <a:pt x="52" y="227"/>
                  </a:lnTo>
                  <a:lnTo>
                    <a:pt x="54" y="212"/>
                  </a:lnTo>
                  <a:lnTo>
                    <a:pt x="54" y="200"/>
                  </a:lnTo>
                  <a:lnTo>
                    <a:pt x="56" y="187"/>
                  </a:lnTo>
                  <a:lnTo>
                    <a:pt x="61" y="174"/>
                  </a:lnTo>
                  <a:lnTo>
                    <a:pt x="65" y="161"/>
                  </a:lnTo>
                  <a:lnTo>
                    <a:pt x="69" y="149"/>
                  </a:lnTo>
                  <a:lnTo>
                    <a:pt x="73" y="140"/>
                  </a:lnTo>
                  <a:lnTo>
                    <a:pt x="79" y="133"/>
                  </a:lnTo>
                  <a:lnTo>
                    <a:pt x="86" y="126"/>
                  </a:lnTo>
                  <a:lnTo>
                    <a:pt x="86" y="126"/>
                  </a:lnTo>
                  <a:lnTo>
                    <a:pt x="100" y="113"/>
                  </a:lnTo>
                  <a:lnTo>
                    <a:pt x="113" y="101"/>
                  </a:lnTo>
                  <a:lnTo>
                    <a:pt x="123" y="90"/>
                  </a:lnTo>
                  <a:lnTo>
                    <a:pt x="132" y="83"/>
                  </a:lnTo>
                  <a:lnTo>
                    <a:pt x="134" y="80"/>
                  </a:lnTo>
                  <a:lnTo>
                    <a:pt x="134" y="80"/>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29" name="Freeform 27">
              <a:extLst>
                <a:ext uri="{FF2B5EF4-FFF2-40B4-BE49-F238E27FC236}">
                  <a16:creationId xmlns:a16="http://schemas.microsoft.com/office/drawing/2014/main" id="{DEE8365A-903E-0547-BA6A-1B15C0E176D4}"/>
                </a:ext>
              </a:extLst>
            </p:cNvPr>
            <p:cNvSpPr>
              <a:spLocks/>
            </p:cNvSpPr>
            <p:nvPr/>
          </p:nvSpPr>
          <p:spPr bwMode="auto">
            <a:xfrm>
              <a:off x="1656" y="1764"/>
              <a:ext cx="96" cy="96"/>
            </a:xfrm>
            <a:custGeom>
              <a:avLst/>
              <a:gdLst/>
              <a:ahLst/>
              <a:cxnLst>
                <a:cxn ang="0">
                  <a:pos x="46" y="95"/>
                </a:cxn>
                <a:cxn ang="0">
                  <a:pos x="60" y="92"/>
                </a:cxn>
                <a:cxn ang="0">
                  <a:pos x="74" y="83"/>
                </a:cxn>
                <a:cxn ang="0">
                  <a:pos x="83" y="74"/>
                </a:cxn>
                <a:cxn ang="0">
                  <a:pos x="90" y="60"/>
                </a:cxn>
                <a:cxn ang="0">
                  <a:pos x="95" y="46"/>
                </a:cxn>
                <a:cxn ang="0">
                  <a:pos x="95" y="46"/>
                </a:cxn>
                <a:cxn ang="0">
                  <a:pos x="90" y="32"/>
                </a:cxn>
                <a:cxn ang="0">
                  <a:pos x="83" y="18"/>
                </a:cxn>
                <a:cxn ang="0">
                  <a:pos x="74" y="8"/>
                </a:cxn>
                <a:cxn ang="0">
                  <a:pos x="60" y="2"/>
                </a:cxn>
                <a:cxn ang="0">
                  <a:pos x="46" y="0"/>
                </a:cxn>
                <a:cxn ang="0">
                  <a:pos x="46" y="0"/>
                </a:cxn>
                <a:cxn ang="0">
                  <a:pos x="30" y="2"/>
                </a:cxn>
                <a:cxn ang="0">
                  <a:pos x="16" y="8"/>
                </a:cxn>
                <a:cxn ang="0">
                  <a:pos x="7" y="18"/>
                </a:cxn>
                <a:cxn ang="0">
                  <a:pos x="0" y="32"/>
                </a:cxn>
                <a:cxn ang="0">
                  <a:pos x="0" y="46"/>
                </a:cxn>
                <a:cxn ang="0">
                  <a:pos x="0" y="46"/>
                </a:cxn>
                <a:cxn ang="0">
                  <a:pos x="1" y="60"/>
                </a:cxn>
                <a:cxn ang="0">
                  <a:pos x="7" y="76"/>
                </a:cxn>
                <a:cxn ang="0">
                  <a:pos x="18" y="86"/>
                </a:cxn>
                <a:cxn ang="0">
                  <a:pos x="30" y="92"/>
                </a:cxn>
                <a:cxn ang="0">
                  <a:pos x="46" y="95"/>
                </a:cxn>
                <a:cxn ang="0">
                  <a:pos x="46" y="95"/>
                </a:cxn>
              </a:cxnLst>
              <a:rect l="0" t="0" r="r" b="b"/>
              <a:pathLst>
                <a:path w="96" h="96">
                  <a:moveTo>
                    <a:pt x="46" y="95"/>
                  </a:moveTo>
                  <a:lnTo>
                    <a:pt x="60" y="92"/>
                  </a:lnTo>
                  <a:lnTo>
                    <a:pt x="74" y="83"/>
                  </a:lnTo>
                  <a:lnTo>
                    <a:pt x="83" y="74"/>
                  </a:lnTo>
                  <a:lnTo>
                    <a:pt x="90" y="60"/>
                  </a:lnTo>
                  <a:lnTo>
                    <a:pt x="95" y="46"/>
                  </a:lnTo>
                  <a:lnTo>
                    <a:pt x="95" y="46"/>
                  </a:lnTo>
                  <a:lnTo>
                    <a:pt x="90" y="32"/>
                  </a:lnTo>
                  <a:lnTo>
                    <a:pt x="83" y="18"/>
                  </a:lnTo>
                  <a:lnTo>
                    <a:pt x="74" y="8"/>
                  </a:lnTo>
                  <a:lnTo>
                    <a:pt x="60" y="2"/>
                  </a:lnTo>
                  <a:lnTo>
                    <a:pt x="46" y="0"/>
                  </a:lnTo>
                  <a:lnTo>
                    <a:pt x="46" y="0"/>
                  </a:lnTo>
                  <a:lnTo>
                    <a:pt x="30" y="2"/>
                  </a:lnTo>
                  <a:lnTo>
                    <a:pt x="16" y="8"/>
                  </a:lnTo>
                  <a:lnTo>
                    <a:pt x="7" y="18"/>
                  </a:lnTo>
                  <a:lnTo>
                    <a:pt x="0" y="32"/>
                  </a:lnTo>
                  <a:lnTo>
                    <a:pt x="0" y="46"/>
                  </a:lnTo>
                  <a:lnTo>
                    <a:pt x="0" y="46"/>
                  </a:lnTo>
                  <a:lnTo>
                    <a:pt x="1" y="60"/>
                  </a:lnTo>
                  <a:lnTo>
                    <a:pt x="7" y="76"/>
                  </a:lnTo>
                  <a:lnTo>
                    <a:pt x="18" y="86"/>
                  </a:lnTo>
                  <a:lnTo>
                    <a:pt x="30" y="92"/>
                  </a:lnTo>
                  <a:lnTo>
                    <a:pt x="46" y="95"/>
                  </a:lnTo>
                  <a:lnTo>
                    <a:pt x="46" y="95"/>
                  </a:lnTo>
                </a:path>
              </a:pathLst>
            </a:custGeom>
            <a:solidFill>
              <a:srgbClr val="FFD80F"/>
            </a:solidFill>
            <a:ln w="9525" cap="rnd">
              <a:noFill/>
              <a:round/>
              <a:headEnd/>
              <a:tailEnd/>
            </a:ln>
            <a:effectLst/>
          </p:spPr>
          <p:txBody>
            <a:bodyPr/>
            <a:lstStyle/>
            <a:p>
              <a:endParaRPr lang="en-US" sz="1800"/>
            </a:p>
          </p:txBody>
        </p:sp>
        <p:sp>
          <p:nvSpPr>
            <p:cNvPr id="30" name="Freeform 28">
              <a:extLst>
                <a:ext uri="{FF2B5EF4-FFF2-40B4-BE49-F238E27FC236}">
                  <a16:creationId xmlns:a16="http://schemas.microsoft.com/office/drawing/2014/main" id="{9F5D29C6-6161-654D-BF38-6118F044C2B1}"/>
                </a:ext>
              </a:extLst>
            </p:cNvPr>
            <p:cNvSpPr>
              <a:spLocks/>
            </p:cNvSpPr>
            <p:nvPr/>
          </p:nvSpPr>
          <p:spPr bwMode="auto">
            <a:xfrm>
              <a:off x="1656" y="1764"/>
              <a:ext cx="96" cy="96"/>
            </a:xfrm>
            <a:custGeom>
              <a:avLst/>
              <a:gdLst/>
              <a:ahLst/>
              <a:cxnLst>
                <a:cxn ang="0">
                  <a:pos x="46" y="95"/>
                </a:cxn>
                <a:cxn ang="0">
                  <a:pos x="60" y="92"/>
                </a:cxn>
                <a:cxn ang="0">
                  <a:pos x="74" y="83"/>
                </a:cxn>
                <a:cxn ang="0">
                  <a:pos x="83" y="74"/>
                </a:cxn>
                <a:cxn ang="0">
                  <a:pos x="90" y="60"/>
                </a:cxn>
                <a:cxn ang="0">
                  <a:pos x="95" y="46"/>
                </a:cxn>
                <a:cxn ang="0">
                  <a:pos x="95" y="46"/>
                </a:cxn>
                <a:cxn ang="0">
                  <a:pos x="90" y="32"/>
                </a:cxn>
                <a:cxn ang="0">
                  <a:pos x="83" y="18"/>
                </a:cxn>
                <a:cxn ang="0">
                  <a:pos x="74" y="8"/>
                </a:cxn>
                <a:cxn ang="0">
                  <a:pos x="60" y="2"/>
                </a:cxn>
                <a:cxn ang="0">
                  <a:pos x="46" y="0"/>
                </a:cxn>
                <a:cxn ang="0">
                  <a:pos x="46" y="0"/>
                </a:cxn>
                <a:cxn ang="0">
                  <a:pos x="30" y="2"/>
                </a:cxn>
                <a:cxn ang="0">
                  <a:pos x="16" y="8"/>
                </a:cxn>
                <a:cxn ang="0">
                  <a:pos x="7" y="18"/>
                </a:cxn>
                <a:cxn ang="0">
                  <a:pos x="0" y="32"/>
                </a:cxn>
                <a:cxn ang="0">
                  <a:pos x="0" y="46"/>
                </a:cxn>
                <a:cxn ang="0">
                  <a:pos x="0" y="46"/>
                </a:cxn>
                <a:cxn ang="0">
                  <a:pos x="1" y="60"/>
                </a:cxn>
                <a:cxn ang="0">
                  <a:pos x="7" y="76"/>
                </a:cxn>
                <a:cxn ang="0">
                  <a:pos x="18" y="86"/>
                </a:cxn>
                <a:cxn ang="0">
                  <a:pos x="30" y="92"/>
                </a:cxn>
                <a:cxn ang="0">
                  <a:pos x="46" y="95"/>
                </a:cxn>
                <a:cxn ang="0">
                  <a:pos x="46" y="95"/>
                </a:cxn>
              </a:cxnLst>
              <a:rect l="0" t="0" r="r" b="b"/>
              <a:pathLst>
                <a:path w="96" h="96">
                  <a:moveTo>
                    <a:pt x="46" y="95"/>
                  </a:moveTo>
                  <a:lnTo>
                    <a:pt x="60" y="92"/>
                  </a:lnTo>
                  <a:lnTo>
                    <a:pt x="74" y="83"/>
                  </a:lnTo>
                  <a:lnTo>
                    <a:pt x="83" y="74"/>
                  </a:lnTo>
                  <a:lnTo>
                    <a:pt x="90" y="60"/>
                  </a:lnTo>
                  <a:lnTo>
                    <a:pt x="95" y="46"/>
                  </a:lnTo>
                  <a:lnTo>
                    <a:pt x="95" y="46"/>
                  </a:lnTo>
                  <a:lnTo>
                    <a:pt x="90" y="32"/>
                  </a:lnTo>
                  <a:lnTo>
                    <a:pt x="83" y="18"/>
                  </a:lnTo>
                  <a:lnTo>
                    <a:pt x="74" y="8"/>
                  </a:lnTo>
                  <a:lnTo>
                    <a:pt x="60" y="2"/>
                  </a:lnTo>
                  <a:lnTo>
                    <a:pt x="46" y="0"/>
                  </a:lnTo>
                  <a:lnTo>
                    <a:pt x="46" y="0"/>
                  </a:lnTo>
                  <a:lnTo>
                    <a:pt x="30" y="2"/>
                  </a:lnTo>
                  <a:lnTo>
                    <a:pt x="16" y="8"/>
                  </a:lnTo>
                  <a:lnTo>
                    <a:pt x="7" y="18"/>
                  </a:lnTo>
                  <a:lnTo>
                    <a:pt x="0" y="32"/>
                  </a:lnTo>
                  <a:lnTo>
                    <a:pt x="0" y="46"/>
                  </a:lnTo>
                  <a:lnTo>
                    <a:pt x="0" y="46"/>
                  </a:lnTo>
                  <a:lnTo>
                    <a:pt x="1" y="60"/>
                  </a:lnTo>
                  <a:lnTo>
                    <a:pt x="7" y="76"/>
                  </a:lnTo>
                  <a:lnTo>
                    <a:pt x="18" y="86"/>
                  </a:lnTo>
                  <a:lnTo>
                    <a:pt x="30" y="92"/>
                  </a:lnTo>
                  <a:lnTo>
                    <a:pt x="46" y="95"/>
                  </a:lnTo>
                  <a:lnTo>
                    <a:pt x="46" y="95"/>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31" name="Freeform 29">
              <a:extLst>
                <a:ext uri="{FF2B5EF4-FFF2-40B4-BE49-F238E27FC236}">
                  <a16:creationId xmlns:a16="http://schemas.microsoft.com/office/drawing/2014/main" id="{87C2B3F6-FFFC-0D44-BE10-1603E675073A}"/>
                </a:ext>
              </a:extLst>
            </p:cNvPr>
            <p:cNvSpPr>
              <a:spLocks/>
            </p:cNvSpPr>
            <p:nvPr/>
          </p:nvSpPr>
          <p:spPr bwMode="auto">
            <a:xfrm>
              <a:off x="1205" y="917"/>
              <a:ext cx="629" cy="823"/>
            </a:xfrm>
            <a:custGeom>
              <a:avLst/>
              <a:gdLst/>
              <a:ahLst/>
              <a:cxnLst>
                <a:cxn ang="0">
                  <a:pos x="283" y="37"/>
                </a:cxn>
                <a:cxn ang="0">
                  <a:pos x="285" y="20"/>
                </a:cxn>
                <a:cxn ang="0">
                  <a:pos x="279" y="5"/>
                </a:cxn>
                <a:cxn ang="0">
                  <a:pos x="273" y="1"/>
                </a:cxn>
                <a:cxn ang="0">
                  <a:pos x="256" y="0"/>
                </a:cxn>
                <a:cxn ang="0">
                  <a:pos x="241" y="5"/>
                </a:cxn>
                <a:cxn ang="0">
                  <a:pos x="237" y="9"/>
                </a:cxn>
                <a:cxn ang="0">
                  <a:pos x="218" y="33"/>
                </a:cxn>
                <a:cxn ang="0">
                  <a:pos x="186" y="71"/>
                </a:cxn>
                <a:cxn ang="0">
                  <a:pos x="149" y="115"/>
                </a:cxn>
                <a:cxn ang="0">
                  <a:pos x="115" y="155"/>
                </a:cxn>
                <a:cxn ang="0">
                  <a:pos x="101" y="170"/>
                </a:cxn>
                <a:cxn ang="0">
                  <a:pos x="75" y="206"/>
                </a:cxn>
                <a:cxn ang="0">
                  <a:pos x="48" y="258"/>
                </a:cxn>
                <a:cxn ang="0">
                  <a:pos x="23" y="319"/>
                </a:cxn>
                <a:cxn ang="0">
                  <a:pos x="3" y="385"/>
                </a:cxn>
                <a:cxn ang="0">
                  <a:pos x="0" y="446"/>
                </a:cxn>
                <a:cxn ang="0">
                  <a:pos x="2" y="476"/>
                </a:cxn>
                <a:cxn ang="0">
                  <a:pos x="9" y="535"/>
                </a:cxn>
                <a:cxn ang="0">
                  <a:pos x="25" y="591"/>
                </a:cxn>
                <a:cxn ang="0">
                  <a:pos x="46" y="642"/>
                </a:cxn>
                <a:cxn ang="0">
                  <a:pos x="75" y="685"/>
                </a:cxn>
                <a:cxn ang="0">
                  <a:pos x="92" y="704"/>
                </a:cxn>
                <a:cxn ang="0">
                  <a:pos x="131" y="734"/>
                </a:cxn>
                <a:cxn ang="0">
                  <a:pos x="178" y="766"/>
                </a:cxn>
                <a:cxn ang="0">
                  <a:pos x="230" y="794"/>
                </a:cxn>
                <a:cxn ang="0">
                  <a:pos x="290" y="813"/>
                </a:cxn>
                <a:cxn ang="0">
                  <a:pos x="357" y="822"/>
                </a:cxn>
                <a:cxn ang="0">
                  <a:pos x="391" y="822"/>
                </a:cxn>
                <a:cxn ang="0">
                  <a:pos x="444" y="822"/>
                </a:cxn>
                <a:cxn ang="0">
                  <a:pos x="483" y="817"/>
                </a:cxn>
                <a:cxn ang="0">
                  <a:pos x="518" y="810"/>
                </a:cxn>
                <a:cxn ang="0">
                  <a:pos x="547" y="803"/>
                </a:cxn>
                <a:cxn ang="0">
                  <a:pos x="628" y="697"/>
                </a:cxn>
                <a:cxn ang="0">
                  <a:pos x="610" y="704"/>
                </a:cxn>
                <a:cxn ang="0">
                  <a:pos x="573" y="714"/>
                </a:cxn>
                <a:cxn ang="0">
                  <a:pos x="529" y="725"/>
                </a:cxn>
                <a:cxn ang="0">
                  <a:pos x="486" y="733"/>
                </a:cxn>
                <a:cxn ang="0">
                  <a:pos x="444" y="737"/>
                </a:cxn>
                <a:cxn ang="0">
                  <a:pos x="423" y="734"/>
                </a:cxn>
                <a:cxn ang="0">
                  <a:pos x="380" y="729"/>
                </a:cxn>
                <a:cxn ang="0">
                  <a:pos x="329" y="711"/>
                </a:cxn>
                <a:cxn ang="0">
                  <a:pos x="279" y="688"/>
                </a:cxn>
                <a:cxn ang="0">
                  <a:pos x="230" y="660"/>
                </a:cxn>
                <a:cxn ang="0">
                  <a:pos x="193" y="628"/>
                </a:cxn>
                <a:cxn ang="0">
                  <a:pos x="177" y="611"/>
                </a:cxn>
                <a:cxn ang="0">
                  <a:pos x="147" y="575"/>
                </a:cxn>
                <a:cxn ang="0">
                  <a:pos x="119" y="533"/>
                </a:cxn>
                <a:cxn ang="0">
                  <a:pos x="98" y="489"/>
                </a:cxn>
                <a:cxn ang="0">
                  <a:pos x="87" y="440"/>
                </a:cxn>
                <a:cxn ang="0">
                  <a:pos x="87" y="416"/>
                </a:cxn>
                <a:cxn ang="0">
                  <a:pos x="92" y="364"/>
                </a:cxn>
                <a:cxn ang="0">
                  <a:pos x="101" y="316"/>
                </a:cxn>
                <a:cxn ang="0">
                  <a:pos x="111" y="271"/>
                </a:cxn>
                <a:cxn ang="0">
                  <a:pos x="126" y="235"/>
                </a:cxn>
                <a:cxn ang="0">
                  <a:pos x="142" y="206"/>
                </a:cxn>
                <a:cxn ang="0">
                  <a:pos x="153" y="193"/>
                </a:cxn>
                <a:cxn ang="0">
                  <a:pos x="184" y="155"/>
                </a:cxn>
                <a:cxn ang="0">
                  <a:pos x="223" y="111"/>
                </a:cxn>
                <a:cxn ang="0">
                  <a:pos x="256" y="73"/>
                </a:cxn>
                <a:cxn ang="0">
                  <a:pos x="276" y="48"/>
                </a:cxn>
                <a:cxn ang="0">
                  <a:pos x="279" y="44"/>
                </a:cxn>
              </a:cxnLst>
              <a:rect l="0" t="0" r="r" b="b"/>
              <a:pathLst>
                <a:path w="629" h="823">
                  <a:moveTo>
                    <a:pt x="279" y="44"/>
                  </a:moveTo>
                  <a:lnTo>
                    <a:pt x="283" y="37"/>
                  </a:lnTo>
                  <a:lnTo>
                    <a:pt x="285" y="28"/>
                  </a:lnTo>
                  <a:lnTo>
                    <a:pt x="285" y="20"/>
                  </a:lnTo>
                  <a:lnTo>
                    <a:pt x="283" y="14"/>
                  </a:lnTo>
                  <a:lnTo>
                    <a:pt x="279" y="5"/>
                  </a:lnTo>
                  <a:lnTo>
                    <a:pt x="279" y="5"/>
                  </a:lnTo>
                  <a:lnTo>
                    <a:pt x="273" y="1"/>
                  </a:lnTo>
                  <a:lnTo>
                    <a:pt x="265" y="0"/>
                  </a:lnTo>
                  <a:lnTo>
                    <a:pt x="256" y="0"/>
                  </a:lnTo>
                  <a:lnTo>
                    <a:pt x="248" y="1"/>
                  </a:lnTo>
                  <a:lnTo>
                    <a:pt x="241" y="5"/>
                  </a:lnTo>
                  <a:lnTo>
                    <a:pt x="241" y="5"/>
                  </a:lnTo>
                  <a:lnTo>
                    <a:pt x="237" y="9"/>
                  </a:lnTo>
                  <a:lnTo>
                    <a:pt x="230" y="18"/>
                  </a:lnTo>
                  <a:lnTo>
                    <a:pt x="218" y="33"/>
                  </a:lnTo>
                  <a:lnTo>
                    <a:pt x="203" y="51"/>
                  </a:lnTo>
                  <a:lnTo>
                    <a:pt x="186" y="71"/>
                  </a:lnTo>
                  <a:lnTo>
                    <a:pt x="168" y="92"/>
                  </a:lnTo>
                  <a:lnTo>
                    <a:pt x="149" y="115"/>
                  </a:lnTo>
                  <a:lnTo>
                    <a:pt x="129" y="136"/>
                  </a:lnTo>
                  <a:lnTo>
                    <a:pt x="115" y="155"/>
                  </a:lnTo>
                  <a:lnTo>
                    <a:pt x="101" y="170"/>
                  </a:lnTo>
                  <a:lnTo>
                    <a:pt x="101" y="170"/>
                  </a:lnTo>
                  <a:lnTo>
                    <a:pt x="90" y="185"/>
                  </a:lnTo>
                  <a:lnTo>
                    <a:pt x="75" y="206"/>
                  </a:lnTo>
                  <a:lnTo>
                    <a:pt x="62" y="231"/>
                  </a:lnTo>
                  <a:lnTo>
                    <a:pt x="48" y="258"/>
                  </a:lnTo>
                  <a:lnTo>
                    <a:pt x="35" y="288"/>
                  </a:lnTo>
                  <a:lnTo>
                    <a:pt x="23" y="319"/>
                  </a:lnTo>
                  <a:lnTo>
                    <a:pt x="12" y="353"/>
                  </a:lnTo>
                  <a:lnTo>
                    <a:pt x="3" y="385"/>
                  </a:lnTo>
                  <a:lnTo>
                    <a:pt x="0" y="416"/>
                  </a:lnTo>
                  <a:lnTo>
                    <a:pt x="0" y="446"/>
                  </a:lnTo>
                  <a:lnTo>
                    <a:pt x="0" y="446"/>
                  </a:lnTo>
                  <a:lnTo>
                    <a:pt x="2" y="476"/>
                  </a:lnTo>
                  <a:lnTo>
                    <a:pt x="3" y="505"/>
                  </a:lnTo>
                  <a:lnTo>
                    <a:pt x="9" y="535"/>
                  </a:lnTo>
                  <a:lnTo>
                    <a:pt x="16" y="564"/>
                  </a:lnTo>
                  <a:lnTo>
                    <a:pt x="25" y="591"/>
                  </a:lnTo>
                  <a:lnTo>
                    <a:pt x="32" y="617"/>
                  </a:lnTo>
                  <a:lnTo>
                    <a:pt x="46" y="642"/>
                  </a:lnTo>
                  <a:lnTo>
                    <a:pt x="58" y="665"/>
                  </a:lnTo>
                  <a:lnTo>
                    <a:pt x="75" y="685"/>
                  </a:lnTo>
                  <a:lnTo>
                    <a:pt x="92" y="704"/>
                  </a:lnTo>
                  <a:lnTo>
                    <a:pt x="92" y="704"/>
                  </a:lnTo>
                  <a:lnTo>
                    <a:pt x="111" y="718"/>
                  </a:lnTo>
                  <a:lnTo>
                    <a:pt x="131" y="734"/>
                  </a:lnTo>
                  <a:lnTo>
                    <a:pt x="155" y="752"/>
                  </a:lnTo>
                  <a:lnTo>
                    <a:pt x="178" y="766"/>
                  </a:lnTo>
                  <a:lnTo>
                    <a:pt x="203" y="782"/>
                  </a:lnTo>
                  <a:lnTo>
                    <a:pt x="230" y="794"/>
                  </a:lnTo>
                  <a:lnTo>
                    <a:pt x="260" y="805"/>
                  </a:lnTo>
                  <a:lnTo>
                    <a:pt x="290" y="813"/>
                  </a:lnTo>
                  <a:lnTo>
                    <a:pt x="322" y="819"/>
                  </a:lnTo>
                  <a:lnTo>
                    <a:pt x="357" y="822"/>
                  </a:lnTo>
                  <a:lnTo>
                    <a:pt x="357" y="822"/>
                  </a:lnTo>
                  <a:lnTo>
                    <a:pt x="391" y="822"/>
                  </a:lnTo>
                  <a:lnTo>
                    <a:pt x="419" y="822"/>
                  </a:lnTo>
                  <a:lnTo>
                    <a:pt x="444" y="822"/>
                  </a:lnTo>
                  <a:lnTo>
                    <a:pt x="465" y="819"/>
                  </a:lnTo>
                  <a:lnTo>
                    <a:pt x="483" y="817"/>
                  </a:lnTo>
                  <a:lnTo>
                    <a:pt x="501" y="813"/>
                  </a:lnTo>
                  <a:lnTo>
                    <a:pt x="518" y="810"/>
                  </a:lnTo>
                  <a:lnTo>
                    <a:pt x="532" y="807"/>
                  </a:lnTo>
                  <a:lnTo>
                    <a:pt x="547" y="803"/>
                  </a:lnTo>
                  <a:lnTo>
                    <a:pt x="562" y="798"/>
                  </a:lnTo>
                  <a:lnTo>
                    <a:pt x="628" y="697"/>
                  </a:lnTo>
                  <a:lnTo>
                    <a:pt x="628" y="697"/>
                  </a:lnTo>
                  <a:lnTo>
                    <a:pt x="610" y="704"/>
                  </a:lnTo>
                  <a:lnTo>
                    <a:pt x="591" y="710"/>
                  </a:lnTo>
                  <a:lnTo>
                    <a:pt x="573" y="714"/>
                  </a:lnTo>
                  <a:lnTo>
                    <a:pt x="552" y="720"/>
                  </a:lnTo>
                  <a:lnTo>
                    <a:pt x="529" y="725"/>
                  </a:lnTo>
                  <a:lnTo>
                    <a:pt x="507" y="729"/>
                  </a:lnTo>
                  <a:lnTo>
                    <a:pt x="486" y="733"/>
                  </a:lnTo>
                  <a:lnTo>
                    <a:pt x="465" y="734"/>
                  </a:lnTo>
                  <a:lnTo>
                    <a:pt x="444" y="737"/>
                  </a:lnTo>
                  <a:lnTo>
                    <a:pt x="423" y="734"/>
                  </a:lnTo>
                  <a:lnTo>
                    <a:pt x="423" y="734"/>
                  </a:lnTo>
                  <a:lnTo>
                    <a:pt x="404" y="733"/>
                  </a:lnTo>
                  <a:lnTo>
                    <a:pt x="380" y="729"/>
                  </a:lnTo>
                  <a:lnTo>
                    <a:pt x="355" y="720"/>
                  </a:lnTo>
                  <a:lnTo>
                    <a:pt x="329" y="711"/>
                  </a:lnTo>
                  <a:lnTo>
                    <a:pt x="304" y="701"/>
                  </a:lnTo>
                  <a:lnTo>
                    <a:pt x="279" y="688"/>
                  </a:lnTo>
                  <a:lnTo>
                    <a:pt x="254" y="674"/>
                  </a:lnTo>
                  <a:lnTo>
                    <a:pt x="230" y="660"/>
                  </a:lnTo>
                  <a:lnTo>
                    <a:pt x="210" y="644"/>
                  </a:lnTo>
                  <a:lnTo>
                    <a:pt x="193" y="628"/>
                  </a:lnTo>
                  <a:lnTo>
                    <a:pt x="193" y="628"/>
                  </a:lnTo>
                  <a:lnTo>
                    <a:pt x="177" y="611"/>
                  </a:lnTo>
                  <a:lnTo>
                    <a:pt x="161" y="593"/>
                  </a:lnTo>
                  <a:lnTo>
                    <a:pt x="147" y="575"/>
                  </a:lnTo>
                  <a:lnTo>
                    <a:pt x="131" y="554"/>
                  </a:lnTo>
                  <a:lnTo>
                    <a:pt x="119" y="533"/>
                  </a:lnTo>
                  <a:lnTo>
                    <a:pt x="108" y="512"/>
                  </a:lnTo>
                  <a:lnTo>
                    <a:pt x="98" y="489"/>
                  </a:lnTo>
                  <a:lnTo>
                    <a:pt x="92" y="466"/>
                  </a:lnTo>
                  <a:lnTo>
                    <a:pt x="87" y="440"/>
                  </a:lnTo>
                  <a:lnTo>
                    <a:pt x="87" y="416"/>
                  </a:lnTo>
                  <a:lnTo>
                    <a:pt x="87" y="416"/>
                  </a:lnTo>
                  <a:lnTo>
                    <a:pt x="90" y="390"/>
                  </a:lnTo>
                  <a:lnTo>
                    <a:pt x="92" y="364"/>
                  </a:lnTo>
                  <a:lnTo>
                    <a:pt x="96" y="339"/>
                  </a:lnTo>
                  <a:lnTo>
                    <a:pt x="101" y="316"/>
                  </a:lnTo>
                  <a:lnTo>
                    <a:pt x="106" y="293"/>
                  </a:lnTo>
                  <a:lnTo>
                    <a:pt x="111" y="271"/>
                  </a:lnTo>
                  <a:lnTo>
                    <a:pt x="119" y="252"/>
                  </a:lnTo>
                  <a:lnTo>
                    <a:pt x="126" y="235"/>
                  </a:lnTo>
                  <a:lnTo>
                    <a:pt x="134" y="221"/>
                  </a:lnTo>
                  <a:lnTo>
                    <a:pt x="142" y="206"/>
                  </a:lnTo>
                  <a:lnTo>
                    <a:pt x="142" y="206"/>
                  </a:lnTo>
                  <a:lnTo>
                    <a:pt x="153" y="193"/>
                  </a:lnTo>
                  <a:lnTo>
                    <a:pt x="168" y="176"/>
                  </a:lnTo>
                  <a:lnTo>
                    <a:pt x="184" y="155"/>
                  </a:lnTo>
                  <a:lnTo>
                    <a:pt x="203" y="134"/>
                  </a:lnTo>
                  <a:lnTo>
                    <a:pt x="223" y="111"/>
                  </a:lnTo>
                  <a:lnTo>
                    <a:pt x="239" y="90"/>
                  </a:lnTo>
                  <a:lnTo>
                    <a:pt x="256" y="73"/>
                  </a:lnTo>
                  <a:lnTo>
                    <a:pt x="269" y="56"/>
                  </a:lnTo>
                  <a:lnTo>
                    <a:pt x="276" y="48"/>
                  </a:lnTo>
                  <a:lnTo>
                    <a:pt x="279" y="44"/>
                  </a:lnTo>
                  <a:lnTo>
                    <a:pt x="279" y="44"/>
                  </a:lnTo>
                </a:path>
              </a:pathLst>
            </a:custGeom>
            <a:solidFill>
              <a:srgbClr val="FFD80F"/>
            </a:solidFill>
            <a:ln w="9525" cap="rnd">
              <a:noFill/>
              <a:round/>
              <a:headEnd/>
              <a:tailEnd/>
            </a:ln>
            <a:effectLst/>
          </p:spPr>
          <p:txBody>
            <a:bodyPr/>
            <a:lstStyle/>
            <a:p>
              <a:endParaRPr lang="en-US" sz="1800"/>
            </a:p>
          </p:txBody>
        </p:sp>
        <p:sp>
          <p:nvSpPr>
            <p:cNvPr id="32" name="Freeform 30">
              <a:extLst>
                <a:ext uri="{FF2B5EF4-FFF2-40B4-BE49-F238E27FC236}">
                  <a16:creationId xmlns:a16="http://schemas.microsoft.com/office/drawing/2014/main" id="{17F42D9D-A726-0F4D-8530-F2BF8E4ABBC0}"/>
                </a:ext>
              </a:extLst>
            </p:cNvPr>
            <p:cNvSpPr>
              <a:spLocks/>
            </p:cNvSpPr>
            <p:nvPr/>
          </p:nvSpPr>
          <p:spPr bwMode="auto">
            <a:xfrm>
              <a:off x="1205" y="917"/>
              <a:ext cx="629" cy="823"/>
            </a:xfrm>
            <a:custGeom>
              <a:avLst/>
              <a:gdLst/>
              <a:ahLst/>
              <a:cxnLst>
                <a:cxn ang="0">
                  <a:pos x="283" y="37"/>
                </a:cxn>
                <a:cxn ang="0">
                  <a:pos x="285" y="20"/>
                </a:cxn>
                <a:cxn ang="0">
                  <a:pos x="279" y="5"/>
                </a:cxn>
                <a:cxn ang="0">
                  <a:pos x="273" y="1"/>
                </a:cxn>
                <a:cxn ang="0">
                  <a:pos x="256" y="0"/>
                </a:cxn>
                <a:cxn ang="0">
                  <a:pos x="241" y="5"/>
                </a:cxn>
                <a:cxn ang="0">
                  <a:pos x="237" y="9"/>
                </a:cxn>
                <a:cxn ang="0">
                  <a:pos x="218" y="33"/>
                </a:cxn>
                <a:cxn ang="0">
                  <a:pos x="186" y="71"/>
                </a:cxn>
                <a:cxn ang="0">
                  <a:pos x="149" y="115"/>
                </a:cxn>
                <a:cxn ang="0">
                  <a:pos x="115" y="155"/>
                </a:cxn>
                <a:cxn ang="0">
                  <a:pos x="101" y="170"/>
                </a:cxn>
                <a:cxn ang="0">
                  <a:pos x="75" y="206"/>
                </a:cxn>
                <a:cxn ang="0">
                  <a:pos x="48" y="258"/>
                </a:cxn>
                <a:cxn ang="0">
                  <a:pos x="23" y="319"/>
                </a:cxn>
                <a:cxn ang="0">
                  <a:pos x="3" y="385"/>
                </a:cxn>
                <a:cxn ang="0">
                  <a:pos x="0" y="446"/>
                </a:cxn>
                <a:cxn ang="0">
                  <a:pos x="2" y="476"/>
                </a:cxn>
                <a:cxn ang="0">
                  <a:pos x="9" y="535"/>
                </a:cxn>
                <a:cxn ang="0">
                  <a:pos x="25" y="591"/>
                </a:cxn>
                <a:cxn ang="0">
                  <a:pos x="46" y="642"/>
                </a:cxn>
                <a:cxn ang="0">
                  <a:pos x="75" y="685"/>
                </a:cxn>
                <a:cxn ang="0">
                  <a:pos x="92" y="704"/>
                </a:cxn>
                <a:cxn ang="0">
                  <a:pos x="131" y="734"/>
                </a:cxn>
                <a:cxn ang="0">
                  <a:pos x="178" y="766"/>
                </a:cxn>
                <a:cxn ang="0">
                  <a:pos x="230" y="794"/>
                </a:cxn>
                <a:cxn ang="0">
                  <a:pos x="290" y="813"/>
                </a:cxn>
                <a:cxn ang="0">
                  <a:pos x="357" y="822"/>
                </a:cxn>
                <a:cxn ang="0">
                  <a:pos x="391" y="822"/>
                </a:cxn>
                <a:cxn ang="0">
                  <a:pos x="444" y="822"/>
                </a:cxn>
                <a:cxn ang="0">
                  <a:pos x="483" y="817"/>
                </a:cxn>
                <a:cxn ang="0">
                  <a:pos x="518" y="810"/>
                </a:cxn>
                <a:cxn ang="0">
                  <a:pos x="547" y="803"/>
                </a:cxn>
                <a:cxn ang="0">
                  <a:pos x="628" y="697"/>
                </a:cxn>
                <a:cxn ang="0">
                  <a:pos x="610" y="704"/>
                </a:cxn>
                <a:cxn ang="0">
                  <a:pos x="573" y="714"/>
                </a:cxn>
                <a:cxn ang="0">
                  <a:pos x="529" y="725"/>
                </a:cxn>
                <a:cxn ang="0">
                  <a:pos x="486" y="733"/>
                </a:cxn>
                <a:cxn ang="0">
                  <a:pos x="444" y="737"/>
                </a:cxn>
                <a:cxn ang="0">
                  <a:pos x="423" y="734"/>
                </a:cxn>
                <a:cxn ang="0">
                  <a:pos x="380" y="729"/>
                </a:cxn>
                <a:cxn ang="0">
                  <a:pos x="329" y="711"/>
                </a:cxn>
                <a:cxn ang="0">
                  <a:pos x="279" y="688"/>
                </a:cxn>
                <a:cxn ang="0">
                  <a:pos x="230" y="660"/>
                </a:cxn>
                <a:cxn ang="0">
                  <a:pos x="193" y="628"/>
                </a:cxn>
                <a:cxn ang="0">
                  <a:pos x="177" y="611"/>
                </a:cxn>
                <a:cxn ang="0">
                  <a:pos x="147" y="575"/>
                </a:cxn>
                <a:cxn ang="0">
                  <a:pos x="119" y="533"/>
                </a:cxn>
                <a:cxn ang="0">
                  <a:pos x="98" y="489"/>
                </a:cxn>
                <a:cxn ang="0">
                  <a:pos x="87" y="440"/>
                </a:cxn>
                <a:cxn ang="0">
                  <a:pos x="87" y="416"/>
                </a:cxn>
                <a:cxn ang="0">
                  <a:pos x="92" y="364"/>
                </a:cxn>
                <a:cxn ang="0">
                  <a:pos x="101" y="316"/>
                </a:cxn>
                <a:cxn ang="0">
                  <a:pos x="111" y="271"/>
                </a:cxn>
                <a:cxn ang="0">
                  <a:pos x="126" y="235"/>
                </a:cxn>
                <a:cxn ang="0">
                  <a:pos x="142" y="206"/>
                </a:cxn>
                <a:cxn ang="0">
                  <a:pos x="153" y="193"/>
                </a:cxn>
                <a:cxn ang="0">
                  <a:pos x="184" y="155"/>
                </a:cxn>
                <a:cxn ang="0">
                  <a:pos x="223" y="111"/>
                </a:cxn>
                <a:cxn ang="0">
                  <a:pos x="256" y="73"/>
                </a:cxn>
                <a:cxn ang="0">
                  <a:pos x="276" y="48"/>
                </a:cxn>
                <a:cxn ang="0">
                  <a:pos x="279" y="44"/>
                </a:cxn>
              </a:cxnLst>
              <a:rect l="0" t="0" r="r" b="b"/>
              <a:pathLst>
                <a:path w="629" h="823">
                  <a:moveTo>
                    <a:pt x="279" y="44"/>
                  </a:moveTo>
                  <a:lnTo>
                    <a:pt x="283" y="37"/>
                  </a:lnTo>
                  <a:lnTo>
                    <a:pt x="285" y="28"/>
                  </a:lnTo>
                  <a:lnTo>
                    <a:pt x="285" y="20"/>
                  </a:lnTo>
                  <a:lnTo>
                    <a:pt x="283" y="14"/>
                  </a:lnTo>
                  <a:lnTo>
                    <a:pt x="279" y="5"/>
                  </a:lnTo>
                  <a:lnTo>
                    <a:pt x="279" y="5"/>
                  </a:lnTo>
                  <a:lnTo>
                    <a:pt x="273" y="1"/>
                  </a:lnTo>
                  <a:lnTo>
                    <a:pt x="265" y="0"/>
                  </a:lnTo>
                  <a:lnTo>
                    <a:pt x="256" y="0"/>
                  </a:lnTo>
                  <a:lnTo>
                    <a:pt x="248" y="1"/>
                  </a:lnTo>
                  <a:lnTo>
                    <a:pt x="241" y="5"/>
                  </a:lnTo>
                  <a:lnTo>
                    <a:pt x="241" y="5"/>
                  </a:lnTo>
                  <a:lnTo>
                    <a:pt x="237" y="9"/>
                  </a:lnTo>
                  <a:lnTo>
                    <a:pt x="230" y="18"/>
                  </a:lnTo>
                  <a:lnTo>
                    <a:pt x="218" y="33"/>
                  </a:lnTo>
                  <a:lnTo>
                    <a:pt x="203" y="51"/>
                  </a:lnTo>
                  <a:lnTo>
                    <a:pt x="186" y="71"/>
                  </a:lnTo>
                  <a:lnTo>
                    <a:pt x="168" y="92"/>
                  </a:lnTo>
                  <a:lnTo>
                    <a:pt x="149" y="115"/>
                  </a:lnTo>
                  <a:lnTo>
                    <a:pt x="129" y="136"/>
                  </a:lnTo>
                  <a:lnTo>
                    <a:pt x="115" y="155"/>
                  </a:lnTo>
                  <a:lnTo>
                    <a:pt x="101" y="170"/>
                  </a:lnTo>
                  <a:lnTo>
                    <a:pt x="101" y="170"/>
                  </a:lnTo>
                  <a:lnTo>
                    <a:pt x="90" y="185"/>
                  </a:lnTo>
                  <a:lnTo>
                    <a:pt x="75" y="206"/>
                  </a:lnTo>
                  <a:lnTo>
                    <a:pt x="62" y="231"/>
                  </a:lnTo>
                  <a:lnTo>
                    <a:pt x="48" y="258"/>
                  </a:lnTo>
                  <a:lnTo>
                    <a:pt x="35" y="288"/>
                  </a:lnTo>
                  <a:lnTo>
                    <a:pt x="23" y="319"/>
                  </a:lnTo>
                  <a:lnTo>
                    <a:pt x="12" y="353"/>
                  </a:lnTo>
                  <a:lnTo>
                    <a:pt x="3" y="385"/>
                  </a:lnTo>
                  <a:lnTo>
                    <a:pt x="0" y="416"/>
                  </a:lnTo>
                  <a:lnTo>
                    <a:pt x="0" y="446"/>
                  </a:lnTo>
                  <a:lnTo>
                    <a:pt x="0" y="446"/>
                  </a:lnTo>
                  <a:lnTo>
                    <a:pt x="2" y="476"/>
                  </a:lnTo>
                  <a:lnTo>
                    <a:pt x="3" y="505"/>
                  </a:lnTo>
                  <a:lnTo>
                    <a:pt x="9" y="535"/>
                  </a:lnTo>
                  <a:lnTo>
                    <a:pt x="16" y="564"/>
                  </a:lnTo>
                  <a:lnTo>
                    <a:pt x="25" y="591"/>
                  </a:lnTo>
                  <a:lnTo>
                    <a:pt x="32" y="617"/>
                  </a:lnTo>
                  <a:lnTo>
                    <a:pt x="46" y="642"/>
                  </a:lnTo>
                  <a:lnTo>
                    <a:pt x="58" y="665"/>
                  </a:lnTo>
                  <a:lnTo>
                    <a:pt x="75" y="685"/>
                  </a:lnTo>
                  <a:lnTo>
                    <a:pt x="92" y="704"/>
                  </a:lnTo>
                  <a:lnTo>
                    <a:pt x="92" y="704"/>
                  </a:lnTo>
                  <a:lnTo>
                    <a:pt x="111" y="718"/>
                  </a:lnTo>
                  <a:lnTo>
                    <a:pt x="131" y="734"/>
                  </a:lnTo>
                  <a:lnTo>
                    <a:pt x="155" y="752"/>
                  </a:lnTo>
                  <a:lnTo>
                    <a:pt x="178" y="766"/>
                  </a:lnTo>
                  <a:lnTo>
                    <a:pt x="203" y="782"/>
                  </a:lnTo>
                  <a:lnTo>
                    <a:pt x="230" y="794"/>
                  </a:lnTo>
                  <a:lnTo>
                    <a:pt x="260" y="805"/>
                  </a:lnTo>
                  <a:lnTo>
                    <a:pt x="290" y="813"/>
                  </a:lnTo>
                  <a:lnTo>
                    <a:pt x="322" y="819"/>
                  </a:lnTo>
                  <a:lnTo>
                    <a:pt x="357" y="822"/>
                  </a:lnTo>
                  <a:lnTo>
                    <a:pt x="357" y="822"/>
                  </a:lnTo>
                  <a:lnTo>
                    <a:pt x="391" y="822"/>
                  </a:lnTo>
                  <a:lnTo>
                    <a:pt x="419" y="822"/>
                  </a:lnTo>
                  <a:lnTo>
                    <a:pt x="444" y="822"/>
                  </a:lnTo>
                  <a:lnTo>
                    <a:pt x="465" y="819"/>
                  </a:lnTo>
                  <a:lnTo>
                    <a:pt x="483" y="817"/>
                  </a:lnTo>
                  <a:lnTo>
                    <a:pt x="501" y="813"/>
                  </a:lnTo>
                  <a:lnTo>
                    <a:pt x="518" y="810"/>
                  </a:lnTo>
                  <a:lnTo>
                    <a:pt x="532" y="807"/>
                  </a:lnTo>
                  <a:lnTo>
                    <a:pt x="547" y="803"/>
                  </a:lnTo>
                  <a:lnTo>
                    <a:pt x="562" y="798"/>
                  </a:lnTo>
                  <a:lnTo>
                    <a:pt x="628" y="697"/>
                  </a:lnTo>
                  <a:lnTo>
                    <a:pt x="628" y="697"/>
                  </a:lnTo>
                  <a:lnTo>
                    <a:pt x="610" y="704"/>
                  </a:lnTo>
                  <a:lnTo>
                    <a:pt x="591" y="710"/>
                  </a:lnTo>
                  <a:lnTo>
                    <a:pt x="573" y="714"/>
                  </a:lnTo>
                  <a:lnTo>
                    <a:pt x="552" y="720"/>
                  </a:lnTo>
                  <a:lnTo>
                    <a:pt x="529" y="725"/>
                  </a:lnTo>
                  <a:lnTo>
                    <a:pt x="507" y="729"/>
                  </a:lnTo>
                  <a:lnTo>
                    <a:pt x="486" y="733"/>
                  </a:lnTo>
                  <a:lnTo>
                    <a:pt x="465" y="734"/>
                  </a:lnTo>
                  <a:lnTo>
                    <a:pt x="444" y="737"/>
                  </a:lnTo>
                  <a:lnTo>
                    <a:pt x="423" y="734"/>
                  </a:lnTo>
                  <a:lnTo>
                    <a:pt x="423" y="734"/>
                  </a:lnTo>
                  <a:lnTo>
                    <a:pt x="404" y="733"/>
                  </a:lnTo>
                  <a:lnTo>
                    <a:pt x="380" y="729"/>
                  </a:lnTo>
                  <a:lnTo>
                    <a:pt x="355" y="720"/>
                  </a:lnTo>
                  <a:lnTo>
                    <a:pt x="329" y="711"/>
                  </a:lnTo>
                  <a:lnTo>
                    <a:pt x="304" y="701"/>
                  </a:lnTo>
                  <a:lnTo>
                    <a:pt x="279" y="688"/>
                  </a:lnTo>
                  <a:lnTo>
                    <a:pt x="254" y="674"/>
                  </a:lnTo>
                  <a:lnTo>
                    <a:pt x="230" y="660"/>
                  </a:lnTo>
                  <a:lnTo>
                    <a:pt x="210" y="644"/>
                  </a:lnTo>
                  <a:lnTo>
                    <a:pt x="193" y="628"/>
                  </a:lnTo>
                  <a:lnTo>
                    <a:pt x="193" y="628"/>
                  </a:lnTo>
                  <a:lnTo>
                    <a:pt x="177" y="611"/>
                  </a:lnTo>
                  <a:lnTo>
                    <a:pt x="161" y="593"/>
                  </a:lnTo>
                  <a:lnTo>
                    <a:pt x="147" y="575"/>
                  </a:lnTo>
                  <a:lnTo>
                    <a:pt x="131" y="554"/>
                  </a:lnTo>
                  <a:lnTo>
                    <a:pt x="119" y="533"/>
                  </a:lnTo>
                  <a:lnTo>
                    <a:pt x="108" y="512"/>
                  </a:lnTo>
                  <a:lnTo>
                    <a:pt x="98" y="489"/>
                  </a:lnTo>
                  <a:lnTo>
                    <a:pt x="92" y="466"/>
                  </a:lnTo>
                  <a:lnTo>
                    <a:pt x="87" y="440"/>
                  </a:lnTo>
                  <a:lnTo>
                    <a:pt x="87" y="416"/>
                  </a:lnTo>
                  <a:lnTo>
                    <a:pt x="87" y="416"/>
                  </a:lnTo>
                  <a:lnTo>
                    <a:pt x="90" y="390"/>
                  </a:lnTo>
                  <a:lnTo>
                    <a:pt x="92" y="364"/>
                  </a:lnTo>
                  <a:lnTo>
                    <a:pt x="96" y="339"/>
                  </a:lnTo>
                  <a:lnTo>
                    <a:pt x="101" y="316"/>
                  </a:lnTo>
                  <a:lnTo>
                    <a:pt x="106" y="293"/>
                  </a:lnTo>
                  <a:lnTo>
                    <a:pt x="111" y="271"/>
                  </a:lnTo>
                  <a:lnTo>
                    <a:pt x="119" y="252"/>
                  </a:lnTo>
                  <a:lnTo>
                    <a:pt x="126" y="235"/>
                  </a:lnTo>
                  <a:lnTo>
                    <a:pt x="134" y="221"/>
                  </a:lnTo>
                  <a:lnTo>
                    <a:pt x="142" y="206"/>
                  </a:lnTo>
                  <a:lnTo>
                    <a:pt x="142" y="206"/>
                  </a:lnTo>
                  <a:lnTo>
                    <a:pt x="153" y="193"/>
                  </a:lnTo>
                  <a:lnTo>
                    <a:pt x="168" y="176"/>
                  </a:lnTo>
                  <a:lnTo>
                    <a:pt x="184" y="155"/>
                  </a:lnTo>
                  <a:lnTo>
                    <a:pt x="203" y="134"/>
                  </a:lnTo>
                  <a:lnTo>
                    <a:pt x="223" y="111"/>
                  </a:lnTo>
                  <a:lnTo>
                    <a:pt x="239" y="90"/>
                  </a:lnTo>
                  <a:lnTo>
                    <a:pt x="256" y="73"/>
                  </a:lnTo>
                  <a:lnTo>
                    <a:pt x="269" y="56"/>
                  </a:lnTo>
                  <a:lnTo>
                    <a:pt x="276" y="48"/>
                  </a:lnTo>
                  <a:lnTo>
                    <a:pt x="279" y="44"/>
                  </a:lnTo>
                  <a:lnTo>
                    <a:pt x="279" y="44"/>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33" name="Freeform 31">
              <a:extLst>
                <a:ext uri="{FF2B5EF4-FFF2-40B4-BE49-F238E27FC236}">
                  <a16:creationId xmlns:a16="http://schemas.microsoft.com/office/drawing/2014/main" id="{CFC6C9B7-F136-2F47-9E0D-D0D1C2557B18}"/>
                </a:ext>
              </a:extLst>
            </p:cNvPr>
            <p:cNvSpPr>
              <a:spLocks/>
            </p:cNvSpPr>
            <p:nvPr/>
          </p:nvSpPr>
          <p:spPr bwMode="auto">
            <a:xfrm>
              <a:off x="1948" y="1380"/>
              <a:ext cx="2661" cy="2057"/>
            </a:xfrm>
            <a:custGeom>
              <a:avLst/>
              <a:gdLst/>
              <a:ahLst/>
              <a:cxnLst>
                <a:cxn ang="0">
                  <a:pos x="149" y="0"/>
                </a:cxn>
                <a:cxn ang="0">
                  <a:pos x="2579" y="1888"/>
                </a:cxn>
                <a:cxn ang="0">
                  <a:pos x="2579" y="1888"/>
                </a:cxn>
                <a:cxn ang="0">
                  <a:pos x="2590" y="1906"/>
                </a:cxn>
                <a:cxn ang="0">
                  <a:pos x="2598" y="1920"/>
                </a:cxn>
                <a:cxn ang="0">
                  <a:pos x="2609" y="1937"/>
                </a:cxn>
                <a:cxn ang="0">
                  <a:pos x="2618" y="1954"/>
                </a:cxn>
                <a:cxn ang="0">
                  <a:pos x="2625" y="1971"/>
                </a:cxn>
                <a:cxn ang="0">
                  <a:pos x="2634" y="1987"/>
                </a:cxn>
                <a:cxn ang="0">
                  <a:pos x="2643" y="2007"/>
                </a:cxn>
                <a:cxn ang="0">
                  <a:pos x="2648" y="2024"/>
                </a:cxn>
                <a:cxn ang="0">
                  <a:pos x="2653" y="2040"/>
                </a:cxn>
                <a:cxn ang="0">
                  <a:pos x="2660" y="2056"/>
                </a:cxn>
                <a:cxn ang="0">
                  <a:pos x="2660" y="2056"/>
                </a:cxn>
                <a:cxn ang="0">
                  <a:pos x="2643" y="2056"/>
                </a:cxn>
                <a:cxn ang="0">
                  <a:pos x="2625" y="2053"/>
                </a:cxn>
                <a:cxn ang="0">
                  <a:pos x="2607" y="2051"/>
                </a:cxn>
                <a:cxn ang="0">
                  <a:pos x="2588" y="2049"/>
                </a:cxn>
                <a:cxn ang="0">
                  <a:pos x="2570" y="2047"/>
                </a:cxn>
                <a:cxn ang="0">
                  <a:pos x="2552" y="2042"/>
                </a:cxn>
                <a:cxn ang="0">
                  <a:pos x="2533" y="2038"/>
                </a:cxn>
                <a:cxn ang="0">
                  <a:pos x="2514" y="2033"/>
                </a:cxn>
                <a:cxn ang="0">
                  <a:pos x="2494" y="2028"/>
                </a:cxn>
                <a:cxn ang="0">
                  <a:pos x="2478" y="2024"/>
                </a:cxn>
                <a:cxn ang="0">
                  <a:pos x="0" y="195"/>
                </a:cxn>
                <a:cxn ang="0">
                  <a:pos x="149" y="0"/>
                </a:cxn>
                <a:cxn ang="0">
                  <a:pos x="149" y="0"/>
                </a:cxn>
              </a:cxnLst>
              <a:rect l="0" t="0" r="r" b="b"/>
              <a:pathLst>
                <a:path w="2661" h="2057">
                  <a:moveTo>
                    <a:pt x="149" y="0"/>
                  </a:moveTo>
                  <a:lnTo>
                    <a:pt x="2579" y="1888"/>
                  </a:lnTo>
                  <a:lnTo>
                    <a:pt x="2579" y="1888"/>
                  </a:lnTo>
                  <a:lnTo>
                    <a:pt x="2590" y="1906"/>
                  </a:lnTo>
                  <a:lnTo>
                    <a:pt x="2598" y="1920"/>
                  </a:lnTo>
                  <a:lnTo>
                    <a:pt x="2609" y="1937"/>
                  </a:lnTo>
                  <a:lnTo>
                    <a:pt x="2618" y="1954"/>
                  </a:lnTo>
                  <a:lnTo>
                    <a:pt x="2625" y="1971"/>
                  </a:lnTo>
                  <a:lnTo>
                    <a:pt x="2634" y="1987"/>
                  </a:lnTo>
                  <a:lnTo>
                    <a:pt x="2643" y="2007"/>
                  </a:lnTo>
                  <a:lnTo>
                    <a:pt x="2648" y="2024"/>
                  </a:lnTo>
                  <a:lnTo>
                    <a:pt x="2653" y="2040"/>
                  </a:lnTo>
                  <a:lnTo>
                    <a:pt x="2660" y="2056"/>
                  </a:lnTo>
                  <a:lnTo>
                    <a:pt x="2660" y="2056"/>
                  </a:lnTo>
                  <a:lnTo>
                    <a:pt x="2643" y="2056"/>
                  </a:lnTo>
                  <a:lnTo>
                    <a:pt x="2625" y="2053"/>
                  </a:lnTo>
                  <a:lnTo>
                    <a:pt x="2607" y="2051"/>
                  </a:lnTo>
                  <a:lnTo>
                    <a:pt x="2588" y="2049"/>
                  </a:lnTo>
                  <a:lnTo>
                    <a:pt x="2570" y="2047"/>
                  </a:lnTo>
                  <a:lnTo>
                    <a:pt x="2552" y="2042"/>
                  </a:lnTo>
                  <a:lnTo>
                    <a:pt x="2533" y="2038"/>
                  </a:lnTo>
                  <a:lnTo>
                    <a:pt x="2514" y="2033"/>
                  </a:lnTo>
                  <a:lnTo>
                    <a:pt x="2494" y="2028"/>
                  </a:lnTo>
                  <a:lnTo>
                    <a:pt x="2478" y="2024"/>
                  </a:lnTo>
                  <a:lnTo>
                    <a:pt x="0" y="195"/>
                  </a:lnTo>
                  <a:lnTo>
                    <a:pt x="149" y="0"/>
                  </a:lnTo>
                  <a:lnTo>
                    <a:pt x="149" y="0"/>
                  </a:lnTo>
                </a:path>
              </a:pathLst>
            </a:custGeom>
            <a:solidFill>
              <a:srgbClr val="FFD80F"/>
            </a:solidFill>
            <a:ln w="9525" cap="rnd">
              <a:noFill/>
              <a:round/>
              <a:headEnd/>
              <a:tailEnd/>
            </a:ln>
            <a:effectLst/>
          </p:spPr>
          <p:txBody>
            <a:bodyPr/>
            <a:lstStyle/>
            <a:p>
              <a:endParaRPr lang="en-US" sz="1800"/>
            </a:p>
          </p:txBody>
        </p:sp>
        <p:sp>
          <p:nvSpPr>
            <p:cNvPr id="34" name="Freeform 32">
              <a:extLst>
                <a:ext uri="{FF2B5EF4-FFF2-40B4-BE49-F238E27FC236}">
                  <a16:creationId xmlns:a16="http://schemas.microsoft.com/office/drawing/2014/main" id="{15A0D16F-01A3-984F-BE15-C661C6E24A0E}"/>
                </a:ext>
              </a:extLst>
            </p:cNvPr>
            <p:cNvSpPr>
              <a:spLocks/>
            </p:cNvSpPr>
            <p:nvPr/>
          </p:nvSpPr>
          <p:spPr bwMode="auto">
            <a:xfrm>
              <a:off x="1948" y="1380"/>
              <a:ext cx="2661" cy="2057"/>
            </a:xfrm>
            <a:custGeom>
              <a:avLst/>
              <a:gdLst/>
              <a:ahLst/>
              <a:cxnLst>
                <a:cxn ang="0">
                  <a:pos x="149" y="0"/>
                </a:cxn>
                <a:cxn ang="0">
                  <a:pos x="2579" y="1888"/>
                </a:cxn>
                <a:cxn ang="0">
                  <a:pos x="2579" y="1888"/>
                </a:cxn>
                <a:cxn ang="0">
                  <a:pos x="2590" y="1906"/>
                </a:cxn>
                <a:cxn ang="0">
                  <a:pos x="2598" y="1920"/>
                </a:cxn>
                <a:cxn ang="0">
                  <a:pos x="2609" y="1937"/>
                </a:cxn>
                <a:cxn ang="0">
                  <a:pos x="2618" y="1954"/>
                </a:cxn>
                <a:cxn ang="0">
                  <a:pos x="2625" y="1971"/>
                </a:cxn>
                <a:cxn ang="0">
                  <a:pos x="2634" y="1987"/>
                </a:cxn>
                <a:cxn ang="0">
                  <a:pos x="2643" y="2007"/>
                </a:cxn>
                <a:cxn ang="0">
                  <a:pos x="2648" y="2024"/>
                </a:cxn>
                <a:cxn ang="0">
                  <a:pos x="2653" y="2040"/>
                </a:cxn>
                <a:cxn ang="0">
                  <a:pos x="2660" y="2056"/>
                </a:cxn>
                <a:cxn ang="0">
                  <a:pos x="2660" y="2056"/>
                </a:cxn>
                <a:cxn ang="0">
                  <a:pos x="2643" y="2056"/>
                </a:cxn>
                <a:cxn ang="0">
                  <a:pos x="2625" y="2053"/>
                </a:cxn>
                <a:cxn ang="0">
                  <a:pos x="2607" y="2051"/>
                </a:cxn>
                <a:cxn ang="0">
                  <a:pos x="2588" y="2049"/>
                </a:cxn>
                <a:cxn ang="0">
                  <a:pos x="2570" y="2047"/>
                </a:cxn>
                <a:cxn ang="0">
                  <a:pos x="2552" y="2042"/>
                </a:cxn>
                <a:cxn ang="0">
                  <a:pos x="2533" y="2038"/>
                </a:cxn>
                <a:cxn ang="0">
                  <a:pos x="2514" y="2033"/>
                </a:cxn>
                <a:cxn ang="0">
                  <a:pos x="2494" y="2028"/>
                </a:cxn>
                <a:cxn ang="0">
                  <a:pos x="2478" y="2024"/>
                </a:cxn>
                <a:cxn ang="0">
                  <a:pos x="0" y="195"/>
                </a:cxn>
                <a:cxn ang="0">
                  <a:pos x="149" y="0"/>
                </a:cxn>
                <a:cxn ang="0">
                  <a:pos x="149" y="0"/>
                </a:cxn>
              </a:cxnLst>
              <a:rect l="0" t="0" r="r" b="b"/>
              <a:pathLst>
                <a:path w="2661" h="2057">
                  <a:moveTo>
                    <a:pt x="149" y="0"/>
                  </a:moveTo>
                  <a:lnTo>
                    <a:pt x="2579" y="1888"/>
                  </a:lnTo>
                  <a:lnTo>
                    <a:pt x="2579" y="1888"/>
                  </a:lnTo>
                  <a:lnTo>
                    <a:pt x="2590" y="1906"/>
                  </a:lnTo>
                  <a:lnTo>
                    <a:pt x="2598" y="1920"/>
                  </a:lnTo>
                  <a:lnTo>
                    <a:pt x="2609" y="1937"/>
                  </a:lnTo>
                  <a:lnTo>
                    <a:pt x="2618" y="1954"/>
                  </a:lnTo>
                  <a:lnTo>
                    <a:pt x="2625" y="1971"/>
                  </a:lnTo>
                  <a:lnTo>
                    <a:pt x="2634" y="1987"/>
                  </a:lnTo>
                  <a:lnTo>
                    <a:pt x="2643" y="2007"/>
                  </a:lnTo>
                  <a:lnTo>
                    <a:pt x="2648" y="2024"/>
                  </a:lnTo>
                  <a:lnTo>
                    <a:pt x="2653" y="2040"/>
                  </a:lnTo>
                  <a:lnTo>
                    <a:pt x="2660" y="2056"/>
                  </a:lnTo>
                  <a:lnTo>
                    <a:pt x="2660" y="2056"/>
                  </a:lnTo>
                  <a:lnTo>
                    <a:pt x="2643" y="2056"/>
                  </a:lnTo>
                  <a:lnTo>
                    <a:pt x="2625" y="2053"/>
                  </a:lnTo>
                  <a:lnTo>
                    <a:pt x="2607" y="2051"/>
                  </a:lnTo>
                  <a:lnTo>
                    <a:pt x="2588" y="2049"/>
                  </a:lnTo>
                  <a:lnTo>
                    <a:pt x="2570" y="2047"/>
                  </a:lnTo>
                  <a:lnTo>
                    <a:pt x="2552" y="2042"/>
                  </a:lnTo>
                  <a:lnTo>
                    <a:pt x="2533" y="2038"/>
                  </a:lnTo>
                  <a:lnTo>
                    <a:pt x="2514" y="2033"/>
                  </a:lnTo>
                  <a:lnTo>
                    <a:pt x="2494" y="2028"/>
                  </a:lnTo>
                  <a:lnTo>
                    <a:pt x="2478" y="2024"/>
                  </a:lnTo>
                  <a:lnTo>
                    <a:pt x="0" y="195"/>
                  </a:lnTo>
                  <a:lnTo>
                    <a:pt x="149" y="0"/>
                  </a:lnTo>
                  <a:lnTo>
                    <a:pt x="149" y="0"/>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35" name="Freeform 33">
              <a:extLst>
                <a:ext uri="{FF2B5EF4-FFF2-40B4-BE49-F238E27FC236}">
                  <a16:creationId xmlns:a16="http://schemas.microsoft.com/office/drawing/2014/main" id="{04400E91-C220-DE4C-BB06-984C235AF957}"/>
                </a:ext>
              </a:extLst>
            </p:cNvPr>
            <p:cNvSpPr>
              <a:spLocks/>
            </p:cNvSpPr>
            <p:nvPr/>
          </p:nvSpPr>
          <p:spPr bwMode="auto">
            <a:xfrm>
              <a:off x="2299" y="1675"/>
              <a:ext cx="329" cy="229"/>
            </a:xfrm>
            <a:custGeom>
              <a:avLst/>
              <a:gdLst/>
              <a:ahLst/>
              <a:cxnLst>
                <a:cxn ang="0">
                  <a:pos x="109" y="228"/>
                </a:cxn>
                <a:cxn ang="0">
                  <a:pos x="109" y="225"/>
                </a:cxn>
                <a:cxn ang="0">
                  <a:pos x="111" y="220"/>
                </a:cxn>
                <a:cxn ang="0">
                  <a:pos x="115" y="211"/>
                </a:cxn>
                <a:cxn ang="0">
                  <a:pos x="119" y="202"/>
                </a:cxn>
                <a:cxn ang="0">
                  <a:pos x="126" y="190"/>
                </a:cxn>
                <a:cxn ang="0">
                  <a:pos x="132" y="177"/>
                </a:cxn>
                <a:cxn ang="0">
                  <a:pos x="140" y="164"/>
                </a:cxn>
                <a:cxn ang="0">
                  <a:pos x="149" y="153"/>
                </a:cxn>
                <a:cxn ang="0">
                  <a:pos x="157" y="143"/>
                </a:cxn>
                <a:cxn ang="0">
                  <a:pos x="167" y="135"/>
                </a:cxn>
                <a:cxn ang="0">
                  <a:pos x="167" y="135"/>
                </a:cxn>
                <a:cxn ang="0">
                  <a:pos x="181" y="128"/>
                </a:cxn>
                <a:cxn ang="0">
                  <a:pos x="197" y="122"/>
                </a:cxn>
                <a:cxn ang="0">
                  <a:pos x="216" y="120"/>
                </a:cxn>
                <a:cxn ang="0">
                  <a:pos x="239" y="118"/>
                </a:cxn>
                <a:cxn ang="0">
                  <a:pos x="261" y="116"/>
                </a:cxn>
                <a:cxn ang="0">
                  <a:pos x="281" y="116"/>
                </a:cxn>
                <a:cxn ang="0">
                  <a:pos x="300" y="116"/>
                </a:cxn>
                <a:cxn ang="0">
                  <a:pos x="314" y="116"/>
                </a:cxn>
                <a:cxn ang="0">
                  <a:pos x="323" y="116"/>
                </a:cxn>
                <a:cxn ang="0">
                  <a:pos x="328" y="118"/>
                </a:cxn>
                <a:cxn ang="0">
                  <a:pos x="167" y="0"/>
                </a:cxn>
                <a:cxn ang="0">
                  <a:pos x="0" y="151"/>
                </a:cxn>
                <a:cxn ang="0">
                  <a:pos x="109" y="228"/>
                </a:cxn>
                <a:cxn ang="0">
                  <a:pos x="109" y="228"/>
                </a:cxn>
              </a:cxnLst>
              <a:rect l="0" t="0" r="r" b="b"/>
              <a:pathLst>
                <a:path w="329" h="229">
                  <a:moveTo>
                    <a:pt x="109" y="228"/>
                  </a:moveTo>
                  <a:lnTo>
                    <a:pt x="109" y="225"/>
                  </a:lnTo>
                  <a:lnTo>
                    <a:pt x="111" y="220"/>
                  </a:lnTo>
                  <a:lnTo>
                    <a:pt x="115" y="211"/>
                  </a:lnTo>
                  <a:lnTo>
                    <a:pt x="119" y="202"/>
                  </a:lnTo>
                  <a:lnTo>
                    <a:pt x="126" y="190"/>
                  </a:lnTo>
                  <a:lnTo>
                    <a:pt x="132" y="177"/>
                  </a:lnTo>
                  <a:lnTo>
                    <a:pt x="140" y="164"/>
                  </a:lnTo>
                  <a:lnTo>
                    <a:pt x="149" y="153"/>
                  </a:lnTo>
                  <a:lnTo>
                    <a:pt x="157" y="143"/>
                  </a:lnTo>
                  <a:lnTo>
                    <a:pt x="167" y="135"/>
                  </a:lnTo>
                  <a:lnTo>
                    <a:pt x="167" y="135"/>
                  </a:lnTo>
                  <a:lnTo>
                    <a:pt x="181" y="128"/>
                  </a:lnTo>
                  <a:lnTo>
                    <a:pt x="197" y="122"/>
                  </a:lnTo>
                  <a:lnTo>
                    <a:pt x="216" y="120"/>
                  </a:lnTo>
                  <a:lnTo>
                    <a:pt x="239" y="118"/>
                  </a:lnTo>
                  <a:lnTo>
                    <a:pt x="261" y="116"/>
                  </a:lnTo>
                  <a:lnTo>
                    <a:pt x="281" y="116"/>
                  </a:lnTo>
                  <a:lnTo>
                    <a:pt x="300" y="116"/>
                  </a:lnTo>
                  <a:lnTo>
                    <a:pt x="314" y="116"/>
                  </a:lnTo>
                  <a:lnTo>
                    <a:pt x="323" y="116"/>
                  </a:lnTo>
                  <a:lnTo>
                    <a:pt x="328" y="118"/>
                  </a:lnTo>
                  <a:lnTo>
                    <a:pt x="167" y="0"/>
                  </a:lnTo>
                  <a:lnTo>
                    <a:pt x="0" y="151"/>
                  </a:lnTo>
                  <a:lnTo>
                    <a:pt x="109" y="228"/>
                  </a:lnTo>
                  <a:lnTo>
                    <a:pt x="109" y="228"/>
                  </a:lnTo>
                </a:path>
              </a:pathLst>
            </a:custGeom>
            <a:solidFill>
              <a:srgbClr val="7C6000"/>
            </a:solidFill>
            <a:ln w="9525" cap="rnd">
              <a:noFill/>
              <a:round/>
              <a:headEnd/>
              <a:tailEnd/>
            </a:ln>
            <a:effectLst/>
          </p:spPr>
          <p:txBody>
            <a:bodyPr/>
            <a:lstStyle/>
            <a:p>
              <a:endParaRPr lang="en-US" sz="1800"/>
            </a:p>
          </p:txBody>
        </p:sp>
        <p:sp>
          <p:nvSpPr>
            <p:cNvPr id="36" name="Freeform 34">
              <a:extLst>
                <a:ext uri="{FF2B5EF4-FFF2-40B4-BE49-F238E27FC236}">
                  <a16:creationId xmlns:a16="http://schemas.microsoft.com/office/drawing/2014/main" id="{61F2D7E6-335C-7A47-B205-9EB05AA9ADE3}"/>
                </a:ext>
              </a:extLst>
            </p:cNvPr>
            <p:cNvSpPr>
              <a:spLocks/>
            </p:cNvSpPr>
            <p:nvPr/>
          </p:nvSpPr>
          <p:spPr bwMode="auto">
            <a:xfrm>
              <a:off x="3624" y="2671"/>
              <a:ext cx="213" cy="230"/>
            </a:xfrm>
            <a:custGeom>
              <a:avLst/>
              <a:gdLst/>
              <a:ahLst/>
              <a:cxnLst>
                <a:cxn ang="0">
                  <a:pos x="135" y="229"/>
                </a:cxn>
                <a:cxn ang="0">
                  <a:pos x="133" y="227"/>
                </a:cxn>
                <a:cxn ang="0">
                  <a:pos x="133" y="221"/>
                </a:cxn>
                <a:cxn ang="0">
                  <a:pos x="133" y="212"/>
                </a:cxn>
                <a:cxn ang="0">
                  <a:pos x="133" y="200"/>
                </a:cxn>
                <a:cxn ang="0">
                  <a:pos x="133" y="187"/>
                </a:cxn>
                <a:cxn ang="0">
                  <a:pos x="133" y="172"/>
                </a:cxn>
                <a:cxn ang="0">
                  <a:pos x="133" y="157"/>
                </a:cxn>
                <a:cxn ang="0">
                  <a:pos x="135" y="143"/>
                </a:cxn>
                <a:cxn ang="0">
                  <a:pos x="138" y="129"/>
                </a:cxn>
                <a:cxn ang="0">
                  <a:pos x="143" y="120"/>
                </a:cxn>
                <a:cxn ang="0">
                  <a:pos x="212" y="69"/>
                </a:cxn>
                <a:cxn ang="0">
                  <a:pos x="110" y="0"/>
                </a:cxn>
                <a:cxn ang="0">
                  <a:pos x="0" y="136"/>
                </a:cxn>
                <a:cxn ang="0">
                  <a:pos x="135" y="229"/>
                </a:cxn>
                <a:cxn ang="0">
                  <a:pos x="135" y="229"/>
                </a:cxn>
              </a:cxnLst>
              <a:rect l="0" t="0" r="r" b="b"/>
              <a:pathLst>
                <a:path w="213" h="230">
                  <a:moveTo>
                    <a:pt x="135" y="229"/>
                  </a:moveTo>
                  <a:lnTo>
                    <a:pt x="133" y="227"/>
                  </a:lnTo>
                  <a:lnTo>
                    <a:pt x="133" y="221"/>
                  </a:lnTo>
                  <a:lnTo>
                    <a:pt x="133" y="212"/>
                  </a:lnTo>
                  <a:lnTo>
                    <a:pt x="133" y="200"/>
                  </a:lnTo>
                  <a:lnTo>
                    <a:pt x="133" y="187"/>
                  </a:lnTo>
                  <a:lnTo>
                    <a:pt x="133" y="172"/>
                  </a:lnTo>
                  <a:lnTo>
                    <a:pt x="133" y="157"/>
                  </a:lnTo>
                  <a:lnTo>
                    <a:pt x="135" y="143"/>
                  </a:lnTo>
                  <a:lnTo>
                    <a:pt x="138" y="129"/>
                  </a:lnTo>
                  <a:lnTo>
                    <a:pt x="143" y="120"/>
                  </a:lnTo>
                  <a:lnTo>
                    <a:pt x="212" y="69"/>
                  </a:lnTo>
                  <a:lnTo>
                    <a:pt x="110" y="0"/>
                  </a:lnTo>
                  <a:lnTo>
                    <a:pt x="0" y="136"/>
                  </a:lnTo>
                  <a:lnTo>
                    <a:pt x="135" y="229"/>
                  </a:lnTo>
                  <a:lnTo>
                    <a:pt x="135" y="229"/>
                  </a:lnTo>
                </a:path>
              </a:pathLst>
            </a:custGeom>
            <a:solidFill>
              <a:srgbClr val="7C6000"/>
            </a:solidFill>
            <a:ln w="9525" cap="rnd">
              <a:noFill/>
              <a:round/>
              <a:headEnd/>
              <a:tailEnd/>
            </a:ln>
            <a:effectLst/>
          </p:spPr>
          <p:txBody>
            <a:bodyPr/>
            <a:lstStyle/>
            <a:p>
              <a:endParaRPr lang="en-US" sz="1800"/>
            </a:p>
          </p:txBody>
        </p:sp>
        <p:sp>
          <p:nvSpPr>
            <p:cNvPr id="37" name="Freeform 35">
              <a:extLst>
                <a:ext uri="{FF2B5EF4-FFF2-40B4-BE49-F238E27FC236}">
                  <a16:creationId xmlns:a16="http://schemas.microsoft.com/office/drawing/2014/main" id="{989D37C4-7E02-044C-8364-722CF04EE402}"/>
                </a:ext>
              </a:extLst>
            </p:cNvPr>
            <p:cNvSpPr>
              <a:spLocks/>
            </p:cNvSpPr>
            <p:nvPr/>
          </p:nvSpPr>
          <p:spPr bwMode="auto">
            <a:xfrm>
              <a:off x="3051" y="2241"/>
              <a:ext cx="229" cy="245"/>
            </a:xfrm>
            <a:custGeom>
              <a:avLst/>
              <a:gdLst/>
              <a:ahLst/>
              <a:cxnLst>
                <a:cxn ang="0">
                  <a:pos x="135" y="244"/>
                </a:cxn>
                <a:cxn ang="0">
                  <a:pos x="135" y="241"/>
                </a:cxn>
                <a:cxn ang="0">
                  <a:pos x="135" y="234"/>
                </a:cxn>
                <a:cxn ang="0">
                  <a:pos x="137" y="223"/>
                </a:cxn>
                <a:cxn ang="0">
                  <a:pos x="138" y="208"/>
                </a:cxn>
                <a:cxn ang="0">
                  <a:pos x="140" y="193"/>
                </a:cxn>
                <a:cxn ang="0">
                  <a:pos x="143" y="176"/>
                </a:cxn>
                <a:cxn ang="0">
                  <a:pos x="147" y="160"/>
                </a:cxn>
                <a:cxn ang="0">
                  <a:pos x="152" y="143"/>
                </a:cxn>
                <a:cxn ang="0">
                  <a:pos x="156" y="128"/>
                </a:cxn>
                <a:cxn ang="0">
                  <a:pos x="160" y="118"/>
                </a:cxn>
                <a:cxn ang="0">
                  <a:pos x="228" y="68"/>
                </a:cxn>
                <a:cxn ang="0">
                  <a:pos x="126" y="0"/>
                </a:cxn>
                <a:cxn ang="0">
                  <a:pos x="0" y="151"/>
                </a:cxn>
                <a:cxn ang="0">
                  <a:pos x="135" y="244"/>
                </a:cxn>
                <a:cxn ang="0">
                  <a:pos x="135" y="244"/>
                </a:cxn>
              </a:cxnLst>
              <a:rect l="0" t="0" r="r" b="b"/>
              <a:pathLst>
                <a:path w="229" h="245">
                  <a:moveTo>
                    <a:pt x="135" y="244"/>
                  </a:moveTo>
                  <a:lnTo>
                    <a:pt x="135" y="241"/>
                  </a:lnTo>
                  <a:lnTo>
                    <a:pt x="135" y="234"/>
                  </a:lnTo>
                  <a:lnTo>
                    <a:pt x="137" y="223"/>
                  </a:lnTo>
                  <a:lnTo>
                    <a:pt x="138" y="208"/>
                  </a:lnTo>
                  <a:lnTo>
                    <a:pt x="140" y="193"/>
                  </a:lnTo>
                  <a:lnTo>
                    <a:pt x="143" y="176"/>
                  </a:lnTo>
                  <a:lnTo>
                    <a:pt x="147" y="160"/>
                  </a:lnTo>
                  <a:lnTo>
                    <a:pt x="152" y="143"/>
                  </a:lnTo>
                  <a:lnTo>
                    <a:pt x="156" y="128"/>
                  </a:lnTo>
                  <a:lnTo>
                    <a:pt x="160" y="118"/>
                  </a:lnTo>
                  <a:lnTo>
                    <a:pt x="228" y="68"/>
                  </a:lnTo>
                  <a:lnTo>
                    <a:pt x="126" y="0"/>
                  </a:lnTo>
                  <a:lnTo>
                    <a:pt x="0" y="151"/>
                  </a:lnTo>
                  <a:lnTo>
                    <a:pt x="135" y="244"/>
                  </a:lnTo>
                  <a:lnTo>
                    <a:pt x="135" y="244"/>
                  </a:lnTo>
                </a:path>
              </a:pathLst>
            </a:custGeom>
            <a:solidFill>
              <a:srgbClr val="7C6000"/>
            </a:solidFill>
            <a:ln w="9525" cap="rnd">
              <a:noFill/>
              <a:round/>
              <a:headEnd/>
              <a:tailEnd/>
            </a:ln>
            <a:effectLst/>
          </p:spPr>
          <p:txBody>
            <a:bodyPr/>
            <a:lstStyle/>
            <a:p>
              <a:endParaRPr lang="en-US" sz="1800"/>
            </a:p>
          </p:txBody>
        </p:sp>
        <p:sp>
          <p:nvSpPr>
            <p:cNvPr id="38" name="Freeform 36">
              <a:extLst>
                <a:ext uri="{FF2B5EF4-FFF2-40B4-BE49-F238E27FC236}">
                  <a16:creationId xmlns:a16="http://schemas.microsoft.com/office/drawing/2014/main" id="{5EEEF589-03A5-C84A-8223-AC0F6BB3FEA7}"/>
                </a:ext>
              </a:extLst>
            </p:cNvPr>
            <p:cNvSpPr>
              <a:spLocks/>
            </p:cNvSpPr>
            <p:nvPr/>
          </p:nvSpPr>
          <p:spPr bwMode="auto">
            <a:xfrm>
              <a:off x="1586" y="1190"/>
              <a:ext cx="604" cy="691"/>
            </a:xfrm>
            <a:custGeom>
              <a:avLst/>
              <a:gdLst/>
              <a:ahLst/>
              <a:cxnLst>
                <a:cxn ang="0">
                  <a:pos x="34" y="690"/>
                </a:cxn>
                <a:cxn ang="0">
                  <a:pos x="8" y="683"/>
                </a:cxn>
                <a:cxn ang="0">
                  <a:pos x="0" y="666"/>
                </a:cxn>
                <a:cxn ang="0">
                  <a:pos x="8" y="639"/>
                </a:cxn>
                <a:cxn ang="0">
                  <a:pos x="15" y="631"/>
                </a:cxn>
                <a:cxn ang="0">
                  <a:pos x="42" y="601"/>
                </a:cxn>
                <a:cxn ang="0">
                  <a:pos x="73" y="563"/>
                </a:cxn>
                <a:cxn ang="0">
                  <a:pos x="93" y="544"/>
                </a:cxn>
                <a:cxn ang="0">
                  <a:pos x="122" y="521"/>
                </a:cxn>
                <a:cxn ang="0">
                  <a:pos x="160" y="496"/>
                </a:cxn>
                <a:cxn ang="0">
                  <a:pos x="194" y="470"/>
                </a:cxn>
                <a:cxn ang="0">
                  <a:pos x="215" y="451"/>
                </a:cxn>
                <a:cxn ang="0">
                  <a:pos x="259" y="410"/>
                </a:cxn>
                <a:cxn ang="0">
                  <a:pos x="305" y="352"/>
                </a:cxn>
                <a:cxn ang="0">
                  <a:pos x="340" y="283"/>
                </a:cxn>
                <a:cxn ang="0">
                  <a:pos x="352" y="234"/>
                </a:cxn>
                <a:cxn ang="0">
                  <a:pos x="365" y="165"/>
                </a:cxn>
                <a:cxn ang="0">
                  <a:pos x="379" y="105"/>
                </a:cxn>
                <a:cxn ang="0">
                  <a:pos x="395" y="73"/>
                </a:cxn>
                <a:cxn ang="0">
                  <a:pos x="423" y="36"/>
                </a:cxn>
                <a:cxn ang="0">
                  <a:pos x="462" y="8"/>
                </a:cxn>
                <a:cxn ang="0">
                  <a:pos x="506" y="0"/>
                </a:cxn>
                <a:cxn ang="0">
                  <a:pos x="533" y="6"/>
                </a:cxn>
                <a:cxn ang="0">
                  <a:pos x="569" y="27"/>
                </a:cxn>
                <a:cxn ang="0">
                  <a:pos x="593" y="57"/>
                </a:cxn>
                <a:cxn ang="0">
                  <a:pos x="603" y="94"/>
                </a:cxn>
                <a:cxn ang="0">
                  <a:pos x="598" y="126"/>
                </a:cxn>
                <a:cxn ang="0">
                  <a:pos x="584" y="184"/>
                </a:cxn>
                <a:cxn ang="0">
                  <a:pos x="556" y="249"/>
                </a:cxn>
                <a:cxn ang="0">
                  <a:pos x="531" y="289"/>
                </a:cxn>
                <a:cxn ang="0">
                  <a:pos x="483" y="348"/>
                </a:cxn>
                <a:cxn ang="0">
                  <a:pos x="423" y="399"/>
                </a:cxn>
                <a:cxn ang="0">
                  <a:pos x="367" y="440"/>
                </a:cxn>
                <a:cxn ang="0">
                  <a:pos x="333" y="460"/>
                </a:cxn>
                <a:cxn ang="0">
                  <a:pos x="282" y="483"/>
                </a:cxn>
                <a:cxn ang="0">
                  <a:pos x="236" y="507"/>
                </a:cxn>
                <a:cxn ang="0">
                  <a:pos x="198" y="532"/>
                </a:cxn>
                <a:cxn ang="0">
                  <a:pos x="177" y="551"/>
                </a:cxn>
                <a:cxn ang="0">
                  <a:pos x="147" y="574"/>
                </a:cxn>
                <a:cxn ang="0">
                  <a:pos x="122" y="595"/>
                </a:cxn>
                <a:cxn ang="0">
                  <a:pos x="107" y="608"/>
                </a:cxn>
                <a:cxn ang="0">
                  <a:pos x="86" y="633"/>
                </a:cxn>
                <a:cxn ang="0">
                  <a:pos x="66" y="660"/>
                </a:cxn>
                <a:cxn ang="0">
                  <a:pos x="50" y="680"/>
                </a:cxn>
              </a:cxnLst>
              <a:rect l="0" t="0" r="r" b="b"/>
              <a:pathLst>
                <a:path w="604" h="691">
                  <a:moveTo>
                    <a:pt x="50" y="680"/>
                  </a:moveTo>
                  <a:lnTo>
                    <a:pt x="42" y="685"/>
                  </a:lnTo>
                  <a:lnTo>
                    <a:pt x="34" y="690"/>
                  </a:lnTo>
                  <a:lnTo>
                    <a:pt x="25" y="690"/>
                  </a:lnTo>
                  <a:lnTo>
                    <a:pt x="17" y="687"/>
                  </a:lnTo>
                  <a:lnTo>
                    <a:pt x="8" y="683"/>
                  </a:lnTo>
                  <a:lnTo>
                    <a:pt x="8" y="683"/>
                  </a:lnTo>
                  <a:lnTo>
                    <a:pt x="2" y="675"/>
                  </a:lnTo>
                  <a:lnTo>
                    <a:pt x="0" y="666"/>
                  </a:lnTo>
                  <a:lnTo>
                    <a:pt x="0" y="656"/>
                  </a:lnTo>
                  <a:lnTo>
                    <a:pt x="4" y="648"/>
                  </a:lnTo>
                  <a:lnTo>
                    <a:pt x="8" y="639"/>
                  </a:lnTo>
                  <a:lnTo>
                    <a:pt x="8" y="639"/>
                  </a:lnTo>
                  <a:lnTo>
                    <a:pt x="11" y="637"/>
                  </a:lnTo>
                  <a:lnTo>
                    <a:pt x="15" y="631"/>
                  </a:lnTo>
                  <a:lnTo>
                    <a:pt x="23" y="622"/>
                  </a:lnTo>
                  <a:lnTo>
                    <a:pt x="31" y="613"/>
                  </a:lnTo>
                  <a:lnTo>
                    <a:pt x="42" y="601"/>
                  </a:lnTo>
                  <a:lnTo>
                    <a:pt x="52" y="588"/>
                  </a:lnTo>
                  <a:lnTo>
                    <a:pt x="63" y="576"/>
                  </a:lnTo>
                  <a:lnTo>
                    <a:pt x="73" y="563"/>
                  </a:lnTo>
                  <a:lnTo>
                    <a:pt x="84" y="553"/>
                  </a:lnTo>
                  <a:lnTo>
                    <a:pt x="93" y="544"/>
                  </a:lnTo>
                  <a:lnTo>
                    <a:pt x="93" y="544"/>
                  </a:lnTo>
                  <a:lnTo>
                    <a:pt x="101" y="535"/>
                  </a:lnTo>
                  <a:lnTo>
                    <a:pt x="112" y="527"/>
                  </a:lnTo>
                  <a:lnTo>
                    <a:pt x="122" y="521"/>
                  </a:lnTo>
                  <a:lnTo>
                    <a:pt x="135" y="512"/>
                  </a:lnTo>
                  <a:lnTo>
                    <a:pt x="146" y="504"/>
                  </a:lnTo>
                  <a:lnTo>
                    <a:pt x="160" y="496"/>
                  </a:lnTo>
                  <a:lnTo>
                    <a:pt x="171" y="487"/>
                  </a:lnTo>
                  <a:lnTo>
                    <a:pt x="183" y="479"/>
                  </a:lnTo>
                  <a:lnTo>
                    <a:pt x="194" y="470"/>
                  </a:lnTo>
                  <a:lnTo>
                    <a:pt x="204" y="461"/>
                  </a:lnTo>
                  <a:lnTo>
                    <a:pt x="204" y="461"/>
                  </a:lnTo>
                  <a:lnTo>
                    <a:pt x="215" y="451"/>
                  </a:lnTo>
                  <a:lnTo>
                    <a:pt x="229" y="438"/>
                  </a:lnTo>
                  <a:lnTo>
                    <a:pt x="245" y="424"/>
                  </a:lnTo>
                  <a:lnTo>
                    <a:pt x="259" y="410"/>
                  </a:lnTo>
                  <a:lnTo>
                    <a:pt x="273" y="392"/>
                  </a:lnTo>
                  <a:lnTo>
                    <a:pt x="291" y="373"/>
                  </a:lnTo>
                  <a:lnTo>
                    <a:pt x="305" y="352"/>
                  </a:lnTo>
                  <a:lnTo>
                    <a:pt x="319" y="329"/>
                  </a:lnTo>
                  <a:lnTo>
                    <a:pt x="329" y="306"/>
                  </a:lnTo>
                  <a:lnTo>
                    <a:pt x="340" y="283"/>
                  </a:lnTo>
                  <a:lnTo>
                    <a:pt x="340" y="283"/>
                  </a:lnTo>
                  <a:lnTo>
                    <a:pt x="346" y="257"/>
                  </a:lnTo>
                  <a:lnTo>
                    <a:pt x="352" y="234"/>
                  </a:lnTo>
                  <a:lnTo>
                    <a:pt x="356" y="209"/>
                  </a:lnTo>
                  <a:lnTo>
                    <a:pt x="360" y="186"/>
                  </a:lnTo>
                  <a:lnTo>
                    <a:pt x="365" y="165"/>
                  </a:lnTo>
                  <a:lnTo>
                    <a:pt x="371" y="143"/>
                  </a:lnTo>
                  <a:lnTo>
                    <a:pt x="375" y="122"/>
                  </a:lnTo>
                  <a:lnTo>
                    <a:pt x="379" y="105"/>
                  </a:lnTo>
                  <a:lnTo>
                    <a:pt x="386" y="89"/>
                  </a:lnTo>
                  <a:lnTo>
                    <a:pt x="395" y="73"/>
                  </a:lnTo>
                  <a:lnTo>
                    <a:pt x="395" y="73"/>
                  </a:lnTo>
                  <a:lnTo>
                    <a:pt x="402" y="59"/>
                  </a:lnTo>
                  <a:lnTo>
                    <a:pt x="411" y="48"/>
                  </a:lnTo>
                  <a:lnTo>
                    <a:pt x="423" y="36"/>
                  </a:lnTo>
                  <a:lnTo>
                    <a:pt x="434" y="25"/>
                  </a:lnTo>
                  <a:lnTo>
                    <a:pt x="448" y="17"/>
                  </a:lnTo>
                  <a:lnTo>
                    <a:pt x="462" y="8"/>
                  </a:lnTo>
                  <a:lnTo>
                    <a:pt x="476" y="4"/>
                  </a:lnTo>
                  <a:lnTo>
                    <a:pt x="491" y="0"/>
                  </a:lnTo>
                  <a:lnTo>
                    <a:pt x="506" y="0"/>
                  </a:lnTo>
                  <a:lnTo>
                    <a:pt x="519" y="2"/>
                  </a:lnTo>
                  <a:lnTo>
                    <a:pt x="519" y="2"/>
                  </a:lnTo>
                  <a:lnTo>
                    <a:pt x="533" y="6"/>
                  </a:lnTo>
                  <a:lnTo>
                    <a:pt x="547" y="11"/>
                  </a:lnTo>
                  <a:lnTo>
                    <a:pt x="558" y="19"/>
                  </a:lnTo>
                  <a:lnTo>
                    <a:pt x="569" y="27"/>
                  </a:lnTo>
                  <a:lnTo>
                    <a:pt x="579" y="36"/>
                  </a:lnTo>
                  <a:lnTo>
                    <a:pt x="588" y="46"/>
                  </a:lnTo>
                  <a:lnTo>
                    <a:pt x="593" y="57"/>
                  </a:lnTo>
                  <a:lnTo>
                    <a:pt x="598" y="70"/>
                  </a:lnTo>
                  <a:lnTo>
                    <a:pt x="600" y="82"/>
                  </a:lnTo>
                  <a:lnTo>
                    <a:pt x="603" y="94"/>
                  </a:lnTo>
                  <a:lnTo>
                    <a:pt x="603" y="94"/>
                  </a:lnTo>
                  <a:lnTo>
                    <a:pt x="600" y="110"/>
                  </a:lnTo>
                  <a:lnTo>
                    <a:pt x="598" y="126"/>
                  </a:lnTo>
                  <a:lnTo>
                    <a:pt x="597" y="145"/>
                  </a:lnTo>
                  <a:lnTo>
                    <a:pt x="590" y="165"/>
                  </a:lnTo>
                  <a:lnTo>
                    <a:pt x="584" y="184"/>
                  </a:lnTo>
                  <a:lnTo>
                    <a:pt x="577" y="205"/>
                  </a:lnTo>
                  <a:lnTo>
                    <a:pt x="567" y="228"/>
                  </a:lnTo>
                  <a:lnTo>
                    <a:pt x="556" y="249"/>
                  </a:lnTo>
                  <a:lnTo>
                    <a:pt x="544" y="270"/>
                  </a:lnTo>
                  <a:lnTo>
                    <a:pt x="531" y="289"/>
                  </a:lnTo>
                  <a:lnTo>
                    <a:pt x="531" y="289"/>
                  </a:lnTo>
                  <a:lnTo>
                    <a:pt x="517" y="308"/>
                  </a:lnTo>
                  <a:lnTo>
                    <a:pt x="499" y="329"/>
                  </a:lnTo>
                  <a:lnTo>
                    <a:pt x="483" y="348"/>
                  </a:lnTo>
                  <a:lnTo>
                    <a:pt x="464" y="367"/>
                  </a:lnTo>
                  <a:lnTo>
                    <a:pt x="445" y="384"/>
                  </a:lnTo>
                  <a:lnTo>
                    <a:pt x="423" y="399"/>
                  </a:lnTo>
                  <a:lnTo>
                    <a:pt x="404" y="415"/>
                  </a:lnTo>
                  <a:lnTo>
                    <a:pt x="386" y="428"/>
                  </a:lnTo>
                  <a:lnTo>
                    <a:pt x="367" y="440"/>
                  </a:lnTo>
                  <a:lnTo>
                    <a:pt x="349" y="449"/>
                  </a:lnTo>
                  <a:lnTo>
                    <a:pt x="349" y="449"/>
                  </a:lnTo>
                  <a:lnTo>
                    <a:pt x="333" y="460"/>
                  </a:lnTo>
                  <a:lnTo>
                    <a:pt x="316" y="468"/>
                  </a:lnTo>
                  <a:lnTo>
                    <a:pt x="299" y="475"/>
                  </a:lnTo>
                  <a:lnTo>
                    <a:pt x="282" y="483"/>
                  </a:lnTo>
                  <a:lnTo>
                    <a:pt x="266" y="489"/>
                  </a:lnTo>
                  <a:lnTo>
                    <a:pt x="250" y="498"/>
                  </a:lnTo>
                  <a:lnTo>
                    <a:pt x="236" y="507"/>
                  </a:lnTo>
                  <a:lnTo>
                    <a:pt x="223" y="514"/>
                  </a:lnTo>
                  <a:lnTo>
                    <a:pt x="211" y="523"/>
                  </a:lnTo>
                  <a:lnTo>
                    <a:pt x="198" y="532"/>
                  </a:lnTo>
                  <a:lnTo>
                    <a:pt x="198" y="532"/>
                  </a:lnTo>
                  <a:lnTo>
                    <a:pt x="188" y="542"/>
                  </a:lnTo>
                  <a:lnTo>
                    <a:pt x="177" y="551"/>
                  </a:lnTo>
                  <a:lnTo>
                    <a:pt x="167" y="559"/>
                  </a:lnTo>
                  <a:lnTo>
                    <a:pt x="156" y="567"/>
                  </a:lnTo>
                  <a:lnTo>
                    <a:pt x="147" y="574"/>
                  </a:lnTo>
                  <a:lnTo>
                    <a:pt x="139" y="580"/>
                  </a:lnTo>
                  <a:lnTo>
                    <a:pt x="130" y="588"/>
                  </a:lnTo>
                  <a:lnTo>
                    <a:pt x="122" y="595"/>
                  </a:lnTo>
                  <a:lnTo>
                    <a:pt x="116" y="601"/>
                  </a:lnTo>
                  <a:lnTo>
                    <a:pt x="107" y="608"/>
                  </a:lnTo>
                  <a:lnTo>
                    <a:pt x="107" y="608"/>
                  </a:lnTo>
                  <a:lnTo>
                    <a:pt x="101" y="613"/>
                  </a:lnTo>
                  <a:lnTo>
                    <a:pt x="95" y="624"/>
                  </a:lnTo>
                  <a:lnTo>
                    <a:pt x="86" y="633"/>
                  </a:lnTo>
                  <a:lnTo>
                    <a:pt x="78" y="643"/>
                  </a:lnTo>
                  <a:lnTo>
                    <a:pt x="71" y="652"/>
                  </a:lnTo>
                  <a:lnTo>
                    <a:pt x="66" y="660"/>
                  </a:lnTo>
                  <a:lnTo>
                    <a:pt x="59" y="669"/>
                  </a:lnTo>
                  <a:lnTo>
                    <a:pt x="55" y="675"/>
                  </a:lnTo>
                  <a:lnTo>
                    <a:pt x="50" y="680"/>
                  </a:lnTo>
                  <a:lnTo>
                    <a:pt x="50" y="680"/>
                  </a:lnTo>
                  <a:lnTo>
                    <a:pt x="50" y="680"/>
                  </a:lnTo>
                </a:path>
              </a:pathLst>
            </a:custGeom>
            <a:solidFill>
              <a:srgbClr val="FFD80F"/>
            </a:solidFill>
            <a:ln w="9525" cap="rnd">
              <a:noFill/>
              <a:round/>
              <a:headEnd/>
              <a:tailEnd/>
            </a:ln>
            <a:effectLst/>
          </p:spPr>
          <p:txBody>
            <a:bodyPr/>
            <a:lstStyle/>
            <a:p>
              <a:endParaRPr lang="en-US" sz="1800"/>
            </a:p>
          </p:txBody>
        </p:sp>
        <p:sp>
          <p:nvSpPr>
            <p:cNvPr id="39" name="Freeform 37">
              <a:extLst>
                <a:ext uri="{FF2B5EF4-FFF2-40B4-BE49-F238E27FC236}">
                  <a16:creationId xmlns:a16="http://schemas.microsoft.com/office/drawing/2014/main" id="{FFD94203-2D72-024E-8043-74C47F09D9DD}"/>
                </a:ext>
              </a:extLst>
            </p:cNvPr>
            <p:cNvSpPr>
              <a:spLocks/>
            </p:cNvSpPr>
            <p:nvPr/>
          </p:nvSpPr>
          <p:spPr bwMode="auto">
            <a:xfrm>
              <a:off x="1586" y="1190"/>
              <a:ext cx="604" cy="691"/>
            </a:xfrm>
            <a:custGeom>
              <a:avLst/>
              <a:gdLst/>
              <a:ahLst/>
              <a:cxnLst>
                <a:cxn ang="0">
                  <a:pos x="34" y="690"/>
                </a:cxn>
                <a:cxn ang="0">
                  <a:pos x="8" y="683"/>
                </a:cxn>
                <a:cxn ang="0">
                  <a:pos x="0" y="666"/>
                </a:cxn>
                <a:cxn ang="0">
                  <a:pos x="8" y="639"/>
                </a:cxn>
                <a:cxn ang="0">
                  <a:pos x="15" y="631"/>
                </a:cxn>
                <a:cxn ang="0">
                  <a:pos x="42" y="601"/>
                </a:cxn>
                <a:cxn ang="0">
                  <a:pos x="73" y="563"/>
                </a:cxn>
                <a:cxn ang="0">
                  <a:pos x="93" y="544"/>
                </a:cxn>
                <a:cxn ang="0">
                  <a:pos x="122" y="521"/>
                </a:cxn>
                <a:cxn ang="0">
                  <a:pos x="160" y="496"/>
                </a:cxn>
                <a:cxn ang="0">
                  <a:pos x="194" y="470"/>
                </a:cxn>
                <a:cxn ang="0">
                  <a:pos x="215" y="451"/>
                </a:cxn>
                <a:cxn ang="0">
                  <a:pos x="259" y="410"/>
                </a:cxn>
                <a:cxn ang="0">
                  <a:pos x="305" y="352"/>
                </a:cxn>
                <a:cxn ang="0">
                  <a:pos x="340" y="283"/>
                </a:cxn>
                <a:cxn ang="0">
                  <a:pos x="352" y="234"/>
                </a:cxn>
                <a:cxn ang="0">
                  <a:pos x="365" y="165"/>
                </a:cxn>
                <a:cxn ang="0">
                  <a:pos x="379" y="105"/>
                </a:cxn>
                <a:cxn ang="0">
                  <a:pos x="395" y="73"/>
                </a:cxn>
                <a:cxn ang="0">
                  <a:pos x="423" y="36"/>
                </a:cxn>
                <a:cxn ang="0">
                  <a:pos x="462" y="8"/>
                </a:cxn>
                <a:cxn ang="0">
                  <a:pos x="506" y="0"/>
                </a:cxn>
                <a:cxn ang="0">
                  <a:pos x="533" y="6"/>
                </a:cxn>
                <a:cxn ang="0">
                  <a:pos x="569" y="27"/>
                </a:cxn>
                <a:cxn ang="0">
                  <a:pos x="593" y="57"/>
                </a:cxn>
                <a:cxn ang="0">
                  <a:pos x="603" y="94"/>
                </a:cxn>
                <a:cxn ang="0">
                  <a:pos x="598" y="126"/>
                </a:cxn>
                <a:cxn ang="0">
                  <a:pos x="584" y="184"/>
                </a:cxn>
                <a:cxn ang="0">
                  <a:pos x="556" y="249"/>
                </a:cxn>
                <a:cxn ang="0">
                  <a:pos x="531" y="289"/>
                </a:cxn>
                <a:cxn ang="0">
                  <a:pos x="483" y="348"/>
                </a:cxn>
                <a:cxn ang="0">
                  <a:pos x="423" y="399"/>
                </a:cxn>
                <a:cxn ang="0">
                  <a:pos x="367" y="440"/>
                </a:cxn>
                <a:cxn ang="0">
                  <a:pos x="333" y="460"/>
                </a:cxn>
                <a:cxn ang="0">
                  <a:pos x="282" y="483"/>
                </a:cxn>
                <a:cxn ang="0">
                  <a:pos x="236" y="507"/>
                </a:cxn>
                <a:cxn ang="0">
                  <a:pos x="198" y="532"/>
                </a:cxn>
                <a:cxn ang="0">
                  <a:pos x="177" y="551"/>
                </a:cxn>
                <a:cxn ang="0">
                  <a:pos x="147" y="574"/>
                </a:cxn>
                <a:cxn ang="0">
                  <a:pos x="122" y="595"/>
                </a:cxn>
                <a:cxn ang="0">
                  <a:pos x="107" y="608"/>
                </a:cxn>
                <a:cxn ang="0">
                  <a:pos x="86" y="633"/>
                </a:cxn>
                <a:cxn ang="0">
                  <a:pos x="66" y="660"/>
                </a:cxn>
                <a:cxn ang="0">
                  <a:pos x="50" y="680"/>
                </a:cxn>
              </a:cxnLst>
              <a:rect l="0" t="0" r="r" b="b"/>
              <a:pathLst>
                <a:path w="604" h="691">
                  <a:moveTo>
                    <a:pt x="50" y="680"/>
                  </a:moveTo>
                  <a:lnTo>
                    <a:pt x="42" y="685"/>
                  </a:lnTo>
                  <a:lnTo>
                    <a:pt x="34" y="690"/>
                  </a:lnTo>
                  <a:lnTo>
                    <a:pt x="25" y="690"/>
                  </a:lnTo>
                  <a:lnTo>
                    <a:pt x="17" y="687"/>
                  </a:lnTo>
                  <a:lnTo>
                    <a:pt x="8" y="683"/>
                  </a:lnTo>
                  <a:lnTo>
                    <a:pt x="8" y="683"/>
                  </a:lnTo>
                  <a:lnTo>
                    <a:pt x="2" y="675"/>
                  </a:lnTo>
                  <a:lnTo>
                    <a:pt x="0" y="666"/>
                  </a:lnTo>
                  <a:lnTo>
                    <a:pt x="0" y="656"/>
                  </a:lnTo>
                  <a:lnTo>
                    <a:pt x="4" y="648"/>
                  </a:lnTo>
                  <a:lnTo>
                    <a:pt x="8" y="639"/>
                  </a:lnTo>
                  <a:lnTo>
                    <a:pt x="8" y="639"/>
                  </a:lnTo>
                  <a:lnTo>
                    <a:pt x="11" y="637"/>
                  </a:lnTo>
                  <a:lnTo>
                    <a:pt x="15" y="631"/>
                  </a:lnTo>
                  <a:lnTo>
                    <a:pt x="23" y="622"/>
                  </a:lnTo>
                  <a:lnTo>
                    <a:pt x="31" y="613"/>
                  </a:lnTo>
                  <a:lnTo>
                    <a:pt x="42" y="601"/>
                  </a:lnTo>
                  <a:lnTo>
                    <a:pt x="52" y="588"/>
                  </a:lnTo>
                  <a:lnTo>
                    <a:pt x="63" y="576"/>
                  </a:lnTo>
                  <a:lnTo>
                    <a:pt x="73" y="563"/>
                  </a:lnTo>
                  <a:lnTo>
                    <a:pt x="84" y="553"/>
                  </a:lnTo>
                  <a:lnTo>
                    <a:pt x="93" y="544"/>
                  </a:lnTo>
                  <a:lnTo>
                    <a:pt x="93" y="544"/>
                  </a:lnTo>
                  <a:lnTo>
                    <a:pt x="101" y="535"/>
                  </a:lnTo>
                  <a:lnTo>
                    <a:pt x="112" y="527"/>
                  </a:lnTo>
                  <a:lnTo>
                    <a:pt x="122" y="521"/>
                  </a:lnTo>
                  <a:lnTo>
                    <a:pt x="135" y="512"/>
                  </a:lnTo>
                  <a:lnTo>
                    <a:pt x="146" y="504"/>
                  </a:lnTo>
                  <a:lnTo>
                    <a:pt x="160" y="496"/>
                  </a:lnTo>
                  <a:lnTo>
                    <a:pt x="171" y="487"/>
                  </a:lnTo>
                  <a:lnTo>
                    <a:pt x="183" y="479"/>
                  </a:lnTo>
                  <a:lnTo>
                    <a:pt x="194" y="470"/>
                  </a:lnTo>
                  <a:lnTo>
                    <a:pt x="204" y="461"/>
                  </a:lnTo>
                  <a:lnTo>
                    <a:pt x="204" y="461"/>
                  </a:lnTo>
                  <a:lnTo>
                    <a:pt x="215" y="451"/>
                  </a:lnTo>
                  <a:lnTo>
                    <a:pt x="229" y="438"/>
                  </a:lnTo>
                  <a:lnTo>
                    <a:pt x="245" y="424"/>
                  </a:lnTo>
                  <a:lnTo>
                    <a:pt x="259" y="410"/>
                  </a:lnTo>
                  <a:lnTo>
                    <a:pt x="273" y="392"/>
                  </a:lnTo>
                  <a:lnTo>
                    <a:pt x="291" y="373"/>
                  </a:lnTo>
                  <a:lnTo>
                    <a:pt x="305" y="352"/>
                  </a:lnTo>
                  <a:lnTo>
                    <a:pt x="319" y="329"/>
                  </a:lnTo>
                  <a:lnTo>
                    <a:pt x="329" y="306"/>
                  </a:lnTo>
                  <a:lnTo>
                    <a:pt x="340" y="283"/>
                  </a:lnTo>
                  <a:lnTo>
                    <a:pt x="340" y="283"/>
                  </a:lnTo>
                  <a:lnTo>
                    <a:pt x="346" y="257"/>
                  </a:lnTo>
                  <a:lnTo>
                    <a:pt x="352" y="234"/>
                  </a:lnTo>
                  <a:lnTo>
                    <a:pt x="356" y="209"/>
                  </a:lnTo>
                  <a:lnTo>
                    <a:pt x="360" y="186"/>
                  </a:lnTo>
                  <a:lnTo>
                    <a:pt x="365" y="165"/>
                  </a:lnTo>
                  <a:lnTo>
                    <a:pt x="371" y="143"/>
                  </a:lnTo>
                  <a:lnTo>
                    <a:pt x="375" y="122"/>
                  </a:lnTo>
                  <a:lnTo>
                    <a:pt x="379" y="105"/>
                  </a:lnTo>
                  <a:lnTo>
                    <a:pt x="386" y="89"/>
                  </a:lnTo>
                  <a:lnTo>
                    <a:pt x="395" y="73"/>
                  </a:lnTo>
                  <a:lnTo>
                    <a:pt x="395" y="73"/>
                  </a:lnTo>
                  <a:lnTo>
                    <a:pt x="402" y="59"/>
                  </a:lnTo>
                  <a:lnTo>
                    <a:pt x="411" y="48"/>
                  </a:lnTo>
                  <a:lnTo>
                    <a:pt x="423" y="36"/>
                  </a:lnTo>
                  <a:lnTo>
                    <a:pt x="434" y="25"/>
                  </a:lnTo>
                  <a:lnTo>
                    <a:pt x="448" y="17"/>
                  </a:lnTo>
                  <a:lnTo>
                    <a:pt x="462" y="8"/>
                  </a:lnTo>
                  <a:lnTo>
                    <a:pt x="476" y="4"/>
                  </a:lnTo>
                  <a:lnTo>
                    <a:pt x="491" y="0"/>
                  </a:lnTo>
                  <a:lnTo>
                    <a:pt x="506" y="0"/>
                  </a:lnTo>
                  <a:lnTo>
                    <a:pt x="519" y="2"/>
                  </a:lnTo>
                  <a:lnTo>
                    <a:pt x="519" y="2"/>
                  </a:lnTo>
                  <a:lnTo>
                    <a:pt x="533" y="6"/>
                  </a:lnTo>
                  <a:lnTo>
                    <a:pt x="547" y="11"/>
                  </a:lnTo>
                  <a:lnTo>
                    <a:pt x="558" y="19"/>
                  </a:lnTo>
                  <a:lnTo>
                    <a:pt x="569" y="27"/>
                  </a:lnTo>
                  <a:lnTo>
                    <a:pt x="579" y="36"/>
                  </a:lnTo>
                  <a:lnTo>
                    <a:pt x="588" y="46"/>
                  </a:lnTo>
                  <a:lnTo>
                    <a:pt x="593" y="57"/>
                  </a:lnTo>
                  <a:lnTo>
                    <a:pt x="598" y="70"/>
                  </a:lnTo>
                  <a:lnTo>
                    <a:pt x="600" y="82"/>
                  </a:lnTo>
                  <a:lnTo>
                    <a:pt x="603" y="94"/>
                  </a:lnTo>
                  <a:lnTo>
                    <a:pt x="603" y="94"/>
                  </a:lnTo>
                  <a:lnTo>
                    <a:pt x="600" y="110"/>
                  </a:lnTo>
                  <a:lnTo>
                    <a:pt x="598" y="126"/>
                  </a:lnTo>
                  <a:lnTo>
                    <a:pt x="597" y="145"/>
                  </a:lnTo>
                  <a:lnTo>
                    <a:pt x="590" y="165"/>
                  </a:lnTo>
                  <a:lnTo>
                    <a:pt x="584" y="184"/>
                  </a:lnTo>
                  <a:lnTo>
                    <a:pt x="577" y="205"/>
                  </a:lnTo>
                  <a:lnTo>
                    <a:pt x="567" y="228"/>
                  </a:lnTo>
                  <a:lnTo>
                    <a:pt x="556" y="249"/>
                  </a:lnTo>
                  <a:lnTo>
                    <a:pt x="544" y="270"/>
                  </a:lnTo>
                  <a:lnTo>
                    <a:pt x="531" y="289"/>
                  </a:lnTo>
                  <a:lnTo>
                    <a:pt x="531" y="289"/>
                  </a:lnTo>
                  <a:lnTo>
                    <a:pt x="517" y="308"/>
                  </a:lnTo>
                  <a:lnTo>
                    <a:pt x="499" y="329"/>
                  </a:lnTo>
                  <a:lnTo>
                    <a:pt x="483" y="348"/>
                  </a:lnTo>
                  <a:lnTo>
                    <a:pt x="464" y="367"/>
                  </a:lnTo>
                  <a:lnTo>
                    <a:pt x="445" y="384"/>
                  </a:lnTo>
                  <a:lnTo>
                    <a:pt x="423" y="399"/>
                  </a:lnTo>
                  <a:lnTo>
                    <a:pt x="404" y="415"/>
                  </a:lnTo>
                  <a:lnTo>
                    <a:pt x="386" y="428"/>
                  </a:lnTo>
                  <a:lnTo>
                    <a:pt x="367" y="440"/>
                  </a:lnTo>
                  <a:lnTo>
                    <a:pt x="349" y="449"/>
                  </a:lnTo>
                  <a:lnTo>
                    <a:pt x="349" y="449"/>
                  </a:lnTo>
                  <a:lnTo>
                    <a:pt x="333" y="460"/>
                  </a:lnTo>
                  <a:lnTo>
                    <a:pt x="316" y="468"/>
                  </a:lnTo>
                  <a:lnTo>
                    <a:pt x="299" y="475"/>
                  </a:lnTo>
                  <a:lnTo>
                    <a:pt x="282" y="483"/>
                  </a:lnTo>
                  <a:lnTo>
                    <a:pt x="266" y="489"/>
                  </a:lnTo>
                  <a:lnTo>
                    <a:pt x="250" y="498"/>
                  </a:lnTo>
                  <a:lnTo>
                    <a:pt x="236" y="507"/>
                  </a:lnTo>
                  <a:lnTo>
                    <a:pt x="223" y="514"/>
                  </a:lnTo>
                  <a:lnTo>
                    <a:pt x="211" y="523"/>
                  </a:lnTo>
                  <a:lnTo>
                    <a:pt x="198" y="532"/>
                  </a:lnTo>
                  <a:lnTo>
                    <a:pt x="198" y="532"/>
                  </a:lnTo>
                  <a:lnTo>
                    <a:pt x="188" y="542"/>
                  </a:lnTo>
                  <a:lnTo>
                    <a:pt x="177" y="551"/>
                  </a:lnTo>
                  <a:lnTo>
                    <a:pt x="167" y="559"/>
                  </a:lnTo>
                  <a:lnTo>
                    <a:pt x="156" y="567"/>
                  </a:lnTo>
                  <a:lnTo>
                    <a:pt x="147" y="574"/>
                  </a:lnTo>
                  <a:lnTo>
                    <a:pt x="139" y="580"/>
                  </a:lnTo>
                  <a:lnTo>
                    <a:pt x="130" y="588"/>
                  </a:lnTo>
                  <a:lnTo>
                    <a:pt x="122" y="595"/>
                  </a:lnTo>
                  <a:lnTo>
                    <a:pt x="116" y="601"/>
                  </a:lnTo>
                  <a:lnTo>
                    <a:pt x="107" y="608"/>
                  </a:lnTo>
                  <a:lnTo>
                    <a:pt x="107" y="608"/>
                  </a:lnTo>
                  <a:lnTo>
                    <a:pt x="101" y="613"/>
                  </a:lnTo>
                  <a:lnTo>
                    <a:pt x="95" y="624"/>
                  </a:lnTo>
                  <a:lnTo>
                    <a:pt x="86" y="633"/>
                  </a:lnTo>
                  <a:lnTo>
                    <a:pt x="78" y="643"/>
                  </a:lnTo>
                  <a:lnTo>
                    <a:pt x="71" y="652"/>
                  </a:lnTo>
                  <a:lnTo>
                    <a:pt x="66" y="660"/>
                  </a:lnTo>
                  <a:lnTo>
                    <a:pt x="59" y="669"/>
                  </a:lnTo>
                  <a:lnTo>
                    <a:pt x="55" y="675"/>
                  </a:lnTo>
                  <a:lnTo>
                    <a:pt x="50" y="680"/>
                  </a:lnTo>
                  <a:lnTo>
                    <a:pt x="50" y="680"/>
                  </a:lnTo>
                  <a:lnTo>
                    <a:pt x="50" y="680"/>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40" name="Freeform 38">
              <a:extLst>
                <a:ext uri="{FF2B5EF4-FFF2-40B4-BE49-F238E27FC236}">
                  <a16:creationId xmlns:a16="http://schemas.microsoft.com/office/drawing/2014/main" id="{61411865-2A42-F14B-A32D-C5B4B60ABCB0}"/>
                </a:ext>
              </a:extLst>
            </p:cNvPr>
            <p:cNvSpPr>
              <a:spLocks/>
            </p:cNvSpPr>
            <p:nvPr/>
          </p:nvSpPr>
          <p:spPr bwMode="auto">
            <a:xfrm>
              <a:off x="1106" y="1373"/>
              <a:ext cx="3065" cy="1949"/>
            </a:xfrm>
            <a:custGeom>
              <a:avLst/>
              <a:gdLst/>
              <a:ahLst/>
              <a:cxnLst>
                <a:cxn ang="0">
                  <a:pos x="2785" y="0"/>
                </a:cxn>
                <a:cxn ang="0">
                  <a:pos x="2711" y="48"/>
                </a:cxn>
                <a:cxn ang="0">
                  <a:pos x="2513" y="179"/>
                </a:cxn>
                <a:cxn ang="0">
                  <a:pos x="2216" y="370"/>
                </a:cxn>
                <a:cxn ang="0">
                  <a:pos x="1857" y="603"/>
                </a:cxn>
                <a:cxn ang="0">
                  <a:pos x="1462" y="860"/>
                </a:cxn>
                <a:cxn ang="0">
                  <a:pos x="1066" y="1116"/>
                </a:cxn>
                <a:cxn ang="0">
                  <a:pos x="699" y="1356"/>
                </a:cxn>
                <a:cxn ang="0">
                  <a:pos x="389" y="1556"/>
                </a:cxn>
                <a:cxn ang="0">
                  <a:pos x="170" y="1699"/>
                </a:cxn>
                <a:cxn ang="0">
                  <a:pos x="73" y="1765"/>
                </a:cxn>
                <a:cxn ang="0">
                  <a:pos x="73" y="1765"/>
                </a:cxn>
                <a:cxn ang="0">
                  <a:pos x="48" y="1784"/>
                </a:cxn>
                <a:cxn ang="0">
                  <a:pos x="28" y="1800"/>
                </a:cxn>
                <a:cxn ang="0">
                  <a:pos x="16" y="1819"/>
                </a:cxn>
                <a:cxn ang="0">
                  <a:pos x="7" y="1836"/>
                </a:cxn>
                <a:cxn ang="0">
                  <a:pos x="1" y="1853"/>
                </a:cxn>
                <a:cxn ang="0">
                  <a:pos x="0" y="1867"/>
                </a:cxn>
                <a:cxn ang="0">
                  <a:pos x="1" y="1883"/>
                </a:cxn>
                <a:cxn ang="0">
                  <a:pos x="3" y="1895"/>
                </a:cxn>
                <a:cxn ang="0">
                  <a:pos x="7" y="1904"/>
                </a:cxn>
                <a:cxn ang="0">
                  <a:pos x="12" y="1912"/>
                </a:cxn>
                <a:cxn ang="0">
                  <a:pos x="12" y="1912"/>
                </a:cxn>
                <a:cxn ang="0">
                  <a:pos x="18" y="1920"/>
                </a:cxn>
                <a:cxn ang="0">
                  <a:pos x="25" y="1929"/>
                </a:cxn>
                <a:cxn ang="0">
                  <a:pos x="35" y="1935"/>
                </a:cxn>
                <a:cxn ang="0">
                  <a:pos x="48" y="1941"/>
                </a:cxn>
                <a:cxn ang="0">
                  <a:pos x="62" y="1945"/>
                </a:cxn>
                <a:cxn ang="0">
                  <a:pos x="79" y="1948"/>
                </a:cxn>
                <a:cxn ang="0">
                  <a:pos x="99" y="1948"/>
                </a:cxn>
                <a:cxn ang="0">
                  <a:pos x="122" y="1943"/>
                </a:cxn>
                <a:cxn ang="0">
                  <a:pos x="145" y="1933"/>
                </a:cxn>
                <a:cxn ang="0">
                  <a:pos x="172" y="1918"/>
                </a:cxn>
                <a:cxn ang="0">
                  <a:pos x="172" y="1918"/>
                </a:cxn>
                <a:cxn ang="0">
                  <a:pos x="276" y="1853"/>
                </a:cxn>
                <a:cxn ang="0">
                  <a:pos x="509" y="1703"/>
                </a:cxn>
                <a:cxn ang="0">
                  <a:pos x="838" y="1491"/>
                </a:cxn>
                <a:cxn ang="0">
                  <a:pos x="1231" y="1241"/>
                </a:cxn>
                <a:cxn ang="0">
                  <a:pos x="1654" y="967"/>
                </a:cxn>
                <a:cxn ang="0">
                  <a:pos x="2073" y="698"/>
                </a:cxn>
                <a:cxn ang="0">
                  <a:pos x="2457" y="451"/>
                </a:cxn>
                <a:cxn ang="0">
                  <a:pos x="2771" y="250"/>
                </a:cxn>
                <a:cxn ang="0">
                  <a:pos x="2986" y="113"/>
                </a:cxn>
                <a:cxn ang="0">
                  <a:pos x="3064" y="60"/>
                </a:cxn>
                <a:cxn ang="0">
                  <a:pos x="2785" y="0"/>
                </a:cxn>
                <a:cxn ang="0">
                  <a:pos x="2785" y="0"/>
                </a:cxn>
              </a:cxnLst>
              <a:rect l="0" t="0" r="r" b="b"/>
              <a:pathLst>
                <a:path w="3065" h="1949">
                  <a:moveTo>
                    <a:pt x="2785" y="0"/>
                  </a:moveTo>
                  <a:lnTo>
                    <a:pt x="2711" y="48"/>
                  </a:lnTo>
                  <a:lnTo>
                    <a:pt x="2513" y="179"/>
                  </a:lnTo>
                  <a:lnTo>
                    <a:pt x="2216" y="370"/>
                  </a:lnTo>
                  <a:lnTo>
                    <a:pt x="1857" y="603"/>
                  </a:lnTo>
                  <a:lnTo>
                    <a:pt x="1462" y="860"/>
                  </a:lnTo>
                  <a:lnTo>
                    <a:pt x="1066" y="1116"/>
                  </a:lnTo>
                  <a:lnTo>
                    <a:pt x="699" y="1356"/>
                  </a:lnTo>
                  <a:lnTo>
                    <a:pt x="389" y="1556"/>
                  </a:lnTo>
                  <a:lnTo>
                    <a:pt x="170" y="1699"/>
                  </a:lnTo>
                  <a:lnTo>
                    <a:pt x="73" y="1765"/>
                  </a:lnTo>
                  <a:lnTo>
                    <a:pt x="73" y="1765"/>
                  </a:lnTo>
                  <a:lnTo>
                    <a:pt x="48" y="1784"/>
                  </a:lnTo>
                  <a:lnTo>
                    <a:pt x="28" y="1800"/>
                  </a:lnTo>
                  <a:lnTo>
                    <a:pt x="16" y="1819"/>
                  </a:lnTo>
                  <a:lnTo>
                    <a:pt x="7" y="1836"/>
                  </a:lnTo>
                  <a:lnTo>
                    <a:pt x="1" y="1853"/>
                  </a:lnTo>
                  <a:lnTo>
                    <a:pt x="0" y="1867"/>
                  </a:lnTo>
                  <a:lnTo>
                    <a:pt x="1" y="1883"/>
                  </a:lnTo>
                  <a:lnTo>
                    <a:pt x="3" y="1895"/>
                  </a:lnTo>
                  <a:lnTo>
                    <a:pt x="7" y="1904"/>
                  </a:lnTo>
                  <a:lnTo>
                    <a:pt x="12" y="1912"/>
                  </a:lnTo>
                  <a:lnTo>
                    <a:pt x="12" y="1912"/>
                  </a:lnTo>
                  <a:lnTo>
                    <a:pt x="18" y="1920"/>
                  </a:lnTo>
                  <a:lnTo>
                    <a:pt x="25" y="1929"/>
                  </a:lnTo>
                  <a:lnTo>
                    <a:pt x="35" y="1935"/>
                  </a:lnTo>
                  <a:lnTo>
                    <a:pt x="48" y="1941"/>
                  </a:lnTo>
                  <a:lnTo>
                    <a:pt x="62" y="1945"/>
                  </a:lnTo>
                  <a:lnTo>
                    <a:pt x="79" y="1948"/>
                  </a:lnTo>
                  <a:lnTo>
                    <a:pt x="99" y="1948"/>
                  </a:lnTo>
                  <a:lnTo>
                    <a:pt x="122" y="1943"/>
                  </a:lnTo>
                  <a:lnTo>
                    <a:pt x="145" y="1933"/>
                  </a:lnTo>
                  <a:lnTo>
                    <a:pt x="172" y="1918"/>
                  </a:lnTo>
                  <a:lnTo>
                    <a:pt x="172" y="1918"/>
                  </a:lnTo>
                  <a:lnTo>
                    <a:pt x="276" y="1853"/>
                  </a:lnTo>
                  <a:lnTo>
                    <a:pt x="509" y="1703"/>
                  </a:lnTo>
                  <a:lnTo>
                    <a:pt x="838" y="1491"/>
                  </a:lnTo>
                  <a:lnTo>
                    <a:pt x="1231" y="1241"/>
                  </a:lnTo>
                  <a:lnTo>
                    <a:pt x="1654" y="967"/>
                  </a:lnTo>
                  <a:lnTo>
                    <a:pt x="2073" y="698"/>
                  </a:lnTo>
                  <a:lnTo>
                    <a:pt x="2457" y="451"/>
                  </a:lnTo>
                  <a:lnTo>
                    <a:pt x="2771" y="250"/>
                  </a:lnTo>
                  <a:lnTo>
                    <a:pt x="2986" y="113"/>
                  </a:lnTo>
                  <a:lnTo>
                    <a:pt x="3064" y="60"/>
                  </a:lnTo>
                  <a:lnTo>
                    <a:pt x="2785" y="0"/>
                  </a:lnTo>
                  <a:lnTo>
                    <a:pt x="2785" y="0"/>
                  </a:lnTo>
                </a:path>
              </a:pathLst>
            </a:custGeom>
            <a:solidFill>
              <a:srgbClr val="FFD80F"/>
            </a:solidFill>
            <a:ln w="9525" cap="rnd">
              <a:noFill/>
              <a:round/>
              <a:headEnd/>
              <a:tailEnd/>
            </a:ln>
            <a:effectLst/>
          </p:spPr>
          <p:txBody>
            <a:bodyPr/>
            <a:lstStyle/>
            <a:p>
              <a:endParaRPr lang="en-US" sz="1800"/>
            </a:p>
          </p:txBody>
        </p:sp>
        <p:sp>
          <p:nvSpPr>
            <p:cNvPr id="41" name="Freeform 39">
              <a:extLst>
                <a:ext uri="{FF2B5EF4-FFF2-40B4-BE49-F238E27FC236}">
                  <a16:creationId xmlns:a16="http://schemas.microsoft.com/office/drawing/2014/main" id="{8F871A43-2A9E-1540-9A5B-F432C0C76409}"/>
                </a:ext>
              </a:extLst>
            </p:cNvPr>
            <p:cNvSpPr>
              <a:spLocks/>
            </p:cNvSpPr>
            <p:nvPr/>
          </p:nvSpPr>
          <p:spPr bwMode="auto">
            <a:xfrm>
              <a:off x="1106" y="1373"/>
              <a:ext cx="3065" cy="1949"/>
            </a:xfrm>
            <a:custGeom>
              <a:avLst/>
              <a:gdLst/>
              <a:ahLst/>
              <a:cxnLst>
                <a:cxn ang="0">
                  <a:pos x="2785" y="0"/>
                </a:cxn>
                <a:cxn ang="0">
                  <a:pos x="2711" y="48"/>
                </a:cxn>
                <a:cxn ang="0">
                  <a:pos x="2513" y="179"/>
                </a:cxn>
                <a:cxn ang="0">
                  <a:pos x="2216" y="370"/>
                </a:cxn>
                <a:cxn ang="0">
                  <a:pos x="1857" y="603"/>
                </a:cxn>
                <a:cxn ang="0">
                  <a:pos x="1462" y="860"/>
                </a:cxn>
                <a:cxn ang="0">
                  <a:pos x="1066" y="1116"/>
                </a:cxn>
                <a:cxn ang="0">
                  <a:pos x="699" y="1356"/>
                </a:cxn>
                <a:cxn ang="0">
                  <a:pos x="389" y="1556"/>
                </a:cxn>
                <a:cxn ang="0">
                  <a:pos x="170" y="1699"/>
                </a:cxn>
                <a:cxn ang="0">
                  <a:pos x="73" y="1765"/>
                </a:cxn>
                <a:cxn ang="0">
                  <a:pos x="73" y="1765"/>
                </a:cxn>
                <a:cxn ang="0">
                  <a:pos x="48" y="1784"/>
                </a:cxn>
                <a:cxn ang="0">
                  <a:pos x="28" y="1800"/>
                </a:cxn>
                <a:cxn ang="0">
                  <a:pos x="16" y="1819"/>
                </a:cxn>
                <a:cxn ang="0">
                  <a:pos x="7" y="1836"/>
                </a:cxn>
                <a:cxn ang="0">
                  <a:pos x="1" y="1853"/>
                </a:cxn>
                <a:cxn ang="0">
                  <a:pos x="0" y="1867"/>
                </a:cxn>
                <a:cxn ang="0">
                  <a:pos x="1" y="1883"/>
                </a:cxn>
                <a:cxn ang="0">
                  <a:pos x="3" y="1895"/>
                </a:cxn>
                <a:cxn ang="0">
                  <a:pos x="7" y="1904"/>
                </a:cxn>
                <a:cxn ang="0">
                  <a:pos x="12" y="1912"/>
                </a:cxn>
                <a:cxn ang="0">
                  <a:pos x="12" y="1912"/>
                </a:cxn>
                <a:cxn ang="0">
                  <a:pos x="18" y="1920"/>
                </a:cxn>
                <a:cxn ang="0">
                  <a:pos x="25" y="1929"/>
                </a:cxn>
                <a:cxn ang="0">
                  <a:pos x="35" y="1935"/>
                </a:cxn>
                <a:cxn ang="0">
                  <a:pos x="48" y="1941"/>
                </a:cxn>
                <a:cxn ang="0">
                  <a:pos x="62" y="1945"/>
                </a:cxn>
                <a:cxn ang="0">
                  <a:pos x="79" y="1948"/>
                </a:cxn>
                <a:cxn ang="0">
                  <a:pos x="99" y="1948"/>
                </a:cxn>
                <a:cxn ang="0">
                  <a:pos x="122" y="1943"/>
                </a:cxn>
                <a:cxn ang="0">
                  <a:pos x="145" y="1933"/>
                </a:cxn>
                <a:cxn ang="0">
                  <a:pos x="172" y="1918"/>
                </a:cxn>
                <a:cxn ang="0">
                  <a:pos x="172" y="1918"/>
                </a:cxn>
                <a:cxn ang="0">
                  <a:pos x="276" y="1853"/>
                </a:cxn>
                <a:cxn ang="0">
                  <a:pos x="509" y="1703"/>
                </a:cxn>
                <a:cxn ang="0">
                  <a:pos x="838" y="1491"/>
                </a:cxn>
                <a:cxn ang="0">
                  <a:pos x="1231" y="1241"/>
                </a:cxn>
                <a:cxn ang="0">
                  <a:pos x="1654" y="967"/>
                </a:cxn>
                <a:cxn ang="0">
                  <a:pos x="2073" y="698"/>
                </a:cxn>
                <a:cxn ang="0">
                  <a:pos x="2457" y="451"/>
                </a:cxn>
                <a:cxn ang="0">
                  <a:pos x="2771" y="250"/>
                </a:cxn>
                <a:cxn ang="0">
                  <a:pos x="2986" y="113"/>
                </a:cxn>
                <a:cxn ang="0">
                  <a:pos x="3064" y="60"/>
                </a:cxn>
                <a:cxn ang="0">
                  <a:pos x="2785" y="0"/>
                </a:cxn>
                <a:cxn ang="0">
                  <a:pos x="2785" y="0"/>
                </a:cxn>
              </a:cxnLst>
              <a:rect l="0" t="0" r="r" b="b"/>
              <a:pathLst>
                <a:path w="3065" h="1949">
                  <a:moveTo>
                    <a:pt x="2785" y="0"/>
                  </a:moveTo>
                  <a:lnTo>
                    <a:pt x="2711" y="48"/>
                  </a:lnTo>
                  <a:lnTo>
                    <a:pt x="2513" y="179"/>
                  </a:lnTo>
                  <a:lnTo>
                    <a:pt x="2216" y="370"/>
                  </a:lnTo>
                  <a:lnTo>
                    <a:pt x="1857" y="603"/>
                  </a:lnTo>
                  <a:lnTo>
                    <a:pt x="1462" y="860"/>
                  </a:lnTo>
                  <a:lnTo>
                    <a:pt x="1066" y="1116"/>
                  </a:lnTo>
                  <a:lnTo>
                    <a:pt x="699" y="1356"/>
                  </a:lnTo>
                  <a:lnTo>
                    <a:pt x="389" y="1556"/>
                  </a:lnTo>
                  <a:lnTo>
                    <a:pt x="170" y="1699"/>
                  </a:lnTo>
                  <a:lnTo>
                    <a:pt x="73" y="1765"/>
                  </a:lnTo>
                  <a:lnTo>
                    <a:pt x="73" y="1765"/>
                  </a:lnTo>
                  <a:lnTo>
                    <a:pt x="48" y="1784"/>
                  </a:lnTo>
                  <a:lnTo>
                    <a:pt x="28" y="1800"/>
                  </a:lnTo>
                  <a:lnTo>
                    <a:pt x="16" y="1819"/>
                  </a:lnTo>
                  <a:lnTo>
                    <a:pt x="7" y="1836"/>
                  </a:lnTo>
                  <a:lnTo>
                    <a:pt x="1" y="1853"/>
                  </a:lnTo>
                  <a:lnTo>
                    <a:pt x="0" y="1867"/>
                  </a:lnTo>
                  <a:lnTo>
                    <a:pt x="1" y="1883"/>
                  </a:lnTo>
                  <a:lnTo>
                    <a:pt x="3" y="1895"/>
                  </a:lnTo>
                  <a:lnTo>
                    <a:pt x="7" y="1904"/>
                  </a:lnTo>
                  <a:lnTo>
                    <a:pt x="12" y="1912"/>
                  </a:lnTo>
                  <a:lnTo>
                    <a:pt x="12" y="1912"/>
                  </a:lnTo>
                  <a:lnTo>
                    <a:pt x="18" y="1920"/>
                  </a:lnTo>
                  <a:lnTo>
                    <a:pt x="25" y="1929"/>
                  </a:lnTo>
                  <a:lnTo>
                    <a:pt x="35" y="1935"/>
                  </a:lnTo>
                  <a:lnTo>
                    <a:pt x="48" y="1941"/>
                  </a:lnTo>
                  <a:lnTo>
                    <a:pt x="62" y="1945"/>
                  </a:lnTo>
                  <a:lnTo>
                    <a:pt x="79" y="1948"/>
                  </a:lnTo>
                  <a:lnTo>
                    <a:pt x="99" y="1948"/>
                  </a:lnTo>
                  <a:lnTo>
                    <a:pt x="122" y="1943"/>
                  </a:lnTo>
                  <a:lnTo>
                    <a:pt x="145" y="1933"/>
                  </a:lnTo>
                  <a:lnTo>
                    <a:pt x="172" y="1918"/>
                  </a:lnTo>
                  <a:lnTo>
                    <a:pt x="172" y="1918"/>
                  </a:lnTo>
                  <a:lnTo>
                    <a:pt x="276" y="1853"/>
                  </a:lnTo>
                  <a:lnTo>
                    <a:pt x="509" y="1703"/>
                  </a:lnTo>
                  <a:lnTo>
                    <a:pt x="838" y="1491"/>
                  </a:lnTo>
                  <a:lnTo>
                    <a:pt x="1231" y="1241"/>
                  </a:lnTo>
                  <a:lnTo>
                    <a:pt x="1654" y="967"/>
                  </a:lnTo>
                  <a:lnTo>
                    <a:pt x="2073" y="698"/>
                  </a:lnTo>
                  <a:lnTo>
                    <a:pt x="2457" y="451"/>
                  </a:lnTo>
                  <a:lnTo>
                    <a:pt x="2771" y="250"/>
                  </a:lnTo>
                  <a:lnTo>
                    <a:pt x="2986" y="113"/>
                  </a:lnTo>
                  <a:lnTo>
                    <a:pt x="3064" y="60"/>
                  </a:lnTo>
                  <a:lnTo>
                    <a:pt x="2785" y="0"/>
                  </a:lnTo>
                  <a:lnTo>
                    <a:pt x="2785" y="0"/>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42" name="Freeform 40">
              <a:extLst>
                <a:ext uri="{FF2B5EF4-FFF2-40B4-BE49-F238E27FC236}">
                  <a16:creationId xmlns:a16="http://schemas.microsoft.com/office/drawing/2014/main" id="{008FB07D-2C38-7E4A-8B4C-1F8854E82FB3}"/>
                </a:ext>
              </a:extLst>
            </p:cNvPr>
            <p:cNvSpPr>
              <a:spLocks/>
            </p:cNvSpPr>
            <p:nvPr/>
          </p:nvSpPr>
          <p:spPr bwMode="auto">
            <a:xfrm>
              <a:off x="1646" y="2808"/>
              <a:ext cx="213" cy="220"/>
            </a:xfrm>
            <a:custGeom>
              <a:avLst/>
              <a:gdLst/>
              <a:ahLst/>
              <a:cxnLst>
                <a:cxn ang="0">
                  <a:pos x="0" y="84"/>
                </a:cxn>
                <a:cxn ang="0">
                  <a:pos x="0" y="86"/>
                </a:cxn>
                <a:cxn ang="0">
                  <a:pos x="4" y="91"/>
                </a:cxn>
                <a:cxn ang="0">
                  <a:pos x="11" y="101"/>
                </a:cxn>
                <a:cxn ang="0">
                  <a:pos x="14" y="112"/>
                </a:cxn>
                <a:cxn ang="0">
                  <a:pos x="20" y="126"/>
                </a:cxn>
                <a:cxn ang="0">
                  <a:pos x="27" y="143"/>
                </a:cxn>
                <a:cxn ang="0">
                  <a:pos x="29" y="160"/>
                </a:cxn>
                <a:cxn ang="0">
                  <a:pos x="32" y="179"/>
                </a:cxn>
                <a:cxn ang="0">
                  <a:pos x="29" y="200"/>
                </a:cxn>
                <a:cxn ang="0">
                  <a:pos x="25" y="219"/>
                </a:cxn>
                <a:cxn ang="0">
                  <a:pos x="212" y="135"/>
                </a:cxn>
                <a:cxn ang="0">
                  <a:pos x="168" y="0"/>
                </a:cxn>
                <a:cxn ang="0">
                  <a:pos x="0" y="84"/>
                </a:cxn>
                <a:cxn ang="0">
                  <a:pos x="0" y="84"/>
                </a:cxn>
              </a:cxnLst>
              <a:rect l="0" t="0" r="r" b="b"/>
              <a:pathLst>
                <a:path w="213" h="220">
                  <a:moveTo>
                    <a:pt x="0" y="84"/>
                  </a:moveTo>
                  <a:lnTo>
                    <a:pt x="0" y="86"/>
                  </a:lnTo>
                  <a:lnTo>
                    <a:pt x="4" y="91"/>
                  </a:lnTo>
                  <a:lnTo>
                    <a:pt x="11" y="101"/>
                  </a:lnTo>
                  <a:lnTo>
                    <a:pt x="14" y="112"/>
                  </a:lnTo>
                  <a:lnTo>
                    <a:pt x="20" y="126"/>
                  </a:lnTo>
                  <a:lnTo>
                    <a:pt x="27" y="143"/>
                  </a:lnTo>
                  <a:lnTo>
                    <a:pt x="29" y="160"/>
                  </a:lnTo>
                  <a:lnTo>
                    <a:pt x="32" y="179"/>
                  </a:lnTo>
                  <a:lnTo>
                    <a:pt x="29" y="200"/>
                  </a:lnTo>
                  <a:lnTo>
                    <a:pt x="25" y="219"/>
                  </a:lnTo>
                  <a:lnTo>
                    <a:pt x="212" y="135"/>
                  </a:lnTo>
                  <a:lnTo>
                    <a:pt x="168" y="0"/>
                  </a:lnTo>
                  <a:lnTo>
                    <a:pt x="0" y="84"/>
                  </a:lnTo>
                  <a:lnTo>
                    <a:pt x="0" y="84"/>
                  </a:lnTo>
                </a:path>
              </a:pathLst>
            </a:custGeom>
            <a:solidFill>
              <a:srgbClr val="7C6000"/>
            </a:solidFill>
            <a:ln w="9525" cap="rnd">
              <a:noFill/>
              <a:round/>
              <a:headEnd/>
              <a:tailEnd/>
            </a:ln>
            <a:effectLst/>
          </p:spPr>
          <p:txBody>
            <a:bodyPr/>
            <a:lstStyle/>
            <a:p>
              <a:endParaRPr lang="en-US" sz="1800"/>
            </a:p>
          </p:txBody>
        </p:sp>
        <p:sp>
          <p:nvSpPr>
            <p:cNvPr id="43" name="Freeform 41">
              <a:extLst>
                <a:ext uri="{FF2B5EF4-FFF2-40B4-BE49-F238E27FC236}">
                  <a16:creationId xmlns:a16="http://schemas.microsoft.com/office/drawing/2014/main" id="{3BC4E9EF-2737-104D-A89F-62B7B5B4F2F4}"/>
                </a:ext>
              </a:extLst>
            </p:cNvPr>
            <p:cNvSpPr>
              <a:spLocks/>
            </p:cNvSpPr>
            <p:nvPr/>
          </p:nvSpPr>
          <p:spPr bwMode="auto">
            <a:xfrm>
              <a:off x="3764" y="995"/>
              <a:ext cx="277" cy="372"/>
            </a:xfrm>
            <a:custGeom>
              <a:avLst/>
              <a:gdLst/>
              <a:ahLst/>
              <a:cxnLst>
                <a:cxn ang="0">
                  <a:pos x="152" y="371"/>
                </a:cxn>
                <a:cxn ang="0">
                  <a:pos x="145" y="363"/>
                </a:cxn>
                <a:cxn ang="0">
                  <a:pos x="138" y="352"/>
                </a:cxn>
                <a:cxn ang="0">
                  <a:pos x="129" y="341"/>
                </a:cxn>
                <a:cxn ang="0">
                  <a:pos x="122" y="331"/>
                </a:cxn>
                <a:cxn ang="0">
                  <a:pos x="111" y="322"/>
                </a:cxn>
                <a:cxn ang="0">
                  <a:pos x="103" y="312"/>
                </a:cxn>
                <a:cxn ang="0">
                  <a:pos x="92" y="303"/>
                </a:cxn>
                <a:cxn ang="0">
                  <a:pos x="79" y="295"/>
                </a:cxn>
                <a:cxn ang="0">
                  <a:pos x="67" y="289"/>
                </a:cxn>
                <a:cxn ang="0">
                  <a:pos x="53" y="282"/>
                </a:cxn>
                <a:cxn ang="0">
                  <a:pos x="53" y="282"/>
                </a:cxn>
                <a:cxn ang="0">
                  <a:pos x="53" y="276"/>
                </a:cxn>
                <a:cxn ang="0">
                  <a:pos x="53" y="262"/>
                </a:cxn>
                <a:cxn ang="0">
                  <a:pos x="52" y="238"/>
                </a:cxn>
                <a:cxn ang="0">
                  <a:pos x="50" y="206"/>
                </a:cxn>
                <a:cxn ang="0">
                  <a:pos x="46" y="172"/>
                </a:cxn>
                <a:cxn ang="0">
                  <a:pos x="41" y="135"/>
                </a:cxn>
                <a:cxn ang="0">
                  <a:pos x="35" y="99"/>
                </a:cxn>
                <a:cxn ang="0">
                  <a:pos x="25" y="61"/>
                </a:cxn>
                <a:cxn ang="0">
                  <a:pos x="14" y="29"/>
                </a:cxn>
                <a:cxn ang="0">
                  <a:pos x="0" y="0"/>
                </a:cxn>
                <a:cxn ang="0">
                  <a:pos x="0" y="0"/>
                </a:cxn>
                <a:cxn ang="0">
                  <a:pos x="20" y="25"/>
                </a:cxn>
                <a:cxn ang="0">
                  <a:pos x="46" y="48"/>
                </a:cxn>
                <a:cxn ang="0">
                  <a:pos x="75" y="71"/>
                </a:cxn>
                <a:cxn ang="0">
                  <a:pos x="106" y="93"/>
                </a:cxn>
                <a:cxn ang="0">
                  <a:pos x="138" y="114"/>
                </a:cxn>
                <a:cxn ang="0">
                  <a:pos x="168" y="131"/>
                </a:cxn>
                <a:cxn ang="0">
                  <a:pos x="195" y="145"/>
                </a:cxn>
                <a:cxn ang="0">
                  <a:pos x="216" y="156"/>
                </a:cxn>
                <a:cxn ang="0">
                  <a:pos x="228" y="165"/>
                </a:cxn>
                <a:cxn ang="0">
                  <a:pos x="235" y="167"/>
                </a:cxn>
                <a:cxn ang="0">
                  <a:pos x="235" y="167"/>
                </a:cxn>
                <a:cxn ang="0">
                  <a:pos x="235" y="181"/>
                </a:cxn>
                <a:cxn ang="0">
                  <a:pos x="237" y="193"/>
                </a:cxn>
                <a:cxn ang="0">
                  <a:pos x="239" y="209"/>
                </a:cxn>
                <a:cxn ang="0">
                  <a:pos x="241" y="221"/>
                </a:cxn>
                <a:cxn ang="0">
                  <a:pos x="246" y="234"/>
                </a:cxn>
                <a:cxn ang="0">
                  <a:pos x="252" y="246"/>
                </a:cxn>
                <a:cxn ang="0">
                  <a:pos x="258" y="259"/>
                </a:cxn>
                <a:cxn ang="0">
                  <a:pos x="265" y="269"/>
                </a:cxn>
                <a:cxn ang="0">
                  <a:pos x="269" y="280"/>
                </a:cxn>
                <a:cxn ang="0">
                  <a:pos x="276" y="292"/>
                </a:cxn>
                <a:cxn ang="0">
                  <a:pos x="152" y="371"/>
                </a:cxn>
                <a:cxn ang="0">
                  <a:pos x="152" y="371"/>
                </a:cxn>
              </a:cxnLst>
              <a:rect l="0" t="0" r="r" b="b"/>
              <a:pathLst>
                <a:path w="277" h="372">
                  <a:moveTo>
                    <a:pt x="152" y="371"/>
                  </a:moveTo>
                  <a:lnTo>
                    <a:pt x="145" y="363"/>
                  </a:lnTo>
                  <a:lnTo>
                    <a:pt x="138" y="352"/>
                  </a:lnTo>
                  <a:lnTo>
                    <a:pt x="129" y="341"/>
                  </a:lnTo>
                  <a:lnTo>
                    <a:pt x="122" y="331"/>
                  </a:lnTo>
                  <a:lnTo>
                    <a:pt x="111" y="322"/>
                  </a:lnTo>
                  <a:lnTo>
                    <a:pt x="103" y="312"/>
                  </a:lnTo>
                  <a:lnTo>
                    <a:pt x="92" y="303"/>
                  </a:lnTo>
                  <a:lnTo>
                    <a:pt x="79" y="295"/>
                  </a:lnTo>
                  <a:lnTo>
                    <a:pt x="67" y="289"/>
                  </a:lnTo>
                  <a:lnTo>
                    <a:pt x="53" y="282"/>
                  </a:lnTo>
                  <a:lnTo>
                    <a:pt x="53" y="282"/>
                  </a:lnTo>
                  <a:lnTo>
                    <a:pt x="53" y="276"/>
                  </a:lnTo>
                  <a:lnTo>
                    <a:pt x="53" y="262"/>
                  </a:lnTo>
                  <a:lnTo>
                    <a:pt x="52" y="238"/>
                  </a:lnTo>
                  <a:lnTo>
                    <a:pt x="50" y="206"/>
                  </a:lnTo>
                  <a:lnTo>
                    <a:pt x="46" y="172"/>
                  </a:lnTo>
                  <a:lnTo>
                    <a:pt x="41" y="135"/>
                  </a:lnTo>
                  <a:lnTo>
                    <a:pt x="35" y="99"/>
                  </a:lnTo>
                  <a:lnTo>
                    <a:pt x="25" y="61"/>
                  </a:lnTo>
                  <a:lnTo>
                    <a:pt x="14" y="29"/>
                  </a:lnTo>
                  <a:lnTo>
                    <a:pt x="0" y="0"/>
                  </a:lnTo>
                  <a:lnTo>
                    <a:pt x="0" y="0"/>
                  </a:lnTo>
                  <a:lnTo>
                    <a:pt x="20" y="25"/>
                  </a:lnTo>
                  <a:lnTo>
                    <a:pt x="46" y="48"/>
                  </a:lnTo>
                  <a:lnTo>
                    <a:pt x="75" y="71"/>
                  </a:lnTo>
                  <a:lnTo>
                    <a:pt x="106" y="93"/>
                  </a:lnTo>
                  <a:lnTo>
                    <a:pt x="138" y="114"/>
                  </a:lnTo>
                  <a:lnTo>
                    <a:pt x="168" y="131"/>
                  </a:lnTo>
                  <a:lnTo>
                    <a:pt x="195" y="145"/>
                  </a:lnTo>
                  <a:lnTo>
                    <a:pt x="216" y="156"/>
                  </a:lnTo>
                  <a:lnTo>
                    <a:pt x="228" y="165"/>
                  </a:lnTo>
                  <a:lnTo>
                    <a:pt x="235" y="167"/>
                  </a:lnTo>
                  <a:lnTo>
                    <a:pt x="235" y="167"/>
                  </a:lnTo>
                  <a:lnTo>
                    <a:pt x="235" y="181"/>
                  </a:lnTo>
                  <a:lnTo>
                    <a:pt x="237" y="193"/>
                  </a:lnTo>
                  <a:lnTo>
                    <a:pt x="239" y="209"/>
                  </a:lnTo>
                  <a:lnTo>
                    <a:pt x="241" y="221"/>
                  </a:lnTo>
                  <a:lnTo>
                    <a:pt x="246" y="234"/>
                  </a:lnTo>
                  <a:lnTo>
                    <a:pt x="252" y="246"/>
                  </a:lnTo>
                  <a:lnTo>
                    <a:pt x="258" y="259"/>
                  </a:lnTo>
                  <a:lnTo>
                    <a:pt x="265" y="269"/>
                  </a:lnTo>
                  <a:lnTo>
                    <a:pt x="269" y="280"/>
                  </a:lnTo>
                  <a:lnTo>
                    <a:pt x="276" y="292"/>
                  </a:lnTo>
                  <a:lnTo>
                    <a:pt x="152" y="371"/>
                  </a:lnTo>
                  <a:lnTo>
                    <a:pt x="152" y="371"/>
                  </a:lnTo>
                </a:path>
              </a:pathLst>
            </a:custGeom>
            <a:solidFill>
              <a:srgbClr val="FFD80F"/>
            </a:solidFill>
            <a:ln w="9525" cap="rnd">
              <a:noFill/>
              <a:round/>
              <a:headEnd/>
              <a:tailEnd/>
            </a:ln>
            <a:effectLst/>
          </p:spPr>
          <p:txBody>
            <a:bodyPr/>
            <a:lstStyle/>
            <a:p>
              <a:endParaRPr lang="en-US" sz="1800"/>
            </a:p>
          </p:txBody>
        </p:sp>
        <p:sp>
          <p:nvSpPr>
            <p:cNvPr id="44" name="Freeform 42">
              <a:extLst>
                <a:ext uri="{FF2B5EF4-FFF2-40B4-BE49-F238E27FC236}">
                  <a16:creationId xmlns:a16="http://schemas.microsoft.com/office/drawing/2014/main" id="{52F7C97B-AA2F-5B48-9D26-5A592F0A34F0}"/>
                </a:ext>
              </a:extLst>
            </p:cNvPr>
            <p:cNvSpPr>
              <a:spLocks/>
            </p:cNvSpPr>
            <p:nvPr/>
          </p:nvSpPr>
          <p:spPr bwMode="auto">
            <a:xfrm>
              <a:off x="3764" y="995"/>
              <a:ext cx="277" cy="372"/>
            </a:xfrm>
            <a:custGeom>
              <a:avLst/>
              <a:gdLst/>
              <a:ahLst/>
              <a:cxnLst>
                <a:cxn ang="0">
                  <a:pos x="152" y="371"/>
                </a:cxn>
                <a:cxn ang="0">
                  <a:pos x="145" y="363"/>
                </a:cxn>
                <a:cxn ang="0">
                  <a:pos x="138" y="352"/>
                </a:cxn>
                <a:cxn ang="0">
                  <a:pos x="129" y="341"/>
                </a:cxn>
                <a:cxn ang="0">
                  <a:pos x="122" y="331"/>
                </a:cxn>
                <a:cxn ang="0">
                  <a:pos x="111" y="322"/>
                </a:cxn>
                <a:cxn ang="0">
                  <a:pos x="103" y="312"/>
                </a:cxn>
                <a:cxn ang="0">
                  <a:pos x="92" y="303"/>
                </a:cxn>
                <a:cxn ang="0">
                  <a:pos x="79" y="295"/>
                </a:cxn>
                <a:cxn ang="0">
                  <a:pos x="67" y="289"/>
                </a:cxn>
                <a:cxn ang="0">
                  <a:pos x="53" y="282"/>
                </a:cxn>
                <a:cxn ang="0">
                  <a:pos x="53" y="282"/>
                </a:cxn>
                <a:cxn ang="0">
                  <a:pos x="53" y="276"/>
                </a:cxn>
                <a:cxn ang="0">
                  <a:pos x="53" y="262"/>
                </a:cxn>
                <a:cxn ang="0">
                  <a:pos x="52" y="238"/>
                </a:cxn>
                <a:cxn ang="0">
                  <a:pos x="50" y="206"/>
                </a:cxn>
                <a:cxn ang="0">
                  <a:pos x="46" y="172"/>
                </a:cxn>
                <a:cxn ang="0">
                  <a:pos x="41" y="135"/>
                </a:cxn>
                <a:cxn ang="0">
                  <a:pos x="35" y="99"/>
                </a:cxn>
                <a:cxn ang="0">
                  <a:pos x="25" y="61"/>
                </a:cxn>
                <a:cxn ang="0">
                  <a:pos x="14" y="29"/>
                </a:cxn>
                <a:cxn ang="0">
                  <a:pos x="0" y="0"/>
                </a:cxn>
                <a:cxn ang="0">
                  <a:pos x="0" y="0"/>
                </a:cxn>
                <a:cxn ang="0">
                  <a:pos x="20" y="25"/>
                </a:cxn>
                <a:cxn ang="0">
                  <a:pos x="46" y="48"/>
                </a:cxn>
                <a:cxn ang="0">
                  <a:pos x="75" y="71"/>
                </a:cxn>
                <a:cxn ang="0">
                  <a:pos x="106" y="93"/>
                </a:cxn>
                <a:cxn ang="0">
                  <a:pos x="138" y="114"/>
                </a:cxn>
                <a:cxn ang="0">
                  <a:pos x="168" y="131"/>
                </a:cxn>
                <a:cxn ang="0">
                  <a:pos x="195" y="145"/>
                </a:cxn>
                <a:cxn ang="0">
                  <a:pos x="216" y="156"/>
                </a:cxn>
                <a:cxn ang="0">
                  <a:pos x="228" y="165"/>
                </a:cxn>
                <a:cxn ang="0">
                  <a:pos x="235" y="167"/>
                </a:cxn>
                <a:cxn ang="0">
                  <a:pos x="235" y="167"/>
                </a:cxn>
                <a:cxn ang="0">
                  <a:pos x="235" y="181"/>
                </a:cxn>
                <a:cxn ang="0">
                  <a:pos x="237" y="193"/>
                </a:cxn>
                <a:cxn ang="0">
                  <a:pos x="239" y="209"/>
                </a:cxn>
                <a:cxn ang="0">
                  <a:pos x="241" y="221"/>
                </a:cxn>
                <a:cxn ang="0">
                  <a:pos x="246" y="234"/>
                </a:cxn>
                <a:cxn ang="0">
                  <a:pos x="252" y="246"/>
                </a:cxn>
                <a:cxn ang="0">
                  <a:pos x="258" y="259"/>
                </a:cxn>
                <a:cxn ang="0">
                  <a:pos x="265" y="269"/>
                </a:cxn>
                <a:cxn ang="0">
                  <a:pos x="269" y="280"/>
                </a:cxn>
                <a:cxn ang="0">
                  <a:pos x="276" y="292"/>
                </a:cxn>
                <a:cxn ang="0">
                  <a:pos x="152" y="371"/>
                </a:cxn>
                <a:cxn ang="0">
                  <a:pos x="152" y="371"/>
                </a:cxn>
              </a:cxnLst>
              <a:rect l="0" t="0" r="r" b="b"/>
              <a:pathLst>
                <a:path w="277" h="372">
                  <a:moveTo>
                    <a:pt x="152" y="371"/>
                  </a:moveTo>
                  <a:lnTo>
                    <a:pt x="145" y="363"/>
                  </a:lnTo>
                  <a:lnTo>
                    <a:pt x="138" y="352"/>
                  </a:lnTo>
                  <a:lnTo>
                    <a:pt x="129" y="341"/>
                  </a:lnTo>
                  <a:lnTo>
                    <a:pt x="122" y="331"/>
                  </a:lnTo>
                  <a:lnTo>
                    <a:pt x="111" y="322"/>
                  </a:lnTo>
                  <a:lnTo>
                    <a:pt x="103" y="312"/>
                  </a:lnTo>
                  <a:lnTo>
                    <a:pt x="92" y="303"/>
                  </a:lnTo>
                  <a:lnTo>
                    <a:pt x="79" y="295"/>
                  </a:lnTo>
                  <a:lnTo>
                    <a:pt x="67" y="289"/>
                  </a:lnTo>
                  <a:lnTo>
                    <a:pt x="53" y="282"/>
                  </a:lnTo>
                  <a:lnTo>
                    <a:pt x="53" y="282"/>
                  </a:lnTo>
                  <a:lnTo>
                    <a:pt x="53" y="276"/>
                  </a:lnTo>
                  <a:lnTo>
                    <a:pt x="53" y="262"/>
                  </a:lnTo>
                  <a:lnTo>
                    <a:pt x="52" y="238"/>
                  </a:lnTo>
                  <a:lnTo>
                    <a:pt x="50" y="206"/>
                  </a:lnTo>
                  <a:lnTo>
                    <a:pt x="46" y="172"/>
                  </a:lnTo>
                  <a:lnTo>
                    <a:pt x="41" y="135"/>
                  </a:lnTo>
                  <a:lnTo>
                    <a:pt x="35" y="99"/>
                  </a:lnTo>
                  <a:lnTo>
                    <a:pt x="25" y="61"/>
                  </a:lnTo>
                  <a:lnTo>
                    <a:pt x="14" y="29"/>
                  </a:lnTo>
                  <a:lnTo>
                    <a:pt x="0" y="0"/>
                  </a:lnTo>
                  <a:lnTo>
                    <a:pt x="0" y="0"/>
                  </a:lnTo>
                  <a:lnTo>
                    <a:pt x="20" y="25"/>
                  </a:lnTo>
                  <a:lnTo>
                    <a:pt x="46" y="48"/>
                  </a:lnTo>
                  <a:lnTo>
                    <a:pt x="75" y="71"/>
                  </a:lnTo>
                  <a:lnTo>
                    <a:pt x="106" y="93"/>
                  </a:lnTo>
                  <a:lnTo>
                    <a:pt x="138" y="114"/>
                  </a:lnTo>
                  <a:lnTo>
                    <a:pt x="168" y="131"/>
                  </a:lnTo>
                  <a:lnTo>
                    <a:pt x="195" y="145"/>
                  </a:lnTo>
                  <a:lnTo>
                    <a:pt x="216" y="156"/>
                  </a:lnTo>
                  <a:lnTo>
                    <a:pt x="228" y="165"/>
                  </a:lnTo>
                  <a:lnTo>
                    <a:pt x="235" y="167"/>
                  </a:lnTo>
                  <a:lnTo>
                    <a:pt x="235" y="167"/>
                  </a:lnTo>
                  <a:lnTo>
                    <a:pt x="235" y="181"/>
                  </a:lnTo>
                  <a:lnTo>
                    <a:pt x="237" y="193"/>
                  </a:lnTo>
                  <a:lnTo>
                    <a:pt x="239" y="209"/>
                  </a:lnTo>
                  <a:lnTo>
                    <a:pt x="241" y="221"/>
                  </a:lnTo>
                  <a:lnTo>
                    <a:pt x="246" y="234"/>
                  </a:lnTo>
                  <a:lnTo>
                    <a:pt x="252" y="246"/>
                  </a:lnTo>
                  <a:lnTo>
                    <a:pt x="258" y="259"/>
                  </a:lnTo>
                  <a:lnTo>
                    <a:pt x="265" y="269"/>
                  </a:lnTo>
                  <a:lnTo>
                    <a:pt x="269" y="280"/>
                  </a:lnTo>
                  <a:lnTo>
                    <a:pt x="276" y="292"/>
                  </a:lnTo>
                  <a:lnTo>
                    <a:pt x="152" y="371"/>
                  </a:lnTo>
                  <a:lnTo>
                    <a:pt x="152" y="371"/>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45" name="Line 43">
              <a:extLst>
                <a:ext uri="{FF2B5EF4-FFF2-40B4-BE49-F238E27FC236}">
                  <a16:creationId xmlns:a16="http://schemas.microsoft.com/office/drawing/2014/main" id="{BE56B07E-B824-7F43-A4F0-E920EACA74F5}"/>
                </a:ext>
              </a:extLst>
            </p:cNvPr>
            <p:cNvSpPr>
              <a:spLocks noChangeShapeType="1"/>
            </p:cNvSpPr>
            <p:nvPr/>
          </p:nvSpPr>
          <p:spPr bwMode="auto">
            <a:xfrm flipH="1">
              <a:off x="3821" y="1163"/>
              <a:ext cx="175" cy="116"/>
            </a:xfrm>
            <a:prstGeom prst="line">
              <a:avLst/>
            </a:prstGeom>
            <a:noFill/>
            <a:ln w="12700">
              <a:solidFill>
                <a:srgbClr val="7C6000"/>
              </a:solidFill>
              <a:round/>
              <a:headEnd type="none" w="sm" len="sm"/>
              <a:tailEnd type="none" w="sm" len="sm"/>
            </a:ln>
            <a:effectLst/>
          </p:spPr>
          <p:txBody>
            <a:bodyPr/>
            <a:lstStyle/>
            <a:p>
              <a:endParaRPr lang="en-US" sz="1800"/>
            </a:p>
          </p:txBody>
        </p:sp>
        <p:sp>
          <p:nvSpPr>
            <p:cNvPr id="46" name="Freeform 44">
              <a:extLst>
                <a:ext uri="{FF2B5EF4-FFF2-40B4-BE49-F238E27FC236}">
                  <a16:creationId xmlns:a16="http://schemas.microsoft.com/office/drawing/2014/main" id="{368FB56A-FFF3-ED40-B286-A5F23CF2FCD3}"/>
                </a:ext>
              </a:extLst>
            </p:cNvPr>
            <p:cNvSpPr>
              <a:spLocks/>
            </p:cNvSpPr>
            <p:nvPr/>
          </p:nvSpPr>
          <p:spPr bwMode="auto">
            <a:xfrm>
              <a:off x="3857" y="1441"/>
              <a:ext cx="788" cy="565"/>
            </a:xfrm>
            <a:custGeom>
              <a:avLst/>
              <a:gdLst/>
              <a:ahLst/>
              <a:cxnLst>
                <a:cxn ang="0">
                  <a:pos x="164" y="90"/>
                </a:cxn>
                <a:cxn ang="0">
                  <a:pos x="181" y="124"/>
                </a:cxn>
                <a:cxn ang="0">
                  <a:pos x="198" y="162"/>
                </a:cxn>
                <a:cxn ang="0">
                  <a:pos x="210" y="204"/>
                </a:cxn>
                <a:cxn ang="0">
                  <a:pos x="216" y="244"/>
                </a:cxn>
                <a:cxn ang="0">
                  <a:pos x="216" y="262"/>
                </a:cxn>
                <a:cxn ang="0">
                  <a:pos x="204" y="322"/>
                </a:cxn>
                <a:cxn ang="0">
                  <a:pos x="177" y="386"/>
                </a:cxn>
                <a:cxn ang="0">
                  <a:pos x="134" y="455"/>
                </a:cxn>
                <a:cxn ang="0">
                  <a:pos x="75" y="515"/>
                </a:cxn>
                <a:cxn ang="0">
                  <a:pos x="0" y="561"/>
                </a:cxn>
                <a:cxn ang="0">
                  <a:pos x="8" y="561"/>
                </a:cxn>
                <a:cxn ang="0">
                  <a:pos x="75" y="564"/>
                </a:cxn>
                <a:cxn ang="0">
                  <a:pos x="183" y="559"/>
                </a:cxn>
                <a:cxn ang="0">
                  <a:pos x="313" y="540"/>
                </a:cxn>
                <a:cxn ang="0">
                  <a:pos x="442" y="501"/>
                </a:cxn>
                <a:cxn ang="0">
                  <a:pos x="497" y="471"/>
                </a:cxn>
                <a:cxn ang="0">
                  <a:pos x="594" y="384"/>
                </a:cxn>
                <a:cxn ang="0">
                  <a:pos x="674" y="275"/>
                </a:cxn>
                <a:cxn ang="0">
                  <a:pos x="734" y="168"/>
                </a:cxn>
                <a:cxn ang="0">
                  <a:pos x="773" y="89"/>
                </a:cxn>
                <a:cxn ang="0">
                  <a:pos x="787" y="54"/>
                </a:cxn>
                <a:cxn ang="0">
                  <a:pos x="750" y="82"/>
                </a:cxn>
                <a:cxn ang="0">
                  <a:pos x="672" y="122"/>
                </a:cxn>
                <a:cxn ang="0">
                  <a:pos x="592" y="140"/>
                </a:cxn>
                <a:cxn ang="0">
                  <a:pos x="516" y="142"/>
                </a:cxn>
                <a:cxn ang="0">
                  <a:pos x="451" y="137"/>
                </a:cxn>
                <a:cxn ang="0">
                  <a:pos x="423" y="128"/>
                </a:cxn>
                <a:cxn ang="0">
                  <a:pos x="387" y="112"/>
                </a:cxn>
                <a:cxn ang="0">
                  <a:pos x="354" y="86"/>
                </a:cxn>
                <a:cxn ang="0">
                  <a:pos x="324" y="54"/>
                </a:cxn>
                <a:cxn ang="0">
                  <a:pos x="297" y="25"/>
                </a:cxn>
                <a:cxn ang="0">
                  <a:pos x="278" y="0"/>
                </a:cxn>
              </a:cxnLst>
              <a:rect l="0" t="0" r="r" b="b"/>
              <a:pathLst>
                <a:path w="788" h="565">
                  <a:moveTo>
                    <a:pt x="156" y="78"/>
                  </a:moveTo>
                  <a:lnTo>
                    <a:pt x="164" y="90"/>
                  </a:lnTo>
                  <a:lnTo>
                    <a:pt x="172" y="107"/>
                  </a:lnTo>
                  <a:lnTo>
                    <a:pt x="181" y="124"/>
                  </a:lnTo>
                  <a:lnTo>
                    <a:pt x="189" y="142"/>
                  </a:lnTo>
                  <a:lnTo>
                    <a:pt x="198" y="162"/>
                  </a:lnTo>
                  <a:lnTo>
                    <a:pt x="204" y="183"/>
                  </a:lnTo>
                  <a:lnTo>
                    <a:pt x="210" y="204"/>
                  </a:lnTo>
                  <a:lnTo>
                    <a:pt x="214" y="225"/>
                  </a:lnTo>
                  <a:lnTo>
                    <a:pt x="216" y="244"/>
                  </a:lnTo>
                  <a:lnTo>
                    <a:pt x="216" y="262"/>
                  </a:lnTo>
                  <a:lnTo>
                    <a:pt x="216" y="262"/>
                  </a:lnTo>
                  <a:lnTo>
                    <a:pt x="210" y="290"/>
                  </a:lnTo>
                  <a:lnTo>
                    <a:pt x="204" y="322"/>
                  </a:lnTo>
                  <a:lnTo>
                    <a:pt x="191" y="354"/>
                  </a:lnTo>
                  <a:lnTo>
                    <a:pt x="177" y="386"/>
                  </a:lnTo>
                  <a:lnTo>
                    <a:pt x="156" y="421"/>
                  </a:lnTo>
                  <a:lnTo>
                    <a:pt x="134" y="455"/>
                  </a:lnTo>
                  <a:lnTo>
                    <a:pt x="107" y="488"/>
                  </a:lnTo>
                  <a:lnTo>
                    <a:pt x="75" y="515"/>
                  </a:lnTo>
                  <a:lnTo>
                    <a:pt x="39" y="540"/>
                  </a:lnTo>
                  <a:lnTo>
                    <a:pt x="0" y="561"/>
                  </a:lnTo>
                  <a:lnTo>
                    <a:pt x="0" y="561"/>
                  </a:lnTo>
                  <a:lnTo>
                    <a:pt x="8" y="561"/>
                  </a:lnTo>
                  <a:lnTo>
                    <a:pt x="35" y="564"/>
                  </a:lnTo>
                  <a:lnTo>
                    <a:pt x="75" y="564"/>
                  </a:lnTo>
                  <a:lnTo>
                    <a:pt x="124" y="561"/>
                  </a:lnTo>
                  <a:lnTo>
                    <a:pt x="183" y="559"/>
                  </a:lnTo>
                  <a:lnTo>
                    <a:pt x="246" y="554"/>
                  </a:lnTo>
                  <a:lnTo>
                    <a:pt x="313" y="540"/>
                  </a:lnTo>
                  <a:lnTo>
                    <a:pt x="379" y="524"/>
                  </a:lnTo>
                  <a:lnTo>
                    <a:pt x="442" y="501"/>
                  </a:lnTo>
                  <a:lnTo>
                    <a:pt x="497" y="471"/>
                  </a:lnTo>
                  <a:lnTo>
                    <a:pt x="497" y="471"/>
                  </a:lnTo>
                  <a:lnTo>
                    <a:pt x="548" y="433"/>
                  </a:lnTo>
                  <a:lnTo>
                    <a:pt x="594" y="384"/>
                  </a:lnTo>
                  <a:lnTo>
                    <a:pt x="636" y="333"/>
                  </a:lnTo>
                  <a:lnTo>
                    <a:pt x="674" y="275"/>
                  </a:lnTo>
                  <a:lnTo>
                    <a:pt x="708" y="220"/>
                  </a:lnTo>
                  <a:lnTo>
                    <a:pt x="734" y="168"/>
                  </a:lnTo>
                  <a:lnTo>
                    <a:pt x="757" y="124"/>
                  </a:lnTo>
                  <a:lnTo>
                    <a:pt x="773" y="89"/>
                  </a:lnTo>
                  <a:lnTo>
                    <a:pt x="782" y="63"/>
                  </a:lnTo>
                  <a:lnTo>
                    <a:pt x="787" y="54"/>
                  </a:lnTo>
                  <a:lnTo>
                    <a:pt x="787" y="54"/>
                  </a:lnTo>
                  <a:lnTo>
                    <a:pt x="750" y="82"/>
                  </a:lnTo>
                  <a:lnTo>
                    <a:pt x="712" y="105"/>
                  </a:lnTo>
                  <a:lnTo>
                    <a:pt x="672" y="122"/>
                  </a:lnTo>
                  <a:lnTo>
                    <a:pt x="632" y="133"/>
                  </a:lnTo>
                  <a:lnTo>
                    <a:pt x="592" y="140"/>
                  </a:lnTo>
                  <a:lnTo>
                    <a:pt x="554" y="142"/>
                  </a:lnTo>
                  <a:lnTo>
                    <a:pt x="516" y="142"/>
                  </a:lnTo>
                  <a:lnTo>
                    <a:pt x="483" y="140"/>
                  </a:lnTo>
                  <a:lnTo>
                    <a:pt x="451" y="137"/>
                  </a:lnTo>
                  <a:lnTo>
                    <a:pt x="423" y="128"/>
                  </a:lnTo>
                  <a:lnTo>
                    <a:pt x="423" y="128"/>
                  </a:lnTo>
                  <a:lnTo>
                    <a:pt x="407" y="122"/>
                  </a:lnTo>
                  <a:lnTo>
                    <a:pt x="387" y="112"/>
                  </a:lnTo>
                  <a:lnTo>
                    <a:pt x="370" y="101"/>
                  </a:lnTo>
                  <a:lnTo>
                    <a:pt x="354" y="86"/>
                  </a:lnTo>
                  <a:lnTo>
                    <a:pt x="339" y="71"/>
                  </a:lnTo>
                  <a:lnTo>
                    <a:pt x="324" y="54"/>
                  </a:lnTo>
                  <a:lnTo>
                    <a:pt x="311" y="40"/>
                  </a:lnTo>
                  <a:lnTo>
                    <a:pt x="297" y="25"/>
                  </a:lnTo>
                  <a:lnTo>
                    <a:pt x="288" y="10"/>
                  </a:lnTo>
                  <a:lnTo>
                    <a:pt x="278" y="0"/>
                  </a:lnTo>
                  <a:lnTo>
                    <a:pt x="156" y="78"/>
                  </a:lnTo>
                </a:path>
              </a:pathLst>
            </a:custGeom>
            <a:solidFill>
              <a:srgbClr val="FFD80F"/>
            </a:solidFill>
            <a:ln w="9525" cap="rnd">
              <a:noFill/>
              <a:round/>
              <a:headEnd/>
              <a:tailEnd/>
            </a:ln>
            <a:effectLst/>
          </p:spPr>
          <p:txBody>
            <a:bodyPr/>
            <a:lstStyle/>
            <a:p>
              <a:endParaRPr lang="en-US" sz="1800"/>
            </a:p>
          </p:txBody>
        </p:sp>
        <p:sp>
          <p:nvSpPr>
            <p:cNvPr id="47" name="Freeform 45">
              <a:extLst>
                <a:ext uri="{FF2B5EF4-FFF2-40B4-BE49-F238E27FC236}">
                  <a16:creationId xmlns:a16="http://schemas.microsoft.com/office/drawing/2014/main" id="{BC2D9D5D-DDCE-6C46-B74D-17187DC4B631}"/>
                </a:ext>
              </a:extLst>
            </p:cNvPr>
            <p:cNvSpPr>
              <a:spLocks/>
            </p:cNvSpPr>
            <p:nvPr/>
          </p:nvSpPr>
          <p:spPr bwMode="auto">
            <a:xfrm>
              <a:off x="3857" y="1441"/>
              <a:ext cx="788" cy="565"/>
            </a:xfrm>
            <a:custGeom>
              <a:avLst/>
              <a:gdLst/>
              <a:ahLst/>
              <a:cxnLst>
                <a:cxn ang="0">
                  <a:pos x="164" y="90"/>
                </a:cxn>
                <a:cxn ang="0">
                  <a:pos x="181" y="124"/>
                </a:cxn>
                <a:cxn ang="0">
                  <a:pos x="198" y="162"/>
                </a:cxn>
                <a:cxn ang="0">
                  <a:pos x="210" y="204"/>
                </a:cxn>
                <a:cxn ang="0">
                  <a:pos x="216" y="244"/>
                </a:cxn>
                <a:cxn ang="0">
                  <a:pos x="216" y="262"/>
                </a:cxn>
                <a:cxn ang="0">
                  <a:pos x="204" y="322"/>
                </a:cxn>
                <a:cxn ang="0">
                  <a:pos x="177" y="386"/>
                </a:cxn>
                <a:cxn ang="0">
                  <a:pos x="134" y="455"/>
                </a:cxn>
                <a:cxn ang="0">
                  <a:pos x="75" y="515"/>
                </a:cxn>
                <a:cxn ang="0">
                  <a:pos x="0" y="561"/>
                </a:cxn>
                <a:cxn ang="0">
                  <a:pos x="8" y="561"/>
                </a:cxn>
                <a:cxn ang="0">
                  <a:pos x="75" y="564"/>
                </a:cxn>
                <a:cxn ang="0">
                  <a:pos x="183" y="559"/>
                </a:cxn>
                <a:cxn ang="0">
                  <a:pos x="313" y="540"/>
                </a:cxn>
                <a:cxn ang="0">
                  <a:pos x="442" y="501"/>
                </a:cxn>
                <a:cxn ang="0">
                  <a:pos x="497" y="471"/>
                </a:cxn>
                <a:cxn ang="0">
                  <a:pos x="594" y="384"/>
                </a:cxn>
                <a:cxn ang="0">
                  <a:pos x="674" y="275"/>
                </a:cxn>
                <a:cxn ang="0">
                  <a:pos x="734" y="168"/>
                </a:cxn>
                <a:cxn ang="0">
                  <a:pos x="773" y="89"/>
                </a:cxn>
                <a:cxn ang="0">
                  <a:pos x="787" y="54"/>
                </a:cxn>
                <a:cxn ang="0">
                  <a:pos x="750" y="82"/>
                </a:cxn>
                <a:cxn ang="0">
                  <a:pos x="672" y="122"/>
                </a:cxn>
                <a:cxn ang="0">
                  <a:pos x="592" y="140"/>
                </a:cxn>
                <a:cxn ang="0">
                  <a:pos x="516" y="142"/>
                </a:cxn>
                <a:cxn ang="0">
                  <a:pos x="451" y="137"/>
                </a:cxn>
                <a:cxn ang="0">
                  <a:pos x="423" y="128"/>
                </a:cxn>
                <a:cxn ang="0">
                  <a:pos x="387" y="112"/>
                </a:cxn>
                <a:cxn ang="0">
                  <a:pos x="354" y="86"/>
                </a:cxn>
                <a:cxn ang="0">
                  <a:pos x="324" y="54"/>
                </a:cxn>
                <a:cxn ang="0">
                  <a:pos x="297" y="25"/>
                </a:cxn>
                <a:cxn ang="0">
                  <a:pos x="278" y="0"/>
                </a:cxn>
              </a:cxnLst>
              <a:rect l="0" t="0" r="r" b="b"/>
              <a:pathLst>
                <a:path w="788" h="565">
                  <a:moveTo>
                    <a:pt x="156" y="78"/>
                  </a:moveTo>
                  <a:lnTo>
                    <a:pt x="164" y="90"/>
                  </a:lnTo>
                  <a:lnTo>
                    <a:pt x="172" y="107"/>
                  </a:lnTo>
                  <a:lnTo>
                    <a:pt x="181" y="124"/>
                  </a:lnTo>
                  <a:lnTo>
                    <a:pt x="189" y="142"/>
                  </a:lnTo>
                  <a:lnTo>
                    <a:pt x="198" y="162"/>
                  </a:lnTo>
                  <a:lnTo>
                    <a:pt x="204" y="183"/>
                  </a:lnTo>
                  <a:lnTo>
                    <a:pt x="210" y="204"/>
                  </a:lnTo>
                  <a:lnTo>
                    <a:pt x="214" y="225"/>
                  </a:lnTo>
                  <a:lnTo>
                    <a:pt x="216" y="244"/>
                  </a:lnTo>
                  <a:lnTo>
                    <a:pt x="216" y="262"/>
                  </a:lnTo>
                  <a:lnTo>
                    <a:pt x="216" y="262"/>
                  </a:lnTo>
                  <a:lnTo>
                    <a:pt x="210" y="290"/>
                  </a:lnTo>
                  <a:lnTo>
                    <a:pt x="204" y="322"/>
                  </a:lnTo>
                  <a:lnTo>
                    <a:pt x="191" y="354"/>
                  </a:lnTo>
                  <a:lnTo>
                    <a:pt x="177" y="386"/>
                  </a:lnTo>
                  <a:lnTo>
                    <a:pt x="156" y="421"/>
                  </a:lnTo>
                  <a:lnTo>
                    <a:pt x="134" y="455"/>
                  </a:lnTo>
                  <a:lnTo>
                    <a:pt x="107" y="488"/>
                  </a:lnTo>
                  <a:lnTo>
                    <a:pt x="75" y="515"/>
                  </a:lnTo>
                  <a:lnTo>
                    <a:pt x="39" y="540"/>
                  </a:lnTo>
                  <a:lnTo>
                    <a:pt x="0" y="561"/>
                  </a:lnTo>
                  <a:lnTo>
                    <a:pt x="0" y="561"/>
                  </a:lnTo>
                  <a:lnTo>
                    <a:pt x="8" y="561"/>
                  </a:lnTo>
                  <a:lnTo>
                    <a:pt x="35" y="564"/>
                  </a:lnTo>
                  <a:lnTo>
                    <a:pt x="75" y="564"/>
                  </a:lnTo>
                  <a:lnTo>
                    <a:pt x="124" y="561"/>
                  </a:lnTo>
                  <a:lnTo>
                    <a:pt x="183" y="559"/>
                  </a:lnTo>
                  <a:lnTo>
                    <a:pt x="246" y="554"/>
                  </a:lnTo>
                  <a:lnTo>
                    <a:pt x="313" y="540"/>
                  </a:lnTo>
                  <a:lnTo>
                    <a:pt x="379" y="524"/>
                  </a:lnTo>
                  <a:lnTo>
                    <a:pt x="442" y="501"/>
                  </a:lnTo>
                  <a:lnTo>
                    <a:pt x="497" y="471"/>
                  </a:lnTo>
                  <a:lnTo>
                    <a:pt x="497" y="471"/>
                  </a:lnTo>
                  <a:lnTo>
                    <a:pt x="548" y="433"/>
                  </a:lnTo>
                  <a:lnTo>
                    <a:pt x="594" y="384"/>
                  </a:lnTo>
                  <a:lnTo>
                    <a:pt x="636" y="333"/>
                  </a:lnTo>
                  <a:lnTo>
                    <a:pt x="674" y="275"/>
                  </a:lnTo>
                  <a:lnTo>
                    <a:pt x="708" y="220"/>
                  </a:lnTo>
                  <a:lnTo>
                    <a:pt x="734" y="168"/>
                  </a:lnTo>
                  <a:lnTo>
                    <a:pt x="757" y="124"/>
                  </a:lnTo>
                  <a:lnTo>
                    <a:pt x="773" y="89"/>
                  </a:lnTo>
                  <a:lnTo>
                    <a:pt x="782" y="63"/>
                  </a:lnTo>
                  <a:lnTo>
                    <a:pt x="787" y="54"/>
                  </a:lnTo>
                  <a:lnTo>
                    <a:pt x="787" y="54"/>
                  </a:lnTo>
                  <a:lnTo>
                    <a:pt x="750" y="82"/>
                  </a:lnTo>
                  <a:lnTo>
                    <a:pt x="712" y="105"/>
                  </a:lnTo>
                  <a:lnTo>
                    <a:pt x="672" y="122"/>
                  </a:lnTo>
                  <a:lnTo>
                    <a:pt x="632" y="133"/>
                  </a:lnTo>
                  <a:lnTo>
                    <a:pt x="592" y="140"/>
                  </a:lnTo>
                  <a:lnTo>
                    <a:pt x="554" y="142"/>
                  </a:lnTo>
                  <a:lnTo>
                    <a:pt x="516" y="142"/>
                  </a:lnTo>
                  <a:lnTo>
                    <a:pt x="483" y="140"/>
                  </a:lnTo>
                  <a:lnTo>
                    <a:pt x="451" y="137"/>
                  </a:lnTo>
                  <a:lnTo>
                    <a:pt x="423" y="128"/>
                  </a:lnTo>
                  <a:lnTo>
                    <a:pt x="423" y="128"/>
                  </a:lnTo>
                  <a:lnTo>
                    <a:pt x="407" y="122"/>
                  </a:lnTo>
                  <a:lnTo>
                    <a:pt x="387" y="112"/>
                  </a:lnTo>
                  <a:lnTo>
                    <a:pt x="370" y="101"/>
                  </a:lnTo>
                  <a:lnTo>
                    <a:pt x="354" y="86"/>
                  </a:lnTo>
                  <a:lnTo>
                    <a:pt x="339" y="71"/>
                  </a:lnTo>
                  <a:lnTo>
                    <a:pt x="324" y="54"/>
                  </a:lnTo>
                  <a:lnTo>
                    <a:pt x="311" y="40"/>
                  </a:lnTo>
                  <a:lnTo>
                    <a:pt x="297" y="25"/>
                  </a:lnTo>
                  <a:lnTo>
                    <a:pt x="288" y="10"/>
                  </a:lnTo>
                  <a:lnTo>
                    <a:pt x="278" y="0"/>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48" name="Freeform 46">
              <a:extLst>
                <a:ext uri="{FF2B5EF4-FFF2-40B4-BE49-F238E27FC236}">
                  <a16:creationId xmlns:a16="http://schemas.microsoft.com/office/drawing/2014/main" id="{8C946CD6-1A29-C347-9503-D00804F92BCD}"/>
                </a:ext>
              </a:extLst>
            </p:cNvPr>
            <p:cNvSpPr>
              <a:spLocks/>
            </p:cNvSpPr>
            <p:nvPr/>
          </p:nvSpPr>
          <p:spPr bwMode="auto">
            <a:xfrm>
              <a:off x="3950" y="1547"/>
              <a:ext cx="612" cy="393"/>
            </a:xfrm>
            <a:custGeom>
              <a:avLst/>
              <a:gdLst/>
              <a:ahLst/>
              <a:cxnLst>
                <a:cxn ang="0">
                  <a:pos x="0" y="392"/>
                </a:cxn>
                <a:cxn ang="0">
                  <a:pos x="34" y="389"/>
                </a:cxn>
                <a:cxn ang="0">
                  <a:pos x="69" y="387"/>
                </a:cxn>
                <a:cxn ang="0">
                  <a:pos x="109" y="383"/>
                </a:cxn>
                <a:cxn ang="0">
                  <a:pos x="149" y="376"/>
                </a:cxn>
                <a:cxn ang="0">
                  <a:pos x="187" y="371"/>
                </a:cxn>
                <a:cxn ang="0">
                  <a:pos x="229" y="360"/>
                </a:cxn>
                <a:cxn ang="0">
                  <a:pos x="269" y="350"/>
                </a:cxn>
                <a:cxn ang="0">
                  <a:pos x="305" y="334"/>
                </a:cxn>
                <a:cxn ang="0">
                  <a:pos x="341" y="318"/>
                </a:cxn>
                <a:cxn ang="0">
                  <a:pos x="374" y="299"/>
                </a:cxn>
                <a:cxn ang="0">
                  <a:pos x="374" y="299"/>
                </a:cxn>
                <a:cxn ang="0">
                  <a:pos x="406" y="277"/>
                </a:cxn>
                <a:cxn ang="0">
                  <a:pos x="436" y="252"/>
                </a:cxn>
                <a:cxn ang="0">
                  <a:pos x="461" y="225"/>
                </a:cxn>
                <a:cxn ang="0">
                  <a:pos x="489" y="193"/>
                </a:cxn>
                <a:cxn ang="0">
                  <a:pos x="514" y="161"/>
                </a:cxn>
                <a:cxn ang="0">
                  <a:pos x="535" y="128"/>
                </a:cxn>
                <a:cxn ang="0">
                  <a:pos x="556" y="96"/>
                </a:cxn>
                <a:cxn ang="0">
                  <a:pos x="576" y="62"/>
                </a:cxn>
                <a:cxn ang="0">
                  <a:pos x="593" y="31"/>
                </a:cxn>
                <a:cxn ang="0">
                  <a:pos x="611" y="0"/>
                </a:cxn>
              </a:cxnLst>
              <a:rect l="0" t="0" r="r" b="b"/>
              <a:pathLst>
                <a:path w="612" h="393">
                  <a:moveTo>
                    <a:pt x="0" y="392"/>
                  </a:moveTo>
                  <a:lnTo>
                    <a:pt x="34" y="389"/>
                  </a:lnTo>
                  <a:lnTo>
                    <a:pt x="69" y="387"/>
                  </a:lnTo>
                  <a:lnTo>
                    <a:pt x="109" y="383"/>
                  </a:lnTo>
                  <a:lnTo>
                    <a:pt x="149" y="376"/>
                  </a:lnTo>
                  <a:lnTo>
                    <a:pt x="187" y="371"/>
                  </a:lnTo>
                  <a:lnTo>
                    <a:pt x="229" y="360"/>
                  </a:lnTo>
                  <a:lnTo>
                    <a:pt x="269" y="350"/>
                  </a:lnTo>
                  <a:lnTo>
                    <a:pt x="305" y="334"/>
                  </a:lnTo>
                  <a:lnTo>
                    <a:pt x="341" y="318"/>
                  </a:lnTo>
                  <a:lnTo>
                    <a:pt x="374" y="299"/>
                  </a:lnTo>
                  <a:lnTo>
                    <a:pt x="374" y="299"/>
                  </a:lnTo>
                  <a:lnTo>
                    <a:pt x="406" y="277"/>
                  </a:lnTo>
                  <a:lnTo>
                    <a:pt x="436" y="252"/>
                  </a:lnTo>
                  <a:lnTo>
                    <a:pt x="461" y="225"/>
                  </a:lnTo>
                  <a:lnTo>
                    <a:pt x="489" y="193"/>
                  </a:lnTo>
                  <a:lnTo>
                    <a:pt x="514" y="161"/>
                  </a:lnTo>
                  <a:lnTo>
                    <a:pt x="535" y="128"/>
                  </a:lnTo>
                  <a:lnTo>
                    <a:pt x="556" y="96"/>
                  </a:lnTo>
                  <a:lnTo>
                    <a:pt x="576" y="62"/>
                  </a:lnTo>
                  <a:lnTo>
                    <a:pt x="593" y="31"/>
                  </a:lnTo>
                  <a:lnTo>
                    <a:pt x="611" y="0"/>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49" name="Freeform 47">
              <a:extLst>
                <a:ext uri="{FF2B5EF4-FFF2-40B4-BE49-F238E27FC236}">
                  <a16:creationId xmlns:a16="http://schemas.microsoft.com/office/drawing/2014/main" id="{9B23FE2C-0DF8-5645-A7CF-FC0238E13858}"/>
                </a:ext>
              </a:extLst>
            </p:cNvPr>
            <p:cNvSpPr>
              <a:spLocks/>
            </p:cNvSpPr>
            <p:nvPr/>
          </p:nvSpPr>
          <p:spPr bwMode="auto">
            <a:xfrm>
              <a:off x="4071" y="1002"/>
              <a:ext cx="583" cy="420"/>
            </a:xfrm>
            <a:custGeom>
              <a:avLst/>
              <a:gdLst/>
              <a:ahLst/>
              <a:cxnLst>
                <a:cxn ang="0">
                  <a:pos x="2" y="269"/>
                </a:cxn>
                <a:cxn ang="0">
                  <a:pos x="19" y="257"/>
                </a:cxn>
                <a:cxn ang="0">
                  <a:pos x="48" y="237"/>
                </a:cxn>
                <a:cxn ang="0">
                  <a:pos x="84" y="214"/>
                </a:cxn>
                <a:cxn ang="0">
                  <a:pos x="122" y="189"/>
                </a:cxn>
                <a:cxn ang="0">
                  <a:pos x="139" y="179"/>
                </a:cxn>
                <a:cxn ang="0">
                  <a:pos x="160" y="160"/>
                </a:cxn>
                <a:cxn ang="0">
                  <a:pos x="181" y="137"/>
                </a:cxn>
                <a:cxn ang="0">
                  <a:pos x="198" y="105"/>
                </a:cxn>
                <a:cxn ang="0">
                  <a:pos x="211" y="75"/>
                </a:cxn>
                <a:cxn ang="0">
                  <a:pos x="215" y="43"/>
                </a:cxn>
                <a:cxn ang="0">
                  <a:pos x="217" y="46"/>
                </a:cxn>
                <a:cxn ang="0">
                  <a:pos x="227" y="46"/>
                </a:cxn>
                <a:cxn ang="0">
                  <a:pos x="247" y="50"/>
                </a:cxn>
                <a:cxn ang="0">
                  <a:pos x="272" y="57"/>
                </a:cxn>
                <a:cxn ang="0">
                  <a:pos x="303" y="61"/>
                </a:cxn>
                <a:cxn ang="0">
                  <a:pos x="321" y="63"/>
                </a:cxn>
                <a:cxn ang="0">
                  <a:pos x="356" y="63"/>
                </a:cxn>
                <a:cxn ang="0">
                  <a:pos x="404" y="59"/>
                </a:cxn>
                <a:cxn ang="0">
                  <a:pos x="459" y="46"/>
                </a:cxn>
                <a:cxn ang="0">
                  <a:pos x="521" y="27"/>
                </a:cxn>
                <a:cxn ang="0">
                  <a:pos x="582" y="0"/>
                </a:cxn>
                <a:cxn ang="0">
                  <a:pos x="554" y="20"/>
                </a:cxn>
                <a:cxn ang="0">
                  <a:pos x="508" y="67"/>
                </a:cxn>
                <a:cxn ang="0">
                  <a:pos x="470" y="113"/>
                </a:cxn>
                <a:cxn ang="0">
                  <a:pos x="441" y="158"/>
                </a:cxn>
                <a:cxn ang="0">
                  <a:pos x="422" y="195"/>
                </a:cxn>
                <a:cxn ang="0">
                  <a:pos x="415" y="210"/>
                </a:cxn>
                <a:cxn ang="0">
                  <a:pos x="407" y="244"/>
                </a:cxn>
                <a:cxn ang="0">
                  <a:pos x="398" y="271"/>
                </a:cxn>
                <a:cxn ang="0">
                  <a:pos x="394" y="294"/>
                </a:cxn>
                <a:cxn ang="0">
                  <a:pos x="392" y="307"/>
                </a:cxn>
                <a:cxn ang="0">
                  <a:pos x="390" y="313"/>
                </a:cxn>
                <a:cxn ang="0">
                  <a:pos x="375" y="309"/>
                </a:cxn>
                <a:cxn ang="0">
                  <a:pos x="344" y="305"/>
                </a:cxn>
                <a:cxn ang="0">
                  <a:pos x="310" y="305"/>
                </a:cxn>
                <a:cxn ang="0">
                  <a:pos x="278" y="311"/>
                </a:cxn>
                <a:cxn ang="0">
                  <a:pos x="248" y="322"/>
                </a:cxn>
                <a:cxn ang="0">
                  <a:pos x="236" y="328"/>
                </a:cxn>
                <a:cxn ang="0">
                  <a:pos x="200" y="351"/>
                </a:cxn>
                <a:cxn ang="0">
                  <a:pos x="162" y="377"/>
                </a:cxn>
                <a:cxn ang="0">
                  <a:pos x="128" y="398"/>
                </a:cxn>
                <a:cxn ang="0">
                  <a:pos x="105" y="412"/>
                </a:cxn>
                <a:cxn ang="0">
                  <a:pos x="95" y="419"/>
                </a:cxn>
                <a:cxn ang="0">
                  <a:pos x="0" y="271"/>
                </a:cxn>
              </a:cxnLst>
              <a:rect l="0" t="0" r="r" b="b"/>
              <a:pathLst>
                <a:path w="583" h="420">
                  <a:moveTo>
                    <a:pt x="0" y="271"/>
                  </a:moveTo>
                  <a:lnTo>
                    <a:pt x="2" y="269"/>
                  </a:lnTo>
                  <a:lnTo>
                    <a:pt x="8" y="265"/>
                  </a:lnTo>
                  <a:lnTo>
                    <a:pt x="19" y="257"/>
                  </a:lnTo>
                  <a:lnTo>
                    <a:pt x="34" y="248"/>
                  </a:lnTo>
                  <a:lnTo>
                    <a:pt x="48" y="237"/>
                  </a:lnTo>
                  <a:lnTo>
                    <a:pt x="66" y="227"/>
                  </a:lnTo>
                  <a:lnTo>
                    <a:pt x="84" y="214"/>
                  </a:lnTo>
                  <a:lnTo>
                    <a:pt x="103" y="202"/>
                  </a:lnTo>
                  <a:lnTo>
                    <a:pt x="122" y="189"/>
                  </a:lnTo>
                  <a:lnTo>
                    <a:pt x="139" y="179"/>
                  </a:lnTo>
                  <a:lnTo>
                    <a:pt x="139" y="179"/>
                  </a:lnTo>
                  <a:lnTo>
                    <a:pt x="149" y="170"/>
                  </a:lnTo>
                  <a:lnTo>
                    <a:pt x="160" y="160"/>
                  </a:lnTo>
                  <a:lnTo>
                    <a:pt x="171" y="149"/>
                  </a:lnTo>
                  <a:lnTo>
                    <a:pt x="181" y="137"/>
                  </a:lnTo>
                  <a:lnTo>
                    <a:pt x="190" y="122"/>
                  </a:lnTo>
                  <a:lnTo>
                    <a:pt x="198" y="105"/>
                  </a:lnTo>
                  <a:lnTo>
                    <a:pt x="204" y="90"/>
                  </a:lnTo>
                  <a:lnTo>
                    <a:pt x="211" y="75"/>
                  </a:lnTo>
                  <a:lnTo>
                    <a:pt x="215" y="59"/>
                  </a:lnTo>
                  <a:lnTo>
                    <a:pt x="215" y="43"/>
                  </a:lnTo>
                  <a:lnTo>
                    <a:pt x="215" y="43"/>
                  </a:lnTo>
                  <a:lnTo>
                    <a:pt x="217" y="46"/>
                  </a:lnTo>
                  <a:lnTo>
                    <a:pt x="222" y="46"/>
                  </a:lnTo>
                  <a:lnTo>
                    <a:pt x="227" y="46"/>
                  </a:lnTo>
                  <a:lnTo>
                    <a:pt x="236" y="50"/>
                  </a:lnTo>
                  <a:lnTo>
                    <a:pt x="247" y="50"/>
                  </a:lnTo>
                  <a:lnTo>
                    <a:pt x="259" y="54"/>
                  </a:lnTo>
                  <a:lnTo>
                    <a:pt x="272" y="57"/>
                  </a:lnTo>
                  <a:lnTo>
                    <a:pt x="287" y="59"/>
                  </a:lnTo>
                  <a:lnTo>
                    <a:pt x="303" y="61"/>
                  </a:lnTo>
                  <a:lnTo>
                    <a:pt x="321" y="63"/>
                  </a:lnTo>
                  <a:lnTo>
                    <a:pt x="321" y="63"/>
                  </a:lnTo>
                  <a:lnTo>
                    <a:pt x="337" y="63"/>
                  </a:lnTo>
                  <a:lnTo>
                    <a:pt x="356" y="63"/>
                  </a:lnTo>
                  <a:lnTo>
                    <a:pt x="379" y="63"/>
                  </a:lnTo>
                  <a:lnTo>
                    <a:pt x="404" y="59"/>
                  </a:lnTo>
                  <a:lnTo>
                    <a:pt x="432" y="54"/>
                  </a:lnTo>
                  <a:lnTo>
                    <a:pt x="459" y="46"/>
                  </a:lnTo>
                  <a:lnTo>
                    <a:pt x="489" y="38"/>
                  </a:lnTo>
                  <a:lnTo>
                    <a:pt x="521" y="27"/>
                  </a:lnTo>
                  <a:lnTo>
                    <a:pt x="550" y="15"/>
                  </a:lnTo>
                  <a:lnTo>
                    <a:pt x="582" y="0"/>
                  </a:lnTo>
                  <a:lnTo>
                    <a:pt x="582" y="0"/>
                  </a:lnTo>
                  <a:lnTo>
                    <a:pt x="554" y="20"/>
                  </a:lnTo>
                  <a:lnTo>
                    <a:pt x="531" y="43"/>
                  </a:lnTo>
                  <a:lnTo>
                    <a:pt x="508" y="67"/>
                  </a:lnTo>
                  <a:lnTo>
                    <a:pt x="487" y="90"/>
                  </a:lnTo>
                  <a:lnTo>
                    <a:pt x="470" y="113"/>
                  </a:lnTo>
                  <a:lnTo>
                    <a:pt x="453" y="137"/>
                  </a:lnTo>
                  <a:lnTo>
                    <a:pt x="441" y="158"/>
                  </a:lnTo>
                  <a:lnTo>
                    <a:pt x="430" y="179"/>
                  </a:lnTo>
                  <a:lnTo>
                    <a:pt x="422" y="195"/>
                  </a:lnTo>
                  <a:lnTo>
                    <a:pt x="415" y="210"/>
                  </a:lnTo>
                  <a:lnTo>
                    <a:pt x="415" y="210"/>
                  </a:lnTo>
                  <a:lnTo>
                    <a:pt x="411" y="227"/>
                  </a:lnTo>
                  <a:lnTo>
                    <a:pt x="407" y="244"/>
                  </a:lnTo>
                  <a:lnTo>
                    <a:pt x="402" y="259"/>
                  </a:lnTo>
                  <a:lnTo>
                    <a:pt x="398" y="271"/>
                  </a:lnTo>
                  <a:lnTo>
                    <a:pt x="397" y="283"/>
                  </a:lnTo>
                  <a:lnTo>
                    <a:pt x="394" y="294"/>
                  </a:lnTo>
                  <a:lnTo>
                    <a:pt x="392" y="303"/>
                  </a:lnTo>
                  <a:lnTo>
                    <a:pt x="392" y="307"/>
                  </a:lnTo>
                  <a:lnTo>
                    <a:pt x="390" y="311"/>
                  </a:lnTo>
                  <a:lnTo>
                    <a:pt x="390" y="313"/>
                  </a:lnTo>
                  <a:lnTo>
                    <a:pt x="390" y="313"/>
                  </a:lnTo>
                  <a:lnTo>
                    <a:pt x="375" y="309"/>
                  </a:lnTo>
                  <a:lnTo>
                    <a:pt x="360" y="305"/>
                  </a:lnTo>
                  <a:lnTo>
                    <a:pt x="344" y="305"/>
                  </a:lnTo>
                  <a:lnTo>
                    <a:pt x="326" y="305"/>
                  </a:lnTo>
                  <a:lnTo>
                    <a:pt x="310" y="305"/>
                  </a:lnTo>
                  <a:lnTo>
                    <a:pt x="293" y="307"/>
                  </a:lnTo>
                  <a:lnTo>
                    <a:pt x="278" y="311"/>
                  </a:lnTo>
                  <a:lnTo>
                    <a:pt x="261" y="315"/>
                  </a:lnTo>
                  <a:lnTo>
                    <a:pt x="248" y="322"/>
                  </a:lnTo>
                  <a:lnTo>
                    <a:pt x="236" y="328"/>
                  </a:lnTo>
                  <a:lnTo>
                    <a:pt x="236" y="328"/>
                  </a:lnTo>
                  <a:lnTo>
                    <a:pt x="220" y="340"/>
                  </a:lnTo>
                  <a:lnTo>
                    <a:pt x="200" y="351"/>
                  </a:lnTo>
                  <a:lnTo>
                    <a:pt x="181" y="364"/>
                  </a:lnTo>
                  <a:lnTo>
                    <a:pt x="162" y="377"/>
                  </a:lnTo>
                  <a:lnTo>
                    <a:pt x="146" y="387"/>
                  </a:lnTo>
                  <a:lnTo>
                    <a:pt x="128" y="398"/>
                  </a:lnTo>
                  <a:lnTo>
                    <a:pt x="116" y="405"/>
                  </a:lnTo>
                  <a:lnTo>
                    <a:pt x="105" y="412"/>
                  </a:lnTo>
                  <a:lnTo>
                    <a:pt x="96" y="416"/>
                  </a:lnTo>
                  <a:lnTo>
                    <a:pt x="95" y="419"/>
                  </a:lnTo>
                  <a:lnTo>
                    <a:pt x="0" y="271"/>
                  </a:lnTo>
                  <a:lnTo>
                    <a:pt x="0" y="271"/>
                  </a:lnTo>
                </a:path>
              </a:pathLst>
            </a:custGeom>
            <a:solidFill>
              <a:srgbClr val="FFD80F"/>
            </a:solidFill>
            <a:ln w="9525" cap="rnd">
              <a:noFill/>
              <a:round/>
              <a:headEnd/>
              <a:tailEnd/>
            </a:ln>
            <a:effectLst/>
          </p:spPr>
          <p:txBody>
            <a:bodyPr/>
            <a:lstStyle/>
            <a:p>
              <a:endParaRPr lang="en-US" sz="1800"/>
            </a:p>
          </p:txBody>
        </p:sp>
        <p:sp>
          <p:nvSpPr>
            <p:cNvPr id="50" name="Freeform 48">
              <a:extLst>
                <a:ext uri="{FF2B5EF4-FFF2-40B4-BE49-F238E27FC236}">
                  <a16:creationId xmlns:a16="http://schemas.microsoft.com/office/drawing/2014/main" id="{65A7370E-ACCC-C54C-86D8-3E864CCE49FE}"/>
                </a:ext>
              </a:extLst>
            </p:cNvPr>
            <p:cNvSpPr>
              <a:spLocks/>
            </p:cNvSpPr>
            <p:nvPr/>
          </p:nvSpPr>
          <p:spPr bwMode="auto">
            <a:xfrm>
              <a:off x="4071" y="1002"/>
              <a:ext cx="583" cy="420"/>
            </a:xfrm>
            <a:custGeom>
              <a:avLst/>
              <a:gdLst/>
              <a:ahLst/>
              <a:cxnLst>
                <a:cxn ang="0">
                  <a:pos x="2" y="269"/>
                </a:cxn>
                <a:cxn ang="0">
                  <a:pos x="19" y="257"/>
                </a:cxn>
                <a:cxn ang="0">
                  <a:pos x="48" y="237"/>
                </a:cxn>
                <a:cxn ang="0">
                  <a:pos x="84" y="214"/>
                </a:cxn>
                <a:cxn ang="0">
                  <a:pos x="122" y="189"/>
                </a:cxn>
                <a:cxn ang="0">
                  <a:pos x="139" y="179"/>
                </a:cxn>
                <a:cxn ang="0">
                  <a:pos x="160" y="160"/>
                </a:cxn>
                <a:cxn ang="0">
                  <a:pos x="181" y="137"/>
                </a:cxn>
                <a:cxn ang="0">
                  <a:pos x="198" y="105"/>
                </a:cxn>
                <a:cxn ang="0">
                  <a:pos x="211" y="75"/>
                </a:cxn>
                <a:cxn ang="0">
                  <a:pos x="215" y="43"/>
                </a:cxn>
                <a:cxn ang="0">
                  <a:pos x="217" y="46"/>
                </a:cxn>
                <a:cxn ang="0">
                  <a:pos x="227" y="46"/>
                </a:cxn>
                <a:cxn ang="0">
                  <a:pos x="247" y="50"/>
                </a:cxn>
                <a:cxn ang="0">
                  <a:pos x="272" y="57"/>
                </a:cxn>
                <a:cxn ang="0">
                  <a:pos x="303" y="61"/>
                </a:cxn>
                <a:cxn ang="0">
                  <a:pos x="321" y="63"/>
                </a:cxn>
                <a:cxn ang="0">
                  <a:pos x="356" y="63"/>
                </a:cxn>
                <a:cxn ang="0">
                  <a:pos x="404" y="59"/>
                </a:cxn>
                <a:cxn ang="0">
                  <a:pos x="459" y="46"/>
                </a:cxn>
                <a:cxn ang="0">
                  <a:pos x="521" y="27"/>
                </a:cxn>
                <a:cxn ang="0">
                  <a:pos x="582" y="0"/>
                </a:cxn>
                <a:cxn ang="0">
                  <a:pos x="554" y="20"/>
                </a:cxn>
                <a:cxn ang="0">
                  <a:pos x="508" y="67"/>
                </a:cxn>
                <a:cxn ang="0">
                  <a:pos x="470" y="113"/>
                </a:cxn>
                <a:cxn ang="0">
                  <a:pos x="441" y="158"/>
                </a:cxn>
                <a:cxn ang="0">
                  <a:pos x="422" y="195"/>
                </a:cxn>
                <a:cxn ang="0">
                  <a:pos x="415" y="210"/>
                </a:cxn>
                <a:cxn ang="0">
                  <a:pos x="407" y="244"/>
                </a:cxn>
                <a:cxn ang="0">
                  <a:pos x="398" y="271"/>
                </a:cxn>
                <a:cxn ang="0">
                  <a:pos x="394" y="294"/>
                </a:cxn>
                <a:cxn ang="0">
                  <a:pos x="392" y="307"/>
                </a:cxn>
                <a:cxn ang="0">
                  <a:pos x="390" y="313"/>
                </a:cxn>
                <a:cxn ang="0">
                  <a:pos x="375" y="309"/>
                </a:cxn>
                <a:cxn ang="0">
                  <a:pos x="344" y="305"/>
                </a:cxn>
                <a:cxn ang="0">
                  <a:pos x="310" y="305"/>
                </a:cxn>
                <a:cxn ang="0">
                  <a:pos x="278" y="311"/>
                </a:cxn>
                <a:cxn ang="0">
                  <a:pos x="248" y="322"/>
                </a:cxn>
                <a:cxn ang="0">
                  <a:pos x="236" y="328"/>
                </a:cxn>
                <a:cxn ang="0">
                  <a:pos x="200" y="351"/>
                </a:cxn>
                <a:cxn ang="0">
                  <a:pos x="162" y="377"/>
                </a:cxn>
                <a:cxn ang="0">
                  <a:pos x="128" y="398"/>
                </a:cxn>
                <a:cxn ang="0">
                  <a:pos x="105" y="412"/>
                </a:cxn>
                <a:cxn ang="0">
                  <a:pos x="95" y="419"/>
                </a:cxn>
                <a:cxn ang="0">
                  <a:pos x="0" y="271"/>
                </a:cxn>
              </a:cxnLst>
              <a:rect l="0" t="0" r="r" b="b"/>
              <a:pathLst>
                <a:path w="583" h="420">
                  <a:moveTo>
                    <a:pt x="0" y="271"/>
                  </a:moveTo>
                  <a:lnTo>
                    <a:pt x="2" y="269"/>
                  </a:lnTo>
                  <a:lnTo>
                    <a:pt x="8" y="265"/>
                  </a:lnTo>
                  <a:lnTo>
                    <a:pt x="19" y="257"/>
                  </a:lnTo>
                  <a:lnTo>
                    <a:pt x="34" y="248"/>
                  </a:lnTo>
                  <a:lnTo>
                    <a:pt x="48" y="237"/>
                  </a:lnTo>
                  <a:lnTo>
                    <a:pt x="66" y="227"/>
                  </a:lnTo>
                  <a:lnTo>
                    <a:pt x="84" y="214"/>
                  </a:lnTo>
                  <a:lnTo>
                    <a:pt x="103" y="202"/>
                  </a:lnTo>
                  <a:lnTo>
                    <a:pt x="122" y="189"/>
                  </a:lnTo>
                  <a:lnTo>
                    <a:pt x="139" y="179"/>
                  </a:lnTo>
                  <a:lnTo>
                    <a:pt x="139" y="179"/>
                  </a:lnTo>
                  <a:lnTo>
                    <a:pt x="149" y="170"/>
                  </a:lnTo>
                  <a:lnTo>
                    <a:pt x="160" y="160"/>
                  </a:lnTo>
                  <a:lnTo>
                    <a:pt x="171" y="149"/>
                  </a:lnTo>
                  <a:lnTo>
                    <a:pt x="181" y="137"/>
                  </a:lnTo>
                  <a:lnTo>
                    <a:pt x="190" y="122"/>
                  </a:lnTo>
                  <a:lnTo>
                    <a:pt x="198" y="105"/>
                  </a:lnTo>
                  <a:lnTo>
                    <a:pt x="204" y="90"/>
                  </a:lnTo>
                  <a:lnTo>
                    <a:pt x="211" y="75"/>
                  </a:lnTo>
                  <a:lnTo>
                    <a:pt x="215" y="59"/>
                  </a:lnTo>
                  <a:lnTo>
                    <a:pt x="215" y="43"/>
                  </a:lnTo>
                  <a:lnTo>
                    <a:pt x="215" y="43"/>
                  </a:lnTo>
                  <a:lnTo>
                    <a:pt x="217" y="46"/>
                  </a:lnTo>
                  <a:lnTo>
                    <a:pt x="222" y="46"/>
                  </a:lnTo>
                  <a:lnTo>
                    <a:pt x="227" y="46"/>
                  </a:lnTo>
                  <a:lnTo>
                    <a:pt x="236" y="50"/>
                  </a:lnTo>
                  <a:lnTo>
                    <a:pt x="247" y="50"/>
                  </a:lnTo>
                  <a:lnTo>
                    <a:pt x="259" y="54"/>
                  </a:lnTo>
                  <a:lnTo>
                    <a:pt x="272" y="57"/>
                  </a:lnTo>
                  <a:lnTo>
                    <a:pt x="287" y="59"/>
                  </a:lnTo>
                  <a:lnTo>
                    <a:pt x="303" y="61"/>
                  </a:lnTo>
                  <a:lnTo>
                    <a:pt x="321" y="63"/>
                  </a:lnTo>
                  <a:lnTo>
                    <a:pt x="321" y="63"/>
                  </a:lnTo>
                  <a:lnTo>
                    <a:pt x="337" y="63"/>
                  </a:lnTo>
                  <a:lnTo>
                    <a:pt x="356" y="63"/>
                  </a:lnTo>
                  <a:lnTo>
                    <a:pt x="379" y="63"/>
                  </a:lnTo>
                  <a:lnTo>
                    <a:pt x="404" y="59"/>
                  </a:lnTo>
                  <a:lnTo>
                    <a:pt x="432" y="54"/>
                  </a:lnTo>
                  <a:lnTo>
                    <a:pt x="459" y="46"/>
                  </a:lnTo>
                  <a:lnTo>
                    <a:pt x="489" y="38"/>
                  </a:lnTo>
                  <a:lnTo>
                    <a:pt x="521" y="27"/>
                  </a:lnTo>
                  <a:lnTo>
                    <a:pt x="550" y="15"/>
                  </a:lnTo>
                  <a:lnTo>
                    <a:pt x="582" y="0"/>
                  </a:lnTo>
                  <a:lnTo>
                    <a:pt x="582" y="0"/>
                  </a:lnTo>
                  <a:lnTo>
                    <a:pt x="554" y="20"/>
                  </a:lnTo>
                  <a:lnTo>
                    <a:pt x="531" y="43"/>
                  </a:lnTo>
                  <a:lnTo>
                    <a:pt x="508" y="67"/>
                  </a:lnTo>
                  <a:lnTo>
                    <a:pt x="487" y="90"/>
                  </a:lnTo>
                  <a:lnTo>
                    <a:pt x="470" y="113"/>
                  </a:lnTo>
                  <a:lnTo>
                    <a:pt x="453" y="137"/>
                  </a:lnTo>
                  <a:lnTo>
                    <a:pt x="441" y="158"/>
                  </a:lnTo>
                  <a:lnTo>
                    <a:pt x="430" y="179"/>
                  </a:lnTo>
                  <a:lnTo>
                    <a:pt x="422" y="195"/>
                  </a:lnTo>
                  <a:lnTo>
                    <a:pt x="415" y="210"/>
                  </a:lnTo>
                  <a:lnTo>
                    <a:pt x="415" y="210"/>
                  </a:lnTo>
                  <a:lnTo>
                    <a:pt x="411" y="227"/>
                  </a:lnTo>
                  <a:lnTo>
                    <a:pt x="407" y="244"/>
                  </a:lnTo>
                  <a:lnTo>
                    <a:pt x="402" y="259"/>
                  </a:lnTo>
                  <a:lnTo>
                    <a:pt x="398" y="271"/>
                  </a:lnTo>
                  <a:lnTo>
                    <a:pt x="397" y="283"/>
                  </a:lnTo>
                  <a:lnTo>
                    <a:pt x="394" y="294"/>
                  </a:lnTo>
                  <a:lnTo>
                    <a:pt x="392" y="303"/>
                  </a:lnTo>
                  <a:lnTo>
                    <a:pt x="392" y="307"/>
                  </a:lnTo>
                  <a:lnTo>
                    <a:pt x="390" y="311"/>
                  </a:lnTo>
                  <a:lnTo>
                    <a:pt x="390" y="313"/>
                  </a:lnTo>
                  <a:lnTo>
                    <a:pt x="390" y="313"/>
                  </a:lnTo>
                  <a:lnTo>
                    <a:pt x="375" y="309"/>
                  </a:lnTo>
                  <a:lnTo>
                    <a:pt x="360" y="305"/>
                  </a:lnTo>
                  <a:lnTo>
                    <a:pt x="344" y="305"/>
                  </a:lnTo>
                  <a:lnTo>
                    <a:pt x="326" y="305"/>
                  </a:lnTo>
                  <a:lnTo>
                    <a:pt x="310" y="305"/>
                  </a:lnTo>
                  <a:lnTo>
                    <a:pt x="293" y="307"/>
                  </a:lnTo>
                  <a:lnTo>
                    <a:pt x="278" y="311"/>
                  </a:lnTo>
                  <a:lnTo>
                    <a:pt x="261" y="315"/>
                  </a:lnTo>
                  <a:lnTo>
                    <a:pt x="248" y="322"/>
                  </a:lnTo>
                  <a:lnTo>
                    <a:pt x="236" y="328"/>
                  </a:lnTo>
                  <a:lnTo>
                    <a:pt x="236" y="328"/>
                  </a:lnTo>
                  <a:lnTo>
                    <a:pt x="220" y="340"/>
                  </a:lnTo>
                  <a:lnTo>
                    <a:pt x="200" y="351"/>
                  </a:lnTo>
                  <a:lnTo>
                    <a:pt x="181" y="364"/>
                  </a:lnTo>
                  <a:lnTo>
                    <a:pt x="162" y="377"/>
                  </a:lnTo>
                  <a:lnTo>
                    <a:pt x="146" y="387"/>
                  </a:lnTo>
                  <a:lnTo>
                    <a:pt x="128" y="398"/>
                  </a:lnTo>
                  <a:lnTo>
                    <a:pt x="116" y="405"/>
                  </a:lnTo>
                  <a:lnTo>
                    <a:pt x="105" y="412"/>
                  </a:lnTo>
                  <a:lnTo>
                    <a:pt x="96" y="416"/>
                  </a:lnTo>
                  <a:lnTo>
                    <a:pt x="95" y="419"/>
                  </a:lnTo>
                  <a:lnTo>
                    <a:pt x="0" y="271"/>
                  </a:lnTo>
                  <a:lnTo>
                    <a:pt x="0" y="271"/>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51" name="Line 49">
              <a:extLst>
                <a:ext uri="{FF2B5EF4-FFF2-40B4-BE49-F238E27FC236}">
                  <a16:creationId xmlns:a16="http://schemas.microsoft.com/office/drawing/2014/main" id="{0F368A05-D197-D046-995F-4CA81F8F7330}"/>
                </a:ext>
              </a:extLst>
            </p:cNvPr>
            <p:cNvSpPr>
              <a:spLocks noChangeShapeType="1"/>
            </p:cNvSpPr>
            <p:nvPr/>
          </p:nvSpPr>
          <p:spPr bwMode="auto">
            <a:xfrm>
              <a:off x="4293" y="1054"/>
              <a:ext cx="166" cy="255"/>
            </a:xfrm>
            <a:prstGeom prst="line">
              <a:avLst/>
            </a:prstGeom>
            <a:noFill/>
            <a:ln w="12700">
              <a:solidFill>
                <a:srgbClr val="7C6000"/>
              </a:solidFill>
              <a:round/>
              <a:headEnd type="none" w="sm" len="sm"/>
              <a:tailEnd type="none" w="sm" len="sm"/>
            </a:ln>
            <a:effectLst/>
          </p:spPr>
          <p:txBody>
            <a:bodyPr/>
            <a:lstStyle/>
            <a:p>
              <a:endParaRPr lang="en-US" sz="1800"/>
            </a:p>
          </p:txBody>
        </p:sp>
        <p:sp>
          <p:nvSpPr>
            <p:cNvPr id="52" name="Freeform 50">
              <a:extLst>
                <a:ext uri="{FF2B5EF4-FFF2-40B4-BE49-F238E27FC236}">
                  <a16:creationId xmlns:a16="http://schemas.microsoft.com/office/drawing/2014/main" id="{F59D7490-1ADB-2541-9C84-144354634E1F}"/>
                </a:ext>
              </a:extLst>
            </p:cNvPr>
            <p:cNvSpPr>
              <a:spLocks/>
            </p:cNvSpPr>
            <p:nvPr/>
          </p:nvSpPr>
          <p:spPr bwMode="auto">
            <a:xfrm>
              <a:off x="3846" y="1234"/>
              <a:ext cx="367" cy="340"/>
            </a:xfrm>
            <a:custGeom>
              <a:avLst/>
              <a:gdLst/>
              <a:ahLst/>
              <a:cxnLst>
                <a:cxn ang="0">
                  <a:pos x="61" y="247"/>
                </a:cxn>
                <a:cxn ang="0">
                  <a:pos x="0" y="161"/>
                </a:cxn>
                <a:cxn ang="0">
                  <a:pos x="249" y="0"/>
                </a:cxn>
                <a:cxn ang="0">
                  <a:pos x="308" y="88"/>
                </a:cxn>
                <a:cxn ang="0">
                  <a:pos x="366" y="178"/>
                </a:cxn>
                <a:cxn ang="0">
                  <a:pos x="114" y="339"/>
                </a:cxn>
                <a:cxn ang="0">
                  <a:pos x="61" y="247"/>
                </a:cxn>
                <a:cxn ang="0">
                  <a:pos x="61" y="247"/>
                </a:cxn>
              </a:cxnLst>
              <a:rect l="0" t="0" r="r" b="b"/>
              <a:pathLst>
                <a:path w="367" h="340">
                  <a:moveTo>
                    <a:pt x="61" y="247"/>
                  </a:moveTo>
                  <a:lnTo>
                    <a:pt x="0" y="161"/>
                  </a:lnTo>
                  <a:lnTo>
                    <a:pt x="249" y="0"/>
                  </a:lnTo>
                  <a:lnTo>
                    <a:pt x="308" y="88"/>
                  </a:lnTo>
                  <a:lnTo>
                    <a:pt x="366" y="178"/>
                  </a:lnTo>
                  <a:lnTo>
                    <a:pt x="114" y="339"/>
                  </a:lnTo>
                  <a:lnTo>
                    <a:pt x="61" y="247"/>
                  </a:lnTo>
                  <a:lnTo>
                    <a:pt x="61" y="247"/>
                  </a:lnTo>
                </a:path>
              </a:pathLst>
            </a:custGeom>
            <a:solidFill>
              <a:srgbClr val="FFD80F"/>
            </a:solidFill>
            <a:ln w="9525" cap="rnd">
              <a:noFill/>
              <a:round/>
              <a:headEnd/>
              <a:tailEnd/>
            </a:ln>
            <a:effectLst/>
          </p:spPr>
          <p:txBody>
            <a:bodyPr/>
            <a:lstStyle/>
            <a:p>
              <a:endParaRPr lang="en-US" sz="1800"/>
            </a:p>
          </p:txBody>
        </p:sp>
        <p:sp>
          <p:nvSpPr>
            <p:cNvPr id="53" name="Freeform 51">
              <a:extLst>
                <a:ext uri="{FF2B5EF4-FFF2-40B4-BE49-F238E27FC236}">
                  <a16:creationId xmlns:a16="http://schemas.microsoft.com/office/drawing/2014/main" id="{4EFC45E1-1776-F348-8BF8-F7BC8F0FFF76}"/>
                </a:ext>
              </a:extLst>
            </p:cNvPr>
            <p:cNvSpPr>
              <a:spLocks/>
            </p:cNvSpPr>
            <p:nvPr/>
          </p:nvSpPr>
          <p:spPr bwMode="auto">
            <a:xfrm>
              <a:off x="3846" y="1234"/>
              <a:ext cx="367" cy="340"/>
            </a:xfrm>
            <a:custGeom>
              <a:avLst/>
              <a:gdLst/>
              <a:ahLst/>
              <a:cxnLst>
                <a:cxn ang="0">
                  <a:pos x="61" y="247"/>
                </a:cxn>
                <a:cxn ang="0">
                  <a:pos x="0" y="161"/>
                </a:cxn>
                <a:cxn ang="0">
                  <a:pos x="249" y="0"/>
                </a:cxn>
                <a:cxn ang="0">
                  <a:pos x="308" y="88"/>
                </a:cxn>
                <a:cxn ang="0">
                  <a:pos x="366" y="178"/>
                </a:cxn>
                <a:cxn ang="0">
                  <a:pos x="114" y="339"/>
                </a:cxn>
                <a:cxn ang="0">
                  <a:pos x="61" y="247"/>
                </a:cxn>
                <a:cxn ang="0">
                  <a:pos x="61" y="247"/>
                </a:cxn>
              </a:cxnLst>
              <a:rect l="0" t="0" r="r" b="b"/>
              <a:pathLst>
                <a:path w="367" h="340">
                  <a:moveTo>
                    <a:pt x="61" y="247"/>
                  </a:moveTo>
                  <a:lnTo>
                    <a:pt x="0" y="161"/>
                  </a:lnTo>
                  <a:lnTo>
                    <a:pt x="249" y="0"/>
                  </a:lnTo>
                  <a:lnTo>
                    <a:pt x="308" y="88"/>
                  </a:lnTo>
                  <a:lnTo>
                    <a:pt x="366" y="178"/>
                  </a:lnTo>
                  <a:lnTo>
                    <a:pt x="114" y="339"/>
                  </a:lnTo>
                  <a:lnTo>
                    <a:pt x="61" y="247"/>
                  </a:lnTo>
                  <a:lnTo>
                    <a:pt x="61" y="247"/>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54" name="Freeform 52">
              <a:extLst>
                <a:ext uri="{FF2B5EF4-FFF2-40B4-BE49-F238E27FC236}">
                  <a16:creationId xmlns:a16="http://schemas.microsoft.com/office/drawing/2014/main" id="{ED2E8683-7F46-8749-8FD1-409C23E75E7B}"/>
                </a:ext>
              </a:extLst>
            </p:cNvPr>
            <p:cNvSpPr>
              <a:spLocks/>
            </p:cNvSpPr>
            <p:nvPr/>
          </p:nvSpPr>
          <p:spPr bwMode="auto">
            <a:xfrm>
              <a:off x="1512" y="1292"/>
              <a:ext cx="2449" cy="1892"/>
            </a:xfrm>
            <a:custGeom>
              <a:avLst/>
              <a:gdLst/>
              <a:ahLst/>
              <a:cxnLst>
                <a:cxn ang="0">
                  <a:pos x="2418" y="488"/>
                </a:cxn>
                <a:cxn ang="0">
                  <a:pos x="2403" y="484"/>
                </a:cxn>
                <a:cxn ang="0">
                  <a:pos x="2401" y="448"/>
                </a:cxn>
                <a:cxn ang="0">
                  <a:pos x="2376" y="433"/>
                </a:cxn>
                <a:cxn ang="0">
                  <a:pos x="2361" y="430"/>
                </a:cxn>
                <a:cxn ang="0">
                  <a:pos x="2361" y="387"/>
                </a:cxn>
                <a:cxn ang="0">
                  <a:pos x="2333" y="368"/>
                </a:cxn>
                <a:cxn ang="0">
                  <a:pos x="2314" y="358"/>
                </a:cxn>
                <a:cxn ang="0">
                  <a:pos x="2310" y="308"/>
                </a:cxn>
                <a:cxn ang="0">
                  <a:pos x="2277" y="284"/>
                </a:cxn>
                <a:cxn ang="0">
                  <a:pos x="2254" y="278"/>
                </a:cxn>
                <a:cxn ang="0">
                  <a:pos x="2259" y="250"/>
                </a:cxn>
                <a:cxn ang="0">
                  <a:pos x="2255" y="223"/>
                </a:cxn>
                <a:cxn ang="0">
                  <a:pos x="2232" y="198"/>
                </a:cxn>
                <a:cxn ang="0">
                  <a:pos x="2194" y="189"/>
                </a:cxn>
                <a:cxn ang="0">
                  <a:pos x="2203" y="147"/>
                </a:cxn>
                <a:cxn ang="0">
                  <a:pos x="2181" y="122"/>
                </a:cxn>
                <a:cxn ang="0">
                  <a:pos x="2150" y="119"/>
                </a:cxn>
                <a:cxn ang="0">
                  <a:pos x="2163" y="84"/>
                </a:cxn>
                <a:cxn ang="0">
                  <a:pos x="2146" y="61"/>
                </a:cxn>
                <a:cxn ang="0">
                  <a:pos x="2119" y="61"/>
                </a:cxn>
                <a:cxn ang="0">
                  <a:pos x="2131" y="25"/>
                </a:cxn>
                <a:cxn ang="0">
                  <a:pos x="2110" y="2"/>
                </a:cxn>
                <a:cxn ang="0">
                  <a:pos x="15" y="1338"/>
                </a:cxn>
                <a:cxn ang="0">
                  <a:pos x="0" y="1366"/>
                </a:cxn>
                <a:cxn ang="0">
                  <a:pos x="11" y="1393"/>
                </a:cxn>
                <a:cxn ang="0">
                  <a:pos x="47" y="1400"/>
                </a:cxn>
                <a:cxn ang="0">
                  <a:pos x="36" y="1425"/>
                </a:cxn>
                <a:cxn ang="0">
                  <a:pos x="48" y="1450"/>
                </a:cxn>
                <a:cxn ang="0">
                  <a:pos x="86" y="1455"/>
                </a:cxn>
                <a:cxn ang="0">
                  <a:pos x="75" y="1485"/>
                </a:cxn>
                <a:cxn ang="0">
                  <a:pos x="91" y="1513"/>
                </a:cxn>
                <a:cxn ang="0">
                  <a:pos x="133" y="1522"/>
                </a:cxn>
                <a:cxn ang="0">
                  <a:pos x="124" y="1562"/>
                </a:cxn>
                <a:cxn ang="0">
                  <a:pos x="144" y="1596"/>
                </a:cxn>
                <a:cxn ang="0">
                  <a:pos x="196" y="1612"/>
                </a:cxn>
                <a:cxn ang="0">
                  <a:pos x="183" y="1651"/>
                </a:cxn>
                <a:cxn ang="0">
                  <a:pos x="200" y="1686"/>
                </a:cxn>
                <a:cxn ang="0">
                  <a:pos x="248" y="1703"/>
                </a:cxn>
                <a:cxn ang="0">
                  <a:pos x="238" y="1734"/>
                </a:cxn>
                <a:cxn ang="0">
                  <a:pos x="253" y="1764"/>
                </a:cxn>
                <a:cxn ang="0">
                  <a:pos x="293" y="1773"/>
                </a:cxn>
                <a:cxn ang="0">
                  <a:pos x="278" y="1798"/>
                </a:cxn>
                <a:cxn ang="0">
                  <a:pos x="291" y="1826"/>
                </a:cxn>
                <a:cxn ang="0">
                  <a:pos x="324" y="1831"/>
                </a:cxn>
                <a:cxn ang="0">
                  <a:pos x="314" y="1856"/>
                </a:cxn>
                <a:cxn ang="0">
                  <a:pos x="326" y="1882"/>
                </a:cxn>
                <a:cxn ang="0">
                  <a:pos x="369" y="1884"/>
                </a:cxn>
                <a:cxn ang="0">
                  <a:pos x="2443" y="534"/>
                </a:cxn>
                <a:cxn ang="0">
                  <a:pos x="2441" y="503"/>
                </a:cxn>
              </a:cxnLst>
              <a:rect l="0" t="0" r="r" b="b"/>
              <a:pathLst>
                <a:path w="2449" h="1892">
                  <a:moveTo>
                    <a:pt x="2441" y="503"/>
                  </a:moveTo>
                  <a:lnTo>
                    <a:pt x="2434" y="495"/>
                  </a:lnTo>
                  <a:lnTo>
                    <a:pt x="2427" y="490"/>
                  </a:lnTo>
                  <a:lnTo>
                    <a:pt x="2418" y="488"/>
                  </a:lnTo>
                  <a:lnTo>
                    <a:pt x="2407" y="488"/>
                  </a:lnTo>
                  <a:lnTo>
                    <a:pt x="2397" y="490"/>
                  </a:lnTo>
                  <a:lnTo>
                    <a:pt x="2397" y="490"/>
                  </a:lnTo>
                  <a:lnTo>
                    <a:pt x="2403" y="484"/>
                  </a:lnTo>
                  <a:lnTo>
                    <a:pt x="2405" y="476"/>
                  </a:lnTo>
                  <a:lnTo>
                    <a:pt x="2407" y="467"/>
                  </a:lnTo>
                  <a:lnTo>
                    <a:pt x="2405" y="457"/>
                  </a:lnTo>
                  <a:lnTo>
                    <a:pt x="2401" y="448"/>
                  </a:lnTo>
                  <a:lnTo>
                    <a:pt x="2401" y="448"/>
                  </a:lnTo>
                  <a:lnTo>
                    <a:pt x="2395" y="442"/>
                  </a:lnTo>
                  <a:lnTo>
                    <a:pt x="2386" y="435"/>
                  </a:lnTo>
                  <a:lnTo>
                    <a:pt x="2376" y="433"/>
                  </a:lnTo>
                  <a:lnTo>
                    <a:pt x="2365" y="433"/>
                  </a:lnTo>
                  <a:lnTo>
                    <a:pt x="2356" y="437"/>
                  </a:lnTo>
                  <a:lnTo>
                    <a:pt x="2356" y="437"/>
                  </a:lnTo>
                  <a:lnTo>
                    <a:pt x="2361" y="430"/>
                  </a:lnTo>
                  <a:lnTo>
                    <a:pt x="2365" y="419"/>
                  </a:lnTo>
                  <a:lnTo>
                    <a:pt x="2367" y="409"/>
                  </a:lnTo>
                  <a:lnTo>
                    <a:pt x="2365" y="398"/>
                  </a:lnTo>
                  <a:lnTo>
                    <a:pt x="2361" y="387"/>
                  </a:lnTo>
                  <a:lnTo>
                    <a:pt x="2361" y="387"/>
                  </a:lnTo>
                  <a:lnTo>
                    <a:pt x="2353" y="379"/>
                  </a:lnTo>
                  <a:lnTo>
                    <a:pt x="2344" y="372"/>
                  </a:lnTo>
                  <a:lnTo>
                    <a:pt x="2333" y="368"/>
                  </a:lnTo>
                  <a:lnTo>
                    <a:pt x="2323" y="368"/>
                  </a:lnTo>
                  <a:lnTo>
                    <a:pt x="2310" y="370"/>
                  </a:lnTo>
                  <a:lnTo>
                    <a:pt x="2310" y="370"/>
                  </a:lnTo>
                  <a:lnTo>
                    <a:pt x="2314" y="358"/>
                  </a:lnTo>
                  <a:lnTo>
                    <a:pt x="2319" y="343"/>
                  </a:lnTo>
                  <a:lnTo>
                    <a:pt x="2319" y="331"/>
                  </a:lnTo>
                  <a:lnTo>
                    <a:pt x="2314" y="317"/>
                  </a:lnTo>
                  <a:lnTo>
                    <a:pt x="2310" y="308"/>
                  </a:lnTo>
                  <a:lnTo>
                    <a:pt x="2310" y="308"/>
                  </a:lnTo>
                  <a:lnTo>
                    <a:pt x="2300" y="297"/>
                  </a:lnTo>
                  <a:lnTo>
                    <a:pt x="2289" y="288"/>
                  </a:lnTo>
                  <a:lnTo>
                    <a:pt x="2277" y="284"/>
                  </a:lnTo>
                  <a:lnTo>
                    <a:pt x="2264" y="284"/>
                  </a:lnTo>
                  <a:lnTo>
                    <a:pt x="2249" y="284"/>
                  </a:lnTo>
                  <a:lnTo>
                    <a:pt x="2249" y="284"/>
                  </a:lnTo>
                  <a:lnTo>
                    <a:pt x="2254" y="278"/>
                  </a:lnTo>
                  <a:lnTo>
                    <a:pt x="2255" y="271"/>
                  </a:lnTo>
                  <a:lnTo>
                    <a:pt x="2257" y="262"/>
                  </a:lnTo>
                  <a:lnTo>
                    <a:pt x="2259" y="257"/>
                  </a:lnTo>
                  <a:lnTo>
                    <a:pt x="2259" y="250"/>
                  </a:lnTo>
                  <a:lnTo>
                    <a:pt x="2259" y="242"/>
                  </a:lnTo>
                  <a:lnTo>
                    <a:pt x="2259" y="236"/>
                  </a:lnTo>
                  <a:lnTo>
                    <a:pt x="2257" y="229"/>
                  </a:lnTo>
                  <a:lnTo>
                    <a:pt x="2255" y="223"/>
                  </a:lnTo>
                  <a:lnTo>
                    <a:pt x="2252" y="216"/>
                  </a:lnTo>
                  <a:lnTo>
                    <a:pt x="2252" y="216"/>
                  </a:lnTo>
                  <a:lnTo>
                    <a:pt x="2243" y="206"/>
                  </a:lnTo>
                  <a:lnTo>
                    <a:pt x="2232" y="198"/>
                  </a:lnTo>
                  <a:lnTo>
                    <a:pt x="2220" y="193"/>
                  </a:lnTo>
                  <a:lnTo>
                    <a:pt x="2207" y="189"/>
                  </a:lnTo>
                  <a:lnTo>
                    <a:pt x="2194" y="189"/>
                  </a:lnTo>
                  <a:lnTo>
                    <a:pt x="2194" y="189"/>
                  </a:lnTo>
                  <a:lnTo>
                    <a:pt x="2201" y="179"/>
                  </a:lnTo>
                  <a:lnTo>
                    <a:pt x="2203" y="168"/>
                  </a:lnTo>
                  <a:lnTo>
                    <a:pt x="2204" y="158"/>
                  </a:lnTo>
                  <a:lnTo>
                    <a:pt x="2203" y="147"/>
                  </a:lnTo>
                  <a:lnTo>
                    <a:pt x="2199" y="137"/>
                  </a:lnTo>
                  <a:lnTo>
                    <a:pt x="2199" y="137"/>
                  </a:lnTo>
                  <a:lnTo>
                    <a:pt x="2190" y="128"/>
                  </a:lnTo>
                  <a:lnTo>
                    <a:pt x="2181" y="122"/>
                  </a:lnTo>
                  <a:lnTo>
                    <a:pt x="2171" y="119"/>
                  </a:lnTo>
                  <a:lnTo>
                    <a:pt x="2160" y="117"/>
                  </a:lnTo>
                  <a:lnTo>
                    <a:pt x="2150" y="119"/>
                  </a:lnTo>
                  <a:lnTo>
                    <a:pt x="2150" y="119"/>
                  </a:lnTo>
                  <a:lnTo>
                    <a:pt x="2158" y="112"/>
                  </a:lnTo>
                  <a:lnTo>
                    <a:pt x="2163" y="103"/>
                  </a:lnTo>
                  <a:lnTo>
                    <a:pt x="2165" y="94"/>
                  </a:lnTo>
                  <a:lnTo>
                    <a:pt x="2163" y="84"/>
                  </a:lnTo>
                  <a:lnTo>
                    <a:pt x="2158" y="73"/>
                  </a:lnTo>
                  <a:lnTo>
                    <a:pt x="2158" y="73"/>
                  </a:lnTo>
                  <a:lnTo>
                    <a:pt x="2153" y="67"/>
                  </a:lnTo>
                  <a:lnTo>
                    <a:pt x="2146" y="61"/>
                  </a:lnTo>
                  <a:lnTo>
                    <a:pt x="2137" y="59"/>
                  </a:lnTo>
                  <a:lnTo>
                    <a:pt x="2127" y="59"/>
                  </a:lnTo>
                  <a:lnTo>
                    <a:pt x="2119" y="61"/>
                  </a:lnTo>
                  <a:lnTo>
                    <a:pt x="2119" y="61"/>
                  </a:lnTo>
                  <a:lnTo>
                    <a:pt x="2125" y="52"/>
                  </a:lnTo>
                  <a:lnTo>
                    <a:pt x="2128" y="44"/>
                  </a:lnTo>
                  <a:lnTo>
                    <a:pt x="2131" y="34"/>
                  </a:lnTo>
                  <a:lnTo>
                    <a:pt x="2131" y="25"/>
                  </a:lnTo>
                  <a:lnTo>
                    <a:pt x="2127" y="17"/>
                  </a:lnTo>
                  <a:lnTo>
                    <a:pt x="2127" y="17"/>
                  </a:lnTo>
                  <a:lnTo>
                    <a:pt x="2119" y="8"/>
                  </a:lnTo>
                  <a:lnTo>
                    <a:pt x="2110" y="2"/>
                  </a:lnTo>
                  <a:lnTo>
                    <a:pt x="2100" y="0"/>
                  </a:lnTo>
                  <a:lnTo>
                    <a:pt x="2089" y="0"/>
                  </a:lnTo>
                  <a:lnTo>
                    <a:pt x="2079" y="6"/>
                  </a:lnTo>
                  <a:lnTo>
                    <a:pt x="15" y="1338"/>
                  </a:lnTo>
                  <a:lnTo>
                    <a:pt x="15" y="1338"/>
                  </a:lnTo>
                  <a:lnTo>
                    <a:pt x="6" y="1347"/>
                  </a:lnTo>
                  <a:lnTo>
                    <a:pt x="2" y="1356"/>
                  </a:lnTo>
                  <a:lnTo>
                    <a:pt x="0" y="1366"/>
                  </a:lnTo>
                  <a:lnTo>
                    <a:pt x="0" y="1377"/>
                  </a:lnTo>
                  <a:lnTo>
                    <a:pt x="4" y="1387"/>
                  </a:lnTo>
                  <a:lnTo>
                    <a:pt x="4" y="1387"/>
                  </a:lnTo>
                  <a:lnTo>
                    <a:pt x="11" y="1393"/>
                  </a:lnTo>
                  <a:lnTo>
                    <a:pt x="19" y="1400"/>
                  </a:lnTo>
                  <a:lnTo>
                    <a:pt x="27" y="1402"/>
                  </a:lnTo>
                  <a:lnTo>
                    <a:pt x="38" y="1402"/>
                  </a:lnTo>
                  <a:lnTo>
                    <a:pt x="47" y="1400"/>
                  </a:lnTo>
                  <a:lnTo>
                    <a:pt x="47" y="1400"/>
                  </a:lnTo>
                  <a:lnTo>
                    <a:pt x="40" y="1409"/>
                  </a:lnTo>
                  <a:lnTo>
                    <a:pt x="38" y="1416"/>
                  </a:lnTo>
                  <a:lnTo>
                    <a:pt x="36" y="1425"/>
                  </a:lnTo>
                  <a:lnTo>
                    <a:pt x="38" y="1435"/>
                  </a:lnTo>
                  <a:lnTo>
                    <a:pt x="42" y="1444"/>
                  </a:lnTo>
                  <a:lnTo>
                    <a:pt x="42" y="1444"/>
                  </a:lnTo>
                  <a:lnTo>
                    <a:pt x="48" y="1450"/>
                  </a:lnTo>
                  <a:lnTo>
                    <a:pt x="57" y="1457"/>
                  </a:lnTo>
                  <a:lnTo>
                    <a:pt x="68" y="1459"/>
                  </a:lnTo>
                  <a:lnTo>
                    <a:pt x="75" y="1457"/>
                  </a:lnTo>
                  <a:lnTo>
                    <a:pt x="86" y="1455"/>
                  </a:lnTo>
                  <a:lnTo>
                    <a:pt x="86" y="1455"/>
                  </a:lnTo>
                  <a:lnTo>
                    <a:pt x="80" y="1463"/>
                  </a:lnTo>
                  <a:lnTo>
                    <a:pt x="75" y="1474"/>
                  </a:lnTo>
                  <a:lnTo>
                    <a:pt x="75" y="1485"/>
                  </a:lnTo>
                  <a:lnTo>
                    <a:pt x="78" y="1494"/>
                  </a:lnTo>
                  <a:lnTo>
                    <a:pt x="82" y="1505"/>
                  </a:lnTo>
                  <a:lnTo>
                    <a:pt x="82" y="1505"/>
                  </a:lnTo>
                  <a:lnTo>
                    <a:pt x="91" y="1513"/>
                  </a:lnTo>
                  <a:lnTo>
                    <a:pt x="99" y="1520"/>
                  </a:lnTo>
                  <a:lnTo>
                    <a:pt x="110" y="1524"/>
                  </a:lnTo>
                  <a:lnTo>
                    <a:pt x="121" y="1524"/>
                  </a:lnTo>
                  <a:lnTo>
                    <a:pt x="133" y="1522"/>
                  </a:lnTo>
                  <a:lnTo>
                    <a:pt x="133" y="1522"/>
                  </a:lnTo>
                  <a:lnTo>
                    <a:pt x="128" y="1534"/>
                  </a:lnTo>
                  <a:lnTo>
                    <a:pt x="124" y="1547"/>
                  </a:lnTo>
                  <a:lnTo>
                    <a:pt x="124" y="1562"/>
                  </a:lnTo>
                  <a:lnTo>
                    <a:pt x="128" y="1573"/>
                  </a:lnTo>
                  <a:lnTo>
                    <a:pt x="133" y="1585"/>
                  </a:lnTo>
                  <a:lnTo>
                    <a:pt x="133" y="1585"/>
                  </a:lnTo>
                  <a:lnTo>
                    <a:pt x="144" y="1596"/>
                  </a:lnTo>
                  <a:lnTo>
                    <a:pt x="154" y="1604"/>
                  </a:lnTo>
                  <a:lnTo>
                    <a:pt x="167" y="1608"/>
                  </a:lnTo>
                  <a:lnTo>
                    <a:pt x="181" y="1612"/>
                  </a:lnTo>
                  <a:lnTo>
                    <a:pt x="196" y="1612"/>
                  </a:lnTo>
                  <a:lnTo>
                    <a:pt x="196" y="1612"/>
                  </a:lnTo>
                  <a:lnTo>
                    <a:pt x="188" y="1625"/>
                  </a:lnTo>
                  <a:lnTo>
                    <a:pt x="183" y="1637"/>
                  </a:lnTo>
                  <a:lnTo>
                    <a:pt x="183" y="1651"/>
                  </a:lnTo>
                  <a:lnTo>
                    <a:pt x="185" y="1663"/>
                  </a:lnTo>
                  <a:lnTo>
                    <a:pt x="192" y="1676"/>
                  </a:lnTo>
                  <a:lnTo>
                    <a:pt x="192" y="1676"/>
                  </a:lnTo>
                  <a:lnTo>
                    <a:pt x="200" y="1686"/>
                  </a:lnTo>
                  <a:lnTo>
                    <a:pt x="211" y="1695"/>
                  </a:lnTo>
                  <a:lnTo>
                    <a:pt x="222" y="1699"/>
                  </a:lnTo>
                  <a:lnTo>
                    <a:pt x="236" y="1703"/>
                  </a:lnTo>
                  <a:lnTo>
                    <a:pt x="248" y="1703"/>
                  </a:lnTo>
                  <a:lnTo>
                    <a:pt x="248" y="1703"/>
                  </a:lnTo>
                  <a:lnTo>
                    <a:pt x="243" y="1713"/>
                  </a:lnTo>
                  <a:lnTo>
                    <a:pt x="240" y="1724"/>
                  </a:lnTo>
                  <a:lnTo>
                    <a:pt x="238" y="1734"/>
                  </a:lnTo>
                  <a:lnTo>
                    <a:pt x="240" y="1745"/>
                  </a:lnTo>
                  <a:lnTo>
                    <a:pt x="245" y="1755"/>
                  </a:lnTo>
                  <a:lnTo>
                    <a:pt x="245" y="1755"/>
                  </a:lnTo>
                  <a:lnTo>
                    <a:pt x="253" y="1764"/>
                  </a:lnTo>
                  <a:lnTo>
                    <a:pt x="261" y="1771"/>
                  </a:lnTo>
                  <a:lnTo>
                    <a:pt x="272" y="1773"/>
                  </a:lnTo>
                  <a:lnTo>
                    <a:pt x="282" y="1775"/>
                  </a:lnTo>
                  <a:lnTo>
                    <a:pt x="293" y="1773"/>
                  </a:lnTo>
                  <a:lnTo>
                    <a:pt x="293" y="1773"/>
                  </a:lnTo>
                  <a:lnTo>
                    <a:pt x="284" y="1778"/>
                  </a:lnTo>
                  <a:lnTo>
                    <a:pt x="280" y="1787"/>
                  </a:lnTo>
                  <a:lnTo>
                    <a:pt x="278" y="1798"/>
                  </a:lnTo>
                  <a:lnTo>
                    <a:pt x="280" y="1808"/>
                  </a:lnTo>
                  <a:lnTo>
                    <a:pt x="284" y="1819"/>
                  </a:lnTo>
                  <a:lnTo>
                    <a:pt x="284" y="1819"/>
                  </a:lnTo>
                  <a:lnTo>
                    <a:pt x="291" y="1826"/>
                  </a:lnTo>
                  <a:lnTo>
                    <a:pt x="298" y="1831"/>
                  </a:lnTo>
                  <a:lnTo>
                    <a:pt x="308" y="1833"/>
                  </a:lnTo>
                  <a:lnTo>
                    <a:pt x="316" y="1833"/>
                  </a:lnTo>
                  <a:lnTo>
                    <a:pt x="324" y="1831"/>
                  </a:lnTo>
                  <a:lnTo>
                    <a:pt x="324" y="1831"/>
                  </a:lnTo>
                  <a:lnTo>
                    <a:pt x="321" y="1840"/>
                  </a:lnTo>
                  <a:lnTo>
                    <a:pt x="316" y="1849"/>
                  </a:lnTo>
                  <a:lnTo>
                    <a:pt x="314" y="1856"/>
                  </a:lnTo>
                  <a:lnTo>
                    <a:pt x="316" y="1865"/>
                  </a:lnTo>
                  <a:lnTo>
                    <a:pt x="321" y="1874"/>
                  </a:lnTo>
                  <a:lnTo>
                    <a:pt x="321" y="1874"/>
                  </a:lnTo>
                  <a:lnTo>
                    <a:pt x="326" y="1882"/>
                  </a:lnTo>
                  <a:lnTo>
                    <a:pt x="337" y="1888"/>
                  </a:lnTo>
                  <a:lnTo>
                    <a:pt x="346" y="1891"/>
                  </a:lnTo>
                  <a:lnTo>
                    <a:pt x="358" y="1888"/>
                  </a:lnTo>
                  <a:lnTo>
                    <a:pt x="369" y="1884"/>
                  </a:lnTo>
                  <a:lnTo>
                    <a:pt x="2430" y="550"/>
                  </a:lnTo>
                  <a:lnTo>
                    <a:pt x="2430" y="550"/>
                  </a:lnTo>
                  <a:lnTo>
                    <a:pt x="2439" y="543"/>
                  </a:lnTo>
                  <a:lnTo>
                    <a:pt x="2443" y="534"/>
                  </a:lnTo>
                  <a:lnTo>
                    <a:pt x="2448" y="524"/>
                  </a:lnTo>
                  <a:lnTo>
                    <a:pt x="2445" y="513"/>
                  </a:lnTo>
                  <a:lnTo>
                    <a:pt x="2441" y="503"/>
                  </a:lnTo>
                  <a:lnTo>
                    <a:pt x="2441" y="503"/>
                  </a:lnTo>
                </a:path>
              </a:pathLst>
            </a:custGeom>
            <a:solidFill>
              <a:srgbClr val="FFD80F"/>
            </a:solidFill>
            <a:ln w="9525" cap="rnd">
              <a:noFill/>
              <a:round/>
              <a:headEnd/>
              <a:tailEnd/>
            </a:ln>
            <a:effectLst/>
          </p:spPr>
          <p:txBody>
            <a:bodyPr/>
            <a:lstStyle/>
            <a:p>
              <a:endParaRPr lang="en-US" sz="1800"/>
            </a:p>
          </p:txBody>
        </p:sp>
        <p:sp>
          <p:nvSpPr>
            <p:cNvPr id="55" name="Freeform 53">
              <a:extLst>
                <a:ext uri="{FF2B5EF4-FFF2-40B4-BE49-F238E27FC236}">
                  <a16:creationId xmlns:a16="http://schemas.microsoft.com/office/drawing/2014/main" id="{F5EE9278-481C-C34E-86EB-28923F1B18C6}"/>
                </a:ext>
              </a:extLst>
            </p:cNvPr>
            <p:cNvSpPr>
              <a:spLocks/>
            </p:cNvSpPr>
            <p:nvPr/>
          </p:nvSpPr>
          <p:spPr bwMode="auto">
            <a:xfrm>
              <a:off x="1512" y="1292"/>
              <a:ext cx="2449" cy="1892"/>
            </a:xfrm>
            <a:custGeom>
              <a:avLst/>
              <a:gdLst/>
              <a:ahLst/>
              <a:cxnLst>
                <a:cxn ang="0">
                  <a:pos x="2418" y="488"/>
                </a:cxn>
                <a:cxn ang="0">
                  <a:pos x="2403" y="484"/>
                </a:cxn>
                <a:cxn ang="0">
                  <a:pos x="2401" y="448"/>
                </a:cxn>
                <a:cxn ang="0">
                  <a:pos x="2376" y="433"/>
                </a:cxn>
                <a:cxn ang="0">
                  <a:pos x="2361" y="430"/>
                </a:cxn>
                <a:cxn ang="0">
                  <a:pos x="2361" y="387"/>
                </a:cxn>
                <a:cxn ang="0">
                  <a:pos x="2333" y="368"/>
                </a:cxn>
                <a:cxn ang="0">
                  <a:pos x="2314" y="358"/>
                </a:cxn>
                <a:cxn ang="0">
                  <a:pos x="2310" y="308"/>
                </a:cxn>
                <a:cxn ang="0">
                  <a:pos x="2277" y="284"/>
                </a:cxn>
                <a:cxn ang="0">
                  <a:pos x="2254" y="278"/>
                </a:cxn>
                <a:cxn ang="0">
                  <a:pos x="2259" y="250"/>
                </a:cxn>
                <a:cxn ang="0">
                  <a:pos x="2255" y="223"/>
                </a:cxn>
                <a:cxn ang="0">
                  <a:pos x="2232" y="198"/>
                </a:cxn>
                <a:cxn ang="0">
                  <a:pos x="2194" y="189"/>
                </a:cxn>
                <a:cxn ang="0">
                  <a:pos x="2203" y="147"/>
                </a:cxn>
                <a:cxn ang="0">
                  <a:pos x="2181" y="122"/>
                </a:cxn>
                <a:cxn ang="0">
                  <a:pos x="2150" y="119"/>
                </a:cxn>
                <a:cxn ang="0">
                  <a:pos x="2163" y="84"/>
                </a:cxn>
                <a:cxn ang="0">
                  <a:pos x="2146" y="61"/>
                </a:cxn>
                <a:cxn ang="0">
                  <a:pos x="2119" y="61"/>
                </a:cxn>
                <a:cxn ang="0">
                  <a:pos x="2131" y="25"/>
                </a:cxn>
                <a:cxn ang="0">
                  <a:pos x="2110" y="2"/>
                </a:cxn>
                <a:cxn ang="0">
                  <a:pos x="15" y="1338"/>
                </a:cxn>
                <a:cxn ang="0">
                  <a:pos x="0" y="1366"/>
                </a:cxn>
                <a:cxn ang="0">
                  <a:pos x="11" y="1393"/>
                </a:cxn>
                <a:cxn ang="0">
                  <a:pos x="47" y="1400"/>
                </a:cxn>
                <a:cxn ang="0">
                  <a:pos x="36" y="1425"/>
                </a:cxn>
                <a:cxn ang="0">
                  <a:pos x="48" y="1450"/>
                </a:cxn>
                <a:cxn ang="0">
                  <a:pos x="86" y="1455"/>
                </a:cxn>
                <a:cxn ang="0">
                  <a:pos x="75" y="1485"/>
                </a:cxn>
                <a:cxn ang="0">
                  <a:pos x="91" y="1513"/>
                </a:cxn>
                <a:cxn ang="0">
                  <a:pos x="133" y="1522"/>
                </a:cxn>
                <a:cxn ang="0">
                  <a:pos x="124" y="1562"/>
                </a:cxn>
                <a:cxn ang="0">
                  <a:pos x="144" y="1596"/>
                </a:cxn>
                <a:cxn ang="0">
                  <a:pos x="196" y="1612"/>
                </a:cxn>
                <a:cxn ang="0">
                  <a:pos x="183" y="1651"/>
                </a:cxn>
                <a:cxn ang="0">
                  <a:pos x="200" y="1686"/>
                </a:cxn>
                <a:cxn ang="0">
                  <a:pos x="248" y="1703"/>
                </a:cxn>
                <a:cxn ang="0">
                  <a:pos x="238" y="1734"/>
                </a:cxn>
                <a:cxn ang="0">
                  <a:pos x="253" y="1764"/>
                </a:cxn>
                <a:cxn ang="0">
                  <a:pos x="293" y="1773"/>
                </a:cxn>
                <a:cxn ang="0">
                  <a:pos x="278" y="1798"/>
                </a:cxn>
                <a:cxn ang="0">
                  <a:pos x="291" y="1826"/>
                </a:cxn>
                <a:cxn ang="0">
                  <a:pos x="324" y="1831"/>
                </a:cxn>
                <a:cxn ang="0">
                  <a:pos x="314" y="1856"/>
                </a:cxn>
                <a:cxn ang="0">
                  <a:pos x="326" y="1882"/>
                </a:cxn>
                <a:cxn ang="0">
                  <a:pos x="369" y="1884"/>
                </a:cxn>
                <a:cxn ang="0">
                  <a:pos x="2443" y="534"/>
                </a:cxn>
                <a:cxn ang="0">
                  <a:pos x="2441" y="503"/>
                </a:cxn>
              </a:cxnLst>
              <a:rect l="0" t="0" r="r" b="b"/>
              <a:pathLst>
                <a:path w="2449" h="1892">
                  <a:moveTo>
                    <a:pt x="2441" y="503"/>
                  </a:moveTo>
                  <a:lnTo>
                    <a:pt x="2434" y="495"/>
                  </a:lnTo>
                  <a:lnTo>
                    <a:pt x="2427" y="490"/>
                  </a:lnTo>
                  <a:lnTo>
                    <a:pt x="2418" y="488"/>
                  </a:lnTo>
                  <a:lnTo>
                    <a:pt x="2407" y="488"/>
                  </a:lnTo>
                  <a:lnTo>
                    <a:pt x="2397" y="490"/>
                  </a:lnTo>
                  <a:lnTo>
                    <a:pt x="2397" y="490"/>
                  </a:lnTo>
                  <a:lnTo>
                    <a:pt x="2403" y="484"/>
                  </a:lnTo>
                  <a:lnTo>
                    <a:pt x="2405" y="476"/>
                  </a:lnTo>
                  <a:lnTo>
                    <a:pt x="2407" y="467"/>
                  </a:lnTo>
                  <a:lnTo>
                    <a:pt x="2405" y="457"/>
                  </a:lnTo>
                  <a:lnTo>
                    <a:pt x="2401" y="448"/>
                  </a:lnTo>
                  <a:lnTo>
                    <a:pt x="2401" y="448"/>
                  </a:lnTo>
                  <a:lnTo>
                    <a:pt x="2395" y="442"/>
                  </a:lnTo>
                  <a:lnTo>
                    <a:pt x="2386" y="435"/>
                  </a:lnTo>
                  <a:lnTo>
                    <a:pt x="2376" y="433"/>
                  </a:lnTo>
                  <a:lnTo>
                    <a:pt x="2365" y="433"/>
                  </a:lnTo>
                  <a:lnTo>
                    <a:pt x="2356" y="437"/>
                  </a:lnTo>
                  <a:lnTo>
                    <a:pt x="2356" y="437"/>
                  </a:lnTo>
                  <a:lnTo>
                    <a:pt x="2361" y="430"/>
                  </a:lnTo>
                  <a:lnTo>
                    <a:pt x="2365" y="419"/>
                  </a:lnTo>
                  <a:lnTo>
                    <a:pt x="2367" y="409"/>
                  </a:lnTo>
                  <a:lnTo>
                    <a:pt x="2365" y="398"/>
                  </a:lnTo>
                  <a:lnTo>
                    <a:pt x="2361" y="387"/>
                  </a:lnTo>
                  <a:lnTo>
                    <a:pt x="2361" y="387"/>
                  </a:lnTo>
                  <a:lnTo>
                    <a:pt x="2353" y="379"/>
                  </a:lnTo>
                  <a:lnTo>
                    <a:pt x="2344" y="372"/>
                  </a:lnTo>
                  <a:lnTo>
                    <a:pt x="2333" y="368"/>
                  </a:lnTo>
                  <a:lnTo>
                    <a:pt x="2323" y="368"/>
                  </a:lnTo>
                  <a:lnTo>
                    <a:pt x="2310" y="370"/>
                  </a:lnTo>
                  <a:lnTo>
                    <a:pt x="2310" y="370"/>
                  </a:lnTo>
                  <a:lnTo>
                    <a:pt x="2314" y="358"/>
                  </a:lnTo>
                  <a:lnTo>
                    <a:pt x="2319" y="343"/>
                  </a:lnTo>
                  <a:lnTo>
                    <a:pt x="2319" y="331"/>
                  </a:lnTo>
                  <a:lnTo>
                    <a:pt x="2314" y="317"/>
                  </a:lnTo>
                  <a:lnTo>
                    <a:pt x="2310" y="308"/>
                  </a:lnTo>
                  <a:lnTo>
                    <a:pt x="2310" y="308"/>
                  </a:lnTo>
                  <a:lnTo>
                    <a:pt x="2300" y="297"/>
                  </a:lnTo>
                  <a:lnTo>
                    <a:pt x="2289" y="288"/>
                  </a:lnTo>
                  <a:lnTo>
                    <a:pt x="2277" y="284"/>
                  </a:lnTo>
                  <a:lnTo>
                    <a:pt x="2264" y="284"/>
                  </a:lnTo>
                  <a:lnTo>
                    <a:pt x="2249" y="284"/>
                  </a:lnTo>
                  <a:lnTo>
                    <a:pt x="2249" y="284"/>
                  </a:lnTo>
                  <a:lnTo>
                    <a:pt x="2254" y="278"/>
                  </a:lnTo>
                  <a:lnTo>
                    <a:pt x="2255" y="271"/>
                  </a:lnTo>
                  <a:lnTo>
                    <a:pt x="2257" y="262"/>
                  </a:lnTo>
                  <a:lnTo>
                    <a:pt x="2259" y="257"/>
                  </a:lnTo>
                  <a:lnTo>
                    <a:pt x="2259" y="250"/>
                  </a:lnTo>
                  <a:lnTo>
                    <a:pt x="2259" y="242"/>
                  </a:lnTo>
                  <a:lnTo>
                    <a:pt x="2259" y="236"/>
                  </a:lnTo>
                  <a:lnTo>
                    <a:pt x="2257" y="229"/>
                  </a:lnTo>
                  <a:lnTo>
                    <a:pt x="2255" y="223"/>
                  </a:lnTo>
                  <a:lnTo>
                    <a:pt x="2252" y="216"/>
                  </a:lnTo>
                  <a:lnTo>
                    <a:pt x="2252" y="216"/>
                  </a:lnTo>
                  <a:lnTo>
                    <a:pt x="2243" y="206"/>
                  </a:lnTo>
                  <a:lnTo>
                    <a:pt x="2232" y="198"/>
                  </a:lnTo>
                  <a:lnTo>
                    <a:pt x="2220" y="193"/>
                  </a:lnTo>
                  <a:lnTo>
                    <a:pt x="2207" y="189"/>
                  </a:lnTo>
                  <a:lnTo>
                    <a:pt x="2194" y="189"/>
                  </a:lnTo>
                  <a:lnTo>
                    <a:pt x="2194" y="189"/>
                  </a:lnTo>
                  <a:lnTo>
                    <a:pt x="2201" y="179"/>
                  </a:lnTo>
                  <a:lnTo>
                    <a:pt x="2203" y="168"/>
                  </a:lnTo>
                  <a:lnTo>
                    <a:pt x="2204" y="158"/>
                  </a:lnTo>
                  <a:lnTo>
                    <a:pt x="2203" y="147"/>
                  </a:lnTo>
                  <a:lnTo>
                    <a:pt x="2199" y="137"/>
                  </a:lnTo>
                  <a:lnTo>
                    <a:pt x="2199" y="137"/>
                  </a:lnTo>
                  <a:lnTo>
                    <a:pt x="2190" y="128"/>
                  </a:lnTo>
                  <a:lnTo>
                    <a:pt x="2181" y="122"/>
                  </a:lnTo>
                  <a:lnTo>
                    <a:pt x="2171" y="119"/>
                  </a:lnTo>
                  <a:lnTo>
                    <a:pt x="2160" y="117"/>
                  </a:lnTo>
                  <a:lnTo>
                    <a:pt x="2150" y="119"/>
                  </a:lnTo>
                  <a:lnTo>
                    <a:pt x="2150" y="119"/>
                  </a:lnTo>
                  <a:lnTo>
                    <a:pt x="2158" y="112"/>
                  </a:lnTo>
                  <a:lnTo>
                    <a:pt x="2163" y="103"/>
                  </a:lnTo>
                  <a:lnTo>
                    <a:pt x="2165" y="94"/>
                  </a:lnTo>
                  <a:lnTo>
                    <a:pt x="2163" y="84"/>
                  </a:lnTo>
                  <a:lnTo>
                    <a:pt x="2158" y="73"/>
                  </a:lnTo>
                  <a:lnTo>
                    <a:pt x="2158" y="73"/>
                  </a:lnTo>
                  <a:lnTo>
                    <a:pt x="2153" y="67"/>
                  </a:lnTo>
                  <a:lnTo>
                    <a:pt x="2146" y="61"/>
                  </a:lnTo>
                  <a:lnTo>
                    <a:pt x="2137" y="59"/>
                  </a:lnTo>
                  <a:lnTo>
                    <a:pt x="2127" y="59"/>
                  </a:lnTo>
                  <a:lnTo>
                    <a:pt x="2119" y="61"/>
                  </a:lnTo>
                  <a:lnTo>
                    <a:pt x="2119" y="61"/>
                  </a:lnTo>
                  <a:lnTo>
                    <a:pt x="2125" y="52"/>
                  </a:lnTo>
                  <a:lnTo>
                    <a:pt x="2128" y="44"/>
                  </a:lnTo>
                  <a:lnTo>
                    <a:pt x="2131" y="34"/>
                  </a:lnTo>
                  <a:lnTo>
                    <a:pt x="2131" y="25"/>
                  </a:lnTo>
                  <a:lnTo>
                    <a:pt x="2127" y="17"/>
                  </a:lnTo>
                  <a:lnTo>
                    <a:pt x="2127" y="17"/>
                  </a:lnTo>
                  <a:lnTo>
                    <a:pt x="2119" y="8"/>
                  </a:lnTo>
                  <a:lnTo>
                    <a:pt x="2110" y="2"/>
                  </a:lnTo>
                  <a:lnTo>
                    <a:pt x="2100" y="0"/>
                  </a:lnTo>
                  <a:lnTo>
                    <a:pt x="2089" y="0"/>
                  </a:lnTo>
                  <a:lnTo>
                    <a:pt x="2079" y="6"/>
                  </a:lnTo>
                  <a:lnTo>
                    <a:pt x="15" y="1338"/>
                  </a:lnTo>
                  <a:lnTo>
                    <a:pt x="15" y="1338"/>
                  </a:lnTo>
                  <a:lnTo>
                    <a:pt x="6" y="1347"/>
                  </a:lnTo>
                  <a:lnTo>
                    <a:pt x="2" y="1356"/>
                  </a:lnTo>
                  <a:lnTo>
                    <a:pt x="0" y="1366"/>
                  </a:lnTo>
                  <a:lnTo>
                    <a:pt x="0" y="1377"/>
                  </a:lnTo>
                  <a:lnTo>
                    <a:pt x="4" y="1387"/>
                  </a:lnTo>
                  <a:lnTo>
                    <a:pt x="4" y="1387"/>
                  </a:lnTo>
                  <a:lnTo>
                    <a:pt x="11" y="1393"/>
                  </a:lnTo>
                  <a:lnTo>
                    <a:pt x="19" y="1400"/>
                  </a:lnTo>
                  <a:lnTo>
                    <a:pt x="27" y="1402"/>
                  </a:lnTo>
                  <a:lnTo>
                    <a:pt x="38" y="1402"/>
                  </a:lnTo>
                  <a:lnTo>
                    <a:pt x="47" y="1400"/>
                  </a:lnTo>
                  <a:lnTo>
                    <a:pt x="47" y="1400"/>
                  </a:lnTo>
                  <a:lnTo>
                    <a:pt x="40" y="1409"/>
                  </a:lnTo>
                  <a:lnTo>
                    <a:pt x="38" y="1416"/>
                  </a:lnTo>
                  <a:lnTo>
                    <a:pt x="36" y="1425"/>
                  </a:lnTo>
                  <a:lnTo>
                    <a:pt x="38" y="1435"/>
                  </a:lnTo>
                  <a:lnTo>
                    <a:pt x="42" y="1444"/>
                  </a:lnTo>
                  <a:lnTo>
                    <a:pt x="42" y="1444"/>
                  </a:lnTo>
                  <a:lnTo>
                    <a:pt x="48" y="1450"/>
                  </a:lnTo>
                  <a:lnTo>
                    <a:pt x="57" y="1457"/>
                  </a:lnTo>
                  <a:lnTo>
                    <a:pt x="68" y="1459"/>
                  </a:lnTo>
                  <a:lnTo>
                    <a:pt x="75" y="1457"/>
                  </a:lnTo>
                  <a:lnTo>
                    <a:pt x="86" y="1455"/>
                  </a:lnTo>
                  <a:lnTo>
                    <a:pt x="86" y="1455"/>
                  </a:lnTo>
                  <a:lnTo>
                    <a:pt x="80" y="1463"/>
                  </a:lnTo>
                  <a:lnTo>
                    <a:pt x="75" y="1474"/>
                  </a:lnTo>
                  <a:lnTo>
                    <a:pt x="75" y="1485"/>
                  </a:lnTo>
                  <a:lnTo>
                    <a:pt x="78" y="1494"/>
                  </a:lnTo>
                  <a:lnTo>
                    <a:pt x="82" y="1505"/>
                  </a:lnTo>
                  <a:lnTo>
                    <a:pt x="82" y="1505"/>
                  </a:lnTo>
                  <a:lnTo>
                    <a:pt x="91" y="1513"/>
                  </a:lnTo>
                  <a:lnTo>
                    <a:pt x="99" y="1520"/>
                  </a:lnTo>
                  <a:lnTo>
                    <a:pt x="110" y="1524"/>
                  </a:lnTo>
                  <a:lnTo>
                    <a:pt x="121" y="1524"/>
                  </a:lnTo>
                  <a:lnTo>
                    <a:pt x="133" y="1522"/>
                  </a:lnTo>
                  <a:lnTo>
                    <a:pt x="133" y="1522"/>
                  </a:lnTo>
                  <a:lnTo>
                    <a:pt x="128" y="1534"/>
                  </a:lnTo>
                  <a:lnTo>
                    <a:pt x="124" y="1547"/>
                  </a:lnTo>
                  <a:lnTo>
                    <a:pt x="124" y="1562"/>
                  </a:lnTo>
                  <a:lnTo>
                    <a:pt x="128" y="1573"/>
                  </a:lnTo>
                  <a:lnTo>
                    <a:pt x="133" y="1585"/>
                  </a:lnTo>
                  <a:lnTo>
                    <a:pt x="133" y="1585"/>
                  </a:lnTo>
                  <a:lnTo>
                    <a:pt x="144" y="1596"/>
                  </a:lnTo>
                  <a:lnTo>
                    <a:pt x="154" y="1604"/>
                  </a:lnTo>
                  <a:lnTo>
                    <a:pt x="167" y="1608"/>
                  </a:lnTo>
                  <a:lnTo>
                    <a:pt x="181" y="1612"/>
                  </a:lnTo>
                  <a:lnTo>
                    <a:pt x="196" y="1612"/>
                  </a:lnTo>
                  <a:lnTo>
                    <a:pt x="196" y="1612"/>
                  </a:lnTo>
                  <a:lnTo>
                    <a:pt x="188" y="1625"/>
                  </a:lnTo>
                  <a:lnTo>
                    <a:pt x="183" y="1637"/>
                  </a:lnTo>
                  <a:lnTo>
                    <a:pt x="183" y="1651"/>
                  </a:lnTo>
                  <a:lnTo>
                    <a:pt x="185" y="1663"/>
                  </a:lnTo>
                  <a:lnTo>
                    <a:pt x="192" y="1676"/>
                  </a:lnTo>
                  <a:lnTo>
                    <a:pt x="192" y="1676"/>
                  </a:lnTo>
                  <a:lnTo>
                    <a:pt x="200" y="1686"/>
                  </a:lnTo>
                  <a:lnTo>
                    <a:pt x="211" y="1695"/>
                  </a:lnTo>
                  <a:lnTo>
                    <a:pt x="222" y="1699"/>
                  </a:lnTo>
                  <a:lnTo>
                    <a:pt x="236" y="1703"/>
                  </a:lnTo>
                  <a:lnTo>
                    <a:pt x="248" y="1703"/>
                  </a:lnTo>
                  <a:lnTo>
                    <a:pt x="248" y="1703"/>
                  </a:lnTo>
                  <a:lnTo>
                    <a:pt x="243" y="1713"/>
                  </a:lnTo>
                  <a:lnTo>
                    <a:pt x="240" y="1724"/>
                  </a:lnTo>
                  <a:lnTo>
                    <a:pt x="238" y="1734"/>
                  </a:lnTo>
                  <a:lnTo>
                    <a:pt x="240" y="1745"/>
                  </a:lnTo>
                  <a:lnTo>
                    <a:pt x="245" y="1755"/>
                  </a:lnTo>
                  <a:lnTo>
                    <a:pt x="245" y="1755"/>
                  </a:lnTo>
                  <a:lnTo>
                    <a:pt x="253" y="1764"/>
                  </a:lnTo>
                  <a:lnTo>
                    <a:pt x="261" y="1771"/>
                  </a:lnTo>
                  <a:lnTo>
                    <a:pt x="272" y="1773"/>
                  </a:lnTo>
                  <a:lnTo>
                    <a:pt x="282" y="1775"/>
                  </a:lnTo>
                  <a:lnTo>
                    <a:pt x="293" y="1773"/>
                  </a:lnTo>
                  <a:lnTo>
                    <a:pt x="293" y="1773"/>
                  </a:lnTo>
                  <a:lnTo>
                    <a:pt x="284" y="1778"/>
                  </a:lnTo>
                  <a:lnTo>
                    <a:pt x="280" y="1787"/>
                  </a:lnTo>
                  <a:lnTo>
                    <a:pt x="278" y="1798"/>
                  </a:lnTo>
                  <a:lnTo>
                    <a:pt x="280" y="1808"/>
                  </a:lnTo>
                  <a:lnTo>
                    <a:pt x="284" y="1819"/>
                  </a:lnTo>
                  <a:lnTo>
                    <a:pt x="284" y="1819"/>
                  </a:lnTo>
                  <a:lnTo>
                    <a:pt x="291" y="1826"/>
                  </a:lnTo>
                  <a:lnTo>
                    <a:pt x="298" y="1831"/>
                  </a:lnTo>
                  <a:lnTo>
                    <a:pt x="308" y="1833"/>
                  </a:lnTo>
                  <a:lnTo>
                    <a:pt x="316" y="1833"/>
                  </a:lnTo>
                  <a:lnTo>
                    <a:pt x="324" y="1831"/>
                  </a:lnTo>
                  <a:lnTo>
                    <a:pt x="324" y="1831"/>
                  </a:lnTo>
                  <a:lnTo>
                    <a:pt x="321" y="1840"/>
                  </a:lnTo>
                  <a:lnTo>
                    <a:pt x="316" y="1849"/>
                  </a:lnTo>
                  <a:lnTo>
                    <a:pt x="314" y="1856"/>
                  </a:lnTo>
                  <a:lnTo>
                    <a:pt x="316" y="1865"/>
                  </a:lnTo>
                  <a:lnTo>
                    <a:pt x="321" y="1874"/>
                  </a:lnTo>
                  <a:lnTo>
                    <a:pt x="321" y="1874"/>
                  </a:lnTo>
                  <a:lnTo>
                    <a:pt x="326" y="1882"/>
                  </a:lnTo>
                  <a:lnTo>
                    <a:pt x="337" y="1888"/>
                  </a:lnTo>
                  <a:lnTo>
                    <a:pt x="346" y="1891"/>
                  </a:lnTo>
                  <a:lnTo>
                    <a:pt x="358" y="1888"/>
                  </a:lnTo>
                  <a:lnTo>
                    <a:pt x="369" y="1884"/>
                  </a:lnTo>
                  <a:lnTo>
                    <a:pt x="2430" y="550"/>
                  </a:lnTo>
                  <a:lnTo>
                    <a:pt x="2430" y="550"/>
                  </a:lnTo>
                  <a:lnTo>
                    <a:pt x="2439" y="543"/>
                  </a:lnTo>
                  <a:lnTo>
                    <a:pt x="2443" y="534"/>
                  </a:lnTo>
                  <a:lnTo>
                    <a:pt x="2448" y="524"/>
                  </a:lnTo>
                  <a:lnTo>
                    <a:pt x="2445" y="513"/>
                  </a:lnTo>
                  <a:lnTo>
                    <a:pt x="2441" y="503"/>
                  </a:lnTo>
                  <a:lnTo>
                    <a:pt x="2441" y="503"/>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56" name="Freeform 54">
              <a:extLst>
                <a:ext uri="{FF2B5EF4-FFF2-40B4-BE49-F238E27FC236}">
                  <a16:creationId xmlns:a16="http://schemas.microsoft.com/office/drawing/2014/main" id="{8E632B7D-1CD2-9440-9A36-E42442CF4158}"/>
                </a:ext>
              </a:extLst>
            </p:cNvPr>
            <p:cNvSpPr>
              <a:spLocks/>
            </p:cNvSpPr>
            <p:nvPr/>
          </p:nvSpPr>
          <p:spPr bwMode="auto">
            <a:xfrm>
              <a:off x="1570" y="1336"/>
              <a:ext cx="2267" cy="1700"/>
            </a:xfrm>
            <a:custGeom>
              <a:avLst/>
              <a:gdLst/>
              <a:ahLst/>
              <a:cxnLst>
                <a:cxn ang="0">
                  <a:pos x="2029" y="0"/>
                </a:cxn>
                <a:cxn ang="0">
                  <a:pos x="0" y="1300"/>
                </a:cxn>
                <a:cxn ang="0">
                  <a:pos x="236" y="1699"/>
                </a:cxn>
                <a:cxn ang="0">
                  <a:pos x="2266" y="381"/>
                </a:cxn>
                <a:cxn ang="0">
                  <a:pos x="2029" y="0"/>
                </a:cxn>
                <a:cxn ang="0">
                  <a:pos x="2029" y="0"/>
                </a:cxn>
              </a:cxnLst>
              <a:rect l="0" t="0" r="r" b="b"/>
              <a:pathLst>
                <a:path w="2267" h="1700">
                  <a:moveTo>
                    <a:pt x="2029" y="0"/>
                  </a:moveTo>
                  <a:lnTo>
                    <a:pt x="0" y="1300"/>
                  </a:lnTo>
                  <a:lnTo>
                    <a:pt x="236" y="1699"/>
                  </a:lnTo>
                  <a:lnTo>
                    <a:pt x="2266" y="381"/>
                  </a:lnTo>
                  <a:lnTo>
                    <a:pt x="2029" y="0"/>
                  </a:lnTo>
                  <a:lnTo>
                    <a:pt x="2029" y="0"/>
                  </a:lnTo>
                </a:path>
              </a:pathLst>
            </a:custGeom>
            <a:solidFill>
              <a:srgbClr val="FFD80F"/>
            </a:solidFill>
            <a:ln w="9525" cap="rnd">
              <a:noFill/>
              <a:round/>
              <a:headEnd/>
              <a:tailEnd/>
            </a:ln>
            <a:effectLst/>
          </p:spPr>
          <p:txBody>
            <a:bodyPr/>
            <a:lstStyle/>
            <a:p>
              <a:endParaRPr lang="en-US" sz="1800"/>
            </a:p>
          </p:txBody>
        </p:sp>
        <p:sp>
          <p:nvSpPr>
            <p:cNvPr id="57" name="Freeform 55">
              <a:extLst>
                <a:ext uri="{FF2B5EF4-FFF2-40B4-BE49-F238E27FC236}">
                  <a16:creationId xmlns:a16="http://schemas.microsoft.com/office/drawing/2014/main" id="{15BCBBB3-0C8A-9549-A679-CE6970BF709B}"/>
                </a:ext>
              </a:extLst>
            </p:cNvPr>
            <p:cNvSpPr>
              <a:spLocks/>
            </p:cNvSpPr>
            <p:nvPr/>
          </p:nvSpPr>
          <p:spPr bwMode="auto">
            <a:xfrm>
              <a:off x="1575" y="1345"/>
              <a:ext cx="2251" cy="1678"/>
            </a:xfrm>
            <a:custGeom>
              <a:avLst/>
              <a:gdLst/>
              <a:ahLst/>
              <a:cxnLst>
                <a:cxn ang="0">
                  <a:pos x="2022" y="0"/>
                </a:cxn>
                <a:cxn ang="0">
                  <a:pos x="0" y="1296"/>
                </a:cxn>
                <a:cxn ang="0">
                  <a:pos x="227" y="1677"/>
                </a:cxn>
                <a:cxn ang="0">
                  <a:pos x="2250" y="363"/>
                </a:cxn>
                <a:cxn ang="0">
                  <a:pos x="2022" y="0"/>
                </a:cxn>
                <a:cxn ang="0">
                  <a:pos x="2022" y="0"/>
                </a:cxn>
              </a:cxnLst>
              <a:rect l="0" t="0" r="r" b="b"/>
              <a:pathLst>
                <a:path w="2251" h="1678">
                  <a:moveTo>
                    <a:pt x="2022" y="0"/>
                  </a:moveTo>
                  <a:lnTo>
                    <a:pt x="0" y="1296"/>
                  </a:lnTo>
                  <a:lnTo>
                    <a:pt x="227" y="1677"/>
                  </a:lnTo>
                  <a:lnTo>
                    <a:pt x="2250" y="363"/>
                  </a:lnTo>
                  <a:lnTo>
                    <a:pt x="2022" y="0"/>
                  </a:lnTo>
                  <a:lnTo>
                    <a:pt x="2022" y="0"/>
                  </a:lnTo>
                </a:path>
              </a:pathLst>
            </a:custGeom>
            <a:solidFill>
              <a:srgbClr val="FFDA16"/>
            </a:solidFill>
            <a:ln w="9525" cap="rnd">
              <a:noFill/>
              <a:round/>
              <a:headEnd/>
              <a:tailEnd/>
            </a:ln>
            <a:effectLst/>
          </p:spPr>
          <p:txBody>
            <a:bodyPr/>
            <a:lstStyle/>
            <a:p>
              <a:endParaRPr lang="en-US" sz="1800"/>
            </a:p>
          </p:txBody>
        </p:sp>
        <p:sp>
          <p:nvSpPr>
            <p:cNvPr id="58" name="Freeform 56">
              <a:extLst>
                <a:ext uri="{FF2B5EF4-FFF2-40B4-BE49-F238E27FC236}">
                  <a16:creationId xmlns:a16="http://schemas.microsoft.com/office/drawing/2014/main" id="{16C93CB0-5E58-C643-B50F-F48AD5303FEB}"/>
                </a:ext>
              </a:extLst>
            </p:cNvPr>
            <p:cNvSpPr>
              <a:spLocks/>
            </p:cNvSpPr>
            <p:nvPr/>
          </p:nvSpPr>
          <p:spPr bwMode="auto">
            <a:xfrm>
              <a:off x="1579" y="1354"/>
              <a:ext cx="2238" cy="1657"/>
            </a:xfrm>
            <a:custGeom>
              <a:avLst/>
              <a:gdLst/>
              <a:ahLst/>
              <a:cxnLst>
                <a:cxn ang="0">
                  <a:pos x="2019" y="0"/>
                </a:cxn>
                <a:cxn ang="0">
                  <a:pos x="0" y="1292"/>
                </a:cxn>
                <a:cxn ang="0">
                  <a:pos x="218" y="1656"/>
                </a:cxn>
                <a:cxn ang="0">
                  <a:pos x="2237" y="347"/>
                </a:cxn>
                <a:cxn ang="0">
                  <a:pos x="2019" y="0"/>
                </a:cxn>
                <a:cxn ang="0">
                  <a:pos x="2019" y="0"/>
                </a:cxn>
              </a:cxnLst>
              <a:rect l="0" t="0" r="r" b="b"/>
              <a:pathLst>
                <a:path w="2238" h="1657">
                  <a:moveTo>
                    <a:pt x="2019" y="0"/>
                  </a:moveTo>
                  <a:lnTo>
                    <a:pt x="0" y="1292"/>
                  </a:lnTo>
                  <a:lnTo>
                    <a:pt x="218" y="1656"/>
                  </a:lnTo>
                  <a:lnTo>
                    <a:pt x="2237" y="347"/>
                  </a:lnTo>
                  <a:lnTo>
                    <a:pt x="2019" y="0"/>
                  </a:lnTo>
                  <a:lnTo>
                    <a:pt x="2019" y="0"/>
                  </a:lnTo>
                </a:path>
              </a:pathLst>
            </a:custGeom>
            <a:solidFill>
              <a:srgbClr val="FFDB1D"/>
            </a:solidFill>
            <a:ln w="9525" cap="rnd">
              <a:noFill/>
              <a:round/>
              <a:headEnd/>
              <a:tailEnd/>
            </a:ln>
            <a:effectLst/>
          </p:spPr>
          <p:txBody>
            <a:bodyPr/>
            <a:lstStyle/>
            <a:p>
              <a:endParaRPr lang="en-US" sz="1800"/>
            </a:p>
          </p:txBody>
        </p:sp>
        <p:sp>
          <p:nvSpPr>
            <p:cNvPr id="59" name="Freeform 57">
              <a:extLst>
                <a:ext uri="{FF2B5EF4-FFF2-40B4-BE49-F238E27FC236}">
                  <a16:creationId xmlns:a16="http://schemas.microsoft.com/office/drawing/2014/main" id="{44EFD470-5658-724C-8BE5-F444B2359977}"/>
                </a:ext>
              </a:extLst>
            </p:cNvPr>
            <p:cNvSpPr>
              <a:spLocks/>
            </p:cNvSpPr>
            <p:nvPr/>
          </p:nvSpPr>
          <p:spPr bwMode="auto">
            <a:xfrm>
              <a:off x="1584" y="1360"/>
              <a:ext cx="2222" cy="1639"/>
            </a:xfrm>
            <a:custGeom>
              <a:avLst/>
              <a:gdLst/>
              <a:ahLst/>
              <a:cxnLst>
                <a:cxn ang="0">
                  <a:pos x="2014" y="0"/>
                </a:cxn>
                <a:cxn ang="0">
                  <a:pos x="0" y="1291"/>
                </a:cxn>
                <a:cxn ang="0">
                  <a:pos x="210" y="1638"/>
                </a:cxn>
                <a:cxn ang="0">
                  <a:pos x="2221" y="333"/>
                </a:cxn>
                <a:cxn ang="0">
                  <a:pos x="2014" y="0"/>
                </a:cxn>
                <a:cxn ang="0">
                  <a:pos x="2014" y="0"/>
                </a:cxn>
              </a:cxnLst>
              <a:rect l="0" t="0" r="r" b="b"/>
              <a:pathLst>
                <a:path w="2222" h="1639">
                  <a:moveTo>
                    <a:pt x="2014" y="0"/>
                  </a:moveTo>
                  <a:lnTo>
                    <a:pt x="0" y="1291"/>
                  </a:lnTo>
                  <a:lnTo>
                    <a:pt x="210" y="1638"/>
                  </a:lnTo>
                  <a:lnTo>
                    <a:pt x="2221" y="333"/>
                  </a:lnTo>
                  <a:lnTo>
                    <a:pt x="2014" y="0"/>
                  </a:lnTo>
                  <a:lnTo>
                    <a:pt x="2014" y="0"/>
                  </a:lnTo>
                </a:path>
              </a:pathLst>
            </a:custGeom>
            <a:solidFill>
              <a:srgbClr val="FFDD24"/>
            </a:solidFill>
            <a:ln w="9525" cap="rnd">
              <a:noFill/>
              <a:round/>
              <a:headEnd/>
              <a:tailEnd/>
            </a:ln>
            <a:effectLst/>
          </p:spPr>
          <p:txBody>
            <a:bodyPr/>
            <a:lstStyle/>
            <a:p>
              <a:endParaRPr lang="en-US" sz="1800"/>
            </a:p>
          </p:txBody>
        </p:sp>
        <p:sp>
          <p:nvSpPr>
            <p:cNvPr id="60" name="Freeform 58">
              <a:extLst>
                <a:ext uri="{FF2B5EF4-FFF2-40B4-BE49-F238E27FC236}">
                  <a16:creationId xmlns:a16="http://schemas.microsoft.com/office/drawing/2014/main" id="{882D07B0-4FE8-C848-AFCA-7097E0F44D44}"/>
                </a:ext>
              </a:extLst>
            </p:cNvPr>
            <p:cNvSpPr>
              <a:spLocks/>
            </p:cNvSpPr>
            <p:nvPr/>
          </p:nvSpPr>
          <p:spPr bwMode="auto">
            <a:xfrm>
              <a:off x="1586" y="1367"/>
              <a:ext cx="2209" cy="1619"/>
            </a:xfrm>
            <a:custGeom>
              <a:avLst/>
              <a:gdLst/>
              <a:ahLst/>
              <a:cxnLst>
                <a:cxn ang="0">
                  <a:pos x="2012" y="0"/>
                </a:cxn>
                <a:cxn ang="0">
                  <a:pos x="0" y="1287"/>
                </a:cxn>
                <a:cxn ang="0">
                  <a:pos x="202" y="1618"/>
                </a:cxn>
                <a:cxn ang="0">
                  <a:pos x="2208" y="315"/>
                </a:cxn>
                <a:cxn ang="0">
                  <a:pos x="2012" y="0"/>
                </a:cxn>
                <a:cxn ang="0">
                  <a:pos x="2012" y="0"/>
                </a:cxn>
              </a:cxnLst>
              <a:rect l="0" t="0" r="r" b="b"/>
              <a:pathLst>
                <a:path w="2209" h="1619">
                  <a:moveTo>
                    <a:pt x="2012" y="0"/>
                  </a:moveTo>
                  <a:lnTo>
                    <a:pt x="0" y="1287"/>
                  </a:lnTo>
                  <a:lnTo>
                    <a:pt x="202" y="1618"/>
                  </a:lnTo>
                  <a:lnTo>
                    <a:pt x="2208" y="315"/>
                  </a:lnTo>
                  <a:lnTo>
                    <a:pt x="2012" y="0"/>
                  </a:lnTo>
                  <a:lnTo>
                    <a:pt x="2012" y="0"/>
                  </a:lnTo>
                </a:path>
              </a:pathLst>
            </a:custGeom>
            <a:solidFill>
              <a:srgbClr val="FFDE2C"/>
            </a:solidFill>
            <a:ln w="9525" cap="rnd">
              <a:noFill/>
              <a:round/>
              <a:headEnd/>
              <a:tailEnd/>
            </a:ln>
            <a:effectLst/>
          </p:spPr>
          <p:txBody>
            <a:bodyPr/>
            <a:lstStyle/>
            <a:p>
              <a:endParaRPr lang="en-US" sz="1800"/>
            </a:p>
          </p:txBody>
        </p:sp>
        <p:sp>
          <p:nvSpPr>
            <p:cNvPr id="61" name="Freeform 59">
              <a:extLst>
                <a:ext uri="{FF2B5EF4-FFF2-40B4-BE49-F238E27FC236}">
                  <a16:creationId xmlns:a16="http://schemas.microsoft.com/office/drawing/2014/main" id="{F750982B-FA14-BF4C-8F52-210EF11F4613}"/>
                </a:ext>
              </a:extLst>
            </p:cNvPr>
            <p:cNvSpPr>
              <a:spLocks/>
            </p:cNvSpPr>
            <p:nvPr/>
          </p:nvSpPr>
          <p:spPr bwMode="auto">
            <a:xfrm>
              <a:off x="1595" y="1378"/>
              <a:ext cx="2191" cy="1597"/>
            </a:xfrm>
            <a:custGeom>
              <a:avLst/>
              <a:gdLst/>
              <a:ahLst/>
              <a:cxnLst>
                <a:cxn ang="0">
                  <a:pos x="2001" y="0"/>
                </a:cxn>
                <a:cxn ang="0">
                  <a:pos x="0" y="1281"/>
                </a:cxn>
                <a:cxn ang="0">
                  <a:pos x="190" y="1596"/>
                </a:cxn>
                <a:cxn ang="0">
                  <a:pos x="2190" y="299"/>
                </a:cxn>
                <a:cxn ang="0">
                  <a:pos x="2001" y="0"/>
                </a:cxn>
                <a:cxn ang="0">
                  <a:pos x="2001" y="0"/>
                </a:cxn>
              </a:cxnLst>
              <a:rect l="0" t="0" r="r" b="b"/>
              <a:pathLst>
                <a:path w="2191" h="1597">
                  <a:moveTo>
                    <a:pt x="2001" y="0"/>
                  </a:moveTo>
                  <a:lnTo>
                    <a:pt x="0" y="1281"/>
                  </a:lnTo>
                  <a:lnTo>
                    <a:pt x="190" y="1596"/>
                  </a:lnTo>
                  <a:lnTo>
                    <a:pt x="2190" y="299"/>
                  </a:lnTo>
                  <a:lnTo>
                    <a:pt x="2001" y="0"/>
                  </a:lnTo>
                  <a:lnTo>
                    <a:pt x="2001" y="0"/>
                  </a:lnTo>
                </a:path>
              </a:pathLst>
            </a:custGeom>
            <a:solidFill>
              <a:srgbClr val="FFE033"/>
            </a:solidFill>
            <a:ln w="9525" cap="rnd">
              <a:noFill/>
              <a:round/>
              <a:headEnd/>
              <a:tailEnd/>
            </a:ln>
            <a:effectLst/>
          </p:spPr>
          <p:txBody>
            <a:bodyPr/>
            <a:lstStyle/>
            <a:p>
              <a:endParaRPr lang="en-US" sz="1800"/>
            </a:p>
          </p:txBody>
        </p:sp>
        <p:sp>
          <p:nvSpPr>
            <p:cNvPr id="62" name="Freeform 60">
              <a:extLst>
                <a:ext uri="{FF2B5EF4-FFF2-40B4-BE49-F238E27FC236}">
                  <a16:creationId xmlns:a16="http://schemas.microsoft.com/office/drawing/2014/main" id="{C3645529-E680-0E49-887D-56D27D9A8D50}"/>
                </a:ext>
              </a:extLst>
            </p:cNvPr>
            <p:cNvSpPr>
              <a:spLocks/>
            </p:cNvSpPr>
            <p:nvPr/>
          </p:nvSpPr>
          <p:spPr bwMode="auto">
            <a:xfrm>
              <a:off x="1598" y="1385"/>
              <a:ext cx="2176" cy="1575"/>
            </a:xfrm>
            <a:custGeom>
              <a:avLst/>
              <a:gdLst/>
              <a:ahLst/>
              <a:cxnLst>
                <a:cxn ang="0">
                  <a:pos x="1997" y="0"/>
                </a:cxn>
                <a:cxn ang="0">
                  <a:pos x="0" y="1277"/>
                </a:cxn>
                <a:cxn ang="0">
                  <a:pos x="181" y="1574"/>
                </a:cxn>
                <a:cxn ang="0">
                  <a:pos x="2175" y="282"/>
                </a:cxn>
                <a:cxn ang="0">
                  <a:pos x="1997" y="0"/>
                </a:cxn>
                <a:cxn ang="0">
                  <a:pos x="1997" y="0"/>
                </a:cxn>
              </a:cxnLst>
              <a:rect l="0" t="0" r="r" b="b"/>
              <a:pathLst>
                <a:path w="2176" h="1575">
                  <a:moveTo>
                    <a:pt x="1997" y="0"/>
                  </a:moveTo>
                  <a:lnTo>
                    <a:pt x="0" y="1277"/>
                  </a:lnTo>
                  <a:lnTo>
                    <a:pt x="181" y="1574"/>
                  </a:lnTo>
                  <a:lnTo>
                    <a:pt x="2175" y="282"/>
                  </a:lnTo>
                  <a:lnTo>
                    <a:pt x="1997" y="0"/>
                  </a:lnTo>
                  <a:lnTo>
                    <a:pt x="1997" y="0"/>
                  </a:lnTo>
                </a:path>
              </a:pathLst>
            </a:custGeom>
            <a:solidFill>
              <a:srgbClr val="FFE13A"/>
            </a:solidFill>
            <a:ln w="9525" cap="rnd">
              <a:noFill/>
              <a:round/>
              <a:headEnd/>
              <a:tailEnd/>
            </a:ln>
            <a:effectLst/>
          </p:spPr>
          <p:txBody>
            <a:bodyPr/>
            <a:lstStyle/>
            <a:p>
              <a:endParaRPr lang="en-US" sz="1800"/>
            </a:p>
          </p:txBody>
        </p:sp>
        <p:sp>
          <p:nvSpPr>
            <p:cNvPr id="63" name="Freeform 61">
              <a:extLst>
                <a:ext uri="{FF2B5EF4-FFF2-40B4-BE49-F238E27FC236}">
                  <a16:creationId xmlns:a16="http://schemas.microsoft.com/office/drawing/2014/main" id="{ECF52D5B-6071-AC4E-97A0-68DEE3C7B6EB}"/>
                </a:ext>
              </a:extLst>
            </p:cNvPr>
            <p:cNvSpPr>
              <a:spLocks/>
            </p:cNvSpPr>
            <p:nvPr/>
          </p:nvSpPr>
          <p:spPr bwMode="auto">
            <a:xfrm>
              <a:off x="1601" y="1392"/>
              <a:ext cx="2163" cy="1557"/>
            </a:xfrm>
            <a:custGeom>
              <a:avLst/>
              <a:gdLst/>
              <a:ahLst/>
              <a:cxnLst>
                <a:cxn ang="0">
                  <a:pos x="1994" y="0"/>
                </a:cxn>
                <a:cxn ang="0">
                  <a:pos x="0" y="1275"/>
                </a:cxn>
                <a:cxn ang="0">
                  <a:pos x="172" y="1556"/>
                </a:cxn>
                <a:cxn ang="0">
                  <a:pos x="2162" y="269"/>
                </a:cxn>
                <a:cxn ang="0">
                  <a:pos x="1994" y="0"/>
                </a:cxn>
                <a:cxn ang="0">
                  <a:pos x="1994" y="0"/>
                </a:cxn>
              </a:cxnLst>
              <a:rect l="0" t="0" r="r" b="b"/>
              <a:pathLst>
                <a:path w="2163" h="1557">
                  <a:moveTo>
                    <a:pt x="1994" y="0"/>
                  </a:moveTo>
                  <a:lnTo>
                    <a:pt x="0" y="1275"/>
                  </a:lnTo>
                  <a:lnTo>
                    <a:pt x="172" y="1556"/>
                  </a:lnTo>
                  <a:lnTo>
                    <a:pt x="2162" y="269"/>
                  </a:lnTo>
                  <a:lnTo>
                    <a:pt x="1994" y="0"/>
                  </a:lnTo>
                  <a:lnTo>
                    <a:pt x="1994" y="0"/>
                  </a:lnTo>
                </a:path>
              </a:pathLst>
            </a:custGeom>
            <a:solidFill>
              <a:srgbClr val="FFE241"/>
            </a:solidFill>
            <a:ln w="9525" cap="rnd">
              <a:noFill/>
              <a:round/>
              <a:headEnd/>
              <a:tailEnd/>
            </a:ln>
            <a:effectLst/>
          </p:spPr>
          <p:txBody>
            <a:bodyPr/>
            <a:lstStyle/>
            <a:p>
              <a:endParaRPr lang="en-US" sz="1800"/>
            </a:p>
          </p:txBody>
        </p:sp>
        <p:sp>
          <p:nvSpPr>
            <p:cNvPr id="64" name="Freeform 62">
              <a:extLst>
                <a:ext uri="{FF2B5EF4-FFF2-40B4-BE49-F238E27FC236}">
                  <a16:creationId xmlns:a16="http://schemas.microsoft.com/office/drawing/2014/main" id="{0B52B5FE-6E96-F34A-B7D0-8E92D81524FC}"/>
                </a:ext>
              </a:extLst>
            </p:cNvPr>
            <p:cNvSpPr>
              <a:spLocks/>
            </p:cNvSpPr>
            <p:nvPr/>
          </p:nvSpPr>
          <p:spPr bwMode="auto">
            <a:xfrm>
              <a:off x="1608" y="1401"/>
              <a:ext cx="2145" cy="1535"/>
            </a:xfrm>
            <a:custGeom>
              <a:avLst/>
              <a:gdLst/>
              <a:ahLst/>
              <a:cxnLst>
                <a:cxn ang="0">
                  <a:pos x="1987" y="0"/>
                </a:cxn>
                <a:cxn ang="0">
                  <a:pos x="0" y="1271"/>
                </a:cxn>
                <a:cxn ang="0">
                  <a:pos x="161" y="1534"/>
                </a:cxn>
                <a:cxn ang="0">
                  <a:pos x="2144" y="251"/>
                </a:cxn>
                <a:cxn ang="0">
                  <a:pos x="1987" y="0"/>
                </a:cxn>
                <a:cxn ang="0">
                  <a:pos x="1987" y="0"/>
                </a:cxn>
              </a:cxnLst>
              <a:rect l="0" t="0" r="r" b="b"/>
              <a:pathLst>
                <a:path w="2145" h="1535">
                  <a:moveTo>
                    <a:pt x="1987" y="0"/>
                  </a:moveTo>
                  <a:lnTo>
                    <a:pt x="0" y="1271"/>
                  </a:lnTo>
                  <a:lnTo>
                    <a:pt x="161" y="1534"/>
                  </a:lnTo>
                  <a:lnTo>
                    <a:pt x="2144" y="251"/>
                  </a:lnTo>
                  <a:lnTo>
                    <a:pt x="1987" y="0"/>
                  </a:lnTo>
                  <a:lnTo>
                    <a:pt x="1987" y="0"/>
                  </a:lnTo>
                </a:path>
              </a:pathLst>
            </a:custGeom>
            <a:solidFill>
              <a:srgbClr val="FFE449"/>
            </a:solidFill>
            <a:ln w="9525" cap="rnd">
              <a:noFill/>
              <a:round/>
              <a:headEnd/>
              <a:tailEnd/>
            </a:ln>
            <a:effectLst/>
          </p:spPr>
          <p:txBody>
            <a:bodyPr/>
            <a:lstStyle/>
            <a:p>
              <a:endParaRPr lang="en-US" sz="1800"/>
            </a:p>
          </p:txBody>
        </p:sp>
        <p:sp>
          <p:nvSpPr>
            <p:cNvPr id="65" name="Freeform 63">
              <a:extLst>
                <a:ext uri="{FF2B5EF4-FFF2-40B4-BE49-F238E27FC236}">
                  <a16:creationId xmlns:a16="http://schemas.microsoft.com/office/drawing/2014/main" id="{DD6E50D9-7E15-0041-B2F6-ABF3EAB9DE7B}"/>
                </a:ext>
              </a:extLst>
            </p:cNvPr>
            <p:cNvSpPr>
              <a:spLocks/>
            </p:cNvSpPr>
            <p:nvPr/>
          </p:nvSpPr>
          <p:spPr bwMode="auto">
            <a:xfrm>
              <a:off x="1612" y="1408"/>
              <a:ext cx="2130" cy="1516"/>
            </a:xfrm>
            <a:custGeom>
              <a:avLst/>
              <a:gdLst/>
              <a:ahLst/>
              <a:cxnLst>
                <a:cxn ang="0">
                  <a:pos x="1981" y="0"/>
                </a:cxn>
                <a:cxn ang="0">
                  <a:pos x="0" y="1265"/>
                </a:cxn>
                <a:cxn ang="0">
                  <a:pos x="154" y="1515"/>
                </a:cxn>
                <a:cxn ang="0">
                  <a:pos x="2129" y="236"/>
                </a:cxn>
                <a:cxn ang="0">
                  <a:pos x="1981" y="0"/>
                </a:cxn>
                <a:cxn ang="0">
                  <a:pos x="1981" y="0"/>
                </a:cxn>
              </a:cxnLst>
              <a:rect l="0" t="0" r="r" b="b"/>
              <a:pathLst>
                <a:path w="2130" h="1516">
                  <a:moveTo>
                    <a:pt x="1981" y="0"/>
                  </a:moveTo>
                  <a:lnTo>
                    <a:pt x="0" y="1265"/>
                  </a:lnTo>
                  <a:lnTo>
                    <a:pt x="154" y="1515"/>
                  </a:lnTo>
                  <a:lnTo>
                    <a:pt x="2129" y="236"/>
                  </a:lnTo>
                  <a:lnTo>
                    <a:pt x="1981" y="0"/>
                  </a:lnTo>
                  <a:lnTo>
                    <a:pt x="1981" y="0"/>
                  </a:lnTo>
                </a:path>
              </a:pathLst>
            </a:custGeom>
            <a:solidFill>
              <a:srgbClr val="FFE550"/>
            </a:solidFill>
            <a:ln w="9525" cap="rnd">
              <a:noFill/>
              <a:round/>
              <a:headEnd/>
              <a:tailEnd/>
            </a:ln>
            <a:effectLst/>
          </p:spPr>
          <p:txBody>
            <a:bodyPr/>
            <a:lstStyle/>
            <a:p>
              <a:endParaRPr lang="en-US" sz="1800"/>
            </a:p>
          </p:txBody>
        </p:sp>
        <p:sp>
          <p:nvSpPr>
            <p:cNvPr id="66" name="Freeform 64">
              <a:extLst>
                <a:ext uri="{FF2B5EF4-FFF2-40B4-BE49-F238E27FC236}">
                  <a16:creationId xmlns:a16="http://schemas.microsoft.com/office/drawing/2014/main" id="{DB4639DB-0A67-8D48-A88B-86AA044F9E9D}"/>
                </a:ext>
              </a:extLst>
            </p:cNvPr>
            <p:cNvSpPr>
              <a:spLocks/>
            </p:cNvSpPr>
            <p:nvPr/>
          </p:nvSpPr>
          <p:spPr bwMode="auto">
            <a:xfrm>
              <a:off x="1619" y="1416"/>
              <a:ext cx="2113" cy="1496"/>
            </a:xfrm>
            <a:custGeom>
              <a:avLst/>
              <a:gdLst/>
              <a:ahLst/>
              <a:cxnLst>
                <a:cxn ang="0">
                  <a:pos x="1974" y="0"/>
                </a:cxn>
                <a:cxn ang="0">
                  <a:pos x="0" y="1261"/>
                </a:cxn>
                <a:cxn ang="0">
                  <a:pos x="143" y="1495"/>
                </a:cxn>
                <a:cxn ang="0">
                  <a:pos x="2112" y="218"/>
                </a:cxn>
                <a:cxn ang="0">
                  <a:pos x="1974" y="0"/>
                </a:cxn>
                <a:cxn ang="0">
                  <a:pos x="1974" y="0"/>
                </a:cxn>
              </a:cxnLst>
              <a:rect l="0" t="0" r="r" b="b"/>
              <a:pathLst>
                <a:path w="2113" h="1496">
                  <a:moveTo>
                    <a:pt x="1974" y="0"/>
                  </a:moveTo>
                  <a:lnTo>
                    <a:pt x="0" y="1261"/>
                  </a:lnTo>
                  <a:lnTo>
                    <a:pt x="143" y="1495"/>
                  </a:lnTo>
                  <a:lnTo>
                    <a:pt x="2112" y="218"/>
                  </a:lnTo>
                  <a:lnTo>
                    <a:pt x="1974" y="0"/>
                  </a:lnTo>
                  <a:lnTo>
                    <a:pt x="1974" y="0"/>
                  </a:lnTo>
                </a:path>
              </a:pathLst>
            </a:custGeom>
            <a:solidFill>
              <a:srgbClr val="FFE757"/>
            </a:solidFill>
            <a:ln w="9525" cap="rnd">
              <a:noFill/>
              <a:round/>
              <a:headEnd/>
              <a:tailEnd/>
            </a:ln>
            <a:effectLst/>
          </p:spPr>
          <p:txBody>
            <a:bodyPr/>
            <a:lstStyle/>
            <a:p>
              <a:endParaRPr lang="en-US" sz="1800"/>
            </a:p>
          </p:txBody>
        </p:sp>
        <p:sp>
          <p:nvSpPr>
            <p:cNvPr id="67" name="Freeform 65">
              <a:extLst>
                <a:ext uri="{FF2B5EF4-FFF2-40B4-BE49-F238E27FC236}">
                  <a16:creationId xmlns:a16="http://schemas.microsoft.com/office/drawing/2014/main" id="{7C943FAF-4635-0847-82B4-2B614FA5CF4E}"/>
                </a:ext>
              </a:extLst>
            </p:cNvPr>
            <p:cNvSpPr>
              <a:spLocks/>
            </p:cNvSpPr>
            <p:nvPr/>
          </p:nvSpPr>
          <p:spPr bwMode="auto">
            <a:xfrm>
              <a:off x="1622" y="1425"/>
              <a:ext cx="2098" cy="1475"/>
            </a:xfrm>
            <a:custGeom>
              <a:avLst/>
              <a:gdLst/>
              <a:ahLst/>
              <a:cxnLst>
                <a:cxn ang="0">
                  <a:pos x="1970" y="0"/>
                </a:cxn>
                <a:cxn ang="0">
                  <a:pos x="0" y="1256"/>
                </a:cxn>
                <a:cxn ang="0">
                  <a:pos x="135" y="1474"/>
                </a:cxn>
                <a:cxn ang="0">
                  <a:pos x="2097" y="202"/>
                </a:cxn>
                <a:cxn ang="0">
                  <a:pos x="1970" y="0"/>
                </a:cxn>
                <a:cxn ang="0">
                  <a:pos x="1970" y="0"/>
                </a:cxn>
              </a:cxnLst>
              <a:rect l="0" t="0" r="r" b="b"/>
              <a:pathLst>
                <a:path w="2098" h="1475">
                  <a:moveTo>
                    <a:pt x="1970" y="0"/>
                  </a:moveTo>
                  <a:lnTo>
                    <a:pt x="0" y="1256"/>
                  </a:lnTo>
                  <a:lnTo>
                    <a:pt x="135" y="1474"/>
                  </a:lnTo>
                  <a:lnTo>
                    <a:pt x="2097" y="202"/>
                  </a:lnTo>
                  <a:lnTo>
                    <a:pt x="1970" y="0"/>
                  </a:lnTo>
                  <a:lnTo>
                    <a:pt x="1970" y="0"/>
                  </a:lnTo>
                </a:path>
              </a:pathLst>
            </a:custGeom>
            <a:solidFill>
              <a:srgbClr val="FFE85E"/>
            </a:solidFill>
            <a:ln w="9525" cap="rnd">
              <a:noFill/>
              <a:round/>
              <a:headEnd/>
              <a:tailEnd/>
            </a:ln>
            <a:effectLst/>
          </p:spPr>
          <p:txBody>
            <a:bodyPr/>
            <a:lstStyle/>
            <a:p>
              <a:endParaRPr lang="en-US" sz="1800"/>
            </a:p>
          </p:txBody>
        </p:sp>
        <p:sp>
          <p:nvSpPr>
            <p:cNvPr id="68" name="Freeform 66">
              <a:extLst>
                <a:ext uri="{FF2B5EF4-FFF2-40B4-BE49-F238E27FC236}">
                  <a16:creationId xmlns:a16="http://schemas.microsoft.com/office/drawing/2014/main" id="{044E66A7-0AAA-8A4F-A21C-C3968CDD2CB2}"/>
                </a:ext>
              </a:extLst>
            </p:cNvPr>
            <p:cNvSpPr>
              <a:spLocks/>
            </p:cNvSpPr>
            <p:nvPr/>
          </p:nvSpPr>
          <p:spPr bwMode="auto">
            <a:xfrm>
              <a:off x="1629" y="1433"/>
              <a:ext cx="2083" cy="1454"/>
            </a:xfrm>
            <a:custGeom>
              <a:avLst/>
              <a:gdLst/>
              <a:ahLst/>
              <a:cxnLst>
                <a:cxn ang="0">
                  <a:pos x="1965" y="0"/>
                </a:cxn>
                <a:cxn ang="0">
                  <a:pos x="0" y="1252"/>
                </a:cxn>
                <a:cxn ang="0">
                  <a:pos x="126" y="1453"/>
                </a:cxn>
                <a:cxn ang="0">
                  <a:pos x="2082" y="185"/>
                </a:cxn>
                <a:cxn ang="0">
                  <a:pos x="1965" y="0"/>
                </a:cxn>
                <a:cxn ang="0">
                  <a:pos x="1965" y="0"/>
                </a:cxn>
              </a:cxnLst>
              <a:rect l="0" t="0" r="r" b="b"/>
              <a:pathLst>
                <a:path w="2083" h="1454">
                  <a:moveTo>
                    <a:pt x="1965" y="0"/>
                  </a:moveTo>
                  <a:lnTo>
                    <a:pt x="0" y="1252"/>
                  </a:lnTo>
                  <a:lnTo>
                    <a:pt x="126" y="1453"/>
                  </a:lnTo>
                  <a:lnTo>
                    <a:pt x="2082" y="185"/>
                  </a:lnTo>
                  <a:lnTo>
                    <a:pt x="1965" y="0"/>
                  </a:lnTo>
                  <a:lnTo>
                    <a:pt x="1965" y="0"/>
                  </a:lnTo>
                </a:path>
              </a:pathLst>
            </a:custGeom>
            <a:solidFill>
              <a:srgbClr val="FFEA65"/>
            </a:solidFill>
            <a:ln w="9525" cap="rnd">
              <a:noFill/>
              <a:round/>
              <a:headEnd/>
              <a:tailEnd/>
            </a:ln>
            <a:effectLst/>
          </p:spPr>
          <p:txBody>
            <a:bodyPr/>
            <a:lstStyle/>
            <a:p>
              <a:endParaRPr lang="en-US" sz="1800"/>
            </a:p>
          </p:txBody>
        </p:sp>
        <p:sp>
          <p:nvSpPr>
            <p:cNvPr id="69" name="Freeform 67">
              <a:extLst>
                <a:ext uri="{FF2B5EF4-FFF2-40B4-BE49-F238E27FC236}">
                  <a16:creationId xmlns:a16="http://schemas.microsoft.com/office/drawing/2014/main" id="{4D21ACA6-F07C-CD42-BA1B-03F5DB4FCAE6}"/>
                </a:ext>
              </a:extLst>
            </p:cNvPr>
            <p:cNvSpPr>
              <a:spLocks/>
            </p:cNvSpPr>
            <p:nvPr/>
          </p:nvSpPr>
          <p:spPr bwMode="auto">
            <a:xfrm>
              <a:off x="1632" y="1440"/>
              <a:ext cx="2068" cy="1435"/>
            </a:xfrm>
            <a:custGeom>
              <a:avLst/>
              <a:gdLst/>
              <a:ahLst/>
              <a:cxnLst>
                <a:cxn ang="0">
                  <a:pos x="1961" y="0"/>
                </a:cxn>
                <a:cxn ang="0">
                  <a:pos x="0" y="1250"/>
                </a:cxn>
                <a:cxn ang="0">
                  <a:pos x="115" y="1434"/>
                </a:cxn>
                <a:cxn ang="0">
                  <a:pos x="2067" y="172"/>
                </a:cxn>
                <a:cxn ang="0">
                  <a:pos x="1961" y="0"/>
                </a:cxn>
                <a:cxn ang="0">
                  <a:pos x="1961" y="0"/>
                </a:cxn>
              </a:cxnLst>
              <a:rect l="0" t="0" r="r" b="b"/>
              <a:pathLst>
                <a:path w="2068" h="1435">
                  <a:moveTo>
                    <a:pt x="1961" y="0"/>
                  </a:moveTo>
                  <a:lnTo>
                    <a:pt x="0" y="1250"/>
                  </a:lnTo>
                  <a:lnTo>
                    <a:pt x="115" y="1434"/>
                  </a:lnTo>
                  <a:lnTo>
                    <a:pt x="2067" y="172"/>
                  </a:lnTo>
                  <a:lnTo>
                    <a:pt x="1961" y="0"/>
                  </a:lnTo>
                  <a:lnTo>
                    <a:pt x="1961" y="0"/>
                  </a:lnTo>
                </a:path>
              </a:pathLst>
            </a:custGeom>
            <a:solidFill>
              <a:srgbClr val="FFEB6D"/>
            </a:solidFill>
            <a:ln w="9525" cap="rnd">
              <a:noFill/>
              <a:round/>
              <a:headEnd/>
              <a:tailEnd/>
            </a:ln>
            <a:effectLst/>
          </p:spPr>
          <p:txBody>
            <a:bodyPr/>
            <a:lstStyle/>
            <a:p>
              <a:endParaRPr lang="en-US" sz="1800"/>
            </a:p>
          </p:txBody>
        </p:sp>
        <p:sp>
          <p:nvSpPr>
            <p:cNvPr id="70" name="Freeform 68">
              <a:extLst>
                <a:ext uri="{FF2B5EF4-FFF2-40B4-BE49-F238E27FC236}">
                  <a16:creationId xmlns:a16="http://schemas.microsoft.com/office/drawing/2014/main" id="{56CCFBC7-1708-314B-8D4D-EFDD9C643FD3}"/>
                </a:ext>
              </a:extLst>
            </p:cNvPr>
            <p:cNvSpPr>
              <a:spLocks/>
            </p:cNvSpPr>
            <p:nvPr/>
          </p:nvSpPr>
          <p:spPr bwMode="auto">
            <a:xfrm>
              <a:off x="1638" y="1447"/>
              <a:ext cx="2052" cy="1415"/>
            </a:xfrm>
            <a:custGeom>
              <a:avLst/>
              <a:gdLst/>
              <a:ahLst/>
              <a:cxnLst>
                <a:cxn ang="0">
                  <a:pos x="1955" y="0"/>
                </a:cxn>
                <a:cxn ang="0">
                  <a:pos x="0" y="1247"/>
                </a:cxn>
                <a:cxn ang="0">
                  <a:pos x="105" y="1414"/>
                </a:cxn>
                <a:cxn ang="0">
                  <a:pos x="2051" y="155"/>
                </a:cxn>
                <a:cxn ang="0">
                  <a:pos x="1955" y="0"/>
                </a:cxn>
                <a:cxn ang="0">
                  <a:pos x="1955" y="0"/>
                </a:cxn>
              </a:cxnLst>
              <a:rect l="0" t="0" r="r" b="b"/>
              <a:pathLst>
                <a:path w="2052" h="1415">
                  <a:moveTo>
                    <a:pt x="1955" y="0"/>
                  </a:moveTo>
                  <a:lnTo>
                    <a:pt x="0" y="1247"/>
                  </a:lnTo>
                  <a:lnTo>
                    <a:pt x="105" y="1414"/>
                  </a:lnTo>
                  <a:lnTo>
                    <a:pt x="2051" y="155"/>
                  </a:lnTo>
                  <a:lnTo>
                    <a:pt x="1955" y="0"/>
                  </a:lnTo>
                  <a:lnTo>
                    <a:pt x="1955" y="0"/>
                  </a:lnTo>
                </a:path>
              </a:pathLst>
            </a:custGeom>
            <a:solidFill>
              <a:srgbClr val="FFED74"/>
            </a:solidFill>
            <a:ln w="9525" cap="rnd">
              <a:noFill/>
              <a:round/>
              <a:headEnd/>
              <a:tailEnd/>
            </a:ln>
            <a:effectLst/>
          </p:spPr>
          <p:txBody>
            <a:bodyPr/>
            <a:lstStyle/>
            <a:p>
              <a:endParaRPr lang="en-US" sz="1800"/>
            </a:p>
          </p:txBody>
        </p:sp>
        <p:sp>
          <p:nvSpPr>
            <p:cNvPr id="71" name="Freeform 69">
              <a:extLst>
                <a:ext uri="{FF2B5EF4-FFF2-40B4-BE49-F238E27FC236}">
                  <a16:creationId xmlns:a16="http://schemas.microsoft.com/office/drawing/2014/main" id="{1C751773-3F60-C445-A731-5C6DD4B023FB}"/>
                </a:ext>
              </a:extLst>
            </p:cNvPr>
            <p:cNvSpPr>
              <a:spLocks/>
            </p:cNvSpPr>
            <p:nvPr/>
          </p:nvSpPr>
          <p:spPr bwMode="auto">
            <a:xfrm>
              <a:off x="1643" y="1457"/>
              <a:ext cx="2037" cy="1392"/>
            </a:xfrm>
            <a:custGeom>
              <a:avLst/>
              <a:gdLst/>
              <a:ahLst/>
              <a:cxnLst>
                <a:cxn ang="0">
                  <a:pos x="1949" y="0"/>
                </a:cxn>
                <a:cxn ang="0">
                  <a:pos x="0" y="1241"/>
                </a:cxn>
                <a:cxn ang="0">
                  <a:pos x="96" y="1391"/>
                </a:cxn>
                <a:cxn ang="0">
                  <a:pos x="2036" y="138"/>
                </a:cxn>
                <a:cxn ang="0">
                  <a:pos x="1949" y="0"/>
                </a:cxn>
                <a:cxn ang="0">
                  <a:pos x="1949" y="0"/>
                </a:cxn>
              </a:cxnLst>
              <a:rect l="0" t="0" r="r" b="b"/>
              <a:pathLst>
                <a:path w="2037" h="1392">
                  <a:moveTo>
                    <a:pt x="1949" y="0"/>
                  </a:moveTo>
                  <a:lnTo>
                    <a:pt x="0" y="1241"/>
                  </a:lnTo>
                  <a:lnTo>
                    <a:pt x="96" y="1391"/>
                  </a:lnTo>
                  <a:lnTo>
                    <a:pt x="2036" y="138"/>
                  </a:lnTo>
                  <a:lnTo>
                    <a:pt x="1949" y="0"/>
                  </a:lnTo>
                  <a:lnTo>
                    <a:pt x="1949" y="0"/>
                  </a:lnTo>
                </a:path>
              </a:pathLst>
            </a:custGeom>
            <a:solidFill>
              <a:srgbClr val="FFEE7B"/>
            </a:solidFill>
            <a:ln w="9525" cap="rnd">
              <a:noFill/>
              <a:round/>
              <a:headEnd/>
              <a:tailEnd/>
            </a:ln>
            <a:effectLst/>
          </p:spPr>
          <p:txBody>
            <a:bodyPr/>
            <a:lstStyle/>
            <a:p>
              <a:endParaRPr lang="en-US" sz="1800"/>
            </a:p>
          </p:txBody>
        </p:sp>
        <p:sp>
          <p:nvSpPr>
            <p:cNvPr id="72" name="Freeform 70">
              <a:extLst>
                <a:ext uri="{FF2B5EF4-FFF2-40B4-BE49-F238E27FC236}">
                  <a16:creationId xmlns:a16="http://schemas.microsoft.com/office/drawing/2014/main" id="{44F944D7-A5AD-1B4F-A317-99AA6CA7C3D7}"/>
                </a:ext>
              </a:extLst>
            </p:cNvPr>
            <p:cNvSpPr>
              <a:spLocks/>
            </p:cNvSpPr>
            <p:nvPr/>
          </p:nvSpPr>
          <p:spPr bwMode="auto">
            <a:xfrm>
              <a:off x="1646" y="1465"/>
              <a:ext cx="2022" cy="1371"/>
            </a:xfrm>
            <a:custGeom>
              <a:avLst/>
              <a:gdLst/>
              <a:ahLst/>
              <a:cxnLst>
                <a:cxn ang="0">
                  <a:pos x="1945" y="0"/>
                </a:cxn>
                <a:cxn ang="0">
                  <a:pos x="0" y="1238"/>
                </a:cxn>
                <a:cxn ang="0">
                  <a:pos x="88" y="1370"/>
                </a:cxn>
                <a:cxn ang="0">
                  <a:pos x="2021" y="122"/>
                </a:cxn>
                <a:cxn ang="0">
                  <a:pos x="1945" y="0"/>
                </a:cxn>
                <a:cxn ang="0">
                  <a:pos x="1945" y="0"/>
                </a:cxn>
              </a:cxnLst>
              <a:rect l="0" t="0" r="r" b="b"/>
              <a:pathLst>
                <a:path w="2022" h="1371">
                  <a:moveTo>
                    <a:pt x="1945" y="0"/>
                  </a:moveTo>
                  <a:lnTo>
                    <a:pt x="0" y="1238"/>
                  </a:lnTo>
                  <a:lnTo>
                    <a:pt x="88" y="1370"/>
                  </a:lnTo>
                  <a:lnTo>
                    <a:pt x="2021" y="122"/>
                  </a:lnTo>
                  <a:lnTo>
                    <a:pt x="1945" y="0"/>
                  </a:lnTo>
                  <a:lnTo>
                    <a:pt x="1945" y="0"/>
                  </a:lnTo>
                </a:path>
              </a:pathLst>
            </a:custGeom>
            <a:solidFill>
              <a:srgbClr val="FFF082"/>
            </a:solidFill>
            <a:ln w="9525" cap="rnd">
              <a:noFill/>
              <a:round/>
              <a:headEnd/>
              <a:tailEnd/>
            </a:ln>
            <a:effectLst/>
          </p:spPr>
          <p:txBody>
            <a:bodyPr/>
            <a:lstStyle/>
            <a:p>
              <a:endParaRPr lang="en-US" sz="1800"/>
            </a:p>
          </p:txBody>
        </p:sp>
        <p:sp>
          <p:nvSpPr>
            <p:cNvPr id="73" name="Freeform 71">
              <a:extLst>
                <a:ext uri="{FF2B5EF4-FFF2-40B4-BE49-F238E27FC236}">
                  <a16:creationId xmlns:a16="http://schemas.microsoft.com/office/drawing/2014/main" id="{1D68B55B-6FD0-FF4B-B27B-A575B8487E73}"/>
                </a:ext>
              </a:extLst>
            </p:cNvPr>
            <p:cNvSpPr>
              <a:spLocks/>
            </p:cNvSpPr>
            <p:nvPr/>
          </p:nvSpPr>
          <p:spPr bwMode="auto">
            <a:xfrm>
              <a:off x="1653" y="1474"/>
              <a:ext cx="2005" cy="1350"/>
            </a:xfrm>
            <a:custGeom>
              <a:avLst/>
              <a:gdLst/>
              <a:ahLst/>
              <a:cxnLst>
                <a:cxn ang="0">
                  <a:pos x="1938" y="0"/>
                </a:cxn>
                <a:cxn ang="0">
                  <a:pos x="0" y="1232"/>
                </a:cxn>
                <a:cxn ang="0">
                  <a:pos x="78" y="1349"/>
                </a:cxn>
                <a:cxn ang="0">
                  <a:pos x="2004" y="106"/>
                </a:cxn>
                <a:cxn ang="0">
                  <a:pos x="1938" y="0"/>
                </a:cxn>
                <a:cxn ang="0">
                  <a:pos x="1938" y="0"/>
                </a:cxn>
              </a:cxnLst>
              <a:rect l="0" t="0" r="r" b="b"/>
              <a:pathLst>
                <a:path w="2005" h="1350">
                  <a:moveTo>
                    <a:pt x="1938" y="0"/>
                  </a:moveTo>
                  <a:lnTo>
                    <a:pt x="0" y="1232"/>
                  </a:lnTo>
                  <a:lnTo>
                    <a:pt x="78" y="1349"/>
                  </a:lnTo>
                  <a:lnTo>
                    <a:pt x="2004" y="106"/>
                  </a:lnTo>
                  <a:lnTo>
                    <a:pt x="1938" y="0"/>
                  </a:lnTo>
                  <a:lnTo>
                    <a:pt x="1938" y="0"/>
                  </a:lnTo>
                </a:path>
              </a:pathLst>
            </a:custGeom>
            <a:solidFill>
              <a:srgbClr val="FFF18A"/>
            </a:solidFill>
            <a:ln w="9525" cap="rnd">
              <a:noFill/>
              <a:round/>
              <a:headEnd/>
              <a:tailEnd/>
            </a:ln>
            <a:effectLst/>
          </p:spPr>
          <p:txBody>
            <a:bodyPr/>
            <a:lstStyle/>
            <a:p>
              <a:endParaRPr lang="en-US" sz="1800"/>
            </a:p>
          </p:txBody>
        </p:sp>
        <p:sp>
          <p:nvSpPr>
            <p:cNvPr id="74" name="Freeform 72">
              <a:extLst>
                <a:ext uri="{FF2B5EF4-FFF2-40B4-BE49-F238E27FC236}">
                  <a16:creationId xmlns:a16="http://schemas.microsoft.com/office/drawing/2014/main" id="{738EC356-B64F-9D4B-AF7D-122FD1DDC12A}"/>
                </a:ext>
              </a:extLst>
            </p:cNvPr>
            <p:cNvSpPr>
              <a:spLocks/>
            </p:cNvSpPr>
            <p:nvPr/>
          </p:nvSpPr>
          <p:spPr bwMode="auto">
            <a:xfrm>
              <a:off x="1656" y="1481"/>
              <a:ext cx="1990" cy="1330"/>
            </a:xfrm>
            <a:custGeom>
              <a:avLst/>
              <a:gdLst/>
              <a:ahLst/>
              <a:cxnLst>
                <a:cxn ang="0">
                  <a:pos x="1933" y="0"/>
                </a:cxn>
                <a:cxn ang="0">
                  <a:pos x="0" y="1229"/>
                </a:cxn>
                <a:cxn ang="0">
                  <a:pos x="69" y="1329"/>
                </a:cxn>
                <a:cxn ang="0">
                  <a:pos x="1989" y="91"/>
                </a:cxn>
                <a:cxn ang="0">
                  <a:pos x="1933" y="0"/>
                </a:cxn>
                <a:cxn ang="0">
                  <a:pos x="1933" y="0"/>
                </a:cxn>
              </a:cxnLst>
              <a:rect l="0" t="0" r="r" b="b"/>
              <a:pathLst>
                <a:path w="1990" h="1330">
                  <a:moveTo>
                    <a:pt x="1933" y="0"/>
                  </a:moveTo>
                  <a:lnTo>
                    <a:pt x="0" y="1229"/>
                  </a:lnTo>
                  <a:lnTo>
                    <a:pt x="69" y="1329"/>
                  </a:lnTo>
                  <a:lnTo>
                    <a:pt x="1989" y="91"/>
                  </a:lnTo>
                  <a:lnTo>
                    <a:pt x="1933" y="0"/>
                  </a:lnTo>
                  <a:lnTo>
                    <a:pt x="1933" y="0"/>
                  </a:lnTo>
                </a:path>
              </a:pathLst>
            </a:custGeom>
            <a:solidFill>
              <a:srgbClr val="FFF291"/>
            </a:solidFill>
            <a:ln w="9525" cap="rnd">
              <a:noFill/>
              <a:round/>
              <a:headEnd/>
              <a:tailEnd/>
            </a:ln>
            <a:effectLst/>
          </p:spPr>
          <p:txBody>
            <a:bodyPr/>
            <a:lstStyle/>
            <a:p>
              <a:endParaRPr lang="en-US" sz="1800"/>
            </a:p>
          </p:txBody>
        </p:sp>
        <p:sp>
          <p:nvSpPr>
            <p:cNvPr id="75" name="Freeform 73">
              <a:extLst>
                <a:ext uri="{FF2B5EF4-FFF2-40B4-BE49-F238E27FC236}">
                  <a16:creationId xmlns:a16="http://schemas.microsoft.com/office/drawing/2014/main" id="{D4389D48-2FCB-EA4F-B22C-9DF0095F74C0}"/>
                </a:ext>
              </a:extLst>
            </p:cNvPr>
            <p:cNvSpPr>
              <a:spLocks/>
            </p:cNvSpPr>
            <p:nvPr/>
          </p:nvSpPr>
          <p:spPr bwMode="auto">
            <a:xfrm>
              <a:off x="1660" y="1489"/>
              <a:ext cx="1976" cy="1311"/>
            </a:xfrm>
            <a:custGeom>
              <a:avLst/>
              <a:gdLst/>
              <a:ahLst/>
              <a:cxnLst>
                <a:cxn ang="0">
                  <a:pos x="1928" y="0"/>
                </a:cxn>
                <a:cxn ang="0">
                  <a:pos x="0" y="1227"/>
                </a:cxn>
                <a:cxn ang="0">
                  <a:pos x="61" y="1310"/>
                </a:cxn>
                <a:cxn ang="0">
                  <a:pos x="1975" y="75"/>
                </a:cxn>
                <a:cxn ang="0">
                  <a:pos x="1928" y="0"/>
                </a:cxn>
                <a:cxn ang="0">
                  <a:pos x="1928" y="0"/>
                </a:cxn>
              </a:cxnLst>
              <a:rect l="0" t="0" r="r" b="b"/>
              <a:pathLst>
                <a:path w="1976" h="1311">
                  <a:moveTo>
                    <a:pt x="1928" y="0"/>
                  </a:moveTo>
                  <a:lnTo>
                    <a:pt x="0" y="1227"/>
                  </a:lnTo>
                  <a:lnTo>
                    <a:pt x="61" y="1310"/>
                  </a:lnTo>
                  <a:lnTo>
                    <a:pt x="1975" y="75"/>
                  </a:lnTo>
                  <a:lnTo>
                    <a:pt x="1928" y="0"/>
                  </a:lnTo>
                  <a:lnTo>
                    <a:pt x="1928" y="0"/>
                  </a:lnTo>
                </a:path>
              </a:pathLst>
            </a:custGeom>
            <a:solidFill>
              <a:srgbClr val="FFF498"/>
            </a:solidFill>
            <a:ln w="9525" cap="rnd">
              <a:noFill/>
              <a:round/>
              <a:headEnd/>
              <a:tailEnd/>
            </a:ln>
            <a:effectLst/>
          </p:spPr>
          <p:txBody>
            <a:bodyPr/>
            <a:lstStyle/>
            <a:p>
              <a:endParaRPr lang="en-US" sz="1800"/>
            </a:p>
          </p:txBody>
        </p:sp>
        <p:sp>
          <p:nvSpPr>
            <p:cNvPr id="76" name="Freeform 74">
              <a:extLst>
                <a:ext uri="{FF2B5EF4-FFF2-40B4-BE49-F238E27FC236}">
                  <a16:creationId xmlns:a16="http://schemas.microsoft.com/office/drawing/2014/main" id="{D88C95FA-0AE6-DB40-B686-E88DDD88952F}"/>
                </a:ext>
              </a:extLst>
            </p:cNvPr>
            <p:cNvSpPr>
              <a:spLocks/>
            </p:cNvSpPr>
            <p:nvPr/>
          </p:nvSpPr>
          <p:spPr bwMode="auto">
            <a:xfrm>
              <a:off x="1665" y="1498"/>
              <a:ext cx="1961" cy="1289"/>
            </a:xfrm>
            <a:custGeom>
              <a:avLst/>
              <a:gdLst/>
              <a:ahLst/>
              <a:cxnLst>
                <a:cxn ang="0">
                  <a:pos x="1924" y="0"/>
                </a:cxn>
                <a:cxn ang="0">
                  <a:pos x="0" y="1223"/>
                </a:cxn>
                <a:cxn ang="0">
                  <a:pos x="52" y="1288"/>
                </a:cxn>
                <a:cxn ang="0">
                  <a:pos x="1960" y="58"/>
                </a:cxn>
                <a:cxn ang="0">
                  <a:pos x="1924" y="0"/>
                </a:cxn>
                <a:cxn ang="0">
                  <a:pos x="1924" y="0"/>
                </a:cxn>
              </a:cxnLst>
              <a:rect l="0" t="0" r="r" b="b"/>
              <a:pathLst>
                <a:path w="1961" h="1289">
                  <a:moveTo>
                    <a:pt x="1924" y="0"/>
                  </a:moveTo>
                  <a:lnTo>
                    <a:pt x="0" y="1223"/>
                  </a:lnTo>
                  <a:lnTo>
                    <a:pt x="52" y="1288"/>
                  </a:lnTo>
                  <a:lnTo>
                    <a:pt x="1960" y="58"/>
                  </a:lnTo>
                  <a:lnTo>
                    <a:pt x="1924" y="0"/>
                  </a:lnTo>
                  <a:lnTo>
                    <a:pt x="1924" y="0"/>
                  </a:lnTo>
                </a:path>
              </a:pathLst>
            </a:custGeom>
            <a:solidFill>
              <a:srgbClr val="FFF59F"/>
            </a:solidFill>
            <a:ln w="9525" cap="rnd">
              <a:noFill/>
              <a:round/>
              <a:headEnd/>
              <a:tailEnd/>
            </a:ln>
            <a:effectLst/>
          </p:spPr>
          <p:txBody>
            <a:bodyPr/>
            <a:lstStyle/>
            <a:p>
              <a:endParaRPr lang="en-US" sz="1800"/>
            </a:p>
          </p:txBody>
        </p:sp>
        <p:sp>
          <p:nvSpPr>
            <p:cNvPr id="77" name="Freeform 75">
              <a:extLst>
                <a:ext uri="{FF2B5EF4-FFF2-40B4-BE49-F238E27FC236}">
                  <a16:creationId xmlns:a16="http://schemas.microsoft.com/office/drawing/2014/main" id="{AEBAADCF-DCAA-B449-80A7-3393FDEF51A5}"/>
                </a:ext>
              </a:extLst>
            </p:cNvPr>
            <p:cNvSpPr>
              <a:spLocks/>
            </p:cNvSpPr>
            <p:nvPr/>
          </p:nvSpPr>
          <p:spPr bwMode="auto">
            <a:xfrm>
              <a:off x="1672" y="1506"/>
              <a:ext cx="1945" cy="1270"/>
            </a:xfrm>
            <a:custGeom>
              <a:avLst/>
              <a:gdLst/>
              <a:ahLst/>
              <a:cxnLst>
                <a:cxn ang="0">
                  <a:pos x="1917" y="0"/>
                </a:cxn>
                <a:cxn ang="0">
                  <a:pos x="0" y="1218"/>
                </a:cxn>
                <a:cxn ang="0">
                  <a:pos x="41" y="1269"/>
                </a:cxn>
                <a:cxn ang="0">
                  <a:pos x="1944" y="41"/>
                </a:cxn>
                <a:cxn ang="0">
                  <a:pos x="1917" y="0"/>
                </a:cxn>
                <a:cxn ang="0">
                  <a:pos x="1917" y="0"/>
                </a:cxn>
              </a:cxnLst>
              <a:rect l="0" t="0" r="r" b="b"/>
              <a:pathLst>
                <a:path w="1945" h="1270">
                  <a:moveTo>
                    <a:pt x="1917" y="0"/>
                  </a:moveTo>
                  <a:lnTo>
                    <a:pt x="0" y="1218"/>
                  </a:lnTo>
                  <a:lnTo>
                    <a:pt x="41" y="1269"/>
                  </a:lnTo>
                  <a:lnTo>
                    <a:pt x="1944" y="41"/>
                  </a:lnTo>
                  <a:lnTo>
                    <a:pt x="1917" y="0"/>
                  </a:lnTo>
                  <a:lnTo>
                    <a:pt x="1917" y="0"/>
                  </a:lnTo>
                </a:path>
              </a:pathLst>
            </a:custGeom>
            <a:solidFill>
              <a:srgbClr val="FFF7A7"/>
            </a:solidFill>
            <a:ln w="9525" cap="rnd">
              <a:noFill/>
              <a:round/>
              <a:headEnd/>
              <a:tailEnd/>
            </a:ln>
            <a:effectLst/>
          </p:spPr>
          <p:txBody>
            <a:bodyPr/>
            <a:lstStyle/>
            <a:p>
              <a:endParaRPr lang="en-US" sz="1800"/>
            </a:p>
          </p:txBody>
        </p:sp>
        <p:sp>
          <p:nvSpPr>
            <p:cNvPr id="78" name="Freeform 76">
              <a:extLst>
                <a:ext uri="{FF2B5EF4-FFF2-40B4-BE49-F238E27FC236}">
                  <a16:creationId xmlns:a16="http://schemas.microsoft.com/office/drawing/2014/main" id="{E4451DF6-9125-C346-9747-ECBBE7682535}"/>
                </a:ext>
              </a:extLst>
            </p:cNvPr>
            <p:cNvSpPr>
              <a:spLocks/>
            </p:cNvSpPr>
            <p:nvPr/>
          </p:nvSpPr>
          <p:spPr bwMode="auto">
            <a:xfrm>
              <a:off x="1826" y="1782"/>
              <a:ext cx="2134" cy="1403"/>
            </a:xfrm>
            <a:custGeom>
              <a:avLst/>
              <a:gdLst/>
              <a:ahLst/>
              <a:cxnLst>
                <a:cxn ang="0">
                  <a:pos x="16" y="1338"/>
                </a:cxn>
                <a:cxn ang="0">
                  <a:pos x="8" y="1347"/>
                </a:cxn>
                <a:cxn ang="0">
                  <a:pos x="2" y="1355"/>
                </a:cxn>
                <a:cxn ang="0">
                  <a:pos x="0" y="1365"/>
                </a:cxn>
                <a:cxn ang="0">
                  <a:pos x="2" y="1376"/>
                </a:cxn>
                <a:cxn ang="0">
                  <a:pos x="6" y="1385"/>
                </a:cxn>
                <a:cxn ang="0">
                  <a:pos x="6" y="1385"/>
                </a:cxn>
                <a:cxn ang="0">
                  <a:pos x="12" y="1393"/>
                </a:cxn>
                <a:cxn ang="0">
                  <a:pos x="23" y="1399"/>
                </a:cxn>
                <a:cxn ang="0">
                  <a:pos x="31" y="1402"/>
                </a:cxn>
                <a:cxn ang="0">
                  <a:pos x="44" y="1399"/>
                </a:cxn>
                <a:cxn ang="0">
                  <a:pos x="55" y="1395"/>
                </a:cxn>
                <a:cxn ang="0">
                  <a:pos x="2115" y="61"/>
                </a:cxn>
                <a:cxn ang="0">
                  <a:pos x="2115" y="61"/>
                </a:cxn>
                <a:cxn ang="0">
                  <a:pos x="2124" y="54"/>
                </a:cxn>
                <a:cxn ang="0">
                  <a:pos x="2128" y="46"/>
                </a:cxn>
                <a:cxn ang="0">
                  <a:pos x="2133" y="36"/>
                </a:cxn>
                <a:cxn ang="0">
                  <a:pos x="2130" y="25"/>
                </a:cxn>
                <a:cxn ang="0">
                  <a:pos x="2126" y="15"/>
                </a:cxn>
                <a:cxn ang="0">
                  <a:pos x="2126" y="15"/>
                </a:cxn>
                <a:cxn ang="0">
                  <a:pos x="2119" y="6"/>
                </a:cxn>
                <a:cxn ang="0">
                  <a:pos x="2109" y="2"/>
                </a:cxn>
                <a:cxn ang="0">
                  <a:pos x="2098" y="0"/>
                </a:cxn>
                <a:cxn ang="0">
                  <a:pos x="2090" y="0"/>
                </a:cxn>
                <a:cxn ang="0">
                  <a:pos x="2080" y="4"/>
                </a:cxn>
                <a:cxn ang="0">
                  <a:pos x="16" y="1338"/>
                </a:cxn>
                <a:cxn ang="0">
                  <a:pos x="16" y="1338"/>
                </a:cxn>
              </a:cxnLst>
              <a:rect l="0" t="0" r="r" b="b"/>
              <a:pathLst>
                <a:path w="2134" h="1403">
                  <a:moveTo>
                    <a:pt x="16" y="1338"/>
                  </a:moveTo>
                  <a:lnTo>
                    <a:pt x="8" y="1347"/>
                  </a:lnTo>
                  <a:lnTo>
                    <a:pt x="2" y="1355"/>
                  </a:lnTo>
                  <a:lnTo>
                    <a:pt x="0" y="1365"/>
                  </a:lnTo>
                  <a:lnTo>
                    <a:pt x="2" y="1376"/>
                  </a:lnTo>
                  <a:lnTo>
                    <a:pt x="6" y="1385"/>
                  </a:lnTo>
                  <a:lnTo>
                    <a:pt x="6" y="1385"/>
                  </a:lnTo>
                  <a:lnTo>
                    <a:pt x="12" y="1393"/>
                  </a:lnTo>
                  <a:lnTo>
                    <a:pt x="23" y="1399"/>
                  </a:lnTo>
                  <a:lnTo>
                    <a:pt x="31" y="1402"/>
                  </a:lnTo>
                  <a:lnTo>
                    <a:pt x="44" y="1399"/>
                  </a:lnTo>
                  <a:lnTo>
                    <a:pt x="55" y="1395"/>
                  </a:lnTo>
                  <a:lnTo>
                    <a:pt x="2115" y="61"/>
                  </a:lnTo>
                  <a:lnTo>
                    <a:pt x="2115" y="61"/>
                  </a:lnTo>
                  <a:lnTo>
                    <a:pt x="2124" y="54"/>
                  </a:lnTo>
                  <a:lnTo>
                    <a:pt x="2128" y="46"/>
                  </a:lnTo>
                  <a:lnTo>
                    <a:pt x="2133" y="36"/>
                  </a:lnTo>
                  <a:lnTo>
                    <a:pt x="2130" y="25"/>
                  </a:lnTo>
                  <a:lnTo>
                    <a:pt x="2126" y="15"/>
                  </a:lnTo>
                  <a:lnTo>
                    <a:pt x="2126" y="15"/>
                  </a:lnTo>
                  <a:lnTo>
                    <a:pt x="2119" y="6"/>
                  </a:lnTo>
                  <a:lnTo>
                    <a:pt x="2109" y="2"/>
                  </a:lnTo>
                  <a:lnTo>
                    <a:pt x="2098" y="0"/>
                  </a:lnTo>
                  <a:lnTo>
                    <a:pt x="2090" y="0"/>
                  </a:lnTo>
                  <a:lnTo>
                    <a:pt x="2080" y="4"/>
                  </a:lnTo>
                  <a:lnTo>
                    <a:pt x="16" y="1338"/>
                  </a:lnTo>
                  <a:lnTo>
                    <a:pt x="16" y="1338"/>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79" name="Freeform 77">
              <a:extLst>
                <a:ext uri="{FF2B5EF4-FFF2-40B4-BE49-F238E27FC236}">
                  <a16:creationId xmlns:a16="http://schemas.microsoft.com/office/drawing/2014/main" id="{C7D77A4F-EB51-244A-884D-CF55A9525C37}"/>
                </a:ext>
              </a:extLst>
            </p:cNvPr>
            <p:cNvSpPr>
              <a:spLocks/>
            </p:cNvSpPr>
            <p:nvPr/>
          </p:nvSpPr>
          <p:spPr bwMode="auto">
            <a:xfrm>
              <a:off x="1789" y="1727"/>
              <a:ext cx="2130" cy="1401"/>
            </a:xfrm>
            <a:custGeom>
              <a:avLst/>
              <a:gdLst/>
              <a:ahLst/>
              <a:cxnLst>
                <a:cxn ang="0">
                  <a:pos x="17" y="1337"/>
                </a:cxn>
                <a:cxn ang="0">
                  <a:pos x="8" y="1345"/>
                </a:cxn>
                <a:cxn ang="0">
                  <a:pos x="2" y="1353"/>
                </a:cxn>
                <a:cxn ang="0">
                  <a:pos x="0" y="1364"/>
                </a:cxn>
                <a:cxn ang="0">
                  <a:pos x="0" y="1374"/>
                </a:cxn>
                <a:cxn ang="0">
                  <a:pos x="6" y="1385"/>
                </a:cxn>
                <a:cxn ang="0">
                  <a:pos x="6" y="1385"/>
                </a:cxn>
                <a:cxn ang="0">
                  <a:pos x="13" y="1393"/>
                </a:cxn>
                <a:cxn ang="0">
                  <a:pos x="20" y="1397"/>
                </a:cxn>
                <a:cxn ang="0">
                  <a:pos x="31" y="1400"/>
                </a:cxn>
                <a:cxn ang="0">
                  <a:pos x="42" y="1400"/>
                </a:cxn>
                <a:cxn ang="0">
                  <a:pos x="52" y="1395"/>
                </a:cxn>
                <a:cxn ang="0">
                  <a:pos x="2114" y="63"/>
                </a:cxn>
                <a:cxn ang="0">
                  <a:pos x="2114" y="63"/>
                </a:cxn>
                <a:cxn ang="0">
                  <a:pos x="2123" y="54"/>
                </a:cxn>
                <a:cxn ang="0">
                  <a:pos x="2126" y="47"/>
                </a:cxn>
                <a:cxn ang="0">
                  <a:pos x="2129" y="36"/>
                </a:cxn>
                <a:cxn ang="0">
                  <a:pos x="2126" y="25"/>
                </a:cxn>
                <a:cxn ang="0">
                  <a:pos x="2123" y="15"/>
                </a:cxn>
                <a:cxn ang="0">
                  <a:pos x="2123" y="15"/>
                </a:cxn>
                <a:cxn ang="0">
                  <a:pos x="2116" y="6"/>
                </a:cxn>
                <a:cxn ang="0">
                  <a:pos x="2105" y="2"/>
                </a:cxn>
                <a:cxn ang="0">
                  <a:pos x="2098" y="0"/>
                </a:cxn>
                <a:cxn ang="0">
                  <a:pos x="2087" y="0"/>
                </a:cxn>
                <a:cxn ang="0">
                  <a:pos x="2077" y="4"/>
                </a:cxn>
                <a:cxn ang="0">
                  <a:pos x="17" y="1337"/>
                </a:cxn>
                <a:cxn ang="0">
                  <a:pos x="17" y="1337"/>
                </a:cxn>
              </a:cxnLst>
              <a:rect l="0" t="0" r="r" b="b"/>
              <a:pathLst>
                <a:path w="2130" h="1401">
                  <a:moveTo>
                    <a:pt x="17" y="1337"/>
                  </a:moveTo>
                  <a:lnTo>
                    <a:pt x="8" y="1345"/>
                  </a:lnTo>
                  <a:lnTo>
                    <a:pt x="2" y="1353"/>
                  </a:lnTo>
                  <a:lnTo>
                    <a:pt x="0" y="1364"/>
                  </a:lnTo>
                  <a:lnTo>
                    <a:pt x="0" y="1374"/>
                  </a:lnTo>
                  <a:lnTo>
                    <a:pt x="6" y="1385"/>
                  </a:lnTo>
                  <a:lnTo>
                    <a:pt x="6" y="1385"/>
                  </a:lnTo>
                  <a:lnTo>
                    <a:pt x="13" y="1393"/>
                  </a:lnTo>
                  <a:lnTo>
                    <a:pt x="20" y="1397"/>
                  </a:lnTo>
                  <a:lnTo>
                    <a:pt x="31" y="1400"/>
                  </a:lnTo>
                  <a:lnTo>
                    <a:pt x="42" y="1400"/>
                  </a:lnTo>
                  <a:lnTo>
                    <a:pt x="52" y="1395"/>
                  </a:lnTo>
                  <a:lnTo>
                    <a:pt x="2114" y="63"/>
                  </a:lnTo>
                  <a:lnTo>
                    <a:pt x="2114" y="63"/>
                  </a:lnTo>
                  <a:lnTo>
                    <a:pt x="2123" y="54"/>
                  </a:lnTo>
                  <a:lnTo>
                    <a:pt x="2126" y="47"/>
                  </a:lnTo>
                  <a:lnTo>
                    <a:pt x="2129" y="36"/>
                  </a:lnTo>
                  <a:lnTo>
                    <a:pt x="2126" y="25"/>
                  </a:lnTo>
                  <a:lnTo>
                    <a:pt x="2123" y="15"/>
                  </a:lnTo>
                  <a:lnTo>
                    <a:pt x="2123" y="15"/>
                  </a:lnTo>
                  <a:lnTo>
                    <a:pt x="2116" y="6"/>
                  </a:lnTo>
                  <a:lnTo>
                    <a:pt x="2105" y="2"/>
                  </a:lnTo>
                  <a:lnTo>
                    <a:pt x="2098" y="0"/>
                  </a:lnTo>
                  <a:lnTo>
                    <a:pt x="2087" y="0"/>
                  </a:lnTo>
                  <a:lnTo>
                    <a:pt x="2077" y="4"/>
                  </a:lnTo>
                  <a:lnTo>
                    <a:pt x="17" y="1337"/>
                  </a:lnTo>
                  <a:lnTo>
                    <a:pt x="17" y="1337"/>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80" name="Freeform 78">
              <a:extLst>
                <a:ext uri="{FF2B5EF4-FFF2-40B4-BE49-F238E27FC236}">
                  <a16:creationId xmlns:a16="http://schemas.microsoft.com/office/drawing/2014/main" id="{32E976EE-29FC-1942-BE3C-32BFB8481771}"/>
                </a:ext>
              </a:extLst>
            </p:cNvPr>
            <p:cNvSpPr>
              <a:spLocks/>
            </p:cNvSpPr>
            <p:nvPr/>
          </p:nvSpPr>
          <p:spPr bwMode="auto">
            <a:xfrm>
              <a:off x="1751" y="1662"/>
              <a:ext cx="2129" cy="1407"/>
            </a:xfrm>
            <a:custGeom>
              <a:avLst/>
              <a:gdLst/>
              <a:ahLst/>
              <a:cxnLst>
                <a:cxn ang="0">
                  <a:pos x="18" y="1327"/>
                </a:cxn>
                <a:cxn ang="0">
                  <a:pos x="8" y="1335"/>
                </a:cxn>
                <a:cxn ang="0">
                  <a:pos x="2" y="1348"/>
                </a:cxn>
                <a:cxn ang="0">
                  <a:pos x="0" y="1360"/>
                </a:cxn>
                <a:cxn ang="0">
                  <a:pos x="2" y="1374"/>
                </a:cxn>
                <a:cxn ang="0">
                  <a:pos x="6" y="1386"/>
                </a:cxn>
                <a:cxn ang="0">
                  <a:pos x="6" y="1386"/>
                </a:cxn>
                <a:cxn ang="0">
                  <a:pos x="14" y="1397"/>
                </a:cxn>
                <a:cxn ang="0">
                  <a:pos x="27" y="1401"/>
                </a:cxn>
                <a:cxn ang="0">
                  <a:pos x="39" y="1406"/>
                </a:cxn>
                <a:cxn ang="0">
                  <a:pos x="52" y="1403"/>
                </a:cxn>
                <a:cxn ang="0">
                  <a:pos x="64" y="1397"/>
                </a:cxn>
                <a:cxn ang="0">
                  <a:pos x="2109" y="78"/>
                </a:cxn>
                <a:cxn ang="0">
                  <a:pos x="2109" y="78"/>
                </a:cxn>
                <a:cxn ang="0">
                  <a:pos x="2117" y="67"/>
                </a:cxn>
                <a:cxn ang="0">
                  <a:pos x="2123" y="57"/>
                </a:cxn>
                <a:cxn ang="0">
                  <a:pos x="2128" y="43"/>
                </a:cxn>
                <a:cxn ang="0">
                  <a:pos x="2125" y="31"/>
                </a:cxn>
                <a:cxn ang="0">
                  <a:pos x="2121" y="18"/>
                </a:cxn>
                <a:cxn ang="0">
                  <a:pos x="2121" y="18"/>
                </a:cxn>
                <a:cxn ang="0">
                  <a:pos x="2111" y="8"/>
                </a:cxn>
                <a:cxn ang="0">
                  <a:pos x="2100" y="2"/>
                </a:cxn>
                <a:cxn ang="0">
                  <a:pos x="2088" y="0"/>
                </a:cxn>
                <a:cxn ang="0">
                  <a:pos x="2075" y="2"/>
                </a:cxn>
                <a:cxn ang="0">
                  <a:pos x="2063" y="6"/>
                </a:cxn>
                <a:cxn ang="0">
                  <a:pos x="18" y="1327"/>
                </a:cxn>
                <a:cxn ang="0">
                  <a:pos x="18" y="1327"/>
                </a:cxn>
              </a:cxnLst>
              <a:rect l="0" t="0" r="r" b="b"/>
              <a:pathLst>
                <a:path w="2129" h="1407">
                  <a:moveTo>
                    <a:pt x="18" y="1327"/>
                  </a:moveTo>
                  <a:lnTo>
                    <a:pt x="8" y="1335"/>
                  </a:lnTo>
                  <a:lnTo>
                    <a:pt x="2" y="1348"/>
                  </a:lnTo>
                  <a:lnTo>
                    <a:pt x="0" y="1360"/>
                  </a:lnTo>
                  <a:lnTo>
                    <a:pt x="2" y="1374"/>
                  </a:lnTo>
                  <a:lnTo>
                    <a:pt x="6" y="1386"/>
                  </a:lnTo>
                  <a:lnTo>
                    <a:pt x="6" y="1386"/>
                  </a:lnTo>
                  <a:lnTo>
                    <a:pt x="14" y="1397"/>
                  </a:lnTo>
                  <a:lnTo>
                    <a:pt x="27" y="1401"/>
                  </a:lnTo>
                  <a:lnTo>
                    <a:pt x="39" y="1406"/>
                  </a:lnTo>
                  <a:lnTo>
                    <a:pt x="52" y="1403"/>
                  </a:lnTo>
                  <a:lnTo>
                    <a:pt x="64" y="1397"/>
                  </a:lnTo>
                  <a:lnTo>
                    <a:pt x="2109" y="78"/>
                  </a:lnTo>
                  <a:lnTo>
                    <a:pt x="2109" y="78"/>
                  </a:lnTo>
                  <a:lnTo>
                    <a:pt x="2117" y="67"/>
                  </a:lnTo>
                  <a:lnTo>
                    <a:pt x="2123" y="57"/>
                  </a:lnTo>
                  <a:lnTo>
                    <a:pt x="2128" y="43"/>
                  </a:lnTo>
                  <a:lnTo>
                    <a:pt x="2125" y="31"/>
                  </a:lnTo>
                  <a:lnTo>
                    <a:pt x="2121" y="18"/>
                  </a:lnTo>
                  <a:lnTo>
                    <a:pt x="2121" y="18"/>
                  </a:lnTo>
                  <a:lnTo>
                    <a:pt x="2111" y="8"/>
                  </a:lnTo>
                  <a:lnTo>
                    <a:pt x="2100" y="2"/>
                  </a:lnTo>
                  <a:lnTo>
                    <a:pt x="2088" y="0"/>
                  </a:lnTo>
                  <a:lnTo>
                    <a:pt x="2075" y="2"/>
                  </a:lnTo>
                  <a:lnTo>
                    <a:pt x="2063" y="6"/>
                  </a:lnTo>
                  <a:lnTo>
                    <a:pt x="18" y="1327"/>
                  </a:lnTo>
                  <a:lnTo>
                    <a:pt x="18" y="1327"/>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81" name="Freeform 79">
              <a:extLst>
                <a:ext uri="{FF2B5EF4-FFF2-40B4-BE49-F238E27FC236}">
                  <a16:creationId xmlns:a16="http://schemas.microsoft.com/office/drawing/2014/main" id="{127C055C-3392-4B4D-86F6-C2312395AFD5}"/>
                </a:ext>
              </a:extLst>
            </p:cNvPr>
            <p:cNvSpPr>
              <a:spLocks/>
            </p:cNvSpPr>
            <p:nvPr/>
          </p:nvSpPr>
          <p:spPr bwMode="auto">
            <a:xfrm>
              <a:off x="1695" y="1577"/>
              <a:ext cx="2136" cy="1418"/>
            </a:xfrm>
            <a:custGeom>
              <a:avLst/>
              <a:gdLst/>
              <a:ahLst/>
              <a:cxnLst>
                <a:cxn ang="0">
                  <a:pos x="82" y="1408"/>
                </a:cxn>
                <a:cxn ang="0">
                  <a:pos x="73" y="1410"/>
                </a:cxn>
                <a:cxn ang="0">
                  <a:pos x="64" y="1414"/>
                </a:cxn>
                <a:cxn ang="0">
                  <a:pos x="57" y="1414"/>
                </a:cxn>
                <a:cxn ang="0">
                  <a:pos x="50" y="1417"/>
                </a:cxn>
                <a:cxn ang="0">
                  <a:pos x="41" y="1414"/>
                </a:cxn>
                <a:cxn ang="0">
                  <a:pos x="34" y="1412"/>
                </a:cxn>
                <a:cxn ang="0">
                  <a:pos x="25" y="1408"/>
                </a:cxn>
                <a:cxn ang="0">
                  <a:pos x="18" y="1403"/>
                </a:cxn>
                <a:cxn ang="0">
                  <a:pos x="13" y="1397"/>
                </a:cxn>
                <a:cxn ang="0">
                  <a:pos x="8" y="1391"/>
                </a:cxn>
                <a:cxn ang="0">
                  <a:pos x="8" y="1391"/>
                </a:cxn>
                <a:cxn ang="0">
                  <a:pos x="4" y="1382"/>
                </a:cxn>
                <a:cxn ang="0">
                  <a:pos x="2" y="1376"/>
                </a:cxn>
                <a:cxn ang="0">
                  <a:pos x="0" y="1368"/>
                </a:cxn>
                <a:cxn ang="0">
                  <a:pos x="0" y="1359"/>
                </a:cxn>
                <a:cxn ang="0">
                  <a:pos x="0" y="1350"/>
                </a:cxn>
                <a:cxn ang="0">
                  <a:pos x="4" y="1345"/>
                </a:cxn>
                <a:cxn ang="0">
                  <a:pos x="6" y="1336"/>
                </a:cxn>
                <a:cxn ang="0">
                  <a:pos x="13" y="1330"/>
                </a:cxn>
                <a:cxn ang="0">
                  <a:pos x="16" y="1323"/>
                </a:cxn>
                <a:cxn ang="0">
                  <a:pos x="25" y="1320"/>
                </a:cxn>
                <a:cxn ang="0">
                  <a:pos x="2052" y="7"/>
                </a:cxn>
                <a:cxn ang="0">
                  <a:pos x="2052" y="7"/>
                </a:cxn>
                <a:cxn ang="0">
                  <a:pos x="2061" y="3"/>
                </a:cxn>
                <a:cxn ang="0">
                  <a:pos x="2067" y="0"/>
                </a:cxn>
                <a:cxn ang="0">
                  <a:pos x="2075" y="0"/>
                </a:cxn>
                <a:cxn ang="0">
                  <a:pos x="2084" y="0"/>
                </a:cxn>
                <a:cxn ang="0">
                  <a:pos x="2093" y="0"/>
                </a:cxn>
                <a:cxn ang="0">
                  <a:pos x="2100" y="2"/>
                </a:cxn>
                <a:cxn ang="0">
                  <a:pos x="2107" y="5"/>
                </a:cxn>
                <a:cxn ang="0">
                  <a:pos x="2114" y="9"/>
                </a:cxn>
                <a:cxn ang="0">
                  <a:pos x="2120" y="16"/>
                </a:cxn>
                <a:cxn ang="0">
                  <a:pos x="2126" y="23"/>
                </a:cxn>
                <a:cxn ang="0">
                  <a:pos x="2126" y="23"/>
                </a:cxn>
                <a:cxn ang="0">
                  <a:pos x="2130" y="28"/>
                </a:cxn>
                <a:cxn ang="0">
                  <a:pos x="2132" y="37"/>
                </a:cxn>
                <a:cxn ang="0">
                  <a:pos x="2135" y="46"/>
                </a:cxn>
                <a:cxn ang="0">
                  <a:pos x="2135" y="53"/>
                </a:cxn>
                <a:cxn ang="0">
                  <a:pos x="2132" y="62"/>
                </a:cxn>
                <a:cxn ang="0">
                  <a:pos x="2130" y="69"/>
                </a:cxn>
                <a:cxn ang="0">
                  <a:pos x="2126" y="77"/>
                </a:cxn>
                <a:cxn ang="0">
                  <a:pos x="2121" y="83"/>
                </a:cxn>
                <a:cxn ang="0">
                  <a:pos x="2118" y="90"/>
                </a:cxn>
                <a:cxn ang="0">
                  <a:pos x="2109" y="94"/>
                </a:cxn>
                <a:cxn ang="0">
                  <a:pos x="82" y="1408"/>
                </a:cxn>
                <a:cxn ang="0">
                  <a:pos x="82" y="1408"/>
                </a:cxn>
              </a:cxnLst>
              <a:rect l="0" t="0" r="r" b="b"/>
              <a:pathLst>
                <a:path w="2136" h="1418">
                  <a:moveTo>
                    <a:pt x="82" y="1408"/>
                  </a:moveTo>
                  <a:lnTo>
                    <a:pt x="73" y="1410"/>
                  </a:lnTo>
                  <a:lnTo>
                    <a:pt x="64" y="1414"/>
                  </a:lnTo>
                  <a:lnTo>
                    <a:pt x="57" y="1414"/>
                  </a:lnTo>
                  <a:lnTo>
                    <a:pt x="50" y="1417"/>
                  </a:lnTo>
                  <a:lnTo>
                    <a:pt x="41" y="1414"/>
                  </a:lnTo>
                  <a:lnTo>
                    <a:pt x="34" y="1412"/>
                  </a:lnTo>
                  <a:lnTo>
                    <a:pt x="25" y="1408"/>
                  </a:lnTo>
                  <a:lnTo>
                    <a:pt x="18" y="1403"/>
                  </a:lnTo>
                  <a:lnTo>
                    <a:pt x="13" y="1397"/>
                  </a:lnTo>
                  <a:lnTo>
                    <a:pt x="8" y="1391"/>
                  </a:lnTo>
                  <a:lnTo>
                    <a:pt x="8" y="1391"/>
                  </a:lnTo>
                  <a:lnTo>
                    <a:pt x="4" y="1382"/>
                  </a:lnTo>
                  <a:lnTo>
                    <a:pt x="2" y="1376"/>
                  </a:lnTo>
                  <a:lnTo>
                    <a:pt x="0" y="1368"/>
                  </a:lnTo>
                  <a:lnTo>
                    <a:pt x="0" y="1359"/>
                  </a:lnTo>
                  <a:lnTo>
                    <a:pt x="0" y="1350"/>
                  </a:lnTo>
                  <a:lnTo>
                    <a:pt x="4" y="1345"/>
                  </a:lnTo>
                  <a:lnTo>
                    <a:pt x="6" y="1336"/>
                  </a:lnTo>
                  <a:lnTo>
                    <a:pt x="13" y="1330"/>
                  </a:lnTo>
                  <a:lnTo>
                    <a:pt x="16" y="1323"/>
                  </a:lnTo>
                  <a:lnTo>
                    <a:pt x="25" y="1320"/>
                  </a:lnTo>
                  <a:lnTo>
                    <a:pt x="2052" y="7"/>
                  </a:lnTo>
                  <a:lnTo>
                    <a:pt x="2052" y="7"/>
                  </a:lnTo>
                  <a:lnTo>
                    <a:pt x="2061" y="3"/>
                  </a:lnTo>
                  <a:lnTo>
                    <a:pt x="2067" y="0"/>
                  </a:lnTo>
                  <a:lnTo>
                    <a:pt x="2075" y="0"/>
                  </a:lnTo>
                  <a:lnTo>
                    <a:pt x="2084" y="0"/>
                  </a:lnTo>
                  <a:lnTo>
                    <a:pt x="2093" y="0"/>
                  </a:lnTo>
                  <a:lnTo>
                    <a:pt x="2100" y="2"/>
                  </a:lnTo>
                  <a:lnTo>
                    <a:pt x="2107" y="5"/>
                  </a:lnTo>
                  <a:lnTo>
                    <a:pt x="2114" y="9"/>
                  </a:lnTo>
                  <a:lnTo>
                    <a:pt x="2120" y="16"/>
                  </a:lnTo>
                  <a:lnTo>
                    <a:pt x="2126" y="23"/>
                  </a:lnTo>
                  <a:lnTo>
                    <a:pt x="2126" y="23"/>
                  </a:lnTo>
                  <a:lnTo>
                    <a:pt x="2130" y="28"/>
                  </a:lnTo>
                  <a:lnTo>
                    <a:pt x="2132" y="37"/>
                  </a:lnTo>
                  <a:lnTo>
                    <a:pt x="2135" y="46"/>
                  </a:lnTo>
                  <a:lnTo>
                    <a:pt x="2135" y="53"/>
                  </a:lnTo>
                  <a:lnTo>
                    <a:pt x="2132" y="62"/>
                  </a:lnTo>
                  <a:lnTo>
                    <a:pt x="2130" y="69"/>
                  </a:lnTo>
                  <a:lnTo>
                    <a:pt x="2126" y="77"/>
                  </a:lnTo>
                  <a:lnTo>
                    <a:pt x="2121" y="83"/>
                  </a:lnTo>
                  <a:lnTo>
                    <a:pt x="2118" y="90"/>
                  </a:lnTo>
                  <a:lnTo>
                    <a:pt x="2109" y="94"/>
                  </a:lnTo>
                  <a:lnTo>
                    <a:pt x="82" y="1408"/>
                  </a:lnTo>
                  <a:lnTo>
                    <a:pt x="82" y="1408"/>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82" name="Freeform 80">
              <a:extLst>
                <a:ext uri="{FF2B5EF4-FFF2-40B4-BE49-F238E27FC236}">
                  <a16:creationId xmlns:a16="http://schemas.microsoft.com/office/drawing/2014/main" id="{EEA04B3F-3A02-C747-80A5-CF11CF606279}"/>
                </a:ext>
              </a:extLst>
            </p:cNvPr>
            <p:cNvSpPr>
              <a:spLocks/>
            </p:cNvSpPr>
            <p:nvPr/>
          </p:nvSpPr>
          <p:spPr bwMode="auto">
            <a:xfrm>
              <a:off x="1511" y="1293"/>
              <a:ext cx="2132" cy="1403"/>
            </a:xfrm>
            <a:custGeom>
              <a:avLst/>
              <a:gdLst/>
              <a:ahLst/>
              <a:cxnLst>
                <a:cxn ang="0">
                  <a:pos x="52" y="1397"/>
                </a:cxn>
                <a:cxn ang="0">
                  <a:pos x="42" y="1402"/>
                </a:cxn>
                <a:cxn ang="0">
                  <a:pos x="31" y="1402"/>
                </a:cxn>
                <a:cxn ang="0">
                  <a:pos x="22" y="1399"/>
                </a:cxn>
                <a:cxn ang="0">
                  <a:pos x="13" y="1395"/>
                </a:cxn>
                <a:cxn ang="0">
                  <a:pos x="4" y="1386"/>
                </a:cxn>
                <a:cxn ang="0">
                  <a:pos x="4" y="1386"/>
                </a:cxn>
                <a:cxn ang="0">
                  <a:pos x="0" y="1376"/>
                </a:cxn>
                <a:cxn ang="0">
                  <a:pos x="0" y="1365"/>
                </a:cxn>
                <a:cxn ang="0">
                  <a:pos x="2" y="1355"/>
                </a:cxn>
                <a:cxn ang="0">
                  <a:pos x="6" y="1347"/>
                </a:cxn>
                <a:cxn ang="0">
                  <a:pos x="15" y="1338"/>
                </a:cxn>
                <a:cxn ang="0">
                  <a:pos x="2079" y="6"/>
                </a:cxn>
                <a:cxn ang="0">
                  <a:pos x="2079" y="6"/>
                </a:cxn>
                <a:cxn ang="0">
                  <a:pos x="2089" y="0"/>
                </a:cxn>
                <a:cxn ang="0">
                  <a:pos x="2100" y="0"/>
                </a:cxn>
                <a:cxn ang="0">
                  <a:pos x="2110" y="2"/>
                </a:cxn>
                <a:cxn ang="0">
                  <a:pos x="2118" y="8"/>
                </a:cxn>
                <a:cxn ang="0">
                  <a:pos x="2127" y="17"/>
                </a:cxn>
                <a:cxn ang="0">
                  <a:pos x="2127" y="17"/>
                </a:cxn>
                <a:cxn ang="0">
                  <a:pos x="2131" y="25"/>
                </a:cxn>
                <a:cxn ang="0">
                  <a:pos x="2131" y="36"/>
                </a:cxn>
                <a:cxn ang="0">
                  <a:pos x="2128" y="46"/>
                </a:cxn>
                <a:cxn ang="0">
                  <a:pos x="2123" y="57"/>
                </a:cxn>
                <a:cxn ang="0">
                  <a:pos x="2116" y="63"/>
                </a:cxn>
                <a:cxn ang="0">
                  <a:pos x="52" y="1397"/>
                </a:cxn>
                <a:cxn ang="0">
                  <a:pos x="52" y="1397"/>
                </a:cxn>
              </a:cxnLst>
              <a:rect l="0" t="0" r="r" b="b"/>
              <a:pathLst>
                <a:path w="2132" h="1403">
                  <a:moveTo>
                    <a:pt x="52" y="1397"/>
                  </a:moveTo>
                  <a:lnTo>
                    <a:pt x="42" y="1402"/>
                  </a:lnTo>
                  <a:lnTo>
                    <a:pt x="31" y="1402"/>
                  </a:lnTo>
                  <a:lnTo>
                    <a:pt x="22" y="1399"/>
                  </a:lnTo>
                  <a:lnTo>
                    <a:pt x="13" y="1395"/>
                  </a:lnTo>
                  <a:lnTo>
                    <a:pt x="4" y="1386"/>
                  </a:lnTo>
                  <a:lnTo>
                    <a:pt x="4" y="1386"/>
                  </a:lnTo>
                  <a:lnTo>
                    <a:pt x="0" y="1376"/>
                  </a:lnTo>
                  <a:lnTo>
                    <a:pt x="0" y="1365"/>
                  </a:lnTo>
                  <a:lnTo>
                    <a:pt x="2" y="1355"/>
                  </a:lnTo>
                  <a:lnTo>
                    <a:pt x="6" y="1347"/>
                  </a:lnTo>
                  <a:lnTo>
                    <a:pt x="15" y="1338"/>
                  </a:lnTo>
                  <a:lnTo>
                    <a:pt x="2079" y="6"/>
                  </a:lnTo>
                  <a:lnTo>
                    <a:pt x="2079" y="6"/>
                  </a:lnTo>
                  <a:lnTo>
                    <a:pt x="2089" y="0"/>
                  </a:lnTo>
                  <a:lnTo>
                    <a:pt x="2100" y="0"/>
                  </a:lnTo>
                  <a:lnTo>
                    <a:pt x="2110" y="2"/>
                  </a:lnTo>
                  <a:lnTo>
                    <a:pt x="2118" y="8"/>
                  </a:lnTo>
                  <a:lnTo>
                    <a:pt x="2127" y="17"/>
                  </a:lnTo>
                  <a:lnTo>
                    <a:pt x="2127" y="17"/>
                  </a:lnTo>
                  <a:lnTo>
                    <a:pt x="2131" y="25"/>
                  </a:lnTo>
                  <a:lnTo>
                    <a:pt x="2131" y="36"/>
                  </a:lnTo>
                  <a:lnTo>
                    <a:pt x="2128" y="46"/>
                  </a:lnTo>
                  <a:lnTo>
                    <a:pt x="2123" y="57"/>
                  </a:lnTo>
                  <a:lnTo>
                    <a:pt x="2116" y="63"/>
                  </a:lnTo>
                  <a:lnTo>
                    <a:pt x="52" y="1397"/>
                  </a:lnTo>
                  <a:lnTo>
                    <a:pt x="52" y="1397"/>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83" name="Freeform 81">
              <a:extLst>
                <a:ext uri="{FF2B5EF4-FFF2-40B4-BE49-F238E27FC236}">
                  <a16:creationId xmlns:a16="http://schemas.microsoft.com/office/drawing/2014/main" id="{F28EB6B3-284E-9E44-ACD3-A3A6E514EEC8}"/>
                </a:ext>
              </a:extLst>
            </p:cNvPr>
            <p:cNvSpPr>
              <a:spLocks/>
            </p:cNvSpPr>
            <p:nvPr/>
          </p:nvSpPr>
          <p:spPr bwMode="auto">
            <a:xfrm>
              <a:off x="1547" y="1353"/>
              <a:ext cx="2130" cy="1401"/>
            </a:xfrm>
            <a:custGeom>
              <a:avLst/>
              <a:gdLst/>
              <a:ahLst/>
              <a:cxnLst>
                <a:cxn ang="0">
                  <a:pos x="52" y="1393"/>
                </a:cxn>
                <a:cxn ang="0">
                  <a:pos x="41" y="1397"/>
                </a:cxn>
                <a:cxn ang="0">
                  <a:pos x="31" y="1400"/>
                </a:cxn>
                <a:cxn ang="0">
                  <a:pos x="20" y="1397"/>
                </a:cxn>
                <a:cxn ang="0">
                  <a:pos x="12" y="1393"/>
                </a:cxn>
                <a:cxn ang="0">
                  <a:pos x="6" y="1384"/>
                </a:cxn>
                <a:cxn ang="0">
                  <a:pos x="6" y="1384"/>
                </a:cxn>
                <a:cxn ang="0">
                  <a:pos x="2" y="1374"/>
                </a:cxn>
                <a:cxn ang="0">
                  <a:pos x="0" y="1363"/>
                </a:cxn>
                <a:cxn ang="0">
                  <a:pos x="2" y="1352"/>
                </a:cxn>
                <a:cxn ang="0">
                  <a:pos x="6" y="1345"/>
                </a:cxn>
                <a:cxn ang="0">
                  <a:pos x="14" y="1336"/>
                </a:cxn>
                <a:cxn ang="0">
                  <a:pos x="2076" y="4"/>
                </a:cxn>
                <a:cxn ang="0">
                  <a:pos x="2076" y="4"/>
                </a:cxn>
                <a:cxn ang="0">
                  <a:pos x="2087" y="0"/>
                </a:cxn>
                <a:cxn ang="0">
                  <a:pos x="2094" y="0"/>
                </a:cxn>
                <a:cxn ang="0">
                  <a:pos x="2105" y="2"/>
                </a:cxn>
                <a:cxn ang="0">
                  <a:pos x="2116" y="6"/>
                </a:cxn>
                <a:cxn ang="0">
                  <a:pos x="2122" y="14"/>
                </a:cxn>
                <a:cxn ang="0">
                  <a:pos x="2122" y="14"/>
                </a:cxn>
                <a:cxn ang="0">
                  <a:pos x="2126" y="25"/>
                </a:cxn>
                <a:cxn ang="0">
                  <a:pos x="2129" y="35"/>
                </a:cxn>
                <a:cxn ang="0">
                  <a:pos x="2126" y="46"/>
                </a:cxn>
                <a:cxn ang="0">
                  <a:pos x="2120" y="54"/>
                </a:cxn>
                <a:cxn ang="0">
                  <a:pos x="2112" y="60"/>
                </a:cxn>
                <a:cxn ang="0">
                  <a:pos x="52" y="1393"/>
                </a:cxn>
                <a:cxn ang="0">
                  <a:pos x="52" y="1393"/>
                </a:cxn>
              </a:cxnLst>
              <a:rect l="0" t="0" r="r" b="b"/>
              <a:pathLst>
                <a:path w="2130" h="1401">
                  <a:moveTo>
                    <a:pt x="52" y="1393"/>
                  </a:moveTo>
                  <a:lnTo>
                    <a:pt x="41" y="1397"/>
                  </a:lnTo>
                  <a:lnTo>
                    <a:pt x="31" y="1400"/>
                  </a:lnTo>
                  <a:lnTo>
                    <a:pt x="20" y="1397"/>
                  </a:lnTo>
                  <a:lnTo>
                    <a:pt x="12" y="1393"/>
                  </a:lnTo>
                  <a:lnTo>
                    <a:pt x="6" y="1384"/>
                  </a:lnTo>
                  <a:lnTo>
                    <a:pt x="6" y="1384"/>
                  </a:lnTo>
                  <a:lnTo>
                    <a:pt x="2" y="1374"/>
                  </a:lnTo>
                  <a:lnTo>
                    <a:pt x="0" y="1363"/>
                  </a:lnTo>
                  <a:lnTo>
                    <a:pt x="2" y="1352"/>
                  </a:lnTo>
                  <a:lnTo>
                    <a:pt x="6" y="1345"/>
                  </a:lnTo>
                  <a:lnTo>
                    <a:pt x="14" y="1336"/>
                  </a:lnTo>
                  <a:lnTo>
                    <a:pt x="2076" y="4"/>
                  </a:lnTo>
                  <a:lnTo>
                    <a:pt x="2076" y="4"/>
                  </a:lnTo>
                  <a:lnTo>
                    <a:pt x="2087" y="0"/>
                  </a:lnTo>
                  <a:lnTo>
                    <a:pt x="2094" y="0"/>
                  </a:lnTo>
                  <a:lnTo>
                    <a:pt x="2105" y="2"/>
                  </a:lnTo>
                  <a:lnTo>
                    <a:pt x="2116" y="6"/>
                  </a:lnTo>
                  <a:lnTo>
                    <a:pt x="2122" y="14"/>
                  </a:lnTo>
                  <a:lnTo>
                    <a:pt x="2122" y="14"/>
                  </a:lnTo>
                  <a:lnTo>
                    <a:pt x="2126" y="25"/>
                  </a:lnTo>
                  <a:lnTo>
                    <a:pt x="2129" y="35"/>
                  </a:lnTo>
                  <a:lnTo>
                    <a:pt x="2126" y="46"/>
                  </a:lnTo>
                  <a:lnTo>
                    <a:pt x="2120" y="54"/>
                  </a:lnTo>
                  <a:lnTo>
                    <a:pt x="2112" y="60"/>
                  </a:lnTo>
                  <a:lnTo>
                    <a:pt x="52" y="1393"/>
                  </a:lnTo>
                  <a:lnTo>
                    <a:pt x="52" y="1393"/>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84" name="Freeform 82">
              <a:extLst>
                <a:ext uri="{FF2B5EF4-FFF2-40B4-BE49-F238E27FC236}">
                  <a16:creationId xmlns:a16="http://schemas.microsoft.com/office/drawing/2014/main" id="{F649E069-0C74-0F42-ABD7-2E8452855D71}"/>
                </a:ext>
              </a:extLst>
            </p:cNvPr>
            <p:cNvSpPr>
              <a:spLocks/>
            </p:cNvSpPr>
            <p:nvPr/>
          </p:nvSpPr>
          <p:spPr bwMode="auto">
            <a:xfrm>
              <a:off x="1588" y="1410"/>
              <a:ext cx="2129" cy="1408"/>
            </a:xfrm>
            <a:custGeom>
              <a:avLst/>
              <a:gdLst/>
              <a:ahLst/>
              <a:cxnLst>
                <a:cxn ang="0">
                  <a:pos x="65" y="1400"/>
                </a:cxn>
                <a:cxn ang="0">
                  <a:pos x="52" y="1404"/>
                </a:cxn>
                <a:cxn ang="0">
                  <a:pos x="40" y="1407"/>
                </a:cxn>
                <a:cxn ang="0">
                  <a:pos x="27" y="1404"/>
                </a:cxn>
                <a:cxn ang="0">
                  <a:pos x="17" y="1398"/>
                </a:cxn>
                <a:cxn ang="0">
                  <a:pos x="6" y="1388"/>
                </a:cxn>
                <a:cxn ang="0">
                  <a:pos x="6" y="1388"/>
                </a:cxn>
                <a:cxn ang="0">
                  <a:pos x="2" y="1375"/>
                </a:cxn>
                <a:cxn ang="0">
                  <a:pos x="0" y="1362"/>
                </a:cxn>
                <a:cxn ang="0">
                  <a:pos x="2" y="1349"/>
                </a:cxn>
                <a:cxn ang="0">
                  <a:pos x="10" y="1339"/>
                </a:cxn>
                <a:cxn ang="0">
                  <a:pos x="19" y="1328"/>
                </a:cxn>
                <a:cxn ang="0">
                  <a:pos x="2063" y="6"/>
                </a:cxn>
                <a:cxn ang="0">
                  <a:pos x="2063" y="6"/>
                </a:cxn>
                <a:cxn ang="0">
                  <a:pos x="2076" y="2"/>
                </a:cxn>
                <a:cxn ang="0">
                  <a:pos x="2088" y="0"/>
                </a:cxn>
                <a:cxn ang="0">
                  <a:pos x="2101" y="2"/>
                </a:cxn>
                <a:cxn ang="0">
                  <a:pos x="2113" y="8"/>
                </a:cxn>
                <a:cxn ang="0">
                  <a:pos x="2122" y="19"/>
                </a:cxn>
                <a:cxn ang="0">
                  <a:pos x="2122" y="19"/>
                </a:cxn>
                <a:cxn ang="0">
                  <a:pos x="2126" y="31"/>
                </a:cxn>
                <a:cxn ang="0">
                  <a:pos x="2128" y="45"/>
                </a:cxn>
                <a:cxn ang="0">
                  <a:pos x="2126" y="57"/>
                </a:cxn>
                <a:cxn ang="0">
                  <a:pos x="2118" y="68"/>
                </a:cxn>
                <a:cxn ang="0">
                  <a:pos x="2109" y="78"/>
                </a:cxn>
                <a:cxn ang="0">
                  <a:pos x="65" y="1400"/>
                </a:cxn>
                <a:cxn ang="0">
                  <a:pos x="65" y="1400"/>
                </a:cxn>
              </a:cxnLst>
              <a:rect l="0" t="0" r="r" b="b"/>
              <a:pathLst>
                <a:path w="2129" h="1408">
                  <a:moveTo>
                    <a:pt x="65" y="1400"/>
                  </a:moveTo>
                  <a:lnTo>
                    <a:pt x="52" y="1404"/>
                  </a:lnTo>
                  <a:lnTo>
                    <a:pt x="40" y="1407"/>
                  </a:lnTo>
                  <a:lnTo>
                    <a:pt x="27" y="1404"/>
                  </a:lnTo>
                  <a:lnTo>
                    <a:pt x="17" y="1398"/>
                  </a:lnTo>
                  <a:lnTo>
                    <a:pt x="6" y="1388"/>
                  </a:lnTo>
                  <a:lnTo>
                    <a:pt x="6" y="1388"/>
                  </a:lnTo>
                  <a:lnTo>
                    <a:pt x="2" y="1375"/>
                  </a:lnTo>
                  <a:lnTo>
                    <a:pt x="0" y="1362"/>
                  </a:lnTo>
                  <a:lnTo>
                    <a:pt x="2" y="1349"/>
                  </a:lnTo>
                  <a:lnTo>
                    <a:pt x="10" y="1339"/>
                  </a:lnTo>
                  <a:lnTo>
                    <a:pt x="19" y="1328"/>
                  </a:lnTo>
                  <a:lnTo>
                    <a:pt x="2063" y="6"/>
                  </a:lnTo>
                  <a:lnTo>
                    <a:pt x="2063" y="6"/>
                  </a:lnTo>
                  <a:lnTo>
                    <a:pt x="2076" y="2"/>
                  </a:lnTo>
                  <a:lnTo>
                    <a:pt x="2088" y="0"/>
                  </a:lnTo>
                  <a:lnTo>
                    <a:pt x="2101" y="2"/>
                  </a:lnTo>
                  <a:lnTo>
                    <a:pt x="2113" y="8"/>
                  </a:lnTo>
                  <a:lnTo>
                    <a:pt x="2122" y="19"/>
                  </a:lnTo>
                  <a:lnTo>
                    <a:pt x="2122" y="19"/>
                  </a:lnTo>
                  <a:lnTo>
                    <a:pt x="2126" y="31"/>
                  </a:lnTo>
                  <a:lnTo>
                    <a:pt x="2128" y="45"/>
                  </a:lnTo>
                  <a:lnTo>
                    <a:pt x="2126" y="57"/>
                  </a:lnTo>
                  <a:lnTo>
                    <a:pt x="2118" y="68"/>
                  </a:lnTo>
                  <a:lnTo>
                    <a:pt x="2109" y="78"/>
                  </a:lnTo>
                  <a:lnTo>
                    <a:pt x="65" y="1400"/>
                  </a:lnTo>
                  <a:lnTo>
                    <a:pt x="65" y="1400"/>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85" name="Freeform 83">
              <a:extLst>
                <a:ext uri="{FF2B5EF4-FFF2-40B4-BE49-F238E27FC236}">
                  <a16:creationId xmlns:a16="http://schemas.microsoft.com/office/drawing/2014/main" id="{2B2A8334-B030-8E45-A993-ECB5B54A7528}"/>
                </a:ext>
              </a:extLst>
            </p:cNvPr>
            <p:cNvSpPr>
              <a:spLocks/>
            </p:cNvSpPr>
            <p:nvPr/>
          </p:nvSpPr>
          <p:spPr bwMode="auto">
            <a:xfrm>
              <a:off x="1635" y="1484"/>
              <a:ext cx="2136" cy="1417"/>
            </a:xfrm>
            <a:custGeom>
              <a:avLst/>
              <a:gdLst/>
              <a:ahLst/>
              <a:cxnLst>
                <a:cxn ang="0">
                  <a:pos x="25" y="1321"/>
                </a:cxn>
                <a:cxn ang="0">
                  <a:pos x="17" y="1325"/>
                </a:cxn>
                <a:cxn ang="0">
                  <a:pos x="13" y="1332"/>
                </a:cxn>
                <a:cxn ang="0">
                  <a:pos x="8" y="1339"/>
                </a:cxn>
                <a:cxn ang="0">
                  <a:pos x="4" y="1346"/>
                </a:cxn>
                <a:cxn ang="0">
                  <a:pos x="2" y="1353"/>
                </a:cxn>
                <a:cxn ang="0">
                  <a:pos x="0" y="1362"/>
                </a:cxn>
                <a:cxn ang="0">
                  <a:pos x="0" y="1369"/>
                </a:cxn>
                <a:cxn ang="0">
                  <a:pos x="2" y="1378"/>
                </a:cxn>
                <a:cxn ang="0">
                  <a:pos x="4" y="1385"/>
                </a:cxn>
                <a:cxn ang="0">
                  <a:pos x="8" y="1392"/>
                </a:cxn>
                <a:cxn ang="0">
                  <a:pos x="8" y="1392"/>
                </a:cxn>
                <a:cxn ang="0">
                  <a:pos x="15" y="1399"/>
                </a:cxn>
                <a:cxn ang="0">
                  <a:pos x="21" y="1406"/>
                </a:cxn>
                <a:cxn ang="0">
                  <a:pos x="27" y="1410"/>
                </a:cxn>
                <a:cxn ang="0">
                  <a:pos x="34" y="1414"/>
                </a:cxn>
                <a:cxn ang="0">
                  <a:pos x="42" y="1416"/>
                </a:cxn>
                <a:cxn ang="0">
                  <a:pos x="50" y="1416"/>
                </a:cxn>
                <a:cxn ang="0">
                  <a:pos x="59" y="1416"/>
                </a:cxn>
                <a:cxn ang="0">
                  <a:pos x="68" y="1416"/>
                </a:cxn>
                <a:cxn ang="0">
                  <a:pos x="73" y="1412"/>
                </a:cxn>
                <a:cxn ang="0">
                  <a:pos x="82" y="1408"/>
                </a:cxn>
                <a:cxn ang="0">
                  <a:pos x="2109" y="96"/>
                </a:cxn>
                <a:cxn ang="0">
                  <a:pos x="2109" y="96"/>
                </a:cxn>
                <a:cxn ang="0">
                  <a:pos x="2118" y="93"/>
                </a:cxn>
                <a:cxn ang="0">
                  <a:pos x="2122" y="86"/>
                </a:cxn>
                <a:cxn ang="0">
                  <a:pos x="2127" y="80"/>
                </a:cxn>
                <a:cxn ang="0">
                  <a:pos x="2130" y="71"/>
                </a:cxn>
                <a:cxn ang="0">
                  <a:pos x="2132" y="65"/>
                </a:cxn>
                <a:cxn ang="0">
                  <a:pos x="2135" y="57"/>
                </a:cxn>
                <a:cxn ang="0">
                  <a:pos x="2135" y="48"/>
                </a:cxn>
                <a:cxn ang="0">
                  <a:pos x="2132" y="40"/>
                </a:cxn>
                <a:cxn ang="0">
                  <a:pos x="2130" y="31"/>
                </a:cxn>
                <a:cxn ang="0">
                  <a:pos x="2127" y="25"/>
                </a:cxn>
                <a:cxn ang="0">
                  <a:pos x="2127" y="25"/>
                </a:cxn>
                <a:cxn ang="0">
                  <a:pos x="2120" y="19"/>
                </a:cxn>
                <a:cxn ang="0">
                  <a:pos x="2114" y="13"/>
                </a:cxn>
                <a:cxn ang="0">
                  <a:pos x="2107" y="8"/>
                </a:cxn>
                <a:cxn ang="0">
                  <a:pos x="2102" y="4"/>
                </a:cxn>
                <a:cxn ang="0">
                  <a:pos x="2093" y="2"/>
                </a:cxn>
                <a:cxn ang="0">
                  <a:pos x="2084" y="0"/>
                </a:cxn>
                <a:cxn ang="0">
                  <a:pos x="2076" y="2"/>
                </a:cxn>
                <a:cxn ang="0">
                  <a:pos x="2070" y="2"/>
                </a:cxn>
                <a:cxn ang="0">
                  <a:pos x="2061" y="6"/>
                </a:cxn>
                <a:cxn ang="0">
                  <a:pos x="2053" y="8"/>
                </a:cxn>
                <a:cxn ang="0">
                  <a:pos x="25" y="1321"/>
                </a:cxn>
                <a:cxn ang="0">
                  <a:pos x="25" y="1321"/>
                </a:cxn>
              </a:cxnLst>
              <a:rect l="0" t="0" r="r" b="b"/>
              <a:pathLst>
                <a:path w="2136" h="1417">
                  <a:moveTo>
                    <a:pt x="25" y="1321"/>
                  </a:moveTo>
                  <a:lnTo>
                    <a:pt x="17" y="1325"/>
                  </a:lnTo>
                  <a:lnTo>
                    <a:pt x="13" y="1332"/>
                  </a:lnTo>
                  <a:lnTo>
                    <a:pt x="8" y="1339"/>
                  </a:lnTo>
                  <a:lnTo>
                    <a:pt x="4" y="1346"/>
                  </a:lnTo>
                  <a:lnTo>
                    <a:pt x="2" y="1353"/>
                  </a:lnTo>
                  <a:lnTo>
                    <a:pt x="0" y="1362"/>
                  </a:lnTo>
                  <a:lnTo>
                    <a:pt x="0" y="1369"/>
                  </a:lnTo>
                  <a:lnTo>
                    <a:pt x="2" y="1378"/>
                  </a:lnTo>
                  <a:lnTo>
                    <a:pt x="4" y="1385"/>
                  </a:lnTo>
                  <a:lnTo>
                    <a:pt x="8" y="1392"/>
                  </a:lnTo>
                  <a:lnTo>
                    <a:pt x="8" y="1392"/>
                  </a:lnTo>
                  <a:lnTo>
                    <a:pt x="15" y="1399"/>
                  </a:lnTo>
                  <a:lnTo>
                    <a:pt x="21" y="1406"/>
                  </a:lnTo>
                  <a:lnTo>
                    <a:pt x="27" y="1410"/>
                  </a:lnTo>
                  <a:lnTo>
                    <a:pt x="34" y="1414"/>
                  </a:lnTo>
                  <a:lnTo>
                    <a:pt x="42" y="1416"/>
                  </a:lnTo>
                  <a:lnTo>
                    <a:pt x="50" y="1416"/>
                  </a:lnTo>
                  <a:lnTo>
                    <a:pt x="59" y="1416"/>
                  </a:lnTo>
                  <a:lnTo>
                    <a:pt x="68" y="1416"/>
                  </a:lnTo>
                  <a:lnTo>
                    <a:pt x="73" y="1412"/>
                  </a:lnTo>
                  <a:lnTo>
                    <a:pt x="82" y="1408"/>
                  </a:lnTo>
                  <a:lnTo>
                    <a:pt x="2109" y="96"/>
                  </a:lnTo>
                  <a:lnTo>
                    <a:pt x="2109" y="96"/>
                  </a:lnTo>
                  <a:lnTo>
                    <a:pt x="2118" y="93"/>
                  </a:lnTo>
                  <a:lnTo>
                    <a:pt x="2122" y="86"/>
                  </a:lnTo>
                  <a:lnTo>
                    <a:pt x="2127" y="80"/>
                  </a:lnTo>
                  <a:lnTo>
                    <a:pt x="2130" y="71"/>
                  </a:lnTo>
                  <a:lnTo>
                    <a:pt x="2132" y="65"/>
                  </a:lnTo>
                  <a:lnTo>
                    <a:pt x="2135" y="57"/>
                  </a:lnTo>
                  <a:lnTo>
                    <a:pt x="2135" y="48"/>
                  </a:lnTo>
                  <a:lnTo>
                    <a:pt x="2132" y="40"/>
                  </a:lnTo>
                  <a:lnTo>
                    <a:pt x="2130" y="31"/>
                  </a:lnTo>
                  <a:lnTo>
                    <a:pt x="2127" y="25"/>
                  </a:lnTo>
                  <a:lnTo>
                    <a:pt x="2127" y="25"/>
                  </a:lnTo>
                  <a:lnTo>
                    <a:pt x="2120" y="19"/>
                  </a:lnTo>
                  <a:lnTo>
                    <a:pt x="2114" y="13"/>
                  </a:lnTo>
                  <a:lnTo>
                    <a:pt x="2107" y="8"/>
                  </a:lnTo>
                  <a:lnTo>
                    <a:pt x="2102" y="4"/>
                  </a:lnTo>
                  <a:lnTo>
                    <a:pt x="2093" y="2"/>
                  </a:lnTo>
                  <a:lnTo>
                    <a:pt x="2084" y="0"/>
                  </a:lnTo>
                  <a:lnTo>
                    <a:pt x="2076" y="2"/>
                  </a:lnTo>
                  <a:lnTo>
                    <a:pt x="2070" y="2"/>
                  </a:lnTo>
                  <a:lnTo>
                    <a:pt x="2061" y="6"/>
                  </a:lnTo>
                  <a:lnTo>
                    <a:pt x="2053" y="8"/>
                  </a:lnTo>
                  <a:lnTo>
                    <a:pt x="25" y="1321"/>
                  </a:lnTo>
                  <a:lnTo>
                    <a:pt x="25" y="1321"/>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86" name="Freeform 84">
              <a:extLst>
                <a:ext uri="{FF2B5EF4-FFF2-40B4-BE49-F238E27FC236}">
                  <a16:creationId xmlns:a16="http://schemas.microsoft.com/office/drawing/2014/main" id="{8F4C7D14-2C80-0848-850E-5C82AB610371}"/>
                </a:ext>
              </a:extLst>
            </p:cNvPr>
            <p:cNvSpPr>
              <a:spLocks/>
            </p:cNvSpPr>
            <p:nvPr/>
          </p:nvSpPr>
          <p:spPr bwMode="auto">
            <a:xfrm>
              <a:off x="2655" y="1819"/>
              <a:ext cx="933" cy="338"/>
            </a:xfrm>
            <a:custGeom>
              <a:avLst/>
              <a:gdLst/>
              <a:ahLst/>
              <a:cxnLst>
                <a:cxn ang="0">
                  <a:pos x="932" y="263"/>
                </a:cxn>
                <a:cxn ang="0">
                  <a:pos x="813" y="337"/>
                </a:cxn>
                <a:cxn ang="0">
                  <a:pos x="0" y="75"/>
                </a:cxn>
                <a:cxn ang="0">
                  <a:pos x="122" y="0"/>
                </a:cxn>
                <a:cxn ang="0">
                  <a:pos x="932" y="263"/>
                </a:cxn>
                <a:cxn ang="0">
                  <a:pos x="932" y="263"/>
                </a:cxn>
              </a:cxnLst>
              <a:rect l="0" t="0" r="r" b="b"/>
              <a:pathLst>
                <a:path w="933" h="338">
                  <a:moveTo>
                    <a:pt x="932" y="263"/>
                  </a:moveTo>
                  <a:lnTo>
                    <a:pt x="813" y="337"/>
                  </a:lnTo>
                  <a:lnTo>
                    <a:pt x="0" y="75"/>
                  </a:lnTo>
                  <a:lnTo>
                    <a:pt x="122" y="0"/>
                  </a:lnTo>
                  <a:lnTo>
                    <a:pt x="932" y="263"/>
                  </a:lnTo>
                  <a:lnTo>
                    <a:pt x="932" y="263"/>
                  </a:lnTo>
                </a:path>
              </a:pathLst>
            </a:custGeom>
            <a:solidFill>
              <a:srgbClr val="FFD80F"/>
            </a:solidFill>
            <a:ln w="9525" cap="rnd">
              <a:noFill/>
              <a:round/>
              <a:headEnd/>
              <a:tailEnd/>
            </a:ln>
            <a:effectLst/>
          </p:spPr>
          <p:txBody>
            <a:bodyPr/>
            <a:lstStyle/>
            <a:p>
              <a:endParaRPr lang="en-US" sz="1800"/>
            </a:p>
          </p:txBody>
        </p:sp>
        <p:sp>
          <p:nvSpPr>
            <p:cNvPr id="87" name="Freeform 85">
              <a:extLst>
                <a:ext uri="{FF2B5EF4-FFF2-40B4-BE49-F238E27FC236}">
                  <a16:creationId xmlns:a16="http://schemas.microsoft.com/office/drawing/2014/main" id="{61AB0BB4-353B-0E43-B970-AA0785A92D16}"/>
                </a:ext>
              </a:extLst>
            </p:cNvPr>
            <p:cNvSpPr>
              <a:spLocks/>
            </p:cNvSpPr>
            <p:nvPr/>
          </p:nvSpPr>
          <p:spPr bwMode="auto">
            <a:xfrm>
              <a:off x="2655" y="1819"/>
              <a:ext cx="933" cy="338"/>
            </a:xfrm>
            <a:custGeom>
              <a:avLst/>
              <a:gdLst/>
              <a:ahLst/>
              <a:cxnLst>
                <a:cxn ang="0">
                  <a:pos x="932" y="263"/>
                </a:cxn>
                <a:cxn ang="0">
                  <a:pos x="813" y="337"/>
                </a:cxn>
                <a:cxn ang="0">
                  <a:pos x="0" y="75"/>
                </a:cxn>
                <a:cxn ang="0">
                  <a:pos x="122" y="0"/>
                </a:cxn>
                <a:cxn ang="0">
                  <a:pos x="932" y="263"/>
                </a:cxn>
                <a:cxn ang="0">
                  <a:pos x="932" y="263"/>
                </a:cxn>
              </a:cxnLst>
              <a:rect l="0" t="0" r="r" b="b"/>
              <a:pathLst>
                <a:path w="933" h="338">
                  <a:moveTo>
                    <a:pt x="932" y="263"/>
                  </a:moveTo>
                  <a:lnTo>
                    <a:pt x="813" y="337"/>
                  </a:lnTo>
                  <a:lnTo>
                    <a:pt x="0" y="75"/>
                  </a:lnTo>
                  <a:lnTo>
                    <a:pt x="122" y="0"/>
                  </a:lnTo>
                  <a:lnTo>
                    <a:pt x="932" y="263"/>
                  </a:lnTo>
                  <a:lnTo>
                    <a:pt x="932" y="263"/>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88" name="Freeform 86">
              <a:extLst>
                <a:ext uri="{FF2B5EF4-FFF2-40B4-BE49-F238E27FC236}">
                  <a16:creationId xmlns:a16="http://schemas.microsoft.com/office/drawing/2014/main" id="{01F496EC-4CB7-9748-A5EA-355178C936D1}"/>
                </a:ext>
              </a:extLst>
            </p:cNvPr>
            <p:cNvSpPr>
              <a:spLocks/>
            </p:cNvSpPr>
            <p:nvPr/>
          </p:nvSpPr>
          <p:spPr bwMode="auto">
            <a:xfrm>
              <a:off x="3013" y="1526"/>
              <a:ext cx="214" cy="925"/>
            </a:xfrm>
            <a:custGeom>
              <a:avLst/>
              <a:gdLst/>
              <a:ahLst/>
              <a:cxnLst>
                <a:cxn ang="0">
                  <a:pos x="213" y="0"/>
                </a:cxn>
                <a:cxn ang="0">
                  <a:pos x="95" y="75"/>
                </a:cxn>
                <a:cxn ang="0">
                  <a:pos x="0" y="924"/>
                </a:cxn>
                <a:cxn ang="0">
                  <a:pos x="120" y="845"/>
                </a:cxn>
                <a:cxn ang="0">
                  <a:pos x="213" y="0"/>
                </a:cxn>
                <a:cxn ang="0">
                  <a:pos x="213" y="0"/>
                </a:cxn>
              </a:cxnLst>
              <a:rect l="0" t="0" r="r" b="b"/>
              <a:pathLst>
                <a:path w="214" h="925">
                  <a:moveTo>
                    <a:pt x="213" y="0"/>
                  </a:moveTo>
                  <a:lnTo>
                    <a:pt x="95" y="75"/>
                  </a:lnTo>
                  <a:lnTo>
                    <a:pt x="0" y="924"/>
                  </a:lnTo>
                  <a:lnTo>
                    <a:pt x="120" y="845"/>
                  </a:lnTo>
                  <a:lnTo>
                    <a:pt x="213" y="0"/>
                  </a:lnTo>
                  <a:lnTo>
                    <a:pt x="213" y="0"/>
                  </a:lnTo>
                </a:path>
              </a:pathLst>
            </a:custGeom>
            <a:solidFill>
              <a:srgbClr val="FFD80F"/>
            </a:solidFill>
            <a:ln w="9525" cap="rnd">
              <a:noFill/>
              <a:round/>
              <a:headEnd/>
              <a:tailEnd/>
            </a:ln>
            <a:effectLst/>
          </p:spPr>
          <p:txBody>
            <a:bodyPr/>
            <a:lstStyle/>
            <a:p>
              <a:endParaRPr lang="en-US" sz="1800"/>
            </a:p>
          </p:txBody>
        </p:sp>
        <p:sp>
          <p:nvSpPr>
            <p:cNvPr id="89" name="Freeform 87">
              <a:extLst>
                <a:ext uri="{FF2B5EF4-FFF2-40B4-BE49-F238E27FC236}">
                  <a16:creationId xmlns:a16="http://schemas.microsoft.com/office/drawing/2014/main" id="{4BCE63A0-48FE-394A-B6E4-B1DF32DDAF0A}"/>
                </a:ext>
              </a:extLst>
            </p:cNvPr>
            <p:cNvSpPr>
              <a:spLocks/>
            </p:cNvSpPr>
            <p:nvPr/>
          </p:nvSpPr>
          <p:spPr bwMode="auto">
            <a:xfrm>
              <a:off x="3013" y="1526"/>
              <a:ext cx="214" cy="925"/>
            </a:xfrm>
            <a:custGeom>
              <a:avLst/>
              <a:gdLst/>
              <a:ahLst/>
              <a:cxnLst>
                <a:cxn ang="0">
                  <a:pos x="213" y="0"/>
                </a:cxn>
                <a:cxn ang="0">
                  <a:pos x="95" y="75"/>
                </a:cxn>
                <a:cxn ang="0">
                  <a:pos x="0" y="924"/>
                </a:cxn>
                <a:cxn ang="0">
                  <a:pos x="120" y="845"/>
                </a:cxn>
                <a:cxn ang="0">
                  <a:pos x="213" y="0"/>
                </a:cxn>
                <a:cxn ang="0">
                  <a:pos x="213" y="0"/>
                </a:cxn>
              </a:cxnLst>
              <a:rect l="0" t="0" r="r" b="b"/>
              <a:pathLst>
                <a:path w="214" h="925">
                  <a:moveTo>
                    <a:pt x="213" y="0"/>
                  </a:moveTo>
                  <a:lnTo>
                    <a:pt x="95" y="75"/>
                  </a:lnTo>
                  <a:lnTo>
                    <a:pt x="0" y="924"/>
                  </a:lnTo>
                  <a:lnTo>
                    <a:pt x="120" y="845"/>
                  </a:lnTo>
                  <a:lnTo>
                    <a:pt x="213" y="0"/>
                  </a:lnTo>
                  <a:lnTo>
                    <a:pt x="213" y="0"/>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90" name="Freeform 88">
              <a:extLst>
                <a:ext uri="{FF2B5EF4-FFF2-40B4-BE49-F238E27FC236}">
                  <a16:creationId xmlns:a16="http://schemas.microsoft.com/office/drawing/2014/main" id="{1E334798-9DAD-3F4C-A9A0-44FC0FEEE14B}"/>
                </a:ext>
              </a:extLst>
            </p:cNvPr>
            <p:cNvSpPr>
              <a:spLocks/>
            </p:cNvSpPr>
            <p:nvPr/>
          </p:nvSpPr>
          <p:spPr bwMode="auto">
            <a:xfrm>
              <a:off x="1900" y="2307"/>
              <a:ext cx="931" cy="340"/>
            </a:xfrm>
            <a:custGeom>
              <a:avLst/>
              <a:gdLst/>
              <a:ahLst/>
              <a:cxnLst>
                <a:cxn ang="0">
                  <a:pos x="930" y="263"/>
                </a:cxn>
                <a:cxn ang="0">
                  <a:pos x="812" y="339"/>
                </a:cxn>
                <a:cxn ang="0">
                  <a:pos x="0" y="78"/>
                </a:cxn>
                <a:cxn ang="0">
                  <a:pos x="119" y="0"/>
                </a:cxn>
                <a:cxn ang="0">
                  <a:pos x="930" y="263"/>
                </a:cxn>
                <a:cxn ang="0">
                  <a:pos x="930" y="263"/>
                </a:cxn>
              </a:cxnLst>
              <a:rect l="0" t="0" r="r" b="b"/>
              <a:pathLst>
                <a:path w="931" h="340">
                  <a:moveTo>
                    <a:pt x="930" y="263"/>
                  </a:moveTo>
                  <a:lnTo>
                    <a:pt x="812" y="339"/>
                  </a:lnTo>
                  <a:lnTo>
                    <a:pt x="0" y="78"/>
                  </a:lnTo>
                  <a:lnTo>
                    <a:pt x="119" y="0"/>
                  </a:lnTo>
                  <a:lnTo>
                    <a:pt x="930" y="263"/>
                  </a:lnTo>
                  <a:lnTo>
                    <a:pt x="930" y="263"/>
                  </a:lnTo>
                </a:path>
              </a:pathLst>
            </a:custGeom>
            <a:solidFill>
              <a:srgbClr val="FFD80F"/>
            </a:solidFill>
            <a:ln w="9525" cap="rnd">
              <a:noFill/>
              <a:round/>
              <a:headEnd/>
              <a:tailEnd/>
            </a:ln>
            <a:effectLst/>
          </p:spPr>
          <p:txBody>
            <a:bodyPr/>
            <a:lstStyle/>
            <a:p>
              <a:endParaRPr lang="en-US" sz="1800"/>
            </a:p>
          </p:txBody>
        </p:sp>
        <p:sp>
          <p:nvSpPr>
            <p:cNvPr id="91" name="Freeform 89">
              <a:extLst>
                <a:ext uri="{FF2B5EF4-FFF2-40B4-BE49-F238E27FC236}">
                  <a16:creationId xmlns:a16="http://schemas.microsoft.com/office/drawing/2014/main" id="{72A2D71B-1D2B-3648-9ABD-42995F1D540C}"/>
                </a:ext>
              </a:extLst>
            </p:cNvPr>
            <p:cNvSpPr>
              <a:spLocks/>
            </p:cNvSpPr>
            <p:nvPr/>
          </p:nvSpPr>
          <p:spPr bwMode="auto">
            <a:xfrm>
              <a:off x="1900" y="2307"/>
              <a:ext cx="931" cy="340"/>
            </a:xfrm>
            <a:custGeom>
              <a:avLst/>
              <a:gdLst/>
              <a:ahLst/>
              <a:cxnLst>
                <a:cxn ang="0">
                  <a:pos x="930" y="263"/>
                </a:cxn>
                <a:cxn ang="0">
                  <a:pos x="812" y="339"/>
                </a:cxn>
                <a:cxn ang="0">
                  <a:pos x="0" y="78"/>
                </a:cxn>
                <a:cxn ang="0">
                  <a:pos x="119" y="0"/>
                </a:cxn>
                <a:cxn ang="0">
                  <a:pos x="930" y="263"/>
                </a:cxn>
                <a:cxn ang="0">
                  <a:pos x="930" y="263"/>
                </a:cxn>
              </a:cxnLst>
              <a:rect l="0" t="0" r="r" b="b"/>
              <a:pathLst>
                <a:path w="931" h="340">
                  <a:moveTo>
                    <a:pt x="930" y="263"/>
                  </a:moveTo>
                  <a:lnTo>
                    <a:pt x="812" y="339"/>
                  </a:lnTo>
                  <a:lnTo>
                    <a:pt x="0" y="78"/>
                  </a:lnTo>
                  <a:lnTo>
                    <a:pt x="119" y="0"/>
                  </a:lnTo>
                  <a:lnTo>
                    <a:pt x="930" y="263"/>
                  </a:lnTo>
                  <a:lnTo>
                    <a:pt x="930" y="263"/>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92" name="Freeform 90">
              <a:extLst>
                <a:ext uri="{FF2B5EF4-FFF2-40B4-BE49-F238E27FC236}">
                  <a16:creationId xmlns:a16="http://schemas.microsoft.com/office/drawing/2014/main" id="{9386C80D-F8FF-6640-A65C-8B4D55327DA3}"/>
                </a:ext>
              </a:extLst>
            </p:cNvPr>
            <p:cNvSpPr>
              <a:spLocks/>
            </p:cNvSpPr>
            <p:nvPr/>
          </p:nvSpPr>
          <p:spPr bwMode="auto">
            <a:xfrm>
              <a:off x="2259" y="2015"/>
              <a:ext cx="213" cy="925"/>
            </a:xfrm>
            <a:custGeom>
              <a:avLst/>
              <a:gdLst/>
              <a:ahLst/>
              <a:cxnLst>
                <a:cxn ang="0">
                  <a:pos x="212" y="0"/>
                </a:cxn>
                <a:cxn ang="0">
                  <a:pos x="94" y="77"/>
                </a:cxn>
                <a:cxn ang="0">
                  <a:pos x="0" y="924"/>
                </a:cxn>
                <a:cxn ang="0">
                  <a:pos x="119" y="845"/>
                </a:cxn>
                <a:cxn ang="0">
                  <a:pos x="212" y="0"/>
                </a:cxn>
                <a:cxn ang="0">
                  <a:pos x="212" y="0"/>
                </a:cxn>
              </a:cxnLst>
              <a:rect l="0" t="0" r="r" b="b"/>
              <a:pathLst>
                <a:path w="213" h="925">
                  <a:moveTo>
                    <a:pt x="212" y="0"/>
                  </a:moveTo>
                  <a:lnTo>
                    <a:pt x="94" y="77"/>
                  </a:lnTo>
                  <a:lnTo>
                    <a:pt x="0" y="924"/>
                  </a:lnTo>
                  <a:lnTo>
                    <a:pt x="119" y="845"/>
                  </a:lnTo>
                  <a:lnTo>
                    <a:pt x="212" y="0"/>
                  </a:lnTo>
                  <a:lnTo>
                    <a:pt x="212" y="0"/>
                  </a:lnTo>
                </a:path>
              </a:pathLst>
            </a:custGeom>
            <a:solidFill>
              <a:srgbClr val="FFD80F"/>
            </a:solidFill>
            <a:ln w="9525" cap="rnd">
              <a:noFill/>
              <a:round/>
              <a:headEnd/>
              <a:tailEnd/>
            </a:ln>
            <a:effectLst/>
          </p:spPr>
          <p:txBody>
            <a:bodyPr/>
            <a:lstStyle/>
            <a:p>
              <a:endParaRPr lang="en-US" sz="1800"/>
            </a:p>
          </p:txBody>
        </p:sp>
        <p:sp>
          <p:nvSpPr>
            <p:cNvPr id="93" name="Freeform 91">
              <a:extLst>
                <a:ext uri="{FF2B5EF4-FFF2-40B4-BE49-F238E27FC236}">
                  <a16:creationId xmlns:a16="http://schemas.microsoft.com/office/drawing/2014/main" id="{24AAE3F9-A9C4-164B-951D-606E08EC7234}"/>
                </a:ext>
              </a:extLst>
            </p:cNvPr>
            <p:cNvSpPr>
              <a:spLocks/>
            </p:cNvSpPr>
            <p:nvPr/>
          </p:nvSpPr>
          <p:spPr bwMode="auto">
            <a:xfrm>
              <a:off x="2259" y="2015"/>
              <a:ext cx="213" cy="925"/>
            </a:xfrm>
            <a:custGeom>
              <a:avLst/>
              <a:gdLst/>
              <a:ahLst/>
              <a:cxnLst>
                <a:cxn ang="0">
                  <a:pos x="212" y="0"/>
                </a:cxn>
                <a:cxn ang="0">
                  <a:pos x="94" y="77"/>
                </a:cxn>
                <a:cxn ang="0">
                  <a:pos x="0" y="924"/>
                </a:cxn>
                <a:cxn ang="0">
                  <a:pos x="119" y="845"/>
                </a:cxn>
                <a:cxn ang="0">
                  <a:pos x="212" y="0"/>
                </a:cxn>
                <a:cxn ang="0">
                  <a:pos x="212" y="0"/>
                </a:cxn>
              </a:cxnLst>
              <a:rect l="0" t="0" r="r" b="b"/>
              <a:pathLst>
                <a:path w="213" h="925">
                  <a:moveTo>
                    <a:pt x="212" y="0"/>
                  </a:moveTo>
                  <a:lnTo>
                    <a:pt x="94" y="77"/>
                  </a:lnTo>
                  <a:lnTo>
                    <a:pt x="0" y="924"/>
                  </a:lnTo>
                  <a:lnTo>
                    <a:pt x="119" y="845"/>
                  </a:lnTo>
                  <a:lnTo>
                    <a:pt x="212" y="0"/>
                  </a:lnTo>
                  <a:lnTo>
                    <a:pt x="212" y="0"/>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94" name="Freeform 92">
              <a:extLst>
                <a:ext uri="{FF2B5EF4-FFF2-40B4-BE49-F238E27FC236}">
                  <a16:creationId xmlns:a16="http://schemas.microsoft.com/office/drawing/2014/main" id="{3B0C4032-70D5-A341-BEFB-A4EECC8C8085}"/>
                </a:ext>
              </a:extLst>
            </p:cNvPr>
            <p:cNvSpPr>
              <a:spLocks/>
            </p:cNvSpPr>
            <p:nvPr/>
          </p:nvSpPr>
          <p:spPr bwMode="auto">
            <a:xfrm>
              <a:off x="1733" y="2429"/>
              <a:ext cx="456" cy="617"/>
            </a:xfrm>
            <a:custGeom>
              <a:avLst/>
              <a:gdLst/>
              <a:ahLst/>
              <a:cxnLst>
                <a:cxn ang="0">
                  <a:pos x="180" y="338"/>
                </a:cxn>
                <a:cxn ang="0">
                  <a:pos x="0" y="62"/>
                </a:cxn>
                <a:cxn ang="0">
                  <a:pos x="99" y="0"/>
                </a:cxn>
                <a:cxn ang="0">
                  <a:pos x="277" y="275"/>
                </a:cxn>
                <a:cxn ang="0">
                  <a:pos x="455" y="551"/>
                </a:cxn>
                <a:cxn ang="0">
                  <a:pos x="355" y="616"/>
                </a:cxn>
                <a:cxn ang="0">
                  <a:pos x="180" y="338"/>
                </a:cxn>
                <a:cxn ang="0">
                  <a:pos x="180" y="338"/>
                </a:cxn>
              </a:cxnLst>
              <a:rect l="0" t="0" r="r" b="b"/>
              <a:pathLst>
                <a:path w="456" h="617">
                  <a:moveTo>
                    <a:pt x="180" y="338"/>
                  </a:moveTo>
                  <a:lnTo>
                    <a:pt x="0" y="62"/>
                  </a:lnTo>
                  <a:lnTo>
                    <a:pt x="99" y="0"/>
                  </a:lnTo>
                  <a:lnTo>
                    <a:pt x="277" y="275"/>
                  </a:lnTo>
                  <a:lnTo>
                    <a:pt x="455" y="551"/>
                  </a:lnTo>
                  <a:lnTo>
                    <a:pt x="355" y="616"/>
                  </a:lnTo>
                  <a:lnTo>
                    <a:pt x="180" y="338"/>
                  </a:lnTo>
                  <a:lnTo>
                    <a:pt x="180" y="338"/>
                  </a:lnTo>
                </a:path>
              </a:pathLst>
            </a:custGeom>
            <a:solidFill>
              <a:srgbClr val="FFD80F"/>
            </a:solidFill>
            <a:ln w="9525" cap="rnd">
              <a:noFill/>
              <a:round/>
              <a:headEnd/>
              <a:tailEnd/>
            </a:ln>
            <a:effectLst/>
          </p:spPr>
          <p:txBody>
            <a:bodyPr/>
            <a:lstStyle/>
            <a:p>
              <a:endParaRPr lang="en-US" sz="1800"/>
            </a:p>
          </p:txBody>
        </p:sp>
        <p:sp>
          <p:nvSpPr>
            <p:cNvPr id="95" name="Freeform 93">
              <a:extLst>
                <a:ext uri="{FF2B5EF4-FFF2-40B4-BE49-F238E27FC236}">
                  <a16:creationId xmlns:a16="http://schemas.microsoft.com/office/drawing/2014/main" id="{9CDD25CE-F229-B340-840B-0175BA836643}"/>
                </a:ext>
              </a:extLst>
            </p:cNvPr>
            <p:cNvSpPr>
              <a:spLocks/>
            </p:cNvSpPr>
            <p:nvPr/>
          </p:nvSpPr>
          <p:spPr bwMode="auto">
            <a:xfrm>
              <a:off x="1733" y="2429"/>
              <a:ext cx="456" cy="617"/>
            </a:xfrm>
            <a:custGeom>
              <a:avLst/>
              <a:gdLst/>
              <a:ahLst/>
              <a:cxnLst>
                <a:cxn ang="0">
                  <a:pos x="180" y="338"/>
                </a:cxn>
                <a:cxn ang="0">
                  <a:pos x="0" y="62"/>
                </a:cxn>
                <a:cxn ang="0">
                  <a:pos x="99" y="0"/>
                </a:cxn>
                <a:cxn ang="0">
                  <a:pos x="277" y="275"/>
                </a:cxn>
                <a:cxn ang="0">
                  <a:pos x="455" y="551"/>
                </a:cxn>
                <a:cxn ang="0">
                  <a:pos x="355" y="616"/>
                </a:cxn>
                <a:cxn ang="0">
                  <a:pos x="180" y="338"/>
                </a:cxn>
                <a:cxn ang="0">
                  <a:pos x="180" y="338"/>
                </a:cxn>
              </a:cxnLst>
              <a:rect l="0" t="0" r="r" b="b"/>
              <a:pathLst>
                <a:path w="456" h="617">
                  <a:moveTo>
                    <a:pt x="180" y="338"/>
                  </a:moveTo>
                  <a:lnTo>
                    <a:pt x="0" y="62"/>
                  </a:lnTo>
                  <a:lnTo>
                    <a:pt x="99" y="0"/>
                  </a:lnTo>
                  <a:lnTo>
                    <a:pt x="277" y="275"/>
                  </a:lnTo>
                  <a:lnTo>
                    <a:pt x="455" y="551"/>
                  </a:lnTo>
                  <a:lnTo>
                    <a:pt x="355" y="616"/>
                  </a:lnTo>
                  <a:lnTo>
                    <a:pt x="180" y="338"/>
                  </a:lnTo>
                  <a:lnTo>
                    <a:pt x="180" y="338"/>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96" name="Freeform 94">
              <a:extLst>
                <a:ext uri="{FF2B5EF4-FFF2-40B4-BE49-F238E27FC236}">
                  <a16:creationId xmlns:a16="http://schemas.microsoft.com/office/drawing/2014/main" id="{7CD4B367-6788-EA4D-8D97-FB0981F5AC77}"/>
                </a:ext>
              </a:extLst>
            </p:cNvPr>
            <p:cNvSpPr>
              <a:spLocks/>
            </p:cNvSpPr>
            <p:nvPr/>
          </p:nvSpPr>
          <p:spPr bwMode="auto">
            <a:xfrm>
              <a:off x="3134" y="1512"/>
              <a:ext cx="190" cy="141"/>
            </a:xfrm>
            <a:custGeom>
              <a:avLst/>
              <a:gdLst/>
              <a:ahLst/>
              <a:cxnLst>
                <a:cxn ang="0">
                  <a:pos x="189" y="140"/>
                </a:cxn>
                <a:cxn ang="0">
                  <a:pos x="172" y="137"/>
                </a:cxn>
                <a:cxn ang="0">
                  <a:pos x="151" y="135"/>
                </a:cxn>
                <a:cxn ang="0">
                  <a:pos x="129" y="131"/>
                </a:cxn>
                <a:cxn ang="0">
                  <a:pos x="110" y="124"/>
                </a:cxn>
                <a:cxn ang="0">
                  <a:pos x="90" y="120"/>
                </a:cxn>
                <a:cxn ang="0">
                  <a:pos x="71" y="114"/>
                </a:cxn>
                <a:cxn ang="0">
                  <a:pos x="53" y="108"/>
                </a:cxn>
                <a:cxn ang="0">
                  <a:pos x="39" y="101"/>
                </a:cxn>
                <a:cxn ang="0">
                  <a:pos x="28" y="94"/>
                </a:cxn>
                <a:cxn ang="0">
                  <a:pos x="23" y="87"/>
                </a:cxn>
                <a:cxn ang="0">
                  <a:pos x="23" y="87"/>
                </a:cxn>
                <a:cxn ang="0">
                  <a:pos x="18" y="80"/>
                </a:cxn>
                <a:cxn ang="0">
                  <a:pos x="12" y="71"/>
                </a:cxn>
                <a:cxn ang="0">
                  <a:pos x="7" y="63"/>
                </a:cxn>
                <a:cxn ang="0">
                  <a:pos x="5" y="55"/>
                </a:cxn>
                <a:cxn ang="0">
                  <a:pos x="2" y="46"/>
                </a:cxn>
                <a:cxn ang="0">
                  <a:pos x="0" y="36"/>
                </a:cxn>
                <a:cxn ang="0">
                  <a:pos x="0" y="27"/>
                </a:cxn>
                <a:cxn ang="0">
                  <a:pos x="0" y="17"/>
                </a:cxn>
                <a:cxn ang="0">
                  <a:pos x="2" y="8"/>
                </a:cxn>
                <a:cxn ang="0">
                  <a:pos x="5" y="0"/>
                </a:cxn>
                <a:cxn ang="0">
                  <a:pos x="189" y="140"/>
                </a:cxn>
              </a:cxnLst>
              <a:rect l="0" t="0" r="r" b="b"/>
              <a:pathLst>
                <a:path w="190" h="141">
                  <a:moveTo>
                    <a:pt x="189" y="140"/>
                  </a:moveTo>
                  <a:lnTo>
                    <a:pt x="172" y="137"/>
                  </a:lnTo>
                  <a:lnTo>
                    <a:pt x="151" y="135"/>
                  </a:lnTo>
                  <a:lnTo>
                    <a:pt x="129" y="131"/>
                  </a:lnTo>
                  <a:lnTo>
                    <a:pt x="110" y="124"/>
                  </a:lnTo>
                  <a:lnTo>
                    <a:pt x="90" y="120"/>
                  </a:lnTo>
                  <a:lnTo>
                    <a:pt x="71" y="114"/>
                  </a:lnTo>
                  <a:lnTo>
                    <a:pt x="53" y="108"/>
                  </a:lnTo>
                  <a:lnTo>
                    <a:pt x="39" y="101"/>
                  </a:lnTo>
                  <a:lnTo>
                    <a:pt x="28" y="94"/>
                  </a:lnTo>
                  <a:lnTo>
                    <a:pt x="23" y="87"/>
                  </a:lnTo>
                  <a:lnTo>
                    <a:pt x="23" y="87"/>
                  </a:lnTo>
                  <a:lnTo>
                    <a:pt x="18" y="80"/>
                  </a:lnTo>
                  <a:lnTo>
                    <a:pt x="12" y="71"/>
                  </a:lnTo>
                  <a:lnTo>
                    <a:pt x="7" y="63"/>
                  </a:lnTo>
                  <a:lnTo>
                    <a:pt x="5" y="55"/>
                  </a:lnTo>
                  <a:lnTo>
                    <a:pt x="2" y="46"/>
                  </a:lnTo>
                  <a:lnTo>
                    <a:pt x="0" y="36"/>
                  </a:lnTo>
                  <a:lnTo>
                    <a:pt x="0" y="27"/>
                  </a:lnTo>
                  <a:lnTo>
                    <a:pt x="0" y="17"/>
                  </a:lnTo>
                  <a:lnTo>
                    <a:pt x="2" y="8"/>
                  </a:lnTo>
                  <a:lnTo>
                    <a:pt x="5" y="0"/>
                  </a:lnTo>
                  <a:lnTo>
                    <a:pt x="189" y="140"/>
                  </a:lnTo>
                </a:path>
              </a:pathLst>
            </a:custGeom>
            <a:solidFill>
              <a:srgbClr val="7C6000"/>
            </a:solidFill>
            <a:ln w="9525" cap="rnd">
              <a:noFill/>
              <a:round/>
              <a:headEnd/>
              <a:tailEnd/>
            </a:ln>
            <a:effectLst/>
          </p:spPr>
          <p:txBody>
            <a:bodyPr/>
            <a:lstStyle/>
            <a:p>
              <a:endParaRPr lang="en-US" sz="1800"/>
            </a:p>
          </p:txBody>
        </p:sp>
        <p:sp>
          <p:nvSpPr>
            <p:cNvPr id="97" name="Freeform 95">
              <a:extLst>
                <a:ext uri="{FF2B5EF4-FFF2-40B4-BE49-F238E27FC236}">
                  <a16:creationId xmlns:a16="http://schemas.microsoft.com/office/drawing/2014/main" id="{098960BC-BEF1-BD4F-8B1C-044E394E4A68}"/>
                </a:ext>
              </a:extLst>
            </p:cNvPr>
            <p:cNvSpPr>
              <a:spLocks/>
            </p:cNvSpPr>
            <p:nvPr/>
          </p:nvSpPr>
          <p:spPr bwMode="auto">
            <a:xfrm>
              <a:off x="3134" y="1512"/>
              <a:ext cx="190" cy="141"/>
            </a:xfrm>
            <a:custGeom>
              <a:avLst/>
              <a:gdLst/>
              <a:ahLst/>
              <a:cxnLst>
                <a:cxn ang="0">
                  <a:pos x="189" y="140"/>
                </a:cxn>
                <a:cxn ang="0">
                  <a:pos x="172" y="137"/>
                </a:cxn>
                <a:cxn ang="0">
                  <a:pos x="151" y="135"/>
                </a:cxn>
                <a:cxn ang="0">
                  <a:pos x="129" y="131"/>
                </a:cxn>
                <a:cxn ang="0">
                  <a:pos x="110" y="124"/>
                </a:cxn>
                <a:cxn ang="0">
                  <a:pos x="90" y="120"/>
                </a:cxn>
                <a:cxn ang="0">
                  <a:pos x="71" y="114"/>
                </a:cxn>
                <a:cxn ang="0">
                  <a:pos x="53" y="108"/>
                </a:cxn>
                <a:cxn ang="0">
                  <a:pos x="39" y="101"/>
                </a:cxn>
                <a:cxn ang="0">
                  <a:pos x="28" y="94"/>
                </a:cxn>
                <a:cxn ang="0">
                  <a:pos x="23" y="87"/>
                </a:cxn>
                <a:cxn ang="0">
                  <a:pos x="23" y="87"/>
                </a:cxn>
                <a:cxn ang="0">
                  <a:pos x="18" y="80"/>
                </a:cxn>
                <a:cxn ang="0">
                  <a:pos x="12" y="71"/>
                </a:cxn>
                <a:cxn ang="0">
                  <a:pos x="7" y="63"/>
                </a:cxn>
                <a:cxn ang="0">
                  <a:pos x="5" y="55"/>
                </a:cxn>
                <a:cxn ang="0">
                  <a:pos x="2" y="46"/>
                </a:cxn>
                <a:cxn ang="0">
                  <a:pos x="0" y="36"/>
                </a:cxn>
                <a:cxn ang="0">
                  <a:pos x="0" y="27"/>
                </a:cxn>
                <a:cxn ang="0">
                  <a:pos x="0" y="17"/>
                </a:cxn>
                <a:cxn ang="0">
                  <a:pos x="2" y="8"/>
                </a:cxn>
                <a:cxn ang="0">
                  <a:pos x="5" y="0"/>
                </a:cxn>
              </a:cxnLst>
              <a:rect l="0" t="0" r="r" b="b"/>
              <a:pathLst>
                <a:path w="190" h="141">
                  <a:moveTo>
                    <a:pt x="189" y="140"/>
                  </a:moveTo>
                  <a:lnTo>
                    <a:pt x="172" y="137"/>
                  </a:lnTo>
                  <a:lnTo>
                    <a:pt x="151" y="135"/>
                  </a:lnTo>
                  <a:lnTo>
                    <a:pt x="129" y="131"/>
                  </a:lnTo>
                  <a:lnTo>
                    <a:pt x="110" y="124"/>
                  </a:lnTo>
                  <a:lnTo>
                    <a:pt x="90" y="120"/>
                  </a:lnTo>
                  <a:lnTo>
                    <a:pt x="71" y="114"/>
                  </a:lnTo>
                  <a:lnTo>
                    <a:pt x="53" y="108"/>
                  </a:lnTo>
                  <a:lnTo>
                    <a:pt x="39" y="101"/>
                  </a:lnTo>
                  <a:lnTo>
                    <a:pt x="28" y="94"/>
                  </a:lnTo>
                  <a:lnTo>
                    <a:pt x="23" y="87"/>
                  </a:lnTo>
                  <a:lnTo>
                    <a:pt x="23" y="87"/>
                  </a:lnTo>
                  <a:lnTo>
                    <a:pt x="18" y="80"/>
                  </a:lnTo>
                  <a:lnTo>
                    <a:pt x="12" y="71"/>
                  </a:lnTo>
                  <a:lnTo>
                    <a:pt x="7" y="63"/>
                  </a:lnTo>
                  <a:lnTo>
                    <a:pt x="5" y="55"/>
                  </a:lnTo>
                  <a:lnTo>
                    <a:pt x="2" y="46"/>
                  </a:lnTo>
                  <a:lnTo>
                    <a:pt x="0" y="36"/>
                  </a:lnTo>
                  <a:lnTo>
                    <a:pt x="0" y="27"/>
                  </a:lnTo>
                  <a:lnTo>
                    <a:pt x="0" y="17"/>
                  </a:lnTo>
                  <a:lnTo>
                    <a:pt x="2" y="8"/>
                  </a:lnTo>
                  <a:lnTo>
                    <a:pt x="5" y="0"/>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98" name="Freeform 96">
              <a:extLst>
                <a:ext uri="{FF2B5EF4-FFF2-40B4-BE49-F238E27FC236}">
                  <a16:creationId xmlns:a16="http://schemas.microsoft.com/office/drawing/2014/main" id="{3AE419A1-83A2-1B48-AFB2-67A90EDF44BB}"/>
                </a:ext>
              </a:extLst>
            </p:cNvPr>
            <p:cNvSpPr>
              <a:spLocks/>
            </p:cNvSpPr>
            <p:nvPr/>
          </p:nvSpPr>
          <p:spPr bwMode="auto">
            <a:xfrm>
              <a:off x="3207" y="1580"/>
              <a:ext cx="167" cy="130"/>
            </a:xfrm>
            <a:custGeom>
              <a:avLst/>
              <a:gdLst/>
              <a:ahLst/>
              <a:cxnLst>
                <a:cxn ang="0">
                  <a:pos x="166" y="129"/>
                </a:cxn>
                <a:cxn ang="0">
                  <a:pos x="153" y="124"/>
                </a:cxn>
                <a:cxn ang="0">
                  <a:pos x="138" y="121"/>
                </a:cxn>
                <a:cxn ang="0">
                  <a:pos x="124" y="116"/>
                </a:cxn>
                <a:cxn ang="0">
                  <a:pos x="111" y="112"/>
                </a:cxn>
                <a:cxn ang="0">
                  <a:pos x="96" y="105"/>
                </a:cxn>
                <a:cxn ang="0">
                  <a:pos x="82" y="99"/>
                </a:cxn>
                <a:cxn ang="0">
                  <a:pos x="67" y="93"/>
                </a:cxn>
                <a:cxn ang="0">
                  <a:pos x="54" y="87"/>
                </a:cxn>
                <a:cxn ang="0">
                  <a:pos x="41" y="76"/>
                </a:cxn>
                <a:cxn ang="0">
                  <a:pos x="29" y="66"/>
                </a:cxn>
                <a:cxn ang="0">
                  <a:pos x="29" y="66"/>
                </a:cxn>
                <a:cxn ang="0">
                  <a:pos x="18" y="55"/>
                </a:cxn>
                <a:cxn ang="0">
                  <a:pos x="9" y="47"/>
                </a:cxn>
                <a:cxn ang="0">
                  <a:pos x="4" y="38"/>
                </a:cxn>
                <a:cxn ang="0">
                  <a:pos x="2" y="29"/>
                </a:cxn>
                <a:cxn ang="0">
                  <a:pos x="0" y="23"/>
                </a:cxn>
                <a:cxn ang="0">
                  <a:pos x="0" y="17"/>
                </a:cxn>
                <a:cxn ang="0">
                  <a:pos x="0" y="13"/>
                </a:cxn>
                <a:cxn ang="0">
                  <a:pos x="2" y="8"/>
                </a:cxn>
                <a:cxn ang="0">
                  <a:pos x="2" y="4"/>
                </a:cxn>
                <a:cxn ang="0">
                  <a:pos x="4" y="0"/>
                </a:cxn>
                <a:cxn ang="0">
                  <a:pos x="4" y="0"/>
                </a:cxn>
                <a:cxn ang="0">
                  <a:pos x="4" y="0"/>
                </a:cxn>
                <a:cxn ang="0">
                  <a:pos x="9" y="0"/>
                </a:cxn>
                <a:cxn ang="0">
                  <a:pos x="16" y="2"/>
                </a:cxn>
                <a:cxn ang="0">
                  <a:pos x="27" y="4"/>
                </a:cxn>
                <a:cxn ang="0">
                  <a:pos x="37" y="8"/>
                </a:cxn>
                <a:cxn ang="0">
                  <a:pos x="50" y="11"/>
                </a:cxn>
                <a:cxn ang="0">
                  <a:pos x="60" y="15"/>
                </a:cxn>
                <a:cxn ang="0">
                  <a:pos x="71" y="17"/>
                </a:cxn>
                <a:cxn ang="0">
                  <a:pos x="82" y="22"/>
                </a:cxn>
                <a:cxn ang="0">
                  <a:pos x="87" y="25"/>
                </a:cxn>
                <a:cxn ang="0">
                  <a:pos x="166" y="129"/>
                </a:cxn>
              </a:cxnLst>
              <a:rect l="0" t="0" r="r" b="b"/>
              <a:pathLst>
                <a:path w="167" h="130">
                  <a:moveTo>
                    <a:pt x="166" y="129"/>
                  </a:moveTo>
                  <a:lnTo>
                    <a:pt x="153" y="124"/>
                  </a:lnTo>
                  <a:lnTo>
                    <a:pt x="138" y="121"/>
                  </a:lnTo>
                  <a:lnTo>
                    <a:pt x="124" y="116"/>
                  </a:lnTo>
                  <a:lnTo>
                    <a:pt x="111" y="112"/>
                  </a:lnTo>
                  <a:lnTo>
                    <a:pt x="96" y="105"/>
                  </a:lnTo>
                  <a:lnTo>
                    <a:pt x="82" y="99"/>
                  </a:lnTo>
                  <a:lnTo>
                    <a:pt x="67" y="93"/>
                  </a:lnTo>
                  <a:lnTo>
                    <a:pt x="54" y="87"/>
                  </a:lnTo>
                  <a:lnTo>
                    <a:pt x="41" y="76"/>
                  </a:lnTo>
                  <a:lnTo>
                    <a:pt x="29" y="66"/>
                  </a:lnTo>
                  <a:lnTo>
                    <a:pt x="29" y="66"/>
                  </a:lnTo>
                  <a:lnTo>
                    <a:pt x="18" y="55"/>
                  </a:lnTo>
                  <a:lnTo>
                    <a:pt x="9" y="47"/>
                  </a:lnTo>
                  <a:lnTo>
                    <a:pt x="4" y="38"/>
                  </a:lnTo>
                  <a:lnTo>
                    <a:pt x="2" y="29"/>
                  </a:lnTo>
                  <a:lnTo>
                    <a:pt x="0" y="23"/>
                  </a:lnTo>
                  <a:lnTo>
                    <a:pt x="0" y="17"/>
                  </a:lnTo>
                  <a:lnTo>
                    <a:pt x="0" y="13"/>
                  </a:lnTo>
                  <a:lnTo>
                    <a:pt x="2" y="8"/>
                  </a:lnTo>
                  <a:lnTo>
                    <a:pt x="2" y="4"/>
                  </a:lnTo>
                  <a:lnTo>
                    <a:pt x="4" y="0"/>
                  </a:lnTo>
                  <a:lnTo>
                    <a:pt x="4" y="0"/>
                  </a:lnTo>
                  <a:lnTo>
                    <a:pt x="4" y="0"/>
                  </a:lnTo>
                  <a:lnTo>
                    <a:pt x="9" y="0"/>
                  </a:lnTo>
                  <a:lnTo>
                    <a:pt x="16" y="2"/>
                  </a:lnTo>
                  <a:lnTo>
                    <a:pt x="27" y="4"/>
                  </a:lnTo>
                  <a:lnTo>
                    <a:pt x="37" y="8"/>
                  </a:lnTo>
                  <a:lnTo>
                    <a:pt x="50" y="11"/>
                  </a:lnTo>
                  <a:lnTo>
                    <a:pt x="60" y="15"/>
                  </a:lnTo>
                  <a:lnTo>
                    <a:pt x="71" y="17"/>
                  </a:lnTo>
                  <a:lnTo>
                    <a:pt x="82" y="22"/>
                  </a:lnTo>
                  <a:lnTo>
                    <a:pt x="87" y="25"/>
                  </a:lnTo>
                  <a:lnTo>
                    <a:pt x="166" y="129"/>
                  </a:lnTo>
                </a:path>
              </a:pathLst>
            </a:custGeom>
            <a:solidFill>
              <a:srgbClr val="7C6000"/>
            </a:solidFill>
            <a:ln w="9525" cap="rnd">
              <a:noFill/>
              <a:round/>
              <a:headEnd/>
              <a:tailEnd/>
            </a:ln>
            <a:effectLst/>
          </p:spPr>
          <p:txBody>
            <a:bodyPr/>
            <a:lstStyle/>
            <a:p>
              <a:endParaRPr lang="en-US" sz="1800"/>
            </a:p>
          </p:txBody>
        </p:sp>
        <p:sp>
          <p:nvSpPr>
            <p:cNvPr id="99" name="Freeform 97">
              <a:extLst>
                <a:ext uri="{FF2B5EF4-FFF2-40B4-BE49-F238E27FC236}">
                  <a16:creationId xmlns:a16="http://schemas.microsoft.com/office/drawing/2014/main" id="{73714E93-08E1-B746-B81A-1598488BDF4C}"/>
                </a:ext>
              </a:extLst>
            </p:cNvPr>
            <p:cNvSpPr>
              <a:spLocks/>
            </p:cNvSpPr>
            <p:nvPr/>
          </p:nvSpPr>
          <p:spPr bwMode="auto">
            <a:xfrm>
              <a:off x="3207" y="1580"/>
              <a:ext cx="167" cy="130"/>
            </a:xfrm>
            <a:custGeom>
              <a:avLst/>
              <a:gdLst/>
              <a:ahLst/>
              <a:cxnLst>
                <a:cxn ang="0">
                  <a:pos x="166" y="129"/>
                </a:cxn>
                <a:cxn ang="0">
                  <a:pos x="153" y="124"/>
                </a:cxn>
                <a:cxn ang="0">
                  <a:pos x="138" y="121"/>
                </a:cxn>
                <a:cxn ang="0">
                  <a:pos x="124" y="116"/>
                </a:cxn>
                <a:cxn ang="0">
                  <a:pos x="111" y="112"/>
                </a:cxn>
                <a:cxn ang="0">
                  <a:pos x="96" y="105"/>
                </a:cxn>
                <a:cxn ang="0">
                  <a:pos x="82" y="99"/>
                </a:cxn>
                <a:cxn ang="0">
                  <a:pos x="67" y="93"/>
                </a:cxn>
                <a:cxn ang="0">
                  <a:pos x="54" y="87"/>
                </a:cxn>
                <a:cxn ang="0">
                  <a:pos x="41" y="76"/>
                </a:cxn>
                <a:cxn ang="0">
                  <a:pos x="29" y="66"/>
                </a:cxn>
                <a:cxn ang="0">
                  <a:pos x="29" y="66"/>
                </a:cxn>
                <a:cxn ang="0">
                  <a:pos x="18" y="55"/>
                </a:cxn>
                <a:cxn ang="0">
                  <a:pos x="9" y="47"/>
                </a:cxn>
                <a:cxn ang="0">
                  <a:pos x="4" y="38"/>
                </a:cxn>
                <a:cxn ang="0">
                  <a:pos x="2" y="29"/>
                </a:cxn>
                <a:cxn ang="0">
                  <a:pos x="0" y="23"/>
                </a:cxn>
                <a:cxn ang="0">
                  <a:pos x="0" y="17"/>
                </a:cxn>
                <a:cxn ang="0">
                  <a:pos x="0" y="13"/>
                </a:cxn>
                <a:cxn ang="0">
                  <a:pos x="2" y="8"/>
                </a:cxn>
                <a:cxn ang="0">
                  <a:pos x="2" y="4"/>
                </a:cxn>
                <a:cxn ang="0">
                  <a:pos x="4" y="0"/>
                </a:cxn>
                <a:cxn ang="0">
                  <a:pos x="4" y="0"/>
                </a:cxn>
                <a:cxn ang="0">
                  <a:pos x="4" y="0"/>
                </a:cxn>
                <a:cxn ang="0">
                  <a:pos x="9" y="0"/>
                </a:cxn>
                <a:cxn ang="0">
                  <a:pos x="16" y="2"/>
                </a:cxn>
                <a:cxn ang="0">
                  <a:pos x="27" y="4"/>
                </a:cxn>
                <a:cxn ang="0">
                  <a:pos x="37" y="8"/>
                </a:cxn>
                <a:cxn ang="0">
                  <a:pos x="50" y="11"/>
                </a:cxn>
                <a:cxn ang="0">
                  <a:pos x="60" y="15"/>
                </a:cxn>
                <a:cxn ang="0">
                  <a:pos x="71" y="17"/>
                </a:cxn>
                <a:cxn ang="0">
                  <a:pos x="82" y="22"/>
                </a:cxn>
                <a:cxn ang="0">
                  <a:pos x="87" y="25"/>
                </a:cxn>
              </a:cxnLst>
              <a:rect l="0" t="0" r="r" b="b"/>
              <a:pathLst>
                <a:path w="167" h="130">
                  <a:moveTo>
                    <a:pt x="166" y="129"/>
                  </a:moveTo>
                  <a:lnTo>
                    <a:pt x="153" y="124"/>
                  </a:lnTo>
                  <a:lnTo>
                    <a:pt x="138" y="121"/>
                  </a:lnTo>
                  <a:lnTo>
                    <a:pt x="124" y="116"/>
                  </a:lnTo>
                  <a:lnTo>
                    <a:pt x="111" y="112"/>
                  </a:lnTo>
                  <a:lnTo>
                    <a:pt x="96" y="105"/>
                  </a:lnTo>
                  <a:lnTo>
                    <a:pt x="82" y="99"/>
                  </a:lnTo>
                  <a:lnTo>
                    <a:pt x="67" y="93"/>
                  </a:lnTo>
                  <a:lnTo>
                    <a:pt x="54" y="87"/>
                  </a:lnTo>
                  <a:lnTo>
                    <a:pt x="41" y="76"/>
                  </a:lnTo>
                  <a:lnTo>
                    <a:pt x="29" y="66"/>
                  </a:lnTo>
                  <a:lnTo>
                    <a:pt x="29" y="66"/>
                  </a:lnTo>
                  <a:lnTo>
                    <a:pt x="18" y="55"/>
                  </a:lnTo>
                  <a:lnTo>
                    <a:pt x="9" y="47"/>
                  </a:lnTo>
                  <a:lnTo>
                    <a:pt x="4" y="38"/>
                  </a:lnTo>
                  <a:lnTo>
                    <a:pt x="2" y="29"/>
                  </a:lnTo>
                  <a:lnTo>
                    <a:pt x="0" y="23"/>
                  </a:lnTo>
                  <a:lnTo>
                    <a:pt x="0" y="17"/>
                  </a:lnTo>
                  <a:lnTo>
                    <a:pt x="0" y="13"/>
                  </a:lnTo>
                  <a:lnTo>
                    <a:pt x="2" y="8"/>
                  </a:lnTo>
                  <a:lnTo>
                    <a:pt x="2" y="4"/>
                  </a:lnTo>
                  <a:lnTo>
                    <a:pt x="4" y="0"/>
                  </a:lnTo>
                  <a:lnTo>
                    <a:pt x="4" y="0"/>
                  </a:lnTo>
                  <a:lnTo>
                    <a:pt x="4" y="0"/>
                  </a:lnTo>
                  <a:lnTo>
                    <a:pt x="9" y="0"/>
                  </a:lnTo>
                  <a:lnTo>
                    <a:pt x="16" y="2"/>
                  </a:lnTo>
                  <a:lnTo>
                    <a:pt x="27" y="4"/>
                  </a:lnTo>
                  <a:lnTo>
                    <a:pt x="37" y="8"/>
                  </a:lnTo>
                  <a:lnTo>
                    <a:pt x="50" y="11"/>
                  </a:lnTo>
                  <a:lnTo>
                    <a:pt x="60" y="15"/>
                  </a:lnTo>
                  <a:lnTo>
                    <a:pt x="71" y="17"/>
                  </a:lnTo>
                  <a:lnTo>
                    <a:pt x="82" y="22"/>
                  </a:lnTo>
                  <a:lnTo>
                    <a:pt x="87" y="25"/>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100" name="Freeform 98">
              <a:extLst>
                <a:ext uri="{FF2B5EF4-FFF2-40B4-BE49-F238E27FC236}">
                  <a16:creationId xmlns:a16="http://schemas.microsoft.com/office/drawing/2014/main" id="{1051D0C0-24D5-3C4E-8C13-97A37C353B25}"/>
                </a:ext>
              </a:extLst>
            </p:cNvPr>
            <p:cNvSpPr>
              <a:spLocks/>
            </p:cNvSpPr>
            <p:nvPr/>
          </p:nvSpPr>
          <p:spPr bwMode="auto">
            <a:xfrm>
              <a:off x="3286" y="1678"/>
              <a:ext cx="131" cy="95"/>
            </a:xfrm>
            <a:custGeom>
              <a:avLst/>
              <a:gdLst/>
              <a:ahLst/>
              <a:cxnLst>
                <a:cxn ang="0">
                  <a:pos x="130" y="94"/>
                </a:cxn>
                <a:cxn ang="0">
                  <a:pos x="115" y="87"/>
                </a:cxn>
                <a:cxn ang="0">
                  <a:pos x="99" y="80"/>
                </a:cxn>
                <a:cxn ang="0">
                  <a:pos x="83" y="76"/>
                </a:cxn>
                <a:cxn ang="0">
                  <a:pos x="69" y="70"/>
                </a:cxn>
                <a:cxn ang="0">
                  <a:pos x="56" y="64"/>
                </a:cxn>
                <a:cxn ang="0">
                  <a:pos x="44" y="57"/>
                </a:cxn>
                <a:cxn ang="0">
                  <a:pos x="30" y="47"/>
                </a:cxn>
                <a:cxn ang="0">
                  <a:pos x="18" y="36"/>
                </a:cxn>
                <a:cxn ang="0">
                  <a:pos x="7" y="24"/>
                </a:cxn>
                <a:cxn ang="0">
                  <a:pos x="0" y="11"/>
                </a:cxn>
                <a:cxn ang="0">
                  <a:pos x="0" y="11"/>
                </a:cxn>
                <a:cxn ang="0">
                  <a:pos x="2" y="11"/>
                </a:cxn>
                <a:cxn ang="0">
                  <a:pos x="3" y="8"/>
                </a:cxn>
                <a:cxn ang="0">
                  <a:pos x="7" y="6"/>
                </a:cxn>
                <a:cxn ang="0">
                  <a:pos x="14" y="4"/>
                </a:cxn>
                <a:cxn ang="0">
                  <a:pos x="23" y="2"/>
                </a:cxn>
                <a:cxn ang="0">
                  <a:pos x="30" y="2"/>
                </a:cxn>
                <a:cxn ang="0">
                  <a:pos x="41" y="0"/>
                </a:cxn>
                <a:cxn ang="0">
                  <a:pos x="53" y="0"/>
                </a:cxn>
                <a:cxn ang="0">
                  <a:pos x="65" y="2"/>
                </a:cxn>
                <a:cxn ang="0">
                  <a:pos x="78" y="6"/>
                </a:cxn>
                <a:cxn ang="0">
                  <a:pos x="130" y="94"/>
                </a:cxn>
              </a:cxnLst>
              <a:rect l="0" t="0" r="r" b="b"/>
              <a:pathLst>
                <a:path w="131" h="95">
                  <a:moveTo>
                    <a:pt x="130" y="94"/>
                  </a:moveTo>
                  <a:lnTo>
                    <a:pt x="115" y="87"/>
                  </a:lnTo>
                  <a:lnTo>
                    <a:pt x="99" y="80"/>
                  </a:lnTo>
                  <a:lnTo>
                    <a:pt x="83" y="76"/>
                  </a:lnTo>
                  <a:lnTo>
                    <a:pt x="69" y="70"/>
                  </a:lnTo>
                  <a:lnTo>
                    <a:pt x="56" y="64"/>
                  </a:lnTo>
                  <a:lnTo>
                    <a:pt x="44" y="57"/>
                  </a:lnTo>
                  <a:lnTo>
                    <a:pt x="30" y="47"/>
                  </a:lnTo>
                  <a:lnTo>
                    <a:pt x="18" y="36"/>
                  </a:lnTo>
                  <a:lnTo>
                    <a:pt x="7" y="24"/>
                  </a:lnTo>
                  <a:lnTo>
                    <a:pt x="0" y="11"/>
                  </a:lnTo>
                  <a:lnTo>
                    <a:pt x="0" y="11"/>
                  </a:lnTo>
                  <a:lnTo>
                    <a:pt x="2" y="11"/>
                  </a:lnTo>
                  <a:lnTo>
                    <a:pt x="3" y="8"/>
                  </a:lnTo>
                  <a:lnTo>
                    <a:pt x="7" y="6"/>
                  </a:lnTo>
                  <a:lnTo>
                    <a:pt x="14" y="4"/>
                  </a:lnTo>
                  <a:lnTo>
                    <a:pt x="23" y="2"/>
                  </a:lnTo>
                  <a:lnTo>
                    <a:pt x="30" y="2"/>
                  </a:lnTo>
                  <a:lnTo>
                    <a:pt x="41" y="0"/>
                  </a:lnTo>
                  <a:lnTo>
                    <a:pt x="53" y="0"/>
                  </a:lnTo>
                  <a:lnTo>
                    <a:pt x="65" y="2"/>
                  </a:lnTo>
                  <a:lnTo>
                    <a:pt x="78" y="6"/>
                  </a:lnTo>
                  <a:lnTo>
                    <a:pt x="130" y="94"/>
                  </a:lnTo>
                </a:path>
              </a:pathLst>
            </a:custGeom>
            <a:solidFill>
              <a:srgbClr val="7C6000"/>
            </a:solidFill>
            <a:ln w="9525" cap="rnd">
              <a:noFill/>
              <a:round/>
              <a:headEnd/>
              <a:tailEnd/>
            </a:ln>
            <a:effectLst/>
          </p:spPr>
          <p:txBody>
            <a:bodyPr/>
            <a:lstStyle/>
            <a:p>
              <a:endParaRPr lang="en-US" sz="1800"/>
            </a:p>
          </p:txBody>
        </p:sp>
        <p:sp>
          <p:nvSpPr>
            <p:cNvPr id="101" name="Freeform 99">
              <a:extLst>
                <a:ext uri="{FF2B5EF4-FFF2-40B4-BE49-F238E27FC236}">
                  <a16:creationId xmlns:a16="http://schemas.microsoft.com/office/drawing/2014/main" id="{92ABD082-2F50-0046-A91F-2110CD16038B}"/>
                </a:ext>
              </a:extLst>
            </p:cNvPr>
            <p:cNvSpPr>
              <a:spLocks/>
            </p:cNvSpPr>
            <p:nvPr/>
          </p:nvSpPr>
          <p:spPr bwMode="auto">
            <a:xfrm>
              <a:off x="3286" y="1678"/>
              <a:ext cx="131" cy="95"/>
            </a:xfrm>
            <a:custGeom>
              <a:avLst/>
              <a:gdLst/>
              <a:ahLst/>
              <a:cxnLst>
                <a:cxn ang="0">
                  <a:pos x="130" y="94"/>
                </a:cxn>
                <a:cxn ang="0">
                  <a:pos x="115" y="87"/>
                </a:cxn>
                <a:cxn ang="0">
                  <a:pos x="99" y="80"/>
                </a:cxn>
                <a:cxn ang="0">
                  <a:pos x="83" y="76"/>
                </a:cxn>
                <a:cxn ang="0">
                  <a:pos x="69" y="70"/>
                </a:cxn>
                <a:cxn ang="0">
                  <a:pos x="56" y="64"/>
                </a:cxn>
                <a:cxn ang="0">
                  <a:pos x="44" y="57"/>
                </a:cxn>
                <a:cxn ang="0">
                  <a:pos x="30" y="47"/>
                </a:cxn>
                <a:cxn ang="0">
                  <a:pos x="18" y="36"/>
                </a:cxn>
                <a:cxn ang="0">
                  <a:pos x="7" y="24"/>
                </a:cxn>
                <a:cxn ang="0">
                  <a:pos x="0" y="11"/>
                </a:cxn>
                <a:cxn ang="0">
                  <a:pos x="0" y="11"/>
                </a:cxn>
                <a:cxn ang="0">
                  <a:pos x="2" y="11"/>
                </a:cxn>
                <a:cxn ang="0">
                  <a:pos x="3" y="8"/>
                </a:cxn>
                <a:cxn ang="0">
                  <a:pos x="7" y="6"/>
                </a:cxn>
                <a:cxn ang="0">
                  <a:pos x="14" y="4"/>
                </a:cxn>
                <a:cxn ang="0">
                  <a:pos x="23" y="2"/>
                </a:cxn>
                <a:cxn ang="0">
                  <a:pos x="30" y="2"/>
                </a:cxn>
                <a:cxn ang="0">
                  <a:pos x="41" y="0"/>
                </a:cxn>
                <a:cxn ang="0">
                  <a:pos x="53" y="0"/>
                </a:cxn>
                <a:cxn ang="0">
                  <a:pos x="65" y="2"/>
                </a:cxn>
                <a:cxn ang="0">
                  <a:pos x="78" y="6"/>
                </a:cxn>
              </a:cxnLst>
              <a:rect l="0" t="0" r="r" b="b"/>
              <a:pathLst>
                <a:path w="131" h="95">
                  <a:moveTo>
                    <a:pt x="130" y="94"/>
                  </a:moveTo>
                  <a:lnTo>
                    <a:pt x="115" y="87"/>
                  </a:lnTo>
                  <a:lnTo>
                    <a:pt x="99" y="80"/>
                  </a:lnTo>
                  <a:lnTo>
                    <a:pt x="83" y="76"/>
                  </a:lnTo>
                  <a:lnTo>
                    <a:pt x="69" y="70"/>
                  </a:lnTo>
                  <a:lnTo>
                    <a:pt x="56" y="64"/>
                  </a:lnTo>
                  <a:lnTo>
                    <a:pt x="44" y="57"/>
                  </a:lnTo>
                  <a:lnTo>
                    <a:pt x="30" y="47"/>
                  </a:lnTo>
                  <a:lnTo>
                    <a:pt x="18" y="36"/>
                  </a:lnTo>
                  <a:lnTo>
                    <a:pt x="7" y="24"/>
                  </a:lnTo>
                  <a:lnTo>
                    <a:pt x="0" y="11"/>
                  </a:lnTo>
                  <a:lnTo>
                    <a:pt x="0" y="11"/>
                  </a:lnTo>
                  <a:lnTo>
                    <a:pt x="2" y="11"/>
                  </a:lnTo>
                  <a:lnTo>
                    <a:pt x="3" y="8"/>
                  </a:lnTo>
                  <a:lnTo>
                    <a:pt x="7" y="6"/>
                  </a:lnTo>
                  <a:lnTo>
                    <a:pt x="14" y="4"/>
                  </a:lnTo>
                  <a:lnTo>
                    <a:pt x="23" y="2"/>
                  </a:lnTo>
                  <a:lnTo>
                    <a:pt x="30" y="2"/>
                  </a:lnTo>
                  <a:lnTo>
                    <a:pt x="41" y="0"/>
                  </a:lnTo>
                  <a:lnTo>
                    <a:pt x="53" y="0"/>
                  </a:lnTo>
                  <a:lnTo>
                    <a:pt x="65" y="2"/>
                  </a:lnTo>
                  <a:lnTo>
                    <a:pt x="78" y="6"/>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102" name="Freeform 100">
              <a:extLst>
                <a:ext uri="{FF2B5EF4-FFF2-40B4-BE49-F238E27FC236}">
                  <a16:creationId xmlns:a16="http://schemas.microsoft.com/office/drawing/2014/main" id="{E47CE22E-08E4-D149-BC2C-EF91FD2EA838}"/>
                </a:ext>
              </a:extLst>
            </p:cNvPr>
            <p:cNvSpPr>
              <a:spLocks/>
            </p:cNvSpPr>
            <p:nvPr/>
          </p:nvSpPr>
          <p:spPr bwMode="auto">
            <a:xfrm>
              <a:off x="3334" y="1753"/>
              <a:ext cx="165" cy="134"/>
            </a:xfrm>
            <a:custGeom>
              <a:avLst/>
              <a:gdLst/>
              <a:ahLst/>
              <a:cxnLst>
                <a:cxn ang="0">
                  <a:pos x="164" y="133"/>
                </a:cxn>
                <a:cxn ang="0">
                  <a:pos x="151" y="128"/>
                </a:cxn>
                <a:cxn ang="0">
                  <a:pos x="140" y="124"/>
                </a:cxn>
                <a:cxn ang="0">
                  <a:pos x="128" y="119"/>
                </a:cxn>
                <a:cxn ang="0">
                  <a:pos x="115" y="114"/>
                </a:cxn>
                <a:cxn ang="0">
                  <a:pos x="103" y="107"/>
                </a:cxn>
                <a:cxn ang="0">
                  <a:pos x="90" y="101"/>
                </a:cxn>
                <a:cxn ang="0">
                  <a:pos x="80" y="93"/>
                </a:cxn>
                <a:cxn ang="0">
                  <a:pos x="67" y="84"/>
                </a:cxn>
                <a:cxn ang="0">
                  <a:pos x="56" y="75"/>
                </a:cxn>
                <a:cxn ang="0">
                  <a:pos x="48" y="63"/>
                </a:cxn>
                <a:cxn ang="0">
                  <a:pos x="48" y="63"/>
                </a:cxn>
                <a:cxn ang="0">
                  <a:pos x="31" y="45"/>
                </a:cxn>
                <a:cxn ang="0">
                  <a:pos x="23" y="27"/>
                </a:cxn>
                <a:cxn ang="0">
                  <a:pos x="14" y="17"/>
                </a:cxn>
                <a:cxn ang="0">
                  <a:pos x="6" y="6"/>
                </a:cxn>
                <a:cxn ang="0">
                  <a:pos x="0" y="0"/>
                </a:cxn>
                <a:cxn ang="0">
                  <a:pos x="0" y="0"/>
                </a:cxn>
                <a:cxn ang="0">
                  <a:pos x="2" y="0"/>
                </a:cxn>
                <a:cxn ang="0">
                  <a:pos x="6" y="0"/>
                </a:cxn>
                <a:cxn ang="0">
                  <a:pos x="14" y="0"/>
                </a:cxn>
                <a:cxn ang="0">
                  <a:pos x="27" y="0"/>
                </a:cxn>
                <a:cxn ang="0">
                  <a:pos x="39" y="0"/>
                </a:cxn>
                <a:cxn ang="0">
                  <a:pos x="52" y="0"/>
                </a:cxn>
                <a:cxn ang="0">
                  <a:pos x="67" y="2"/>
                </a:cxn>
                <a:cxn ang="0">
                  <a:pos x="81" y="4"/>
                </a:cxn>
                <a:cxn ang="0">
                  <a:pos x="94" y="8"/>
                </a:cxn>
                <a:cxn ang="0">
                  <a:pos x="106" y="13"/>
                </a:cxn>
                <a:cxn ang="0">
                  <a:pos x="164" y="133"/>
                </a:cxn>
              </a:cxnLst>
              <a:rect l="0" t="0" r="r" b="b"/>
              <a:pathLst>
                <a:path w="165" h="134">
                  <a:moveTo>
                    <a:pt x="164" y="133"/>
                  </a:moveTo>
                  <a:lnTo>
                    <a:pt x="151" y="128"/>
                  </a:lnTo>
                  <a:lnTo>
                    <a:pt x="140" y="124"/>
                  </a:lnTo>
                  <a:lnTo>
                    <a:pt x="128" y="119"/>
                  </a:lnTo>
                  <a:lnTo>
                    <a:pt x="115" y="114"/>
                  </a:lnTo>
                  <a:lnTo>
                    <a:pt x="103" y="107"/>
                  </a:lnTo>
                  <a:lnTo>
                    <a:pt x="90" y="101"/>
                  </a:lnTo>
                  <a:lnTo>
                    <a:pt x="80" y="93"/>
                  </a:lnTo>
                  <a:lnTo>
                    <a:pt x="67" y="84"/>
                  </a:lnTo>
                  <a:lnTo>
                    <a:pt x="56" y="75"/>
                  </a:lnTo>
                  <a:lnTo>
                    <a:pt x="48" y="63"/>
                  </a:lnTo>
                  <a:lnTo>
                    <a:pt x="48" y="63"/>
                  </a:lnTo>
                  <a:lnTo>
                    <a:pt x="31" y="45"/>
                  </a:lnTo>
                  <a:lnTo>
                    <a:pt x="23" y="27"/>
                  </a:lnTo>
                  <a:lnTo>
                    <a:pt x="14" y="17"/>
                  </a:lnTo>
                  <a:lnTo>
                    <a:pt x="6" y="6"/>
                  </a:lnTo>
                  <a:lnTo>
                    <a:pt x="0" y="0"/>
                  </a:lnTo>
                  <a:lnTo>
                    <a:pt x="0" y="0"/>
                  </a:lnTo>
                  <a:lnTo>
                    <a:pt x="2" y="0"/>
                  </a:lnTo>
                  <a:lnTo>
                    <a:pt x="6" y="0"/>
                  </a:lnTo>
                  <a:lnTo>
                    <a:pt x="14" y="0"/>
                  </a:lnTo>
                  <a:lnTo>
                    <a:pt x="27" y="0"/>
                  </a:lnTo>
                  <a:lnTo>
                    <a:pt x="39" y="0"/>
                  </a:lnTo>
                  <a:lnTo>
                    <a:pt x="52" y="0"/>
                  </a:lnTo>
                  <a:lnTo>
                    <a:pt x="67" y="2"/>
                  </a:lnTo>
                  <a:lnTo>
                    <a:pt x="81" y="4"/>
                  </a:lnTo>
                  <a:lnTo>
                    <a:pt x="94" y="8"/>
                  </a:lnTo>
                  <a:lnTo>
                    <a:pt x="106" y="13"/>
                  </a:lnTo>
                  <a:lnTo>
                    <a:pt x="164" y="133"/>
                  </a:lnTo>
                </a:path>
              </a:pathLst>
            </a:custGeom>
            <a:solidFill>
              <a:srgbClr val="7C6000"/>
            </a:solidFill>
            <a:ln w="9525" cap="rnd">
              <a:noFill/>
              <a:round/>
              <a:headEnd/>
              <a:tailEnd/>
            </a:ln>
            <a:effectLst/>
          </p:spPr>
          <p:txBody>
            <a:bodyPr/>
            <a:lstStyle/>
            <a:p>
              <a:endParaRPr lang="en-US" sz="1800"/>
            </a:p>
          </p:txBody>
        </p:sp>
        <p:sp>
          <p:nvSpPr>
            <p:cNvPr id="103" name="Freeform 101">
              <a:extLst>
                <a:ext uri="{FF2B5EF4-FFF2-40B4-BE49-F238E27FC236}">
                  <a16:creationId xmlns:a16="http://schemas.microsoft.com/office/drawing/2014/main" id="{7899E421-9908-9C42-A24D-088D03088872}"/>
                </a:ext>
              </a:extLst>
            </p:cNvPr>
            <p:cNvSpPr>
              <a:spLocks/>
            </p:cNvSpPr>
            <p:nvPr/>
          </p:nvSpPr>
          <p:spPr bwMode="auto">
            <a:xfrm>
              <a:off x="3334" y="1753"/>
              <a:ext cx="165" cy="134"/>
            </a:xfrm>
            <a:custGeom>
              <a:avLst/>
              <a:gdLst/>
              <a:ahLst/>
              <a:cxnLst>
                <a:cxn ang="0">
                  <a:pos x="164" y="133"/>
                </a:cxn>
                <a:cxn ang="0">
                  <a:pos x="151" y="128"/>
                </a:cxn>
                <a:cxn ang="0">
                  <a:pos x="140" y="124"/>
                </a:cxn>
                <a:cxn ang="0">
                  <a:pos x="128" y="119"/>
                </a:cxn>
                <a:cxn ang="0">
                  <a:pos x="115" y="114"/>
                </a:cxn>
                <a:cxn ang="0">
                  <a:pos x="103" y="107"/>
                </a:cxn>
                <a:cxn ang="0">
                  <a:pos x="90" y="101"/>
                </a:cxn>
                <a:cxn ang="0">
                  <a:pos x="80" y="93"/>
                </a:cxn>
                <a:cxn ang="0">
                  <a:pos x="67" y="84"/>
                </a:cxn>
                <a:cxn ang="0">
                  <a:pos x="56" y="75"/>
                </a:cxn>
                <a:cxn ang="0">
                  <a:pos x="48" y="63"/>
                </a:cxn>
                <a:cxn ang="0">
                  <a:pos x="48" y="63"/>
                </a:cxn>
                <a:cxn ang="0">
                  <a:pos x="31" y="45"/>
                </a:cxn>
                <a:cxn ang="0">
                  <a:pos x="23" y="27"/>
                </a:cxn>
                <a:cxn ang="0">
                  <a:pos x="14" y="17"/>
                </a:cxn>
                <a:cxn ang="0">
                  <a:pos x="6" y="6"/>
                </a:cxn>
                <a:cxn ang="0">
                  <a:pos x="0" y="0"/>
                </a:cxn>
                <a:cxn ang="0">
                  <a:pos x="0" y="0"/>
                </a:cxn>
                <a:cxn ang="0">
                  <a:pos x="2" y="0"/>
                </a:cxn>
                <a:cxn ang="0">
                  <a:pos x="6" y="0"/>
                </a:cxn>
                <a:cxn ang="0">
                  <a:pos x="14" y="0"/>
                </a:cxn>
                <a:cxn ang="0">
                  <a:pos x="27" y="0"/>
                </a:cxn>
                <a:cxn ang="0">
                  <a:pos x="39" y="0"/>
                </a:cxn>
                <a:cxn ang="0">
                  <a:pos x="52" y="0"/>
                </a:cxn>
                <a:cxn ang="0">
                  <a:pos x="67" y="2"/>
                </a:cxn>
                <a:cxn ang="0">
                  <a:pos x="81" y="4"/>
                </a:cxn>
                <a:cxn ang="0">
                  <a:pos x="94" y="8"/>
                </a:cxn>
                <a:cxn ang="0">
                  <a:pos x="106" y="13"/>
                </a:cxn>
              </a:cxnLst>
              <a:rect l="0" t="0" r="r" b="b"/>
              <a:pathLst>
                <a:path w="165" h="134">
                  <a:moveTo>
                    <a:pt x="164" y="133"/>
                  </a:moveTo>
                  <a:lnTo>
                    <a:pt x="151" y="128"/>
                  </a:lnTo>
                  <a:lnTo>
                    <a:pt x="140" y="124"/>
                  </a:lnTo>
                  <a:lnTo>
                    <a:pt x="128" y="119"/>
                  </a:lnTo>
                  <a:lnTo>
                    <a:pt x="115" y="114"/>
                  </a:lnTo>
                  <a:lnTo>
                    <a:pt x="103" y="107"/>
                  </a:lnTo>
                  <a:lnTo>
                    <a:pt x="90" y="101"/>
                  </a:lnTo>
                  <a:lnTo>
                    <a:pt x="80" y="93"/>
                  </a:lnTo>
                  <a:lnTo>
                    <a:pt x="67" y="84"/>
                  </a:lnTo>
                  <a:lnTo>
                    <a:pt x="56" y="75"/>
                  </a:lnTo>
                  <a:lnTo>
                    <a:pt x="48" y="63"/>
                  </a:lnTo>
                  <a:lnTo>
                    <a:pt x="48" y="63"/>
                  </a:lnTo>
                  <a:lnTo>
                    <a:pt x="31" y="45"/>
                  </a:lnTo>
                  <a:lnTo>
                    <a:pt x="23" y="27"/>
                  </a:lnTo>
                  <a:lnTo>
                    <a:pt x="14" y="17"/>
                  </a:lnTo>
                  <a:lnTo>
                    <a:pt x="6" y="6"/>
                  </a:lnTo>
                  <a:lnTo>
                    <a:pt x="0" y="0"/>
                  </a:lnTo>
                  <a:lnTo>
                    <a:pt x="0" y="0"/>
                  </a:lnTo>
                  <a:lnTo>
                    <a:pt x="2" y="0"/>
                  </a:lnTo>
                  <a:lnTo>
                    <a:pt x="6" y="0"/>
                  </a:lnTo>
                  <a:lnTo>
                    <a:pt x="14" y="0"/>
                  </a:lnTo>
                  <a:lnTo>
                    <a:pt x="27" y="0"/>
                  </a:lnTo>
                  <a:lnTo>
                    <a:pt x="39" y="0"/>
                  </a:lnTo>
                  <a:lnTo>
                    <a:pt x="52" y="0"/>
                  </a:lnTo>
                  <a:lnTo>
                    <a:pt x="67" y="2"/>
                  </a:lnTo>
                  <a:lnTo>
                    <a:pt x="81" y="4"/>
                  </a:lnTo>
                  <a:lnTo>
                    <a:pt x="94" y="8"/>
                  </a:lnTo>
                  <a:lnTo>
                    <a:pt x="106" y="13"/>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104" name="Freeform 102">
              <a:extLst>
                <a:ext uri="{FF2B5EF4-FFF2-40B4-BE49-F238E27FC236}">
                  <a16:creationId xmlns:a16="http://schemas.microsoft.com/office/drawing/2014/main" id="{5EA75F39-8B02-4C45-A224-2FC4CAA258A5}"/>
                </a:ext>
              </a:extLst>
            </p:cNvPr>
            <p:cNvSpPr>
              <a:spLocks/>
            </p:cNvSpPr>
            <p:nvPr/>
          </p:nvSpPr>
          <p:spPr bwMode="auto">
            <a:xfrm>
              <a:off x="3418" y="1859"/>
              <a:ext cx="146" cy="141"/>
            </a:xfrm>
            <a:custGeom>
              <a:avLst/>
              <a:gdLst/>
              <a:ahLst/>
              <a:cxnLst>
                <a:cxn ang="0">
                  <a:pos x="145" y="140"/>
                </a:cxn>
                <a:cxn ang="0">
                  <a:pos x="133" y="135"/>
                </a:cxn>
                <a:cxn ang="0">
                  <a:pos x="119" y="132"/>
                </a:cxn>
                <a:cxn ang="0">
                  <a:pos x="106" y="125"/>
                </a:cxn>
                <a:cxn ang="0">
                  <a:pos x="91" y="117"/>
                </a:cxn>
                <a:cxn ang="0">
                  <a:pos x="76" y="109"/>
                </a:cxn>
                <a:cxn ang="0">
                  <a:pos x="61" y="100"/>
                </a:cxn>
                <a:cxn ang="0">
                  <a:pos x="48" y="89"/>
                </a:cxn>
                <a:cxn ang="0">
                  <a:pos x="36" y="79"/>
                </a:cxn>
                <a:cxn ang="0">
                  <a:pos x="25" y="66"/>
                </a:cxn>
                <a:cxn ang="0">
                  <a:pos x="17" y="56"/>
                </a:cxn>
                <a:cxn ang="0">
                  <a:pos x="17" y="56"/>
                </a:cxn>
                <a:cxn ang="0">
                  <a:pos x="4" y="33"/>
                </a:cxn>
                <a:cxn ang="0">
                  <a:pos x="0" y="18"/>
                </a:cxn>
                <a:cxn ang="0">
                  <a:pos x="0" y="8"/>
                </a:cxn>
                <a:cxn ang="0">
                  <a:pos x="0" y="2"/>
                </a:cxn>
                <a:cxn ang="0">
                  <a:pos x="2" y="0"/>
                </a:cxn>
                <a:cxn ang="0">
                  <a:pos x="2" y="0"/>
                </a:cxn>
                <a:cxn ang="0">
                  <a:pos x="11" y="2"/>
                </a:cxn>
                <a:cxn ang="0">
                  <a:pos x="19" y="2"/>
                </a:cxn>
                <a:cxn ang="0">
                  <a:pos x="27" y="2"/>
                </a:cxn>
                <a:cxn ang="0">
                  <a:pos x="36" y="4"/>
                </a:cxn>
                <a:cxn ang="0">
                  <a:pos x="46" y="6"/>
                </a:cxn>
                <a:cxn ang="0">
                  <a:pos x="55" y="8"/>
                </a:cxn>
                <a:cxn ang="0">
                  <a:pos x="66" y="10"/>
                </a:cxn>
                <a:cxn ang="0">
                  <a:pos x="74" y="13"/>
                </a:cxn>
                <a:cxn ang="0">
                  <a:pos x="83" y="16"/>
                </a:cxn>
                <a:cxn ang="0">
                  <a:pos x="91" y="22"/>
                </a:cxn>
                <a:cxn ang="0">
                  <a:pos x="145" y="140"/>
                </a:cxn>
              </a:cxnLst>
              <a:rect l="0" t="0" r="r" b="b"/>
              <a:pathLst>
                <a:path w="146" h="141">
                  <a:moveTo>
                    <a:pt x="145" y="140"/>
                  </a:moveTo>
                  <a:lnTo>
                    <a:pt x="133" y="135"/>
                  </a:lnTo>
                  <a:lnTo>
                    <a:pt x="119" y="132"/>
                  </a:lnTo>
                  <a:lnTo>
                    <a:pt x="106" y="125"/>
                  </a:lnTo>
                  <a:lnTo>
                    <a:pt x="91" y="117"/>
                  </a:lnTo>
                  <a:lnTo>
                    <a:pt x="76" y="109"/>
                  </a:lnTo>
                  <a:lnTo>
                    <a:pt x="61" y="100"/>
                  </a:lnTo>
                  <a:lnTo>
                    <a:pt x="48" y="89"/>
                  </a:lnTo>
                  <a:lnTo>
                    <a:pt x="36" y="79"/>
                  </a:lnTo>
                  <a:lnTo>
                    <a:pt x="25" y="66"/>
                  </a:lnTo>
                  <a:lnTo>
                    <a:pt x="17" y="56"/>
                  </a:lnTo>
                  <a:lnTo>
                    <a:pt x="17" y="56"/>
                  </a:lnTo>
                  <a:lnTo>
                    <a:pt x="4" y="33"/>
                  </a:lnTo>
                  <a:lnTo>
                    <a:pt x="0" y="18"/>
                  </a:lnTo>
                  <a:lnTo>
                    <a:pt x="0" y="8"/>
                  </a:lnTo>
                  <a:lnTo>
                    <a:pt x="0" y="2"/>
                  </a:lnTo>
                  <a:lnTo>
                    <a:pt x="2" y="0"/>
                  </a:lnTo>
                  <a:lnTo>
                    <a:pt x="2" y="0"/>
                  </a:lnTo>
                  <a:lnTo>
                    <a:pt x="11" y="2"/>
                  </a:lnTo>
                  <a:lnTo>
                    <a:pt x="19" y="2"/>
                  </a:lnTo>
                  <a:lnTo>
                    <a:pt x="27" y="2"/>
                  </a:lnTo>
                  <a:lnTo>
                    <a:pt x="36" y="4"/>
                  </a:lnTo>
                  <a:lnTo>
                    <a:pt x="46" y="6"/>
                  </a:lnTo>
                  <a:lnTo>
                    <a:pt x="55" y="8"/>
                  </a:lnTo>
                  <a:lnTo>
                    <a:pt x="66" y="10"/>
                  </a:lnTo>
                  <a:lnTo>
                    <a:pt x="74" y="13"/>
                  </a:lnTo>
                  <a:lnTo>
                    <a:pt x="83" y="16"/>
                  </a:lnTo>
                  <a:lnTo>
                    <a:pt x="91" y="22"/>
                  </a:lnTo>
                  <a:lnTo>
                    <a:pt x="145" y="140"/>
                  </a:lnTo>
                </a:path>
              </a:pathLst>
            </a:custGeom>
            <a:solidFill>
              <a:srgbClr val="7C6000"/>
            </a:solidFill>
            <a:ln w="9525" cap="rnd">
              <a:noFill/>
              <a:round/>
              <a:headEnd/>
              <a:tailEnd/>
            </a:ln>
            <a:effectLst/>
          </p:spPr>
          <p:txBody>
            <a:bodyPr/>
            <a:lstStyle/>
            <a:p>
              <a:endParaRPr lang="en-US" sz="1800"/>
            </a:p>
          </p:txBody>
        </p:sp>
        <p:sp>
          <p:nvSpPr>
            <p:cNvPr id="105" name="Freeform 103">
              <a:extLst>
                <a:ext uri="{FF2B5EF4-FFF2-40B4-BE49-F238E27FC236}">
                  <a16:creationId xmlns:a16="http://schemas.microsoft.com/office/drawing/2014/main" id="{363C0FB8-E00E-944C-AB53-5167B39F90A1}"/>
                </a:ext>
              </a:extLst>
            </p:cNvPr>
            <p:cNvSpPr>
              <a:spLocks/>
            </p:cNvSpPr>
            <p:nvPr/>
          </p:nvSpPr>
          <p:spPr bwMode="auto">
            <a:xfrm>
              <a:off x="3418" y="1859"/>
              <a:ext cx="146" cy="141"/>
            </a:xfrm>
            <a:custGeom>
              <a:avLst/>
              <a:gdLst/>
              <a:ahLst/>
              <a:cxnLst>
                <a:cxn ang="0">
                  <a:pos x="145" y="140"/>
                </a:cxn>
                <a:cxn ang="0">
                  <a:pos x="133" y="135"/>
                </a:cxn>
                <a:cxn ang="0">
                  <a:pos x="119" y="132"/>
                </a:cxn>
                <a:cxn ang="0">
                  <a:pos x="106" y="125"/>
                </a:cxn>
                <a:cxn ang="0">
                  <a:pos x="91" y="117"/>
                </a:cxn>
                <a:cxn ang="0">
                  <a:pos x="76" y="109"/>
                </a:cxn>
                <a:cxn ang="0">
                  <a:pos x="61" y="100"/>
                </a:cxn>
                <a:cxn ang="0">
                  <a:pos x="48" y="89"/>
                </a:cxn>
                <a:cxn ang="0">
                  <a:pos x="36" y="79"/>
                </a:cxn>
                <a:cxn ang="0">
                  <a:pos x="25" y="66"/>
                </a:cxn>
                <a:cxn ang="0">
                  <a:pos x="17" y="56"/>
                </a:cxn>
                <a:cxn ang="0">
                  <a:pos x="17" y="56"/>
                </a:cxn>
                <a:cxn ang="0">
                  <a:pos x="4" y="33"/>
                </a:cxn>
                <a:cxn ang="0">
                  <a:pos x="0" y="18"/>
                </a:cxn>
                <a:cxn ang="0">
                  <a:pos x="0" y="8"/>
                </a:cxn>
                <a:cxn ang="0">
                  <a:pos x="0" y="2"/>
                </a:cxn>
                <a:cxn ang="0">
                  <a:pos x="2" y="0"/>
                </a:cxn>
                <a:cxn ang="0">
                  <a:pos x="2" y="0"/>
                </a:cxn>
                <a:cxn ang="0">
                  <a:pos x="11" y="2"/>
                </a:cxn>
                <a:cxn ang="0">
                  <a:pos x="19" y="2"/>
                </a:cxn>
                <a:cxn ang="0">
                  <a:pos x="27" y="2"/>
                </a:cxn>
                <a:cxn ang="0">
                  <a:pos x="36" y="4"/>
                </a:cxn>
                <a:cxn ang="0">
                  <a:pos x="46" y="6"/>
                </a:cxn>
                <a:cxn ang="0">
                  <a:pos x="55" y="8"/>
                </a:cxn>
                <a:cxn ang="0">
                  <a:pos x="66" y="10"/>
                </a:cxn>
                <a:cxn ang="0">
                  <a:pos x="74" y="13"/>
                </a:cxn>
                <a:cxn ang="0">
                  <a:pos x="83" y="16"/>
                </a:cxn>
                <a:cxn ang="0">
                  <a:pos x="91" y="22"/>
                </a:cxn>
              </a:cxnLst>
              <a:rect l="0" t="0" r="r" b="b"/>
              <a:pathLst>
                <a:path w="146" h="141">
                  <a:moveTo>
                    <a:pt x="145" y="140"/>
                  </a:moveTo>
                  <a:lnTo>
                    <a:pt x="133" y="135"/>
                  </a:lnTo>
                  <a:lnTo>
                    <a:pt x="119" y="132"/>
                  </a:lnTo>
                  <a:lnTo>
                    <a:pt x="106" y="125"/>
                  </a:lnTo>
                  <a:lnTo>
                    <a:pt x="91" y="117"/>
                  </a:lnTo>
                  <a:lnTo>
                    <a:pt x="76" y="109"/>
                  </a:lnTo>
                  <a:lnTo>
                    <a:pt x="61" y="100"/>
                  </a:lnTo>
                  <a:lnTo>
                    <a:pt x="48" y="89"/>
                  </a:lnTo>
                  <a:lnTo>
                    <a:pt x="36" y="79"/>
                  </a:lnTo>
                  <a:lnTo>
                    <a:pt x="25" y="66"/>
                  </a:lnTo>
                  <a:lnTo>
                    <a:pt x="17" y="56"/>
                  </a:lnTo>
                  <a:lnTo>
                    <a:pt x="17" y="56"/>
                  </a:lnTo>
                  <a:lnTo>
                    <a:pt x="4" y="33"/>
                  </a:lnTo>
                  <a:lnTo>
                    <a:pt x="0" y="18"/>
                  </a:lnTo>
                  <a:lnTo>
                    <a:pt x="0" y="8"/>
                  </a:lnTo>
                  <a:lnTo>
                    <a:pt x="0" y="2"/>
                  </a:lnTo>
                  <a:lnTo>
                    <a:pt x="2" y="0"/>
                  </a:lnTo>
                  <a:lnTo>
                    <a:pt x="2" y="0"/>
                  </a:lnTo>
                  <a:lnTo>
                    <a:pt x="11" y="2"/>
                  </a:lnTo>
                  <a:lnTo>
                    <a:pt x="19" y="2"/>
                  </a:lnTo>
                  <a:lnTo>
                    <a:pt x="27" y="2"/>
                  </a:lnTo>
                  <a:lnTo>
                    <a:pt x="36" y="4"/>
                  </a:lnTo>
                  <a:lnTo>
                    <a:pt x="46" y="6"/>
                  </a:lnTo>
                  <a:lnTo>
                    <a:pt x="55" y="8"/>
                  </a:lnTo>
                  <a:lnTo>
                    <a:pt x="66" y="10"/>
                  </a:lnTo>
                  <a:lnTo>
                    <a:pt x="74" y="13"/>
                  </a:lnTo>
                  <a:lnTo>
                    <a:pt x="83" y="16"/>
                  </a:lnTo>
                  <a:lnTo>
                    <a:pt x="91" y="22"/>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106" name="Freeform 104">
              <a:extLst>
                <a:ext uri="{FF2B5EF4-FFF2-40B4-BE49-F238E27FC236}">
                  <a16:creationId xmlns:a16="http://schemas.microsoft.com/office/drawing/2014/main" id="{5F5C9D6B-68CB-5445-9A2A-ED2AFADB2EB7}"/>
                </a:ext>
              </a:extLst>
            </p:cNvPr>
            <p:cNvSpPr>
              <a:spLocks/>
            </p:cNvSpPr>
            <p:nvPr/>
          </p:nvSpPr>
          <p:spPr bwMode="auto">
            <a:xfrm>
              <a:off x="3465" y="1975"/>
              <a:ext cx="92" cy="143"/>
            </a:xfrm>
            <a:custGeom>
              <a:avLst/>
              <a:gdLst/>
              <a:ahLst/>
              <a:cxnLst>
                <a:cxn ang="0">
                  <a:pos x="91" y="142"/>
                </a:cxn>
                <a:cxn ang="0">
                  <a:pos x="82" y="133"/>
                </a:cxn>
                <a:cxn ang="0">
                  <a:pos x="72" y="124"/>
                </a:cxn>
                <a:cxn ang="0">
                  <a:pos x="61" y="116"/>
                </a:cxn>
                <a:cxn ang="0">
                  <a:pos x="52" y="105"/>
                </a:cxn>
                <a:cxn ang="0">
                  <a:pos x="40" y="94"/>
                </a:cxn>
                <a:cxn ang="0">
                  <a:pos x="31" y="80"/>
                </a:cxn>
                <a:cxn ang="0">
                  <a:pos x="21" y="66"/>
                </a:cxn>
                <a:cxn ang="0">
                  <a:pos x="13" y="46"/>
                </a:cxn>
                <a:cxn ang="0">
                  <a:pos x="6" y="25"/>
                </a:cxn>
                <a:cxn ang="0">
                  <a:pos x="0" y="0"/>
                </a:cxn>
                <a:cxn ang="0">
                  <a:pos x="0" y="0"/>
                </a:cxn>
                <a:cxn ang="0">
                  <a:pos x="2" y="0"/>
                </a:cxn>
                <a:cxn ang="0">
                  <a:pos x="6" y="0"/>
                </a:cxn>
                <a:cxn ang="0">
                  <a:pos x="13" y="2"/>
                </a:cxn>
                <a:cxn ang="0">
                  <a:pos x="24" y="2"/>
                </a:cxn>
                <a:cxn ang="0">
                  <a:pos x="31" y="4"/>
                </a:cxn>
                <a:cxn ang="0">
                  <a:pos x="42" y="6"/>
                </a:cxn>
                <a:cxn ang="0">
                  <a:pos x="52" y="11"/>
                </a:cxn>
                <a:cxn ang="0">
                  <a:pos x="63" y="15"/>
                </a:cxn>
                <a:cxn ang="0">
                  <a:pos x="74" y="19"/>
                </a:cxn>
                <a:cxn ang="0">
                  <a:pos x="82" y="25"/>
                </a:cxn>
                <a:cxn ang="0">
                  <a:pos x="91" y="142"/>
                </a:cxn>
              </a:cxnLst>
              <a:rect l="0" t="0" r="r" b="b"/>
              <a:pathLst>
                <a:path w="92" h="143">
                  <a:moveTo>
                    <a:pt x="91" y="142"/>
                  </a:moveTo>
                  <a:lnTo>
                    <a:pt x="82" y="133"/>
                  </a:lnTo>
                  <a:lnTo>
                    <a:pt x="72" y="124"/>
                  </a:lnTo>
                  <a:lnTo>
                    <a:pt x="61" y="116"/>
                  </a:lnTo>
                  <a:lnTo>
                    <a:pt x="52" y="105"/>
                  </a:lnTo>
                  <a:lnTo>
                    <a:pt x="40" y="94"/>
                  </a:lnTo>
                  <a:lnTo>
                    <a:pt x="31" y="80"/>
                  </a:lnTo>
                  <a:lnTo>
                    <a:pt x="21" y="66"/>
                  </a:lnTo>
                  <a:lnTo>
                    <a:pt x="13" y="46"/>
                  </a:lnTo>
                  <a:lnTo>
                    <a:pt x="6" y="25"/>
                  </a:lnTo>
                  <a:lnTo>
                    <a:pt x="0" y="0"/>
                  </a:lnTo>
                  <a:lnTo>
                    <a:pt x="0" y="0"/>
                  </a:lnTo>
                  <a:lnTo>
                    <a:pt x="2" y="0"/>
                  </a:lnTo>
                  <a:lnTo>
                    <a:pt x="6" y="0"/>
                  </a:lnTo>
                  <a:lnTo>
                    <a:pt x="13" y="2"/>
                  </a:lnTo>
                  <a:lnTo>
                    <a:pt x="24" y="2"/>
                  </a:lnTo>
                  <a:lnTo>
                    <a:pt x="31" y="4"/>
                  </a:lnTo>
                  <a:lnTo>
                    <a:pt x="42" y="6"/>
                  </a:lnTo>
                  <a:lnTo>
                    <a:pt x="52" y="11"/>
                  </a:lnTo>
                  <a:lnTo>
                    <a:pt x="63" y="15"/>
                  </a:lnTo>
                  <a:lnTo>
                    <a:pt x="74" y="19"/>
                  </a:lnTo>
                  <a:lnTo>
                    <a:pt x="82" y="25"/>
                  </a:lnTo>
                  <a:lnTo>
                    <a:pt x="91" y="142"/>
                  </a:lnTo>
                </a:path>
              </a:pathLst>
            </a:custGeom>
            <a:solidFill>
              <a:srgbClr val="7C6000"/>
            </a:solidFill>
            <a:ln w="9525" cap="rnd">
              <a:noFill/>
              <a:round/>
              <a:headEnd/>
              <a:tailEnd/>
            </a:ln>
            <a:effectLst/>
          </p:spPr>
          <p:txBody>
            <a:bodyPr/>
            <a:lstStyle/>
            <a:p>
              <a:endParaRPr lang="en-US" sz="1800"/>
            </a:p>
          </p:txBody>
        </p:sp>
        <p:sp>
          <p:nvSpPr>
            <p:cNvPr id="107" name="Freeform 105">
              <a:extLst>
                <a:ext uri="{FF2B5EF4-FFF2-40B4-BE49-F238E27FC236}">
                  <a16:creationId xmlns:a16="http://schemas.microsoft.com/office/drawing/2014/main" id="{A64C82BC-2546-D04C-8F46-F847964EA66E}"/>
                </a:ext>
              </a:extLst>
            </p:cNvPr>
            <p:cNvSpPr>
              <a:spLocks/>
            </p:cNvSpPr>
            <p:nvPr/>
          </p:nvSpPr>
          <p:spPr bwMode="auto">
            <a:xfrm>
              <a:off x="3465" y="1975"/>
              <a:ext cx="92" cy="143"/>
            </a:xfrm>
            <a:custGeom>
              <a:avLst/>
              <a:gdLst/>
              <a:ahLst/>
              <a:cxnLst>
                <a:cxn ang="0">
                  <a:pos x="91" y="142"/>
                </a:cxn>
                <a:cxn ang="0">
                  <a:pos x="82" y="133"/>
                </a:cxn>
                <a:cxn ang="0">
                  <a:pos x="72" y="124"/>
                </a:cxn>
                <a:cxn ang="0">
                  <a:pos x="61" y="116"/>
                </a:cxn>
                <a:cxn ang="0">
                  <a:pos x="52" y="105"/>
                </a:cxn>
                <a:cxn ang="0">
                  <a:pos x="40" y="94"/>
                </a:cxn>
                <a:cxn ang="0">
                  <a:pos x="31" y="80"/>
                </a:cxn>
                <a:cxn ang="0">
                  <a:pos x="21" y="66"/>
                </a:cxn>
                <a:cxn ang="0">
                  <a:pos x="13" y="46"/>
                </a:cxn>
                <a:cxn ang="0">
                  <a:pos x="6" y="25"/>
                </a:cxn>
                <a:cxn ang="0">
                  <a:pos x="0" y="0"/>
                </a:cxn>
                <a:cxn ang="0">
                  <a:pos x="0" y="0"/>
                </a:cxn>
                <a:cxn ang="0">
                  <a:pos x="2" y="0"/>
                </a:cxn>
                <a:cxn ang="0">
                  <a:pos x="6" y="0"/>
                </a:cxn>
                <a:cxn ang="0">
                  <a:pos x="13" y="2"/>
                </a:cxn>
                <a:cxn ang="0">
                  <a:pos x="24" y="2"/>
                </a:cxn>
                <a:cxn ang="0">
                  <a:pos x="31" y="4"/>
                </a:cxn>
                <a:cxn ang="0">
                  <a:pos x="42" y="6"/>
                </a:cxn>
                <a:cxn ang="0">
                  <a:pos x="52" y="11"/>
                </a:cxn>
                <a:cxn ang="0">
                  <a:pos x="63" y="15"/>
                </a:cxn>
                <a:cxn ang="0">
                  <a:pos x="74" y="19"/>
                </a:cxn>
                <a:cxn ang="0">
                  <a:pos x="82" y="25"/>
                </a:cxn>
              </a:cxnLst>
              <a:rect l="0" t="0" r="r" b="b"/>
              <a:pathLst>
                <a:path w="92" h="143">
                  <a:moveTo>
                    <a:pt x="91" y="142"/>
                  </a:moveTo>
                  <a:lnTo>
                    <a:pt x="82" y="133"/>
                  </a:lnTo>
                  <a:lnTo>
                    <a:pt x="72" y="124"/>
                  </a:lnTo>
                  <a:lnTo>
                    <a:pt x="61" y="116"/>
                  </a:lnTo>
                  <a:lnTo>
                    <a:pt x="52" y="105"/>
                  </a:lnTo>
                  <a:lnTo>
                    <a:pt x="40" y="94"/>
                  </a:lnTo>
                  <a:lnTo>
                    <a:pt x="31" y="80"/>
                  </a:lnTo>
                  <a:lnTo>
                    <a:pt x="21" y="66"/>
                  </a:lnTo>
                  <a:lnTo>
                    <a:pt x="13" y="46"/>
                  </a:lnTo>
                  <a:lnTo>
                    <a:pt x="6" y="25"/>
                  </a:lnTo>
                  <a:lnTo>
                    <a:pt x="0" y="0"/>
                  </a:lnTo>
                  <a:lnTo>
                    <a:pt x="0" y="0"/>
                  </a:lnTo>
                  <a:lnTo>
                    <a:pt x="2" y="0"/>
                  </a:lnTo>
                  <a:lnTo>
                    <a:pt x="6" y="0"/>
                  </a:lnTo>
                  <a:lnTo>
                    <a:pt x="13" y="2"/>
                  </a:lnTo>
                  <a:lnTo>
                    <a:pt x="24" y="2"/>
                  </a:lnTo>
                  <a:lnTo>
                    <a:pt x="31" y="4"/>
                  </a:lnTo>
                  <a:lnTo>
                    <a:pt x="42" y="6"/>
                  </a:lnTo>
                  <a:lnTo>
                    <a:pt x="52" y="11"/>
                  </a:lnTo>
                  <a:lnTo>
                    <a:pt x="63" y="15"/>
                  </a:lnTo>
                  <a:lnTo>
                    <a:pt x="74" y="19"/>
                  </a:lnTo>
                  <a:lnTo>
                    <a:pt x="82" y="25"/>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108" name="Freeform 106">
              <a:extLst>
                <a:ext uri="{FF2B5EF4-FFF2-40B4-BE49-F238E27FC236}">
                  <a16:creationId xmlns:a16="http://schemas.microsoft.com/office/drawing/2014/main" id="{C2211A8A-1C72-D54E-B3C5-8B0145ADD103}"/>
                </a:ext>
              </a:extLst>
            </p:cNvPr>
            <p:cNvSpPr>
              <a:spLocks/>
            </p:cNvSpPr>
            <p:nvPr/>
          </p:nvSpPr>
          <p:spPr bwMode="auto">
            <a:xfrm>
              <a:off x="3489" y="2088"/>
              <a:ext cx="89" cy="197"/>
            </a:xfrm>
            <a:custGeom>
              <a:avLst/>
              <a:gdLst/>
              <a:ahLst/>
              <a:cxnLst>
                <a:cxn ang="0">
                  <a:pos x="81" y="196"/>
                </a:cxn>
                <a:cxn ang="0">
                  <a:pos x="73" y="182"/>
                </a:cxn>
                <a:cxn ang="0">
                  <a:pos x="62" y="166"/>
                </a:cxn>
                <a:cxn ang="0">
                  <a:pos x="53" y="149"/>
                </a:cxn>
                <a:cxn ang="0">
                  <a:pos x="41" y="129"/>
                </a:cxn>
                <a:cxn ang="0">
                  <a:pos x="30" y="109"/>
                </a:cxn>
                <a:cxn ang="0">
                  <a:pos x="20" y="88"/>
                </a:cxn>
                <a:cxn ang="0">
                  <a:pos x="12" y="64"/>
                </a:cxn>
                <a:cxn ang="0">
                  <a:pos x="5" y="44"/>
                </a:cxn>
                <a:cxn ang="0">
                  <a:pos x="1" y="20"/>
                </a:cxn>
                <a:cxn ang="0">
                  <a:pos x="0" y="2"/>
                </a:cxn>
                <a:cxn ang="0">
                  <a:pos x="0" y="2"/>
                </a:cxn>
                <a:cxn ang="0">
                  <a:pos x="1" y="0"/>
                </a:cxn>
                <a:cxn ang="0">
                  <a:pos x="3" y="0"/>
                </a:cxn>
                <a:cxn ang="0">
                  <a:pos x="12" y="0"/>
                </a:cxn>
                <a:cxn ang="0">
                  <a:pos x="20" y="0"/>
                </a:cxn>
                <a:cxn ang="0">
                  <a:pos x="28" y="0"/>
                </a:cxn>
                <a:cxn ang="0">
                  <a:pos x="41" y="2"/>
                </a:cxn>
                <a:cxn ang="0">
                  <a:pos x="51" y="5"/>
                </a:cxn>
                <a:cxn ang="0">
                  <a:pos x="64" y="12"/>
                </a:cxn>
                <a:cxn ang="0">
                  <a:pos x="77" y="20"/>
                </a:cxn>
                <a:cxn ang="0">
                  <a:pos x="88" y="33"/>
                </a:cxn>
                <a:cxn ang="0">
                  <a:pos x="81" y="196"/>
                </a:cxn>
              </a:cxnLst>
              <a:rect l="0" t="0" r="r" b="b"/>
              <a:pathLst>
                <a:path w="89" h="197">
                  <a:moveTo>
                    <a:pt x="81" y="196"/>
                  </a:moveTo>
                  <a:lnTo>
                    <a:pt x="73" y="182"/>
                  </a:lnTo>
                  <a:lnTo>
                    <a:pt x="62" y="166"/>
                  </a:lnTo>
                  <a:lnTo>
                    <a:pt x="53" y="149"/>
                  </a:lnTo>
                  <a:lnTo>
                    <a:pt x="41" y="129"/>
                  </a:lnTo>
                  <a:lnTo>
                    <a:pt x="30" y="109"/>
                  </a:lnTo>
                  <a:lnTo>
                    <a:pt x="20" y="88"/>
                  </a:lnTo>
                  <a:lnTo>
                    <a:pt x="12" y="64"/>
                  </a:lnTo>
                  <a:lnTo>
                    <a:pt x="5" y="44"/>
                  </a:lnTo>
                  <a:lnTo>
                    <a:pt x="1" y="20"/>
                  </a:lnTo>
                  <a:lnTo>
                    <a:pt x="0" y="2"/>
                  </a:lnTo>
                  <a:lnTo>
                    <a:pt x="0" y="2"/>
                  </a:lnTo>
                  <a:lnTo>
                    <a:pt x="1" y="0"/>
                  </a:lnTo>
                  <a:lnTo>
                    <a:pt x="3" y="0"/>
                  </a:lnTo>
                  <a:lnTo>
                    <a:pt x="12" y="0"/>
                  </a:lnTo>
                  <a:lnTo>
                    <a:pt x="20" y="0"/>
                  </a:lnTo>
                  <a:lnTo>
                    <a:pt x="28" y="0"/>
                  </a:lnTo>
                  <a:lnTo>
                    <a:pt x="41" y="2"/>
                  </a:lnTo>
                  <a:lnTo>
                    <a:pt x="51" y="5"/>
                  </a:lnTo>
                  <a:lnTo>
                    <a:pt x="64" y="12"/>
                  </a:lnTo>
                  <a:lnTo>
                    <a:pt x="77" y="20"/>
                  </a:lnTo>
                  <a:lnTo>
                    <a:pt x="88" y="33"/>
                  </a:lnTo>
                  <a:lnTo>
                    <a:pt x="81" y="196"/>
                  </a:lnTo>
                </a:path>
              </a:pathLst>
            </a:custGeom>
            <a:solidFill>
              <a:srgbClr val="7C6000"/>
            </a:solidFill>
            <a:ln w="9525" cap="rnd">
              <a:noFill/>
              <a:round/>
              <a:headEnd/>
              <a:tailEnd/>
            </a:ln>
            <a:effectLst/>
          </p:spPr>
          <p:txBody>
            <a:bodyPr/>
            <a:lstStyle/>
            <a:p>
              <a:endParaRPr lang="en-US" sz="1800"/>
            </a:p>
          </p:txBody>
        </p:sp>
        <p:sp>
          <p:nvSpPr>
            <p:cNvPr id="109" name="Freeform 107">
              <a:extLst>
                <a:ext uri="{FF2B5EF4-FFF2-40B4-BE49-F238E27FC236}">
                  <a16:creationId xmlns:a16="http://schemas.microsoft.com/office/drawing/2014/main" id="{A679D547-2626-DB48-A6A5-7168A383EBBF}"/>
                </a:ext>
              </a:extLst>
            </p:cNvPr>
            <p:cNvSpPr>
              <a:spLocks/>
            </p:cNvSpPr>
            <p:nvPr/>
          </p:nvSpPr>
          <p:spPr bwMode="auto">
            <a:xfrm>
              <a:off x="3489" y="2088"/>
              <a:ext cx="89" cy="197"/>
            </a:xfrm>
            <a:custGeom>
              <a:avLst/>
              <a:gdLst/>
              <a:ahLst/>
              <a:cxnLst>
                <a:cxn ang="0">
                  <a:pos x="81" y="196"/>
                </a:cxn>
                <a:cxn ang="0">
                  <a:pos x="73" y="182"/>
                </a:cxn>
                <a:cxn ang="0">
                  <a:pos x="62" y="166"/>
                </a:cxn>
                <a:cxn ang="0">
                  <a:pos x="53" y="149"/>
                </a:cxn>
                <a:cxn ang="0">
                  <a:pos x="41" y="129"/>
                </a:cxn>
                <a:cxn ang="0">
                  <a:pos x="30" y="109"/>
                </a:cxn>
                <a:cxn ang="0">
                  <a:pos x="20" y="88"/>
                </a:cxn>
                <a:cxn ang="0">
                  <a:pos x="12" y="64"/>
                </a:cxn>
                <a:cxn ang="0">
                  <a:pos x="5" y="44"/>
                </a:cxn>
                <a:cxn ang="0">
                  <a:pos x="1" y="20"/>
                </a:cxn>
                <a:cxn ang="0">
                  <a:pos x="0" y="2"/>
                </a:cxn>
                <a:cxn ang="0">
                  <a:pos x="0" y="2"/>
                </a:cxn>
                <a:cxn ang="0">
                  <a:pos x="1" y="0"/>
                </a:cxn>
                <a:cxn ang="0">
                  <a:pos x="3" y="0"/>
                </a:cxn>
                <a:cxn ang="0">
                  <a:pos x="12" y="0"/>
                </a:cxn>
                <a:cxn ang="0">
                  <a:pos x="20" y="0"/>
                </a:cxn>
                <a:cxn ang="0">
                  <a:pos x="28" y="0"/>
                </a:cxn>
                <a:cxn ang="0">
                  <a:pos x="41" y="2"/>
                </a:cxn>
                <a:cxn ang="0">
                  <a:pos x="51" y="5"/>
                </a:cxn>
                <a:cxn ang="0">
                  <a:pos x="64" y="12"/>
                </a:cxn>
                <a:cxn ang="0">
                  <a:pos x="77" y="20"/>
                </a:cxn>
                <a:cxn ang="0">
                  <a:pos x="88" y="33"/>
                </a:cxn>
              </a:cxnLst>
              <a:rect l="0" t="0" r="r" b="b"/>
              <a:pathLst>
                <a:path w="89" h="197">
                  <a:moveTo>
                    <a:pt x="81" y="196"/>
                  </a:moveTo>
                  <a:lnTo>
                    <a:pt x="73" y="182"/>
                  </a:lnTo>
                  <a:lnTo>
                    <a:pt x="62" y="166"/>
                  </a:lnTo>
                  <a:lnTo>
                    <a:pt x="53" y="149"/>
                  </a:lnTo>
                  <a:lnTo>
                    <a:pt x="41" y="129"/>
                  </a:lnTo>
                  <a:lnTo>
                    <a:pt x="30" y="109"/>
                  </a:lnTo>
                  <a:lnTo>
                    <a:pt x="20" y="88"/>
                  </a:lnTo>
                  <a:lnTo>
                    <a:pt x="12" y="64"/>
                  </a:lnTo>
                  <a:lnTo>
                    <a:pt x="5" y="44"/>
                  </a:lnTo>
                  <a:lnTo>
                    <a:pt x="1" y="20"/>
                  </a:lnTo>
                  <a:lnTo>
                    <a:pt x="0" y="2"/>
                  </a:lnTo>
                  <a:lnTo>
                    <a:pt x="0" y="2"/>
                  </a:lnTo>
                  <a:lnTo>
                    <a:pt x="1" y="0"/>
                  </a:lnTo>
                  <a:lnTo>
                    <a:pt x="3" y="0"/>
                  </a:lnTo>
                  <a:lnTo>
                    <a:pt x="12" y="0"/>
                  </a:lnTo>
                  <a:lnTo>
                    <a:pt x="20" y="0"/>
                  </a:lnTo>
                  <a:lnTo>
                    <a:pt x="28" y="0"/>
                  </a:lnTo>
                  <a:lnTo>
                    <a:pt x="41" y="2"/>
                  </a:lnTo>
                  <a:lnTo>
                    <a:pt x="51" y="5"/>
                  </a:lnTo>
                  <a:lnTo>
                    <a:pt x="64" y="12"/>
                  </a:lnTo>
                  <a:lnTo>
                    <a:pt x="77" y="20"/>
                  </a:lnTo>
                  <a:lnTo>
                    <a:pt x="88" y="33"/>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110" name="Freeform 108">
              <a:extLst>
                <a:ext uri="{FF2B5EF4-FFF2-40B4-BE49-F238E27FC236}">
                  <a16:creationId xmlns:a16="http://schemas.microsoft.com/office/drawing/2014/main" id="{1439DB00-5A88-A04A-BBD4-E0700B9E9F0E}"/>
                </a:ext>
              </a:extLst>
            </p:cNvPr>
            <p:cNvSpPr>
              <a:spLocks/>
            </p:cNvSpPr>
            <p:nvPr/>
          </p:nvSpPr>
          <p:spPr bwMode="auto">
            <a:xfrm>
              <a:off x="3140" y="1509"/>
              <a:ext cx="194" cy="138"/>
            </a:xfrm>
            <a:custGeom>
              <a:avLst/>
              <a:gdLst/>
              <a:ahLst/>
              <a:cxnLst>
                <a:cxn ang="0">
                  <a:pos x="193" y="137"/>
                </a:cxn>
                <a:cxn ang="0">
                  <a:pos x="174" y="137"/>
                </a:cxn>
                <a:cxn ang="0">
                  <a:pos x="154" y="132"/>
                </a:cxn>
                <a:cxn ang="0">
                  <a:pos x="133" y="128"/>
                </a:cxn>
                <a:cxn ang="0">
                  <a:pos x="112" y="123"/>
                </a:cxn>
                <a:cxn ang="0">
                  <a:pos x="93" y="118"/>
                </a:cxn>
                <a:cxn ang="0">
                  <a:pos x="73" y="111"/>
                </a:cxn>
                <a:cxn ang="0">
                  <a:pos x="57" y="105"/>
                </a:cxn>
                <a:cxn ang="0">
                  <a:pos x="43" y="98"/>
                </a:cxn>
                <a:cxn ang="0">
                  <a:pos x="31" y="93"/>
                </a:cxn>
                <a:cxn ang="0">
                  <a:pos x="23" y="84"/>
                </a:cxn>
                <a:cxn ang="0">
                  <a:pos x="23" y="84"/>
                </a:cxn>
                <a:cxn ang="0">
                  <a:pos x="19" y="77"/>
                </a:cxn>
                <a:cxn ang="0">
                  <a:pos x="15" y="70"/>
                </a:cxn>
                <a:cxn ang="0">
                  <a:pos x="11" y="61"/>
                </a:cxn>
                <a:cxn ang="0">
                  <a:pos x="6" y="52"/>
                </a:cxn>
                <a:cxn ang="0">
                  <a:pos x="4" y="44"/>
                </a:cxn>
                <a:cxn ang="0">
                  <a:pos x="2" y="33"/>
                </a:cxn>
                <a:cxn ang="0">
                  <a:pos x="0" y="25"/>
                </a:cxn>
                <a:cxn ang="0">
                  <a:pos x="2" y="17"/>
                </a:cxn>
                <a:cxn ang="0">
                  <a:pos x="4" y="6"/>
                </a:cxn>
                <a:cxn ang="0">
                  <a:pos x="8" y="0"/>
                </a:cxn>
                <a:cxn ang="0">
                  <a:pos x="193" y="137"/>
                </a:cxn>
              </a:cxnLst>
              <a:rect l="0" t="0" r="r" b="b"/>
              <a:pathLst>
                <a:path w="194" h="138">
                  <a:moveTo>
                    <a:pt x="193" y="137"/>
                  </a:moveTo>
                  <a:lnTo>
                    <a:pt x="174" y="137"/>
                  </a:lnTo>
                  <a:lnTo>
                    <a:pt x="154" y="132"/>
                  </a:lnTo>
                  <a:lnTo>
                    <a:pt x="133" y="128"/>
                  </a:lnTo>
                  <a:lnTo>
                    <a:pt x="112" y="123"/>
                  </a:lnTo>
                  <a:lnTo>
                    <a:pt x="93" y="118"/>
                  </a:lnTo>
                  <a:lnTo>
                    <a:pt x="73" y="111"/>
                  </a:lnTo>
                  <a:lnTo>
                    <a:pt x="57" y="105"/>
                  </a:lnTo>
                  <a:lnTo>
                    <a:pt x="43" y="98"/>
                  </a:lnTo>
                  <a:lnTo>
                    <a:pt x="31" y="93"/>
                  </a:lnTo>
                  <a:lnTo>
                    <a:pt x="23" y="84"/>
                  </a:lnTo>
                  <a:lnTo>
                    <a:pt x="23" y="84"/>
                  </a:lnTo>
                  <a:lnTo>
                    <a:pt x="19" y="77"/>
                  </a:lnTo>
                  <a:lnTo>
                    <a:pt x="15" y="70"/>
                  </a:lnTo>
                  <a:lnTo>
                    <a:pt x="11" y="61"/>
                  </a:lnTo>
                  <a:lnTo>
                    <a:pt x="6" y="52"/>
                  </a:lnTo>
                  <a:lnTo>
                    <a:pt x="4" y="44"/>
                  </a:lnTo>
                  <a:lnTo>
                    <a:pt x="2" y="33"/>
                  </a:lnTo>
                  <a:lnTo>
                    <a:pt x="0" y="25"/>
                  </a:lnTo>
                  <a:lnTo>
                    <a:pt x="2" y="17"/>
                  </a:lnTo>
                  <a:lnTo>
                    <a:pt x="4" y="6"/>
                  </a:lnTo>
                  <a:lnTo>
                    <a:pt x="8" y="0"/>
                  </a:lnTo>
                  <a:lnTo>
                    <a:pt x="193" y="137"/>
                  </a:lnTo>
                </a:path>
              </a:pathLst>
            </a:custGeom>
            <a:solidFill>
              <a:srgbClr val="FFD80F"/>
            </a:solidFill>
            <a:ln w="9525" cap="rnd">
              <a:noFill/>
              <a:round/>
              <a:headEnd/>
              <a:tailEnd/>
            </a:ln>
            <a:effectLst/>
          </p:spPr>
          <p:txBody>
            <a:bodyPr/>
            <a:lstStyle/>
            <a:p>
              <a:endParaRPr lang="en-US" sz="1800"/>
            </a:p>
          </p:txBody>
        </p:sp>
        <p:sp>
          <p:nvSpPr>
            <p:cNvPr id="111" name="Freeform 109">
              <a:extLst>
                <a:ext uri="{FF2B5EF4-FFF2-40B4-BE49-F238E27FC236}">
                  <a16:creationId xmlns:a16="http://schemas.microsoft.com/office/drawing/2014/main" id="{B6A22D46-3EAE-1844-8D42-858ECEF137E4}"/>
                </a:ext>
              </a:extLst>
            </p:cNvPr>
            <p:cNvSpPr>
              <a:spLocks/>
            </p:cNvSpPr>
            <p:nvPr/>
          </p:nvSpPr>
          <p:spPr bwMode="auto">
            <a:xfrm>
              <a:off x="3140" y="1509"/>
              <a:ext cx="194" cy="138"/>
            </a:xfrm>
            <a:custGeom>
              <a:avLst/>
              <a:gdLst/>
              <a:ahLst/>
              <a:cxnLst>
                <a:cxn ang="0">
                  <a:pos x="193" y="137"/>
                </a:cxn>
                <a:cxn ang="0">
                  <a:pos x="174" y="137"/>
                </a:cxn>
                <a:cxn ang="0">
                  <a:pos x="154" y="132"/>
                </a:cxn>
                <a:cxn ang="0">
                  <a:pos x="133" y="128"/>
                </a:cxn>
                <a:cxn ang="0">
                  <a:pos x="112" y="123"/>
                </a:cxn>
                <a:cxn ang="0">
                  <a:pos x="93" y="118"/>
                </a:cxn>
                <a:cxn ang="0">
                  <a:pos x="73" y="111"/>
                </a:cxn>
                <a:cxn ang="0">
                  <a:pos x="57" y="105"/>
                </a:cxn>
                <a:cxn ang="0">
                  <a:pos x="43" y="98"/>
                </a:cxn>
                <a:cxn ang="0">
                  <a:pos x="31" y="93"/>
                </a:cxn>
                <a:cxn ang="0">
                  <a:pos x="23" y="84"/>
                </a:cxn>
                <a:cxn ang="0">
                  <a:pos x="23" y="84"/>
                </a:cxn>
                <a:cxn ang="0">
                  <a:pos x="19" y="77"/>
                </a:cxn>
                <a:cxn ang="0">
                  <a:pos x="15" y="70"/>
                </a:cxn>
                <a:cxn ang="0">
                  <a:pos x="11" y="61"/>
                </a:cxn>
                <a:cxn ang="0">
                  <a:pos x="6" y="52"/>
                </a:cxn>
                <a:cxn ang="0">
                  <a:pos x="4" y="44"/>
                </a:cxn>
                <a:cxn ang="0">
                  <a:pos x="2" y="33"/>
                </a:cxn>
                <a:cxn ang="0">
                  <a:pos x="0" y="25"/>
                </a:cxn>
                <a:cxn ang="0">
                  <a:pos x="2" y="17"/>
                </a:cxn>
                <a:cxn ang="0">
                  <a:pos x="4" y="6"/>
                </a:cxn>
                <a:cxn ang="0">
                  <a:pos x="8" y="0"/>
                </a:cxn>
              </a:cxnLst>
              <a:rect l="0" t="0" r="r" b="b"/>
              <a:pathLst>
                <a:path w="194" h="138">
                  <a:moveTo>
                    <a:pt x="193" y="137"/>
                  </a:moveTo>
                  <a:lnTo>
                    <a:pt x="174" y="137"/>
                  </a:lnTo>
                  <a:lnTo>
                    <a:pt x="154" y="132"/>
                  </a:lnTo>
                  <a:lnTo>
                    <a:pt x="133" y="128"/>
                  </a:lnTo>
                  <a:lnTo>
                    <a:pt x="112" y="123"/>
                  </a:lnTo>
                  <a:lnTo>
                    <a:pt x="93" y="118"/>
                  </a:lnTo>
                  <a:lnTo>
                    <a:pt x="73" y="111"/>
                  </a:lnTo>
                  <a:lnTo>
                    <a:pt x="57" y="105"/>
                  </a:lnTo>
                  <a:lnTo>
                    <a:pt x="43" y="98"/>
                  </a:lnTo>
                  <a:lnTo>
                    <a:pt x="31" y="93"/>
                  </a:lnTo>
                  <a:lnTo>
                    <a:pt x="23" y="84"/>
                  </a:lnTo>
                  <a:lnTo>
                    <a:pt x="23" y="84"/>
                  </a:lnTo>
                  <a:lnTo>
                    <a:pt x="19" y="77"/>
                  </a:lnTo>
                  <a:lnTo>
                    <a:pt x="15" y="70"/>
                  </a:lnTo>
                  <a:lnTo>
                    <a:pt x="11" y="61"/>
                  </a:lnTo>
                  <a:lnTo>
                    <a:pt x="6" y="52"/>
                  </a:lnTo>
                  <a:lnTo>
                    <a:pt x="4" y="44"/>
                  </a:lnTo>
                  <a:lnTo>
                    <a:pt x="2" y="33"/>
                  </a:lnTo>
                  <a:lnTo>
                    <a:pt x="0" y="25"/>
                  </a:lnTo>
                  <a:lnTo>
                    <a:pt x="2" y="17"/>
                  </a:lnTo>
                  <a:lnTo>
                    <a:pt x="4" y="6"/>
                  </a:lnTo>
                  <a:lnTo>
                    <a:pt x="8" y="0"/>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112" name="Freeform 110">
              <a:extLst>
                <a:ext uri="{FF2B5EF4-FFF2-40B4-BE49-F238E27FC236}">
                  <a16:creationId xmlns:a16="http://schemas.microsoft.com/office/drawing/2014/main" id="{27CAB04D-5503-674D-B9B8-F6BA06AB0F00}"/>
                </a:ext>
              </a:extLst>
            </p:cNvPr>
            <p:cNvSpPr>
              <a:spLocks/>
            </p:cNvSpPr>
            <p:nvPr/>
          </p:nvSpPr>
          <p:spPr bwMode="auto">
            <a:xfrm>
              <a:off x="3212" y="1572"/>
              <a:ext cx="167" cy="131"/>
            </a:xfrm>
            <a:custGeom>
              <a:avLst/>
              <a:gdLst/>
              <a:ahLst/>
              <a:cxnLst>
                <a:cxn ang="0">
                  <a:pos x="166" y="130"/>
                </a:cxn>
                <a:cxn ang="0">
                  <a:pos x="153" y="126"/>
                </a:cxn>
                <a:cxn ang="0">
                  <a:pos x="138" y="120"/>
                </a:cxn>
                <a:cxn ang="0">
                  <a:pos x="124" y="115"/>
                </a:cxn>
                <a:cxn ang="0">
                  <a:pos x="108" y="111"/>
                </a:cxn>
                <a:cxn ang="0">
                  <a:pos x="96" y="106"/>
                </a:cxn>
                <a:cxn ang="0">
                  <a:pos x="81" y="101"/>
                </a:cxn>
                <a:cxn ang="0">
                  <a:pos x="67" y="94"/>
                </a:cxn>
                <a:cxn ang="0">
                  <a:pos x="53" y="85"/>
                </a:cxn>
                <a:cxn ang="0">
                  <a:pos x="41" y="78"/>
                </a:cxn>
                <a:cxn ang="0">
                  <a:pos x="28" y="67"/>
                </a:cxn>
                <a:cxn ang="0">
                  <a:pos x="28" y="67"/>
                </a:cxn>
                <a:cxn ang="0">
                  <a:pos x="16" y="56"/>
                </a:cxn>
                <a:cxn ang="0">
                  <a:pos x="9" y="46"/>
                </a:cxn>
                <a:cxn ang="0">
                  <a:pos x="3" y="37"/>
                </a:cxn>
                <a:cxn ang="0">
                  <a:pos x="2" y="30"/>
                </a:cxn>
                <a:cxn ang="0">
                  <a:pos x="0" y="25"/>
                </a:cxn>
                <a:cxn ang="0">
                  <a:pos x="0" y="18"/>
                </a:cxn>
                <a:cxn ang="0">
                  <a:pos x="0" y="12"/>
                </a:cxn>
                <a:cxn ang="0">
                  <a:pos x="2" y="7"/>
                </a:cxn>
                <a:cxn ang="0">
                  <a:pos x="2" y="4"/>
                </a:cxn>
                <a:cxn ang="0">
                  <a:pos x="2" y="0"/>
                </a:cxn>
                <a:cxn ang="0">
                  <a:pos x="2" y="0"/>
                </a:cxn>
                <a:cxn ang="0">
                  <a:pos x="3" y="0"/>
                </a:cxn>
                <a:cxn ang="0">
                  <a:pos x="7" y="2"/>
                </a:cxn>
                <a:cxn ang="0">
                  <a:pos x="16" y="4"/>
                </a:cxn>
                <a:cxn ang="0">
                  <a:pos x="27" y="6"/>
                </a:cxn>
                <a:cxn ang="0">
                  <a:pos x="37" y="7"/>
                </a:cxn>
                <a:cxn ang="0">
                  <a:pos x="50" y="12"/>
                </a:cxn>
                <a:cxn ang="0">
                  <a:pos x="60" y="14"/>
                </a:cxn>
                <a:cxn ang="0">
                  <a:pos x="71" y="18"/>
                </a:cxn>
                <a:cxn ang="0">
                  <a:pos x="79" y="20"/>
                </a:cxn>
                <a:cxn ang="0">
                  <a:pos x="87" y="25"/>
                </a:cxn>
                <a:cxn ang="0">
                  <a:pos x="166" y="130"/>
                </a:cxn>
              </a:cxnLst>
              <a:rect l="0" t="0" r="r" b="b"/>
              <a:pathLst>
                <a:path w="167" h="131">
                  <a:moveTo>
                    <a:pt x="166" y="130"/>
                  </a:moveTo>
                  <a:lnTo>
                    <a:pt x="153" y="126"/>
                  </a:lnTo>
                  <a:lnTo>
                    <a:pt x="138" y="120"/>
                  </a:lnTo>
                  <a:lnTo>
                    <a:pt x="124" y="115"/>
                  </a:lnTo>
                  <a:lnTo>
                    <a:pt x="108" y="111"/>
                  </a:lnTo>
                  <a:lnTo>
                    <a:pt x="96" y="106"/>
                  </a:lnTo>
                  <a:lnTo>
                    <a:pt x="81" y="101"/>
                  </a:lnTo>
                  <a:lnTo>
                    <a:pt x="67" y="94"/>
                  </a:lnTo>
                  <a:lnTo>
                    <a:pt x="53" y="85"/>
                  </a:lnTo>
                  <a:lnTo>
                    <a:pt x="41" y="78"/>
                  </a:lnTo>
                  <a:lnTo>
                    <a:pt x="28" y="67"/>
                  </a:lnTo>
                  <a:lnTo>
                    <a:pt x="28" y="67"/>
                  </a:lnTo>
                  <a:lnTo>
                    <a:pt x="16" y="56"/>
                  </a:lnTo>
                  <a:lnTo>
                    <a:pt x="9" y="46"/>
                  </a:lnTo>
                  <a:lnTo>
                    <a:pt x="3" y="37"/>
                  </a:lnTo>
                  <a:lnTo>
                    <a:pt x="2" y="30"/>
                  </a:lnTo>
                  <a:lnTo>
                    <a:pt x="0" y="25"/>
                  </a:lnTo>
                  <a:lnTo>
                    <a:pt x="0" y="18"/>
                  </a:lnTo>
                  <a:lnTo>
                    <a:pt x="0" y="12"/>
                  </a:lnTo>
                  <a:lnTo>
                    <a:pt x="2" y="7"/>
                  </a:lnTo>
                  <a:lnTo>
                    <a:pt x="2" y="4"/>
                  </a:lnTo>
                  <a:lnTo>
                    <a:pt x="2" y="0"/>
                  </a:lnTo>
                  <a:lnTo>
                    <a:pt x="2" y="0"/>
                  </a:lnTo>
                  <a:lnTo>
                    <a:pt x="3" y="0"/>
                  </a:lnTo>
                  <a:lnTo>
                    <a:pt x="7" y="2"/>
                  </a:lnTo>
                  <a:lnTo>
                    <a:pt x="16" y="4"/>
                  </a:lnTo>
                  <a:lnTo>
                    <a:pt x="27" y="6"/>
                  </a:lnTo>
                  <a:lnTo>
                    <a:pt x="37" y="7"/>
                  </a:lnTo>
                  <a:lnTo>
                    <a:pt x="50" y="12"/>
                  </a:lnTo>
                  <a:lnTo>
                    <a:pt x="60" y="14"/>
                  </a:lnTo>
                  <a:lnTo>
                    <a:pt x="71" y="18"/>
                  </a:lnTo>
                  <a:lnTo>
                    <a:pt x="79" y="20"/>
                  </a:lnTo>
                  <a:lnTo>
                    <a:pt x="87" y="25"/>
                  </a:lnTo>
                  <a:lnTo>
                    <a:pt x="166" y="130"/>
                  </a:lnTo>
                </a:path>
              </a:pathLst>
            </a:custGeom>
            <a:solidFill>
              <a:srgbClr val="FFD80F"/>
            </a:solidFill>
            <a:ln w="9525" cap="rnd">
              <a:noFill/>
              <a:round/>
              <a:headEnd/>
              <a:tailEnd/>
            </a:ln>
            <a:effectLst/>
          </p:spPr>
          <p:txBody>
            <a:bodyPr/>
            <a:lstStyle/>
            <a:p>
              <a:endParaRPr lang="en-US" sz="1800"/>
            </a:p>
          </p:txBody>
        </p:sp>
        <p:sp>
          <p:nvSpPr>
            <p:cNvPr id="113" name="Freeform 111">
              <a:extLst>
                <a:ext uri="{FF2B5EF4-FFF2-40B4-BE49-F238E27FC236}">
                  <a16:creationId xmlns:a16="http://schemas.microsoft.com/office/drawing/2014/main" id="{1CDC6C2E-87CA-7B40-8013-F8DC6A47D6C9}"/>
                </a:ext>
              </a:extLst>
            </p:cNvPr>
            <p:cNvSpPr>
              <a:spLocks/>
            </p:cNvSpPr>
            <p:nvPr/>
          </p:nvSpPr>
          <p:spPr bwMode="auto">
            <a:xfrm>
              <a:off x="3212" y="1572"/>
              <a:ext cx="167" cy="131"/>
            </a:xfrm>
            <a:custGeom>
              <a:avLst/>
              <a:gdLst/>
              <a:ahLst/>
              <a:cxnLst>
                <a:cxn ang="0">
                  <a:pos x="166" y="130"/>
                </a:cxn>
                <a:cxn ang="0">
                  <a:pos x="153" y="126"/>
                </a:cxn>
                <a:cxn ang="0">
                  <a:pos x="138" y="120"/>
                </a:cxn>
                <a:cxn ang="0">
                  <a:pos x="124" y="115"/>
                </a:cxn>
                <a:cxn ang="0">
                  <a:pos x="108" y="111"/>
                </a:cxn>
                <a:cxn ang="0">
                  <a:pos x="96" y="106"/>
                </a:cxn>
                <a:cxn ang="0">
                  <a:pos x="81" y="101"/>
                </a:cxn>
                <a:cxn ang="0">
                  <a:pos x="67" y="94"/>
                </a:cxn>
                <a:cxn ang="0">
                  <a:pos x="53" y="85"/>
                </a:cxn>
                <a:cxn ang="0">
                  <a:pos x="41" y="78"/>
                </a:cxn>
                <a:cxn ang="0">
                  <a:pos x="28" y="67"/>
                </a:cxn>
                <a:cxn ang="0">
                  <a:pos x="28" y="67"/>
                </a:cxn>
                <a:cxn ang="0">
                  <a:pos x="16" y="56"/>
                </a:cxn>
                <a:cxn ang="0">
                  <a:pos x="9" y="46"/>
                </a:cxn>
                <a:cxn ang="0">
                  <a:pos x="3" y="37"/>
                </a:cxn>
                <a:cxn ang="0">
                  <a:pos x="2" y="30"/>
                </a:cxn>
                <a:cxn ang="0">
                  <a:pos x="0" y="25"/>
                </a:cxn>
                <a:cxn ang="0">
                  <a:pos x="0" y="18"/>
                </a:cxn>
                <a:cxn ang="0">
                  <a:pos x="0" y="12"/>
                </a:cxn>
                <a:cxn ang="0">
                  <a:pos x="2" y="7"/>
                </a:cxn>
                <a:cxn ang="0">
                  <a:pos x="2" y="4"/>
                </a:cxn>
                <a:cxn ang="0">
                  <a:pos x="2" y="0"/>
                </a:cxn>
                <a:cxn ang="0">
                  <a:pos x="2" y="0"/>
                </a:cxn>
                <a:cxn ang="0">
                  <a:pos x="3" y="0"/>
                </a:cxn>
                <a:cxn ang="0">
                  <a:pos x="7" y="2"/>
                </a:cxn>
                <a:cxn ang="0">
                  <a:pos x="16" y="4"/>
                </a:cxn>
                <a:cxn ang="0">
                  <a:pos x="27" y="6"/>
                </a:cxn>
                <a:cxn ang="0">
                  <a:pos x="37" y="7"/>
                </a:cxn>
                <a:cxn ang="0">
                  <a:pos x="50" y="12"/>
                </a:cxn>
                <a:cxn ang="0">
                  <a:pos x="60" y="14"/>
                </a:cxn>
                <a:cxn ang="0">
                  <a:pos x="71" y="18"/>
                </a:cxn>
                <a:cxn ang="0">
                  <a:pos x="79" y="20"/>
                </a:cxn>
                <a:cxn ang="0">
                  <a:pos x="87" y="25"/>
                </a:cxn>
              </a:cxnLst>
              <a:rect l="0" t="0" r="r" b="b"/>
              <a:pathLst>
                <a:path w="167" h="131">
                  <a:moveTo>
                    <a:pt x="166" y="130"/>
                  </a:moveTo>
                  <a:lnTo>
                    <a:pt x="153" y="126"/>
                  </a:lnTo>
                  <a:lnTo>
                    <a:pt x="138" y="120"/>
                  </a:lnTo>
                  <a:lnTo>
                    <a:pt x="124" y="115"/>
                  </a:lnTo>
                  <a:lnTo>
                    <a:pt x="108" y="111"/>
                  </a:lnTo>
                  <a:lnTo>
                    <a:pt x="96" y="106"/>
                  </a:lnTo>
                  <a:lnTo>
                    <a:pt x="81" y="101"/>
                  </a:lnTo>
                  <a:lnTo>
                    <a:pt x="67" y="94"/>
                  </a:lnTo>
                  <a:lnTo>
                    <a:pt x="53" y="85"/>
                  </a:lnTo>
                  <a:lnTo>
                    <a:pt x="41" y="78"/>
                  </a:lnTo>
                  <a:lnTo>
                    <a:pt x="28" y="67"/>
                  </a:lnTo>
                  <a:lnTo>
                    <a:pt x="28" y="67"/>
                  </a:lnTo>
                  <a:lnTo>
                    <a:pt x="16" y="56"/>
                  </a:lnTo>
                  <a:lnTo>
                    <a:pt x="9" y="46"/>
                  </a:lnTo>
                  <a:lnTo>
                    <a:pt x="3" y="37"/>
                  </a:lnTo>
                  <a:lnTo>
                    <a:pt x="2" y="30"/>
                  </a:lnTo>
                  <a:lnTo>
                    <a:pt x="0" y="25"/>
                  </a:lnTo>
                  <a:lnTo>
                    <a:pt x="0" y="18"/>
                  </a:lnTo>
                  <a:lnTo>
                    <a:pt x="0" y="12"/>
                  </a:lnTo>
                  <a:lnTo>
                    <a:pt x="2" y="7"/>
                  </a:lnTo>
                  <a:lnTo>
                    <a:pt x="2" y="4"/>
                  </a:lnTo>
                  <a:lnTo>
                    <a:pt x="2" y="0"/>
                  </a:lnTo>
                  <a:lnTo>
                    <a:pt x="2" y="0"/>
                  </a:lnTo>
                  <a:lnTo>
                    <a:pt x="3" y="0"/>
                  </a:lnTo>
                  <a:lnTo>
                    <a:pt x="7" y="2"/>
                  </a:lnTo>
                  <a:lnTo>
                    <a:pt x="16" y="4"/>
                  </a:lnTo>
                  <a:lnTo>
                    <a:pt x="27" y="6"/>
                  </a:lnTo>
                  <a:lnTo>
                    <a:pt x="37" y="7"/>
                  </a:lnTo>
                  <a:lnTo>
                    <a:pt x="50" y="12"/>
                  </a:lnTo>
                  <a:lnTo>
                    <a:pt x="60" y="14"/>
                  </a:lnTo>
                  <a:lnTo>
                    <a:pt x="71" y="18"/>
                  </a:lnTo>
                  <a:lnTo>
                    <a:pt x="79" y="20"/>
                  </a:lnTo>
                  <a:lnTo>
                    <a:pt x="87" y="25"/>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114" name="Freeform 112">
              <a:extLst>
                <a:ext uri="{FF2B5EF4-FFF2-40B4-BE49-F238E27FC236}">
                  <a16:creationId xmlns:a16="http://schemas.microsoft.com/office/drawing/2014/main" id="{497B74F5-A32E-734C-A7E2-1FF83D4DB27C}"/>
                </a:ext>
              </a:extLst>
            </p:cNvPr>
            <p:cNvSpPr>
              <a:spLocks/>
            </p:cNvSpPr>
            <p:nvPr/>
          </p:nvSpPr>
          <p:spPr bwMode="auto">
            <a:xfrm>
              <a:off x="3290" y="1672"/>
              <a:ext cx="132" cy="91"/>
            </a:xfrm>
            <a:custGeom>
              <a:avLst/>
              <a:gdLst/>
              <a:ahLst/>
              <a:cxnLst>
                <a:cxn ang="0">
                  <a:pos x="131" y="90"/>
                </a:cxn>
                <a:cxn ang="0">
                  <a:pos x="116" y="85"/>
                </a:cxn>
                <a:cxn ang="0">
                  <a:pos x="99" y="79"/>
                </a:cxn>
                <a:cxn ang="0">
                  <a:pos x="84" y="73"/>
                </a:cxn>
                <a:cxn ang="0">
                  <a:pos x="70" y="66"/>
                </a:cxn>
                <a:cxn ang="0">
                  <a:pos x="57" y="62"/>
                </a:cxn>
                <a:cxn ang="0">
                  <a:pos x="42" y="53"/>
                </a:cxn>
                <a:cxn ang="0">
                  <a:pos x="31" y="46"/>
                </a:cxn>
                <a:cxn ang="0">
                  <a:pos x="19" y="35"/>
                </a:cxn>
                <a:cxn ang="0">
                  <a:pos x="8" y="23"/>
                </a:cxn>
                <a:cxn ang="0">
                  <a:pos x="0" y="7"/>
                </a:cxn>
                <a:cxn ang="0">
                  <a:pos x="0" y="7"/>
                </a:cxn>
                <a:cxn ang="0">
                  <a:pos x="2" y="7"/>
                </a:cxn>
                <a:cxn ang="0">
                  <a:pos x="4" y="5"/>
                </a:cxn>
                <a:cxn ang="0">
                  <a:pos x="8" y="4"/>
                </a:cxn>
                <a:cxn ang="0">
                  <a:pos x="15" y="4"/>
                </a:cxn>
                <a:cxn ang="0">
                  <a:pos x="24" y="2"/>
                </a:cxn>
                <a:cxn ang="0">
                  <a:pos x="31" y="0"/>
                </a:cxn>
                <a:cxn ang="0">
                  <a:pos x="42" y="0"/>
                </a:cxn>
                <a:cxn ang="0">
                  <a:pos x="52" y="0"/>
                </a:cxn>
                <a:cxn ang="0">
                  <a:pos x="66" y="2"/>
                </a:cxn>
                <a:cxn ang="0">
                  <a:pos x="78" y="4"/>
                </a:cxn>
                <a:cxn ang="0">
                  <a:pos x="131" y="90"/>
                </a:cxn>
              </a:cxnLst>
              <a:rect l="0" t="0" r="r" b="b"/>
              <a:pathLst>
                <a:path w="132" h="91">
                  <a:moveTo>
                    <a:pt x="131" y="90"/>
                  </a:moveTo>
                  <a:lnTo>
                    <a:pt x="116" y="85"/>
                  </a:lnTo>
                  <a:lnTo>
                    <a:pt x="99" y="79"/>
                  </a:lnTo>
                  <a:lnTo>
                    <a:pt x="84" y="73"/>
                  </a:lnTo>
                  <a:lnTo>
                    <a:pt x="70" y="66"/>
                  </a:lnTo>
                  <a:lnTo>
                    <a:pt x="57" y="62"/>
                  </a:lnTo>
                  <a:lnTo>
                    <a:pt x="42" y="53"/>
                  </a:lnTo>
                  <a:lnTo>
                    <a:pt x="31" y="46"/>
                  </a:lnTo>
                  <a:lnTo>
                    <a:pt x="19" y="35"/>
                  </a:lnTo>
                  <a:lnTo>
                    <a:pt x="8" y="23"/>
                  </a:lnTo>
                  <a:lnTo>
                    <a:pt x="0" y="7"/>
                  </a:lnTo>
                  <a:lnTo>
                    <a:pt x="0" y="7"/>
                  </a:lnTo>
                  <a:lnTo>
                    <a:pt x="2" y="7"/>
                  </a:lnTo>
                  <a:lnTo>
                    <a:pt x="4" y="5"/>
                  </a:lnTo>
                  <a:lnTo>
                    <a:pt x="8" y="4"/>
                  </a:lnTo>
                  <a:lnTo>
                    <a:pt x="15" y="4"/>
                  </a:lnTo>
                  <a:lnTo>
                    <a:pt x="24" y="2"/>
                  </a:lnTo>
                  <a:lnTo>
                    <a:pt x="31" y="0"/>
                  </a:lnTo>
                  <a:lnTo>
                    <a:pt x="42" y="0"/>
                  </a:lnTo>
                  <a:lnTo>
                    <a:pt x="52" y="0"/>
                  </a:lnTo>
                  <a:lnTo>
                    <a:pt x="66" y="2"/>
                  </a:lnTo>
                  <a:lnTo>
                    <a:pt x="78" y="4"/>
                  </a:lnTo>
                  <a:lnTo>
                    <a:pt x="131" y="90"/>
                  </a:lnTo>
                </a:path>
              </a:pathLst>
            </a:custGeom>
            <a:solidFill>
              <a:srgbClr val="FFD80F"/>
            </a:solidFill>
            <a:ln w="9525" cap="rnd">
              <a:noFill/>
              <a:round/>
              <a:headEnd/>
              <a:tailEnd/>
            </a:ln>
            <a:effectLst/>
          </p:spPr>
          <p:txBody>
            <a:bodyPr/>
            <a:lstStyle/>
            <a:p>
              <a:endParaRPr lang="en-US" sz="1800"/>
            </a:p>
          </p:txBody>
        </p:sp>
        <p:sp>
          <p:nvSpPr>
            <p:cNvPr id="115" name="Freeform 113">
              <a:extLst>
                <a:ext uri="{FF2B5EF4-FFF2-40B4-BE49-F238E27FC236}">
                  <a16:creationId xmlns:a16="http://schemas.microsoft.com/office/drawing/2014/main" id="{E9810D05-C590-1B45-8E07-02EED5AF2934}"/>
                </a:ext>
              </a:extLst>
            </p:cNvPr>
            <p:cNvSpPr>
              <a:spLocks/>
            </p:cNvSpPr>
            <p:nvPr/>
          </p:nvSpPr>
          <p:spPr bwMode="auto">
            <a:xfrm>
              <a:off x="3290" y="1672"/>
              <a:ext cx="132" cy="91"/>
            </a:xfrm>
            <a:custGeom>
              <a:avLst/>
              <a:gdLst/>
              <a:ahLst/>
              <a:cxnLst>
                <a:cxn ang="0">
                  <a:pos x="131" y="90"/>
                </a:cxn>
                <a:cxn ang="0">
                  <a:pos x="116" y="85"/>
                </a:cxn>
                <a:cxn ang="0">
                  <a:pos x="99" y="79"/>
                </a:cxn>
                <a:cxn ang="0">
                  <a:pos x="84" y="73"/>
                </a:cxn>
                <a:cxn ang="0">
                  <a:pos x="70" y="66"/>
                </a:cxn>
                <a:cxn ang="0">
                  <a:pos x="57" y="62"/>
                </a:cxn>
                <a:cxn ang="0">
                  <a:pos x="42" y="53"/>
                </a:cxn>
                <a:cxn ang="0">
                  <a:pos x="31" y="46"/>
                </a:cxn>
                <a:cxn ang="0">
                  <a:pos x="19" y="35"/>
                </a:cxn>
                <a:cxn ang="0">
                  <a:pos x="8" y="23"/>
                </a:cxn>
                <a:cxn ang="0">
                  <a:pos x="0" y="7"/>
                </a:cxn>
                <a:cxn ang="0">
                  <a:pos x="0" y="7"/>
                </a:cxn>
                <a:cxn ang="0">
                  <a:pos x="2" y="7"/>
                </a:cxn>
                <a:cxn ang="0">
                  <a:pos x="4" y="5"/>
                </a:cxn>
                <a:cxn ang="0">
                  <a:pos x="8" y="4"/>
                </a:cxn>
                <a:cxn ang="0">
                  <a:pos x="15" y="4"/>
                </a:cxn>
                <a:cxn ang="0">
                  <a:pos x="24" y="2"/>
                </a:cxn>
                <a:cxn ang="0">
                  <a:pos x="31" y="0"/>
                </a:cxn>
                <a:cxn ang="0">
                  <a:pos x="42" y="0"/>
                </a:cxn>
                <a:cxn ang="0">
                  <a:pos x="52" y="0"/>
                </a:cxn>
                <a:cxn ang="0">
                  <a:pos x="66" y="2"/>
                </a:cxn>
                <a:cxn ang="0">
                  <a:pos x="78" y="4"/>
                </a:cxn>
              </a:cxnLst>
              <a:rect l="0" t="0" r="r" b="b"/>
              <a:pathLst>
                <a:path w="132" h="91">
                  <a:moveTo>
                    <a:pt x="131" y="90"/>
                  </a:moveTo>
                  <a:lnTo>
                    <a:pt x="116" y="85"/>
                  </a:lnTo>
                  <a:lnTo>
                    <a:pt x="99" y="79"/>
                  </a:lnTo>
                  <a:lnTo>
                    <a:pt x="84" y="73"/>
                  </a:lnTo>
                  <a:lnTo>
                    <a:pt x="70" y="66"/>
                  </a:lnTo>
                  <a:lnTo>
                    <a:pt x="57" y="62"/>
                  </a:lnTo>
                  <a:lnTo>
                    <a:pt x="42" y="53"/>
                  </a:lnTo>
                  <a:lnTo>
                    <a:pt x="31" y="46"/>
                  </a:lnTo>
                  <a:lnTo>
                    <a:pt x="19" y="35"/>
                  </a:lnTo>
                  <a:lnTo>
                    <a:pt x="8" y="23"/>
                  </a:lnTo>
                  <a:lnTo>
                    <a:pt x="0" y="7"/>
                  </a:lnTo>
                  <a:lnTo>
                    <a:pt x="0" y="7"/>
                  </a:lnTo>
                  <a:lnTo>
                    <a:pt x="2" y="7"/>
                  </a:lnTo>
                  <a:lnTo>
                    <a:pt x="4" y="5"/>
                  </a:lnTo>
                  <a:lnTo>
                    <a:pt x="8" y="4"/>
                  </a:lnTo>
                  <a:lnTo>
                    <a:pt x="15" y="4"/>
                  </a:lnTo>
                  <a:lnTo>
                    <a:pt x="24" y="2"/>
                  </a:lnTo>
                  <a:lnTo>
                    <a:pt x="31" y="0"/>
                  </a:lnTo>
                  <a:lnTo>
                    <a:pt x="42" y="0"/>
                  </a:lnTo>
                  <a:lnTo>
                    <a:pt x="52" y="0"/>
                  </a:lnTo>
                  <a:lnTo>
                    <a:pt x="66" y="2"/>
                  </a:lnTo>
                  <a:lnTo>
                    <a:pt x="78" y="4"/>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116" name="Freeform 114">
              <a:extLst>
                <a:ext uri="{FF2B5EF4-FFF2-40B4-BE49-F238E27FC236}">
                  <a16:creationId xmlns:a16="http://schemas.microsoft.com/office/drawing/2014/main" id="{F5E5A4D8-B5DF-6340-8DD9-795558BAC56E}"/>
                </a:ext>
              </a:extLst>
            </p:cNvPr>
            <p:cNvSpPr>
              <a:spLocks/>
            </p:cNvSpPr>
            <p:nvPr/>
          </p:nvSpPr>
          <p:spPr bwMode="auto">
            <a:xfrm>
              <a:off x="3334" y="1743"/>
              <a:ext cx="165" cy="131"/>
            </a:xfrm>
            <a:custGeom>
              <a:avLst/>
              <a:gdLst/>
              <a:ahLst/>
              <a:cxnLst>
                <a:cxn ang="0">
                  <a:pos x="164" y="130"/>
                </a:cxn>
                <a:cxn ang="0">
                  <a:pos x="151" y="126"/>
                </a:cxn>
                <a:cxn ang="0">
                  <a:pos x="140" y="122"/>
                </a:cxn>
                <a:cxn ang="0">
                  <a:pos x="128" y="117"/>
                </a:cxn>
                <a:cxn ang="0">
                  <a:pos x="115" y="113"/>
                </a:cxn>
                <a:cxn ang="0">
                  <a:pos x="103" y="106"/>
                </a:cxn>
                <a:cxn ang="0">
                  <a:pos x="90" y="99"/>
                </a:cxn>
                <a:cxn ang="0">
                  <a:pos x="80" y="92"/>
                </a:cxn>
                <a:cxn ang="0">
                  <a:pos x="67" y="83"/>
                </a:cxn>
                <a:cxn ang="0">
                  <a:pos x="56" y="73"/>
                </a:cxn>
                <a:cxn ang="0">
                  <a:pos x="48" y="62"/>
                </a:cxn>
                <a:cxn ang="0">
                  <a:pos x="48" y="62"/>
                </a:cxn>
                <a:cxn ang="0">
                  <a:pos x="31" y="44"/>
                </a:cxn>
                <a:cxn ang="0">
                  <a:pos x="23" y="27"/>
                </a:cxn>
                <a:cxn ang="0">
                  <a:pos x="14" y="14"/>
                </a:cxn>
                <a:cxn ang="0">
                  <a:pos x="6" y="6"/>
                </a:cxn>
                <a:cxn ang="0">
                  <a:pos x="0" y="0"/>
                </a:cxn>
                <a:cxn ang="0">
                  <a:pos x="0" y="0"/>
                </a:cxn>
                <a:cxn ang="0">
                  <a:pos x="2" y="0"/>
                </a:cxn>
                <a:cxn ang="0">
                  <a:pos x="6" y="0"/>
                </a:cxn>
                <a:cxn ang="0">
                  <a:pos x="14" y="0"/>
                </a:cxn>
                <a:cxn ang="0">
                  <a:pos x="27" y="0"/>
                </a:cxn>
                <a:cxn ang="0">
                  <a:pos x="39" y="0"/>
                </a:cxn>
                <a:cxn ang="0">
                  <a:pos x="52" y="0"/>
                </a:cxn>
                <a:cxn ang="0">
                  <a:pos x="67" y="0"/>
                </a:cxn>
                <a:cxn ang="0">
                  <a:pos x="81" y="4"/>
                </a:cxn>
                <a:cxn ang="0">
                  <a:pos x="94" y="6"/>
                </a:cxn>
                <a:cxn ang="0">
                  <a:pos x="106" y="9"/>
                </a:cxn>
                <a:cxn ang="0">
                  <a:pos x="164" y="130"/>
                </a:cxn>
              </a:cxnLst>
              <a:rect l="0" t="0" r="r" b="b"/>
              <a:pathLst>
                <a:path w="165" h="131">
                  <a:moveTo>
                    <a:pt x="164" y="130"/>
                  </a:moveTo>
                  <a:lnTo>
                    <a:pt x="151" y="126"/>
                  </a:lnTo>
                  <a:lnTo>
                    <a:pt x="140" y="122"/>
                  </a:lnTo>
                  <a:lnTo>
                    <a:pt x="128" y="117"/>
                  </a:lnTo>
                  <a:lnTo>
                    <a:pt x="115" y="113"/>
                  </a:lnTo>
                  <a:lnTo>
                    <a:pt x="103" y="106"/>
                  </a:lnTo>
                  <a:lnTo>
                    <a:pt x="90" y="99"/>
                  </a:lnTo>
                  <a:lnTo>
                    <a:pt x="80" y="92"/>
                  </a:lnTo>
                  <a:lnTo>
                    <a:pt x="67" y="83"/>
                  </a:lnTo>
                  <a:lnTo>
                    <a:pt x="56" y="73"/>
                  </a:lnTo>
                  <a:lnTo>
                    <a:pt x="48" y="62"/>
                  </a:lnTo>
                  <a:lnTo>
                    <a:pt x="48" y="62"/>
                  </a:lnTo>
                  <a:lnTo>
                    <a:pt x="31" y="44"/>
                  </a:lnTo>
                  <a:lnTo>
                    <a:pt x="23" y="27"/>
                  </a:lnTo>
                  <a:lnTo>
                    <a:pt x="14" y="14"/>
                  </a:lnTo>
                  <a:lnTo>
                    <a:pt x="6" y="6"/>
                  </a:lnTo>
                  <a:lnTo>
                    <a:pt x="0" y="0"/>
                  </a:lnTo>
                  <a:lnTo>
                    <a:pt x="0" y="0"/>
                  </a:lnTo>
                  <a:lnTo>
                    <a:pt x="2" y="0"/>
                  </a:lnTo>
                  <a:lnTo>
                    <a:pt x="6" y="0"/>
                  </a:lnTo>
                  <a:lnTo>
                    <a:pt x="14" y="0"/>
                  </a:lnTo>
                  <a:lnTo>
                    <a:pt x="27" y="0"/>
                  </a:lnTo>
                  <a:lnTo>
                    <a:pt x="39" y="0"/>
                  </a:lnTo>
                  <a:lnTo>
                    <a:pt x="52" y="0"/>
                  </a:lnTo>
                  <a:lnTo>
                    <a:pt x="67" y="0"/>
                  </a:lnTo>
                  <a:lnTo>
                    <a:pt x="81" y="4"/>
                  </a:lnTo>
                  <a:lnTo>
                    <a:pt x="94" y="6"/>
                  </a:lnTo>
                  <a:lnTo>
                    <a:pt x="106" y="9"/>
                  </a:lnTo>
                  <a:lnTo>
                    <a:pt x="164" y="130"/>
                  </a:lnTo>
                </a:path>
              </a:pathLst>
            </a:custGeom>
            <a:solidFill>
              <a:srgbClr val="FFD80F"/>
            </a:solidFill>
            <a:ln w="9525" cap="rnd">
              <a:noFill/>
              <a:round/>
              <a:headEnd/>
              <a:tailEnd/>
            </a:ln>
            <a:effectLst/>
          </p:spPr>
          <p:txBody>
            <a:bodyPr/>
            <a:lstStyle/>
            <a:p>
              <a:endParaRPr lang="en-US" sz="1800"/>
            </a:p>
          </p:txBody>
        </p:sp>
        <p:sp>
          <p:nvSpPr>
            <p:cNvPr id="117" name="Freeform 115">
              <a:extLst>
                <a:ext uri="{FF2B5EF4-FFF2-40B4-BE49-F238E27FC236}">
                  <a16:creationId xmlns:a16="http://schemas.microsoft.com/office/drawing/2014/main" id="{2EA864DF-6CD6-B64C-9A79-96357589500A}"/>
                </a:ext>
              </a:extLst>
            </p:cNvPr>
            <p:cNvSpPr>
              <a:spLocks/>
            </p:cNvSpPr>
            <p:nvPr/>
          </p:nvSpPr>
          <p:spPr bwMode="auto">
            <a:xfrm>
              <a:off x="3334" y="1743"/>
              <a:ext cx="165" cy="131"/>
            </a:xfrm>
            <a:custGeom>
              <a:avLst/>
              <a:gdLst/>
              <a:ahLst/>
              <a:cxnLst>
                <a:cxn ang="0">
                  <a:pos x="164" y="130"/>
                </a:cxn>
                <a:cxn ang="0">
                  <a:pos x="151" y="126"/>
                </a:cxn>
                <a:cxn ang="0">
                  <a:pos x="140" y="122"/>
                </a:cxn>
                <a:cxn ang="0">
                  <a:pos x="128" y="117"/>
                </a:cxn>
                <a:cxn ang="0">
                  <a:pos x="115" y="113"/>
                </a:cxn>
                <a:cxn ang="0">
                  <a:pos x="103" y="106"/>
                </a:cxn>
                <a:cxn ang="0">
                  <a:pos x="90" y="99"/>
                </a:cxn>
                <a:cxn ang="0">
                  <a:pos x="80" y="92"/>
                </a:cxn>
                <a:cxn ang="0">
                  <a:pos x="67" y="83"/>
                </a:cxn>
                <a:cxn ang="0">
                  <a:pos x="56" y="73"/>
                </a:cxn>
                <a:cxn ang="0">
                  <a:pos x="48" y="62"/>
                </a:cxn>
                <a:cxn ang="0">
                  <a:pos x="48" y="62"/>
                </a:cxn>
                <a:cxn ang="0">
                  <a:pos x="31" y="44"/>
                </a:cxn>
                <a:cxn ang="0">
                  <a:pos x="23" y="27"/>
                </a:cxn>
                <a:cxn ang="0">
                  <a:pos x="14" y="14"/>
                </a:cxn>
                <a:cxn ang="0">
                  <a:pos x="6" y="6"/>
                </a:cxn>
                <a:cxn ang="0">
                  <a:pos x="0" y="0"/>
                </a:cxn>
                <a:cxn ang="0">
                  <a:pos x="0" y="0"/>
                </a:cxn>
                <a:cxn ang="0">
                  <a:pos x="2" y="0"/>
                </a:cxn>
                <a:cxn ang="0">
                  <a:pos x="6" y="0"/>
                </a:cxn>
                <a:cxn ang="0">
                  <a:pos x="14" y="0"/>
                </a:cxn>
                <a:cxn ang="0">
                  <a:pos x="27" y="0"/>
                </a:cxn>
                <a:cxn ang="0">
                  <a:pos x="39" y="0"/>
                </a:cxn>
                <a:cxn ang="0">
                  <a:pos x="52" y="0"/>
                </a:cxn>
                <a:cxn ang="0">
                  <a:pos x="67" y="0"/>
                </a:cxn>
                <a:cxn ang="0">
                  <a:pos x="81" y="4"/>
                </a:cxn>
                <a:cxn ang="0">
                  <a:pos x="94" y="6"/>
                </a:cxn>
                <a:cxn ang="0">
                  <a:pos x="106" y="9"/>
                </a:cxn>
              </a:cxnLst>
              <a:rect l="0" t="0" r="r" b="b"/>
              <a:pathLst>
                <a:path w="165" h="131">
                  <a:moveTo>
                    <a:pt x="164" y="130"/>
                  </a:moveTo>
                  <a:lnTo>
                    <a:pt x="151" y="126"/>
                  </a:lnTo>
                  <a:lnTo>
                    <a:pt x="140" y="122"/>
                  </a:lnTo>
                  <a:lnTo>
                    <a:pt x="128" y="117"/>
                  </a:lnTo>
                  <a:lnTo>
                    <a:pt x="115" y="113"/>
                  </a:lnTo>
                  <a:lnTo>
                    <a:pt x="103" y="106"/>
                  </a:lnTo>
                  <a:lnTo>
                    <a:pt x="90" y="99"/>
                  </a:lnTo>
                  <a:lnTo>
                    <a:pt x="80" y="92"/>
                  </a:lnTo>
                  <a:lnTo>
                    <a:pt x="67" y="83"/>
                  </a:lnTo>
                  <a:lnTo>
                    <a:pt x="56" y="73"/>
                  </a:lnTo>
                  <a:lnTo>
                    <a:pt x="48" y="62"/>
                  </a:lnTo>
                  <a:lnTo>
                    <a:pt x="48" y="62"/>
                  </a:lnTo>
                  <a:lnTo>
                    <a:pt x="31" y="44"/>
                  </a:lnTo>
                  <a:lnTo>
                    <a:pt x="23" y="27"/>
                  </a:lnTo>
                  <a:lnTo>
                    <a:pt x="14" y="14"/>
                  </a:lnTo>
                  <a:lnTo>
                    <a:pt x="6" y="6"/>
                  </a:lnTo>
                  <a:lnTo>
                    <a:pt x="0" y="0"/>
                  </a:lnTo>
                  <a:lnTo>
                    <a:pt x="0" y="0"/>
                  </a:lnTo>
                  <a:lnTo>
                    <a:pt x="2" y="0"/>
                  </a:lnTo>
                  <a:lnTo>
                    <a:pt x="6" y="0"/>
                  </a:lnTo>
                  <a:lnTo>
                    <a:pt x="14" y="0"/>
                  </a:lnTo>
                  <a:lnTo>
                    <a:pt x="27" y="0"/>
                  </a:lnTo>
                  <a:lnTo>
                    <a:pt x="39" y="0"/>
                  </a:lnTo>
                  <a:lnTo>
                    <a:pt x="52" y="0"/>
                  </a:lnTo>
                  <a:lnTo>
                    <a:pt x="67" y="0"/>
                  </a:lnTo>
                  <a:lnTo>
                    <a:pt x="81" y="4"/>
                  </a:lnTo>
                  <a:lnTo>
                    <a:pt x="94" y="6"/>
                  </a:lnTo>
                  <a:lnTo>
                    <a:pt x="106" y="9"/>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118" name="Freeform 116">
              <a:extLst>
                <a:ext uri="{FF2B5EF4-FFF2-40B4-BE49-F238E27FC236}">
                  <a16:creationId xmlns:a16="http://schemas.microsoft.com/office/drawing/2014/main" id="{C42217D8-F5EF-924C-B0F4-FEB534E44FC3}"/>
                </a:ext>
              </a:extLst>
            </p:cNvPr>
            <p:cNvSpPr>
              <a:spLocks/>
            </p:cNvSpPr>
            <p:nvPr/>
          </p:nvSpPr>
          <p:spPr bwMode="auto">
            <a:xfrm>
              <a:off x="3426" y="1853"/>
              <a:ext cx="144" cy="143"/>
            </a:xfrm>
            <a:custGeom>
              <a:avLst/>
              <a:gdLst/>
              <a:ahLst/>
              <a:cxnLst>
                <a:cxn ang="0">
                  <a:pos x="143" y="142"/>
                </a:cxn>
                <a:cxn ang="0">
                  <a:pos x="130" y="137"/>
                </a:cxn>
                <a:cxn ang="0">
                  <a:pos x="117" y="130"/>
                </a:cxn>
                <a:cxn ang="0">
                  <a:pos x="103" y="124"/>
                </a:cxn>
                <a:cxn ang="0">
                  <a:pos x="90" y="117"/>
                </a:cxn>
                <a:cxn ang="0">
                  <a:pos x="75" y="110"/>
                </a:cxn>
                <a:cxn ang="0">
                  <a:pos x="61" y="99"/>
                </a:cxn>
                <a:cxn ang="0">
                  <a:pos x="48" y="89"/>
                </a:cxn>
                <a:cxn ang="0">
                  <a:pos x="36" y="78"/>
                </a:cxn>
                <a:cxn ang="0">
                  <a:pos x="25" y="68"/>
                </a:cxn>
                <a:cxn ang="0">
                  <a:pos x="16" y="55"/>
                </a:cxn>
                <a:cxn ang="0">
                  <a:pos x="16" y="55"/>
                </a:cxn>
                <a:cxn ang="0">
                  <a:pos x="4" y="34"/>
                </a:cxn>
                <a:cxn ang="0">
                  <a:pos x="0" y="17"/>
                </a:cxn>
                <a:cxn ang="0">
                  <a:pos x="0" y="6"/>
                </a:cxn>
                <a:cxn ang="0">
                  <a:pos x="0" y="0"/>
                </a:cxn>
                <a:cxn ang="0">
                  <a:pos x="0" y="0"/>
                </a:cxn>
                <a:cxn ang="0">
                  <a:pos x="0" y="0"/>
                </a:cxn>
                <a:cxn ang="0">
                  <a:pos x="8" y="0"/>
                </a:cxn>
                <a:cxn ang="0">
                  <a:pos x="16" y="0"/>
                </a:cxn>
                <a:cxn ang="0">
                  <a:pos x="27" y="2"/>
                </a:cxn>
                <a:cxn ang="0">
                  <a:pos x="36" y="4"/>
                </a:cxn>
                <a:cxn ang="0">
                  <a:pos x="44" y="4"/>
                </a:cxn>
                <a:cxn ang="0">
                  <a:pos x="52" y="6"/>
                </a:cxn>
                <a:cxn ang="0">
                  <a:pos x="62" y="8"/>
                </a:cxn>
                <a:cxn ang="0">
                  <a:pos x="71" y="13"/>
                </a:cxn>
                <a:cxn ang="0">
                  <a:pos x="82" y="17"/>
                </a:cxn>
                <a:cxn ang="0">
                  <a:pos x="90" y="20"/>
                </a:cxn>
                <a:cxn ang="0">
                  <a:pos x="143" y="142"/>
                </a:cxn>
              </a:cxnLst>
              <a:rect l="0" t="0" r="r" b="b"/>
              <a:pathLst>
                <a:path w="144" h="143">
                  <a:moveTo>
                    <a:pt x="143" y="142"/>
                  </a:moveTo>
                  <a:lnTo>
                    <a:pt x="130" y="137"/>
                  </a:lnTo>
                  <a:lnTo>
                    <a:pt x="117" y="130"/>
                  </a:lnTo>
                  <a:lnTo>
                    <a:pt x="103" y="124"/>
                  </a:lnTo>
                  <a:lnTo>
                    <a:pt x="90" y="117"/>
                  </a:lnTo>
                  <a:lnTo>
                    <a:pt x="75" y="110"/>
                  </a:lnTo>
                  <a:lnTo>
                    <a:pt x="61" y="99"/>
                  </a:lnTo>
                  <a:lnTo>
                    <a:pt x="48" y="89"/>
                  </a:lnTo>
                  <a:lnTo>
                    <a:pt x="36" y="78"/>
                  </a:lnTo>
                  <a:lnTo>
                    <a:pt x="25" y="68"/>
                  </a:lnTo>
                  <a:lnTo>
                    <a:pt x="16" y="55"/>
                  </a:lnTo>
                  <a:lnTo>
                    <a:pt x="16" y="55"/>
                  </a:lnTo>
                  <a:lnTo>
                    <a:pt x="4" y="34"/>
                  </a:lnTo>
                  <a:lnTo>
                    <a:pt x="0" y="17"/>
                  </a:lnTo>
                  <a:lnTo>
                    <a:pt x="0" y="6"/>
                  </a:lnTo>
                  <a:lnTo>
                    <a:pt x="0" y="0"/>
                  </a:lnTo>
                  <a:lnTo>
                    <a:pt x="0" y="0"/>
                  </a:lnTo>
                  <a:lnTo>
                    <a:pt x="0" y="0"/>
                  </a:lnTo>
                  <a:lnTo>
                    <a:pt x="8" y="0"/>
                  </a:lnTo>
                  <a:lnTo>
                    <a:pt x="16" y="0"/>
                  </a:lnTo>
                  <a:lnTo>
                    <a:pt x="27" y="2"/>
                  </a:lnTo>
                  <a:lnTo>
                    <a:pt x="36" y="4"/>
                  </a:lnTo>
                  <a:lnTo>
                    <a:pt x="44" y="4"/>
                  </a:lnTo>
                  <a:lnTo>
                    <a:pt x="52" y="6"/>
                  </a:lnTo>
                  <a:lnTo>
                    <a:pt x="62" y="8"/>
                  </a:lnTo>
                  <a:lnTo>
                    <a:pt x="71" y="13"/>
                  </a:lnTo>
                  <a:lnTo>
                    <a:pt x="82" y="17"/>
                  </a:lnTo>
                  <a:lnTo>
                    <a:pt x="90" y="20"/>
                  </a:lnTo>
                  <a:lnTo>
                    <a:pt x="143" y="142"/>
                  </a:lnTo>
                </a:path>
              </a:pathLst>
            </a:custGeom>
            <a:solidFill>
              <a:srgbClr val="FFD80F"/>
            </a:solidFill>
            <a:ln w="9525" cap="rnd">
              <a:noFill/>
              <a:round/>
              <a:headEnd/>
              <a:tailEnd/>
            </a:ln>
            <a:effectLst/>
          </p:spPr>
          <p:txBody>
            <a:bodyPr/>
            <a:lstStyle/>
            <a:p>
              <a:endParaRPr lang="en-US" sz="1800"/>
            </a:p>
          </p:txBody>
        </p:sp>
        <p:sp>
          <p:nvSpPr>
            <p:cNvPr id="119" name="Freeform 117">
              <a:extLst>
                <a:ext uri="{FF2B5EF4-FFF2-40B4-BE49-F238E27FC236}">
                  <a16:creationId xmlns:a16="http://schemas.microsoft.com/office/drawing/2014/main" id="{4112DAAF-02D1-8C40-840A-E5F5DDDD4381}"/>
                </a:ext>
              </a:extLst>
            </p:cNvPr>
            <p:cNvSpPr>
              <a:spLocks/>
            </p:cNvSpPr>
            <p:nvPr/>
          </p:nvSpPr>
          <p:spPr bwMode="auto">
            <a:xfrm>
              <a:off x="3426" y="1853"/>
              <a:ext cx="144" cy="143"/>
            </a:xfrm>
            <a:custGeom>
              <a:avLst/>
              <a:gdLst/>
              <a:ahLst/>
              <a:cxnLst>
                <a:cxn ang="0">
                  <a:pos x="143" y="142"/>
                </a:cxn>
                <a:cxn ang="0">
                  <a:pos x="130" y="137"/>
                </a:cxn>
                <a:cxn ang="0">
                  <a:pos x="117" y="130"/>
                </a:cxn>
                <a:cxn ang="0">
                  <a:pos x="103" y="124"/>
                </a:cxn>
                <a:cxn ang="0">
                  <a:pos x="90" y="117"/>
                </a:cxn>
                <a:cxn ang="0">
                  <a:pos x="75" y="110"/>
                </a:cxn>
                <a:cxn ang="0">
                  <a:pos x="61" y="99"/>
                </a:cxn>
                <a:cxn ang="0">
                  <a:pos x="48" y="89"/>
                </a:cxn>
                <a:cxn ang="0">
                  <a:pos x="36" y="78"/>
                </a:cxn>
                <a:cxn ang="0">
                  <a:pos x="25" y="68"/>
                </a:cxn>
                <a:cxn ang="0">
                  <a:pos x="16" y="55"/>
                </a:cxn>
                <a:cxn ang="0">
                  <a:pos x="16" y="55"/>
                </a:cxn>
                <a:cxn ang="0">
                  <a:pos x="4" y="34"/>
                </a:cxn>
                <a:cxn ang="0">
                  <a:pos x="0" y="17"/>
                </a:cxn>
                <a:cxn ang="0">
                  <a:pos x="0" y="6"/>
                </a:cxn>
                <a:cxn ang="0">
                  <a:pos x="0" y="0"/>
                </a:cxn>
                <a:cxn ang="0">
                  <a:pos x="0" y="0"/>
                </a:cxn>
                <a:cxn ang="0">
                  <a:pos x="0" y="0"/>
                </a:cxn>
                <a:cxn ang="0">
                  <a:pos x="8" y="0"/>
                </a:cxn>
                <a:cxn ang="0">
                  <a:pos x="16" y="0"/>
                </a:cxn>
                <a:cxn ang="0">
                  <a:pos x="27" y="2"/>
                </a:cxn>
                <a:cxn ang="0">
                  <a:pos x="36" y="4"/>
                </a:cxn>
                <a:cxn ang="0">
                  <a:pos x="44" y="4"/>
                </a:cxn>
                <a:cxn ang="0">
                  <a:pos x="52" y="6"/>
                </a:cxn>
                <a:cxn ang="0">
                  <a:pos x="62" y="8"/>
                </a:cxn>
                <a:cxn ang="0">
                  <a:pos x="71" y="13"/>
                </a:cxn>
                <a:cxn ang="0">
                  <a:pos x="82" y="17"/>
                </a:cxn>
                <a:cxn ang="0">
                  <a:pos x="90" y="20"/>
                </a:cxn>
              </a:cxnLst>
              <a:rect l="0" t="0" r="r" b="b"/>
              <a:pathLst>
                <a:path w="144" h="143">
                  <a:moveTo>
                    <a:pt x="143" y="142"/>
                  </a:moveTo>
                  <a:lnTo>
                    <a:pt x="130" y="137"/>
                  </a:lnTo>
                  <a:lnTo>
                    <a:pt x="117" y="130"/>
                  </a:lnTo>
                  <a:lnTo>
                    <a:pt x="103" y="124"/>
                  </a:lnTo>
                  <a:lnTo>
                    <a:pt x="90" y="117"/>
                  </a:lnTo>
                  <a:lnTo>
                    <a:pt x="75" y="110"/>
                  </a:lnTo>
                  <a:lnTo>
                    <a:pt x="61" y="99"/>
                  </a:lnTo>
                  <a:lnTo>
                    <a:pt x="48" y="89"/>
                  </a:lnTo>
                  <a:lnTo>
                    <a:pt x="36" y="78"/>
                  </a:lnTo>
                  <a:lnTo>
                    <a:pt x="25" y="68"/>
                  </a:lnTo>
                  <a:lnTo>
                    <a:pt x="16" y="55"/>
                  </a:lnTo>
                  <a:lnTo>
                    <a:pt x="16" y="55"/>
                  </a:lnTo>
                  <a:lnTo>
                    <a:pt x="4" y="34"/>
                  </a:lnTo>
                  <a:lnTo>
                    <a:pt x="0" y="17"/>
                  </a:lnTo>
                  <a:lnTo>
                    <a:pt x="0" y="6"/>
                  </a:lnTo>
                  <a:lnTo>
                    <a:pt x="0" y="0"/>
                  </a:lnTo>
                  <a:lnTo>
                    <a:pt x="0" y="0"/>
                  </a:lnTo>
                  <a:lnTo>
                    <a:pt x="0" y="0"/>
                  </a:lnTo>
                  <a:lnTo>
                    <a:pt x="8" y="0"/>
                  </a:lnTo>
                  <a:lnTo>
                    <a:pt x="16" y="0"/>
                  </a:lnTo>
                  <a:lnTo>
                    <a:pt x="27" y="2"/>
                  </a:lnTo>
                  <a:lnTo>
                    <a:pt x="36" y="4"/>
                  </a:lnTo>
                  <a:lnTo>
                    <a:pt x="44" y="4"/>
                  </a:lnTo>
                  <a:lnTo>
                    <a:pt x="52" y="6"/>
                  </a:lnTo>
                  <a:lnTo>
                    <a:pt x="62" y="8"/>
                  </a:lnTo>
                  <a:lnTo>
                    <a:pt x="71" y="13"/>
                  </a:lnTo>
                  <a:lnTo>
                    <a:pt x="82" y="17"/>
                  </a:lnTo>
                  <a:lnTo>
                    <a:pt x="90" y="20"/>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120" name="Freeform 118">
              <a:extLst>
                <a:ext uri="{FF2B5EF4-FFF2-40B4-BE49-F238E27FC236}">
                  <a16:creationId xmlns:a16="http://schemas.microsoft.com/office/drawing/2014/main" id="{C8D8BCE4-D598-324F-960C-7A0D9704C0B2}"/>
                </a:ext>
              </a:extLst>
            </p:cNvPr>
            <p:cNvSpPr>
              <a:spLocks/>
            </p:cNvSpPr>
            <p:nvPr/>
          </p:nvSpPr>
          <p:spPr bwMode="auto">
            <a:xfrm>
              <a:off x="3474" y="1966"/>
              <a:ext cx="91" cy="144"/>
            </a:xfrm>
            <a:custGeom>
              <a:avLst/>
              <a:gdLst/>
              <a:ahLst/>
              <a:cxnLst>
                <a:cxn ang="0">
                  <a:pos x="90" y="143"/>
                </a:cxn>
                <a:cxn ang="0">
                  <a:pos x="81" y="132"/>
                </a:cxn>
                <a:cxn ang="0">
                  <a:pos x="72" y="124"/>
                </a:cxn>
                <a:cxn ang="0">
                  <a:pos x="62" y="115"/>
                </a:cxn>
                <a:cxn ang="0">
                  <a:pos x="51" y="104"/>
                </a:cxn>
                <a:cxn ang="0">
                  <a:pos x="41" y="94"/>
                </a:cxn>
                <a:cxn ang="0">
                  <a:pos x="30" y="81"/>
                </a:cxn>
                <a:cxn ang="0">
                  <a:pos x="21" y="64"/>
                </a:cxn>
                <a:cxn ang="0">
                  <a:pos x="13" y="48"/>
                </a:cxn>
                <a:cxn ang="0">
                  <a:pos x="6" y="27"/>
                </a:cxn>
                <a:cxn ang="0">
                  <a:pos x="0" y="0"/>
                </a:cxn>
                <a:cxn ang="0">
                  <a:pos x="0" y="0"/>
                </a:cxn>
                <a:cxn ang="0">
                  <a:pos x="2" y="2"/>
                </a:cxn>
                <a:cxn ang="0">
                  <a:pos x="6" y="2"/>
                </a:cxn>
                <a:cxn ang="0">
                  <a:pos x="13" y="2"/>
                </a:cxn>
                <a:cxn ang="0">
                  <a:pos x="21" y="3"/>
                </a:cxn>
                <a:cxn ang="0">
                  <a:pos x="32" y="5"/>
                </a:cxn>
                <a:cxn ang="0">
                  <a:pos x="42" y="7"/>
                </a:cxn>
                <a:cxn ang="0">
                  <a:pos x="53" y="9"/>
                </a:cxn>
                <a:cxn ang="0">
                  <a:pos x="64" y="14"/>
                </a:cxn>
                <a:cxn ang="0">
                  <a:pos x="74" y="20"/>
                </a:cxn>
                <a:cxn ang="0">
                  <a:pos x="83" y="27"/>
                </a:cxn>
                <a:cxn ang="0">
                  <a:pos x="90" y="143"/>
                </a:cxn>
              </a:cxnLst>
              <a:rect l="0" t="0" r="r" b="b"/>
              <a:pathLst>
                <a:path w="91" h="144">
                  <a:moveTo>
                    <a:pt x="90" y="143"/>
                  </a:moveTo>
                  <a:lnTo>
                    <a:pt x="81" y="132"/>
                  </a:lnTo>
                  <a:lnTo>
                    <a:pt x="72" y="124"/>
                  </a:lnTo>
                  <a:lnTo>
                    <a:pt x="62" y="115"/>
                  </a:lnTo>
                  <a:lnTo>
                    <a:pt x="51" y="104"/>
                  </a:lnTo>
                  <a:lnTo>
                    <a:pt x="41" y="94"/>
                  </a:lnTo>
                  <a:lnTo>
                    <a:pt x="30" y="81"/>
                  </a:lnTo>
                  <a:lnTo>
                    <a:pt x="21" y="64"/>
                  </a:lnTo>
                  <a:lnTo>
                    <a:pt x="13" y="48"/>
                  </a:lnTo>
                  <a:lnTo>
                    <a:pt x="6" y="27"/>
                  </a:lnTo>
                  <a:lnTo>
                    <a:pt x="0" y="0"/>
                  </a:lnTo>
                  <a:lnTo>
                    <a:pt x="0" y="0"/>
                  </a:lnTo>
                  <a:lnTo>
                    <a:pt x="2" y="2"/>
                  </a:lnTo>
                  <a:lnTo>
                    <a:pt x="6" y="2"/>
                  </a:lnTo>
                  <a:lnTo>
                    <a:pt x="13" y="2"/>
                  </a:lnTo>
                  <a:lnTo>
                    <a:pt x="21" y="3"/>
                  </a:lnTo>
                  <a:lnTo>
                    <a:pt x="32" y="5"/>
                  </a:lnTo>
                  <a:lnTo>
                    <a:pt x="42" y="7"/>
                  </a:lnTo>
                  <a:lnTo>
                    <a:pt x="53" y="9"/>
                  </a:lnTo>
                  <a:lnTo>
                    <a:pt x="64" y="14"/>
                  </a:lnTo>
                  <a:lnTo>
                    <a:pt x="74" y="20"/>
                  </a:lnTo>
                  <a:lnTo>
                    <a:pt x="83" y="27"/>
                  </a:lnTo>
                  <a:lnTo>
                    <a:pt x="90" y="143"/>
                  </a:lnTo>
                </a:path>
              </a:pathLst>
            </a:custGeom>
            <a:solidFill>
              <a:srgbClr val="FFD80F"/>
            </a:solidFill>
            <a:ln w="9525" cap="rnd">
              <a:noFill/>
              <a:round/>
              <a:headEnd/>
              <a:tailEnd/>
            </a:ln>
            <a:effectLst/>
          </p:spPr>
          <p:txBody>
            <a:bodyPr/>
            <a:lstStyle/>
            <a:p>
              <a:endParaRPr lang="en-US" sz="1800"/>
            </a:p>
          </p:txBody>
        </p:sp>
        <p:sp>
          <p:nvSpPr>
            <p:cNvPr id="121" name="Freeform 119">
              <a:extLst>
                <a:ext uri="{FF2B5EF4-FFF2-40B4-BE49-F238E27FC236}">
                  <a16:creationId xmlns:a16="http://schemas.microsoft.com/office/drawing/2014/main" id="{5CF95BCF-D227-8F44-8834-7ABE8948DF51}"/>
                </a:ext>
              </a:extLst>
            </p:cNvPr>
            <p:cNvSpPr>
              <a:spLocks/>
            </p:cNvSpPr>
            <p:nvPr/>
          </p:nvSpPr>
          <p:spPr bwMode="auto">
            <a:xfrm>
              <a:off x="3474" y="1966"/>
              <a:ext cx="91" cy="144"/>
            </a:xfrm>
            <a:custGeom>
              <a:avLst/>
              <a:gdLst/>
              <a:ahLst/>
              <a:cxnLst>
                <a:cxn ang="0">
                  <a:pos x="90" y="143"/>
                </a:cxn>
                <a:cxn ang="0">
                  <a:pos x="81" y="132"/>
                </a:cxn>
                <a:cxn ang="0">
                  <a:pos x="72" y="124"/>
                </a:cxn>
                <a:cxn ang="0">
                  <a:pos x="62" y="115"/>
                </a:cxn>
                <a:cxn ang="0">
                  <a:pos x="51" y="104"/>
                </a:cxn>
                <a:cxn ang="0">
                  <a:pos x="41" y="94"/>
                </a:cxn>
                <a:cxn ang="0">
                  <a:pos x="30" y="81"/>
                </a:cxn>
                <a:cxn ang="0">
                  <a:pos x="21" y="64"/>
                </a:cxn>
                <a:cxn ang="0">
                  <a:pos x="13" y="48"/>
                </a:cxn>
                <a:cxn ang="0">
                  <a:pos x="6" y="27"/>
                </a:cxn>
                <a:cxn ang="0">
                  <a:pos x="0" y="0"/>
                </a:cxn>
                <a:cxn ang="0">
                  <a:pos x="0" y="0"/>
                </a:cxn>
                <a:cxn ang="0">
                  <a:pos x="2" y="2"/>
                </a:cxn>
                <a:cxn ang="0">
                  <a:pos x="6" y="2"/>
                </a:cxn>
                <a:cxn ang="0">
                  <a:pos x="13" y="2"/>
                </a:cxn>
                <a:cxn ang="0">
                  <a:pos x="21" y="3"/>
                </a:cxn>
                <a:cxn ang="0">
                  <a:pos x="32" y="5"/>
                </a:cxn>
                <a:cxn ang="0">
                  <a:pos x="42" y="7"/>
                </a:cxn>
                <a:cxn ang="0">
                  <a:pos x="53" y="9"/>
                </a:cxn>
                <a:cxn ang="0">
                  <a:pos x="64" y="14"/>
                </a:cxn>
                <a:cxn ang="0">
                  <a:pos x="74" y="20"/>
                </a:cxn>
                <a:cxn ang="0">
                  <a:pos x="83" y="27"/>
                </a:cxn>
              </a:cxnLst>
              <a:rect l="0" t="0" r="r" b="b"/>
              <a:pathLst>
                <a:path w="91" h="144">
                  <a:moveTo>
                    <a:pt x="90" y="143"/>
                  </a:moveTo>
                  <a:lnTo>
                    <a:pt x="81" y="132"/>
                  </a:lnTo>
                  <a:lnTo>
                    <a:pt x="72" y="124"/>
                  </a:lnTo>
                  <a:lnTo>
                    <a:pt x="62" y="115"/>
                  </a:lnTo>
                  <a:lnTo>
                    <a:pt x="51" y="104"/>
                  </a:lnTo>
                  <a:lnTo>
                    <a:pt x="41" y="94"/>
                  </a:lnTo>
                  <a:lnTo>
                    <a:pt x="30" y="81"/>
                  </a:lnTo>
                  <a:lnTo>
                    <a:pt x="21" y="64"/>
                  </a:lnTo>
                  <a:lnTo>
                    <a:pt x="13" y="48"/>
                  </a:lnTo>
                  <a:lnTo>
                    <a:pt x="6" y="27"/>
                  </a:lnTo>
                  <a:lnTo>
                    <a:pt x="0" y="0"/>
                  </a:lnTo>
                  <a:lnTo>
                    <a:pt x="0" y="0"/>
                  </a:lnTo>
                  <a:lnTo>
                    <a:pt x="2" y="2"/>
                  </a:lnTo>
                  <a:lnTo>
                    <a:pt x="6" y="2"/>
                  </a:lnTo>
                  <a:lnTo>
                    <a:pt x="13" y="2"/>
                  </a:lnTo>
                  <a:lnTo>
                    <a:pt x="21" y="3"/>
                  </a:lnTo>
                  <a:lnTo>
                    <a:pt x="32" y="5"/>
                  </a:lnTo>
                  <a:lnTo>
                    <a:pt x="42" y="7"/>
                  </a:lnTo>
                  <a:lnTo>
                    <a:pt x="53" y="9"/>
                  </a:lnTo>
                  <a:lnTo>
                    <a:pt x="64" y="14"/>
                  </a:lnTo>
                  <a:lnTo>
                    <a:pt x="74" y="20"/>
                  </a:lnTo>
                  <a:lnTo>
                    <a:pt x="83" y="27"/>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122" name="Freeform 120">
              <a:extLst>
                <a:ext uri="{FF2B5EF4-FFF2-40B4-BE49-F238E27FC236}">
                  <a16:creationId xmlns:a16="http://schemas.microsoft.com/office/drawing/2014/main" id="{928D4933-C739-824C-8C63-06E1C8ED17E6}"/>
                </a:ext>
              </a:extLst>
            </p:cNvPr>
            <p:cNvSpPr>
              <a:spLocks/>
            </p:cNvSpPr>
            <p:nvPr/>
          </p:nvSpPr>
          <p:spPr bwMode="auto">
            <a:xfrm>
              <a:off x="3497" y="2084"/>
              <a:ext cx="90" cy="197"/>
            </a:xfrm>
            <a:custGeom>
              <a:avLst/>
              <a:gdLst/>
              <a:ahLst/>
              <a:cxnLst>
                <a:cxn ang="0">
                  <a:pos x="80" y="196"/>
                </a:cxn>
                <a:cxn ang="0">
                  <a:pos x="71" y="182"/>
                </a:cxn>
                <a:cxn ang="0">
                  <a:pos x="63" y="166"/>
                </a:cxn>
                <a:cxn ang="0">
                  <a:pos x="52" y="149"/>
                </a:cxn>
                <a:cxn ang="0">
                  <a:pos x="42" y="131"/>
                </a:cxn>
                <a:cxn ang="0">
                  <a:pos x="31" y="109"/>
                </a:cxn>
                <a:cxn ang="0">
                  <a:pos x="20" y="88"/>
                </a:cxn>
                <a:cxn ang="0">
                  <a:pos x="13" y="64"/>
                </a:cxn>
                <a:cxn ang="0">
                  <a:pos x="4" y="44"/>
                </a:cxn>
                <a:cxn ang="0">
                  <a:pos x="0" y="23"/>
                </a:cxn>
                <a:cxn ang="0">
                  <a:pos x="0" y="2"/>
                </a:cxn>
                <a:cxn ang="0">
                  <a:pos x="0" y="2"/>
                </a:cxn>
                <a:cxn ang="0">
                  <a:pos x="0" y="2"/>
                </a:cxn>
                <a:cxn ang="0">
                  <a:pos x="4" y="0"/>
                </a:cxn>
                <a:cxn ang="0">
                  <a:pos x="10" y="0"/>
                </a:cxn>
                <a:cxn ang="0">
                  <a:pos x="18" y="0"/>
                </a:cxn>
                <a:cxn ang="0">
                  <a:pos x="29" y="0"/>
                </a:cxn>
                <a:cxn ang="0">
                  <a:pos x="40" y="2"/>
                </a:cxn>
                <a:cxn ang="0">
                  <a:pos x="52" y="6"/>
                </a:cxn>
                <a:cxn ang="0">
                  <a:pos x="63" y="12"/>
                </a:cxn>
                <a:cxn ang="0">
                  <a:pos x="75" y="23"/>
                </a:cxn>
                <a:cxn ang="0">
                  <a:pos x="89" y="35"/>
                </a:cxn>
                <a:cxn ang="0">
                  <a:pos x="80" y="196"/>
                </a:cxn>
              </a:cxnLst>
              <a:rect l="0" t="0" r="r" b="b"/>
              <a:pathLst>
                <a:path w="90" h="197">
                  <a:moveTo>
                    <a:pt x="80" y="196"/>
                  </a:moveTo>
                  <a:lnTo>
                    <a:pt x="71" y="182"/>
                  </a:lnTo>
                  <a:lnTo>
                    <a:pt x="63" y="166"/>
                  </a:lnTo>
                  <a:lnTo>
                    <a:pt x="52" y="149"/>
                  </a:lnTo>
                  <a:lnTo>
                    <a:pt x="42" y="131"/>
                  </a:lnTo>
                  <a:lnTo>
                    <a:pt x="31" y="109"/>
                  </a:lnTo>
                  <a:lnTo>
                    <a:pt x="20" y="88"/>
                  </a:lnTo>
                  <a:lnTo>
                    <a:pt x="13" y="64"/>
                  </a:lnTo>
                  <a:lnTo>
                    <a:pt x="4" y="44"/>
                  </a:lnTo>
                  <a:lnTo>
                    <a:pt x="0" y="23"/>
                  </a:lnTo>
                  <a:lnTo>
                    <a:pt x="0" y="2"/>
                  </a:lnTo>
                  <a:lnTo>
                    <a:pt x="0" y="2"/>
                  </a:lnTo>
                  <a:lnTo>
                    <a:pt x="0" y="2"/>
                  </a:lnTo>
                  <a:lnTo>
                    <a:pt x="4" y="0"/>
                  </a:lnTo>
                  <a:lnTo>
                    <a:pt x="10" y="0"/>
                  </a:lnTo>
                  <a:lnTo>
                    <a:pt x="18" y="0"/>
                  </a:lnTo>
                  <a:lnTo>
                    <a:pt x="29" y="0"/>
                  </a:lnTo>
                  <a:lnTo>
                    <a:pt x="40" y="2"/>
                  </a:lnTo>
                  <a:lnTo>
                    <a:pt x="52" y="6"/>
                  </a:lnTo>
                  <a:lnTo>
                    <a:pt x="63" y="12"/>
                  </a:lnTo>
                  <a:lnTo>
                    <a:pt x="75" y="23"/>
                  </a:lnTo>
                  <a:lnTo>
                    <a:pt x="89" y="35"/>
                  </a:lnTo>
                  <a:lnTo>
                    <a:pt x="80" y="196"/>
                  </a:lnTo>
                </a:path>
              </a:pathLst>
            </a:custGeom>
            <a:solidFill>
              <a:srgbClr val="FFD80F"/>
            </a:solidFill>
            <a:ln w="9525" cap="rnd">
              <a:noFill/>
              <a:round/>
              <a:headEnd/>
              <a:tailEnd/>
            </a:ln>
            <a:effectLst/>
          </p:spPr>
          <p:txBody>
            <a:bodyPr/>
            <a:lstStyle/>
            <a:p>
              <a:endParaRPr lang="en-US" sz="1800"/>
            </a:p>
          </p:txBody>
        </p:sp>
        <p:sp>
          <p:nvSpPr>
            <p:cNvPr id="123" name="Freeform 121">
              <a:extLst>
                <a:ext uri="{FF2B5EF4-FFF2-40B4-BE49-F238E27FC236}">
                  <a16:creationId xmlns:a16="http://schemas.microsoft.com/office/drawing/2014/main" id="{68656BC5-C112-8240-905F-FB233BFDEC24}"/>
                </a:ext>
              </a:extLst>
            </p:cNvPr>
            <p:cNvSpPr>
              <a:spLocks/>
            </p:cNvSpPr>
            <p:nvPr/>
          </p:nvSpPr>
          <p:spPr bwMode="auto">
            <a:xfrm>
              <a:off x="3497" y="2084"/>
              <a:ext cx="90" cy="197"/>
            </a:xfrm>
            <a:custGeom>
              <a:avLst/>
              <a:gdLst/>
              <a:ahLst/>
              <a:cxnLst>
                <a:cxn ang="0">
                  <a:pos x="80" y="196"/>
                </a:cxn>
                <a:cxn ang="0">
                  <a:pos x="71" y="182"/>
                </a:cxn>
                <a:cxn ang="0">
                  <a:pos x="63" y="166"/>
                </a:cxn>
                <a:cxn ang="0">
                  <a:pos x="52" y="149"/>
                </a:cxn>
                <a:cxn ang="0">
                  <a:pos x="42" y="131"/>
                </a:cxn>
                <a:cxn ang="0">
                  <a:pos x="31" y="109"/>
                </a:cxn>
                <a:cxn ang="0">
                  <a:pos x="20" y="88"/>
                </a:cxn>
                <a:cxn ang="0">
                  <a:pos x="13" y="64"/>
                </a:cxn>
                <a:cxn ang="0">
                  <a:pos x="4" y="44"/>
                </a:cxn>
                <a:cxn ang="0">
                  <a:pos x="0" y="23"/>
                </a:cxn>
                <a:cxn ang="0">
                  <a:pos x="0" y="2"/>
                </a:cxn>
                <a:cxn ang="0">
                  <a:pos x="0" y="2"/>
                </a:cxn>
                <a:cxn ang="0">
                  <a:pos x="0" y="2"/>
                </a:cxn>
                <a:cxn ang="0">
                  <a:pos x="4" y="0"/>
                </a:cxn>
                <a:cxn ang="0">
                  <a:pos x="10" y="0"/>
                </a:cxn>
                <a:cxn ang="0">
                  <a:pos x="18" y="0"/>
                </a:cxn>
                <a:cxn ang="0">
                  <a:pos x="29" y="0"/>
                </a:cxn>
                <a:cxn ang="0">
                  <a:pos x="40" y="2"/>
                </a:cxn>
                <a:cxn ang="0">
                  <a:pos x="52" y="6"/>
                </a:cxn>
                <a:cxn ang="0">
                  <a:pos x="63" y="12"/>
                </a:cxn>
                <a:cxn ang="0">
                  <a:pos x="75" y="23"/>
                </a:cxn>
                <a:cxn ang="0">
                  <a:pos x="89" y="35"/>
                </a:cxn>
              </a:cxnLst>
              <a:rect l="0" t="0" r="r" b="b"/>
              <a:pathLst>
                <a:path w="90" h="197">
                  <a:moveTo>
                    <a:pt x="80" y="196"/>
                  </a:moveTo>
                  <a:lnTo>
                    <a:pt x="71" y="182"/>
                  </a:lnTo>
                  <a:lnTo>
                    <a:pt x="63" y="166"/>
                  </a:lnTo>
                  <a:lnTo>
                    <a:pt x="52" y="149"/>
                  </a:lnTo>
                  <a:lnTo>
                    <a:pt x="42" y="131"/>
                  </a:lnTo>
                  <a:lnTo>
                    <a:pt x="31" y="109"/>
                  </a:lnTo>
                  <a:lnTo>
                    <a:pt x="20" y="88"/>
                  </a:lnTo>
                  <a:lnTo>
                    <a:pt x="13" y="64"/>
                  </a:lnTo>
                  <a:lnTo>
                    <a:pt x="4" y="44"/>
                  </a:lnTo>
                  <a:lnTo>
                    <a:pt x="0" y="23"/>
                  </a:lnTo>
                  <a:lnTo>
                    <a:pt x="0" y="2"/>
                  </a:lnTo>
                  <a:lnTo>
                    <a:pt x="0" y="2"/>
                  </a:lnTo>
                  <a:lnTo>
                    <a:pt x="0" y="2"/>
                  </a:lnTo>
                  <a:lnTo>
                    <a:pt x="4" y="0"/>
                  </a:lnTo>
                  <a:lnTo>
                    <a:pt x="10" y="0"/>
                  </a:lnTo>
                  <a:lnTo>
                    <a:pt x="18" y="0"/>
                  </a:lnTo>
                  <a:lnTo>
                    <a:pt x="29" y="0"/>
                  </a:lnTo>
                  <a:lnTo>
                    <a:pt x="40" y="2"/>
                  </a:lnTo>
                  <a:lnTo>
                    <a:pt x="52" y="6"/>
                  </a:lnTo>
                  <a:lnTo>
                    <a:pt x="63" y="12"/>
                  </a:lnTo>
                  <a:lnTo>
                    <a:pt x="75" y="23"/>
                  </a:lnTo>
                  <a:lnTo>
                    <a:pt x="89" y="35"/>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124" name="Freeform 122">
              <a:extLst>
                <a:ext uri="{FF2B5EF4-FFF2-40B4-BE49-F238E27FC236}">
                  <a16:creationId xmlns:a16="http://schemas.microsoft.com/office/drawing/2014/main" id="{086046F7-2DAD-6B49-8A81-58A1070067E0}"/>
                </a:ext>
              </a:extLst>
            </p:cNvPr>
            <p:cNvSpPr>
              <a:spLocks/>
            </p:cNvSpPr>
            <p:nvPr/>
          </p:nvSpPr>
          <p:spPr bwMode="auto">
            <a:xfrm>
              <a:off x="3432" y="2155"/>
              <a:ext cx="162" cy="527"/>
            </a:xfrm>
            <a:custGeom>
              <a:avLst/>
              <a:gdLst/>
              <a:ahLst/>
              <a:cxnLst>
                <a:cxn ang="0">
                  <a:pos x="0" y="526"/>
                </a:cxn>
                <a:cxn ang="0">
                  <a:pos x="14" y="511"/>
                </a:cxn>
                <a:cxn ang="0">
                  <a:pos x="31" y="495"/>
                </a:cxn>
                <a:cxn ang="0">
                  <a:pos x="48" y="477"/>
                </a:cxn>
                <a:cxn ang="0">
                  <a:pos x="64" y="456"/>
                </a:cxn>
                <a:cxn ang="0">
                  <a:pos x="82" y="437"/>
                </a:cxn>
                <a:cxn ang="0">
                  <a:pos x="98" y="417"/>
                </a:cxn>
                <a:cxn ang="0">
                  <a:pos x="115" y="396"/>
                </a:cxn>
                <a:cxn ang="0">
                  <a:pos x="128" y="375"/>
                </a:cxn>
                <a:cxn ang="0">
                  <a:pos x="138" y="355"/>
                </a:cxn>
                <a:cxn ang="0">
                  <a:pos x="144" y="336"/>
                </a:cxn>
                <a:cxn ang="0">
                  <a:pos x="144" y="336"/>
                </a:cxn>
                <a:cxn ang="0">
                  <a:pos x="148" y="315"/>
                </a:cxn>
                <a:cxn ang="0">
                  <a:pos x="153" y="294"/>
                </a:cxn>
                <a:cxn ang="0">
                  <a:pos x="157" y="274"/>
                </a:cxn>
                <a:cxn ang="0">
                  <a:pos x="158" y="250"/>
                </a:cxn>
                <a:cxn ang="0">
                  <a:pos x="161" y="229"/>
                </a:cxn>
                <a:cxn ang="0">
                  <a:pos x="161" y="205"/>
                </a:cxn>
                <a:cxn ang="0">
                  <a:pos x="158" y="184"/>
                </a:cxn>
                <a:cxn ang="0">
                  <a:pos x="157" y="163"/>
                </a:cxn>
                <a:cxn ang="0">
                  <a:pos x="153" y="145"/>
                </a:cxn>
                <a:cxn ang="0">
                  <a:pos x="148" y="128"/>
                </a:cxn>
                <a:cxn ang="0">
                  <a:pos x="148" y="128"/>
                </a:cxn>
                <a:cxn ang="0">
                  <a:pos x="142" y="111"/>
                </a:cxn>
                <a:cxn ang="0">
                  <a:pos x="135" y="94"/>
                </a:cxn>
                <a:cxn ang="0">
                  <a:pos x="132" y="82"/>
                </a:cxn>
                <a:cxn ang="0">
                  <a:pos x="123" y="67"/>
                </a:cxn>
                <a:cxn ang="0">
                  <a:pos x="117" y="55"/>
                </a:cxn>
                <a:cxn ang="0">
                  <a:pos x="110" y="41"/>
                </a:cxn>
                <a:cxn ang="0">
                  <a:pos x="100" y="31"/>
                </a:cxn>
                <a:cxn ang="0">
                  <a:pos x="89" y="20"/>
                </a:cxn>
                <a:cxn ang="0">
                  <a:pos x="79" y="9"/>
                </a:cxn>
                <a:cxn ang="0">
                  <a:pos x="66" y="0"/>
                </a:cxn>
                <a:cxn ang="0">
                  <a:pos x="66" y="0"/>
                </a:cxn>
                <a:cxn ang="0">
                  <a:pos x="66" y="2"/>
                </a:cxn>
                <a:cxn ang="0">
                  <a:pos x="64" y="6"/>
                </a:cxn>
                <a:cxn ang="0">
                  <a:pos x="64" y="9"/>
                </a:cxn>
                <a:cxn ang="0">
                  <a:pos x="60" y="18"/>
                </a:cxn>
                <a:cxn ang="0">
                  <a:pos x="60" y="27"/>
                </a:cxn>
                <a:cxn ang="0">
                  <a:pos x="56" y="37"/>
                </a:cxn>
                <a:cxn ang="0">
                  <a:pos x="54" y="48"/>
                </a:cxn>
                <a:cxn ang="0">
                  <a:pos x="52" y="60"/>
                </a:cxn>
                <a:cxn ang="0">
                  <a:pos x="50" y="71"/>
                </a:cxn>
                <a:cxn ang="0">
                  <a:pos x="48" y="82"/>
                </a:cxn>
                <a:cxn ang="0">
                  <a:pos x="48" y="82"/>
                </a:cxn>
                <a:cxn ang="0">
                  <a:pos x="48" y="94"/>
                </a:cxn>
                <a:cxn ang="0">
                  <a:pos x="46" y="108"/>
                </a:cxn>
                <a:cxn ang="0">
                  <a:pos x="43" y="128"/>
                </a:cxn>
                <a:cxn ang="0">
                  <a:pos x="43" y="147"/>
                </a:cxn>
                <a:cxn ang="0">
                  <a:pos x="41" y="166"/>
                </a:cxn>
                <a:cxn ang="0">
                  <a:pos x="39" y="187"/>
                </a:cxn>
                <a:cxn ang="0">
                  <a:pos x="39" y="207"/>
                </a:cxn>
                <a:cxn ang="0">
                  <a:pos x="39" y="229"/>
                </a:cxn>
                <a:cxn ang="0">
                  <a:pos x="41" y="250"/>
                </a:cxn>
                <a:cxn ang="0">
                  <a:pos x="46" y="269"/>
                </a:cxn>
                <a:cxn ang="0">
                  <a:pos x="0" y="526"/>
                </a:cxn>
              </a:cxnLst>
              <a:rect l="0" t="0" r="r" b="b"/>
              <a:pathLst>
                <a:path w="162" h="527">
                  <a:moveTo>
                    <a:pt x="0" y="526"/>
                  </a:moveTo>
                  <a:lnTo>
                    <a:pt x="14" y="511"/>
                  </a:lnTo>
                  <a:lnTo>
                    <a:pt x="31" y="495"/>
                  </a:lnTo>
                  <a:lnTo>
                    <a:pt x="48" y="477"/>
                  </a:lnTo>
                  <a:lnTo>
                    <a:pt x="64" y="456"/>
                  </a:lnTo>
                  <a:lnTo>
                    <a:pt x="82" y="437"/>
                  </a:lnTo>
                  <a:lnTo>
                    <a:pt x="98" y="417"/>
                  </a:lnTo>
                  <a:lnTo>
                    <a:pt x="115" y="396"/>
                  </a:lnTo>
                  <a:lnTo>
                    <a:pt x="128" y="375"/>
                  </a:lnTo>
                  <a:lnTo>
                    <a:pt x="138" y="355"/>
                  </a:lnTo>
                  <a:lnTo>
                    <a:pt x="144" y="336"/>
                  </a:lnTo>
                  <a:lnTo>
                    <a:pt x="144" y="336"/>
                  </a:lnTo>
                  <a:lnTo>
                    <a:pt x="148" y="315"/>
                  </a:lnTo>
                  <a:lnTo>
                    <a:pt x="153" y="294"/>
                  </a:lnTo>
                  <a:lnTo>
                    <a:pt x="157" y="274"/>
                  </a:lnTo>
                  <a:lnTo>
                    <a:pt x="158" y="250"/>
                  </a:lnTo>
                  <a:lnTo>
                    <a:pt x="161" y="229"/>
                  </a:lnTo>
                  <a:lnTo>
                    <a:pt x="161" y="205"/>
                  </a:lnTo>
                  <a:lnTo>
                    <a:pt x="158" y="184"/>
                  </a:lnTo>
                  <a:lnTo>
                    <a:pt x="157" y="163"/>
                  </a:lnTo>
                  <a:lnTo>
                    <a:pt x="153" y="145"/>
                  </a:lnTo>
                  <a:lnTo>
                    <a:pt x="148" y="128"/>
                  </a:lnTo>
                  <a:lnTo>
                    <a:pt x="148" y="128"/>
                  </a:lnTo>
                  <a:lnTo>
                    <a:pt x="142" y="111"/>
                  </a:lnTo>
                  <a:lnTo>
                    <a:pt x="135" y="94"/>
                  </a:lnTo>
                  <a:lnTo>
                    <a:pt x="132" y="82"/>
                  </a:lnTo>
                  <a:lnTo>
                    <a:pt x="123" y="67"/>
                  </a:lnTo>
                  <a:lnTo>
                    <a:pt x="117" y="55"/>
                  </a:lnTo>
                  <a:lnTo>
                    <a:pt x="110" y="41"/>
                  </a:lnTo>
                  <a:lnTo>
                    <a:pt x="100" y="31"/>
                  </a:lnTo>
                  <a:lnTo>
                    <a:pt x="89" y="20"/>
                  </a:lnTo>
                  <a:lnTo>
                    <a:pt x="79" y="9"/>
                  </a:lnTo>
                  <a:lnTo>
                    <a:pt x="66" y="0"/>
                  </a:lnTo>
                  <a:lnTo>
                    <a:pt x="66" y="0"/>
                  </a:lnTo>
                  <a:lnTo>
                    <a:pt x="66" y="2"/>
                  </a:lnTo>
                  <a:lnTo>
                    <a:pt x="64" y="6"/>
                  </a:lnTo>
                  <a:lnTo>
                    <a:pt x="64" y="9"/>
                  </a:lnTo>
                  <a:lnTo>
                    <a:pt x="60" y="18"/>
                  </a:lnTo>
                  <a:lnTo>
                    <a:pt x="60" y="27"/>
                  </a:lnTo>
                  <a:lnTo>
                    <a:pt x="56" y="37"/>
                  </a:lnTo>
                  <a:lnTo>
                    <a:pt x="54" y="48"/>
                  </a:lnTo>
                  <a:lnTo>
                    <a:pt x="52" y="60"/>
                  </a:lnTo>
                  <a:lnTo>
                    <a:pt x="50" y="71"/>
                  </a:lnTo>
                  <a:lnTo>
                    <a:pt x="48" y="82"/>
                  </a:lnTo>
                  <a:lnTo>
                    <a:pt x="48" y="82"/>
                  </a:lnTo>
                  <a:lnTo>
                    <a:pt x="48" y="94"/>
                  </a:lnTo>
                  <a:lnTo>
                    <a:pt x="46" y="108"/>
                  </a:lnTo>
                  <a:lnTo>
                    <a:pt x="43" y="128"/>
                  </a:lnTo>
                  <a:lnTo>
                    <a:pt x="43" y="147"/>
                  </a:lnTo>
                  <a:lnTo>
                    <a:pt x="41" y="166"/>
                  </a:lnTo>
                  <a:lnTo>
                    <a:pt x="39" y="187"/>
                  </a:lnTo>
                  <a:lnTo>
                    <a:pt x="39" y="207"/>
                  </a:lnTo>
                  <a:lnTo>
                    <a:pt x="39" y="229"/>
                  </a:lnTo>
                  <a:lnTo>
                    <a:pt x="41" y="250"/>
                  </a:lnTo>
                  <a:lnTo>
                    <a:pt x="46" y="269"/>
                  </a:lnTo>
                  <a:lnTo>
                    <a:pt x="0" y="526"/>
                  </a:lnTo>
                </a:path>
              </a:pathLst>
            </a:custGeom>
            <a:solidFill>
              <a:srgbClr val="FFD80F"/>
            </a:solidFill>
            <a:ln w="9525" cap="rnd">
              <a:noFill/>
              <a:round/>
              <a:headEnd/>
              <a:tailEnd/>
            </a:ln>
            <a:effectLst/>
          </p:spPr>
          <p:txBody>
            <a:bodyPr/>
            <a:lstStyle/>
            <a:p>
              <a:endParaRPr lang="en-US" sz="1800"/>
            </a:p>
          </p:txBody>
        </p:sp>
        <p:sp>
          <p:nvSpPr>
            <p:cNvPr id="125" name="Freeform 123">
              <a:extLst>
                <a:ext uri="{FF2B5EF4-FFF2-40B4-BE49-F238E27FC236}">
                  <a16:creationId xmlns:a16="http://schemas.microsoft.com/office/drawing/2014/main" id="{A6EFDF85-0875-C546-A02B-44955DF78166}"/>
                </a:ext>
              </a:extLst>
            </p:cNvPr>
            <p:cNvSpPr>
              <a:spLocks/>
            </p:cNvSpPr>
            <p:nvPr/>
          </p:nvSpPr>
          <p:spPr bwMode="auto">
            <a:xfrm>
              <a:off x="3432" y="2155"/>
              <a:ext cx="162" cy="527"/>
            </a:xfrm>
            <a:custGeom>
              <a:avLst/>
              <a:gdLst/>
              <a:ahLst/>
              <a:cxnLst>
                <a:cxn ang="0">
                  <a:pos x="0" y="526"/>
                </a:cxn>
                <a:cxn ang="0">
                  <a:pos x="14" y="511"/>
                </a:cxn>
                <a:cxn ang="0">
                  <a:pos x="31" y="495"/>
                </a:cxn>
                <a:cxn ang="0">
                  <a:pos x="48" y="477"/>
                </a:cxn>
                <a:cxn ang="0">
                  <a:pos x="64" y="456"/>
                </a:cxn>
                <a:cxn ang="0">
                  <a:pos x="82" y="437"/>
                </a:cxn>
                <a:cxn ang="0">
                  <a:pos x="98" y="417"/>
                </a:cxn>
                <a:cxn ang="0">
                  <a:pos x="115" y="396"/>
                </a:cxn>
                <a:cxn ang="0">
                  <a:pos x="128" y="375"/>
                </a:cxn>
                <a:cxn ang="0">
                  <a:pos x="138" y="355"/>
                </a:cxn>
                <a:cxn ang="0">
                  <a:pos x="144" y="336"/>
                </a:cxn>
                <a:cxn ang="0">
                  <a:pos x="144" y="336"/>
                </a:cxn>
                <a:cxn ang="0">
                  <a:pos x="148" y="315"/>
                </a:cxn>
                <a:cxn ang="0">
                  <a:pos x="153" y="294"/>
                </a:cxn>
                <a:cxn ang="0">
                  <a:pos x="157" y="274"/>
                </a:cxn>
                <a:cxn ang="0">
                  <a:pos x="158" y="250"/>
                </a:cxn>
                <a:cxn ang="0">
                  <a:pos x="161" y="229"/>
                </a:cxn>
                <a:cxn ang="0">
                  <a:pos x="161" y="205"/>
                </a:cxn>
                <a:cxn ang="0">
                  <a:pos x="158" y="184"/>
                </a:cxn>
                <a:cxn ang="0">
                  <a:pos x="157" y="163"/>
                </a:cxn>
                <a:cxn ang="0">
                  <a:pos x="153" y="145"/>
                </a:cxn>
                <a:cxn ang="0">
                  <a:pos x="148" y="128"/>
                </a:cxn>
                <a:cxn ang="0">
                  <a:pos x="148" y="128"/>
                </a:cxn>
                <a:cxn ang="0">
                  <a:pos x="142" y="111"/>
                </a:cxn>
                <a:cxn ang="0">
                  <a:pos x="135" y="94"/>
                </a:cxn>
                <a:cxn ang="0">
                  <a:pos x="132" y="82"/>
                </a:cxn>
                <a:cxn ang="0">
                  <a:pos x="123" y="67"/>
                </a:cxn>
                <a:cxn ang="0">
                  <a:pos x="117" y="55"/>
                </a:cxn>
                <a:cxn ang="0">
                  <a:pos x="110" y="41"/>
                </a:cxn>
                <a:cxn ang="0">
                  <a:pos x="100" y="31"/>
                </a:cxn>
                <a:cxn ang="0">
                  <a:pos x="89" y="20"/>
                </a:cxn>
                <a:cxn ang="0">
                  <a:pos x="79" y="9"/>
                </a:cxn>
                <a:cxn ang="0">
                  <a:pos x="66" y="0"/>
                </a:cxn>
                <a:cxn ang="0">
                  <a:pos x="66" y="0"/>
                </a:cxn>
                <a:cxn ang="0">
                  <a:pos x="66" y="2"/>
                </a:cxn>
                <a:cxn ang="0">
                  <a:pos x="64" y="6"/>
                </a:cxn>
                <a:cxn ang="0">
                  <a:pos x="64" y="9"/>
                </a:cxn>
                <a:cxn ang="0">
                  <a:pos x="60" y="18"/>
                </a:cxn>
                <a:cxn ang="0">
                  <a:pos x="60" y="27"/>
                </a:cxn>
                <a:cxn ang="0">
                  <a:pos x="56" y="37"/>
                </a:cxn>
                <a:cxn ang="0">
                  <a:pos x="54" y="48"/>
                </a:cxn>
                <a:cxn ang="0">
                  <a:pos x="52" y="60"/>
                </a:cxn>
                <a:cxn ang="0">
                  <a:pos x="50" y="71"/>
                </a:cxn>
                <a:cxn ang="0">
                  <a:pos x="48" y="82"/>
                </a:cxn>
                <a:cxn ang="0">
                  <a:pos x="48" y="82"/>
                </a:cxn>
                <a:cxn ang="0">
                  <a:pos x="48" y="94"/>
                </a:cxn>
                <a:cxn ang="0">
                  <a:pos x="46" y="108"/>
                </a:cxn>
                <a:cxn ang="0">
                  <a:pos x="43" y="128"/>
                </a:cxn>
                <a:cxn ang="0">
                  <a:pos x="43" y="147"/>
                </a:cxn>
                <a:cxn ang="0">
                  <a:pos x="41" y="166"/>
                </a:cxn>
                <a:cxn ang="0">
                  <a:pos x="39" y="187"/>
                </a:cxn>
                <a:cxn ang="0">
                  <a:pos x="39" y="207"/>
                </a:cxn>
                <a:cxn ang="0">
                  <a:pos x="39" y="229"/>
                </a:cxn>
                <a:cxn ang="0">
                  <a:pos x="41" y="250"/>
                </a:cxn>
                <a:cxn ang="0">
                  <a:pos x="46" y="269"/>
                </a:cxn>
              </a:cxnLst>
              <a:rect l="0" t="0" r="r" b="b"/>
              <a:pathLst>
                <a:path w="162" h="527">
                  <a:moveTo>
                    <a:pt x="0" y="526"/>
                  </a:moveTo>
                  <a:lnTo>
                    <a:pt x="14" y="511"/>
                  </a:lnTo>
                  <a:lnTo>
                    <a:pt x="31" y="495"/>
                  </a:lnTo>
                  <a:lnTo>
                    <a:pt x="48" y="477"/>
                  </a:lnTo>
                  <a:lnTo>
                    <a:pt x="64" y="456"/>
                  </a:lnTo>
                  <a:lnTo>
                    <a:pt x="82" y="437"/>
                  </a:lnTo>
                  <a:lnTo>
                    <a:pt x="98" y="417"/>
                  </a:lnTo>
                  <a:lnTo>
                    <a:pt x="115" y="396"/>
                  </a:lnTo>
                  <a:lnTo>
                    <a:pt x="128" y="375"/>
                  </a:lnTo>
                  <a:lnTo>
                    <a:pt x="138" y="355"/>
                  </a:lnTo>
                  <a:lnTo>
                    <a:pt x="144" y="336"/>
                  </a:lnTo>
                  <a:lnTo>
                    <a:pt x="144" y="336"/>
                  </a:lnTo>
                  <a:lnTo>
                    <a:pt x="148" y="315"/>
                  </a:lnTo>
                  <a:lnTo>
                    <a:pt x="153" y="294"/>
                  </a:lnTo>
                  <a:lnTo>
                    <a:pt x="157" y="274"/>
                  </a:lnTo>
                  <a:lnTo>
                    <a:pt x="158" y="250"/>
                  </a:lnTo>
                  <a:lnTo>
                    <a:pt x="161" y="229"/>
                  </a:lnTo>
                  <a:lnTo>
                    <a:pt x="161" y="205"/>
                  </a:lnTo>
                  <a:lnTo>
                    <a:pt x="158" y="184"/>
                  </a:lnTo>
                  <a:lnTo>
                    <a:pt x="157" y="163"/>
                  </a:lnTo>
                  <a:lnTo>
                    <a:pt x="153" y="145"/>
                  </a:lnTo>
                  <a:lnTo>
                    <a:pt x="148" y="128"/>
                  </a:lnTo>
                  <a:lnTo>
                    <a:pt x="148" y="128"/>
                  </a:lnTo>
                  <a:lnTo>
                    <a:pt x="142" y="111"/>
                  </a:lnTo>
                  <a:lnTo>
                    <a:pt x="135" y="94"/>
                  </a:lnTo>
                  <a:lnTo>
                    <a:pt x="132" y="82"/>
                  </a:lnTo>
                  <a:lnTo>
                    <a:pt x="123" y="67"/>
                  </a:lnTo>
                  <a:lnTo>
                    <a:pt x="117" y="55"/>
                  </a:lnTo>
                  <a:lnTo>
                    <a:pt x="110" y="41"/>
                  </a:lnTo>
                  <a:lnTo>
                    <a:pt x="100" y="31"/>
                  </a:lnTo>
                  <a:lnTo>
                    <a:pt x="89" y="20"/>
                  </a:lnTo>
                  <a:lnTo>
                    <a:pt x="79" y="9"/>
                  </a:lnTo>
                  <a:lnTo>
                    <a:pt x="66" y="0"/>
                  </a:lnTo>
                  <a:lnTo>
                    <a:pt x="66" y="0"/>
                  </a:lnTo>
                  <a:lnTo>
                    <a:pt x="66" y="2"/>
                  </a:lnTo>
                  <a:lnTo>
                    <a:pt x="64" y="6"/>
                  </a:lnTo>
                  <a:lnTo>
                    <a:pt x="64" y="9"/>
                  </a:lnTo>
                  <a:lnTo>
                    <a:pt x="60" y="18"/>
                  </a:lnTo>
                  <a:lnTo>
                    <a:pt x="60" y="27"/>
                  </a:lnTo>
                  <a:lnTo>
                    <a:pt x="56" y="37"/>
                  </a:lnTo>
                  <a:lnTo>
                    <a:pt x="54" y="48"/>
                  </a:lnTo>
                  <a:lnTo>
                    <a:pt x="52" y="60"/>
                  </a:lnTo>
                  <a:lnTo>
                    <a:pt x="50" y="71"/>
                  </a:lnTo>
                  <a:lnTo>
                    <a:pt x="48" y="82"/>
                  </a:lnTo>
                  <a:lnTo>
                    <a:pt x="48" y="82"/>
                  </a:lnTo>
                  <a:lnTo>
                    <a:pt x="48" y="94"/>
                  </a:lnTo>
                  <a:lnTo>
                    <a:pt x="46" y="108"/>
                  </a:lnTo>
                  <a:lnTo>
                    <a:pt x="43" y="128"/>
                  </a:lnTo>
                  <a:lnTo>
                    <a:pt x="43" y="147"/>
                  </a:lnTo>
                  <a:lnTo>
                    <a:pt x="41" y="166"/>
                  </a:lnTo>
                  <a:lnTo>
                    <a:pt x="39" y="187"/>
                  </a:lnTo>
                  <a:lnTo>
                    <a:pt x="39" y="207"/>
                  </a:lnTo>
                  <a:lnTo>
                    <a:pt x="39" y="229"/>
                  </a:lnTo>
                  <a:lnTo>
                    <a:pt x="41" y="250"/>
                  </a:lnTo>
                  <a:lnTo>
                    <a:pt x="46" y="269"/>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126" name="Freeform 124">
              <a:extLst>
                <a:ext uri="{FF2B5EF4-FFF2-40B4-BE49-F238E27FC236}">
                  <a16:creationId xmlns:a16="http://schemas.microsoft.com/office/drawing/2014/main" id="{D7E96948-2EDB-784D-89D6-9151E55E9520}"/>
                </a:ext>
              </a:extLst>
            </p:cNvPr>
            <p:cNvSpPr>
              <a:spLocks/>
            </p:cNvSpPr>
            <p:nvPr/>
          </p:nvSpPr>
          <p:spPr bwMode="auto">
            <a:xfrm>
              <a:off x="3203" y="2299"/>
              <a:ext cx="321" cy="597"/>
            </a:xfrm>
            <a:custGeom>
              <a:avLst/>
              <a:gdLst/>
              <a:ahLst/>
              <a:cxnLst>
                <a:cxn ang="0">
                  <a:pos x="128" y="427"/>
                </a:cxn>
                <a:cxn ang="0">
                  <a:pos x="156" y="374"/>
                </a:cxn>
                <a:cxn ang="0">
                  <a:pos x="185" y="313"/>
                </a:cxn>
                <a:cxn ang="0">
                  <a:pos x="211" y="252"/>
                </a:cxn>
                <a:cxn ang="0">
                  <a:pos x="227" y="197"/>
                </a:cxn>
                <a:cxn ang="0">
                  <a:pos x="229" y="174"/>
                </a:cxn>
                <a:cxn ang="0">
                  <a:pos x="234" y="133"/>
                </a:cxn>
                <a:cxn ang="0">
                  <a:pos x="237" y="94"/>
                </a:cxn>
                <a:cxn ang="0">
                  <a:pos x="246" y="57"/>
                </a:cxn>
                <a:cxn ang="0">
                  <a:pos x="261" y="25"/>
                </a:cxn>
                <a:cxn ang="0">
                  <a:pos x="282" y="0"/>
                </a:cxn>
                <a:cxn ang="0">
                  <a:pos x="282" y="2"/>
                </a:cxn>
                <a:cxn ang="0">
                  <a:pos x="287" y="16"/>
                </a:cxn>
                <a:cxn ang="0">
                  <a:pos x="292" y="41"/>
                </a:cxn>
                <a:cxn ang="0">
                  <a:pos x="301" y="73"/>
                </a:cxn>
                <a:cxn ang="0">
                  <a:pos x="307" y="98"/>
                </a:cxn>
                <a:cxn ang="0">
                  <a:pos x="312" y="107"/>
                </a:cxn>
                <a:cxn ang="0">
                  <a:pos x="315" y="126"/>
                </a:cxn>
                <a:cxn ang="0">
                  <a:pos x="320" y="153"/>
                </a:cxn>
                <a:cxn ang="0">
                  <a:pos x="317" y="181"/>
                </a:cxn>
                <a:cxn ang="0">
                  <a:pos x="313" y="208"/>
                </a:cxn>
                <a:cxn ang="0">
                  <a:pos x="307" y="229"/>
                </a:cxn>
                <a:cxn ang="0">
                  <a:pos x="303" y="241"/>
                </a:cxn>
                <a:cxn ang="0">
                  <a:pos x="287" y="282"/>
                </a:cxn>
                <a:cxn ang="0">
                  <a:pos x="259" y="334"/>
                </a:cxn>
                <a:cxn ang="0">
                  <a:pos x="229" y="387"/>
                </a:cxn>
                <a:cxn ang="0">
                  <a:pos x="195" y="433"/>
                </a:cxn>
                <a:cxn ang="0">
                  <a:pos x="181" y="450"/>
                </a:cxn>
                <a:cxn ang="0">
                  <a:pos x="149" y="479"/>
                </a:cxn>
                <a:cxn ang="0">
                  <a:pos x="112" y="513"/>
                </a:cxn>
                <a:cxn ang="0">
                  <a:pos x="71" y="547"/>
                </a:cxn>
                <a:cxn ang="0">
                  <a:pos x="34" y="575"/>
                </a:cxn>
                <a:cxn ang="0">
                  <a:pos x="0" y="596"/>
                </a:cxn>
              </a:cxnLst>
              <a:rect l="0" t="0" r="r" b="b"/>
              <a:pathLst>
                <a:path w="321" h="597">
                  <a:moveTo>
                    <a:pt x="115" y="446"/>
                  </a:moveTo>
                  <a:lnTo>
                    <a:pt x="128" y="427"/>
                  </a:lnTo>
                  <a:lnTo>
                    <a:pt x="140" y="402"/>
                  </a:lnTo>
                  <a:lnTo>
                    <a:pt x="156" y="374"/>
                  </a:lnTo>
                  <a:lnTo>
                    <a:pt x="170" y="345"/>
                  </a:lnTo>
                  <a:lnTo>
                    <a:pt x="185" y="313"/>
                  </a:lnTo>
                  <a:lnTo>
                    <a:pt x="197" y="282"/>
                  </a:lnTo>
                  <a:lnTo>
                    <a:pt x="211" y="252"/>
                  </a:lnTo>
                  <a:lnTo>
                    <a:pt x="221" y="223"/>
                  </a:lnTo>
                  <a:lnTo>
                    <a:pt x="227" y="197"/>
                  </a:lnTo>
                  <a:lnTo>
                    <a:pt x="229" y="174"/>
                  </a:lnTo>
                  <a:lnTo>
                    <a:pt x="229" y="174"/>
                  </a:lnTo>
                  <a:lnTo>
                    <a:pt x="232" y="153"/>
                  </a:lnTo>
                  <a:lnTo>
                    <a:pt x="234" y="133"/>
                  </a:lnTo>
                  <a:lnTo>
                    <a:pt x="234" y="113"/>
                  </a:lnTo>
                  <a:lnTo>
                    <a:pt x="237" y="94"/>
                  </a:lnTo>
                  <a:lnTo>
                    <a:pt x="239" y="75"/>
                  </a:lnTo>
                  <a:lnTo>
                    <a:pt x="246" y="57"/>
                  </a:lnTo>
                  <a:lnTo>
                    <a:pt x="252" y="39"/>
                  </a:lnTo>
                  <a:lnTo>
                    <a:pt x="261" y="25"/>
                  </a:lnTo>
                  <a:lnTo>
                    <a:pt x="269" y="13"/>
                  </a:lnTo>
                  <a:lnTo>
                    <a:pt x="282" y="0"/>
                  </a:lnTo>
                  <a:lnTo>
                    <a:pt x="282" y="0"/>
                  </a:lnTo>
                  <a:lnTo>
                    <a:pt x="282" y="2"/>
                  </a:lnTo>
                  <a:lnTo>
                    <a:pt x="284" y="8"/>
                  </a:lnTo>
                  <a:lnTo>
                    <a:pt x="287" y="16"/>
                  </a:lnTo>
                  <a:lnTo>
                    <a:pt x="290" y="29"/>
                  </a:lnTo>
                  <a:lnTo>
                    <a:pt x="292" y="41"/>
                  </a:lnTo>
                  <a:lnTo>
                    <a:pt x="296" y="59"/>
                  </a:lnTo>
                  <a:lnTo>
                    <a:pt x="301" y="73"/>
                  </a:lnTo>
                  <a:lnTo>
                    <a:pt x="305" y="86"/>
                  </a:lnTo>
                  <a:lnTo>
                    <a:pt x="307" y="98"/>
                  </a:lnTo>
                  <a:lnTo>
                    <a:pt x="312" y="107"/>
                  </a:lnTo>
                  <a:lnTo>
                    <a:pt x="312" y="107"/>
                  </a:lnTo>
                  <a:lnTo>
                    <a:pt x="315" y="115"/>
                  </a:lnTo>
                  <a:lnTo>
                    <a:pt x="315" y="126"/>
                  </a:lnTo>
                  <a:lnTo>
                    <a:pt x="317" y="138"/>
                  </a:lnTo>
                  <a:lnTo>
                    <a:pt x="320" y="153"/>
                  </a:lnTo>
                  <a:lnTo>
                    <a:pt x="317" y="166"/>
                  </a:lnTo>
                  <a:lnTo>
                    <a:pt x="317" y="181"/>
                  </a:lnTo>
                  <a:lnTo>
                    <a:pt x="315" y="195"/>
                  </a:lnTo>
                  <a:lnTo>
                    <a:pt x="313" y="208"/>
                  </a:lnTo>
                  <a:lnTo>
                    <a:pt x="312" y="218"/>
                  </a:lnTo>
                  <a:lnTo>
                    <a:pt x="307" y="229"/>
                  </a:lnTo>
                  <a:lnTo>
                    <a:pt x="307" y="229"/>
                  </a:lnTo>
                  <a:lnTo>
                    <a:pt x="303" y="241"/>
                  </a:lnTo>
                  <a:lnTo>
                    <a:pt x="294" y="260"/>
                  </a:lnTo>
                  <a:lnTo>
                    <a:pt x="287" y="282"/>
                  </a:lnTo>
                  <a:lnTo>
                    <a:pt x="273" y="306"/>
                  </a:lnTo>
                  <a:lnTo>
                    <a:pt x="259" y="334"/>
                  </a:lnTo>
                  <a:lnTo>
                    <a:pt x="244" y="361"/>
                  </a:lnTo>
                  <a:lnTo>
                    <a:pt x="229" y="387"/>
                  </a:lnTo>
                  <a:lnTo>
                    <a:pt x="212" y="412"/>
                  </a:lnTo>
                  <a:lnTo>
                    <a:pt x="195" y="433"/>
                  </a:lnTo>
                  <a:lnTo>
                    <a:pt x="181" y="450"/>
                  </a:lnTo>
                  <a:lnTo>
                    <a:pt x="181" y="450"/>
                  </a:lnTo>
                  <a:lnTo>
                    <a:pt x="166" y="462"/>
                  </a:lnTo>
                  <a:lnTo>
                    <a:pt x="149" y="479"/>
                  </a:lnTo>
                  <a:lnTo>
                    <a:pt x="130" y="497"/>
                  </a:lnTo>
                  <a:lnTo>
                    <a:pt x="112" y="513"/>
                  </a:lnTo>
                  <a:lnTo>
                    <a:pt x="92" y="530"/>
                  </a:lnTo>
                  <a:lnTo>
                    <a:pt x="71" y="547"/>
                  </a:lnTo>
                  <a:lnTo>
                    <a:pt x="52" y="561"/>
                  </a:lnTo>
                  <a:lnTo>
                    <a:pt x="34" y="575"/>
                  </a:lnTo>
                  <a:lnTo>
                    <a:pt x="16" y="587"/>
                  </a:lnTo>
                  <a:lnTo>
                    <a:pt x="0" y="596"/>
                  </a:lnTo>
                  <a:lnTo>
                    <a:pt x="115" y="446"/>
                  </a:lnTo>
                </a:path>
              </a:pathLst>
            </a:custGeom>
            <a:solidFill>
              <a:srgbClr val="FFD80F"/>
            </a:solidFill>
            <a:ln w="9525" cap="rnd">
              <a:noFill/>
              <a:round/>
              <a:headEnd/>
              <a:tailEnd/>
            </a:ln>
            <a:effectLst/>
          </p:spPr>
          <p:txBody>
            <a:bodyPr/>
            <a:lstStyle/>
            <a:p>
              <a:endParaRPr lang="en-US" sz="1800"/>
            </a:p>
          </p:txBody>
        </p:sp>
        <p:sp>
          <p:nvSpPr>
            <p:cNvPr id="127" name="Freeform 125">
              <a:extLst>
                <a:ext uri="{FF2B5EF4-FFF2-40B4-BE49-F238E27FC236}">
                  <a16:creationId xmlns:a16="http://schemas.microsoft.com/office/drawing/2014/main" id="{CAABD7AD-9A47-8F47-9DB4-BAB1BCAD1D96}"/>
                </a:ext>
              </a:extLst>
            </p:cNvPr>
            <p:cNvSpPr>
              <a:spLocks/>
            </p:cNvSpPr>
            <p:nvPr/>
          </p:nvSpPr>
          <p:spPr bwMode="auto">
            <a:xfrm>
              <a:off x="3203" y="2299"/>
              <a:ext cx="321" cy="597"/>
            </a:xfrm>
            <a:custGeom>
              <a:avLst/>
              <a:gdLst/>
              <a:ahLst/>
              <a:cxnLst>
                <a:cxn ang="0">
                  <a:pos x="128" y="427"/>
                </a:cxn>
                <a:cxn ang="0">
                  <a:pos x="156" y="374"/>
                </a:cxn>
                <a:cxn ang="0">
                  <a:pos x="185" y="313"/>
                </a:cxn>
                <a:cxn ang="0">
                  <a:pos x="211" y="252"/>
                </a:cxn>
                <a:cxn ang="0">
                  <a:pos x="227" y="197"/>
                </a:cxn>
                <a:cxn ang="0">
                  <a:pos x="229" y="174"/>
                </a:cxn>
                <a:cxn ang="0">
                  <a:pos x="234" y="133"/>
                </a:cxn>
                <a:cxn ang="0">
                  <a:pos x="237" y="94"/>
                </a:cxn>
                <a:cxn ang="0">
                  <a:pos x="246" y="57"/>
                </a:cxn>
                <a:cxn ang="0">
                  <a:pos x="261" y="25"/>
                </a:cxn>
                <a:cxn ang="0">
                  <a:pos x="282" y="0"/>
                </a:cxn>
                <a:cxn ang="0">
                  <a:pos x="282" y="2"/>
                </a:cxn>
                <a:cxn ang="0">
                  <a:pos x="287" y="16"/>
                </a:cxn>
                <a:cxn ang="0">
                  <a:pos x="292" y="41"/>
                </a:cxn>
                <a:cxn ang="0">
                  <a:pos x="301" y="73"/>
                </a:cxn>
                <a:cxn ang="0">
                  <a:pos x="307" y="98"/>
                </a:cxn>
                <a:cxn ang="0">
                  <a:pos x="312" y="107"/>
                </a:cxn>
                <a:cxn ang="0">
                  <a:pos x="315" y="126"/>
                </a:cxn>
                <a:cxn ang="0">
                  <a:pos x="320" y="153"/>
                </a:cxn>
                <a:cxn ang="0">
                  <a:pos x="317" y="181"/>
                </a:cxn>
                <a:cxn ang="0">
                  <a:pos x="313" y="208"/>
                </a:cxn>
                <a:cxn ang="0">
                  <a:pos x="307" y="229"/>
                </a:cxn>
                <a:cxn ang="0">
                  <a:pos x="303" y="241"/>
                </a:cxn>
                <a:cxn ang="0">
                  <a:pos x="287" y="282"/>
                </a:cxn>
                <a:cxn ang="0">
                  <a:pos x="259" y="334"/>
                </a:cxn>
                <a:cxn ang="0">
                  <a:pos x="229" y="387"/>
                </a:cxn>
                <a:cxn ang="0">
                  <a:pos x="195" y="433"/>
                </a:cxn>
                <a:cxn ang="0">
                  <a:pos x="181" y="450"/>
                </a:cxn>
                <a:cxn ang="0">
                  <a:pos x="149" y="479"/>
                </a:cxn>
                <a:cxn ang="0">
                  <a:pos x="112" y="513"/>
                </a:cxn>
                <a:cxn ang="0">
                  <a:pos x="71" y="547"/>
                </a:cxn>
                <a:cxn ang="0">
                  <a:pos x="34" y="575"/>
                </a:cxn>
                <a:cxn ang="0">
                  <a:pos x="0" y="596"/>
                </a:cxn>
              </a:cxnLst>
              <a:rect l="0" t="0" r="r" b="b"/>
              <a:pathLst>
                <a:path w="321" h="597">
                  <a:moveTo>
                    <a:pt x="115" y="446"/>
                  </a:moveTo>
                  <a:lnTo>
                    <a:pt x="128" y="427"/>
                  </a:lnTo>
                  <a:lnTo>
                    <a:pt x="140" y="402"/>
                  </a:lnTo>
                  <a:lnTo>
                    <a:pt x="156" y="374"/>
                  </a:lnTo>
                  <a:lnTo>
                    <a:pt x="170" y="345"/>
                  </a:lnTo>
                  <a:lnTo>
                    <a:pt x="185" y="313"/>
                  </a:lnTo>
                  <a:lnTo>
                    <a:pt x="197" y="282"/>
                  </a:lnTo>
                  <a:lnTo>
                    <a:pt x="211" y="252"/>
                  </a:lnTo>
                  <a:lnTo>
                    <a:pt x="221" y="223"/>
                  </a:lnTo>
                  <a:lnTo>
                    <a:pt x="227" y="197"/>
                  </a:lnTo>
                  <a:lnTo>
                    <a:pt x="229" y="174"/>
                  </a:lnTo>
                  <a:lnTo>
                    <a:pt x="229" y="174"/>
                  </a:lnTo>
                  <a:lnTo>
                    <a:pt x="232" y="153"/>
                  </a:lnTo>
                  <a:lnTo>
                    <a:pt x="234" y="133"/>
                  </a:lnTo>
                  <a:lnTo>
                    <a:pt x="234" y="113"/>
                  </a:lnTo>
                  <a:lnTo>
                    <a:pt x="237" y="94"/>
                  </a:lnTo>
                  <a:lnTo>
                    <a:pt x="239" y="75"/>
                  </a:lnTo>
                  <a:lnTo>
                    <a:pt x="246" y="57"/>
                  </a:lnTo>
                  <a:lnTo>
                    <a:pt x="252" y="39"/>
                  </a:lnTo>
                  <a:lnTo>
                    <a:pt x="261" y="25"/>
                  </a:lnTo>
                  <a:lnTo>
                    <a:pt x="269" y="13"/>
                  </a:lnTo>
                  <a:lnTo>
                    <a:pt x="282" y="0"/>
                  </a:lnTo>
                  <a:lnTo>
                    <a:pt x="282" y="0"/>
                  </a:lnTo>
                  <a:lnTo>
                    <a:pt x="282" y="2"/>
                  </a:lnTo>
                  <a:lnTo>
                    <a:pt x="284" y="8"/>
                  </a:lnTo>
                  <a:lnTo>
                    <a:pt x="287" y="16"/>
                  </a:lnTo>
                  <a:lnTo>
                    <a:pt x="290" y="29"/>
                  </a:lnTo>
                  <a:lnTo>
                    <a:pt x="292" y="41"/>
                  </a:lnTo>
                  <a:lnTo>
                    <a:pt x="296" y="59"/>
                  </a:lnTo>
                  <a:lnTo>
                    <a:pt x="301" y="73"/>
                  </a:lnTo>
                  <a:lnTo>
                    <a:pt x="305" y="86"/>
                  </a:lnTo>
                  <a:lnTo>
                    <a:pt x="307" y="98"/>
                  </a:lnTo>
                  <a:lnTo>
                    <a:pt x="312" y="107"/>
                  </a:lnTo>
                  <a:lnTo>
                    <a:pt x="312" y="107"/>
                  </a:lnTo>
                  <a:lnTo>
                    <a:pt x="315" y="115"/>
                  </a:lnTo>
                  <a:lnTo>
                    <a:pt x="315" y="126"/>
                  </a:lnTo>
                  <a:lnTo>
                    <a:pt x="317" y="138"/>
                  </a:lnTo>
                  <a:lnTo>
                    <a:pt x="320" y="153"/>
                  </a:lnTo>
                  <a:lnTo>
                    <a:pt x="317" y="166"/>
                  </a:lnTo>
                  <a:lnTo>
                    <a:pt x="317" y="181"/>
                  </a:lnTo>
                  <a:lnTo>
                    <a:pt x="315" y="195"/>
                  </a:lnTo>
                  <a:lnTo>
                    <a:pt x="313" y="208"/>
                  </a:lnTo>
                  <a:lnTo>
                    <a:pt x="312" y="218"/>
                  </a:lnTo>
                  <a:lnTo>
                    <a:pt x="307" y="229"/>
                  </a:lnTo>
                  <a:lnTo>
                    <a:pt x="307" y="229"/>
                  </a:lnTo>
                  <a:lnTo>
                    <a:pt x="303" y="241"/>
                  </a:lnTo>
                  <a:lnTo>
                    <a:pt x="294" y="260"/>
                  </a:lnTo>
                  <a:lnTo>
                    <a:pt x="287" y="282"/>
                  </a:lnTo>
                  <a:lnTo>
                    <a:pt x="273" y="306"/>
                  </a:lnTo>
                  <a:lnTo>
                    <a:pt x="259" y="334"/>
                  </a:lnTo>
                  <a:lnTo>
                    <a:pt x="244" y="361"/>
                  </a:lnTo>
                  <a:lnTo>
                    <a:pt x="229" y="387"/>
                  </a:lnTo>
                  <a:lnTo>
                    <a:pt x="212" y="412"/>
                  </a:lnTo>
                  <a:lnTo>
                    <a:pt x="195" y="433"/>
                  </a:lnTo>
                  <a:lnTo>
                    <a:pt x="181" y="450"/>
                  </a:lnTo>
                  <a:lnTo>
                    <a:pt x="181" y="450"/>
                  </a:lnTo>
                  <a:lnTo>
                    <a:pt x="166" y="462"/>
                  </a:lnTo>
                  <a:lnTo>
                    <a:pt x="149" y="479"/>
                  </a:lnTo>
                  <a:lnTo>
                    <a:pt x="130" y="497"/>
                  </a:lnTo>
                  <a:lnTo>
                    <a:pt x="112" y="513"/>
                  </a:lnTo>
                  <a:lnTo>
                    <a:pt x="92" y="530"/>
                  </a:lnTo>
                  <a:lnTo>
                    <a:pt x="71" y="547"/>
                  </a:lnTo>
                  <a:lnTo>
                    <a:pt x="52" y="561"/>
                  </a:lnTo>
                  <a:lnTo>
                    <a:pt x="34" y="575"/>
                  </a:lnTo>
                  <a:lnTo>
                    <a:pt x="16" y="587"/>
                  </a:lnTo>
                  <a:lnTo>
                    <a:pt x="0" y="596"/>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128" name="Freeform 126">
              <a:extLst>
                <a:ext uri="{FF2B5EF4-FFF2-40B4-BE49-F238E27FC236}">
                  <a16:creationId xmlns:a16="http://schemas.microsoft.com/office/drawing/2014/main" id="{035151EA-7E00-B34F-B262-75868FB99136}"/>
                </a:ext>
              </a:extLst>
            </p:cNvPr>
            <p:cNvSpPr>
              <a:spLocks/>
            </p:cNvSpPr>
            <p:nvPr/>
          </p:nvSpPr>
          <p:spPr bwMode="auto">
            <a:xfrm>
              <a:off x="3150" y="2444"/>
              <a:ext cx="277" cy="482"/>
            </a:xfrm>
            <a:custGeom>
              <a:avLst/>
              <a:gdLst/>
              <a:ahLst/>
              <a:cxnLst>
                <a:cxn ang="0">
                  <a:pos x="34" y="399"/>
                </a:cxn>
                <a:cxn ang="0">
                  <a:pos x="43" y="384"/>
                </a:cxn>
                <a:cxn ang="0">
                  <a:pos x="59" y="361"/>
                </a:cxn>
                <a:cxn ang="0">
                  <a:pos x="73" y="333"/>
                </a:cxn>
                <a:cxn ang="0">
                  <a:pos x="90" y="300"/>
                </a:cxn>
                <a:cxn ang="0">
                  <a:pos x="107" y="266"/>
                </a:cxn>
                <a:cxn ang="0">
                  <a:pos x="122" y="233"/>
                </a:cxn>
                <a:cxn ang="0">
                  <a:pos x="139" y="199"/>
                </a:cxn>
                <a:cxn ang="0">
                  <a:pos x="153" y="170"/>
                </a:cxn>
                <a:cxn ang="0">
                  <a:pos x="168" y="147"/>
                </a:cxn>
                <a:cxn ang="0">
                  <a:pos x="179" y="130"/>
                </a:cxn>
                <a:cxn ang="0">
                  <a:pos x="179" y="130"/>
                </a:cxn>
                <a:cxn ang="0">
                  <a:pos x="190" y="115"/>
                </a:cxn>
                <a:cxn ang="0">
                  <a:pos x="200" y="101"/>
                </a:cxn>
                <a:cxn ang="0">
                  <a:pos x="211" y="86"/>
                </a:cxn>
                <a:cxn ang="0">
                  <a:pos x="221" y="73"/>
                </a:cxn>
                <a:cxn ang="0">
                  <a:pos x="232" y="59"/>
                </a:cxn>
                <a:cxn ang="0">
                  <a:pos x="244" y="43"/>
                </a:cxn>
                <a:cxn ang="0">
                  <a:pos x="252" y="31"/>
                </a:cxn>
                <a:cxn ang="0">
                  <a:pos x="261" y="18"/>
                </a:cxn>
                <a:cxn ang="0">
                  <a:pos x="269" y="8"/>
                </a:cxn>
                <a:cxn ang="0">
                  <a:pos x="276" y="0"/>
                </a:cxn>
                <a:cxn ang="0">
                  <a:pos x="276" y="0"/>
                </a:cxn>
                <a:cxn ang="0">
                  <a:pos x="276" y="2"/>
                </a:cxn>
                <a:cxn ang="0">
                  <a:pos x="276" y="13"/>
                </a:cxn>
                <a:cxn ang="0">
                  <a:pos x="276" y="27"/>
                </a:cxn>
                <a:cxn ang="0">
                  <a:pos x="273" y="43"/>
                </a:cxn>
                <a:cxn ang="0">
                  <a:pos x="273" y="64"/>
                </a:cxn>
                <a:cxn ang="0">
                  <a:pos x="271" y="88"/>
                </a:cxn>
                <a:cxn ang="0">
                  <a:pos x="269" y="113"/>
                </a:cxn>
                <a:cxn ang="0">
                  <a:pos x="265" y="137"/>
                </a:cxn>
                <a:cxn ang="0">
                  <a:pos x="261" y="158"/>
                </a:cxn>
                <a:cxn ang="0">
                  <a:pos x="252" y="176"/>
                </a:cxn>
                <a:cxn ang="0">
                  <a:pos x="252" y="176"/>
                </a:cxn>
                <a:cxn ang="0">
                  <a:pos x="244" y="197"/>
                </a:cxn>
                <a:cxn ang="0">
                  <a:pos x="236" y="218"/>
                </a:cxn>
                <a:cxn ang="0">
                  <a:pos x="223" y="239"/>
                </a:cxn>
                <a:cxn ang="0">
                  <a:pos x="213" y="262"/>
                </a:cxn>
                <a:cxn ang="0">
                  <a:pos x="200" y="285"/>
                </a:cxn>
                <a:cxn ang="0">
                  <a:pos x="188" y="308"/>
                </a:cxn>
                <a:cxn ang="0">
                  <a:pos x="174" y="328"/>
                </a:cxn>
                <a:cxn ang="0">
                  <a:pos x="162" y="347"/>
                </a:cxn>
                <a:cxn ang="0">
                  <a:pos x="149" y="361"/>
                </a:cxn>
                <a:cxn ang="0">
                  <a:pos x="137" y="374"/>
                </a:cxn>
                <a:cxn ang="0">
                  <a:pos x="137" y="374"/>
                </a:cxn>
                <a:cxn ang="0">
                  <a:pos x="126" y="384"/>
                </a:cxn>
                <a:cxn ang="0">
                  <a:pos x="112" y="397"/>
                </a:cxn>
                <a:cxn ang="0">
                  <a:pos x="98" y="407"/>
                </a:cxn>
                <a:cxn ang="0">
                  <a:pos x="84" y="420"/>
                </a:cxn>
                <a:cxn ang="0">
                  <a:pos x="69" y="432"/>
                </a:cxn>
                <a:cxn ang="0">
                  <a:pos x="54" y="443"/>
                </a:cxn>
                <a:cxn ang="0">
                  <a:pos x="39" y="455"/>
                </a:cxn>
                <a:cxn ang="0">
                  <a:pos x="25" y="466"/>
                </a:cxn>
                <a:cxn ang="0">
                  <a:pos x="13" y="475"/>
                </a:cxn>
                <a:cxn ang="0">
                  <a:pos x="0" y="481"/>
                </a:cxn>
                <a:cxn ang="0">
                  <a:pos x="34" y="399"/>
                </a:cxn>
              </a:cxnLst>
              <a:rect l="0" t="0" r="r" b="b"/>
              <a:pathLst>
                <a:path w="277" h="482">
                  <a:moveTo>
                    <a:pt x="34" y="399"/>
                  </a:moveTo>
                  <a:lnTo>
                    <a:pt x="43" y="384"/>
                  </a:lnTo>
                  <a:lnTo>
                    <a:pt x="59" y="361"/>
                  </a:lnTo>
                  <a:lnTo>
                    <a:pt x="73" y="333"/>
                  </a:lnTo>
                  <a:lnTo>
                    <a:pt x="90" y="300"/>
                  </a:lnTo>
                  <a:lnTo>
                    <a:pt x="107" y="266"/>
                  </a:lnTo>
                  <a:lnTo>
                    <a:pt x="122" y="233"/>
                  </a:lnTo>
                  <a:lnTo>
                    <a:pt x="139" y="199"/>
                  </a:lnTo>
                  <a:lnTo>
                    <a:pt x="153" y="170"/>
                  </a:lnTo>
                  <a:lnTo>
                    <a:pt x="168" y="147"/>
                  </a:lnTo>
                  <a:lnTo>
                    <a:pt x="179" y="130"/>
                  </a:lnTo>
                  <a:lnTo>
                    <a:pt x="179" y="130"/>
                  </a:lnTo>
                  <a:lnTo>
                    <a:pt x="190" y="115"/>
                  </a:lnTo>
                  <a:lnTo>
                    <a:pt x="200" y="101"/>
                  </a:lnTo>
                  <a:lnTo>
                    <a:pt x="211" y="86"/>
                  </a:lnTo>
                  <a:lnTo>
                    <a:pt x="221" y="73"/>
                  </a:lnTo>
                  <a:lnTo>
                    <a:pt x="232" y="59"/>
                  </a:lnTo>
                  <a:lnTo>
                    <a:pt x="244" y="43"/>
                  </a:lnTo>
                  <a:lnTo>
                    <a:pt x="252" y="31"/>
                  </a:lnTo>
                  <a:lnTo>
                    <a:pt x="261" y="18"/>
                  </a:lnTo>
                  <a:lnTo>
                    <a:pt x="269" y="8"/>
                  </a:lnTo>
                  <a:lnTo>
                    <a:pt x="276" y="0"/>
                  </a:lnTo>
                  <a:lnTo>
                    <a:pt x="276" y="0"/>
                  </a:lnTo>
                  <a:lnTo>
                    <a:pt x="276" y="2"/>
                  </a:lnTo>
                  <a:lnTo>
                    <a:pt x="276" y="13"/>
                  </a:lnTo>
                  <a:lnTo>
                    <a:pt x="276" y="27"/>
                  </a:lnTo>
                  <a:lnTo>
                    <a:pt x="273" y="43"/>
                  </a:lnTo>
                  <a:lnTo>
                    <a:pt x="273" y="64"/>
                  </a:lnTo>
                  <a:lnTo>
                    <a:pt x="271" y="88"/>
                  </a:lnTo>
                  <a:lnTo>
                    <a:pt x="269" y="113"/>
                  </a:lnTo>
                  <a:lnTo>
                    <a:pt x="265" y="137"/>
                  </a:lnTo>
                  <a:lnTo>
                    <a:pt x="261" y="158"/>
                  </a:lnTo>
                  <a:lnTo>
                    <a:pt x="252" y="176"/>
                  </a:lnTo>
                  <a:lnTo>
                    <a:pt x="252" y="176"/>
                  </a:lnTo>
                  <a:lnTo>
                    <a:pt x="244" y="197"/>
                  </a:lnTo>
                  <a:lnTo>
                    <a:pt x="236" y="218"/>
                  </a:lnTo>
                  <a:lnTo>
                    <a:pt x="223" y="239"/>
                  </a:lnTo>
                  <a:lnTo>
                    <a:pt x="213" y="262"/>
                  </a:lnTo>
                  <a:lnTo>
                    <a:pt x="200" y="285"/>
                  </a:lnTo>
                  <a:lnTo>
                    <a:pt x="188" y="308"/>
                  </a:lnTo>
                  <a:lnTo>
                    <a:pt x="174" y="328"/>
                  </a:lnTo>
                  <a:lnTo>
                    <a:pt x="162" y="347"/>
                  </a:lnTo>
                  <a:lnTo>
                    <a:pt x="149" y="361"/>
                  </a:lnTo>
                  <a:lnTo>
                    <a:pt x="137" y="374"/>
                  </a:lnTo>
                  <a:lnTo>
                    <a:pt x="137" y="374"/>
                  </a:lnTo>
                  <a:lnTo>
                    <a:pt x="126" y="384"/>
                  </a:lnTo>
                  <a:lnTo>
                    <a:pt x="112" y="397"/>
                  </a:lnTo>
                  <a:lnTo>
                    <a:pt x="98" y="407"/>
                  </a:lnTo>
                  <a:lnTo>
                    <a:pt x="84" y="420"/>
                  </a:lnTo>
                  <a:lnTo>
                    <a:pt x="69" y="432"/>
                  </a:lnTo>
                  <a:lnTo>
                    <a:pt x="54" y="443"/>
                  </a:lnTo>
                  <a:lnTo>
                    <a:pt x="39" y="455"/>
                  </a:lnTo>
                  <a:lnTo>
                    <a:pt x="25" y="466"/>
                  </a:lnTo>
                  <a:lnTo>
                    <a:pt x="13" y="475"/>
                  </a:lnTo>
                  <a:lnTo>
                    <a:pt x="0" y="481"/>
                  </a:lnTo>
                  <a:lnTo>
                    <a:pt x="34" y="399"/>
                  </a:lnTo>
                </a:path>
              </a:pathLst>
            </a:custGeom>
            <a:solidFill>
              <a:srgbClr val="3B5959"/>
            </a:solidFill>
            <a:ln w="9525" cap="rnd">
              <a:noFill/>
              <a:round/>
              <a:headEnd/>
              <a:tailEnd/>
            </a:ln>
            <a:effectLst/>
          </p:spPr>
          <p:txBody>
            <a:bodyPr/>
            <a:lstStyle/>
            <a:p>
              <a:endParaRPr lang="en-US" sz="1800"/>
            </a:p>
          </p:txBody>
        </p:sp>
        <p:sp>
          <p:nvSpPr>
            <p:cNvPr id="129" name="Freeform 127">
              <a:extLst>
                <a:ext uri="{FF2B5EF4-FFF2-40B4-BE49-F238E27FC236}">
                  <a16:creationId xmlns:a16="http://schemas.microsoft.com/office/drawing/2014/main" id="{CE33E8DE-638D-0241-AE8C-4ADC6DC5948B}"/>
                </a:ext>
              </a:extLst>
            </p:cNvPr>
            <p:cNvSpPr>
              <a:spLocks/>
            </p:cNvSpPr>
            <p:nvPr/>
          </p:nvSpPr>
          <p:spPr bwMode="auto">
            <a:xfrm>
              <a:off x="3150" y="2444"/>
              <a:ext cx="277" cy="482"/>
            </a:xfrm>
            <a:custGeom>
              <a:avLst/>
              <a:gdLst/>
              <a:ahLst/>
              <a:cxnLst>
                <a:cxn ang="0">
                  <a:pos x="34" y="399"/>
                </a:cxn>
                <a:cxn ang="0">
                  <a:pos x="43" y="384"/>
                </a:cxn>
                <a:cxn ang="0">
                  <a:pos x="59" y="361"/>
                </a:cxn>
                <a:cxn ang="0">
                  <a:pos x="73" y="333"/>
                </a:cxn>
                <a:cxn ang="0">
                  <a:pos x="90" y="300"/>
                </a:cxn>
                <a:cxn ang="0">
                  <a:pos x="107" y="266"/>
                </a:cxn>
                <a:cxn ang="0">
                  <a:pos x="122" y="233"/>
                </a:cxn>
                <a:cxn ang="0">
                  <a:pos x="139" y="199"/>
                </a:cxn>
                <a:cxn ang="0">
                  <a:pos x="153" y="170"/>
                </a:cxn>
                <a:cxn ang="0">
                  <a:pos x="168" y="147"/>
                </a:cxn>
                <a:cxn ang="0">
                  <a:pos x="179" y="130"/>
                </a:cxn>
                <a:cxn ang="0">
                  <a:pos x="179" y="130"/>
                </a:cxn>
                <a:cxn ang="0">
                  <a:pos x="190" y="115"/>
                </a:cxn>
                <a:cxn ang="0">
                  <a:pos x="200" y="101"/>
                </a:cxn>
                <a:cxn ang="0">
                  <a:pos x="211" y="86"/>
                </a:cxn>
                <a:cxn ang="0">
                  <a:pos x="221" y="73"/>
                </a:cxn>
                <a:cxn ang="0">
                  <a:pos x="232" y="59"/>
                </a:cxn>
                <a:cxn ang="0">
                  <a:pos x="244" y="43"/>
                </a:cxn>
                <a:cxn ang="0">
                  <a:pos x="252" y="31"/>
                </a:cxn>
                <a:cxn ang="0">
                  <a:pos x="261" y="18"/>
                </a:cxn>
                <a:cxn ang="0">
                  <a:pos x="269" y="8"/>
                </a:cxn>
                <a:cxn ang="0">
                  <a:pos x="276" y="0"/>
                </a:cxn>
                <a:cxn ang="0">
                  <a:pos x="276" y="0"/>
                </a:cxn>
                <a:cxn ang="0">
                  <a:pos x="276" y="2"/>
                </a:cxn>
                <a:cxn ang="0">
                  <a:pos x="276" y="13"/>
                </a:cxn>
                <a:cxn ang="0">
                  <a:pos x="276" y="27"/>
                </a:cxn>
                <a:cxn ang="0">
                  <a:pos x="273" y="43"/>
                </a:cxn>
                <a:cxn ang="0">
                  <a:pos x="273" y="64"/>
                </a:cxn>
                <a:cxn ang="0">
                  <a:pos x="271" y="88"/>
                </a:cxn>
                <a:cxn ang="0">
                  <a:pos x="269" y="113"/>
                </a:cxn>
                <a:cxn ang="0">
                  <a:pos x="265" y="137"/>
                </a:cxn>
                <a:cxn ang="0">
                  <a:pos x="261" y="158"/>
                </a:cxn>
                <a:cxn ang="0">
                  <a:pos x="252" y="176"/>
                </a:cxn>
                <a:cxn ang="0">
                  <a:pos x="252" y="176"/>
                </a:cxn>
                <a:cxn ang="0">
                  <a:pos x="244" y="197"/>
                </a:cxn>
                <a:cxn ang="0">
                  <a:pos x="236" y="218"/>
                </a:cxn>
                <a:cxn ang="0">
                  <a:pos x="223" y="239"/>
                </a:cxn>
                <a:cxn ang="0">
                  <a:pos x="213" y="262"/>
                </a:cxn>
                <a:cxn ang="0">
                  <a:pos x="200" y="285"/>
                </a:cxn>
                <a:cxn ang="0">
                  <a:pos x="188" y="308"/>
                </a:cxn>
                <a:cxn ang="0">
                  <a:pos x="174" y="328"/>
                </a:cxn>
                <a:cxn ang="0">
                  <a:pos x="162" y="347"/>
                </a:cxn>
                <a:cxn ang="0">
                  <a:pos x="149" y="361"/>
                </a:cxn>
                <a:cxn ang="0">
                  <a:pos x="137" y="374"/>
                </a:cxn>
                <a:cxn ang="0">
                  <a:pos x="137" y="374"/>
                </a:cxn>
                <a:cxn ang="0">
                  <a:pos x="126" y="384"/>
                </a:cxn>
                <a:cxn ang="0">
                  <a:pos x="112" y="397"/>
                </a:cxn>
                <a:cxn ang="0">
                  <a:pos x="98" y="407"/>
                </a:cxn>
                <a:cxn ang="0">
                  <a:pos x="84" y="420"/>
                </a:cxn>
                <a:cxn ang="0">
                  <a:pos x="69" y="432"/>
                </a:cxn>
                <a:cxn ang="0">
                  <a:pos x="54" y="443"/>
                </a:cxn>
                <a:cxn ang="0">
                  <a:pos x="39" y="455"/>
                </a:cxn>
                <a:cxn ang="0">
                  <a:pos x="25" y="466"/>
                </a:cxn>
                <a:cxn ang="0">
                  <a:pos x="13" y="475"/>
                </a:cxn>
                <a:cxn ang="0">
                  <a:pos x="0" y="481"/>
                </a:cxn>
              </a:cxnLst>
              <a:rect l="0" t="0" r="r" b="b"/>
              <a:pathLst>
                <a:path w="277" h="482">
                  <a:moveTo>
                    <a:pt x="34" y="399"/>
                  </a:moveTo>
                  <a:lnTo>
                    <a:pt x="43" y="384"/>
                  </a:lnTo>
                  <a:lnTo>
                    <a:pt x="59" y="361"/>
                  </a:lnTo>
                  <a:lnTo>
                    <a:pt x="73" y="333"/>
                  </a:lnTo>
                  <a:lnTo>
                    <a:pt x="90" y="300"/>
                  </a:lnTo>
                  <a:lnTo>
                    <a:pt x="107" y="266"/>
                  </a:lnTo>
                  <a:lnTo>
                    <a:pt x="122" y="233"/>
                  </a:lnTo>
                  <a:lnTo>
                    <a:pt x="139" y="199"/>
                  </a:lnTo>
                  <a:lnTo>
                    <a:pt x="153" y="170"/>
                  </a:lnTo>
                  <a:lnTo>
                    <a:pt x="168" y="147"/>
                  </a:lnTo>
                  <a:lnTo>
                    <a:pt x="179" y="130"/>
                  </a:lnTo>
                  <a:lnTo>
                    <a:pt x="179" y="130"/>
                  </a:lnTo>
                  <a:lnTo>
                    <a:pt x="190" y="115"/>
                  </a:lnTo>
                  <a:lnTo>
                    <a:pt x="200" y="101"/>
                  </a:lnTo>
                  <a:lnTo>
                    <a:pt x="211" y="86"/>
                  </a:lnTo>
                  <a:lnTo>
                    <a:pt x="221" y="73"/>
                  </a:lnTo>
                  <a:lnTo>
                    <a:pt x="232" y="59"/>
                  </a:lnTo>
                  <a:lnTo>
                    <a:pt x="244" y="43"/>
                  </a:lnTo>
                  <a:lnTo>
                    <a:pt x="252" y="31"/>
                  </a:lnTo>
                  <a:lnTo>
                    <a:pt x="261" y="18"/>
                  </a:lnTo>
                  <a:lnTo>
                    <a:pt x="269" y="8"/>
                  </a:lnTo>
                  <a:lnTo>
                    <a:pt x="276" y="0"/>
                  </a:lnTo>
                  <a:lnTo>
                    <a:pt x="276" y="0"/>
                  </a:lnTo>
                  <a:lnTo>
                    <a:pt x="276" y="2"/>
                  </a:lnTo>
                  <a:lnTo>
                    <a:pt x="276" y="13"/>
                  </a:lnTo>
                  <a:lnTo>
                    <a:pt x="276" y="27"/>
                  </a:lnTo>
                  <a:lnTo>
                    <a:pt x="273" y="43"/>
                  </a:lnTo>
                  <a:lnTo>
                    <a:pt x="273" y="64"/>
                  </a:lnTo>
                  <a:lnTo>
                    <a:pt x="271" y="88"/>
                  </a:lnTo>
                  <a:lnTo>
                    <a:pt x="269" y="113"/>
                  </a:lnTo>
                  <a:lnTo>
                    <a:pt x="265" y="137"/>
                  </a:lnTo>
                  <a:lnTo>
                    <a:pt x="261" y="158"/>
                  </a:lnTo>
                  <a:lnTo>
                    <a:pt x="252" y="176"/>
                  </a:lnTo>
                  <a:lnTo>
                    <a:pt x="252" y="176"/>
                  </a:lnTo>
                  <a:lnTo>
                    <a:pt x="244" y="197"/>
                  </a:lnTo>
                  <a:lnTo>
                    <a:pt x="236" y="218"/>
                  </a:lnTo>
                  <a:lnTo>
                    <a:pt x="223" y="239"/>
                  </a:lnTo>
                  <a:lnTo>
                    <a:pt x="213" y="262"/>
                  </a:lnTo>
                  <a:lnTo>
                    <a:pt x="200" y="285"/>
                  </a:lnTo>
                  <a:lnTo>
                    <a:pt x="188" y="308"/>
                  </a:lnTo>
                  <a:lnTo>
                    <a:pt x="174" y="328"/>
                  </a:lnTo>
                  <a:lnTo>
                    <a:pt x="162" y="347"/>
                  </a:lnTo>
                  <a:lnTo>
                    <a:pt x="149" y="361"/>
                  </a:lnTo>
                  <a:lnTo>
                    <a:pt x="137" y="374"/>
                  </a:lnTo>
                  <a:lnTo>
                    <a:pt x="137" y="374"/>
                  </a:lnTo>
                  <a:lnTo>
                    <a:pt x="126" y="384"/>
                  </a:lnTo>
                  <a:lnTo>
                    <a:pt x="112" y="397"/>
                  </a:lnTo>
                  <a:lnTo>
                    <a:pt x="98" y="407"/>
                  </a:lnTo>
                  <a:lnTo>
                    <a:pt x="84" y="420"/>
                  </a:lnTo>
                  <a:lnTo>
                    <a:pt x="69" y="432"/>
                  </a:lnTo>
                  <a:lnTo>
                    <a:pt x="54" y="443"/>
                  </a:lnTo>
                  <a:lnTo>
                    <a:pt x="39" y="455"/>
                  </a:lnTo>
                  <a:lnTo>
                    <a:pt x="25" y="466"/>
                  </a:lnTo>
                  <a:lnTo>
                    <a:pt x="13" y="475"/>
                  </a:lnTo>
                  <a:lnTo>
                    <a:pt x="0" y="481"/>
                  </a:lnTo>
                </a:path>
              </a:pathLst>
            </a:custGeom>
            <a:noFill/>
            <a:ln w="12700" cap="rnd" cmpd="sng">
              <a:solidFill>
                <a:srgbClr val="3B5959"/>
              </a:solidFill>
              <a:prstDash val="solid"/>
              <a:round/>
              <a:headEnd type="none" w="sm" len="sm"/>
              <a:tailEnd type="none" w="sm" len="sm"/>
            </a:ln>
            <a:effectLst/>
          </p:spPr>
          <p:txBody>
            <a:bodyPr/>
            <a:lstStyle/>
            <a:p>
              <a:endParaRPr lang="en-US" sz="1800"/>
            </a:p>
          </p:txBody>
        </p:sp>
        <p:sp>
          <p:nvSpPr>
            <p:cNvPr id="130" name="Freeform 128">
              <a:extLst>
                <a:ext uri="{FF2B5EF4-FFF2-40B4-BE49-F238E27FC236}">
                  <a16:creationId xmlns:a16="http://schemas.microsoft.com/office/drawing/2014/main" id="{12D81F3F-A5B3-8149-8BC7-711FA94452D2}"/>
                </a:ext>
              </a:extLst>
            </p:cNvPr>
            <p:cNvSpPr>
              <a:spLocks/>
            </p:cNvSpPr>
            <p:nvPr/>
          </p:nvSpPr>
          <p:spPr bwMode="auto">
            <a:xfrm>
              <a:off x="3159" y="2425"/>
              <a:ext cx="275" cy="485"/>
            </a:xfrm>
            <a:custGeom>
              <a:avLst/>
              <a:gdLst/>
              <a:ahLst/>
              <a:cxnLst>
                <a:cxn ang="0">
                  <a:pos x="33" y="401"/>
                </a:cxn>
                <a:cxn ang="0">
                  <a:pos x="44" y="385"/>
                </a:cxn>
                <a:cxn ang="0">
                  <a:pos x="56" y="364"/>
                </a:cxn>
                <a:cxn ang="0">
                  <a:pos x="73" y="334"/>
                </a:cxn>
                <a:cxn ang="0">
                  <a:pos x="88" y="302"/>
                </a:cxn>
                <a:cxn ang="0">
                  <a:pos x="105" y="269"/>
                </a:cxn>
                <a:cxn ang="0">
                  <a:pos x="122" y="233"/>
                </a:cxn>
                <a:cxn ang="0">
                  <a:pos x="136" y="200"/>
                </a:cxn>
                <a:cxn ang="0">
                  <a:pos x="154" y="170"/>
                </a:cxn>
                <a:cxn ang="0">
                  <a:pos x="166" y="147"/>
                </a:cxn>
                <a:cxn ang="0">
                  <a:pos x="177" y="130"/>
                </a:cxn>
                <a:cxn ang="0">
                  <a:pos x="177" y="130"/>
                </a:cxn>
                <a:cxn ang="0">
                  <a:pos x="187" y="115"/>
                </a:cxn>
                <a:cxn ang="0">
                  <a:pos x="198" y="101"/>
                </a:cxn>
                <a:cxn ang="0">
                  <a:pos x="210" y="88"/>
                </a:cxn>
                <a:cxn ang="0">
                  <a:pos x="221" y="73"/>
                </a:cxn>
                <a:cxn ang="0">
                  <a:pos x="231" y="58"/>
                </a:cxn>
                <a:cxn ang="0">
                  <a:pos x="242" y="46"/>
                </a:cxn>
                <a:cxn ang="0">
                  <a:pos x="253" y="31"/>
                </a:cxn>
                <a:cxn ang="0">
                  <a:pos x="260" y="18"/>
                </a:cxn>
                <a:cxn ang="0">
                  <a:pos x="267" y="8"/>
                </a:cxn>
                <a:cxn ang="0">
                  <a:pos x="274" y="0"/>
                </a:cxn>
                <a:cxn ang="0">
                  <a:pos x="274" y="0"/>
                </a:cxn>
                <a:cxn ang="0">
                  <a:pos x="274" y="2"/>
                </a:cxn>
                <a:cxn ang="0">
                  <a:pos x="274" y="12"/>
                </a:cxn>
                <a:cxn ang="0">
                  <a:pos x="274" y="27"/>
                </a:cxn>
                <a:cxn ang="0">
                  <a:pos x="274" y="46"/>
                </a:cxn>
                <a:cxn ang="0">
                  <a:pos x="274" y="67"/>
                </a:cxn>
                <a:cxn ang="0">
                  <a:pos x="271" y="88"/>
                </a:cxn>
                <a:cxn ang="0">
                  <a:pos x="269" y="113"/>
                </a:cxn>
                <a:cxn ang="0">
                  <a:pos x="265" y="136"/>
                </a:cxn>
                <a:cxn ang="0">
                  <a:pos x="258" y="157"/>
                </a:cxn>
                <a:cxn ang="0">
                  <a:pos x="253" y="179"/>
                </a:cxn>
                <a:cxn ang="0">
                  <a:pos x="253" y="179"/>
                </a:cxn>
                <a:cxn ang="0">
                  <a:pos x="244" y="198"/>
                </a:cxn>
                <a:cxn ang="0">
                  <a:pos x="233" y="218"/>
                </a:cxn>
                <a:cxn ang="0">
                  <a:pos x="223" y="239"/>
                </a:cxn>
                <a:cxn ang="0">
                  <a:pos x="210" y="262"/>
                </a:cxn>
                <a:cxn ang="0">
                  <a:pos x="198" y="286"/>
                </a:cxn>
                <a:cxn ang="0">
                  <a:pos x="184" y="309"/>
                </a:cxn>
                <a:cxn ang="0">
                  <a:pos x="172" y="327"/>
                </a:cxn>
                <a:cxn ang="0">
                  <a:pos x="159" y="347"/>
                </a:cxn>
                <a:cxn ang="0">
                  <a:pos x="147" y="364"/>
                </a:cxn>
                <a:cxn ang="0">
                  <a:pos x="136" y="376"/>
                </a:cxn>
                <a:cxn ang="0">
                  <a:pos x="136" y="376"/>
                </a:cxn>
                <a:cxn ang="0">
                  <a:pos x="124" y="385"/>
                </a:cxn>
                <a:cxn ang="0">
                  <a:pos x="111" y="398"/>
                </a:cxn>
                <a:cxn ang="0">
                  <a:pos x="99" y="410"/>
                </a:cxn>
                <a:cxn ang="0">
                  <a:pos x="81" y="421"/>
                </a:cxn>
                <a:cxn ang="0">
                  <a:pos x="67" y="433"/>
                </a:cxn>
                <a:cxn ang="0">
                  <a:pos x="52" y="444"/>
                </a:cxn>
                <a:cxn ang="0">
                  <a:pos x="37" y="456"/>
                </a:cxn>
                <a:cxn ang="0">
                  <a:pos x="25" y="467"/>
                </a:cxn>
                <a:cxn ang="0">
                  <a:pos x="9" y="475"/>
                </a:cxn>
                <a:cxn ang="0">
                  <a:pos x="0" y="484"/>
                </a:cxn>
                <a:cxn ang="0">
                  <a:pos x="33" y="401"/>
                </a:cxn>
              </a:cxnLst>
              <a:rect l="0" t="0" r="r" b="b"/>
              <a:pathLst>
                <a:path w="275" h="485">
                  <a:moveTo>
                    <a:pt x="33" y="401"/>
                  </a:moveTo>
                  <a:lnTo>
                    <a:pt x="44" y="385"/>
                  </a:lnTo>
                  <a:lnTo>
                    <a:pt x="56" y="364"/>
                  </a:lnTo>
                  <a:lnTo>
                    <a:pt x="73" y="334"/>
                  </a:lnTo>
                  <a:lnTo>
                    <a:pt x="88" y="302"/>
                  </a:lnTo>
                  <a:lnTo>
                    <a:pt x="105" y="269"/>
                  </a:lnTo>
                  <a:lnTo>
                    <a:pt x="122" y="233"/>
                  </a:lnTo>
                  <a:lnTo>
                    <a:pt x="136" y="200"/>
                  </a:lnTo>
                  <a:lnTo>
                    <a:pt x="154" y="170"/>
                  </a:lnTo>
                  <a:lnTo>
                    <a:pt x="166" y="147"/>
                  </a:lnTo>
                  <a:lnTo>
                    <a:pt x="177" y="130"/>
                  </a:lnTo>
                  <a:lnTo>
                    <a:pt x="177" y="130"/>
                  </a:lnTo>
                  <a:lnTo>
                    <a:pt x="187" y="115"/>
                  </a:lnTo>
                  <a:lnTo>
                    <a:pt x="198" y="101"/>
                  </a:lnTo>
                  <a:lnTo>
                    <a:pt x="210" y="88"/>
                  </a:lnTo>
                  <a:lnTo>
                    <a:pt x="221" y="73"/>
                  </a:lnTo>
                  <a:lnTo>
                    <a:pt x="231" y="58"/>
                  </a:lnTo>
                  <a:lnTo>
                    <a:pt x="242" y="46"/>
                  </a:lnTo>
                  <a:lnTo>
                    <a:pt x="253" y="31"/>
                  </a:lnTo>
                  <a:lnTo>
                    <a:pt x="260" y="18"/>
                  </a:lnTo>
                  <a:lnTo>
                    <a:pt x="267" y="8"/>
                  </a:lnTo>
                  <a:lnTo>
                    <a:pt x="274" y="0"/>
                  </a:lnTo>
                  <a:lnTo>
                    <a:pt x="274" y="0"/>
                  </a:lnTo>
                  <a:lnTo>
                    <a:pt x="274" y="2"/>
                  </a:lnTo>
                  <a:lnTo>
                    <a:pt x="274" y="12"/>
                  </a:lnTo>
                  <a:lnTo>
                    <a:pt x="274" y="27"/>
                  </a:lnTo>
                  <a:lnTo>
                    <a:pt x="274" y="46"/>
                  </a:lnTo>
                  <a:lnTo>
                    <a:pt x="274" y="67"/>
                  </a:lnTo>
                  <a:lnTo>
                    <a:pt x="271" y="88"/>
                  </a:lnTo>
                  <a:lnTo>
                    <a:pt x="269" y="113"/>
                  </a:lnTo>
                  <a:lnTo>
                    <a:pt x="265" y="136"/>
                  </a:lnTo>
                  <a:lnTo>
                    <a:pt x="258" y="157"/>
                  </a:lnTo>
                  <a:lnTo>
                    <a:pt x="253" y="179"/>
                  </a:lnTo>
                  <a:lnTo>
                    <a:pt x="253" y="179"/>
                  </a:lnTo>
                  <a:lnTo>
                    <a:pt x="244" y="198"/>
                  </a:lnTo>
                  <a:lnTo>
                    <a:pt x="233" y="218"/>
                  </a:lnTo>
                  <a:lnTo>
                    <a:pt x="223" y="239"/>
                  </a:lnTo>
                  <a:lnTo>
                    <a:pt x="210" y="262"/>
                  </a:lnTo>
                  <a:lnTo>
                    <a:pt x="198" y="286"/>
                  </a:lnTo>
                  <a:lnTo>
                    <a:pt x="184" y="309"/>
                  </a:lnTo>
                  <a:lnTo>
                    <a:pt x="172" y="327"/>
                  </a:lnTo>
                  <a:lnTo>
                    <a:pt x="159" y="347"/>
                  </a:lnTo>
                  <a:lnTo>
                    <a:pt x="147" y="364"/>
                  </a:lnTo>
                  <a:lnTo>
                    <a:pt x="136" y="376"/>
                  </a:lnTo>
                  <a:lnTo>
                    <a:pt x="136" y="376"/>
                  </a:lnTo>
                  <a:lnTo>
                    <a:pt x="124" y="385"/>
                  </a:lnTo>
                  <a:lnTo>
                    <a:pt x="111" y="398"/>
                  </a:lnTo>
                  <a:lnTo>
                    <a:pt x="99" y="410"/>
                  </a:lnTo>
                  <a:lnTo>
                    <a:pt x="81" y="421"/>
                  </a:lnTo>
                  <a:lnTo>
                    <a:pt x="67" y="433"/>
                  </a:lnTo>
                  <a:lnTo>
                    <a:pt x="52" y="444"/>
                  </a:lnTo>
                  <a:lnTo>
                    <a:pt x="37" y="456"/>
                  </a:lnTo>
                  <a:lnTo>
                    <a:pt x="25" y="467"/>
                  </a:lnTo>
                  <a:lnTo>
                    <a:pt x="9" y="475"/>
                  </a:lnTo>
                  <a:lnTo>
                    <a:pt x="0" y="484"/>
                  </a:lnTo>
                  <a:lnTo>
                    <a:pt x="33" y="401"/>
                  </a:lnTo>
                </a:path>
              </a:pathLst>
            </a:custGeom>
            <a:solidFill>
              <a:srgbClr val="FFD80F"/>
            </a:solidFill>
            <a:ln w="9525" cap="rnd">
              <a:noFill/>
              <a:round/>
              <a:headEnd/>
              <a:tailEnd/>
            </a:ln>
            <a:effectLst/>
          </p:spPr>
          <p:txBody>
            <a:bodyPr/>
            <a:lstStyle/>
            <a:p>
              <a:endParaRPr lang="en-US" sz="1800"/>
            </a:p>
          </p:txBody>
        </p:sp>
        <p:sp>
          <p:nvSpPr>
            <p:cNvPr id="131" name="Freeform 129">
              <a:extLst>
                <a:ext uri="{FF2B5EF4-FFF2-40B4-BE49-F238E27FC236}">
                  <a16:creationId xmlns:a16="http://schemas.microsoft.com/office/drawing/2014/main" id="{942F9220-A203-8B48-AD0F-1B65192A056E}"/>
                </a:ext>
              </a:extLst>
            </p:cNvPr>
            <p:cNvSpPr>
              <a:spLocks/>
            </p:cNvSpPr>
            <p:nvPr/>
          </p:nvSpPr>
          <p:spPr bwMode="auto">
            <a:xfrm>
              <a:off x="3159" y="2425"/>
              <a:ext cx="275" cy="485"/>
            </a:xfrm>
            <a:custGeom>
              <a:avLst/>
              <a:gdLst/>
              <a:ahLst/>
              <a:cxnLst>
                <a:cxn ang="0">
                  <a:pos x="33" y="401"/>
                </a:cxn>
                <a:cxn ang="0">
                  <a:pos x="44" y="385"/>
                </a:cxn>
                <a:cxn ang="0">
                  <a:pos x="56" y="364"/>
                </a:cxn>
                <a:cxn ang="0">
                  <a:pos x="73" y="334"/>
                </a:cxn>
                <a:cxn ang="0">
                  <a:pos x="88" y="302"/>
                </a:cxn>
                <a:cxn ang="0">
                  <a:pos x="105" y="269"/>
                </a:cxn>
                <a:cxn ang="0">
                  <a:pos x="122" y="233"/>
                </a:cxn>
                <a:cxn ang="0">
                  <a:pos x="136" y="200"/>
                </a:cxn>
                <a:cxn ang="0">
                  <a:pos x="154" y="170"/>
                </a:cxn>
                <a:cxn ang="0">
                  <a:pos x="166" y="147"/>
                </a:cxn>
                <a:cxn ang="0">
                  <a:pos x="177" y="130"/>
                </a:cxn>
                <a:cxn ang="0">
                  <a:pos x="177" y="130"/>
                </a:cxn>
                <a:cxn ang="0">
                  <a:pos x="187" y="115"/>
                </a:cxn>
                <a:cxn ang="0">
                  <a:pos x="198" y="101"/>
                </a:cxn>
                <a:cxn ang="0">
                  <a:pos x="210" y="88"/>
                </a:cxn>
                <a:cxn ang="0">
                  <a:pos x="221" y="73"/>
                </a:cxn>
                <a:cxn ang="0">
                  <a:pos x="231" y="58"/>
                </a:cxn>
                <a:cxn ang="0">
                  <a:pos x="242" y="46"/>
                </a:cxn>
                <a:cxn ang="0">
                  <a:pos x="253" y="31"/>
                </a:cxn>
                <a:cxn ang="0">
                  <a:pos x="260" y="18"/>
                </a:cxn>
                <a:cxn ang="0">
                  <a:pos x="267" y="8"/>
                </a:cxn>
                <a:cxn ang="0">
                  <a:pos x="274" y="0"/>
                </a:cxn>
                <a:cxn ang="0">
                  <a:pos x="274" y="0"/>
                </a:cxn>
                <a:cxn ang="0">
                  <a:pos x="274" y="2"/>
                </a:cxn>
                <a:cxn ang="0">
                  <a:pos x="274" y="12"/>
                </a:cxn>
                <a:cxn ang="0">
                  <a:pos x="274" y="27"/>
                </a:cxn>
                <a:cxn ang="0">
                  <a:pos x="274" y="46"/>
                </a:cxn>
                <a:cxn ang="0">
                  <a:pos x="274" y="67"/>
                </a:cxn>
                <a:cxn ang="0">
                  <a:pos x="271" y="88"/>
                </a:cxn>
                <a:cxn ang="0">
                  <a:pos x="269" y="113"/>
                </a:cxn>
                <a:cxn ang="0">
                  <a:pos x="265" y="136"/>
                </a:cxn>
                <a:cxn ang="0">
                  <a:pos x="258" y="157"/>
                </a:cxn>
                <a:cxn ang="0">
                  <a:pos x="253" y="179"/>
                </a:cxn>
                <a:cxn ang="0">
                  <a:pos x="253" y="179"/>
                </a:cxn>
                <a:cxn ang="0">
                  <a:pos x="244" y="198"/>
                </a:cxn>
                <a:cxn ang="0">
                  <a:pos x="233" y="218"/>
                </a:cxn>
                <a:cxn ang="0">
                  <a:pos x="223" y="239"/>
                </a:cxn>
                <a:cxn ang="0">
                  <a:pos x="210" y="262"/>
                </a:cxn>
                <a:cxn ang="0">
                  <a:pos x="198" y="286"/>
                </a:cxn>
                <a:cxn ang="0">
                  <a:pos x="184" y="309"/>
                </a:cxn>
                <a:cxn ang="0">
                  <a:pos x="172" y="327"/>
                </a:cxn>
                <a:cxn ang="0">
                  <a:pos x="159" y="347"/>
                </a:cxn>
                <a:cxn ang="0">
                  <a:pos x="147" y="364"/>
                </a:cxn>
                <a:cxn ang="0">
                  <a:pos x="136" y="376"/>
                </a:cxn>
                <a:cxn ang="0">
                  <a:pos x="136" y="376"/>
                </a:cxn>
                <a:cxn ang="0">
                  <a:pos x="124" y="385"/>
                </a:cxn>
                <a:cxn ang="0">
                  <a:pos x="111" y="398"/>
                </a:cxn>
                <a:cxn ang="0">
                  <a:pos x="99" y="410"/>
                </a:cxn>
                <a:cxn ang="0">
                  <a:pos x="81" y="421"/>
                </a:cxn>
                <a:cxn ang="0">
                  <a:pos x="67" y="433"/>
                </a:cxn>
                <a:cxn ang="0">
                  <a:pos x="52" y="444"/>
                </a:cxn>
                <a:cxn ang="0">
                  <a:pos x="37" y="456"/>
                </a:cxn>
                <a:cxn ang="0">
                  <a:pos x="25" y="467"/>
                </a:cxn>
                <a:cxn ang="0">
                  <a:pos x="9" y="475"/>
                </a:cxn>
                <a:cxn ang="0">
                  <a:pos x="0" y="484"/>
                </a:cxn>
              </a:cxnLst>
              <a:rect l="0" t="0" r="r" b="b"/>
              <a:pathLst>
                <a:path w="275" h="485">
                  <a:moveTo>
                    <a:pt x="33" y="401"/>
                  </a:moveTo>
                  <a:lnTo>
                    <a:pt x="44" y="385"/>
                  </a:lnTo>
                  <a:lnTo>
                    <a:pt x="56" y="364"/>
                  </a:lnTo>
                  <a:lnTo>
                    <a:pt x="73" y="334"/>
                  </a:lnTo>
                  <a:lnTo>
                    <a:pt x="88" y="302"/>
                  </a:lnTo>
                  <a:lnTo>
                    <a:pt x="105" y="269"/>
                  </a:lnTo>
                  <a:lnTo>
                    <a:pt x="122" y="233"/>
                  </a:lnTo>
                  <a:lnTo>
                    <a:pt x="136" y="200"/>
                  </a:lnTo>
                  <a:lnTo>
                    <a:pt x="154" y="170"/>
                  </a:lnTo>
                  <a:lnTo>
                    <a:pt x="166" y="147"/>
                  </a:lnTo>
                  <a:lnTo>
                    <a:pt x="177" y="130"/>
                  </a:lnTo>
                  <a:lnTo>
                    <a:pt x="177" y="130"/>
                  </a:lnTo>
                  <a:lnTo>
                    <a:pt x="187" y="115"/>
                  </a:lnTo>
                  <a:lnTo>
                    <a:pt x="198" y="101"/>
                  </a:lnTo>
                  <a:lnTo>
                    <a:pt x="210" y="88"/>
                  </a:lnTo>
                  <a:lnTo>
                    <a:pt x="221" y="73"/>
                  </a:lnTo>
                  <a:lnTo>
                    <a:pt x="231" y="58"/>
                  </a:lnTo>
                  <a:lnTo>
                    <a:pt x="242" y="46"/>
                  </a:lnTo>
                  <a:lnTo>
                    <a:pt x="253" y="31"/>
                  </a:lnTo>
                  <a:lnTo>
                    <a:pt x="260" y="18"/>
                  </a:lnTo>
                  <a:lnTo>
                    <a:pt x="267" y="8"/>
                  </a:lnTo>
                  <a:lnTo>
                    <a:pt x="274" y="0"/>
                  </a:lnTo>
                  <a:lnTo>
                    <a:pt x="274" y="0"/>
                  </a:lnTo>
                  <a:lnTo>
                    <a:pt x="274" y="2"/>
                  </a:lnTo>
                  <a:lnTo>
                    <a:pt x="274" y="12"/>
                  </a:lnTo>
                  <a:lnTo>
                    <a:pt x="274" y="27"/>
                  </a:lnTo>
                  <a:lnTo>
                    <a:pt x="274" y="46"/>
                  </a:lnTo>
                  <a:lnTo>
                    <a:pt x="274" y="67"/>
                  </a:lnTo>
                  <a:lnTo>
                    <a:pt x="271" y="88"/>
                  </a:lnTo>
                  <a:lnTo>
                    <a:pt x="269" y="113"/>
                  </a:lnTo>
                  <a:lnTo>
                    <a:pt x="265" y="136"/>
                  </a:lnTo>
                  <a:lnTo>
                    <a:pt x="258" y="157"/>
                  </a:lnTo>
                  <a:lnTo>
                    <a:pt x="253" y="179"/>
                  </a:lnTo>
                  <a:lnTo>
                    <a:pt x="253" y="179"/>
                  </a:lnTo>
                  <a:lnTo>
                    <a:pt x="244" y="198"/>
                  </a:lnTo>
                  <a:lnTo>
                    <a:pt x="233" y="218"/>
                  </a:lnTo>
                  <a:lnTo>
                    <a:pt x="223" y="239"/>
                  </a:lnTo>
                  <a:lnTo>
                    <a:pt x="210" y="262"/>
                  </a:lnTo>
                  <a:lnTo>
                    <a:pt x="198" y="286"/>
                  </a:lnTo>
                  <a:lnTo>
                    <a:pt x="184" y="309"/>
                  </a:lnTo>
                  <a:lnTo>
                    <a:pt x="172" y="327"/>
                  </a:lnTo>
                  <a:lnTo>
                    <a:pt x="159" y="347"/>
                  </a:lnTo>
                  <a:lnTo>
                    <a:pt x="147" y="364"/>
                  </a:lnTo>
                  <a:lnTo>
                    <a:pt x="136" y="376"/>
                  </a:lnTo>
                  <a:lnTo>
                    <a:pt x="136" y="376"/>
                  </a:lnTo>
                  <a:lnTo>
                    <a:pt x="124" y="385"/>
                  </a:lnTo>
                  <a:lnTo>
                    <a:pt x="111" y="398"/>
                  </a:lnTo>
                  <a:lnTo>
                    <a:pt x="99" y="410"/>
                  </a:lnTo>
                  <a:lnTo>
                    <a:pt x="81" y="421"/>
                  </a:lnTo>
                  <a:lnTo>
                    <a:pt x="67" y="433"/>
                  </a:lnTo>
                  <a:lnTo>
                    <a:pt x="52" y="444"/>
                  </a:lnTo>
                  <a:lnTo>
                    <a:pt x="37" y="456"/>
                  </a:lnTo>
                  <a:lnTo>
                    <a:pt x="25" y="467"/>
                  </a:lnTo>
                  <a:lnTo>
                    <a:pt x="9" y="475"/>
                  </a:lnTo>
                  <a:lnTo>
                    <a:pt x="0" y="484"/>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132" name="Freeform 130">
              <a:extLst>
                <a:ext uri="{FF2B5EF4-FFF2-40B4-BE49-F238E27FC236}">
                  <a16:creationId xmlns:a16="http://schemas.microsoft.com/office/drawing/2014/main" id="{F031AFB8-B626-8A40-8DE5-F918ABA507AB}"/>
                </a:ext>
              </a:extLst>
            </p:cNvPr>
            <p:cNvSpPr>
              <a:spLocks/>
            </p:cNvSpPr>
            <p:nvPr/>
          </p:nvSpPr>
          <p:spPr bwMode="auto">
            <a:xfrm>
              <a:off x="3082" y="2509"/>
              <a:ext cx="247" cy="447"/>
            </a:xfrm>
            <a:custGeom>
              <a:avLst/>
              <a:gdLst/>
              <a:ahLst/>
              <a:cxnLst>
                <a:cxn ang="0">
                  <a:pos x="0" y="362"/>
                </a:cxn>
                <a:cxn ang="0">
                  <a:pos x="12" y="351"/>
                </a:cxn>
                <a:cxn ang="0">
                  <a:pos x="29" y="339"/>
                </a:cxn>
                <a:cxn ang="0">
                  <a:pos x="46" y="324"/>
                </a:cxn>
                <a:cxn ang="0">
                  <a:pos x="62" y="307"/>
                </a:cxn>
                <a:cxn ang="0">
                  <a:pos x="81" y="288"/>
                </a:cxn>
                <a:cxn ang="0">
                  <a:pos x="98" y="269"/>
                </a:cxn>
                <a:cxn ang="0">
                  <a:pos x="117" y="248"/>
                </a:cxn>
                <a:cxn ang="0">
                  <a:pos x="131" y="229"/>
                </a:cxn>
                <a:cxn ang="0">
                  <a:pos x="144" y="210"/>
                </a:cxn>
                <a:cxn ang="0">
                  <a:pos x="157" y="192"/>
                </a:cxn>
                <a:cxn ang="0">
                  <a:pos x="157" y="192"/>
                </a:cxn>
                <a:cxn ang="0">
                  <a:pos x="165" y="172"/>
                </a:cxn>
                <a:cxn ang="0">
                  <a:pos x="174" y="153"/>
                </a:cxn>
                <a:cxn ang="0">
                  <a:pos x="182" y="132"/>
                </a:cxn>
                <a:cxn ang="0">
                  <a:pos x="191" y="114"/>
                </a:cxn>
                <a:cxn ang="0">
                  <a:pos x="197" y="93"/>
                </a:cxn>
                <a:cxn ang="0">
                  <a:pos x="204" y="73"/>
                </a:cxn>
                <a:cxn ang="0">
                  <a:pos x="207" y="54"/>
                </a:cxn>
                <a:cxn ang="0">
                  <a:pos x="211" y="34"/>
                </a:cxn>
                <a:cxn ang="0">
                  <a:pos x="214" y="17"/>
                </a:cxn>
                <a:cxn ang="0">
                  <a:pos x="216" y="0"/>
                </a:cxn>
                <a:cxn ang="0">
                  <a:pos x="216" y="0"/>
                </a:cxn>
                <a:cxn ang="0">
                  <a:pos x="216" y="4"/>
                </a:cxn>
                <a:cxn ang="0">
                  <a:pos x="220" y="13"/>
                </a:cxn>
                <a:cxn ang="0">
                  <a:pos x="225" y="25"/>
                </a:cxn>
                <a:cxn ang="0">
                  <a:pos x="229" y="42"/>
                </a:cxn>
                <a:cxn ang="0">
                  <a:pos x="235" y="59"/>
                </a:cxn>
                <a:cxn ang="0">
                  <a:pos x="239" y="80"/>
                </a:cxn>
                <a:cxn ang="0">
                  <a:pos x="243" y="101"/>
                </a:cxn>
                <a:cxn ang="0">
                  <a:pos x="246" y="121"/>
                </a:cxn>
                <a:cxn ang="0">
                  <a:pos x="243" y="143"/>
                </a:cxn>
                <a:cxn ang="0">
                  <a:pos x="241" y="160"/>
                </a:cxn>
                <a:cxn ang="0">
                  <a:pos x="241" y="160"/>
                </a:cxn>
                <a:cxn ang="0">
                  <a:pos x="235" y="179"/>
                </a:cxn>
                <a:cxn ang="0">
                  <a:pos x="229" y="197"/>
                </a:cxn>
                <a:cxn ang="0">
                  <a:pos x="220" y="218"/>
                </a:cxn>
                <a:cxn ang="0">
                  <a:pos x="207" y="240"/>
                </a:cxn>
                <a:cxn ang="0">
                  <a:pos x="197" y="261"/>
                </a:cxn>
                <a:cxn ang="0">
                  <a:pos x="184" y="282"/>
                </a:cxn>
                <a:cxn ang="0">
                  <a:pos x="170" y="303"/>
                </a:cxn>
                <a:cxn ang="0">
                  <a:pos x="157" y="319"/>
                </a:cxn>
                <a:cxn ang="0">
                  <a:pos x="144" y="337"/>
                </a:cxn>
                <a:cxn ang="0">
                  <a:pos x="130" y="351"/>
                </a:cxn>
                <a:cxn ang="0">
                  <a:pos x="130" y="351"/>
                </a:cxn>
                <a:cxn ang="0">
                  <a:pos x="117" y="362"/>
                </a:cxn>
                <a:cxn ang="0">
                  <a:pos x="103" y="374"/>
                </a:cxn>
                <a:cxn ang="0">
                  <a:pos x="90" y="387"/>
                </a:cxn>
                <a:cxn ang="0">
                  <a:pos x="75" y="397"/>
                </a:cxn>
                <a:cxn ang="0">
                  <a:pos x="60" y="408"/>
                </a:cxn>
                <a:cxn ang="0">
                  <a:pos x="48" y="418"/>
                </a:cxn>
                <a:cxn ang="0">
                  <a:pos x="35" y="427"/>
                </a:cxn>
                <a:cxn ang="0">
                  <a:pos x="25" y="436"/>
                </a:cxn>
                <a:cxn ang="0">
                  <a:pos x="14" y="441"/>
                </a:cxn>
                <a:cxn ang="0">
                  <a:pos x="4" y="446"/>
                </a:cxn>
                <a:cxn ang="0">
                  <a:pos x="0" y="362"/>
                </a:cxn>
              </a:cxnLst>
              <a:rect l="0" t="0" r="r" b="b"/>
              <a:pathLst>
                <a:path w="247" h="447">
                  <a:moveTo>
                    <a:pt x="0" y="362"/>
                  </a:moveTo>
                  <a:lnTo>
                    <a:pt x="12" y="351"/>
                  </a:lnTo>
                  <a:lnTo>
                    <a:pt x="29" y="339"/>
                  </a:lnTo>
                  <a:lnTo>
                    <a:pt x="46" y="324"/>
                  </a:lnTo>
                  <a:lnTo>
                    <a:pt x="62" y="307"/>
                  </a:lnTo>
                  <a:lnTo>
                    <a:pt x="81" y="288"/>
                  </a:lnTo>
                  <a:lnTo>
                    <a:pt x="98" y="269"/>
                  </a:lnTo>
                  <a:lnTo>
                    <a:pt x="117" y="248"/>
                  </a:lnTo>
                  <a:lnTo>
                    <a:pt x="131" y="229"/>
                  </a:lnTo>
                  <a:lnTo>
                    <a:pt x="144" y="210"/>
                  </a:lnTo>
                  <a:lnTo>
                    <a:pt x="157" y="192"/>
                  </a:lnTo>
                  <a:lnTo>
                    <a:pt x="157" y="192"/>
                  </a:lnTo>
                  <a:lnTo>
                    <a:pt x="165" y="172"/>
                  </a:lnTo>
                  <a:lnTo>
                    <a:pt x="174" y="153"/>
                  </a:lnTo>
                  <a:lnTo>
                    <a:pt x="182" y="132"/>
                  </a:lnTo>
                  <a:lnTo>
                    <a:pt x="191" y="114"/>
                  </a:lnTo>
                  <a:lnTo>
                    <a:pt x="197" y="93"/>
                  </a:lnTo>
                  <a:lnTo>
                    <a:pt x="204" y="73"/>
                  </a:lnTo>
                  <a:lnTo>
                    <a:pt x="207" y="54"/>
                  </a:lnTo>
                  <a:lnTo>
                    <a:pt x="211" y="34"/>
                  </a:lnTo>
                  <a:lnTo>
                    <a:pt x="214" y="17"/>
                  </a:lnTo>
                  <a:lnTo>
                    <a:pt x="216" y="0"/>
                  </a:lnTo>
                  <a:lnTo>
                    <a:pt x="216" y="0"/>
                  </a:lnTo>
                  <a:lnTo>
                    <a:pt x="216" y="4"/>
                  </a:lnTo>
                  <a:lnTo>
                    <a:pt x="220" y="13"/>
                  </a:lnTo>
                  <a:lnTo>
                    <a:pt x="225" y="25"/>
                  </a:lnTo>
                  <a:lnTo>
                    <a:pt x="229" y="42"/>
                  </a:lnTo>
                  <a:lnTo>
                    <a:pt x="235" y="59"/>
                  </a:lnTo>
                  <a:lnTo>
                    <a:pt x="239" y="80"/>
                  </a:lnTo>
                  <a:lnTo>
                    <a:pt x="243" y="101"/>
                  </a:lnTo>
                  <a:lnTo>
                    <a:pt x="246" y="121"/>
                  </a:lnTo>
                  <a:lnTo>
                    <a:pt x="243" y="143"/>
                  </a:lnTo>
                  <a:lnTo>
                    <a:pt x="241" y="160"/>
                  </a:lnTo>
                  <a:lnTo>
                    <a:pt x="241" y="160"/>
                  </a:lnTo>
                  <a:lnTo>
                    <a:pt x="235" y="179"/>
                  </a:lnTo>
                  <a:lnTo>
                    <a:pt x="229" y="197"/>
                  </a:lnTo>
                  <a:lnTo>
                    <a:pt x="220" y="218"/>
                  </a:lnTo>
                  <a:lnTo>
                    <a:pt x="207" y="240"/>
                  </a:lnTo>
                  <a:lnTo>
                    <a:pt x="197" y="261"/>
                  </a:lnTo>
                  <a:lnTo>
                    <a:pt x="184" y="282"/>
                  </a:lnTo>
                  <a:lnTo>
                    <a:pt x="170" y="303"/>
                  </a:lnTo>
                  <a:lnTo>
                    <a:pt x="157" y="319"/>
                  </a:lnTo>
                  <a:lnTo>
                    <a:pt x="144" y="337"/>
                  </a:lnTo>
                  <a:lnTo>
                    <a:pt x="130" y="351"/>
                  </a:lnTo>
                  <a:lnTo>
                    <a:pt x="130" y="351"/>
                  </a:lnTo>
                  <a:lnTo>
                    <a:pt x="117" y="362"/>
                  </a:lnTo>
                  <a:lnTo>
                    <a:pt x="103" y="374"/>
                  </a:lnTo>
                  <a:lnTo>
                    <a:pt x="90" y="387"/>
                  </a:lnTo>
                  <a:lnTo>
                    <a:pt x="75" y="397"/>
                  </a:lnTo>
                  <a:lnTo>
                    <a:pt x="60" y="408"/>
                  </a:lnTo>
                  <a:lnTo>
                    <a:pt x="48" y="418"/>
                  </a:lnTo>
                  <a:lnTo>
                    <a:pt x="35" y="427"/>
                  </a:lnTo>
                  <a:lnTo>
                    <a:pt x="25" y="436"/>
                  </a:lnTo>
                  <a:lnTo>
                    <a:pt x="14" y="441"/>
                  </a:lnTo>
                  <a:lnTo>
                    <a:pt x="4" y="446"/>
                  </a:lnTo>
                  <a:lnTo>
                    <a:pt x="0" y="362"/>
                  </a:lnTo>
                </a:path>
              </a:pathLst>
            </a:custGeom>
            <a:solidFill>
              <a:srgbClr val="7C6000"/>
            </a:solidFill>
            <a:ln w="9525" cap="rnd">
              <a:noFill/>
              <a:round/>
              <a:headEnd/>
              <a:tailEnd/>
            </a:ln>
            <a:effectLst/>
          </p:spPr>
          <p:txBody>
            <a:bodyPr/>
            <a:lstStyle/>
            <a:p>
              <a:endParaRPr lang="en-US" sz="1800"/>
            </a:p>
          </p:txBody>
        </p:sp>
        <p:sp>
          <p:nvSpPr>
            <p:cNvPr id="133" name="Freeform 131">
              <a:extLst>
                <a:ext uri="{FF2B5EF4-FFF2-40B4-BE49-F238E27FC236}">
                  <a16:creationId xmlns:a16="http://schemas.microsoft.com/office/drawing/2014/main" id="{5C37C3BD-12F6-5349-9FA9-DD5209555A05}"/>
                </a:ext>
              </a:extLst>
            </p:cNvPr>
            <p:cNvSpPr>
              <a:spLocks/>
            </p:cNvSpPr>
            <p:nvPr/>
          </p:nvSpPr>
          <p:spPr bwMode="auto">
            <a:xfrm>
              <a:off x="3082" y="2509"/>
              <a:ext cx="247" cy="447"/>
            </a:xfrm>
            <a:custGeom>
              <a:avLst/>
              <a:gdLst/>
              <a:ahLst/>
              <a:cxnLst>
                <a:cxn ang="0">
                  <a:pos x="0" y="362"/>
                </a:cxn>
                <a:cxn ang="0">
                  <a:pos x="12" y="351"/>
                </a:cxn>
                <a:cxn ang="0">
                  <a:pos x="29" y="339"/>
                </a:cxn>
                <a:cxn ang="0">
                  <a:pos x="46" y="324"/>
                </a:cxn>
                <a:cxn ang="0">
                  <a:pos x="62" y="307"/>
                </a:cxn>
                <a:cxn ang="0">
                  <a:pos x="81" y="288"/>
                </a:cxn>
                <a:cxn ang="0">
                  <a:pos x="98" y="269"/>
                </a:cxn>
                <a:cxn ang="0">
                  <a:pos x="117" y="248"/>
                </a:cxn>
                <a:cxn ang="0">
                  <a:pos x="131" y="229"/>
                </a:cxn>
                <a:cxn ang="0">
                  <a:pos x="144" y="210"/>
                </a:cxn>
                <a:cxn ang="0">
                  <a:pos x="157" y="192"/>
                </a:cxn>
                <a:cxn ang="0">
                  <a:pos x="157" y="192"/>
                </a:cxn>
                <a:cxn ang="0">
                  <a:pos x="165" y="172"/>
                </a:cxn>
                <a:cxn ang="0">
                  <a:pos x="174" y="153"/>
                </a:cxn>
                <a:cxn ang="0">
                  <a:pos x="182" y="132"/>
                </a:cxn>
                <a:cxn ang="0">
                  <a:pos x="191" y="114"/>
                </a:cxn>
                <a:cxn ang="0">
                  <a:pos x="197" y="93"/>
                </a:cxn>
                <a:cxn ang="0">
                  <a:pos x="204" y="73"/>
                </a:cxn>
                <a:cxn ang="0">
                  <a:pos x="207" y="54"/>
                </a:cxn>
                <a:cxn ang="0">
                  <a:pos x="211" y="34"/>
                </a:cxn>
                <a:cxn ang="0">
                  <a:pos x="214" y="17"/>
                </a:cxn>
                <a:cxn ang="0">
                  <a:pos x="216" y="0"/>
                </a:cxn>
                <a:cxn ang="0">
                  <a:pos x="216" y="0"/>
                </a:cxn>
                <a:cxn ang="0">
                  <a:pos x="216" y="4"/>
                </a:cxn>
                <a:cxn ang="0">
                  <a:pos x="220" y="13"/>
                </a:cxn>
                <a:cxn ang="0">
                  <a:pos x="225" y="25"/>
                </a:cxn>
                <a:cxn ang="0">
                  <a:pos x="229" y="42"/>
                </a:cxn>
                <a:cxn ang="0">
                  <a:pos x="235" y="59"/>
                </a:cxn>
                <a:cxn ang="0">
                  <a:pos x="239" y="80"/>
                </a:cxn>
                <a:cxn ang="0">
                  <a:pos x="243" y="101"/>
                </a:cxn>
                <a:cxn ang="0">
                  <a:pos x="246" y="121"/>
                </a:cxn>
                <a:cxn ang="0">
                  <a:pos x="243" y="143"/>
                </a:cxn>
                <a:cxn ang="0">
                  <a:pos x="241" y="160"/>
                </a:cxn>
                <a:cxn ang="0">
                  <a:pos x="241" y="160"/>
                </a:cxn>
                <a:cxn ang="0">
                  <a:pos x="235" y="179"/>
                </a:cxn>
                <a:cxn ang="0">
                  <a:pos x="229" y="197"/>
                </a:cxn>
                <a:cxn ang="0">
                  <a:pos x="220" y="218"/>
                </a:cxn>
                <a:cxn ang="0">
                  <a:pos x="207" y="240"/>
                </a:cxn>
                <a:cxn ang="0">
                  <a:pos x="197" y="261"/>
                </a:cxn>
                <a:cxn ang="0">
                  <a:pos x="184" y="282"/>
                </a:cxn>
                <a:cxn ang="0">
                  <a:pos x="170" y="303"/>
                </a:cxn>
                <a:cxn ang="0">
                  <a:pos x="157" y="319"/>
                </a:cxn>
                <a:cxn ang="0">
                  <a:pos x="144" y="337"/>
                </a:cxn>
                <a:cxn ang="0">
                  <a:pos x="130" y="351"/>
                </a:cxn>
                <a:cxn ang="0">
                  <a:pos x="130" y="351"/>
                </a:cxn>
                <a:cxn ang="0">
                  <a:pos x="117" y="362"/>
                </a:cxn>
                <a:cxn ang="0">
                  <a:pos x="103" y="374"/>
                </a:cxn>
                <a:cxn ang="0">
                  <a:pos x="90" y="387"/>
                </a:cxn>
                <a:cxn ang="0">
                  <a:pos x="75" y="397"/>
                </a:cxn>
                <a:cxn ang="0">
                  <a:pos x="60" y="408"/>
                </a:cxn>
                <a:cxn ang="0">
                  <a:pos x="48" y="418"/>
                </a:cxn>
                <a:cxn ang="0">
                  <a:pos x="35" y="427"/>
                </a:cxn>
                <a:cxn ang="0">
                  <a:pos x="25" y="436"/>
                </a:cxn>
                <a:cxn ang="0">
                  <a:pos x="14" y="441"/>
                </a:cxn>
                <a:cxn ang="0">
                  <a:pos x="4" y="446"/>
                </a:cxn>
              </a:cxnLst>
              <a:rect l="0" t="0" r="r" b="b"/>
              <a:pathLst>
                <a:path w="247" h="447">
                  <a:moveTo>
                    <a:pt x="0" y="362"/>
                  </a:moveTo>
                  <a:lnTo>
                    <a:pt x="12" y="351"/>
                  </a:lnTo>
                  <a:lnTo>
                    <a:pt x="29" y="339"/>
                  </a:lnTo>
                  <a:lnTo>
                    <a:pt x="46" y="324"/>
                  </a:lnTo>
                  <a:lnTo>
                    <a:pt x="62" y="307"/>
                  </a:lnTo>
                  <a:lnTo>
                    <a:pt x="81" y="288"/>
                  </a:lnTo>
                  <a:lnTo>
                    <a:pt x="98" y="269"/>
                  </a:lnTo>
                  <a:lnTo>
                    <a:pt x="117" y="248"/>
                  </a:lnTo>
                  <a:lnTo>
                    <a:pt x="131" y="229"/>
                  </a:lnTo>
                  <a:lnTo>
                    <a:pt x="144" y="210"/>
                  </a:lnTo>
                  <a:lnTo>
                    <a:pt x="157" y="192"/>
                  </a:lnTo>
                  <a:lnTo>
                    <a:pt x="157" y="192"/>
                  </a:lnTo>
                  <a:lnTo>
                    <a:pt x="165" y="172"/>
                  </a:lnTo>
                  <a:lnTo>
                    <a:pt x="174" y="153"/>
                  </a:lnTo>
                  <a:lnTo>
                    <a:pt x="182" y="132"/>
                  </a:lnTo>
                  <a:lnTo>
                    <a:pt x="191" y="114"/>
                  </a:lnTo>
                  <a:lnTo>
                    <a:pt x="197" y="93"/>
                  </a:lnTo>
                  <a:lnTo>
                    <a:pt x="204" y="73"/>
                  </a:lnTo>
                  <a:lnTo>
                    <a:pt x="207" y="54"/>
                  </a:lnTo>
                  <a:lnTo>
                    <a:pt x="211" y="34"/>
                  </a:lnTo>
                  <a:lnTo>
                    <a:pt x="214" y="17"/>
                  </a:lnTo>
                  <a:lnTo>
                    <a:pt x="216" y="0"/>
                  </a:lnTo>
                  <a:lnTo>
                    <a:pt x="216" y="0"/>
                  </a:lnTo>
                  <a:lnTo>
                    <a:pt x="216" y="4"/>
                  </a:lnTo>
                  <a:lnTo>
                    <a:pt x="220" y="13"/>
                  </a:lnTo>
                  <a:lnTo>
                    <a:pt x="225" y="25"/>
                  </a:lnTo>
                  <a:lnTo>
                    <a:pt x="229" y="42"/>
                  </a:lnTo>
                  <a:lnTo>
                    <a:pt x="235" y="59"/>
                  </a:lnTo>
                  <a:lnTo>
                    <a:pt x="239" y="80"/>
                  </a:lnTo>
                  <a:lnTo>
                    <a:pt x="243" y="101"/>
                  </a:lnTo>
                  <a:lnTo>
                    <a:pt x="246" y="121"/>
                  </a:lnTo>
                  <a:lnTo>
                    <a:pt x="243" y="143"/>
                  </a:lnTo>
                  <a:lnTo>
                    <a:pt x="241" y="160"/>
                  </a:lnTo>
                  <a:lnTo>
                    <a:pt x="241" y="160"/>
                  </a:lnTo>
                  <a:lnTo>
                    <a:pt x="235" y="179"/>
                  </a:lnTo>
                  <a:lnTo>
                    <a:pt x="229" y="197"/>
                  </a:lnTo>
                  <a:lnTo>
                    <a:pt x="220" y="218"/>
                  </a:lnTo>
                  <a:lnTo>
                    <a:pt x="207" y="240"/>
                  </a:lnTo>
                  <a:lnTo>
                    <a:pt x="197" y="261"/>
                  </a:lnTo>
                  <a:lnTo>
                    <a:pt x="184" y="282"/>
                  </a:lnTo>
                  <a:lnTo>
                    <a:pt x="170" y="303"/>
                  </a:lnTo>
                  <a:lnTo>
                    <a:pt x="157" y="319"/>
                  </a:lnTo>
                  <a:lnTo>
                    <a:pt x="144" y="337"/>
                  </a:lnTo>
                  <a:lnTo>
                    <a:pt x="130" y="351"/>
                  </a:lnTo>
                  <a:lnTo>
                    <a:pt x="130" y="351"/>
                  </a:lnTo>
                  <a:lnTo>
                    <a:pt x="117" y="362"/>
                  </a:lnTo>
                  <a:lnTo>
                    <a:pt x="103" y="374"/>
                  </a:lnTo>
                  <a:lnTo>
                    <a:pt x="90" y="387"/>
                  </a:lnTo>
                  <a:lnTo>
                    <a:pt x="75" y="397"/>
                  </a:lnTo>
                  <a:lnTo>
                    <a:pt x="60" y="408"/>
                  </a:lnTo>
                  <a:lnTo>
                    <a:pt x="48" y="418"/>
                  </a:lnTo>
                  <a:lnTo>
                    <a:pt x="35" y="427"/>
                  </a:lnTo>
                  <a:lnTo>
                    <a:pt x="25" y="436"/>
                  </a:lnTo>
                  <a:lnTo>
                    <a:pt x="14" y="441"/>
                  </a:lnTo>
                  <a:lnTo>
                    <a:pt x="4" y="446"/>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134" name="Freeform 132">
              <a:extLst>
                <a:ext uri="{FF2B5EF4-FFF2-40B4-BE49-F238E27FC236}">
                  <a16:creationId xmlns:a16="http://schemas.microsoft.com/office/drawing/2014/main" id="{51B8BFCC-C31C-F24F-A62E-71D48469EA5A}"/>
                </a:ext>
              </a:extLst>
            </p:cNvPr>
            <p:cNvSpPr>
              <a:spLocks/>
            </p:cNvSpPr>
            <p:nvPr/>
          </p:nvSpPr>
          <p:spPr bwMode="auto">
            <a:xfrm>
              <a:off x="3076" y="2499"/>
              <a:ext cx="248" cy="447"/>
            </a:xfrm>
            <a:custGeom>
              <a:avLst/>
              <a:gdLst/>
              <a:ahLst/>
              <a:cxnLst>
                <a:cxn ang="0">
                  <a:pos x="0" y="361"/>
                </a:cxn>
                <a:cxn ang="0">
                  <a:pos x="12" y="350"/>
                </a:cxn>
                <a:cxn ang="0">
                  <a:pos x="29" y="338"/>
                </a:cxn>
                <a:cxn ang="0">
                  <a:pos x="46" y="324"/>
                </a:cxn>
                <a:cxn ang="0">
                  <a:pos x="62" y="306"/>
                </a:cxn>
                <a:cxn ang="0">
                  <a:pos x="82" y="287"/>
                </a:cxn>
                <a:cxn ang="0">
                  <a:pos x="101" y="266"/>
                </a:cxn>
                <a:cxn ang="0">
                  <a:pos x="117" y="248"/>
                </a:cxn>
                <a:cxn ang="0">
                  <a:pos x="133" y="228"/>
                </a:cxn>
                <a:cxn ang="0">
                  <a:pos x="147" y="207"/>
                </a:cxn>
                <a:cxn ang="0">
                  <a:pos x="158" y="188"/>
                </a:cxn>
                <a:cxn ang="0">
                  <a:pos x="158" y="188"/>
                </a:cxn>
                <a:cxn ang="0">
                  <a:pos x="166" y="172"/>
                </a:cxn>
                <a:cxn ang="0">
                  <a:pos x="175" y="151"/>
                </a:cxn>
                <a:cxn ang="0">
                  <a:pos x="184" y="131"/>
                </a:cxn>
                <a:cxn ang="0">
                  <a:pos x="191" y="113"/>
                </a:cxn>
                <a:cxn ang="0">
                  <a:pos x="198" y="92"/>
                </a:cxn>
                <a:cxn ang="0">
                  <a:pos x="205" y="71"/>
                </a:cxn>
                <a:cxn ang="0">
                  <a:pos x="209" y="52"/>
                </a:cxn>
                <a:cxn ang="0">
                  <a:pos x="212" y="34"/>
                </a:cxn>
                <a:cxn ang="0">
                  <a:pos x="217" y="16"/>
                </a:cxn>
                <a:cxn ang="0">
                  <a:pos x="217" y="0"/>
                </a:cxn>
                <a:cxn ang="0">
                  <a:pos x="217" y="0"/>
                </a:cxn>
                <a:cxn ang="0">
                  <a:pos x="217" y="2"/>
                </a:cxn>
                <a:cxn ang="0">
                  <a:pos x="221" y="9"/>
                </a:cxn>
                <a:cxn ang="0">
                  <a:pos x="226" y="23"/>
                </a:cxn>
                <a:cxn ang="0">
                  <a:pos x="230" y="39"/>
                </a:cxn>
                <a:cxn ang="0">
                  <a:pos x="237" y="58"/>
                </a:cxn>
                <a:cxn ang="0">
                  <a:pos x="240" y="80"/>
                </a:cxn>
                <a:cxn ang="0">
                  <a:pos x="244" y="101"/>
                </a:cxn>
                <a:cxn ang="0">
                  <a:pos x="247" y="121"/>
                </a:cxn>
                <a:cxn ang="0">
                  <a:pos x="247" y="142"/>
                </a:cxn>
                <a:cxn ang="0">
                  <a:pos x="244" y="159"/>
                </a:cxn>
                <a:cxn ang="0">
                  <a:pos x="244" y="159"/>
                </a:cxn>
                <a:cxn ang="0">
                  <a:pos x="238" y="179"/>
                </a:cxn>
                <a:cxn ang="0">
                  <a:pos x="230" y="197"/>
                </a:cxn>
                <a:cxn ang="0">
                  <a:pos x="221" y="218"/>
                </a:cxn>
                <a:cxn ang="0">
                  <a:pos x="211" y="239"/>
                </a:cxn>
                <a:cxn ang="0">
                  <a:pos x="198" y="260"/>
                </a:cxn>
                <a:cxn ang="0">
                  <a:pos x="186" y="281"/>
                </a:cxn>
                <a:cxn ang="0">
                  <a:pos x="173" y="300"/>
                </a:cxn>
                <a:cxn ang="0">
                  <a:pos x="158" y="319"/>
                </a:cxn>
                <a:cxn ang="0">
                  <a:pos x="145" y="336"/>
                </a:cxn>
                <a:cxn ang="0">
                  <a:pos x="133" y="349"/>
                </a:cxn>
                <a:cxn ang="0">
                  <a:pos x="133" y="349"/>
                </a:cxn>
                <a:cxn ang="0">
                  <a:pos x="117" y="361"/>
                </a:cxn>
                <a:cxn ang="0">
                  <a:pos x="103" y="374"/>
                </a:cxn>
                <a:cxn ang="0">
                  <a:pos x="90" y="386"/>
                </a:cxn>
                <a:cxn ang="0">
                  <a:pos x="76" y="397"/>
                </a:cxn>
                <a:cxn ang="0">
                  <a:pos x="62" y="407"/>
                </a:cxn>
                <a:cxn ang="0">
                  <a:pos x="50" y="418"/>
                </a:cxn>
                <a:cxn ang="0">
                  <a:pos x="37" y="426"/>
                </a:cxn>
                <a:cxn ang="0">
                  <a:pos x="25" y="435"/>
                </a:cxn>
                <a:cxn ang="0">
                  <a:pos x="14" y="441"/>
                </a:cxn>
                <a:cxn ang="0">
                  <a:pos x="4" y="446"/>
                </a:cxn>
                <a:cxn ang="0">
                  <a:pos x="0" y="361"/>
                </a:cxn>
              </a:cxnLst>
              <a:rect l="0" t="0" r="r" b="b"/>
              <a:pathLst>
                <a:path w="248" h="447">
                  <a:moveTo>
                    <a:pt x="0" y="361"/>
                  </a:moveTo>
                  <a:lnTo>
                    <a:pt x="12" y="350"/>
                  </a:lnTo>
                  <a:lnTo>
                    <a:pt x="29" y="338"/>
                  </a:lnTo>
                  <a:lnTo>
                    <a:pt x="46" y="324"/>
                  </a:lnTo>
                  <a:lnTo>
                    <a:pt x="62" y="306"/>
                  </a:lnTo>
                  <a:lnTo>
                    <a:pt x="82" y="287"/>
                  </a:lnTo>
                  <a:lnTo>
                    <a:pt x="101" y="266"/>
                  </a:lnTo>
                  <a:lnTo>
                    <a:pt x="117" y="248"/>
                  </a:lnTo>
                  <a:lnTo>
                    <a:pt x="133" y="228"/>
                  </a:lnTo>
                  <a:lnTo>
                    <a:pt x="147" y="207"/>
                  </a:lnTo>
                  <a:lnTo>
                    <a:pt x="158" y="188"/>
                  </a:lnTo>
                  <a:lnTo>
                    <a:pt x="158" y="188"/>
                  </a:lnTo>
                  <a:lnTo>
                    <a:pt x="166" y="172"/>
                  </a:lnTo>
                  <a:lnTo>
                    <a:pt x="175" y="151"/>
                  </a:lnTo>
                  <a:lnTo>
                    <a:pt x="184" y="131"/>
                  </a:lnTo>
                  <a:lnTo>
                    <a:pt x="191" y="113"/>
                  </a:lnTo>
                  <a:lnTo>
                    <a:pt x="198" y="92"/>
                  </a:lnTo>
                  <a:lnTo>
                    <a:pt x="205" y="71"/>
                  </a:lnTo>
                  <a:lnTo>
                    <a:pt x="209" y="52"/>
                  </a:lnTo>
                  <a:lnTo>
                    <a:pt x="212" y="34"/>
                  </a:lnTo>
                  <a:lnTo>
                    <a:pt x="217" y="16"/>
                  </a:lnTo>
                  <a:lnTo>
                    <a:pt x="217" y="0"/>
                  </a:lnTo>
                  <a:lnTo>
                    <a:pt x="217" y="0"/>
                  </a:lnTo>
                  <a:lnTo>
                    <a:pt x="217" y="2"/>
                  </a:lnTo>
                  <a:lnTo>
                    <a:pt x="221" y="9"/>
                  </a:lnTo>
                  <a:lnTo>
                    <a:pt x="226" y="23"/>
                  </a:lnTo>
                  <a:lnTo>
                    <a:pt x="230" y="39"/>
                  </a:lnTo>
                  <a:lnTo>
                    <a:pt x="237" y="58"/>
                  </a:lnTo>
                  <a:lnTo>
                    <a:pt x="240" y="80"/>
                  </a:lnTo>
                  <a:lnTo>
                    <a:pt x="244" y="101"/>
                  </a:lnTo>
                  <a:lnTo>
                    <a:pt x="247" y="121"/>
                  </a:lnTo>
                  <a:lnTo>
                    <a:pt x="247" y="142"/>
                  </a:lnTo>
                  <a:lnTo>
                    <a:pt x="244" y="159"/>
                  </a:lnTo>
                  <a:lnTo>
                    <a:pt x="244" y="159"/>
                  </a:lnTo>
                  <a:lnTo>
                    <a:pt x="238" y="179"/>
                  </a:lnTo>
                  <a:lnTo>
                    <a:pt x="230" y="197"/>
                  </a:lnTo>
                  <a:lnTo>
                    <a:pt x="221" y="218"/>
                  </a:lnTo>
                  <a:lnTo>
                    <a:pt x="211" y="239"/>
                  </a:lnTo>
                  <a:lnTo>
                    <a:pt x="198" y="260"/>
                  </a:lnTo>
                  <a:lnTo>
                    <a:pt x="186" y="281"/>
                  </a:lnTo>
                  <a:lnTo>
                    <a:pt x="173" y="300"/>
                  </a:lnTo>
                  <a:lnTo>
                    <a:pt x="158" y="319"/>
                  </a:lnTo>
                  <a:lnTo>
                    <a:pt x="145" y="336"/>
                  </a:lnTo>
                  <a:lnTo>
                    <a:pt x="133" y="349"/>
                  </a:lnTo>
                  <a:lnTo>
                    <a:pt x="133" y="349"/>
                  </a:lnTo>
                  <a:lnTo>
                    <a:pt x="117" y="361"/>
                  </a:lnTo>
                  <a:lnTo>
                    <a:pt x="103" y="374"/>
                  </a:lnTo>
                  <a:lnTo>
                    <a:pt x="90" y="386"/>
                  </a:lnTo>
                  <a:lnTo>
                    <a:pt x="76" y="397"/>
                  </a:lnTo>
                  <a:lnTo>
                    <a:pt x="62" y="407"/>
                  </a:lnTo>
                  <a:lnTo>
                    <a:pt x="50" y="418"/>
                  </a:lnTo>
                  <a:lnTo>
                    <a:pt x="37" y="426"/>
                  </a:lnTo>
                  <a:lnTo>
                    <a:pt x="25" y="435"/>
                  </a:lnTo>
                  <a:lnTo>
                    <a:pt x="14" y="441"/>
                  </a:lnTo>
                  <a:lnTo>
                    <a:pt x="4" y="446"/>
                  </a:lnTo>
                  <a:lnTo>
                    <a:pt x="0" y="361"/>
                  </a:lnTo>
                </a:path>
              </a:pathLst>
            </a:custGeom>
            <a:solidFill>
              <a:srgbClr val="FFD80F"/>
            </a:solidFill>
            <a:ln w="9525" cap="rnd">
              <a:noFill/>
              <a:round/>
              <a:headEnd/>
              <a:tailEnd/>
            </a:ln>
            <a:effectLst/>
          </p:spPr>
          <p:txBody>
            <a:bodyPr/>
            <a:lstStyle/>
            <a:p>
              <a:endParaRPr lang="en-US" sz="1800"/>
            </a:p>
          </p:txBody>
        </p:sp>
        <p:sp>
          <p:nvSpPr>
            <p:cNvPr id="135" name="Freeform 133">
              <a:extLst>
                <a:ext uri="{FF2B5EF4-FFF2-40B4-BE49-F238E27FC236}">
                  <a16:creationId xmlns:a16="http://schemas.microsoft.com/office/drawing/2014/main" id="{F105B472-006A-2948-96F0-321BEA7DE293}"/>
                </a:ext>
              </a:extLst>
            </p:cNvPr>
            <p:cNvSpPr>
              <a:spLocks/>
            </p:cNvSpPr>
            <p:nvPr/>
          </p:nvSpPr>
          <p:spPr bwMode="auto">
            <a:xfrm>
              <a:off x="3076" y="2499"/>
              <a:ext cx="248" cy="447"/>
            </a:xfrm>
            <a:custGeom>
              <a:avLst/>
              <a:gdLst/>
              <a:ahLst/>
              <a:cxnLst>
                <a:cxn ang="0">
                  <a:pos x="0" y="361"/>
                </a:cxn>
                <a:cxn ang="0">
                  <a:pos x="12" y="350"/>
                </a:cxn>
                <a:cxn ang="0">
                  <a:pos x="29" y="338"/>
                </a:cxn>
                <a:cxn ang="0">
                  <a:pos x="46" y="324"/>
                </a:cxn>
                <a:cxn ang="0">
                  <a:pos x="62" y="306"/>
                </a:cxn>
                <a:cxn ang="0">
                  <a:pos x="82" y="287"/>
                </a:cxn>
                <a:cxn ang="0">
                  <a:pos x="101" y="266"/>
                </a:cxn>
                <a:cxn ang="0">
                  <a:pos x="117" y="248"/>
                </a:cxn>
                <a:cxn ang="0">
                  <a:pos x="133" y="228"/>
                </a:cxn>
                <a:cxn ang="0">
                  <a:pos x="147" y="207"/>
                </a:cxn>
                <a:cxn ang="0">
                  <a:pos x="158" y="188"/>
                </a:cxn>
                <a:cxn ang="0">
                  <a:pos x="158" y="188"/>
                </a:cxn>
                <a:cxn ang="0">
                  <a:pos x="166" y="172"/>
                </a:cxn>
                <a:cxn ang="0">
                  <a:pos x="175" y="151"/>
                </a:cxn>
                <a:cxn ang="0">
                  <a:pos x="184" y="131"/>
                </a:cxn>
                <a:cxn ang="0">
                  <a:pos x="191" y="113"/>
                </a:cxn>
                <a:cxn ang="0">
                  <a:pos x="198" y="92"/>
                </a:cxn>
                <a:cxn ang="0">
                  <a:pos x="205" y="71"/>
                </a:cxn>
                <a:cxn ang="0">
                  <a:pos x="209" y="52"/>
                </a:cxn>
                <a:cxn ang="0">
                  <a:pos x="212" y="34"/>
                </a:cxn>
                <a:cxn ang="0">
                  <a:pos x="217" y="16"/>
                </a:cxn>
                <a:cxn ang="0">
                  <a:pos x="217" y="0"/>
                </a:cxn>
                <a:cxn ang="0">
                  <a:pos x="217" y="0"/>
                </a:cxn>
                <a:cxn ang="0">
                  <a:pos x="217" y="2"/>
                </a:cxn>
                <a:cxn ang="0">
                  <a:pos x="221" y="9"/>
                </a:cxn>
                <a:cxn ang="0">
                  <a:pos x="226" y="23"/>
                </a:cxn>
                <a:cxn ang="0">
                  <a:pos x="230" y="39"/>
                </a:cxn>
                <a:cxn ang="0">
                  <a:pos x="237" y="58"/>
                </a:cxn>
                <a:cxn ang="0">
                  <a:pos x="240" y="80"/>
                </a:cxn>
                <a:cxn ang="0">
                  <a:pos x="244" y="101"/>
                </a:cxn>
                <a:cxn ang="0">
                  <a:pos x="247" y="121"/>
                </a:cxn>
                <a:cxn ang="0">
                  <a:pos x="247" y="142"/>
                </a:cxn>
                <a:cxn ang="0">
                  <a:pos x="244" y="159"/>
                </a:cxn>
                <a:cxn ang="0">
                  <a:pos x="244" y="159"/>
                </a:cxn>
                <a:cxn ang="0">
                  <a:pos x="238" y="179"/>
                </a:cxn>
                <a:cxn ang="0">
                  <a:pos x="230" y="197"/>
                </a:cxn>
                <a:cxn ang="0">
                  <a:pos x="221" y="218"/>
                </a:cxn>
                <a:cxn ang="0">
                  <a:pos x="211" y="239"/>
                </a:cxn>
                <a:cxn ang="0">
                  <a:pos x="198" y="260"/>
                </a:cxn>
                <a:cxn ang="0">
                  <a:pos x="186" y="281"/>
                </a:cxn>
                <a:cxn ang="0">
                  <a:pos x="173" y="300"/>
                </a:cxn>
                <a:cxn ang="0">
                  <a:pos x="158" y="319"/>
                </a:cxn>
                <a:cxn ang="0">
                  <a:pos x="145" y="336"/>
                </a:cxn>
                <a:cxn ang="0">
                  <a:pos x="133" y="349"/>
                </a:cxn>
                <a:cxn ang="0">
                  <a:pos x="133" y="349"/>
                </a:cxn>
                <a:cxn ang="0">
                  <a:pos x="117" y="361"/>
                </a:cxn>
                <a:cxn ang="0">
                  <a:pos x="103" y="374"/>
                </a:cxn>
                <a:cxn ang="0">
                  <a:pos x="90" y="386"/>
                </a:cxn>
                <a:cxn ang="0">
                  <a:pos x="76" y="397"/>
                </a:cxn>
                <a:cxn ang="0">
                  <a:pos x="62" y="407"/>
                </a:cxn>
                <a:cxn ang="0">
                  <a:pos x="50" y="418"/>
                </a:cxn>
                <a:cxn ang="0">
                  <a:pos x="37" y="426"/>
                </a:cxn>
                <a:cxn ang="0">
                  <a:pos x="25" y="435"/>
                </a:cxn>
                <a:cxn ang="0">
                  <a:pos x="14" y="441"/>
                </a:cxn>
                <a:cxn ang="0">
                  <a:pos x="4" y="446"/>
                </a:cxn>
              </a:cxnLst>
              <a:rect l="0" t="0" r="r" b="b"/>
              <a:pathLst>
                <a:path w="248" h="447">
                  <a:moveTo>
                    <a:pt x="0" y="361"/>
                  </a:moveTo>
                  <a:lnTo>
                    <a:pt x="12" y="350"/>
                  </a:lnTo>
                  <a:lnTo>
                    <a:pt x="29" y="338"/>
                  </a:lnTo>
                  <a:lnTo>
                    <a:pt x="46" y="324"/>
                  </a:lnTo>
                  <a:lnTo>
                    <a:pt x="62" y="306"/>
                  </a:lnTo>
                  <a:lnTo>
                    <a:pt x="82" y="287"/>
                  </a:lnTo>
                  <a:lnTo>
                    <a:pt x="101" y="266"/>
                  </a:lnTo>
                  <a:lnTo>
                    <a:pt x="117" y="248"/>
                  </a:lnTo>
                  <a:lnTo>
                    <a:pt x="133" y="228"/>
                  </a:lnTo>
                  <a:lnTo>
                    <a:pt x="147" y="207"/>
                  </a:lnTo>
                  <a:lnTo>
                    <a:pt x="158" y="188"/>
                  </a:lnTo>
                  <a:lnTo>
                    <a:pt x="158" y="188"/>
                  </a:lnTo>
                  <a:lnTo>
                    <a:pt x="166" y="172"/>
                  </a:lnTo>
                  <a:lnTo>
                    <a:pt x="175" y="151"/>
                  </a:lnTo>
                  <a:lnTo>
                    <a:pt x="184" y="131"/>
                  </a:lnTo>
                  <a:lnTo>
                    <a:pt x="191" y="113"/>
                  </a:lnTo>
                  <a:lnTo>
                    <a:pt x="198" y="92"/>
                  </a:lnTo>
                  <a:lnTo>
                    <a:pt x="205" y="71"/>
                  </a:lnTo>
                  <a:lnTo>
                    <a:pt x="209" y="52"/>
                  </a:lnTo>
                  <a:lnTo>
                    <a:pt x="212" y="34"/>
                  </a:lnTo>
                  <a:lnTo>
                    <a:pt x="217" y="16"/>
                  </a:lnTo>
                  <a:lnTo>
                    <a:pt x="217" y="0"/>
                  </a:lnTo>
                  <a:lnTo>
                    <a:pt x="217" y="0"/>
                  </a:lnTo>
                  <a:lnTo>
                    <a:pt x="217" y="2"/>
                  </a:lnTo>
                  <a:lnTo>
                    <a:pt x="221" y="9"/>
                  </a:lnTo>
                  <a:lnTo>
                    <a:pt x="226" y="23"/>
                  </a:lnTo>
                  <a:lnTo>
                    <a:pt x="230" y="39"/>
                  </a:lnTo>
                  <a:lnTo>
                    <a:pt x="237" y="58"/>
                  </a:lnTo>
                  <a:lnTo>
                    <a:pt x="240" y="80"/>
                  </a:lnTo>
                  <a:lnTo>
                    <a:pt x="244" y="101"/>
                  </a:lnTo>
                  <a:lnTo>
                    <a:pt x="247" y="121"/>
                  </a:lnTo>
                  <a:lnTo>
                    <a:pt x="247" y="142"/>
                  </a:lnTo>
                  <a:lnTo>
                    <a:pt x="244" y="159"/>
                  </a:lnTo>
                  <a:lnTo>
                    <a:pt x="244" y="159"/>
                  </a:lnTo>
                  <a:lnTo>
                    <a:pt x="238" y="179"/>
                  </a:lnTo>
                  <a:lnTo>
                    <a:pt x="230" y="197"/>
                  </a:lnTo>
                  <a:lnTo>
                    <a:pt x="221" y="218"/>
                  </a:lnTo>
                  <a:lnTo>
                    <a:pt x="211" y="239"/>
                  </a:lnTo>
                  <a:lnTo>
                    <a:pt x="198" y="260"/>
                  </a:lnTo>
                  <a:lnTo>
                    <a:pt x="186" y="281"/>
                  </a:lnTo>
                  <a:lnTo>
                    <a:pt x="173" y="300"/>
                  </a:lnTo>
                  <a:lnTo>
                    <a:pt x="158" y="319"/>
                  </a:lnTo>
                  <a:lnTo>
                    <a:pt x="145" y="336"/>
                  </a:lnTo>
                  <a:lnTo>
                    <a:pt x="133" y="349"/>
                  </a:lnTo>
                  <a:lnTo>
                    <a:pt x="133" y="349"/>
                  </a:lnTo>
                  <a:lnTo>
                    <a:pt x="117" y="361"/>
                  </a:lnTo>
                  <a:lnTo>
                    <a:pt x="103" y="374"/>
                  </a:lnTo>
                  <a:lnTo>
                    <a:pt x="90" y="386"/>
                  </a:lnTo>
                  <a:lnTo>
                    <a:pt x="76" y="397"/>
                  </a:lnTo>
                  <a:lnTo>
                    <a:pt x="62" y="407"/>
                  </a:lnTo>
                  <a:lnTo>
                    <a:pt x="50" y="418"/>
                  </a:lnTo>
                  <a:lnTo>
                    <a:pt x="37" y="426"/>
                  </a:lnTo>
                  <a:lnTo>
                    <a:pt x="25" y="435"/>
                  </a:lnTo>
                  <a:lnTo>
                    <a:pt x="14" y="441"/>
                  </a:lnTo>
                  <a:lnTo>
                    <a:pt x="4" y="446"/>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136" name="Freeform 134">
              <a:extLst>
                <a:ext uri="{FF2B5EF4-FFF2-40B4-BE49-F238E27FC236}">
                  <a16:creationId xmlns:a16="http://schemas.microsoft.com/office/drawing/2014/main" id="{A6FCFBB7-BDF6-B846-B213-84358A1BF71C}"/>
                </a:ext>
              </a:extLst>
            </p:cNvPr>
            <p:cNvSpPr>
              <a:spLocks/>
            </p:cNvSpPr>
            <p:nvPr/>
          </p:nvSpPr>
          <p:spPr bwMode="auto">
            <a:xfrm>
              <a:off x="3057" y="2619"/>
              <a:ext cx="178" cy="268"/>
            </a:xfrm>
            <a:custGeom>
              <a:avLst/>
              <a:gdLst/>
              <a:ahLst/>
              <a:cxnLst>
                <a:cxn ang="0">
                  <a:pos x="0" y="262"/>
                </a:cxn>
                <a:cxn ang="0">
                  <a:pos x="2" y="250"/>
                </a:cxn>
                <a:cxn ang="0">
                  <a:pos x="4" y="235"/>
                </a:cxn>
                <a:cxn ang="0">
                  <a:pos x="7" y="218"/>
                </a:cxn>
                <a:cxn ang="0">
                  <a:pos x="9" y="202"/>
                </a:cxn>
                <a:cxn ang="0">
                  <a:pos x="14" y="184"/>
                </a:cxn>
                <a:cxn ang="0">
                  <a:pos x="20" y="168"/>
                </a:cxn>
                <a:cxn ang="0">
                  <a:pos x="27" y="151"/>
                </a:cxn>
                <a:cxn ang="0">
                  <a:pos x="32" y="134"/>
                </a:cxn>
                <a:cxn ang="0">
                  <a:pos x="43" y="121"/>
                </a:cxn>
                <a:cxn ang="0">
                  <a:pos x="54" y="110"/>
                </a:cxn>
                <a:cxn ang="0">
                  <a:pos x="54" y="110"/>
                </a:cxn>
                <a:cxn ang="0">
                  <a:pos x="67" y="101"/>
                </a:cxn>
                <a:cxn ang="0">
                  <a:pos x="81" y="90"/>
                </a:cxn>
                <a:cxn ang="0">
                  <a:pos x="96" y="78"/>
                </a:cxn>
                <a:cxn ang="0">
                  <a:pos x="108" y="67"/>
                </a:cxn>
                <a:cxn ang="0">
                  <a:pos x="124" y="54"/>
                </a:cxn>
                <a:cxn ang="0">
                  <a:pos x="136" y="43"/>
                </a:cxn>
                <a:cxn ang="0">
                  <a:pos x="149" y="31"/>
                </a:cxn>
                <a:cxn ang="0">
                  <a:pos x="159" y="20"/>
                </a:cxn>
                <a:cxn ang="0">
                  <a:pos x="168" y="10"/>
                </a:cxn>
                <a:cxn ang="0">
                  <a:pos x="174" y="0"/>
                </a:cxn>
                <a:cxn ang="0">
                  <a:pos x="174" y="0"/>
                </a:cxn>
                <a:cxn ang="0">
                  <a:pos x="174" y="2"/>
                </a:cxn>
                <a:cxn ang="0">
                  <a:pos x="174" y="10"/>
                </a:cxn>
                <a:cxn ang="0">
                  <a:pos x="177" y="23"/>
                </a:cxn>
                <a:cxn ang="0">
                  <a:pos x="177" y="39"/>
                </a:cxn>
                <a:cxn ang="0">
                  <a:pos x="177" y="59"/>
                </a:cxn>
                <a:cxn ang="0">
                  <a:pos x="177" y="80"/>
                </a:cxn>
                <a:cxn ang="0">
                  <a:pos x="174" y="98"/>
                </a:cxn>
                <a:cxn ang="0">
                  <a:pos x="168" y="117"/>
                </a:cxn>
                <a:cxn ang="0">
                  <a:pos x="161" y="136"/>
                </a:cxn>
                <a:cxn ang="0">
                  <a:pos x="153" y="151"/>
                </a:cxn>
                <a:cxn ang="0">
                  <a:pos x="153" y="151"/>
                </a:cxn>
                <a:cxn ang="0">
                  <a:pos x="140" y="165"/>
                </a:cxn>
                <a:cxn ang="0">
                  <a:pos x="128" y="179"/>
                </a:cxn>
                <a:cxn ang="0">
                  <a:pos x="115" y="193"/>
                </a:cxn>
                <a:cxn ang="0">
                  <a:pos x="101" y="207"/>
                </a:cxn>
                <a:cxn ang="0">
                  <a:pos x="85" y="220"/>
                </a:cxn>
                <a:cxn ang="0">
                  <a:pos x="73" y="232"/>
                </a:cxn>
                <a:cxn ang="0">
                  <a:pos x="60" y="243"/>
                </a:cxn>
                <a:cxn ang="0">
                  <a:pos x="50" y="254"/>
                </a:cxn>
                <a:cxn ang="0">
                  <a:pos x="41" y="260"/>
                </a:cxn>
                <a:cxn ang="0">
                  <a:pos x="32" y="267"/>
                </a:cxn>
                <a:cxn ang="0">
                  <a:pos x="0" y="262"/>
                </a:cxn>
              </a:cxnLst>
              <a:rect l="0" t="0" r="r" b="b"/>
              <a:pathLst>
                <a:path w="178" h="268">
                  <a:moveTo>
                    <a:pt x="0" y="262"/>
                  </a:moveTo>
                  <a:lnTo>
                    <a:pt x="2" y="250"/>
                  </a:lnTo>
                  <a:lnTo>
                    <a:pt x="4" y="235"/>
                  </a:lnTo>
                  <a:lnTo>
                    <a:pt x="7" y="218"/>
                  </a:lnTo>
                  <a:lnTo>
                    <a:pt x="9" y="202"/>
                  </a:lnTo>
                  <a:lnTo>
                    <a:pt x="14" y="184"/>
                  </a:lnTo>
                  <a:lnTo>
                    <a:pt x="20" y="168"/>
                  </a:lnTo>
                  <a:lnTo>
                    <a:pt x="27" y="151"/>
                  </a:lnTo>
                  <a:lnTo>
                    <a:pt x="32" y="134"/>
                  </a:lnTo>
                  <a:lnTo>
                    <a:pt x="43" y="121"/>
                  </a:lnTo>
                  <a:lnTo>
                    <a:pt x="54" y="110"/>
                  </a:lnTo>
                  <a:lnTo>
                    <a:pt x="54" y="110"/>
                  </a:lnTo>
                  <a:lnTo>
                    <a:pt x="67" y="101"/>
                  </a:lnTo>
                  <a:lnTo>
                    <a:pt x="81" y="90"/>
                  </a:lnTo>
                  <a:lnTo>
                    <a:pt x="96" y="78"/>
                  </a:lnTo>
                  <a:lnTo>
                    <a:pt x="108" y="67"/>
                  </a:lnTo>
                  <a:lnTo>
                    <a:pt x="124" y="54"/>
                  </a:lnTo>
                  <a:lnTo>
                    <a:pt x="136" y="43"/>
                  </a:lnTo>
                  <a:lnTo>
                    <a:pt x="149" y="31"/>
                  </a:lnTo>
                  <a:lnTo>
                    <a:pt x="159" y="20"/>
                  </a:lnTo>
                  <a:lnTo>
                    <a:pt x="168" y="10"/>
                  </a:lnTo>
                  <a:lnTo>
                    <a:pt x="174" y="0"/>
                  </a:lnTo>
                  <a:lnTo>
                    <a:pt x="174" y="0"/>
                  </a:lnTo>
                  <a:lnTo>
                    <a:pt x="174" y="2"/>
                  </a:lnTo>
                  <a:lnTo>
                    <a:pt x="174" y="10"/>
                  </a:lnTo>
                  <a:lnTo>
                    <a:pt x="177" y="23"/>
                  </a:lnTo>
                  <a:lnTo>
                    <a:pt x="177" y="39"/>
                  </a:lnTo>
                  <a:lnTo>
                    <a:pt x="177" y="59"/>
                  </a:lnTo>
                  <a:lnTo>
                    <a:pt x="177" y="80"/>
                  </a:lnTo>
                  <a:lnTo>
                    <a:pt x="174" y="98"/>
                  </a:lnTo>
                  <a:lnTo>
                    <a:pt x="168" y="117"/>
                  </a:lnTo>
                  <a:lnTo>
                    <a:pt x="161" y="136"/>
                  </a:lnTo>
                  <a:lnTo>
                    <a:pt x="153" y="151"/>
                  </a:lnTo>
                  <a:lnTo>
                    <a:pt x="153" y="151"/>
                  </a:lnTo>
                  <a:lnTo>
                    <a:pt x="140" y="165"/>
                  </a:lnTo>
                  <a:lnTo>
                    <a:pt x="128" y="179"/>
                  </a:lnTo>
                  <a:lnTo>
                    <a:pt x="115" y="193"/>
                  </a:lnTo>
                  <a:lnTo>
                    <a:pt x="101" y="207"/>
                  </a:lnTo>
                  <a:lnTo>
                    <a:pt x="85" y="220"/>
                  </a:lnTo>
                  <a:lnTo>
                    <a:pt x="73" y="232"/>
                  </a:lnTo>
                  <a:lnTo>
                    <a:pt x="60" y="243"/>
                  </a:lnTo>
                  <a:lnTo>
                    <a:pt x="50" y="254"/>
                  </a:lnTo>
                  <a:lnTo>
                    <a:pt x="41" y="260"/>
                  </a:lnTo>
                  <a:lnTo>
                    <a:pt x="32" y="267"/>
                  </a:lnTo>
                  <a:lnTo>
                    <a:pt x="0" y="262"/>
                  </a:lnTo>
                </a:path>
              </a:pathLst>
            </a:custGeom>
            <a:solidFill>
              <a:srgbClr val="7C6000"/>
            </a:solidFill>
            <a:ln w="9525" cap="rnd">
              <a:noFill/>
              <a:round/>
              <a:headEnd/>
              <a:tailEnd/>
            </a:ln>
            <a:effectLst/>
          </p:spPr>
          <p:txBody>
            <a:bodyPr/>
            <a:lstStyle/>
            <a:p>
              <a:endParaRPr lang="en-US" sz="1800"/>
            </a:p>
          </p:txBody>
        </p:sp>
        <p:sp>
          <p:nvSpPr>
            <p:cNvPr id="137" name="Freeform 135">
              <a:extLst>
                <a:ext uri="{FF2B5EF4-FFF2-40B4-BE49-F238E27FC236}">
                  <a16:creationId xmlns:a16="http://schemas.microsoft.com/office/drawing/2014/main" id="{D5960290-31F5-B046-99E1-99F712A4D596}"/>
                </a:ext>
              </a:extLst>
            </p:cNvPr>
            <p:cNvSpPr>
              <a:spLocks/>
            </p:cNvSpPr>
            <p:nvPr/>
          </p:nvSpPr>
          <p:spPr bwMode="auto">
            <a:xfrm>
              <a:off x="3057" y="2619"/>
              <a:ext cx="178" cy="268"/>
            </a:xfrm>
            <a:custGeom>
              <a:avLst/>
              <a:gdLst/>
              <a:ahLst/>
              <a:cxnLst>
                <a:cxn ang="0">
                  <a:pos x="0" y="262"/>
                </a:cxn>
                <a:cxn ang="0">
                  <a:pos x="2" y="250"/>
                </a:cxn>
                <a:cxn ang="0">
                  <a:pos x="4" y="235"/>
                </a:cxn>
                <a:cxn ang="0">
                  <a:pos x="7" y="218"/>
                </a:cxn>
                <a:cxn ang="0">
                  <a:pos x="9" y="202"/>
                </a:cxn>
                <a:cxn ang="0">
                  <a:pos x="14" y="184"/>
                </a:cxn>
                <a:cxn ang="0">
                  <a:pos x="20" y="168"/>
                </a:cxn>
                <a:cxn ang="0">
                  <a:pos x="27" y="151"/>
                </a:cxn>
                <a:cxn ang="0">
                  <a:pos x="32" y="134"/>
                </a:cxn>
                <a:cxn ang="0">
                  <a:pos x="43" y="121"/>
                </a:cxn>
                <a:cxn ang="0">
                  <a:pos x="54" y="110"/>
                </a:cxn>
                <a:cxn ang="0">
                  <a:pos x="54" y="110"/>
                </a:cxn>
                <a:cxn ang="0">
                  <a:pos x="67" y="101"/>
                </a:cxn>
                <a:cxn ang="0">
                  <a:pos x="81" y="90"/>
                </a:cxn>
                <a:cxn ang="0">
                  <a:pos x="96" y="78"/>
                </a:cxn>
                <a:cxn ang="0">
                  <a:pos x="108" y="67"/>
                </a:cxn>
                <a:cxn ang="0">
                  <a:pos x="124" y="54"/>
                </a:cxn>
                <a:cxn ang="0">
                  <a:pos x="136" y="43"/>
                </a:cxn>
                <a:cxn ang="0">
                  <a:pos x="149" y="31"/>
                </a:cxn>
                <a:cxn ang="0">
                  <a:pos x="159" y="20"/>
                </a:cxn>
                <a:cxn ang="0">
                  <a:pos x="168" y="10"/>
                </a:cxn>
                <a:cxn ang="0">
                  <a:pos x="174" y="0"/>
                </a:cxn>
                <a:cxn ang="0">
                  <a:pos x="174" y="0"/>
                </a:cxn>
                <a:cxn ang="0">
                  <a:pos x="174" y="2"/>
                </a:cxn>
                <a:cxn ang="0">
                  <a:pos x="174" y="10"/>
                </a:cxn>
                <a:cxn ang="0">
                  <a:pos x="177" y="23"/>
                </a:cxn>
                <a:cxn ang="0">
                  <a:pos x="177" y="39"/>
                </a:cxn>
                <a:cxn ang="0">
                  <a:pos x="177" y="59"/>
                </a:cxn>
                <a:cxn ang="0">
                  <a:pos x="177" y="80"/>
                </a:cxn>
                <a:cxn ang="0">
                  <a:pos x="174" y="98"/>
                </a:cxn>
                <a:cxn ang="0">
                  <a:pos x="168" y="117"/>
                </a:cxn>
                <a:cxn ang="0">
                  <a:pos x="161" y="136"/>
                </a:cxn>
                <a:cxn ang="0">
                  <a:pos x="153" y="151"/>
                </a:cxn>
                <a:cxn ang="0">
                  <a:pos x="153" y="151"/>
                </a:cxn>
                <a:cxn ang="0">
                  <a:pos x="140" y="165"/>
                </a:cxn>
                <a:cxn ang="0">
                  <a:pos x="128" y="179"/>
                </a:cxn>
                <a:cxn ang="0">
                  <a:pos x="115" y="193"/>
                </a:cxn>
                <a:cxn ang="0">
                  <a:pos x="101" y="207"/>
                </a:cxn>
                <a:cxn ang="0">
                  <a:pos x="85" y="220"/>
                </a:cxn>
                <a:cxn ang="0">
                  <a:pos x="73" y="232"/>
                </a:cxn>
                <a:cxn ang="0">
                  <a:pos x="60" y="243"/>
                </a:cxn>
                <a:cxn ang="0">
                  <a:pos x="50" y="254"/>
                </a:cxn>
                <a:cxn ang="0">
                  <a:pos x="41" y="260"/>
                </a:cxn>
                <a:cxn ang="0">
                  <a:pos x="32" y="267"/>
                </a:cxn>
              </a:cxnLst>
              <a:rect l="0" t="0" r="r" b="b"/>
              <a:pathLst>
                <a:path w="178" h="268">
                  <a:moveTo>
                    <a:pt x="0" y="262"/>
                  </a:moveTo>
                  <a:lnTo>
                    <a:pt x="2" y="250"/>
                  </a:lnTo>
                  <a:lnTo>
                    <a:pt x="4" y="235"/>
                  </a:lnTo>
                  <a:lnTo>
                    <a:pt x="7" y="218"/>
                  </a:lnTo>
                  <a:lnTo>
                    <a:pt x="9" y="202"/>
                  </a:lnTo>
                  <a:lnTo>
                    <a:pt x="14" y="184"/>
                  </a:lnTo>
                  <a:lnTo>
                    <a:pt x="20" y="168"/>
                  </a:lnTo>
                  <a:lnTo>
                    <a:pt x="27" y="151"/>
                  </a:lnTo>
                  <a:lnTo>
                    <a:pt x="32" y="134"/>
                  </a:lnTo>
                  <a:lnTo>
                    <a:pt x="43" y="121"/>
                  </a:lnTo>
                  <a:lnTo>
                    <a:pt x="54" y="110"/>
                  </a:lnTo>
                  <a:lnTo>
                    <a:pt x="54" y="110"/>
                  </a:lnTo>
                  <a:lnTo>
                    <a:pt x="67" y="101"/>
                  </a:lnTo>
                  <a:lnTo>
                    <a:pt x="81" y="90"/>
                  </a:lnTo>
                  <a:lnTo>
                    <a:pt x="96" y="78"/>
                  </a:lnTo>
                  <a:lnTo>
                    <a:pt x="108" y="67"/>
                  </a:lnTo>
                  <a:lnTo>
                    <a:pt x="124" y="54"/>
                  </a:lnTo>
                  <a:lnTo>
                    <a:pt x="136" y="43"/>
                  </a:lnTo>
                  <a:lnTo>
                    <a:pt x="149" y="31"/>
                  </a:lnTo>
                  <a:lnTo>
                    <a:pt x="159" y="20"/>
                  </a:lnTo>
                  <a:lnTo>
                    <a:pt x="168" y="10"/>
                  </a:lnTo>
                  <a:lnTo>
                    <a:pt x="174" y="0"/>
                  </a:lnTo>
                  <a:lnTo>
                    <a:pt x="174" y="0"/>
                  </a:lnTo>
                  <a:lnTo>
                    <a:pt x="174" y="2"/>
                  </a:lnTo>
                  <a:lnTo>
                    <a:pt x="174" y="10"/>
                  </a:lnTo>
                  <a:lnTo>
                    <a:pt x="177" y="23"/>
                  </a:lnTo>
                  <a:lnTo>
                    <a:pt x="177" y="39"/>
                  </a:lnTo>
                  <a:lnTo>
                    <a:pt x="177" y="59"/>
                  </a:lnTo>
                  <a:lnTo>
                    <a:pt x="177" y="80"/>
                  </a:lnTo>
                  <a:lnTo>
                    <a:pt x="174" y="98"/>
                  </a:lnTo>
                  <a:lnTo>
                    <a:pt x="168" y="117"/>
                  </a:lnTo>
                  <a:lnTo>
                    <a:pt x="161" y="136"/>
                  </a:lnTo>
                  <a:lnTo>
                    <a:pt x="153" y="151"/>
                  </a:lnTo>
                  <a:lnTo>
                    <a:pt x="153" y="151"/>
                  </a:lnTo>
                  <a:lnTo>
                    <a:pt x="140" y="165"/>
                  </a:lnTo>
                  <a:lnTo>
                    <a:pt x="128" y="179"/>
                  </a:lnTo>
                  <a:lnTo>
                    <a:pt x="115" y="193"/>
                  </a:lnTo>
                  <a:lnTo>
                    <a:pt x="101" y="207"/>
                  </a:lnTo>
                  <a:lnTo>
                    <a:pt x="85" y="220"/>
                  </a:lnTo>
                  <a:lnTo>
                    <a:pt x="73" y="232"/>
                  </a:lnTo>
                  <a:lnTo>
                    <a:pt x="60" y="243"/>
                  </a:lnTo>
                  <a:lnTo>
                    <a:pt x="50" y="254"/>
                  </a:lnTo>
                  <a:lnTo>
                    <a:pt x="41" y="260"/>
                  </a:lnTo>
                  <a:lnTo>
                    <a:pt x="32" y="267"/>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138" name="Freeform 136">
              <a:extLst>
                <a:ext uri="{FF2B5EF4-FFF2-40B4-BE49-F238E27FC236}">
                  <a16:creationId xmlns:a16="http://schemas.microsoft.com/office/drawing/2014/main" id="{377BEAE6-56E6-4243-B2C8-8C4AD3817547}"/>
                </a:ext>
              </a:extLst>
            </p:cNvPr>
            <p:cNvSpPr>
              <a:spLocks/>
            </p:cNvSpPr>
            <p:nvPr/>
          </p:nvSpPr>
          <p:spPr bwMode="auto">
            <a:xfrm>
              <a:off x="3046" y="2619"/>
              <a:ext cx="178" cy="268"/>
            </a:xfrm>
            <a:custGeom>
              <a:avLst/>
              <a:gdLst/>
              <a:ahLst/>
              <a:cxnLst>
                <a:cxn ang="0">
                  <a:pos x="0" y="262"/>
                </a:cxn>
                <a:cxn ang="0">
                  <a:pos x="2" y="250"/>
                </a:cxn>
                <a:cxn ang="0">
                  <a:pos x="4" y="235"/>
                </a:cxn>
                <a:cxn ang="0">
                  <a:pos x="6" y="218"/>
                </a:cxn>
                <a:cxn ang="0">
                  <a:pos x="10" y="202"/>
                </a:cxn>
                <a:cxn ang="0">
                  <a:pos x="15" y="184"/>
                </a:cxn>
                <a:cxn ang="0">
                  <a:pos x="18" y="168"/>
                </a:cxn>
                <a:cxn ang="0">
                  <a:pos x="27" y="151"/>
                </a:cxn>
                <a:cxn ang="0">
                  <a:pos x="34" y="134"/>
                </a:cxn>
                <a:cxn ang="0">
                  <a:pos x="43" y="121"/>
                </a:cxn>
                <a:cxn ang="0">
                  <a:pos x="54" y="110"/>
                </a:cxn>
                <a:cxn ang="0">
                  <a:pos x="54" y="110"/>
                </a:cxn>
                <a:cxn ang="0">
                  <a:pos x="68" y="101"/>
                </a:cxn>
                <a:cxn ang="0">
                  <a:pos x="82" y="90"/>
                </a:cxn>
                <a:cxn ang="0">
                  <a:pos x="94" y="78"/>
                </a:cxn>
                <a:cxn ang="0">
                  <a:pos x="109" y="67"/>
                </a:cxn>
                <a:cxn ang="0">
                  <a:pos x="122" y="54"/>
                </a:cxn>
                <a:cxn ang="0">
                  <a:pos x="137" y="43"/>
                </a:cxn>
                <a:cxn ang="0">
                  <a:pos x="147" y="31"/>
                </a:cxn>
                <a:cxn ang="0">
                  <a:pos x="158" y="20"/>
                </a:cxn>
                <a:cxn ang="0">
                  <a:pos x="168" y="10"/>
                </a:cxn>
                <a:cxn ang="0">
                  <a:pos x="174" y="0"/>
                </a:cxn>
                <a:cxn ang="0">
                  <a:pos x="174" y="0"/>
                </a:cxn>
                <a:cxn ang="0">
                  <a:pos x="174" y="2"/>
                </a:cxn>
                <a:cxn ang="0">
                  <a:pos x="174" y="10"/>
                </a:cxn>
                <a:cxn ang="0">
                  <a:pos x="177" y="23"/>
                </a:cxn>
                <a:cxn ang="0">
                  <a:pos x="177" y="39"/>
                </a:cxn>
                <a:cxn ang="0">
                  <a:pos x="177" y="59"/>
                </a:cxn>
                <a:cxn ang="0">
                  <a:pos x="177" y="80"/>
                </a:cxn>
                <a:cxn ang="0">
                  <a:pos x="172" y="98"/>
                </a:cxn>
                <a:cxn ang="0">
                  <a:pos x="168" y="117"/>
                </a:cxn>
                <a:cxn ang="0">
                  <a:pos x="162" y="136"/>
                </a:cxn>
                <a:cxn ang="0">
                  <a:pos x="151" y="151"/>
                </a:cxn>
                <a:cxn ang="0">
                  <a:pos x="151" y="151"/>
                </a:cxn>
                <a:cxn ang="0">
                  <a:pos x="139" y="165"/>
                </a:cxn>
                <a:cxn ang="0">
                  <a:pos x="126" y="179"/>
                </a:cxn>
                <a:cxn ang="0">
                  <a:pos x="114" y="193"/>
                </a:cxn>
                <a:cxn ang="0">
                  <a:pos x="98" y="207"/>
                </a:cxn>
                <a:cxn ang="0">
                  <a:pos x="86" y="220"/>
                </a:cxn>
                <a:cxn ang="0">
                  <a:pos x="73" y="232"/>
                </a:cxn>
                <a:cxn ang="0">
                  <a:pos x="61" y="243"/>
                </a:cxn>
                <a:cxn ang="0">
                  <a:pos x="50" y="254"/>
                </a:cxn>
                <a:cxn ang="0">
                  <a:pos x="40" y="260"/>
                </a:cxn>
                <a:cxn ang="0">
                  <a:pos x="31" y="267"/>
                </a:cxn>
                <a:cxn ang="0">
                  <a:pos x="0" y="262"/>
                </a:cxn>
              </a:cxnLst>
              <a:rect l="0" t="0" r="r" b="b"/>
              <a:pathLst>
                <a:path w="178" h="268">
                  <a:moveTo>
                    <a:pt x="0" y="262"/>
                  </a:moveTo>
                  <a:lnTo>
                    <a:pt x="2" y="250"/>
                  </a:lnTo>
                  <a:lnTo>
                    <a:pt x="4" y="235"/>
                  </a:lnTo>
                  <a:lnTo>
                    <a:pt x="6" y="218"/>
                  </a:lnTo>
                  <a:lnTo>
                    <a:pt x="10" y="202"/>
                  </a:lnTo>
                  <a:lnTo>
                    <a:pt x="15" y="184"/>
                  </a:lnTo>
                  <a:lnTo>
                    <a:pt x="18" y="168"/>
                  </a:lnTo>
                  <a:lnTo>
                    <a:pt x="27" y="151"/>
                  </a:lnTo>
                  <a:lnTo>
                    <a:pt x="34" y="134"/>
                  </a:lnTo>
                  <a:lnTo>
                    <a:pt x="43" y="121"/>
                  </a:lnTo>
                  <a:lnTo>
                    <a:pt x="54" y="110"/>
                  </a:lnTo>
                  <a:lnTo>
                    <a:pt x="54" y="110"/>
                  </a:lnTo>
                  <a:lnTo>
                    <a:pt x="68" y="101"/>
                  </a:lnTo>
                  <a:lnTo>
                    <a:pt x="82" y="90"/>
                  </a:lnTo>
                  <a:lnTo>
                    <a:pt x="94" y="78"/>
                  </a:lnTo>
                  <a:lnTo>
                    <a:pt x="109" y="67"/>
                  </a:lnTo>
                  <a:lnTo>
                    <a:pt x="122" y="54"/>
                  </a:lnTo>
                  <a:lnTo>
                    <a:pt x="137" y="43"/>
                  </a:lnTo>
                  <a:lnTo>
                    <a:pt x="147" y="31"/>
                  </a:lnTo>
                  <a:lnTo>
                    <a:pt x="158" y="20"/>
                  </a:lnTo>
                  <a:lnTo>
                    <a:pt x="168" y="10"/>
                  </a:lnTo>
                  <a:lnTo>
                    <a:pt x="174" y="0"/>
                  </a:lnTo>
                  <a:lnTo>
                    <a:pt x="174" y="0"/>
                  </a:lnTo>
                  <a:lnTo>
                    <a:pt x="174" y="2"/>
                  </a:lnTo>
                  <a:lnTo>
                    <a:pt x="174" y="10"/>
                  </a:lnTo>
                  <a:lnTo>
                    <a:pt x="177" y="23"/>
                  </a:lnTo>
                  <a:lnTo>
                    <a:pt x="177" y="39"/>
                  </a:lnTo>
                  <a:lnTo>
                    <a:pt x="177" y="59"/>
                  </a:lnTo>
                  <a:lnTo>
                    <a:pt x="177" y="80"/>
                  </a:lnTo>
                  <a:lnTo>
                    <a:pt x="172" y="98"/>
                  </a:lnTo>
                  <a:lnTo>
                    <a:pt x="168" y="117"/>
                  </a:lnTo>
                  <a:lnTo>
                    <a:pt x="162" y="136"/>
                  </a:lnTo>
                  <a:lnTo>
                    <a:pt x="151" y="151"/>
                  </a:lnTo>
                  <a:lnTo>
                    <a:pt x="151" y="151"/>
                  </a:lnTo>
                  <a:lnTo>
                    <a:pt x="139" y="165"/>
                  </a:lnTo>
                  <a:lnTo>
                    <a:pt x="126" y="179"/>
                  </a:lnTo>
                  <a:lnTo>
                    <a:pt x="114" y="193"/>
                  </a:lnTo>
                  <a:lnTo>
                    <a:pt x="98" y="207"/>
                  </a:lnTo>
                  <a:lnTo>
                    <a:pt x="86" y="220"/>
                  </a:lnTo>
                  <a:lnTo>
                    <a:pt x="73" y="232"/>
                  </a:lnTo>
                  <a:lnTo>
                    <a:pt x="61" y="243"/>
                  </a:lnTo>
                  <a:lnTo>
                    <a:pt x="50" y="254"/>
                  </a:lnTo>
                  <a:lnTo>
                    <a:pt x="40" y="260"/>
                  </a:lnTo>
                  <a:lnTo>
                    <a:pt x="31" y="267"/>
                  </a:lnTo>
                  <a:lnTo>
                    <a:pt x="0" y="262"/>
                  </a:lnTo>
                </a:path>
              </a:pathLst>
            </a:custGeom>
            <a:solidFill>
              <a:srgbClr val="FFD80F"/>
            </a:solidFill>
            <a:ln w="9525" cap="rnd">
              <a:noFill/>
              <a:round/>
              <a:headEnd/>
              <a:tailEnd/>
            </a:ln>
            <a:effectLst/>
          </p:spPr>
          <p:txBody>
            <a:bodyPr/>
            <a:lstStyle/>
            <a:p>
              <a:endParaRPr lang="en-US" sz="1800"/>
            </a:p>
          </p:txBody>
        </p:sp>
        <p:sp>
          <p:nvSpPr>
            <p:cNvPr id="139" name="Freeform 137">
              <a:extLst>
                <a:ext uri="{FF2B5EF4-FFF2-40B4-BE49-F238E27FC236}">
                  <a16:creationId xmlns:a16="http://schemas.microsoft.com/office/drawing/2014/main" id="{F7C31157-C5DF-9A46-A1FA-2A4C08B5A26A}"/>
                </a:ext>
              </a:extLst>
            </p:cNvPr>
            <p:cNvSpPr>
              <a:spLocks/>
            </p:cNvSpPr>
            <p:nvPr/>
          </p:nvSpPr>
          <p:spPr bwMode="auto">
            <a:xfrm>
              <a:off x="3046" y="2619"/>
              <a:ext cx="178" cy="268"/>
            </a:xfrm>
            <a:custGeom>
              <a:avLst/>
              <a:gdLst/>
              <a:ahLst/>
              <a:cxnLst>
                <a:cxn ang="0">
                  <a:pos x="0" y="262"/>
                </a:cxn>
                <a:cxn ang="0">
                  <a:pos x="2" y="250"/>
                </a:cxn>
                <a:cxn ang="0">
                  <a:pos x="4" y="235"/>
                </a:cxn>
                <a:cxn ang="0">
                  <a:pos x="6" y="218"/>
                </a:cxn>
                <a:cxn ang="0">
                  <a:pos x="10" y="202"/>
                </a:cxn>
                <a:cxn ang="0">
                  <a:pos x="15" y="184"/>
                </a:cxn>
                <a:cxn ang="0">
                  <a:pos x="18" y="168"/>
                </a:cxn>
                <a:cxn ang="0">
                  <a:pos x="27" y="151"/>
                </a:cxn>
                <a:cxn ang="0">
                  <a:pos x="34" y="134"/>
                </a:cxn>
                <a:cxn ang="0">
                  <a:pos x="43" y="121"/>
                </a:cxn>
                <a:cxn ang="0">
                  <a:pos x="54" y="110"/>
                </a:cxn>
                <a:cxn ang="0">
                  <a:pos x="54" y="110"/>
                </a:cxn>
                <a:cxn ang="0">
                  <a:pos x="68" y="101"/>
                </a:cxn>
                <a:cxn ang="0">
                  <a:pos x="82" y="90"/>
                </a:cxn>
                <a:cxn ang="0">
                  <a:pos x="94" y="78"/>
                </a:cxn>
                <a:cxn ang="0">
                  <a:pos x="109" y="67"/>
                </a:cxn>
                <a:cxn ang="0">
                  <a:pos x="122" y="54"/>
                </a:cxn>
                <a:cxn ang="0">
                  <a:pos x="137" y="43"/>
                </a:cxn>
                <a:cxn ang="0">
                  <a:pos x="147" y="31"/>
                </a:cxn>
                <a:cxn ang="0">
                  <a:pos x="158" y="20"/>
                </a:cxn>
                <a:cxn ang="0">
                  <a:pos x="168" y="10"/>
                </a:cxn>
                <a:cxn ang="0">
                  <a:pos x="174" y="0"/>
                </a:cxn>
                <a:cxn ang="0">
                  <a:pos x="174" y="0"/>
                </a:cxn>
                <a:cxn ang="0">
                  <a:pos x="174" y="2"/>
                </a:cxn>
                <a:cxn ang="0">
                  <a:pos x="174" y="10"/>
                </a:cxn>
                <a:cxn ang="0">
                  <a:pos x="177" y="23"/>
                </a:cxn>
                <a:cxn ang="0">
                  <a:pos x="177" y="39"/>
                </a:cxn>
                <a:cxn ang="0">
                  <a:pos x="177" y="59"/>
                </a:cxn>
                <a:cxn ang="0">
                  <a:pos x="177" y="80"/>
                </a:cxn>
                <a:cxn ang="0">
                  <a:pos x="172" y="98"/>
                </a:cxn>
                <a:cxn ang="0">
                  <a:pos x="168" y="117"/>
                </a:cxn>
                <a:cxn ang="0">
                  <a:pos x="162" y="136"/>
                </a:cxn>
                <a:cxn ang="0">
                  <a:pos x="151" y="151"/>
                </a:cxn>
                <a:cxn ang="0">
                  <a:pos x="151" y="151"/>
                </a:cxn>
                <a:cxn ang="0">
                  <a:pos x="139" y="165"/>
                </a:cxn>
                <a:cxn ang="0">
                  <a:pos x="126" y="179"/>
                </a:cxn>
                <a:cxn ang="0">
                  <a:pos x="114" y="193"/>
                </a:cxn>
                <a:cxn ang="0">
                  <a:pos x="98" y="207"/>
                </a:cxn>
                <a:cxn ang="0">
                  <a:pos x="86" y="220"/>
                </a:cxn>
                <a:cxn ang="0">
                  <a:pos x="73" y="232"/>
                </a:cxn>
                <a:cxn ang="0">
                  <a:pos x="61" y="243"/>
                </a:cxn>
                <a:cxn ang="0">
                  <a:pos x="50" y="254"/>
                </a:cxn>
                <a:cxn ang="0">
                  <a:pos x="40" y="260"/>
                </a:cxn>
                <a:cxn ang="0">
                  <a:pos x="31" y="267"/>
                </a:cxn>
              </a:cxnLst>
              <a:rect l="0" t="0" r="r" b="b"/>
              <a:pathLst>
                <a:path w="178" h="268">
                  <a:moveTo>
                    <a:pt x="0" y="262"/>
                  </a:moveTo>
                  <a:lnTo>
                    <a:pt x="2" y="250"/>
                  </a:lnTo>
                  <a:lnTo>
                    <a:pt x="4" y="235"/>
                  </a:lnTo>
                  <a:lnTo>
                    <a:pt x="6" y="218"/>
                  </a:lnTo>
                  <a:lnTo>
                    <a:pt x="10" y="202"/>
                  </a:lnTo>
                  <a:lnTo>
                    <a:pt x="15" y="184"/>
                  </a:lnTo>
                  <a:lnTo>
                    <a:pt x="18" y="168"/>
                  </a:lnTo>
                  <a:lnTo>
                    <a:pt x="27" y="151"/>
                  </a:lnTo>
                  <a:lnTo>
                    <a:pt x="34" y="134"/>
                  </a:lnTo>
                  <a:lnTo>
                    <a:pt x="43" y="121"/>
                  </a:lnTo>
                  <a:lnTo>
                    <a:pt x="54" y="110"/>
                  </a:lnTo>
                  <a:lnTo>
                    <a:pt x="54" y="110"/>
                  </a:lnTo>
                  <a:lnTo>
                    <a:pt x="68" y="101"/>
                  </a:lnTo>
                  <a:lnTo>
                    <a:pt x="82" y="90"/>
                  </a:lnTo>
                  <a:lnTo>
                    <a:pt x="94" y="78"/>
                  </a:lnTo>
                  <a:lnTo>
                    <a:pt x="109" y="67"/>
                  </a:lnTo>
                  <a:lnTo>
                    <a:pt x="122" y="54"/>
                  </a:lnTo>
                  <a:lnTo>
                    <a:pt x="137" y="43"/>
                  </a:lnTo>
                  <a:lnTo>
                    <a:pt x="147" y="31"/>
                  </a:lnTo>
                  <a:lnTo>
                    <a:pt x="158" y="20"/>
                  </a:lnTo>
                  <a:lnTo>
                    <a:pt x="168" y="10"/>
                  </a:lnTo>
                  <a:lnTo>
                    <a:pt x="174" y="0"/>
                  </a:lnTo>
                  <a:lnTo>
                    <a:pt x="174" y="0"/>
                  </a:lnTo>
                  <a:lnTo>
                    <a:pt x="174" y="2"/>
                  </a:lnTo>
                  <a:lnTo>
                    <a:pt x="174" y="10"/>
                  </a:lnTo>
                  <a:lnTo>
                    <a:pt x="177" y="23"/>
                  </a:lnTo>
                  <a:lnTo>
                    <a:pt x="177" y="39"/>
                  </a:lnTo>
                  <a:lnTo>
                    <a:pt x="177" y="59"/>
                  </a:lnTo>
                  <a:lnTo>
                    <a:pt x="177" y="80"/>
                  </a:lnTo>
                  <a:lnTo>
                    <a:pt x="172" y="98"/>
                  </a:lnTo>
                  <a:lnTo>
                    <a:pt x="168" y="117"/>
                  </a:lnTo>
                  <a:lnTo>
                    <a:pt x="162" y="136"/>
                  </a:lnTo>
                  <a:lnTo>
                    <a:pt x="151" y="151"/>
                  </a:lnTo>
                  <a:lnTo>
                    <a:pt x="151" y="151"/>
                  </a:lnTo>
                  <a:lnTo>
                    <a:pt x="139" y="165"/>
                  </a:lnTo>
                  <a:lnTo>
                    <a:pt x="126" y="179"/>
                  </a:lnTo>
                  <a:lnTo>
                    <a:pt x="114" y="193"/>
                  </a:lnTo>
                  <a:lnTo>
                    <a:pt x="98" y="207"/>
                  </a:lnTo>
                  <a:lnTo>
                    <a:pt x="86" y="220"/>
                  </a:lnTo>
                  <a:lnTo>
                    <a:pt x="73" y="232"/>
                  </a:lnTo>
                  <a:lnTo>
                    <a:pt x="61" y="243"/>
                  </a:lnTo>
                  <a:lnTo>
                    <a:pt x="50" y="254"/>
                  </a:lnTo>
                  <a:lnTo>
                    <a:pt x="40" y="260"/>
                  </a:lnTo>
                  <a:lnTo>
                    <a:pt x="31" y="267"/>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140" name="Freeform 138">
              <a:extLst>
                <a:ext uri="{FF2B5EF4-FFF2-40B4-BE49-F238E27FC236}">
                  <a16:creationId xmlns:a16="http://schemas.microsoft.com/office/drawing/2014/main" id="{8E550F8D-0C1F-6647-9905-901A7FB9E5A7}"/>
                </a:ext>
              </a:extLst>
            </p:cNvPr>
            <p:cNvSpPr>
              <a:spLocks/>
            </p:cNvSpPr>
            <p:nvPr/>
          </p:nvSpPr>
          <p:spPr bwMode="auto">
            <a:xfrm>
              <a:off x="3552" y="1897"/>
              <a:ext cx="357" cy="670"/>
            </a:xfrm>
            <a:custGeom>
              <a:avLst/>
              <a:gdLst/>
              <a:ahLst/>
              <a:cxnLst>
                <a:cxn ang="0">
                  <a:pos x="6" y="633"/>
                </a:cxn>
                <a:cxn ang="0">
                  <a:pos x="25" y="574"/>
                </a:cxn>
                <a:cxn ang="0">
                  <a:pos x="52" y="505"/>
                </a:cxn>
                <a:cxn ang="0">
                  <a:pos x="82" y="433"/>
                </a:cxn>
                <a:cxn ang="0">
                  <a:pos x="115" y="371"/>
                </a:cxn>
                <a:cxn ang="0">
                  <a:pos x="132" y="344"/>
                </a:cxn>
                <a:cxn ang="0">
                  <a:pos x="163" y="300"/>
                </a:cxn>
                <a:cxn ang="0">
                  <a:pos x="188" y="258"/>
                </a:cxn>
                <a:cxn ang="0">
                  <a:pos x="206" y="220"/>
                </a:cxn>
                <a:cxn ang="0">
                  <a:pos x="218" y="184"/>
                </a:cxn>
                <a:cxn ang="0">
                  <a:pos x="227" y="150"/>
                </a:cxn>
                <a:cxn ang="0">
                  <a:pos x="231" y="134"/>
                </a:cxn>
                <a:cxn ang="0">
                  <a:pos x="246" y="97"/>
                </a:cxn>
                <a:cxn ang="0">
                  <a:pos x="269" y="60"/>
                </a:cxn>
                <a:cxn ang="0">
                  <a:pos x="294" y="26"/>
                </a:cxn>
                <a:cxn ang="0">
                  <a:pos x="324" y="3"/>
                </a:cxn>
                <a:cxn ang="0">
                  <a:pos x="338" y="0"/>
                </a:cxn>
                <a:cxn ang="0">
                  <a:pos x="338" y="7"/>
                </a:cxn>
                <a:cxn ang="0">
                  <a:pos x="345" y="33"/>
                </a:cxn>
                <a:cxn ang="0">
                  <a:pos x="349" y="67"/>
                </a:cxn>
                <a:cxn ang="0">
                  <a:pos x="356" y="104"/>
                </a:cxn>
                <a:cxn ang="0">
                  <a:pos x="356" y="140"/>
                </a:cxn>
                <a:cxn ang="0">
                  <a:pos x="356" y="159"/>
                </a:cxn>
                <a:cxn ang="0">
                  <a:pos x="356" y="203"/>
                </a:cxn>
                <a:cxn ang="0">
                  <a:pos x="351" y="254"/>
                </a:cxn>
                <a:cxn ang="0">
                  <a:pos x="342" y="304"/>
                </a:cxn>
                <a:cxn ang="0">
                  <a:pos x="332" y="351"/>
                </a:cxn>
                <a:cxn ang="0">
                  <a:pos x="326" y="371"/>
                </a:cxn>
                <a:cxn ang="0">
                  <a:pos x="298" y="420"/>
                </a:cxn>
                <a:cxn ang="0">
                  <a:pos x="243" y="491"/>
                </a:cxn>
                <a:cxn ang="0">
                  <a:pos x="179" y="563"/>
                </a:cxn>
                <a:cxn ang="0">
                  <a:pos x="113" y="629"/>
                </a:cxn>
                <a:cxn ang="0">
                  <a:pos x="57" y="669"/>
                </a:cxn>
              </a:cxnLst>
              <a:rect l="0" t="0" r="r" b="b"/>
              <a:pathLst>
                <a:path w="357" h="670">
                  <a:moveTo>
                    <a:pt x="0" y="659"/>
                  </a:moveTo>
                  <a:lnTo>
                    <a:pt x="6" y="633"/>
                  </a:lnTo>
                  <a:lnTo>
                    <a:pt x="14" y="606"/>
                  </a:lnTo>
                  <a:lnTo>
                    <a:pt x="25" y="574"/>
                  </a:lnTo>
                  <a:lnTo>
                    <a:pt x="38" y="538"/>
                  </a:lnTo>
                  <a:lnTo>
                    <a:pt x="52" y="505"/>
                  </a:lnTo>
                  <a:lnTo>
                    <a:pt x="64" y="468"/>
                  </a:lnTo>
                  <a:lnTo>
                    <a:pt x="82" y="433"/>
                  </a:lnTo>
                  <a:lnTo>
                    <a:pt x="98" y="401"/>
                  </a:lnTo>
                  <a:lnTo>
                    <a:pt x="115" y="371"/>
                  </a:lnTo>
                  <a:lnTo>
                    <a:pt x="132" y="344"/>
                  </a:lnTo>
                  <a:lnTo>
                    <a:pt x="132" y="344"/>
                  </a:lnTo>
                  <a:lnTo>
                    <a:pt x="149" y="321"/>
                  </a:lnTo>
                  <a:lnTo>
                    <a:pt x="163" y="300"/>
                  </a:lnTo>
                  <a:lnTo>
                    <a:pt x="176" y="279"/>
                  </a:lnTo>
                  <a:lnTo>
                    <a:pt x="188" y="258"/>
                  </a:lnTo>
                  <a:lnTo>
                    <a:pt x="197" y="237"/>
                  </a:lnTo>
                  <a:lnTo>
                    <a:pt x="206" y="220"/>
                  </a:lnTo>
                  <a:lnTo>
                    <a:pt x="213" y="201"/>
                  </a:lnTo>
                  <a:lnTo>
                    <a:pt x="218" y="184"/>
                  </a:lnTo>
                  <a:lnTo>
                    <a:pt x="223" y="168"/>
                  </a:lnTo>
                  <a:lnTo>
                    <a:pt x="227" y="150"/>
                  </a:lnTo>
                  <a:lnTo>
                    <a:pt x="227" y="150"/>
                  </a:lnTo>
                  <a:lnTo>
                    <a:pt x="231" y="134"/>
                  </a:lnTo>
                  <a:lnTo>
                    <a:pt x="238" y="117"/>
                  </a:lnTo>
                  <a:lnTo>
                    <a:pt x="246" y="97"/>
                  </a:lnTo>
                  <a:lnTo>
                    <a:pt x="257" y="79"/>
                  </a:lnTo>
                  <a:lnTo>
                    <a:pt x="269" y="60"/>
                  </a:lnTo>
                  <a:lnTo>
                    <a:pt x="282" y="41"/>
                  </a:lnTo>
                  <a:lnTo>
                    <a:pt x="294" y="26"/>
                  </a:lnTo>
                  <a:lnTo>
                    <a:pt x="309" y="14"/>
                  </a:lnTo>
                  <a:lnTo>
                    <a:pt x="324" y="3"/>
                  </a:lnTo>
                  <a:lnTo>
                    <a:pt x="338" y="0"/>
                  </a:lnTo>
                  <a:lnTo>
                    <a:pt x="338" y="0"/>
                  </a:lnTo>
                  <a:lnTo>
                    <a:pt x="338" y="1"/>
                  </a:lnTo>
                  <a:lnTo>
                    <a:pt x="338" y="7"/>
                  </a:lnTo>
                  <a:lnTo>
                    <a:pt x="342" y="18"/>
                  </a:lnTo>
                  <a:lnTo>
                    <a:pt x="345" y="33"/>
                  </a:lnTo>
                  <a:lnTo>
                    <a:pt x="347" y="48"/>
                  </a:lnTo>
                  <a:lnTo>
                    <a:pt x="349" y="67"/>
                  </a:lnTo>
                  <a:lnTo>
                    <a:pt x="351" y="85"/>
                  </a:lnTo>
                  <a:lnTo>
                    <a:pt x="356" y="104"/>
                  </a:lnTo>
                  <a:lnTo>
                    <a:pt x="356" y="122"/>
                  </a:lnTo>
                  <a:lnTo>
                    <a:pt x="356" y="140"/>
                  </a:lnTo>
                  <a:lnTo>
                    <a:pt x="356" y="140"/>
                  </a:lnTo>
                  <a:lnTo>
                    <a:pt x="356" y="159"/>
                  </a:lnTo>
                  <a:lnTo>
                    <a:pt x="356" y="180"/>
                  </a:lnTo>
                  <a:lnTo>
                    <a:pt x="356" y="203"/>
                  </a:lnTo>
                  <a:lnTo>
                    <a:pt x="351" y="228"/>
                  </a:lnTo>
                  <a:lnTo>
                    <a:pt x="351" y="254"/>
                  </a:lnTo>
                  <a:lnTo>
                    <a:pt x="347" y="279"/>
                  </a:lnTo>
                  <a:lnTo>
                    <a:pt x="342" y="304"/>
                  </a:lnTo>
                  <a:lnTo>
                    <a:pt x="338" y="330"/>
                  </a:lnTo>
                  <a:lnTo>
                    <a:pt x="332" y="351"/>
                  </a:lnTo>
                  <a:lnTo>
                    <a:pt x="326" y="371"/>
                  </a:lnTo>
                  <a:lnTo>
                    <a:pt x="326" y="371"/>
                  </a:lnTo>
                  <a:lnTo>
                    <a:pt x="315" y="392"/>
                  </a:lnTo>
                  <a:lnTo>
                    <a:pt x="298" y="420"/>
                  </a:lnTo>
                  <a:lnTo>
                    <a:pt x="273" y="454"/>
                  </a:lnTo>
                  <a:lnTo>
                    <a:pt x="243" y="491"/>
                  </a:lnTo>
                  <a:lnTo>
                    <a:pt x="214" y="528"/>
                  </a:lnTo>
                  <a:lnTo>
                    <a:pt x="179" y="563"/>
                  </a:lnTo>
                  <a:lnTo>
                    <a:pt x="145" y="599"/>
                  </a:lnTo>
                  <a:lnTo>
                    <a:pt x="113" y="629"/>
                  </a:lnTo>
                  <a:lnTo>
                    <a:pt x="82" y="654"/>
                  </a:lnTo>
                  <a:lnTo>
                    <a:pt x="57" y="669"/>
                  </a:lnTo>
                  <a:lnTo>
                    <a:pt x="0" y="659"/>
                  </a:lnTo>
                </a:path>
              </a:pathLst>
            </a:custGeom>
            <a:solidFill>
              <a:srgbClr val="7C6000"/>
            </a:solidFill>
            <a:ln w="9525" cap="rnd">
              <a:noFill/>
              <a:round/>
              <a:headEnd/>
              <a:tailEnd/>
            </a:ln>
            <a:effectLst/>
          </p:spPr>
          <p:txBody>
            <a:bodyPr/>
            <a:lstStyle/>
            <a:p>
              <a:endParaRPr lang="en-US" sz="1800"/>
            </a:p>
          </p:txBody>
        </p:sp>
        <p:sp>
          <p:nvSpPr>
            <p:cNvPr id="141" name="Freeform 139">
              <a:extLst>
                <a:ext uri="{FF2B5EF4-FFF2-40B4-BE49-F238E27FC236}">
                  <a16:creationId xmlns:a16="http://schemas.microsoft.com/office/drawing/2014/main" id="{38EC3F69-89AD-8241-A525-F2E99B29A763}"/>
                </a:ext>
              </a:extLst>
            </p:cNvPr>
            <p:cNvSpPr>
              <a:spLocks/>
            </p:cNvSpPr>
            <p:nvPr/>
          </p:nvSpPr>
          <p:spPr bwMode="auto">
            <a:xfrm>
              <a:off x="3552" y="1897"/>
              <a:ext cx="357" cy="670"/>
            </a:xfrm>
            <a:custGeom>
              <a:avLst/>
              <a:gdLst/>
              <a:ahLst/>
              <a:cxnLst>
                <a:cxn ang="0">
                  <a:pos x="6" y="633"/>
                </a:cxn>
                <a:cxn ang="0">
                  <a:pos x="25" y="574"/>
                </a:cxn>
                <a:cxn ang="0">
                  <a:pos x="52" y="505"/>
                </a:cxn>
                <a:cxn ang="0">
                  <a:pos x="82" y="433"/>
                </a:cxn>
                <a:cxn ang="0">
                  <a:pos x="115" y="371"/>
                </a:cxn>
                <a:cxn ang="0">
                  <a:pos x="132" y="344"/>
                </a:cxn>
                <a:cxn ang="0">
                  <a:pos x="163" y="300"/>
                </a:cxn>
                <a:cxn ang="0">
                  <a:pos x="188" y="258"/>
                </a:cxn>
                <a:cxn ang="0">
                  <a:pos x="206" y="220"/>
                </a:cxn>
                <a:cxn ang="0">
                  <a:pos x="218" y="184"/>
                </a:cxn>
                <a:cxn ang="0">
                  <a:pos x="227" y="150"/>
                </a:cxn>
                <a:cxn ang="0">
                  <a:pos x="231" y="134"/>
                </a:cxn>
                <a:cxn ang="0">
                  <a:pos x="246" y="97"/>
                </a:cxn>
                <a:cxn ang="0">
                  <a:pos x="269" y="60"/>
                </a:cxn>
                <a:cxn ang="0">
                  <a:pos x="294" y="26"/>
                </a:cxn>
                <a:cxn ang="0">
                  <a:pos x="324" y="3"/>
                </a:cxn>
                <a:cxn ang="0">
                  <a:pos x="338" y="0"/>
                </a:cxn>
                <a:cxn ang="0">
                  <a:pos x="338" y="7"/>
                </a:cxn>
                <a:cxn ang="0">
                  <a:pos x="345" y="33"/>
                </a:cxn>
                <a:cxn ang="0">
                  <a:pos x="349" y="67"/>
                </a:cxn>
                <a:cxn ang="0">
                  <a:pos x="356" y="104"/>
                </a:cxn>
                <a:cxn ang="0">
                  <a:pos x="356" y="140"/>
                </a:cxn>
                <a:cxn ang="0">
                  <a:pos x="356" y="159"/>
                </a:cxn>
                <a:cxn ang="0">
                  <a:pos x="356" y="203"/>
                </a:cxn>
                <a:cxn ang="0">
                  <a:pos x="351" y="254"/>
                </a:cxn>
                <a:cxn ang="0">
                  <a:pos x="342" y="304"/>
                </a:cxn>
                <a:cxn ang="0">
                  <a:pos x="332" y="351"/>
                </a:cxn>
                <a:cxn ang="0">
                  <a:pos x="326" y="371"/>
                </a:cxn>
                <a:cxn ang="0">
                  <a:pos x="298" y="420"/>
                </a:cxn>
                <a:cxn ang="0">
                  <a:pos x="243" y="491"/>
                </a:cxn>
                <a:cxn ang="0">
                  <a:pos x="179" y="563"/>
                </a:cxn>
                <a:cxn ang="0">
                  <a:pos x="113" y="629"/>
                </a:cxn>
                <a:cxn ang="0">
                  <a:pos x="57" y="669"/>
                </a:cxn>
              </a:cxnLst>
              <a:rect l="0" t="0" r="r" b="b"/>
              <a:pathLst>
                <a:path w="357" h="670">
                  <a:moveTo>
                    <a:pt x="0" y="659"/>
                  </a:moveTo>
                  <a:lnTo>
                    <a:pt x="6" y="633"/>
                  </a:lnTo>
                  <a:lnTo>
                    <a:pt x="14" y="606"/>
                  </a:lnTo>
                  <a:lnTo>
                    <a:pt x="25" y="574"/>
                  </a:lnTo>
                  <a:lnTo>
                    <a:pt x="38" y="538"/>
                  </a:lnTo>
                  <a:lnTo>
                    <a:pt x="52" y="505"/>
                  </a:lnTo>
                  <a:lnTo>
                    <a:pt x="64" y="468"/>
                  </a:lnTo>
                  <a:lnTo>
                    <a:pt x="82" y="433"/>
                  </a:lnTo>
                  <a:lnTo>
                    <a:pt x="98" y="401"/>
                  </a:lnTo>
                  <a:lnTo>
                    <a:pt x="115" y="371"/>
                  </a:lnTo>
                  <a:lnTo>
                    <a:pt x="132" y="344"/>
                  </a:lnTo>
                  <a:lnTo>
                    <a:pt x="132" y="344"/>
                  </a:lnTo>
                  <a:lnTo>
                    <a:pt x="149" y="321"/>
                  </a:lnTo>
                  <a:lnTo>
                    <a:pt x="163" y="300"/>
                  </a:lnTo>
                  <a:lnTo>
                    <a:pt x="176" y="279"/>
                  </a:lnTo>
                  <a:lnTo>
                    <a:pt x="188" y="258"/>
                  </a:lnTo>
                  <a:lnTo>
                    <a:pt x="197" y="237"/>
                  </a:lnTo>
                  <a:lnTo>
                    <a:pt x="206" y="220"/>
                  </a:lnTo>
                  <a:lnTo>
                    <a:pt x="213" y="201"/>
                  </a:lnTo>
                  <a:lnTo>
                    <a:pt x="218" y="184"/>
                  </a:lnTo>
                  <a:lnTo>
                    <a:pt x="223" y="168"/>
                  </a:lnTo>
                  <a:lnTo>
                    <a:pt x="227" y="150"/>
                  </a:lnTo>
                  <a:lnTo>
                    <a:pt x="227" y="150"/>
                  </a:lnTo>
                  <a:lnTo>
                    <a:pt x="231" y="134"/>
                  </a:lnTo>
                  <a:lnTo>
                    <a:pt x="238" y="117"/>
                  </a:lnTo>
                  <a:lnTo>
                    <a:pt x="246" y="97"/>
                  </a:lnTo>
                  <a:lnTo>
                    <a:pt x="257" y="79"/>
                  </a:lnTo>
                  <a:lnTo>
                    <a:pt x="269" y="60"/>
                  </a:lnTo>
                  <a:lnTo>
                    <a:pt x="282" y="41"/>
                  </a:lnTo>
                  <a:lnTo>
                    <a:pt x="294" y="26"/>
                  </a:lnTo>
                  <a:lnTo>
                    <a:pt x="309" y="14"/>
                  </a:lnTo>
                  <a:lnTo>
                    <a:pt x="324" y="3"/>
                  </a:lnTo>
                  <a:lnTo>
                    <a:pt x="338" y="0"/>
                  </a:lnTo>
                  <a:lnTo>
                    <a:pt x="338" y="0"/>
                  </a:lnTo>
                  <a:lnTo>
                    <a:pt x="338" y="1"/>
                  </a:lnTo>
                  <a:lnTo>
                    <a:pt x="338" y="7"/>
                  </a:lnTo>
                  <a:lnTo>
                    <a:pt x="342" y="18"/>
                  </a:lnTo>
                  <a:lnTo>
                    <a:pt x="345" y="33"/>
                  </a:lnTo>
                  <a:lnTo>
                    <a:pt x="347" y="48"/>
                  </a:lnTo>
                  <a:lnTo>
                    <a:pt x="349" y="67"/>
                  </a:lnTo>
                  <a:lnTo>
                    <a:pt x="351" y="85"/>
                  </a:lnTo>
                  <a:lnTo>
                    <a:pt x="356" y="104"/>
                  </a:lnTo>
                  <a:lnTo>
                    <a:pt x="356" y="122"/>
                  </a:lnTo>
                  <a:lnTo>
                    <a:pt x="356" y="140"/>
                  </a:lnTo>
                  <a:lnTo>
                    <a:pt x="356" y="140"/>
                  </a:lnTo>
                  <a:lnTo>
                    <a:pt x="356" y="159"/>
                  </a:lnTo>
                  <a:lnTo>
                    <a:pt x="356" y="180"/>
                  </a:lnTo>
                  <a:lnTo>
                    <a:pt x="356" y="203"/>
                  </a:lnTo>
                  <a:lnTo>
                    <a:pt x="351" y="228"/>
                  </a:lnTo>
                  <a:lnTo>
                    <a:pt x="351" y="254"/>
                  </a:lnTo>
                  <a:lnTo>
                    <a:pt x="347" y="279"/>
                  </a:lnTo>
                  <a:lnTo>
                    <a:pt x="342" y="304"/>
                  </a:lnTo>
                  <a:lnTo>
                    <a:pt x="338" y="330"/>
                  </a:lnTo>
                  <a:lnTo>
                    <a:pt x="332" y="351"/>
                  </a:lnTo>
                  <a:lnTo>
                    <a:pt x="326" y="371"/>
                  </a:lnTo>
                  <a:lnTo>
                    <a:pt x="326" y="371"/>
                  </a:lnTo>
                  <a:lnTo>
                    <a:pt x="315" y="392"/>
                  </a:lnTo>
                  <a:lnTo>
                    <a:pt x="298" y="420"/>
                  </a:lnTo>
                  <a:lnTo>
                    <a:pt x="273" y="454"/>
                  </a:lnTo>
                  <a:lnTo>
                    <a:pt x="243" y="491"/>
                  </a:lnTo>
                  <a:lnTo>
                    <a:pt x="214" y="528"/>
                  </a:lnTo>
                  <a:lnTo>
                    <a:pt x="179" y="563"/>
                  </a:lnTo>
                  <a:lnTo>
                    <a:pt x="145" y="599"/>
                  </a:lnTo>
                  <a:lnTo>
                    <a:pt x="113" y="629"/>
                  </a:lnTo>
                  <a:lnTo>
                    <a:pt x="82" y="654"/>
                  </a:lnTo>
                  <a:lnTo>
                    <a:pt x="57" y="669"/>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142" name="Freeform 140">
              <a:extLst>
                <a:ext uri="{FF2B5EF4-FFF2-40B4-BE49-F238E27FC236}">
                  <a16:creationId xmlns:a16="http://schemas.microsoft.com/office/drawing/2014/main" id="{1E7A55C4-2125-D640-AED8-97B0ABCAA26A}"/>
                </a:ext>
              </a:extLst>
            </p:cNvPr>
            <p:cNvSpPr>
              <a:spLocks/>
            </p:cNvSpPr>
            <p:nvPr/>
          </p:nvSpPr>
          <p:spPr bwMode="auto">
            <a:xfrm>
              <a:off x="3540" y="1897"/>
              <a:ext cx="359" cy="670"/>
            </a:xfrm>
            <a:custGeom>
              <a:avLst/>
              <a:gdLst/>
              <a:ahLst/>
              <a:cxnLst>
                <a:cxn ang="0">
                  <a:pos x="7" y="633"/>
                </a:cxn>
                <a:cxn ang="0">
                  <a:pos x="26" y="574"/>
                </a:cxn>
                <a:cxn ang="0">
                  <a:pos x="51" y="505"/>
                </a:cxn>
                <a:cxn ang="0">
                  <a:pos x="83" y="433"/>
                </a:cxn>
                <a:cxn ang="0">
                  <a:pos x="117" y="371"/>
                </a:cxn>
                <a:cxn ang="0">
                  <a:pos x="134" y="344"/>
                </a:cxn>
                <a:cxn ang="0">
                  <a:pos x="166" y="300"/>
                </a:cxn>
                <a:cxn ang="0">
                  <a:pos x="189" y="258"/>
                </a:cxn>
                <a:cxn ang="0">
                  <a:pos x="208" y="220"/>
                </a:cxn>
                <a:cxn ang="0">
                  <a:pos x="219" y="184"/>
                </a:cxn>
                <a:cxn ang="0">
                  <a:pos x="226" y="150"/>
                </a:cxn>
                <a:cxn ang="0">
                  <a:pos x="231" y="134"/>
                </a:cxn>
                <a:cxn ang="0">
                  <a:pos x="248" y="97"/>
                </a:cxn>
                <a:cxn ang="0">
                  <a:pos x="269" y="60"/>
                </a:cxn>
                <a:cxn ang="0">
                  <a:pos x="297" y="26"/>
                </a:cxn>
                <a:cxn ang="0">
                  <a:pos x="324" y="3"/>
                </a:cxn>
                <a:cxn ang="0">
                  <a:pos x="339" y="0"/>
                </a:cxn>
                <a:cxn ang="0">
                  <a:pos x="341" y="7"/>
                </a:cxn>
                <a:cxn ang="0">
                  <a:pos x="348" y="33"/>
                </a:cxn>
                <a:cxn ang="0">
                  <a:pos x="351" y="67"/>
                </a:cxn>
                <a:cxn ang="0">
                  <a:pos x="355" y="104"/>
                </a:cxn>
                <a:cxn ang="0">
                  <a:pos x="358" y="140"/>
                </a:cxn>
                <a:cxn ang="0">
                  <a:pos x="358" y="159"/>
                </a:cxn>
                <a:cxn ang="0">
                  <a:pos x="355" y="203"/>
                </a:cxn>
                <a:cxn ang="0">
                  <a:pos x="351" y="254"/>
                </a:cxn>
                <a:cxn ang="0">
                  <a:pos x="345" y="304"/>
                </a:cxn>
                <a:cxn ang="0">
                  <a:pos x="334" y="351"/>
                </a:cxn>
                <a:cxn ang="0">
                  <a:pos x="328" y="371"/>
                </a:cxn>
                <a:cxn ang="0">
                  <a:pos x="299" y="420"/>
                </a:cxn>
                <a:cxn ang="0">
                  <a:pos x="246" y="491"/>
                </a:cxn>
                <a:cxn ang="0">
                  <a:pos x="180" y="563"/>
                </a:cxn>
                <a:cxn ang="0">
                  <a:pos x="113" y="629"/>
                </a:cxn>
                <a:cxn ang="0">
                  <a:pos x="56" y="669"/>
                </a:cxn>
              </a:cxnLst>
              <a:rect l="0" t="0" r="r" b="b"/>
              <a:pathLst>
                <a:path w="359" h="670">
                  <a:moveTo>
                    <a:pt x="0" y="659"/>
                  </a:moveTo>
                  <a:lnTo>
                    <a:pt x="7" y="633"/>
                  </a:lnTo>
                  <a:lnTo>
                    <a:pt x="16" y="606"/>
                  </a:lnTo>
                  <a:lnTo>
                    <a:pt x="26" y="574"/>
                  </a:lnTo>
                  <a:lnTo>
                    <a:pt x="37" y="538"/>
                  </a:lnTo>
                  <a:lnTo>
                    <a:pt x="51" y="505"/>
                  </a:lnTo>
                  <a:lnTo>
                    <a:pt x="67" y="468"/>
                  </a:lnTo>
                  <a:lnTo>
                    <a:pt x="83" y="433"/>
                  </a:lnTo>
                  <a:lnTo>
                    <a:pt x="99" y="401"/>
                  </a:lnTo>
                  <a:lnTo>
                    <a:pt x="117" y="371"/>
                  </a:lnTo>
                  <a:lnTo>
                    <a:pt x="134" y="344"/>
                  </a:lnTo>
                  <a:lnTo>
                    <a:pt x="134" y="344"/>
                  </a:lnTo>
                  <a:lnTo>
                    <a:pt x="150" y="321"/>
                  </a:lnTo>
                  <a:lnTo>
                    <a:pt x="166" y="300"/>
                  </a:lnTo>
                  <a:lnTo>
                    <a:pt x="178" y="279"/>
                  </a:lnTo>
                  <a:lnTo>
                    <a:pt x="189" y="258"/>
                  </a:lnTo>
                  <a:lnTo>
                    <a:pt x="200" y="237"/>
                  </a:lnTo>
                  <a:lnTo>
                    <a:pt x="208" y="220"/>
                  </a:lnTo>
                  <a:lnTo>
                    <a:pt x="214" y="201"/>
                  </a:lnTo>
                  <a:lnTo>
                    <a:pt x="219" y="184"/>
                  </a:lnTo>
                  <a:lnTo>
                    <a:pt x="225" y="168"/>
                  </a:lnTo>
                  <a:lnTo>
                    <a:pt x="226" y="150"/>
                  </a:lnTo>
                  <a:lnTo>
                    <a:pt x="226" y="150"/>
                  </a:lnTo>
                  <a:lnTo>
                    <a:pt x="231" y="134"/>
                  </a:lnTo>
                  <a:lnTo>
                    <a:pt x="240" y="117"/>
                  </a:lnTo>
                  <a:lnTo>
                    <a:pt x="248" y="97"/>
                  </a:lnTo>
                  <a:lnTo>
                    <a:pt x="258" y="79"/>
                  </a:lnTo>
                  <a:lnTo>
                    <a:pt x="269" y="60"/>
                  </a:lnTo>
                  <a:lnTo>
                    <a:pt x="281" y="41"/>
                  </a:lnTo>
                  <a:lnTo>
                    <a:pt x="297" y="26"/>
                  </a:lnTo>
                  <a:lnTo>
                    <a:pt x="311" y="14"/>
                  </a:lnTo>
                  <a:lnTo>
                    <a:pt x="324" y="3"/>
                  </a:lnTo>
                  <a:lnTo>
                    <a:pt x="339" y="0"/>
                  </a:lnTo>
                  <a:lnTo>
                    <a:pt x="339" y="0"/>
                  </a:lnTo>
                  <a:lnTo>
                    <a:pt x="341" y="1"/>
                  </a:lnTo>
                  <a:lnTo>
                    <a:pt x="341" y="7"/>
                  </a:lnTo>
                  <a:lnTo>
                    <a:pt x="343" y="18"/>
                  </a:lnTo>
                  <a:lnTo>
                    <a:pt x="348" y="33"/>
                  </a:lnTo>
                  <a:lnTo>
                    <a:pt x="350" y="48"/>
                  </a:lnTo>
                  <a:lnTo>
                    <a:pt x="351" y="67"/>
                  </a:lnTo>
                  <a:lnTo>
                    <a:pt x="353" y="85"/>
                  </a:lnTo>
                  <a:lnTo>
                    <a:pt x="355" y="104"/>
                  </a:lnTo>
                  <a:lnTo>
                    <a:pt x="358" y="122"/>
                  </a:lnTo>
                  <a:lnTo>
                    <a:pt x="358" y="140"/>
                  </a:lnTo>
                  <a:lnTo>
                    <a:pt x="358" y="140"/>
                  </a:lnTo>
                  <a:lnTo>
                    <a:pt x="358" y="159"/>
                  </a:lnTo>
                  <a:lnTo>
                    <a:pt x="358" y="180"/>
                  </a:lnTo>
                  <a:lnTo>
                    <a:pt x="355" y="203"/>
                  </a:lnTo>
                  <a:lnTo>
                    <a:pt x="353" y="228"/>
                  </a:lnTo>
                  <a:lnTo>
                    <a:pt x="351" y="254"/>
                  </a:lnTo>
                  <a:lnTo>
                    <a:pt x="350" y="279"/>
                  </a:lnTo>
                  <a:lnTo>
                    <a:pt x="345" y="304"/>
                  </a:lnTo>
                  <a:lnTo>
                    <a:pt x="341" y="330"/>
                  </a:lnTo>
                  <a:lnTo>
                    <a:pt x="334" y="351"/>
                  </a:lnTo>
                  <a:lnTo>
                    <a:pt x="328" y="371"/>
                  </a:lnTo>
                  <a:lnTo>
                    <a:pt x="328" y="371"/>
                  </a:lnTo>
                  <a:lnTo>
                    <a:pt x="318" y="392"/>
                  </a:lnTo>
                  <a:lnTo>
                    <a:pt x="299" y="420"/>
                  </a:lnTo>
                  <a:lnTo>
                    <a:pt x="276" y="454"/>
                  </a:lnTo>
                  <a:lnTo>
                    <a:pt x="246" y="491"/>
                  </a:lnTo>
                  <a:lnTo>
                    <a:pt x="214" y="528"/>
                  </a:lnTo>
                  <a:lnTo>
                    <a:pt x="180" y="563"/>
                  </a:lnTo>
                  <a:lnTo>
                    <a:pt x="147" y="599"/>
                  </a:lnTo>
                  <a:lnTo>
                    <a:pt x="113" y="629"/>
                  </a:lnTo>
                  <a:lnTo>
                    <a:pt x="83" y="654"/>
                  </a:lnTo>
                  <a:lnTo>
                    <a:pt x="56" y="669"/>
                  </a:lnTo>
                  <a:lnTo>
                    <a:pt x="0" y="659"/>
                  </a:lnTo>
                </a:path>
              </a:pathLst>
            </a:custGeom>
            <a:solidFill>
              <a:srgbClr val="FFD80F"/>
            </a:solidFill>
            <a:ln w="9525" cap="rnd">
              <a:noFill/>
              <a:round/>
              <a:headEnd/>
              <a:tailEnd/>
            </a:ln>
            <a:effectLst/>
          </p:spPr>
          <p:txBody>
            <a:bodyPr/>
            <a:lstStyle/>
            <a:p>
              <a:endParaRPr lang="en-US" sz="1800"/>
            </a:p>
          </p:txBody>
        </p:sp>
        <p:sp>
          <p:nvSpPr>
            <p:cNvPr id="143" name="Freeform 141">
              <a:extLst>
                <a:ext uri="{FF2B5EF4-FFF2-40B4-BE49-F238E27FC236}">
                  <a16:creationId xmlns:a16="http://schemas.microsoft.com/office/drawing/2014/main" id="{31D96B42-9EC6-6248-98A0-82F4D3B81A25}"/>
                </a:ext>
              </a:extLst>
            </p:cNvPr>
            <p:cNvSpPr>
              <a:spLocks/>
            </p:cNvSpPr>
            <p:nvPr/>
          </p:nvSpPr>
          <p:spPr bwMode="auto">
            <a:xfrm>
              <a:off x="3540" y="1897"/>
              <a:ext cx="359" cy="670"/>
            </a:xfrm>
            <a:custGeom>
              <a:avLst/>
              <a:gdLst/>
              <a:ahLst/>
              <a:cxnLst>
                <a:cxn ang="0">
                  <a:pos x="7" y="633"/>
                </a:cxn>
                <a:cxn ang="0">
                  <a:pos x="26" y="574"/>
                </a:cxn>
                <a:cxn ang="0">
                  <a:pos x="51" y="505"/>
                </a:cxn>
                <a:cxn ang="0">
                  <a:pos x="83" y="433"/>
                </a:cxn>
                <a:cxn ang="0">
                  <a:pos x="117" y="371"/>
                </a:cxn>
                <a:cxn ang="0">
                  <a:pos x="134" y="344"/>
                </a:cxn>
                <a:cxn ang="0">
                  <a:pos x="166" y="300"/>
                </a:cxn>
                <a:cxn ang="0">
                  <a:pos x="189" y="258"/>
                </a:cxn>
                <a:cxn ang="0">
                  <a:pos x="208" y="220"/>
                </a:cxn>
                <a:cxn ang="0">
                  <a:pos x="219" y="184"/>
                </a:cxn>
                <a:cxn ang="0">
                  <a:pos x="226" y="150"/>
                </a:cxn>
                <a:cxn ang="0">
                  <a:pos x="231" y="134"/>
                </a:cxn>
                <a:cxn ang="0">
                  <a:pos x="248" y="97"/>
                </a:cxn>
                <a:cxn ang="0">
                  <a:pos x="269" y="60"/>
                </a:cxn>
                <a:cxn ang="0">
                  <a:pos x="297" y="26"/>
                </a:cxn>
                <a:cxn ang="0">
                  <a:pos x="324" y="3"/>
                </a:cxn>
                <a:cxn ang="0">
                  <a:pos x="339" y="0"/>
                </a:cxn>
                <a:cxn ang="0">
                  <a:pos x="341" y="7"/>
                </a:cxn>
                <a:cxn ang="0">
                  <a:pos x="348" y="33"/>
                </a:cxn>
                <a:cxn ang="0">
                  <a:pos x="351" y="67"/>
                </a:cxn>
                <a:cxn ang="0">
                  <a:pos x="355" y="104"/>
                </a:cxn>
                <a:cxn ang="0">
                  <a:pos x="358" y="140"/>
                </a:cxn>
                <a:cxn ang="0">
                  <a:pos x="358" y="159"/>
                </a:cxn>
                <a:cxn ang="0">
                  <a:pos x="355" y="203"/>
                </a:cxn>
                <a:cxn ang="0">
                  <a:pos x="351" y="254"/>
                </a:cxn>
                <a:cxn ang="0">
                  <a:pos x="345" y="304"/>
                </a:cxn>
                <a:cxn ang="0">
                  <a:pos x="334" y="351"/>
                </a:cxn>
                <a:cxn ang="0">
                  <a:pos x="328" y="371"/>
                </a:cxn>
                <a:cxn ang="0">
                  <a:pos x="299" y="420"/>
                </a:cxn>
                <a:cxn ang="0">
                  <a:pos x="246" y="491"/>
                </a:cxn>
                <a:cxn ang="0">
                  <a:pos x="180" y="563"/>
                </a:cxn>
                <a:cxn ang="0">
                  <a:pos x="113" y="629"/>
                </a:cxn>
                <a:cxn ang="0">
                  <a:pos x="56" y="669"/>
                </a:cxn>
              </a:cxnLst>
              <a:rect l="0" t="0" r="r" b="b"/>
              <a:pathLst>
                <a:path w="359" h="670">
                  <a:moveTo>
                    <a:pt x="0" y="659"/>
                  </a:moveTo>
                  <a:lnTo>
                    <a:pt x="7" y="633"/>
                  </a:lnTo>
                  <a:lnTo>
                    <a:pt x="16" y="606"/>
                  </a:lnTo>
                  <a:lnTo>
                    <a:pt x="26" y="574"/>
                  </a:lnTo>
                  <a:lnTo>
                    <a:pt x="37" y="538"/>
                  </a:lnTo>
                  <a:lnTo>
                    <a:pt x="51" y="505"/>
                  </a:lnTo>
                  <a:lnTo>
                    <a:pt x="67" y="468"/>
                  </a:lnTo>
                  <a:lnTo>
                    <a:pt x="83" y="433"/>
                  </a:lnTo>
                  <a:lnTo>
                    <a:pt x="99" y="401"/>
                  </a:lnTo>
                  <a:lnTo>
                    <a:pt x="117" y="371"/>
                  </a:lnTo>
                  <a:lnTo>
                    <a:pt x="134" y="344"/>
                  </a:lnTo>
                  <a:lnTo>
                    <a:pt x="134" y="344"/>
                  </a:lnTo>
                  <a:lnTo>
                    <a:pt x="150" y="321"/>
                  </a:lnTo>
                  <a:lnTo>
                    <a:pt x="166" y="300"/>
                  </a:lnTo>
                  <a:lnTo>
                    <a:pt x="178" y="279"/>
                  </a:lnTo>
                  <a:lnTo>
                    <a:pt x="189" y="258"/>
                  </a:lnTo>
                  <a:lnTo>
                    <a:pt x="200" y="237"/>
                  </a:lnTo>
                  <a:lnTo>
                    <a:pt x="208" y="220"/>
                  </a:lnTo>
                  <a:lnTo>
                    <a:pt x="214" y="201"/>
                  </a:lnTo>
                  <a:lnTo>
                    <a:pt x="219" y="184"/>
                  </a:lnTo>
                  <a:lnTo>
                    <a:pt x="225" y="168"/>
                  </a:lnTo>
                  <a:lnTo>
                    <a:pt x="226" y="150"/>
                  </a:lnTo>
                  <a:lnTo>
                    <a:pt x="226" y="150"/>
                  </a:lnTo>
                  <a:lnTo>
                    <a:pt x="231" y="134"/>
                  </a:lnTo>
                  <a:lnTo>
                    <a:pt x="240" y="117"/>
                  </a:lnTo>
                  <a:lnTo>
                    <a:pt x="248" y="97"/>
                  </a:lnTo>
                  <a:lnTo>
                    <a:pt x="258" y="79"/>
                  </a:lnTo>
                  <a:lnTo>
                    <a:pt x="269" y="60"/>
                  </a:lnTo>
                  <a:lnTo>
                    <a:pt x="281" y="41"/>
                  </a:lnTo>
                  <a:lnTo>
                    <a:pt x="297" y="26"/>
                  </a:lnTo>
                  <a:lnTo>
                    <a:pt x="311" y="14"/>
                  </a:lnTo>
                  <a:lnTo>
                    <a:pt x="324" y="3"/>
                  </a:lnTo>
                  <a:lnTo>
                    <a:pt x="339" y="0"/>
                  </a:lnTo>
                  <a:lnTo>
                    <a:pt x="339" y="0"/>
                  </a:lnTo>
                  <a:lnTo>
                    <a:pt x="341" y="1"/>
                  </a:lnTo>
                  <a:lnTo>
                    <a:pt x="341" y="7"/>
                  </a:lnTo>
                  <a:lnTo>
                    <a:pt x="343" y="18"/>
                  </a:lnTo>
                  <a:lnTo>
                    <a:pt x="348" y="33"/>
                  </a:lnTo>
                  <a:lnTo>
                    <a:pt x="350" y="48"/>
                  </a:lnTo>
                  <a:lnTo>
                    <a:pt x="351" y="67"/>
                  </a:lnTo>
                  <a:lnTo>
                    <a:pt x="353" y="85"/>
                  </a:lnTo>
                  <a:lnTo>
                    <a:pt x="355" y="104"/>
                  </a:lnTo>
                  <a:lnTo>
                    <a:pt x="358" y="122"/>
                  </a:lnTo>
                  <a:lnTo>
                    <a:pt x="358" y="140"/>
                  </a:lnTo>
                  <a:lnTo>
                    <a:pt x="358" y="140"/>
                  </a:lnTo>
                  <a:lnTo>
                    <a:pt x="358" y="159"/>
                  </a:lnTo>
                  <a:lnTo>
                    <a:pt x="358" y="180"/>
                  </a:lnTo>
                  <a:lnTo>
                    <a:pt x="355" y="203"/>
                  </a:lnTo>
                  <a:lnTo>
                    <a:pt x="353" y="228"/>
                  </a:lnTo>
                  <a:lnTo>
                    <a:pt x="351" y="254"/>
                  </a:lnTo>
                  <a:lnTo>
                    <a:pt x="350" y="279"/>
                  </a:lnTo>
                  <a:lnTo>
                    <a:pt x="345" y="304"/>
                  </a:lnTo>
                  <a:lnTo>
                    <a:pt x="341" y="330"/>
                  </a:lnTo>
                  <a:lnTo>
                    <a:pt x="334" y="351"/>
                  </a:lnTo>
                  <a:lnTo>
                    <a:pt x="328" y="371"/>
                  </a:lnTo>
                  <a:lnTo>
                    <a:pt x="328" y="371"/>
                  </a:lnTo>
                  <a:lnTo>
                    <a:pt x="318" y="392"/>
                  </a:lnTo>
                  <a:lnTo>
                    <a:pt x="299" y="420"/>
                  </a:lnTo>
                  <a:lnTo>
                    <a:pt x="276" y="454"/>
                  </a:lnTo>
                  <a:lnTo>
                    <a:pt x="246" y="491"/>
                  </a:lnTo>
                  <a:lnTo>
                    <a:pt x="214" y="528"/>
                  </a:lnTo>
                  <a:lnTo>
                    <a:pt x="180" y="563"/>
                  </a:lnTo>
                  <a:lnTo>
                    <a:pt x="147" y="599"/>
                  </a:lnTo>
                  <a:lnTo>
                    <a:pt x="113" y="629"/>
                  </a:lnTo>
                  <a:lnTo>
                    <a:pt x="83" y="654"/>
                  </a:lnTo>
                  <a:lnTo>
                    <a:pt x="56" y="669"/>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144" name="Freeform 142">
              <a:extLst>
                <a:ext uri="{FF2B5EF4-FFF2-40B4-BE49-F238E27FC236}">
                  <a16:creationId xmlns:a16="http://schemas.microsoft.com/office/drawing/2014/main" id="{DBE3BA5B-4966-FC44-BC27-CEB6D7D9601B}"/>
                </a:ext>
              </a:extLst>
            </p:cNvPr>
            <p:cNvSpPr>
              <a:spLocks/>
            </p:cNvSpPr>
            <p:nvPr/>
          </p:nvSpPr>
          <p:spPr bwMode="auto">
            <a:xfrm>
              <a:off x="3477" y="2063"/>
              <a:ext cx="451" cy="596"/>
            </a:xfrm>
            <a:custGeom>
              <a:avLst/>
              <a:gdLst/>
              <a:ahLst/>
              <a:cxnLst>
                <a:cxn ang="0">
                  <a:pos x="0" y="595"/>
                </a:cxn>
                <a:cxn ang="0">
                  <a:pos x="12" y="574"/>
                </a:cxn>
                <a:cxn ang="0">
                  <a:pos x="29" y="548"/>
                </a:cxn>
                <a:cxn ang="0">
                  <a:pos x="48" y="518"/>
                </a:cxn>
                <a:cxn ang="0">
                  <a:pos x="73" y="483"/>
                </a:cxn>
                <a:cxn ang="0">
                  <a:pos x="99" y="449"/>
                </a:cxn>
                <a:cxn ang="0">
                  <a:pos x="126" y="414"/>
                </a:cxn>
                <a:cxn ang="0">
                  <a:pos x="156" y="380"/>
                </a:cxn>
                <a:cxn ang="0">
                  <a:pos x="186" y="348"/>
                </a:cxn>
                <a:cxn ang="0">
                  <a:pos x="217" y="322"/>
                </a:cxn>
                <a:cxn ang="0">
                  <a:pos x="249" y="298"/>
                </a:cxn>
                <a:cxn ang="0">
                  <a:pos x="249" y="298"/>
                </a:cxn>
                <a:cxn ang="0">
                  <a:pos x="251" y="296"/>
                </a:cxn>
                <a:cxn ang="0">
                  <a:pos x="258" y="290"/>
                </a:cxn>
                <a:cxn ang="0">
                  <a:pos x="268" y="281"/>
                </a:cxn>
                <a:cxn ang="0">
                  <a:pos x="281" y="269"/>
                </a:cxn>
                <a:cxn ang="0">
                  <a:pos x="293" y="251"/>
                </a:cxn>
                <a:cxn ang="0">
                  <a:pos x="311" y="235"/>
                </a:cxn>
                <a:cxn ang="0">
                  <a:pos x="327" y="216"/>
                </a:cxn>
                <a:cxn ang="0">
                  <a:pos x="341" y="195"/>
                </a:cxn>
                <a:cxn ang="0">
                  <a:pos x="357" y="174"/>
                </a:cxn>
                <a:cxn ang="0">
                  <a:pos x="367" y="152"/>
                </a:cxn>
                <a:cxn ang="0">
                  <a:pos x="367" y="152"/>
                </a:cxn>
                <a:cxn ang="0">
                  <a:pos x="378" y="131"/>
                </a:cxn>
                <a:cxn ang="0">
                  <a:pos x="389" y="113"/>
                </a:cxn>
                <a:cxn ang="0">
                  <a:pos x="399" y="98"/>
                </a:cxn>
                <a:cxn ang="0">
                  <a:pos x="408" y="83"/>
                </a:cxn>
                <a:cxn ang="0">
                  <a:pos x="413" y="69"/>
                </a:cxn>
                <a:cxn ang="0">
                  <a:pos x="422" y="56"/>
                </a:cxn>
                <a:cxn ang="0">
                  <a:pos x="426" y="43"/>
                </a:cxn>
                <a:cxn ang="0">
                  <a:pos x="433" y="30"/>
                </a:cxn>
                <a:cxn ang="0">
                  <a:pos x="437" y="16"/>
                </a:cxn>
                <a:cxn ang="0">
                  <a:pos x="438" y="0"/>
                </a:cxn>
                <a:cxn ang="0">
                  <a:pos x="438" y="0"/>
                </a:cxn>
                <a:cxn ang="0">
                  <a:pos x="438" y="5"/>
                </a:cxn>
                <a:cxn ang="0">
                  <a:pos x="443" y="25"/>
                </a:cxn>
                <a:cxn ang="0">
                  <a:pos x="445" y="50"/>
                </a:cxn>
                <a:cxn ang="0">
                  <a:pos x="447" y="83"/>
                </a:cxn>
                <a:cxn ang="0">
                  <a:pos x="450" y="122"/>
                </a:cxn>
                <a:cxn ang="0">
                  <a:pos x="450" y="161"/>
                </a:cxn>
                <a:cxn ang="0">
                  <a:pos x="447" y="203"/>
                </a:cxn>
                <a:cxn ang="0">
                  <a:pos x="443" y="244"/>
                </a:cxn>
                <a:cxn ang="0">
                  <a:pos x="435" y="277"/>
                </a:cxn>
                <a:cxn ang="0">
                  <a:pos x="420" y="309"/>
                </a:cxn>
                <a:cxn ang="0">
                  <a:pos x="420" y="309"/>
                </a:cxn>
                <a:cxn ang="0">
                  <a:pos x="401" y="336"/>
                </a:cxn>
                <a:cxn ang="0">
                  <a:pos x="373" y="366"/>
                </a:cxn>
                <a:cxn ang="0">
                  <a:pos x="341" y="397"/>
                </a:cxn>
                <a:cxn ang="0">
                  <a:pos x="306" y="426"/>
                </a:cxn>
                <a:cxn ang="0">
                  <a:pos x="268" y="454"/>
                </a:cxn>
                <a:cxn ang="0">
                  <a:pos x="232" y="481"/>
                </a:cxn>
                <a:cxn ang="0">
                  <a:pos x="194" y="504"/>
                </a:cxn>
                <a:cxn ang="0">
                  <a:pos x="162" y="525"/>
                </a:cxn>
                <a:cxn ang="0">
                  <a:pos x="135" y="541"/>
                </a:cxn>
                <a:cxn ang="0">
                  <a:pos x="113" y="551"/>
                </a:cxn>
                <a:cxn ang="0">
                  <a:pos x="0" y="595"/>
                </a:cxn>
              </a:cxnLst>
              <a:rect l="0" t="0" r="r" b="b"/>
              <a:pathLst>
                <a:path w="451" h="596">
                  <a:moveTo>
                    <a:pt x="0" y="595"/>
                  </a:moveTo>
                  <a:lnTo>
                    <a:pt x="12" y="574"/>
                  </a:lnTo>
                  <a:lnTo>
                    <a:pt x="29" y="548"/>
                  </a:lnTo>
                  <a:lnTo>
                    <a:pt x="48" y="518"/>
                  </a:lnTo>
                  <a:lnTo>
                    <a:pt x="73" y="483"/>
                  </a:lnTo>
                  <a:lnTo>
                    <a:pt x="99" y="449"/>
                  </a:lnTo>
                  <a:lnTo>
                    <a:pt x="126" y="414"/>
                  </a:lnTo>
                  <a:lnTo>
                    <a:pt x="156" y="380"/>
                  </a:lnTo>
                  <a:lnTo>
                    <a:pt x="186" y="348"/>
                  </a:lnTo>
                  <a:lnTo>
                    <a:pt x="217" y="322"/>
                  </a:lnTo>
                  <a:lnTo>
                    <a:pt x="249" y="298"/>
                  </a:lnTo>
                  <a:lnTo>
                    <a:pt x="249" y="298"/>
                  </a:lnTo>
                  <a:lnTo>
                    <a:pt x="251" y="296"/>
                  </a:lnTo>
                  <a:lnTo>
                    <a:pt x="258" y="290"/>
                  </a:lnTo>
                  <a:lnTo>
                    <a:pt x="268" y="281"/>
                  </a:lnTo>
                  <a:lnTo>
                    <a:pt x="281" y="269"/>
                  </a:lnTo>
                  <a:lnTo>
                    <a:pt x="293" y="251"/>
                  </a:lnTo>
                  <a:lnTo>
                    <a:pt x="311" y="235"/>
                  </a:lnTo>
                  <a:lnTo>
                    <a:pt x="327" y="216"/>
                  </a:lnTo>
                  <a:lnTo>
                    <a:pt x="341" y="195"/>
                  </a:lnTo>
                  <a:lnTo>
                    <a:pt x="357" y="174"/>
                  </a:lnTo>
                  <a:lnTo>
                    <a:pt x="367" y="152"/>
                  </a:lnTo>
                  <a:lnTo>
                    <a:pt x="367" y="152"/>
                  </a:lnTo>
                  <a:lnTo>
                    <a:pt x="378" y="131"/>
                  </a:lnTo>
                  <a:lnTo>
                    <a:pt x="389" y="113"/>
                  </a:lnTo>
                  <a:lnTo>
                    <a:pt x="399" y="98"/>
                  </a:lnTo>
                  <a:lnTo>
                    <a:pt x="408" y="83"/>
                  </a:lnTo>
                  <a:lnTo>
                    <a:pt x="413" y="69"/>
                  </a:lnTo>
                  <a:lnTo>
                    <a:pt x="422" y="56"/>
                  </a:lnTo>
                  <a:lnTo>
                    <a:pt x="426" y="43"/>
                  </a:lnTo>
                  <a:lnTo>
                    <a:pt x="433" y="30"/>
                  </a:lnTo>
                  <a:lnTo>
                    <a:pt x="437" y="16"/>
                  </a:lnTo>
                  <a:lnTo>
                    <a:pt x="438" y="0"/>
                  </a:lnTo>
                  <a:lnTo>
                    <a:pt x="438" y="0"/>
                  </a:lnTo>
                  <a:lnTo>
                    <a:pt x="438" y="5"/>
                  </a:lnTo>
                  <a:lnTo>
                    <a:pt x="443" y="25"/>
                  </a:lnTo>
                  <a:lnTo>
                    <a:pt x="445" y="50"/>
                  </a:lnTo>
                  <a:lnTo>
                    <a:pt x="447" y="83"/>
                  </a:lnTo>
                  <a:lnTo>
                    <a:pt x="450" y="122"/>
                  </a:lnTo>
                  <a:lnTo>
                    <a:pt x="450" y="161"/>
                  </a:lnTo>
                  <a:lnTo>
                    <a:pt x="447" y="203"/>
                  </a:lnTo>
                  <a:lnTo>
                    <a:pt x="443" y="244"/>
                  </a:lnTo>
                  <a:lnTo>
                    <a:pt x="435" y="277"/>
                  </a:lnTo>
                  <a:lnTo>
                    <a:pt x="420" y="309"/>
                  </a:lnTo>
                  <a:lnTo>
                    <a:pt x="420" y="309"/>
                  </a:lnTo>
                  <a:lnTo>
                    <a:pt x="401" y="336"/>
                  </a:lnTo>
                  <a:lnTo>
                    <a:pt x="373" y="366"/>
                  </a:lnTo>
                  <a:lnTo>
                    <a:pt x="341" y="397"/>
                  </a:lnTo>
                  <a:lnTo>
                    <a:pt x="306" y="426"/>
                  </a:lnTo>
                  <a:lnTo>
                    <a:pt x="268" y="454"/>
                  </a:lnTo>
                  <a:lnTo>
                    <a:pt x="232" y="481"/>
                  </a:lnTo>
                  <a:lnTo>
                    <a:pt x="194" y="504"/>
                  </a:lnTo>
                  <a:lnTo>
                    <a:pt x="162" y="525"/>
                  </a:lnTo>
                  <a:lnTo>
                    <a:pt x="135" y="541"/>
                  </a:lnTo>
                  <a:lnTo>
                    <a:pt x="113" y="551"/>
                  </a:lnTo>
                  <a:lnTo>
                    <a:pt x="0" y="595"/>
                  </a:lnTo>
                </a:path>
              </a:pathLst>
            </a:custGeom>
            <a:solidFill>
              <a:srgbClr val="7C6000"/>
            </a:solidFill>
            <a:ln w="9525" cap="rnd">
              <a:noFill/>
              <a:round/>
              <a:headEnd/>
              <a:tailEnd/>
            </a:ln>
            <a:effectLst/>
          </p:spPr>
          <p:txBody>
            <a:bodyPr/>
            <a:lstStyle/>
            <a:p>
              <a:endParaRPr lang="en-US" sz="1800"/>
            </a:p>
          </p:txBody>
        </p:sp>
        <p:sp>
          <p:nvSpPr>
            <p:cNvPr id="145" name="Freeform 143">
              <a:extLst>
                <a:ext uri="{FF2B5EF4-FFF2-40B4-BE49-F238E27FC236}">
                  <a16:creationId xmlns:a16="http://schemas.microsoft.com/office/drawing/2014/main" id="{B622DEDE-4FBA-D440-A5DB-15CE8F9B288F}"/>
                </a:ext>
              </a:extLst>
            </p:cNvPr>
            <p:cNvSpPr>
              <a:spLocks/>
            </p:cNvSpPr>
            <p:nvPr/>
          </p:nvSpPr>
          <p:spPr bwMode="auto">
            <a:xfrm>
              <a:off x="3477" y="2063"/>
              <a:ext cx="451" cy="596"/>
            </a:xfrm>
            <a:custGeom>
              <a:avLst/>
              <a:gdLst/>
              <a:ahLst/>
              <a:cxnLst>
                <a:cxn ang="0">
                  <a:pos x="0" y="595"/>
                </a:cxn>
                <a:cxn ang="0">
                  <a:pos x="12" y="574"/>
                </a:cxn>
                <a:cxn ang="0">
                  <a:pos x="29" y="548"/>
                </a:cxn>
                <a:cxn ang="0">
                  <a:pos x="48" y="518"/>
                </a:cxn>
                <a:cxn ang="0">
                  <a:pos x="73" y="483"/>
                </a:cxn>
                <a:cxn ang="0">
                  <a:pos x="99" y="449"/>
                </a:cxn>
                <a:cxn ang="0">
                  <a:pos x="126" y="414"/>
                </a:cxn>
                <a:cxn ang="0">
                  <a:pos x="156" y="380"/>
                </a:cxn>
                <a:cxn ang="0">
                  <a:pos x="186" y="348"/>
                </a:cxn>
                <a:cxn ang="0">
                  <a:pos x="217" y="322"/>
                </a:cxn>
                <a:cxn ang="0">
                  <a:pos x="249" y="298"/>
                </a:cxn>
                <a:cxn ang="0">
                  <a:pos x="249" y="298"/>
                </a:cxn>
                <a:cxn ang="0">
                  <a:pos x="251" y="296"/>
                </a:cxn>
                <a:cxn ang="0">
                  <a:pos x="258" y="290"/>
                </a:cxn>
                <a:cxn ang="0">
                  <a:pos x="268" y="281"/>
                </a:cxn>
                <a:cxn ang="0">
                  <a:pos x="281" y="269"/>
                </a:cxn>
                <a:cxn ang="0">
                  <a:pos x="293" y="251"/>
                </a:cxn>
                <a:cxn ang="0">
                  <a:pos x="311" y="235"/>
                </a:cxn>
                <a:cxn ang="0">
                  <a:pos x="327" y="216"/>
                </a:cxn>
                <a:cxn ang="0">
                  <a:pos x="341" y="195"/>
                </a:cxn>
                <a:cxn ang="0">
                  <a:pos x="357" y="174"/>
                </a:cxn>
                <a:cxn ang="0">
                  <a:pos x="367" y="152"/>
                </a:cxn>
                <a:cxn ang="0">
                  <a:pos x="367" y="152"/>
                </a:cxn>
                <a:cxn ang="0">
                  <a:pos x="378" y="131"/>
                </a:cxn>
                <a:cxn ang="0">
                  <a:pos x="389" y="113"/>
                </a:cxn>
                <a:cxn ang="0">
                  <a:pos x="399" y="98"/>
                </a:cxn>
                <a:cxn ang="0">
                  <a:pos x="408" y="83"/>
                </a:cxn>
                <a:cxn ang="0">
                  <a:pos x="413" y="69"/>
                </a:cxn>
                <a:cxn ang="0">
                  <a:pos x="422" y="56"/>
                </a:cxn>
                <a:cxn ang="0">
                  <a:pos x="426" y="43"/>
                </a:cxn>
                <a:cxn ang="0">
                  <a:pos x="433" y="30"/>
                </a:cxn>
                <a:cxn ang="0">
                  <a:pos x="437" y="16"/>
                </a:cxn>
                <a:cxn ang="0">
                  <a:pos x="438" y="0"/>
                </a:cxn>
                <a:cxn ang="0">
                  <a:pos x="438" y="0"/>
                </a:cxn>
                <a:cxn ang="0">
                  <a:pos x="438" y="5"/>
                </a:cxn>
                <a:cxn ang="0">
                  <a:pos x="443" y="25"/>
                </a:cxn>
                <a:cxn ang="0">
                  <a:pos x="445" y="50"/>
                </a:cxn>
                <a:cxn ang="0">
                  <a:pos x="447" y="83"/>
                </a:cxn>
                <a:cxn ang="0">
                  <a:pos x="450" y="122"/>
                </a:cxn>
                <a:cxn ang="0">
                  <a:pos x="450" y="161"/>
                </a:cxn>
                <a:cxn ang="0">
                  <a:pos x="447" y="203"/>
                </a:cxn>
                <a:cxn ang="0">
                  <a:pos x="443" y="244"/>
                </a:cxn>
                <a:cxn ang="0">
                  <a:pos x="435" y="277"/>
                </a:cxn>
                <a:cxn ang="0">
                  <a:pos x="420" y="309"/>
                </a:cxn>
                <a:cxn ang="0">
                  <a:pos x="420" y="309"/>
                </a:cxn>
                <a:cxn ang="0">
                  <a:pos x="401" y="336"/>
                </a:cxn>
                <a:cxn ang="0">
                  <a:pos x="373" y="366"/>
                </a:cxn>
                <a:cxn ang="0">
                  <a:pos x="341" y="397"/>
                </a:cxn>
                <a:cxn ang="0">
                  <a:pos x="306" y="426"/>
                </a:cxn>
                <a:cxn ang="0">
                  <a:pos x="268" y="454"/>
                </a:cxn>
                <a:cxn ang="0">
                  <a:pos x="232" y="481"/>
                </a:cxn>
                <a:cxn ang="0">
                  <a:pos x="194" y="504"/>
                </a:cxn>
                <a:cxn ang="0">
                  <a:pos x="162" y="525"/>
                </a:cxn>
                <a:cxn ang="0">
                  <a:pos x="135" y="541"/>
                </a:cxn>
                <a:cxn ang="0">
                  <a:pos x="113" y="551"/>
                </a:cxn>
              </a:cxnLst>
              <a:rect l="0" t="0" r="r" b="b"/>
              <a:pathLst>
                <a:path w="451" h="596">
                  <a:moveTo>
                    <a:pt x="0" y="595"/>
                  </a:moveTo>
                  <a:lnTo>
                    <a:pt x="12" y="574"/>
                  </a:lnTo>
                  <a:lnTo>
                    <a:pt x="29" y="548"/>
                  </a:lnTo>
                  <a:lnTo>
                    <a:pt x="48" y="518"/>
                  </a:lnTo>
                  <a:lnTo>
                    <a:pt x="73" y="483"/>
                  </a:lnTo>
                  <a:lnTo>
                    <a:pt x="99" y="449"/>
                  </a:lnTo>
                  <a:lnTo>
                    <a:pt x="126" y="414"/>
                  </a:lnTo>
                  <a:lnTo>
                    <a:pt x="156" y="380"/>
                  </a:lnTo>
                  <a:lnTo>
                    <a:pt x="186" y="348"/>
                  </a:lnTo>
                  <a:lnTo>
                    <a:pt x="217" y="322"/>
                  </a:lnTo>
                  <a:lnTo>
                    <a:pt x="249" y="298"/>
                  </a:lnTo>
                  <a:lnTo>
                    <a:pt x="249" y="298"/>
                  </a:lnTo>
                  <a:lnTo>
                    <a:pt x="251" y="296"/>
                  </a:lnTo>
                  <a:lnTo>
                    <a:pt x="258" y="290"/>
                  </a:lnTo>
                  <a:lnTo>
                    <a:pt x="268" y="281"/>
                  </a:lnTo>
                  <a:lnTo>
                    <a:pt x="281" y="269"/>
                  </a:lnTo>
                  <a:lnTo>
                    <a:pt x="293" y="251"/>
                  </a:lnTo>
                  <a:lnTo>
                    <a:pt x="311" y="235"/>
                  </a:lnTo>
                  <a:lnTo>
                    <a:pt x="327" y="216"/>
                  </a:lnTo>
                  <a:lnTo>
                    <a:pt x="341" y="195"/>
                  </a:lnTo>
                  <a:lnTo>
                    <a:pt x="357" y="174"/>
                  </a:lnTo>
                  <a:lnTo>
                    <a:pt x="367" y="152"/>
                  </a:lnTo>
                  <a:lnTo>
                    <a:pt x="367" y="152"/>
                  </a:lnTo>
                  <a:lnTo>
                    <a:pt x="378" y="131"/>
                  </a:lnTo>
                  <a:lnTo>
                    <a:pt x="389" y="113"/>
                  </a:lnTo>
                  <a:lnTo>
                    <a:pt x="399" y="98"/>
                  </a:lnTo>
                  <a:lnTo>
                    <a:pt x="408" y="83"/>
                  </a:lnTo>
                  <a:lnTo>
                    <a:pt x="413" y="69"/>
                  </a:lnTo>
                  <a:lnTo>
                    <a:pt x="422" y="56"/>
                  </a:lnTo>
                  <a:lnTo>
                    <a:pt x="426" y="43"/>
                  </a:lnTo>
                  <a:lnTo>
                    <a:pt x="433" y="30"/>
                  </a:lnTo>
                  <a:lnTo>
                    <a:pt x="437" y="16"/>
                  </a:lnTo>
                  <a:lnTo>
                    <a:pt x="438" y="0"/>
                  </a:lnTo>
                  <a:lnTo>
                    <a:pt x="438" y="0"/>
                  </a:lnTo>
                  <a:lnTo>
                    <a:pt x="438" y="5"/>
                  </a:lnTo>
                  <a:lnTo>
                    <a:pt x="443" y="25"/>
                  </a:lnTo>
                  <a:lnTo>
                    <a:pt x="445" y="50"/>
                  </a:lnTo>
                  <a:lnTo>
                    <a:pt x="447" y="83"/>
                  </a:lnTo>
                  <a:lnTo>
                    <a:pt x="450" y="122"/>
                  </a:lnTo>
                  <a:lnTo>
                    <a:pt x="450" y="161"/>
                  </a:lnTo>
                  <a:lnTo>
                    <a:pt x="447" y="203"/>
                  </a:lnTo>
                  <a:lnTo>
                    <a:pt x="443" y="244"/>
                  </a:lnTo>
                  <a:lnTo>
                    <a:pt x="435" y="277"/>
                  </a:lnTo>
                  <a:lnTo>
                    <a:pt x="420" y="309"/>
                  </a:lnTo>
                  <a:lnTo>
                    <a:pt x="420" y="309"/>
                  </a:lnTo>
                  <a:lnTo>
                    <a:pt x="401" y="336"/>
                  </a:lnTo>
                  <a:lnTo>
                    <a:pt x="373" y="366"/>
                  </a:lnTo>
                  <a:lnTo>
                    <a:pt x="341" y="397"/>
                  </a:lnTo>
                  <a:lnTo>
                    <a:pt x="306" y="426"/>
                  </a:lnTo>
                  <a:lnTo>
                    <a:pt x="268" y="454"/>
                  </a:lnTo>
                  <a:lnTo>
                    <a:pt x="232" y="481"/>
                  </a:lnTo>
                  <a:lnTo>
                    <a:pt x="194" y="504"/>
                  </a:lnTo>
                  <a:lnTo>
                    <a:pt x="162" y="525"/>
                  </a:lnTo>
                  <a:lnTo>
                    <a:pt x="135" y="541"/>
                  </a:lnTo>
                  <a:lnTo>
                    <a:pt x="113" y="551"/>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146" name="Freeform 144">
              <a:extLst>
                <a:ext uri="{FF2B5EF4-FFF2-40B4-BE49-F238E27FC236}">
                  <a16:creationId xmlns:a16="http://schemas.microsoft.com/office/drawing/2014/main" id="{9BAA9CE2-7AEA-E343-A27D-FFCCA2E03A5B}"/>
                </a:ext>
              </a:extLst>
            </p:cNvPr>
            <p:cNvSpPr>
              <a:spLocks/>
            </p:cNvSpPr>
            <p:nvPr/>
          </p:nvSpPr>
          <p:spPr bwMode="auto">
            <a:xfrm>
              <a:off x="3464" y="2063"/>
              <a:ext cx="453" cy="596"/>
            </a:xfrm>
            <a:custGeom>
              <a:avLst/>
              <a:gdLst/>
              <a:ahLst/>
              <a:cxnLst>
                <a:cxn ang="0">
                  <a:pos x="0" y="595"/>
                </a:cxn>
                <a:cxn ang="0">
                  <a:pos x="15" y="574"/>
                </a:cxn>
                <a:cxn ang="0">
                  <a:pos x="31" y="548"/>
                </a:cxn>
                <a:cxn ang="0">
                  <a:pos x="50" y="518"/>
                </a:cxn>
                <a:cxn ang="0">
                  <a:pos x="74" y="483"/>
                </a:cxn>
                <a:cxn ang="0">
                  <a:pos x="100" y="449"/>
                </a:cxn>
                <a:cxn ang="0">
                  <a:pos x="128" y="414"/>
                </a:cxn>
                <a:cxn ang="0">
                  <a:pos x="158" y="380"/>
                </a:cxn>
                <a:cxn ang="0">
                  <a:pos x="188" y="348"/>
                </a:cxn>
                <a:cxn ang="0">
                  <a:pos x="220" y="322"/>
                </a:cxn>
                <a:cxn ang="0">
                  <a:pos x="250" y="298"/>
                </a:cxn>
                <a:cxn ang="0">
                  <a:pos x="250" y="298"/>
                </a:cxn>
                <a:cxn ang="0">
                  <a:pos x="253" y="296"/>
                </a:cxn>
                <a:cxn ang="0">
                  <a:pos x="260" y="290"/>
                </a:cxn>
                <a:cxn ang="0">
                  <a:pos x="268" y="281"/>
                </a:cxn>
                <a:cxn ang="0">
                  <a:pos x="281" y="269"/>
                </a:cxn>
                <a:cxn ang="0">
                  <a:pos x="296" y="251"/>
                </a:cxn>
                <a:cxn ang="0">
                  <a:pos x="313" y="235"/>
                </a:cxn>
                <a:cxn ang="0">
                  <a:pos x="327" y="216"/>
                </a:cxn>
                <a:cxn ang="0">
                  <a:pos x="345" y="195"/>
                </a:cxn>
                <a:cxn ang="0">
                  <a:pos x="357" y="174"/>
                </a:cxn>
                <a:cxn ang="0">
                  <a:pos x="370" y="152"/>
                </a:cxn>
                <a:cxn ang="0">
                  <a:pos x="370" y="152"/>
                </a:cxn>
                <a:cxn ang="0">
                  <a:pos x="380" y="131"/>
                </a:cxn>
                <a:cxn ang="0">
                  <a:pos x="391" y="113"/>
                </a:cxn>
                <a:cxn ang="0">
                  <a:pos x="400" y="98"/>
                </a:cxn>
                <a:cxn ang="0">
                  <a:pos x="407" y="83"/>
                </a:cxn>
                <a:cxn ang="0">
                  <a:pos x="416" y="69"/>
                </a:cxn>
                <a:cxn ang="0">
                  <a:pos x="423" y="56"/>
                </a:cxn>
                <a:cxn ang="0">
                  <a:pos x="428" y="43"/>
                </a:cxn>
                <a:cxn ang="0">
                  <a:pos x="435" y="30"/>
                </a:cxn>
                <a:cxn ang="0">
                  <a:pos x="439" y="16"/>
                </a:cxn>
                <a:cxn ang="0">
                  <a:pos x="442" y="0"/>
                </a:cxn>
                <a:cxn ang="0">
                  <a:pos x="442" y="0"/>
                </a:cxn>
                <a:cxn ang="0">
                  <a:pos x="442" y="5"/>
                </a:cxn>
                <a:cxn ang="0">
                  <a:pos x="444" y="25"/>
                </a:cxn>
                <a:cxn ang="0">
                  <a:pos x="448" y="50"/>
                </a:cxn>
                <a:cxn ang="0">
                  <a:pos x="450" y="83"/>
                </a:cxn>
                <a:cxn ang="0">
                  <a:pos x="452" y="122"/>
                </a:cxn>
                <a:cxn ang="0">
                  <a:pos x="452" y="161"/>
                </a:cxn>
                <a:cxn ang="0">
                  <a:pos x="450" y="203"/>
                </a:cxn>
                <a:cxn ang="0">
                  <a:pos x="444" y="244"/>
                </a:cxn>
                <a:cxn ang="0">
                  <a:pos x="435" y="277"/>
                </a:cxn>
                <a:cxn ang="0">
                  <a:pos x="423" y="309"/>
                </a:cxn>
                <a:cxn ang="0">
                  <a:pos x="423" y="309"/>
                </a:cxn>
                <a:cxn ang="0">
                  <a:pos x="403" y="336"/>
                </a:cxn>
                <a:cxn ang="0">
                  <a:pos x="377" y="366"/>
                </a:cxn>
                <a:cxn ang="0">
                  <a:pos x="345" y="397"/>
                </a:cxn>
                <a:cxn ang="0">
                  <a:pos x="308" y="426"/>
                </a:cxn>
                <a:cxn ang="0">
                  <a:pos x="271" y="454"/>
                </a:cxn>
                <a:cxn ang="0">
                  <a:pos x="232" y="481"/>
                </a:cxn>
                <a:cxn ang="0">
                  <a:pos x="197" y="504"/>
                </a:cxn>
                <a:cxn ang="0">
                  <a:pos x="165" y="525"/>
                </a:cxn>
                <a:cxn ang="0">
                  <a:pos x="137" y="541"/>
                </a:cxn>
                <a:cxn ang="0">
                  <a:pos x="116" y="551"/>
                </a:cxn>
                <a:cxn ang="0">
                  <a:pos x="0" y="595"/>
                </a:cxn>
              </a:cxnLst>
              <a:rect l="0" t="0" r="r" b="b"/>
              <a:pathLst>
                <a:path w="453" h="596">
                  <a:moveTo>
                    <a:pt x="0" y="595"/>
                  </a:moveTo>
                  <a:lnTo>
                    <a:pt x="15" y="574"/>
                  </a:lnTo>
                  <a:lnTo>
                    <a:pt x="31" y="548"/>
                  </a:lnTo>
                  <a:lnTo>
                    <a:pt x="50" y="518"/>
                  </a:lnTo>
                  <a:lnTo>
                    <a:pt x="74" y="483"/>
                  </a:lnTo>
                  <a:lnTo>
                    <a:pt x="100" y="449"/>
                  </a:lnTo>
                  <a:lnTo>
                    <a:pt x="128" y="414"/>
                  </a:lnTo>
                  <a:lnTo>
                    <a:pt x="158" y="380"/>
                  </a:lnTo>
                  <a:lnTo>
                    <a:pt x="188" y="348"/>
                  </a:lnTo>
                  <a:lnTo>
                    <a:pt x="220" y="322"/>
                  </a:lnTo>
                  <a:lnTo>
                    <a:pt x="250" y="298"/>
                  </a:lnTo>
                  <a:lnTo>
                    <a:pt x="250" y="298"/>
                  </a:lnTo>
                  <a:lnTo>
                    <a:pt x="253" y="296"/>
                  </a:lnTo>
                  <a:lnTo>
                    <a:pt x="260" y="290"/>
                  </a:lnTo>
                  <a:lnTo>
                    <a:pt x="268" y="281"/>
                  </a:lnTo>
                  <a:lnTo>
                    <a:pt x="281" y="269"/>
                  </a:lnTo>
                  <a:lnTo>
                    <a:pt x="296" y="251"/>
                  </a:lnTo>
                  <a:lnTo>
                    <a:pt x="313" y="235"/>
                  </a:lnTo>
                  <a:lnTo>
                    <a:pt x="327" y="216"/>
                  </a:lnTo>
                  <a:lnTo>
                    <a:pt x="345" y="195"/>
                  </a:lnTo>
                  <a:lnTo>
                    <a:pt x="357" y="174"/>
                  </a:lnTo>
                  <a:lnTo>
                    <a:pt x="370" y="152"/>
                  </a:lnTo>
                  <a:lnTo>
                    <a:pt x="370" y="152"/>
                  </a:lnTo>
                  <a:lnTo>
                    <a:pt x="380" y="131"/>
                  </a:lnTo>
                  <a:lnTo>
                    <a:pt x="391" y="113"/>
                  </a:lnTo>
                  <a:lnTo>
                    <a:pt x="400" y="98"/>
                  </a:lnTo>
                  <a:lnTo>
                    <a:pt x="407" y="83"/>
                  </a:lnTo>
                  <a:lnTo>
                    <a:pt x="416" y="69"/>
                  </a:lnTo>
                  <a:lnTo>
                    <a:pt x="423" y="56"/>
                  </a:lnTo>
                  <a:lnTo>
                    <a:pt x="428" y="43"/>
                  </a:lnTo>
                  <a:lnTo>
                    <a:pt x="435" y="30"/>
                  </a:lnTo>
                  <a:lnTo>
                    <a:pt x="439" y="16"/>
                  </a:lnTo>
                  <a:lnTo>
                    <a:pt x="442" y="0"/>
                  </a:lnTo>
                  <a:lnTo>
                    <a:pt x="442" y="0"/>
                  </a:lnTo>
                  <a:lnTo>
                    <a:pt x="442" y="5"/>
                  </a:lnTo>
                  <a:lnTo>
                    <a:pt x="444" y="25"/>
                  </a:lnTo>
                  <a:lnTo>
                    <a:pt x="448" y="50"/>
                  </a:lnTo>
                  <a:lnTo>
                    <a:pt x="450" y="83"/>
                  </a:lnTo>
                  <a:lnTo>
                    <a:pt x="452" y="122"/>
                  </a:lnTo>
                  <a:lnTo>
                    <a:pt x="452" y="161"/>
                  </a:lnTo>
                  <a:lnTo>
                    <a:pt x="450" y="203"/>
                  </a:lnTo>
                  <a:lnTo>
                    <a:pt x="444" y="244"/>
                  </a:lnTo>
                  <a:lnTo>
                    <a:pt x="435" y="277"/>
                  </a:lnTo>
                  <a:lnTo>
                    <a:pt x="423" y="309"/>
                  </a:lnTo>
                  <a:lnTo>
                    <a:pt x="423" y="309"/>
                  </a:lnTo>
                  <a:lnTo>
                    <a:pt x="403" y="336"/>
                  </a:lnTo>
                  <a:lnTo>
                    <a:pt x="377" y="366"/>
                  </a:lnTo>
                  <a:lnTo>
                    <a:pt x="345" y="397"/>
                  </a:lnTo>
                  <a:lnTo>
                    <a:pt x="308" y="426"/>
                  </a:lnTo>
                  <a:lnTo>
                    <a:pt x="271" y="454"/>
                  </a:lnTo>
                  <a:lnTo>
                    <a:pt x="232" y="481"/>
                  </a:lnTo>
                  <a:lnTo>
                    <a:pt x="197" y="504"/>
                  </a:lnTo>
                  <a:lnTo>
                    <a:pt x="165" y="525"/>
                  </a:lnTo>
                  <a:lnTo>
                    <a:pt x="137" y="541"/>
                  </a:lnTo>
                  <a:lnTo>
                    <a:pt x="116" y="551"/>
                  </a:lnTo>
                  <a:lnTo>
                    <a:pt x="0" y="595"/>
                  </a:lnTo>
                </a:path>
              </a:pathLst>
            </a:custGeom>
            <a:solidFill>
              <a:srgbClr val="FFD80F"/>
            </a:solidFill>
            <a:ln w="9525" cap="rnd">
              <a:noFill/>
              <a:round/>
              <a:headEnd/>
              <a:tailEnd/>
            </a:ln>
            <a:effectLst/>
          </p:spPr>
          <p:txBody>
            <a:bodyPr/>
            <a:lstStyle/>
            <a:p>
              <a:endParaRPr lang="en-US" sz="1800"/>
            </a:p>
          </p:txBody>
        </p:sp>
        <p:sp>
          <p:nvSpPr>
            <p:cNvPr id="147" name="Freeform 145">
              <a:extLst>
                <a:ext uri="{FF2B5EF4-FFF2-40B4-BE49-F238E27FC236}">
                  <a16:creationId xmlns:a16="http://schemas.microsoft.com/office/drawing/2014/main" id="{237FB568-4C26-C34F-8D89-965ECDFC844C}"/>
                </a:ext>
              </a:extLst>
            </p:cNvPr>
            <p:cNvSpPr>
              <a:spLocks/>
            </p:cNvSpPr>
            <p:nvPr/>
          </p:nvSpPr>
          <p:spPr bwMode="auto">
            <a:xfrm>
              <a:off x="3464" y="2063"/>
              <a:ext cx="453" cy="596"/>
            </a:xfrm>
            <a:custGeom>
              <a:avLst/>
              <a:gdLst/>
              <a:ahLst/>
              <a:cxnLst>
                <a:cxn ang="0">
                  <a:pos x="0" y="595"/>
                </a:cxn>
                <a:cxn ang="0">
                  <a:pos x="15" y="574"/>
                </a:cxn>
                <a:cxn ang="0">
                  <a:pos x="31" y="548"/>
                </a:cxn>
                <a:cxn ang="0">
                  <a:pos x="50" y="518"/>
                </a:cxn>
                <a:cxn ang="0">
                  <a:pos x="74" y="483"/>
                </a:cxn>
                <a:cxn ang="0">
                  <a:pos x="100" y="449"/>
                </a:cxn>
                <a:cxn ang="0">
                  <a:pos x="128" y="414"/>
                </a:cxn>
                <a:cxn ang="0">
                  <a:pos x="158" y="380"/>
                </a:cxn>
                <a:cxn ang="0">
                  <a:pos x="188" y="348"/>
                </a:cxn>
                <a:cxn ang="0">
                  <a:pos x="220" y="322"/>
                </a:cxn>
                <a:cxn ang="0">
                  <a:pos x="250" y="298"/>
                </a:cxn>
                <a:cxn ang="0">
                  <a:pos x="250" y="298"/>
                </a:cxn>
                <a:cxn ang="0">
                  <a:pos x="253" y="296"/>
                </a:cxn>
                <a:cxn ang="0">
                  <a:pos x="260" y="290"/>
                </a:cxn>
                <a:cxn ang="0">
                  <a:pos x="268" y="281"/>
                </a:cxn>
                <a:cxn ang="0">
                  <a:pos x="281" y="269"/>
                </a:cxn>
                <a:cxn ang="0">
                  <a:pos x="296" y="251"/>
                </a:cxn>
                <a:cxn ang="0">
                  <a:pos x="313" y="235"/>
                </a:cxn>
                <a:cxn ang="0">
                  <a:pos x="327" y="216"/>
                </a:cxn>
                <a:cxn ang="0">
                  <a:pos x="345" y="195"/>
                </a:cxn>
                <a:cxn ang="0">
                  <a:pos x="357" y="174"/>
                </a:cxn>
                <a:cxn ang="0">
                  <a:pos x="370" y="152"/>
                </a:cxn>
                <a:cxn ang="0">
                  <a:pos x="370" y="152"/>
                </a:cxn>
                <a:cxn ang="0">
                  <a:pos x="380" y="131"/>
                </a:cxn>
                <a:cxn ang="0">
                  <a:pos x="391" y="113"/>
                </a:cxn>
                <a:cxn ang="0">
                  <a:pos x="400" y="98"/>
                </a:cxn>
                <a:cxn ang="0">
                  <a:pos x="407" y="83"/>
                </a:cxn>
                <a:cxn ang="0">
                  <a:pos x="416" y="69"/>
                </a:cxn>
                <a:cxn ang="0">
                  <a:pos x="423" y="56"/>
                </a:cxn>
                <a:cxn ang="0">
                  <a:pos x="428" y="43"/>
                </a:cxn>
                <a:cxn ang="0">
                  <a:pos x="435" y="30"/>
                </a:cxn>
                <a:cxn ang="0">
                  <a:pos x="439" y="16"/>
                </a:cxn>
                <a:cxn ang="0">
                  <a:pos x="442" y="0"/>
                </a:cxn>
                <a:cxn ang="0">
                  <a:pos x="442" y="0"/>
                </a:cxn>
                <a:cxn ang="0">
                  <a:pos x="442" y="5"/>
                </a:cxn>
                <a:cxn ang="0">
                  <a:pos x="444" y="25"/>
                </a:cxn>
                <a:cxn ang="0">
                  <a:pos x="448" y="50"/>
                </a:cxn>
                <a:cxn ang="0">
                  <a:pos x="450" y="83"/>
                </a:cxn>
                <a:cxn ang="0">
                  <a:pos x="452" y="122"/>
                </a:cxn>
                <a:cxn ang="0">
                  <a:pos x="452" y="161"/>
                </a:cxn>
                <a:cxn ang="0">
                  <a:pos x="450" y="203"/>
                </a:cxn>
                <a:cxn ang="0">
                  <a:pos x="444" y="244"/>
                </a:cxn>
                <a:cxn ang="0">
                  <a:pos x="435" y="277"/>
                </a:cxn>
                <a:cxn ang="0">
                  <a:pos x="423" y="309"/>
                </a:cxn>
                <a:cxn ang="0">
                  <a:pos x="423" y="309"/>
                </a:cxn>
                <a:cxn ang="0">
                  <a:pos x="403" y="336"/>
                </a:cxn>
                <a:cxn ang="0">
                  <a:pos x="377" y="366"/>
                </a:cxn>
                <a:cxn ang="0">
                  <a:pos x="345" y="397"/>
                </a:cxn>
                <a:cxn ang="0">
                  <a:pos x="308" y="426"/>
                </a:cxn>
                <a:cxn ang="0">
                  <a:pos x="271" y="454"/>
                </a:cxn>
                <a:cxn ang="0">
                  <a:pos x="232" y="481"/>
                </a:cxn>
                <a:cxn ang="0">
                  <a:pos x="197" y="504"/>
                </a:cxn>
                <a:cxn ang="0">
                  <a:pos x="165" y="525"/>
                </a:cxn>
                <a:cxn ang="0">
                  <a:pos x="137" y="541"/>
                </a:cxn>
                <a:cxn ang="0">
                  <a:pos x="116" y="551"/>
                </a:cxn>
              </a:cxnLst>
              <a:rect l="0" t="0" r="r" b="b"/>
              <a:pathLst>
                <a:path w="453" h="596">
                  <a:moveTo>
                    <a:pt x="0" y="595"/>
                  </a:moveTo>
                  <a:lnTo>
                    <a:pt x="15" y="574"/>
                  </a:lnTo>
                  <a:lnTo>
                    <a:pt x="31" y="548"/>
                  </a:lnTo>
                  <a:lnTo>
                    <a:pt x="50" y="518"/>
                  </a:lnTo>
                  <a:lnTo>
                    <a:pt x="74" y="483"/>
                  </a:lnTo>
                  <a:lnTo>
                    <a:pt x="100" y="449"/>
                  </a:lnTo>
                  <a:lnTo>
                    <a:pt x="128" y="414"/>
                  </a:lnTo>
                  <a:lnTo>
                    <a:pt x="158" y="380"/>
                  </a:lnTo>
                  <a:lnTo>
                    <a:pt x="188" y="348"/>
                  </a:lnTo>
                  <a:lnTo>
                    <a:pt x="220" y="322"/>
                  </a:lnTo>
                  <a:lnTo>
                    <a:pt x="250" y="298"/>
                  </a:lnTo>
                  <a:lnTo>
                    <a:pt x="250" y="298"/>
                  </a:lnTo>
                  <a:lnTo>
                    <a:pt x="253" y="296"/>
                  </a:lnTo>
                  <a:lnTo>
                    <a:pt x="260" y="290"/>
                  </a:lnTo>
                  <a:lnTo>
                    <a:pt x="268" y="281"/>
                  </a:lnTo>
                  <a:lnTo>
                    <a:pt x="281" y="269"/>
                  </a:lnTo>
                  <a:lnTo>
                    <a:pt x="296" y="251"/>
                  </a:lnTo>
                  <a:lnTo>
                    <a:pt x="313" y="235"/>
                  </a:lnTo>
                  <a:lnTo>
                    <a:pt x="327" y="216"/>
                  </a:lnTo>
                  <a:lnTo>
                    <a:pt x="345" y="195"/>
                  </a:lnTo>
                  <a:lnTo>
                    <a:pt x="357" y="174"/>
                  </a:lnTo>
                  <a:lnTo>
                    <a:pt x="370" y="152"/>
                  </a:lnTo>
                  <a:lnTo>
                    <a:pt x="370" y="152"/>
                  </a:lnTo>
                  <a:lnTo>
                    <a:pt x="380" y="131"/>
                  </a:lnTo>
                  <a:lnTo>
                    <a:pt x="391" y="113"/>
                  </a:lnTo>
                  <a:lnTo>
                    <a:pt x="400" y="98"/>
                  </a:lnTo>
                  <a:lnTo>
                    <a:pt x="407" y="83"/>
                  </a:lnTo>
                  <a:lnTo>
                    <a:pt x="416" y="69"/>
                  </a:lnTo>
                  <a:lnTo>
                    <a:pt x="423" y="56"/>
                  </a:lnTo>
                  <a:lnTo>
                    <a:pt x="428" y="43"/>
                  </a:lnTo>
                  <a:lnTo>
                    <a:pt x="435" y="30"/>
                  </a:lnTo>
                  <a:lnTo>
                    <a:pt x="439" y="16"/>
                  </a:lnTo>
                  <a:lnTo>
                    <a:pt x="442" y="0"/>
                  </a:lnTo>
                  <a:lnTo>
                    <a:pt x="442" y="0"/>
                  </a:lnTo>
                  <a:lnTo>
                    <a:pt x="442" y="5"/>
                  </a:lnTo>
                  <a:lnTo>
                    <a:pt x="444" y="25"/>
                  </a:lnTo>
                  <a:lnTo>
                    <a:pt x="448" y="50"/>
                  </a:lnTo>
                  <a:lnTo>
                    <a:pt x="450" y="83"/>
                  </a:lnTo>
                  <a:lnTo>
                    <a:pt x="452" y="122"/>
                  </a:lnTo>
                  <a:lnTo>
                    <a:pt x="452" y="161"/>
                  </a:lnTo>
                  <a:lnTo>
                    <a:pt x="450" y="203"/>
                  </a:lnTo>
                  <a:lnTo>
                    <a:pt x="444" y="244"/>
                  </a:lnTo>
                  <a:lnTo>
                    <a:pt x="435" y="277"/>
                  </a:lnTo>
                  <a:lnTo>
                    <a:pt x="423" y="309"/>
                  </a:lnTo>
                  <a:lnTo>
                    <a:pt x="423" y="309"/>
                  </a:lnTo>
                  <a:lnTo>
                    <a:pt x="403" y="336"/>
                  </a:lnTo>
                  <a:lnTo>
                    <a:pt x="377" y="366"/>
                  </a:lnTo>
                  <a:lnTo>
                    <a:pt x="345" y="397"/>
                  </a:lnTo>
                  <a:lnTo>
                    <a:pt x="308" y="426"/>
                  </a:lnTo>
                  <a:lnTo>
                    <a:pt x="271" y="454"/>
                  </a:lnTo>
                  <a:lnTo>
                    <a:pt x="232" y="481"/>
                  </a:lnTo>
                  <a:lnTo>
                    <a:pt x="197" y="504"/>
                  </a:lnTo>
                  <a:lnTo>
                    <a:pt x="165" y="525"/>
                  </a:lnTo>
                  <a:lnTo>
                    <a:pt x="137" y="541"/>
                  </a:lnTo>
                  <a:lnTo>
                    <a:pt x="116" y="551"/>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148" name="Freeform 146">
              <a:extLst>
                <a:ext uri="{FF2B5EF4-FFF2-40B4-BE49-F238E27FC236}">
                  <a16:creationId xmlns:a16="http://schemas.microsoft.com/office/drawing/2014/main" id="{2DF0DC03-740D-C44D-A144-D97E582DD9F1}"/>
                </a:ext>
              </a:extLst>
            </p:cNvPr>
            <p:cNvSpPr>
              <a:spLocks/>
            </p:cNvSpPr>
            <p:nvPr/>
          </p:nvSpPr>
          <p:spPr bwMode="auto">
            <a:xfrm>
              <a:off x="3350" y="2291"/>
              <a:ext cx="554" cy="523"/>
            </a:xfrm>
            <a:custGeom>
              <a:avLst/>
              <a:gdLst/>
              <a:ahLst/>
              <a:cxnLst>
                <a:cxn ang="0">
                  <a:pos x="14" y="498"/>
                </a:cxn>
                <a:cxn ang="0">
                  <a:pos x="55" y="441"/>
                </a:cxn>
                <a:cxn ang="0">
                  <a:pos x="107" y="379"/>
                </a:cxn>
                <a:cxn ang="0">
                  <a:pos x="168" y="315"/>
                </a:cxn>
                <a:cxn ang="0">
                  <a:pos x="234" y="261"/>
                </a:cxn>
                <a:cxn ang="0">
                  <a:pos x="267" y="238"/>
                </a:cxn>
                <a:cxn ang="0">
                  <a:pos x="335" y="197"/>
                </a:cxn>
                <a:cxn ang="0">
                  <a:pos x="403" y="151"/>
                </a:cxn>
                <a:cxn ang="0">
                  <a:pos x="464" y="103"/>
                </a:cxn>
                <a:cxn ang="0">
                  <a:pos x="513" y="52"/>
                </a:cxn>
                <a:cxn ang="0">
                  <a:pos x="546" y="0"/>
                </a:cxn>
                <a:cxn ang="0">
                  <a:pos x="546" y="2"/>
                </a:cxn>
                <a:cxn ang="0">
                  <a:pos x="548" y="15"/>
                </a:cxn>
                <a:cxn ang="0">
                  <a:pos x="553" y="38"/>
                </a:cxn>
                <a:cxn ang="0">
                  <a:pos x="553" y="68"/>
                </a:cxn>
                <a:cxn ang="0">
                  <a:pos x="550" y="96"/>
                </a:cxn>
                <a:cxn ang="0">
                  <a:pos x="546" y="112"/>
                </a:cxn>
                <a:cxn ang="0">
                  <a:pos x="536" y="143"/>
                </a:cxn>
                <a:cxn ang="0">
                  <a:pos x="521" y="176"/>
                </a:cxn>
                <a:cxn ang="0">
                  <a:pos x="504" y="210"/>
                </a:cxn>
                <a:cxn ang="0">
                  <a:pos x="481" y="242"/>
                </a:cxn>
                <a:cxn ang="0">
                  <a:pos x="453" y="267"/>
                </a:cxn>
                <a:cxn ang="0">
                  <a:pos x="435" y="280"/>
                </a:cxn>
                <a:cxn ang="0">
                  <a:pos x="382" y="312"/>
                </a:cxn>
                <a:cxn ang="0">
                  <a:pos x="318" y="345"/>
                </a:cxn>
                <a:cxn ang="0">
                  <a:pos x="255" y="381"/>
                </a:cxn>
                <a:cxn ang="0">
                  <a:pos x="200" y="408"/>
                </a:cxn>
                <a:cxn ang="0">
                  <a:pos x="181" y="420"/>
                </a:cxn>
                <a:cxn ang="0">
                  <a:pos x="147" y="441"/>
                </a:cxn>
                <a:cxn ang="0">
                  <a:pos x="113" y="462"/>
                </a:cxn>
                <a:cxn ang="0">
                  <a:pos x="84" y="482"/>
                </a:cxn>
                <a:cxn ang="0">
                  <a:pos x="61" y="498"/>
                </a:cxn>
                <a:cxn ang="0">
                  <a:pos x="46" y="511"/>
                </a:cxn>
              </a:cxnLst>
              <a:rect l="0" t="0" r="r" b="b"/>
              <a:pathLst>
                <a:path w="554" h="523">
                  <a:moveTo>
                    <a:pt x="0" y="522"/>
                  </a:moveTo>
                  <a:lnTo>
                    <a:pt x="14" y="498"/>
                  </a:lnTo>
                  <a:lnTo>
                    <a:pt x="34" y="471"/>
                  </a:lnTo>
                  <a:lnTo>
                    <a:pt x="55" y="441"/>
                  </a:lnTo>
                  <a:lnTo>
                    <a:pt x="80" y="411"/>
                  </a:lnTo>
                  <a:lnTo>
                    <a:pt x="107" y="379"/>
                  </a:lnTo>
                  <a:lnTo>
                    <a:pt x="137" y="347"/>
                  </a:lnTo>
                  <a:lnTo>
                    <a:pt x="168" y="315"/>
                  </a:lnTo>
                  <a:lnTo>
                    <a:pt x="200" y="286"/>
                  </a:lnTo>
                  <a:lnTo>
                    <a:pt x="234" y="261"/>
                  </a:lnTo>
                  <a:lnTo>
                    <a:pt x="267" y="238"/>
                  </a:lnTo>
                  <a:lnTo>
                    <a:pt x="267" y="238"/>
                  </a:lnTo>
                  <a:lnTo>
                    <a:pt x="301" y="218"/>
                  </a:lnTo>
                  <a:lnTo>
                    <a:pt x="335" y="197"/>
                  </a:lnTo>
                  <a:lnTo>
                    <a:pt x="369" y="174"/>
                  </a:lnTo>
                  <a:lnTo>
                    <a:pt x="403" y="151"/>
                  </a:lnTo>
                  <a:lnTo>
                    <a:pt x="435" y="128"/>
                  </a:lnTo>
                  <a:lnTo>
                    <a:pt x="464" y="103"/>
                  </a:lnTo>
                  <a:lnTo>
                    <a:pt x="491" y="78"/>
                  </a:lnTo>
                  <a:lnTo>
                    <a:pt x="513" y="52"/>
                  </a:lnTo>
                  <a:lnTo>
                    <a:pt x="534" y="27"/>
                  </a:lnTo>
                  <a:lnTo>
                    <a:pt x="546" y="0"/>
                  </a:lnTo>
                  <a:lnTo>
                    <a:pt x="546" y="0"/>
                  </a:lnTo>
                  <a:lnTo>
                    <a:pt x="546" y="2"/>
                  </a:lnTo>
                  <a:lnTo>
                    <a:pt x="548" y="8"/>
                  </a:lnTo>
                  <a:lnTo>
                    <a:pt x="548" y="15"/>
                  </a:lnTo>
                  <a:lnTo>
                    <a:pt x="550" y="25"/>
                  </a:lnTo>
                  <a:lnTo>
                    <a:pt x="553" y="38"/>
                  </a:lnTo>
                  <a:lnTo>
                    <a:pt x="553" y="50"/>
                  </a:lnTo>
                  <a:lnTo>
                    <a:pt x="553" y="68"/>
                  </a:lnTo>
                  <a:lnTo>
                    <a:pt x="553" y="82"/>
                  </a:lnTo>
                  <a:lnTo>
                    <a:pt x="550" y="96"/>
                  </a:lnTo>
                  <a:lnTo>
                    <a:pt x="546" y="112"/>
                  </a:lnTo>
                  <a:lnTo>
                    <a:pt x="546" y="112"/>
                  </a:lnTo>
                  <a:lnTo>
                    <a:pt x="541" y="126"/>
                  </a:lnTo>
                  <a:lnTo>
                    <a:pt x="536" y="143"/>
                  </a:lnTo>
                  <a:lnTo>
                    <a:pt x="529" y="160"/>
                  </a:lnTo>
                  <a:lnTo>
                    <a:pt x="521" y="176"/>
                  </a:lnTo>
                  <a:lnTo>
                    <a:pt x="513" y="193"/>
                  </a:lnTo>
                  <a:lnTo>
                    <a:pt x="504" y="210"/>
                  </a:lnTo>
                  <a:lnTo>
                    <a:pt x="493" y="227"/>
                  </a:lnTo>
                  <a:lnTo>
                    <a:pt x="481" y="242"/>
                  </a:lnTo>
                  <a:lnTo>
                    <a:pt x="468" y="257"/>
                  </a:lnTo>
                  <a:lnTo>
                    <a:pt x="453" y="267"/>
                  </a:lnTo>
                  <a:lnTo>
                    <a:pt x="453" y="267"/>
                  </a:lnTo>
                  <a:lnTo>
                    <a:pt x="435" y="280"/>
                  </a:lnTo>
                  <a:lnTo>
                    <a:pt x="411" y="294"/>
                  </a:lnTo>
                  <a:lnTo>
                    <a:pt x="382" y="312"/>
                  </a:lnTo>
                  <a:lnTo>
                    <a:pt x="350" y="328"/>
                  </a:lnTo>
                  <a:lnTo>
                    <a:pt x="318" y="345"/>
                  </a:lnTo>
                  <a:lnTo>
                    <a:pt x="287" y="364"/>
                  </a:lnTo>
                  <a:lnTo>
                    <a:pt x="255" y="381"/>
                  </a:lnTo>
                  <a:lnTo>
                    <a:pt x="225" y="395"/>
                  </a:lnTo>
                  <a:lnTo>
                    <a:pt x="200" y="408"/>
                  </a:lnTo>
                  <a:lnTo>
                    <a:pt x="181" y="420"/>
                  </a:lnTo>
                  <a:lnTo>
                    <a:pt x="181" y="420"/>
                  </a:lnTo>
                  <a:lnTo>
                    <a:pt x="164" y="431"/>
                  </a:lnTo>
                  <a:lnTo>
                    <a:pt x="147" y="441"/>
                  </a:lnTo>
                  <a:lnTo>
                    <a:pt x="131" y="452"/>
                  </a:lnTo>
                  <a:lnTo>
                    <a:pt x="113" y="462"/>
                  </a:lnTo>
                  <a:lnTo>
                    <a:pt x="99" y="471"/>
                  </a:lnTo>
                  <a:lnTo>
                    <a:pt x="84" y="482"/>
                  </a:lnTo>
                  <a:lnTo>
                    <a:pt x="71" y="490"/>
                  </a:lnTo>
                  <a:lnTo>
                    <a:pt x="61" y="498"/>
                  </a:lnTo>
                  <a:lnTo>
                    <a:pt x="52" y="505"/>
                  </a:lnTo>
                  <a:lnTo>
                    <a:pt x="46" y="511"/>
                  </a:lnTo>
                  <a:lnTo>
                    <a:pt x="0" y="522"/>
                  </a:lnTo>
                </a:path>
              </a:pathLst>
            </a:custGeom>
            <a:solidFill>
              <a:srgbClr val="3B5959"/>
            </a:solidFill>
            <a:ln w="9525" cap="rnd">
              <a:noFill/>
              <a:round/>
              <a:headEnd/>
              <a:tailEnd/>
            </a:ln>
            <a:effectLst/>
          </p:spPr>
          <p:txBody>
            <a:bodyPr/>
            <a:lstStyle/>
            <a:p>
              <a:endParaRPr lang="en-US" sz="1800"/>
            </a:p>
          </p:txBody>
        </p:sp>
        <p:sp>
          <p:nvSpPr>
            <p:cNvPr id="149" name="Freeform 147">
              <a:extLst>
                <a:ext uri="{FF2B5EF4-FFF2-40B4-BE49-F238E27FC236}">
                  <a16:creationId xmlns:a16="http://schemas.microsoft.com/office/drawing/2014/main" id="{1D12C281-D0B3-9647-B0C6-1A049C930B95}"/>
                </a:ext>
              </a:extLst>
            </p:cNvPr>
            <p:cNvSpPr>
              <a:spLocks/>
            </p:cNvSpPr>
            <p:nvPr/>
          </p:nvSpPr>
          <p:spPr bwMode="auto">
            <a:xfrm>
              <a:off x="3350" y="2291"/>
              <a:ext cx="554" cy="523"/>
            </a:xfrm>
            <a:custGeom>
              <a:avLst/>
              <a:gdLst/>
              <a:ahLst/>
              <a:cxnLst>
                <a:cxn ang="0">
                  <a:pos x="14" y="498"/>
                </a:cxn>
                <a:cxn ang="0">
                  <a:pos x="55" y="441"/>
                </a:cxn>
                <a:cxn ang="0">
                  <a:pos x="107" y="379"/>
                </a:cxn>
                <a:cxn ang="0">
                  <a:pos x="168" y="315"/>
                </a:cxn>
                <a:cxn ang="0">
                  <a:pos x="234" y="261"/>
                </a:cxn>
                <a:cxn ang="0">
                  <a:pos x="267" y="238"/>
                </a:cxn>
                <a:cxn ang="0">
                  <a:pos x="335" y="197"/>
                </a:cxn>
                <a:cxn ang="0">
                  <a:pos x="403" y="151"/>
                </a:cxn>
                <a:cxn ang="0">
                  <a:pos x="464" y="103"/>
                </a:cxn>
                <a:cxn ang="0">
                  <a:pos x="513" y="52"/>
                </a:cxn>
                <a:cxn ang="0">
                  <a:pos x="546" y="0"/>
                </a:cxn>
                <a:cxn ang="0">
                  <a:pos x="546" y="2"/>
                </a:cxn>
                <a:cxn ang="0">
                  <a:pos x="548" y="15"/>
                </a:cxn>
                <a:cxn ang="0">
                  <a:pos x="553" y="38"/>
                </a:cxn>
                <a:cxn ang="0">
                  <a:pos x="553" y="68"/>
                </a:cxn>
                <a:cxn ang="0">
                  <a:pos x="550" y="96"/>
                </a:cxn>
                <a:cxn ang="0">
                  <a:pos x="546" y="112"/>
                </a:cxn>
                <a:cxn ang="0">
                  <a:pos x="536" y="143"/>
                </a:cxn>
                <a:cxn ang="0">
                  <a:pos x="521" y="176"/>
                </a:cxn>
                <a:cxn ang="0">
                  <a:pos x="504" y="210"/>
                </a:cxn>
                <a:cxn ang="0">
                  <a:pos x="481" y="242"/>
                </a:cxn>
                <a:cxn ang="0">
                  <a:pos x="453" y="267"/>
                </a:cxn>
                <a:cxn ang="0">
                  <a:pos x="435" y="280"/>
                </a:cxn>
                <a:cxn ang="0">
                  <a:pos x="382" y="312"/>
                </a:cxn>
                <a:cxn ang="0">
                  <a:pos x="318" y="345"/>
                </a:cxn>
                <a:cxn ang="0">
                  <a:pos x="255" y="381"/>
                </a:cxn>
                <a:cxn ang="0">
                  <a:pos x="200" y="408"/>
                </a:cxn>
                <a:cxn ang="0">
                  <a:pos x="181" y="420"/>
                </a:cxn>
                <a:cxn ang="0">
                  <a:pos x="147" y="441"/>
                </a:cxn>
                <a:cxn ang="0">
                  <a:pos x="113" y="462"/>
                </a:cxn>
                <a:cxn ang="0">
                  <a:pos x="84" y="482"/>
                </a:cxn>
                <a:cxn ang="0">
                  <a:pos x="61" y="498"/>
                </a:cxn>
                <a:cxn ang="0">
                  <a:pos x="46" y="511"/>
                </a:cxn>
              </a:cxnLst>
              <a:rect l="0" t="0" r="r" b="b"/>
              <a:pathLst>
                <a:path w="554" h="523">
                  <a:moveTo>
                    <a:pt x="0" y="522"/>
                  </a:moveTo>
                  <a:lnTo>
                    <a:pt x="14" y="498"/>
                  </a:lnTo>
                  <a:lnTo>
                    <a:pt x="34" y="471"/>
                  </a:lnTo>
                  <a:lnTo>
                    <a:pt x="55" y="441"/>
                  </a:lnTo>
                  <a:lnTo>
                    <a:pt x="80" y="411"/>
                  </a:lnTo>
                  <a:lnTo>
                    <a:pt x="107" y="379"/>
                  </a:lnTo>
                  <a:lnTo>
                    <a:pt x="137" y="347"/>
                  </a:lnTo>
                  <a:lnTo>
                    <a:pt x="168" y="315"/>
                  </a:lnTo>
                  <a:lnTo>
                    <a:pt x="200" y="286"/>
                  </a:lnTo>
                  <a:lnTo>
                    <a:pt x="234" y="261"/>
                  </a:lnTo>
                  <a:lnTo>
                    <a:pt x="267" y="238"/>
                  </a:lnTo>
                  <a:lnTo>
                    <a:pt x="267" y="238"/>
                  </a:lnTo>
                  <a:lnTo>
                    <a:pt x="301" y="218"/>
                  </a:lnTo>
                  <a:lnTo>
                    <a:pt x="335" y="197"/>
                  </a:lnTo>
                  <a:lnTo>
                    <a:pt x="369" y="174"/>
                  </a:lnTo>
                  <a:lnTo>
                    <a:pt x="403" y="151"/>
                  </a:lnTo>
                  <a:lnTo>
                    <a:pt x="435" y="128"/>
                  </a:lnTo>
                  <a:lnTo>
                    <a:pt x="464" y="103"/>
                  </a:lnTo>
                  <a:lnTo>
                    <a:pt x="491" y="78"/>
                  </a:lnTo>
                  <a:lnTo>
                    <a:pt x="513" y="52"/>
                  </a:lnTo>
                  <a:lnTo>
                    <a:pt x="534" y="27"/>
                  </a:lnTo>
                  <a:lnTo>
                    <a:pt x="546" y="0"/>
                  </a:lnTo>
                  <a:lnTo>
                    <a:pt x="546" y="0"/>
                  </a:lnTo>
                  <a:lnTo>
                    <a:pt x="546" y="2"/>
                  </a:lnTo>
                  <a:lnTo>
                    <a:pt x="548" y="8"/>
                  </a:lnTo>
                  <a:lnTo>
                    <a:pt x="548" y="15"/>
                  </a:lnTo>
                  <a:lnTo>
                    <a:pt x="550" y="25"/>
                  </a:lnTo>
                  <a:lnTo>
                    <a:pt x="553" y="38"/>
                  </a:lnTo>
                  <a:lnTo>
                    <a:pt x="553" y="50"/>
                  </a:lnTo>
                  <a:lnTo>
                    <a:pt x="553" y="68"/>
                  </a:lnTo>
                  <a:lnTo>
                    <a:pt x="553" y="82"/>
                  </a:lnTo>
                  <a:lnTo>
                    <a:pt x="550" y="96"/>
                  </a:lnTo>
                  <a:lnTo>
                    <a:pt x="546" y="112"/>
                  </a:lnTo>
                  <a:lnTo>
                    <a:pt x="546" y="112"/>
                  </a:lnTo>
                  <a:lnTo>
                    <a:pt x="541" y="126"/>
                  </a:lnTo>
                  <a:lnTo>
                    <a:pt x="536" y="143"/>
                  </a:lnTo>
                  <a:lnTo>
                    <a:pt x="529" y="160"/>
                  </a:lnTo>
                  <a:lnTo>
                    <a:pt x="521" y="176"/>
                  </a:lnTo>
                  <a:lnTo>
                    <a:pt x="513" y="193"/>
                  </a:lnTo>
                  <a:lnTo>
                    <a:pt x="504" y="210"/>
                  </a:lnTo>
                  <a:lnTo>
                    <a:pt x="493" y="227"/>
                  </a:lnTo>
                  <a:lnTo>
                    <a:pt x="481" y="242"/>
                  </a:lnTo>
                  <a:lnTo>
                    <a:pt x="468" y="257"/>
                  </a:lnTo>
                  <a:lnTo>
                    <a:pt x="453" y="267"/>
                  </a:lnTo>
                  <a:lnTo>
                    <a:pt x="453" y="267"/>
                  </a:lnTo>
                  <a:lnTo>
                    <a:pt x="435" y="280"/>
                  </a:lnTo>
                  <a:lnTo>
                    <a:pt x="411" y="294"/>
                  </a:lnTo>
                  <a:lnTo>
                    <a:pt x="382" y="312"/>
                  </a:lnTo>
                  <a:lnTo>
                    <a:pt x="350" y="328"/>
                  </a:lnTo>
                  <a:lnTo>
                    <a:pt x="318" y="345"/>
                  </a:lnTo>
                  <a:lnTo>
                    <a:pt x="287" y="364"/>
                  </a:lnTo>
                  <a:lnTo>
                    <a:pt x="255" y="381"/>
                  </a:lnTo>
                  <a:lnTo>
                    <a:pt x="225" y="395"/>
                  </a:lnTo>
                  <a:lnTo>
                    <a:pt x="200" y="408"/>
                  </a:lnTo>
                  <a:lnTo>
                    <a:pt x="181" y="420"/>
                  </a:lnTo>
                  <a:lnTo>
                    <a:pt x="181" y="420"/>
                  </a:lnTo>
                  <a:lnTo>
                    <a:pt x="164" y="431"/>
                  </a:lnTo>
                  <a:lnTo>
                    <a:pt x="147" y="441"/>
                  </a:lnTo>
                  <a:lnTo>
                    <a:pt x="131" y="452"/>
                  </a:lnTo>
                  <a:lnTo>
                    <a:pt x="113" y="462"/>
                  </a:lnTo>
                  <a:lnTo>
                    <a:pt x="99" y="471"/>
                  </a:lnTo>
                  <a:lnTo>
                    <a:pt x="84" y="482"/>
                  </a:lnTo>
                  <a:lnTo>
                    <a:pt x="71" y="490"/>
                  </a:lnTo>
                  <a:lnTo>
                    <a:pt x="61" y="498"/>
                  </a:lnTo>
                  <a:lnTo>
                    <a:pt x="52" y="505"/>
                  </a:lnTo>
                  <a:lnTo>
                    <a:pt x="46" y="511"/>
                  </a:lnTo>
                </a:path>
              </a:pathLst>
            </a:custGeom>
            <a:noFill/>
            <a:ln w="12700" cap="rnd" cmpd="sng">
              <a:solidFill>
                <a:srgbClr val="3B5959"/>
              </a:solidFill>
              <a:prstDash val="solid"/>
              <a:round/>
              <a:headEnd type="none" w="sm" len="sm"/>
              <a:tailEnd type="none" w="sm" len="sm"/>
            </a:ln>
            <a:effectLst/>
          </p:spPr>
          <p:txBody>
            <a:bodyPr/>
            <a:lstStyle/>
            <a:p>
              <a:endParaRPr lang="en-US" sz="1800"/>
            </a:p>
          </p:txBody>
        </p:sp>
        <p:sp>
          <p:nvSpPr>
            <p:cNvPr id="150" name="Freeform 148">
              <a:extLst>
                <a:ext uri="{FF2B5EF4-FFF2-40B4-BE49-F238E27FC236}">
                  <a16:creationId xmlns:a16="http://schemas.microsoft.com/office/drawing/2014/main" id="{9B90B897-834F-B145-8474-B004873F7D91}"/>
                </a:ext>
              </a:extLst>
            </p:cNvPr>
            <p:cNvSpPr>
              <a:spLocks/>
            </p:cNvSpPr>
            <p:nvPr/>
          </p:nvSpPr>
          <p:spPr bwMode="auto">
            <a:xfrm>
              <a:off x="3347" y="2275"/>
              <a:ext cx="553" cy="524"/>
            </a:xfrm>
            <a:custGeom>
              <a:avLst/>
              <a:gdLst/>
              <a:ahLst/>
              <a:cxnLst>
                <a:cxn ang="0">
                  <a:pos x="15" y="499"/>
                </a:cxn>
                <a:cxn ang="0">
                  <a:pos x="54" y="442"/>
                </a:cxn>
                <a:cxn ang="0">
                  <a:pos x="107" y="379"/>
                </a:cxn>
                <a:cxn ang="0">
                  <a:pos x="168" y="316"/>
                </a:cxn>
                <a:cxn ang="0">
                  <a:pos x="234" y="260"/>
                </a:cxn>
                <a:cxn ang="0">
                  <a:pos x="268" y="237"/>
                </a:cxn>
                <a:cxn ang="0">
                  <a:pos x="335" y="195"/>
                </a:cxn>
                <a:cxn ang="0">
                  <a:pos x="402" y="151"/>
                </a:cxn>
                <a:cxn ang="0">
                  <a:pos x="464" y="103"/>
                </a:cxn>
                <a:cxn ang="0">
                  <a:pos x="514" y="52"/>
                </a:cxn>
                <a:cxn ang="0">
                  <a:pos x="547" y="0"/>
                </a:cxn>
                <a:cxn ang="0">
                  <a:pos x="547" y="2"/>
                </a:cxn>
                <a:cxn ang="0">
                  <a:pos x="549" y="14"/>
                </a:cxn>
                <a:cxn ang="0">
                  <a:pos x="552" y="37"/>
                </a:cxn>
                <a:cxn ang="0">
                  <a:pos x="552" y="64"/>
                </a:cxn>
                <a:cxn ang="0">
                  <a:pos x="549" y="96"/>
                </a:cxn>
                <a:cxn ang="0">
                  <a:pos x="547" y="111"/>
                </a:cxn>
                <a:cxn ang="0">
                  <a:pos x="535" y="143"/>
                </a:cxn>
                <a:cxn ang="0">
                  <a:pos x="522" y="177"/>
                </a:cxn>
                <a:cxn ang="0">
                  <a:pos x="503" y="210"/>
                </a:cxn>
                <a:cxn ang="0">
                  <a:pos x="482" y="242"/>
                </a:cxn>
                <a:cxn ang="0">
                  <a:pos x="453" y="267"/>
                </a:cxn>
                <a:cxn ang="0">
                  <a:pos x="434" y="280"/>
                </a:cxn>
                <a:cxn ang="0">
                  <a:pos x="381" y="311"/>
                </a:cxn>
                <a:cxn ang="0">
                  <a:pos x="319" y="345"/>
                </a:cxn>
                <a:cxn ang="0">
                  <a:pos x="255" y="379"/>
                </a:cxn>
                <a:cxn ang="0">
                  <a:pos x="202" y="410"/>
                </a:cxn>
                <a:cxn ang="0">
                  <a:pos x="181" y="421"/>
                </a:cxn>
                <a:cxn ang="0">
                  <a:pos x="147" y="442"/>
                </a:cxn>
                <a:cxn ang="0">
                  <a:pos x="116" y="463"/>
                </a:cxn>
                <a:cxn ang="0">
                  <a:pos x="84" y="482"/>
                </a:cxn>
                <a:cxn ang="0">
                  <a:pos x="63" y="499"/>
                </a:cxn>
                <a:cxn ang="0">
                  <a:pos x="48" y="509"/>
                </a:cxn>
              </a:cxnLst>
              <a:rect l="0" t="0" r="r" b="b"/>
              <a:pathLst>
                <a:path w="553" h="524">
                  <a:moveTo>
                    <a:pt x="0" y="523"/>
                  </a:moveTo>
                  <a:lnTo>
                    <a:pt x="15" y="499"/>
                  </a:lnTo>
                  <a:lnTo>
                    <a:pt x="34" y="472"/>
                  </a:lnTo>
                  <a:lnTo>
                    <a:pt x="54" y="442"/>
                  </a:lnTo>
                  <a:lnTo>
                    <a:pt x="80" y="410"/>
                  </a:lnTo>
                  <a:lnTo>
                    <a:pt x="107" y="379"/>
                  </a:lnTo>
                  <a:lnTo>
                    <a:pt x="137" y="345"/>
                  </a:lnTo>
                  <a:lnTo>
                    <a:pt x="168" y="316"/>
                  </a:lnTo>
                  <a:lnTo>
                    <a:pt x="200" y="286"/>
                  </a:lnTo>
                  <a:lnTo>
                    <a:pt x="234" y="260"/>
                  </a:lnTo>
                  <a:lnTo>
                    <a:pt x="268" y="237"/>
                  </a:lnTo>
                  <a:lnTo>
                    <a:pt x="268" y="237"/>
                  </a:lnTo>
                  <a:lnTo>
                    <a:pt x="301" y="216"/>
                  </a:lnTo>
                  <a:lnTo>
                    <a:pt x="335" y="195"/>
                  </a:lnTo>
                  <a:lnTo>
                    <a:pt x="370" y="175"/>
                  </a:lnTo>
                  <a:lnTo>
                    <a:pt x="402" y="151"/>
                  </a:lnTo>
                  <a:lnTo>
                    <a:pt x="436" y="128"/>
                  </a:lnTo>
                  <a:lnTo>
                    <a:pt x="464" y="103"/>
                  </a:lnTo>
                  <a:lnTo>
                    <a:pt x="491" y="78"/>
                  </a:lnTo>
                  <a:lnTo>
                    <a:pt x="514" y="52"/>
                  </a:lnTo>
                  <a:lnTo>
                    <a:pt x="533" y="27"/>
                  </a:lnTo>
                  <a:lnTo>
                    <a:pt x="547" y="0"/>
                  </a:lnTo>
                  <a:lnTo>
                    <a:pt x="547" y="0"/>
                  </a:lnTo>
                  <a:lnTo>
                    <a:pt x="547" y="2"/>
                  </a:lnTo>
                  <a:lnTo>
                    <a:pt x="547" y="6"/>
                  </a:lnTo>
                  <a:lnTo>
                    <a:pt x="549" y="14"/>
                  </a:lnTo>
                  <a:lnTo>
                    <a:pt x="552" y="25"/>
                  </a:lnTo>
                  <a:lnTo>
                    <a:pt x="552" y="37"/>
                  </a:lnTo>
                  <a:lnTo>
                    <a:pt x="552" y="52"/>
                  </a:lnTo>
                  <a:lnTo>
                    <a:pt x="552" y="64"/>
                  </a:lnTo>
                  <a:lnTo>
                    <a:pt x="552" y="82"/>
                  </a:lnTo>
                  <a:lnTo>
                    <a:pt x="549" y="96"/>
                  </a:lnTo>
                  <a:lnTo>
                    <a:pt x="547" y="111"/>
                  </a:lnTo>
                  <a:lnTo>
                    <a:pt x="547" y="111"/>
                  </a:lnTo>
                  <a:lnTo>
                    <a:pt x="542" y="126"/>
                  </a:lnTo>
                  <a:lnTo>
                    <a:pt x="535" y="143"/>
                  </a:lnTo>
                  <a:lnTo>
                    <a:pt x="528" y="159"/>
                  </a:lnTo>
                  <a:lnTo>
                    <a:pt x="522" y="177"/>
                  </a:lnTo>
                  <a:lnTo>
                    <a:pt x="514" y="193"/>
                  </a:lnTo>
                  <a:lnTo>
                    <a:pt x="503" y="210"/>
                  </a:lnTo>
                  <a:lnTo>
                    <a:pt x="493" y="227"/>
                  </a:lnTo>
                  <a:lnTo>
                    <a:pt x="482" y="242"/>
                  </a:lnTo>
                  <a:lnTo>
                    <a:pt x="468" y="255"/>
                  </a:lnTo>
                  <a:lnTo>
                    <a:pt x="453" y="267"/>
                  </a:lnTo>
                  <a:lnTo>
                    <a:pt x="453" y="267"/>
                  </a:lnTo>
                  <a:lnTo>
                    <a:pt x="434" y="280"/>
                  </a:lnTo>
                  <a:lnTo>
                    <a:pt x="411" y="295"/>
                  </a:lnTo>
                  <a:lnTo>
                    <a:pt x="381" y="311"/>
                  </a:lnTo>
                  <a:lnTo>
                    <a:pt x="351" y="329"/>
                  </a:lnTo>
                  <a:lnTo>
                    <a:pt x="319" y="345"/>
                  </a:lnTo>
                  <a:lnTo>
                    <a:pt x="286" y="362"/>
                  </a:lnTo>
                  <a:lnTo>
                    <a:pt x="255" y="379"/>
                  </a:lnTo>
                  <a:lnTo>
                    <a:pt x="225" y="396"/>
                  </a:lnTo>
                  <a:lnTo>
                    <a:pt x="202" y="410"/>
                  </a:lnTo>
                  <a:lnTo>
                    <a:pt x="181" y="421"/>
                  </a:lnTo>
                  <a:lnTo>
                    <a:pt x="181" y="421"/>
                  </a:lnTo>
                  <a:lnTo>
                    <a:pt x="164" y="431"/>
                  </a:lnTo>
                  <a:lnTo>
                    <a:pt x="147" y="442"/>
                  </a:lnTo>
                  <a:lnTo>
                    <a:pt x="130" y="452"/>
                  </a:lnTo>
                  <a:lnTo>
                    <a:pt x="116" y="463"/>
                  </a:lnTo>
                  <a:lnTo>
                    <a:pt x="98" y="472"/>
                  </a:lnTo>
                  <a:lnTo>
                    <a:pt x="84" y="482"/>
                  </a:lnTo>
                  <a:lnTo>
                    <a:pt x="71" y="491"/>
                  </a:lnTo>
                  <a:lnTo>
                    <a:pt x="63" y="499"/>
                  </a:lnTo>
                  <a:lnTo>
                    <a:pt x="54" y="505"/>
                  </a:lnTo>
                  <a:lnTo>
                    <a:pt x="48" y="509"/>
                  </a:lnTo>
                  <a:lnTo>
                    <a:pt x="0" y="523"/>
                  </a:lnTo>
                </a:path>
              </a:pathLst>
            </a:custGeom>
            <a:solidFill>
              <a:srgbClr val="FFD80F"/>
            </a:solidFill>
            <a:ln w="9525" cap="rnd">
              <a:noFill/>
              <a:round/>
              <a:headEnd/>
              <a:tailEnd/>
            </a:ln>
            <a:effectLst/>
          </p:spPr>
          <p:txBody>
            <a:bodyPr/>
            <a:lstStyle/>
            <a:p>
              <a:endParaRPr lang="en-US" sz="1800"/>
            </a:p>
          </p:txBody>
        </p:sp>
        <p:sp>
          <p:nvSpPr>
            <p:cNvPr id="151" name="Freeform 149">
              <a:extLst>
                <a:ext uri="{FF2B5EF4-FFF2-40B4-BE49-F238E27FC236}">
                  <a16:creationId xmlns:a16="http://schemas.microsoft.com/office/drawing/2014/main" id="{B3D4DC4A-4CC1-FF4C-983D-EDA47B22E2DF}"/>
                </a:ext>
              </a:extLst>
            </p:cNvPr>
            <p:cNvSpPr>
              <a:spLocks/>
            </p:cNvSpPr>
            <p:nvPr/>
          </p:nvSpPr>
          <p:spPr bwMode="auto">
            <a:xfrm>
              <a:off x="3347" y="2275"/>
              <a:ext cx="553" cy="524"/>
            </a:xfrm>
            <a:custGeom>
              <a:avLst/>
              <a:gdLst/>
              <a:ahLst/>
              <a:cxnLst>
                <a:cxn ang="0">
                  <a:pos x="15" y="499"/>
                </a:cxn>
                <a:cxn ang="0">
                  <a:pos x="54" y="442"/>
                </a:cxn>
                <a:cxn ang="0">
                  <a:pos x="107" y="379"/>
                </a:cxn>
                <a:cxn ang="0">
                  <a:pos x="168" y="316"/>
                </a:cxn>
                <a:cxn ang="0">
                  <a:pos x="234" y="260"/>
                </a:cxn>
                <a:cxn ang="0">
                  <a:pos x="268" y="237"/>
                </a:cxn>
                <a:cxn ang="0">
                  <a:pos x="335" y="195"/>
                </a:cxn>
                <a:cxn ang="0">
                  <a:pos x="402" y="151"/>
                </a:cxn>
                <a:cxn ang="0">
                  <a:pos x="464" y="103"/>
                </a:cxn>
                <a:cxn ang="0">
                  <a:pos x="514" y="52"/>
                </a:cxn>
                <a:cxn ang="0">
                  <a:pos x="547" y="0"/>
                </a:cxn>
                <a:cxn ang="0">
                  <a:pos x="547" y="2"/>
                </a:cxn>
                <a:cxn ang="0">
                  <a:pos x="549" y="14"/>
                </a:cxn>
                <a:cxn ang="0">
                  <a:pos x="552" y="37"/>
                </a:cxn>
                <a:cxn ang="0">
                  <a:pos x="552" y="64"/>
                </a:cxn>
                <a:cxn ang="0">
                  <a:pos x="549" y="96"/>
                </a:cxn>
                <a:cxn ang="0">
                  <a:pos x="547" y="111"/>
                </a:cxn>
                <a:cxn ang="0">
                  <a:pos x="535" y="143"/>
                </a:cxn>
                <a:cxn ang="0">
                  <a:pos x="522" y="177"/>
                </a:cxn>
                <a:cxn ang="0">
                  <a:pos x="503" y="210"/>
                </a:cxn>
                <a:cxn ang="0">
                  <a:pos x="482" y="242"/>
                </a:cxn>
                <a:cxn ang="0">
                  <a:pos x="453" y="267"/>
                </a:cxn>
                <a:cxn ang="0">
                  <a:pos x="434" y="280"/>
                </a:cxn>
                <a:cxn ang="0">
                  <a:pos x="381" y="311"/>
                </a:cxn>
                <a:cxn ang="0">
                  <a:pos x="319" y="345"/>
                </a:cxn>
                <a:cxn ang="0">
                  <a:pos x="255" y="379"/>
                </a:cxn>
                <a:cxn ang="0">
                  <a:pos x="202" y="410"/>
                </a:cxn>
                <a:cxn ang="0">
                  <a:pos x="181" y="421"/>
                </a:cxn>
                <a:cxn ang="0">
                  <a:pos x="147" y="442"/>
                </a:cxn>
                <a:cxn ang="0">
                  <a:pos x="116" y="463"/>
                </a:cxn>
                <a:cxn ang="0">
                  <a:pos x="84" y="482"/>
                </a:cxn>
                <a:cxn ang="0">
                  <a:pos x="63" y="499"/>
                </a:cxn>
                <a:cxn ang="0">
                  <a:pos x="48" y="509"/>
                </a:cxn>
              </a:cxnLst>
              <a:rect l="0" t="0" r="r" b="b"/>
              <a:pathLst>
                <a:path w="553" h="524">
                  <a:moveTo>
                    <a:pt x="0" y="523"/>
                  </a:moveTo>
                  <a:lnTo>
                    <a:pt x="15" y="499"/>
                  </a:lnTo>
                  <a:lnTo>
                    <a:pt x="34" y="472"/>
                  </a:lnTo>
                  <a:lnTo>
                    <a:pt x="54" y="442"/>
                  </a:lnTo>
                  <a:lnTo>
                    <a:pt x="80" y="410"/>
                  </a:lnTo>
                  <a:lnTo>
                    <a:pt x="107" y="379"/>
                  </a:lnTo>
                  <a:lnTo>
                    <a:pt x="137" y="345"/>
                  </a:lnTo>
                  <a:lnTo>
                    <a:pt x="168" y="316"/>
                  </a:lnTo>
                  <a:lnTo>
                    <a:pt x="200" y="286"/>
                  </a:lnTo>
                  <a:lnTo>
                    <a:pt x="234" y="260"/>
                  </a:lnTo>
                  <a:lnTo>
                    <a:pt x="268" y="237"/>
                  </a:lnTo>
                  <a:lnTo>
                    <a:pt x="268" y="237"/>
                  </a:lnTo>
                  <a:lnTo>
                    <a:pt x="301" y="216"/>
                  </a:lnTo>
                  <a:lnTo>
                    <a:pt x="335" y="195"/>
                  </a:lnTo>
                  <a:lnTo>
                    <a:pt x="370" y="175"/>
                  </a:lnTo>
                  <a:lnTo>
                    <a:pt x="402" y="151"/>
                  </a:lnTo>
                  <a:lnTo>
                    <a:pt x="436" y="128"/>
                  </a:lnTo>
                  <a:lnTo>
                    <a:pt x="464" y="103"/>
                  </a:lnTo>
                  <a:lnTo>
                    <a:pt x="491" y="78"/>
                  </a:lnTo>
                  <a:lnTo>
                    <a:pt x="514" y="52"/>
                  </a:lnTo>
                  <a:lnTo>
                    <a:pt x="533" y="27"/>
                  </a:lnTo>
                  <a:lnTo>
                    <a:pt x="547" y="0"/>
                  </a:lnTo>
                  <a:lnTo>
                    <a:pt x="547" y="0"/>
                  </a:lnTo>
                  <a:lnTo>
                    <a:pt x="547" y="2"/>
                  </a:lnTo>
                  <a:lnTo>
                    <a:pt x="547" y="6"/>
                  </a:lnTo>
                  <a:lnTo>
                    <a:pt x="549" y="14"/>
                  </a:lnTo>
                  <a:lnTo>
                    <a:pt x="552" y="25"/>
                  </a:lnTo>
                  <a:lnTo>
                    <a:pt x="552" y="37"/>
                  </a:lnTo>
                  <a:lnTo>
                    <a:pt x="552" y="52"/>
                  </a:lnTo>
                  <a:lnTo>
                    <a:pt x="552" y="64"/>
                  </a:lnTo>
                  <a:lnTo>
                    <a:pt x="552" y="82"/>
                  </a:lnTo>
                  <a:lnTo>
                    <a:pt x="549" y="96"/>
                  </a:lnTo>
                  <a:lnTo>
                    <a:pt x="547" y="111"/>
                  </a:lnTo>
                  <a:lnTo>
                    <a:pt x="547" y="111"/>
                  </a:lnTo>
                  <a:lnTo>
                    <a:pt x="542" y="126"/>
                  </a:lnTo>
                  <a:lnTo>
                    <a:pt x="535" y="143"/>
                  </a:lnTo>
                  <a:lnTo>
                    <a:pt x="528" y="159"/>
                  </a:lnTo>
                  <a:lnTo>
                    <a:pt x="522" y="177"/>
                  </a:lnTo>
                  <a:lnTo>
                    <a:pt x="514" y="193"/>
                  </a:lnTo>
                  <a:lnTo>
                    <a:pt x="503" y="210"/>
                  </a:lnTo>
                  <a:lnTo>
                    <a:pt x="493" y="227"/>
                  </a:lnTo>
                  <a:lnTo>
                    <a:pt x="482" y="242"/>
                  </a:lnTo>
                  <a:lnTo>
                    <a:pt x="468" y="255"/>
                  </a:lnTo>
                  <a:lnTo>
                    <a:pt x="453" y="267"/>
                  </a:lnTo>
                  <a:lnTo>
                    <a:pt x="453" y="267"/>
                  </a:lnTo>
                  <a:lnTo>
                    <a:pt x="434" y="280"/>
                  </a:lnTo>
                  <a:lnTo>
                    <a:pt x="411" y="295"/>
                  </a:lnTo>
                  <a:lnTo>
                    <a:pt x="381" y="311"/>
                  </a:lnTo>
                  <a:lnTo>
                    <a:pt x="351" y="329"/>
                  </a:lnTo>
                  <a:lnTo>
                    <a:pt x="319" y="345"/>
                  </a:lnTo>
                  <a:lnTo>
                    <a:pt x="286" y="362"/>
                  </a:lnTo>
                  <a:lnTo>
                    <a:pt x="255" y="379"/>
                  </a:lnTo>
                  <a:lnTo>
                    <a:pt x="225" y="396"/>
                  </a:lnTo>
                  <a:lnTo>
                    <a:pt x="202" y="410"/>
                  </a:lnTo>
                  <a:lnTo>
                    <a:pt x="181" y="421"/>
                  </a:lnTo>
                  <a:lnTo>
                    <a:pt x="181" y="421"/>
                  </a:lnTo>
                  <a:lnTo>
                    <a:pt x="164" y="431"/>
                  </a:lnTo>
                  <a:lnTo>
                    <a:pt x="147" y="442"/>
                  </a:lnTo>
                  <a:lnTo>
                    <a:pt x="130" y="452"/>
                  </a:lnTo>
                  <a:lnTo>
                    <a:pt x="116" y="463"/>
                  </a:lnTo>
                  <a:lnTo>
                    <a:pt x="98" y="472"/>
                  </a:lnTo>
                  <a:lnTo>
                    <a:pt x="84" y="482"/>
                  </a:lnTo>
                  <a:lnTo>
                    <a:pt x="71" y="491"/>
                  </a:lnTo>
                  <a:lnTo>
                    <a:pt x="63" y="499"/>
                  </a:lnTo>
                  <a:lnTo>
                    <a:pt x="54" y="505"/>
                  </a:lnTo>
                  <a:lnTo>
                    <a:pt x="48" y="509"/>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152" name="Freeform 150">
              <a:extLst>
                <a:ext uri="{FF2B5EF4-FFF2-40B4-BE49-F238E27FC236}">
                  <a16:creationId xmlns:a16="http://schemas.microsoft.com/office/drawing/2014/main" id="{3433F17C-B1AC-FC4C-84A8-298436F9D824}"/>
                </a:ext>
              </a:extLst>
            </p:cNvPr>
            <p:cNvSpPr>
              <a:spLocks/>
            </p:cNvSpPr>
            <p:nvPr/>
          </p:nvSpPr>
          <p:spPr bwMode="auto">
            <a:xfrm>
              <a:off x="3281" y="2483"/>
              <a:ext cx="565" cy="366"/>
            </a:xfrm>
            <a:custGeom>
              <a:avLst/>
              <a:gdLst/>
              <a:ahLst/>
              <a:cxnLst>
                <a:cxn ang="0">
                  <a:pos x="0" y="365"/>
                </a:cxn>
                <a:cxn ang="0">
                  <a:pos x="16" y="349"/>
                </a:cxn>
                <a:cxn ang="0">
                  <a:pos x="39" y="330"/>
                </a:cxn>
                <a:cxn ang="0">
                  <a:pos x="64" y="310"/>
                </a:cxn>
                <a:cxn ang="0">
                  <a:pos x="92" y="286"/>
                </a:cxn>
                <a:cxn ang="0">
                  <a:pos x="122" y="266"/>
                </a:cxn>
                <a:cxn ang="0">
                  <a:pos x="151" y="242"/>
                </a:cxn>
                <a:cxn ang="0">
                  <a:pos x="183" y="220"/>
                </a:cxn>
                <a:cxn ang="0">
                  <a:pos x="212" y="202"/>
                </a:cxn>
                <a:cxn ang="0">
                  <a:pos x="237" y="187"/>
                </a:cxn>
                <a:cxn ang="0">
                  <a:pos x="262" y="174"/>
                </a:cxn>
                <a:cxn ang="0">
                  <a:pos x="262" y="174"/>
                </a:cxn>
                <a:cxn ang="0">
                  <a:pos x="288" y="164"/>
                </a:cxn>
                <a:cxn ang="0">
                  <a:pos x="319" y="151"/>
                </a:cxn>
                <a:cxn ang="0">
                  <a:pos x="349" y="137"/>
                </a:cxn>
                <a:cxn ang="0">
                  <a:pos x="383" y="120"/>
                </a:cxn>
                <a:cxn ang="0">
                  <a:pos x="416" y="103"/>
                </a:cxn>
                <a:cxn ang="0">
                  <a:pos x="450" y="84"/>
                </a:cxn>
                <a:cxn ang="0">
                  <a:pos x="484" y="63"/>
                </a:cxn>
                <a:cxn ang="0">
                  <a:pos x="513" y="45"/>
                </a:cxn>
                <a:cxn ang="0">
                  <a:pos x="538" y="21"/>
                </a:cxn>
                <a:cxn ang="0">
                  <a:pos x="561" y="0"/>
                </a:cxn>
                <a:cxn ang="0">
                  <a:pos x="561" y="0"/>
                </a:cxn>
                <a:cxn ang="0">
                  <a:pos x="561" y="4"/>
                </a:cxn>
                <a:cxn ang="0">
                  <a:pos x="561" y="10"/>
                </a:cxn>
                <a:cxn ang="0">
                  <a:pos x="564" y="21"/>
                </a:cxn>
                <a:cxn ang="0">
                  <a:pos x="564" y="38"/>
                </a:cxn>
                <a:cxn ang="0">
                  <a:pos x="564" y="54"/>
                </a:cxn>
                <a:cxn ang="0">
                  <a:pos x="564" y="72"/>
                </a:cxn>
                <a:cxn ang="0">
                  <a:pos x="561" y="91"/>
                </a:cxn>
                <a:cxn ang="0">
                  <a:pos x="558" y="109"/>
                </a:cxn>
                <a:cxn ang="0">
                  <a:pos x="551" y="126"/>
                </a:cxn>
                <a:cxn ang="0">
                  <a:pos x="543" y="141"/>
                </a:cxn>
                <a:cxn ang="0">
                  <a:pos x="543" y="141"/>
                </a:cxn>
                <a:cxn ang="0">
                  <a:pos x="531" y="156"/>
                </a:cxn>
                <a:cxn ang="0">
                  <a:pos x="515" y="171"/>
                </a:cxn>
                <a:cxn ang="0">
                  <a:pos x="501" y="187"/>
                </a:cxn>
                <a:cxn ang="0">
                  <a:pos x="482" y="204"/>
                </a:cxn>
                <a:cxn ang="0">
                  <a:pos x="462" y="220"/>
                </a:cxn>
                <a:cxn ang="0">
                  <a:pos x="441" y="236"/>
                </a:cxn>
                <a:cxn ang="0">
                  <a:pos x="421" y="250"/>
                </a:cxn>
                <a:cxn ang="0">
                  <a:pos x="400" y="261"/>
                </a:cxn>
                <a:cxn ang="0">
                  <a:pos x="379" y="271"/>
                </a:cxn>
                <a:cxn ang="0">
                  <a:pos x="359" y="280"/>
                </a:cxn>
                <a:cxn ang="0">
                  <a:pos x="359" y="280"/>
                </a:cxn>
                <a:cxn ang="0">
                  <a:pos x="338" y="286"/>
                </a:cxn>
                <a:cxn ang="0">
                  <a:pos x="310" y="293"/>
                </a:cxn>
                <a:cxn ang="0">
                  <a:pos x="278" y="301"/>
                </a:cxn>
                <a:cxn ang="0">
                  <a:pos x="241" y="307"/>
                </a:cxn>
                <a:cxn ang="0">
                  <a:pos x="208" y="317"/>
                </a:cxn>
                <a:cxn ang="0">
                  <a:pos x="170" y="326"/>
                </a:cxn>
                <a:cxn ang="0">
                  <a:pos x="136" y="335"/>
                </a:cxn>
                <a:cxn ang="0">
                  <a:pos x="105" y="345"/>
                </a:cxn>
                <a:cxn ang="0">
                  <a:pos x="80" y="356"/>
                </a:cxn>
                <a:cxn ang="0">
                  <a:pos x="59" y="365"/>
                </a:cxn>
                <a:cxn ang="0">
                  <a:pos x="0" y="365"/>
                </a:cxn>
              </a:cxnLst>
              <a:rect l="0" t="0" r="r" b="b"/>
              <a:pathLst>
                <a:path w="565" h="366">
                  <a:moveTo>
                    <a:pt x="0" y="365"/>
                  </a:moveTo>
                  <a:lnTo>
                    <a:pt x="16" y="349"/>
                  </a:lnTo>
                  <a:lnTo>
                    <a:pt x="39" y="330"/>
                  </a:lnTo>
                  <a:lnTo>
                    <a:pt x="64" y="310"/>
                  </a:lnTo>
                  <a:lnTo>
                    <a:pt x="92" y="286"/>
                  </a:lnTo>
                  <a:lnTo>
                    <a:pt x="122" y="266"/>
                  </a:lnTo>
                  <a:lnTo>
                    <a:pt x="151" y="242"/>
                  </a:lnTo>
                  <a:lnTo>
                    <a:pt x="183" y="220"/>
                  </a:lnTo>
                  <a:lnTo>
                    <a:pt x="212" y="202"/>
                  </a:lnTo>
                  <a:lnTo>
                    <a:pt x="237" y="187"/>
                  </a:lnTo>
                  <a:lnTo>
                    <a:pt x="262" y="174"/>
                  </a:lnTo>
                  <a:lnTo>
                    <a:pt x="262" y="174"/>
                  </a:lnTo>
                  <a:lnTo>
                    <a:pt x="288" y="164"/>
                  </a:lnTo>
                  <a:lnTo>
                    <a:pt x="319" y="151"/>
                  </a:lnTo>
                  <a:lnTo>
                    <a:pt x="349" y="137"/>
                  </a:lnTo>
                  <a:lnTo>
                    <a:pt x="383" y="120"/>
                  </a:lnTo>
                  <a:lnTo>
                    <a:pt x="416" y="103"/>
                  </a:lnTo>
                  <a:lnTo>
                    <a:pt x="450" y="84"/>
                  </a:lnTo>
                  <a:lnTo>
                    <a:pt x="484" y="63"/>
                  </a:lnTo>
                  <a:lnTo>
                    <a:pt x="513" y="45"/>
                  </a:lnTo>
                  <a:lnTo>
                    <a:pt x="538" y="21"/>
                  </a:lnTo>
                  <a:lnTo>
                    <a:pt x="561" y="0"/>
                  </a:lnTo>
                  <a:lnTo>
                    <a:pt x="561" y="0"/>
                  </a:lnTo>
                  <a:lnTo>
                    <a:pt x="561" y="4"/>
                  </a:lnTo>
                  <a:lnTo>
                    <a:pt x="561" y="10"/>
                  </a:lnTo>
                  <a:lnTo>
                    <a:pt x="564" y="21"/>
                  </a:lnTo>
                  <a:lnTo>
                    <a:pt x="564" y="38"/>
                  </a:lnTo>
                  <a:lnTo>
                    <a:pt x="564" y="54"/>
                  </a:lnTo>
                  <a:lnTo>
                    <a:pt x="564" y="72"/>
                  </a:lnTo>
                  <a:lnTo>
                    <a:pt x="561" y="91"/>
                  </a:lnTo>
                  <a:lnTo>
                    <a:pt x="558" y="109"/>
                  </a:lnTo>
                  <a:lnTo>
                    <a:pt x="551" y="126"/>
                  </a:lnTo>
                  <a:lnTo>
                    <a:pt x="543" y="141"/>
                  </a:lnTo>
                  <a:lnTo>
                    <a:pt x="543" y="141"/>
                  </a:lnTo>
                  <a:lnTo>
                    <a:pt x="531" y="156"/>
                  </a:lnTo>
                  <a:lnTo>
                    <a:pt x="515" y="171"/>
                  </a:lnTo>
                  <a:lnTo>
                    <a:pt x="501" y="187"/>
                  </a:lnTo>
                  <a:lnTo>
                    <a:pt x="482" y="204"/>
                  </a:lnTo>
                  <a:lnTo>
                    <a:pt x="462" y="220"/>
                  </a:lnTo>
                  <a:lnTo>
                    <a:pt x="441" y="236"/>
                  </a:lnTo>
                  <a:lnTo>
                    <a:pt x="421" y="250"/>
                  </a:lnTo>
                  <a:lnTo>
                    <a:pt x="400" y="261"/>
                  </a:lnTo>
                  <a:lnTo>
                    <a:pt x="379" y="271"/>
                  </a:lnTo>
                  <a:lnTo>
                    <a:pt x="359" y="280"/>
                  </a:lnTo>
                  <a:lnTo>
                    <a:pt x="359" y="280"/>
                  </a:lnTo>
                  <a:lnTo>
                    <a:pt x="338" y="286"/>
                  </a:lnTo>
                  <a:lnTo>
                    <a:pt x="310" y="293"/>
                  </a:lnTo>
                  <a:lnTo>
                    <a:pt x="278" y="301"/>
                  </a:lnTo>
                  <a:lnTo>
                    <a:pt x="241" y="307"/>
                  </a:lnTo>
                  <a:lnTo>
                    <a:pt x="208" y="317"/>
                  </a:lnTo>
                  <a:lnTo>
                    <a:pt x="170" y="326"/>
                  </a:lnTo>
                  <a:lnTo>
                    <a:pt x="136" y="335"/>
                  </a:lnTo>
                  <a:lnTo>
                    <a:pt x="105" y="345"/>
                  </a:lnTo>
                  <a:lnTo>
                    <a:pt x="80" y="356"/>
                  </a:lnTo>
                  <a:lnTo>
                    <a:pt x="59" y="365"/>
                  </a:lnTo>
                  <a:lnTo>
                    <a:pt x="0" y="365"/>
                  </a:lnTo>
                </a:path>
              </a:pathLst>
            </a:custGeom>
            <a:solidFill>
              <a:srgbClr val="3B5959"/>
            </a:solidFill>
            <a:ln w="9525" cap="rnd">
              <a:noFill/>
              <a:round/>
              <a:headEnd/>
              <a:tailEnd/>
            </a:ln>
            <a:effectLst/>
          </p:spPr>
          <p:txBody>
            <a:bodyPr/>
            <a:lstStyle/>
            <a:p>
              <a:endParaRPr lang="en-US" sz="1800"/>
            </a:p>
          </p:txBody>
        </p:sp>
        <p:sp>
          <p:nvSpPr>
            <p:cNvPr id="153" name="Freeform 151">
              <a:extLst>
                <a:ext uri="{FF2B5EF4-FFF2-40B4-BE49-F238E27FC236}">
                  <a16:creationId xmlns:a16="http://schemas.microsoft.com/office/drawing/2014/main" id="{EEC57501-0BE2-F943-A958-7B45E1D5CFA9}"/>
                </a:ext>
              </a:extLst>
            </p:cNvPr>
            <p:cNvSpPr>
              <a:spLocks/>
            </p:cNvSpPr>
            <p:nvPr/>
          </p:nvSpPr>
          <p:spPr bwMode="auto">
            <a:xfrm>
              <a:off x="3281" y="2483"/>
              <a:ext cx="565" cy="366"/>
            </a:xfrm>
            <a:custGeom>
              <a:avLst/>
              <a:gdLst/>
              <a:ahLst/>
              <a:cxnLst>
                <a:cxn ang="0">
                  <a:pos x="0" y="365"/>
                </a:cxn>
                <a:cxn ang="0">
                  <a:pos x="16" y="349"/>
                </a:cxn>
                <a:cxn ang="0">
                  <a:pos x="39" y="330"/>
                </a:cxn>
                <a:cxn ang="0">
                  <a:pos x="64" y="310"/>
                </a:cxn>
                <a:cxn ang="0">
                  <a:pos x="92" y="286"/>
                </a:cxn>
                <a:cxn ang="0">
                  <a:pos x="122" y="266"/>
                </a:cxn>
                <a:cxn ang="0">
                  <a:pos x="151" y="242"/>
                </a:cxn>
                <a:cxn ang="0">
                  <a:pos x="183" y="220"/>
                </a:cxn>
                <a:cxn ang="0">
                  <a:pos x="212" y="202"/>
                </a:cxn>
                <a:cxn ang="0">
                  <a:pos x="237" y="187"/>
                </a:cxn>
                <a:cxn ang="0">
                  <a:pos x="262" y="174"/>
                </a:cxn>
                <a:cxn ang="0">
                  <a:pos x="262" y="174"/>
                </a:cxn>
                <a:cxn ang="0">
                  <a:pos x="288" y="164"/>
                </a:cxn>
                <a:cxn ang="0">
                  <a:pos x="319" y="151"/>
                </a:cxn>
                <a:cxn ang="0">
                  <a:pos x="349" y="137"/>
                </a:cxn>
                <a:cxn ang="0">
                  <a:pos x="383" y="120"/>
                </a:cxn>
                <a:cxn ang="0">
                  <a:pos x="416" y="103"/>
                </a:cxn>
                <a:cxn ang="0">
                  <a:pos x="450" y="84"/>
                </a:cxn>
                <a:cxn ang="0">
                  <a:pos x="484" y="63"/>
                </a:cxn>
                <a:cxn ang="0">
                  <a:pos x="513" y="45"/>
                </a:cxn>
                <a:cxn ang="0">
                  <a:pos x="538" y="21"/>
                </a:cxn>
                <a:cxn ang="0">
                  <a:pos x="561" y="0"/>
                </a:cxn>
                <a:cxn ang="0">
                  <a:pos x="561" y="0"/>
                </a:cxn>
                <a:cxn ang="0">
                  <a:pos x="561" y="4"/>
                </a:cxn>
                <a:cxn ang="0">
                  <a:pos x="561" y="10"/>
                </a:cxn>
                <a:cxn ang="0">
                  <a:pos x="564" y="21"/>
                </a:cxn>
                <a:cxn ang="0">
                  <a:pos x="564" y="38"/>
                </a:cxn>
                <a:cxn ang="0">
                  <a:pos x="564" y="54"/>
                </a:cxn>
                <a:cxn ang="0">
                  <a:pos x="564" y="72"/>
                </a:cxn>
                <a:cxn ang="0">
                  <a:pos x="561" y="91"/>
                </a:cxn>
                <a:cxn ang="0">
                  <a:pos x="558" y="109"/>
                </a:cxn>
                <a:cxn ang="0">
                  <a:pos x="551" y="126"/>
                </a:cxn>
                <a:cxn ang="0">
                  <a:pos x="543" y="141"/>
                </a:cxn>
                <a:cxn ang="0">
                  <a:pos x="543" y="141"/>
                </a:cxn>
                <a:cxn ang="0">
                  <a:pos x="531" y="156"/>
                </a:cxn>
                <a:cxn ang="0">
                  <a:pos x="515" y="171"/>
                </a:cxn>
                <a:cxn ang="0">
                  <a:pos x="501" y="187"/>
                </a:cxn>
                <a:cxn ang="0">
                  <a:pos x="482" y="204"/>
                </a:cxn>
                <a:cxn ang="0">
                  <a:pos x="462" y="220"/>
                </a:cxn>
                <a:cxn ang="0">
                  <a:pos x="441" y="236"/>
                </a:cxn>
                <a:cxn ang="0">
                  <a:pos x="421" y="250"/>
                </a:cxn>
                <a:cxn ang="0">
                  <a:pos x="400" y="261"/>
                </a:cxn>
                <a:cxn ang="0">
                  <a:pos x="379" y="271"/>
                </a:cxn>
                <a:cxn ang="0">
                  <a:pos x="359" y="280"/>
                </a:cxn>
                <a:cxn ang="0">
                  <a:pos x="359" y="280"/>
                </a:cxn>
                <a:cxn ang="0">
                  <a:pos x="338" y="286"/>
                </a:cxn>
                <a:cxn ang="0">
                  <a:pos x="310" y="293"/>
                </a:cxn>
                <a:cxn ang="0">
                  <a:pos x="278" y="301"/>
                </a:cxn>
                <a:cxn ang="0">
                  <a:pos x="241" y="307"/>
                </a:cxn>
                <a:cxn ang="0">
                  <a:pos x="208" y="317"/>
                </a:cxn>
                <a:cxn ang="0">
                  <a:pos x="170" y="326"/>
                </a:cxn>
                <a:cxn ang="0">
                  <a:pos x="136" y="335"/>
                </a:cxn>
                <a:cxn ang="0">
                  <a:pos x="105" y="345"/>
                </a:cxn>
                <a:cxn ang="0">
                  <a:pos x="80" y="356"/>
                </a:cxn>
                <a:cxn ang="0">
                  <a:pos x="59" y="365"/>
                </a:cxn>
              </a:cxnLst>
              <a:rect l="0" t="0" r="r" b="b"/>
              <a:pathLst>
                <a:path w="565" h="366">
                  <a:moveTo>
                    <a:pt x="0" y="365"/>
                  </a:moveTo>
                  <a:lnTo>
                    <a:pt x="16" y="349"/>
                  </a:lnTo>
                  <a:lnTo>
                    <a:pt x="39" y="330"/>
                  </a:lnTo>
                  <a:lnTo>
                    <a:pt x="64" y="310"/>
                  </a:lnTo>
                  <a:lnTo>
                    <a:pt x="92" y="286"/>
                  </a:lnTo>
                  <a:lnTo>
                    <a:pt x="122" y="266"/>
                  </a:lnTo>
                  <a:lnTo>
                    <a:pt x="151" y="242"/>
                  </a:lnTo>
                  <a:lnTo>
                    <a:pt x="183" y="220"/>
                  </a:lnTo>
                  <a:lnTo>
                    <a:pt x="212" y="202"/>
                  </a:lnTo>
                  <a:lnTo>
                    <a:pt x="237" y="187"/>
                  </a:lnTo>
                  <a:lnTo>
                    <a:pt x="262" y="174"/>
                  </a:lnTo>
                  <a:lnTo>
                    <a:pt x="262" y="174"/>
                  </a:lnTo>
                  <a:lnTo>
                    <a:pt x="288" y="164"/>
                  </a:lnTo>
                  <a:lnTo>
                    <a:pt x="319" y="151"/>
                  </a:lnTo>
                  <a:lnTo>
                    <a:pt x="349" y="137"/>
                  </a:lnTo>
                  <a:lnTo>
                    <a:pt x="383" y="120"/>
                  </a:lnTo>
                  <a:lnTo>
                    <a:pt x="416" y="103"/>
                  </a:lnTo>
                  <a:lnTo>
                    <a:pt x="450" y="84"/>
                  </a:lnTo>
                  <a:lnTo>
                    <a:pt x="484" y="63"/>
                  </a:lnTo>
                  <a:lnTo>
                    <a:pt x="513" y="45"/>
                  </a:lnTo>
                  <a:lnTo>
                    <a:pt x="538" y="21"/>
                  </a:lnTo>
                  <a:lnTo>
                    <a:pt x="561" y="0"/>
                  </a:lnTo>
                  <a:lnTo>
                    <a:pt x="561" y="0"/>
                  </a:lnTo>
                  <a:lnTo>
                    <a:pt x="561" y="4"/>
                  </a:lnTo>
                  <a:lnTo>
                    <a:pt x="561" y="10"/>
                  </a:lnTo>
                  <a:lnTo>
                    <a:pt x="564" y="21"/>
                  </a:lnTo>
                  <a:lnTo>
                    <a:pt x="564" y="38"/>
                  </a:lnTo>
                  <a:lnTo>
                    <a:pt x="564" y="54"/>
                  </a:lnTo>
                  <a:lnTo>
                    <a:pt x="564" y="72"/>
                  </a:lnTo>
                  <a:lnTo>
                    <a:pt x="561" y="91"/>
                  </a:lnTo>
                  <a:lnTo>
                    <a:pt x="558" y="109"/>
                  </a:lnTo>
                  <a:lnTo>
                    <a:pt x="551" y="126"/>
                  </a:lnTo>
                  <a:lnTo>
                    <a:pt x="543" y="141"/>
                  </a:lnTo>
                  <a:lnTo>
                    <a:pt x="543" y="141"/>
                  </a:lnTo>
                  <a:lnTo>
                    <a:pt x="531" y="156"/>
                  </a:lnTo>
                  <a:lnTo>
                    <a:pt x="515" y="171"/>
                  </a:lnTo>
                  <a:lnTo>
                    <a:pt x="501" y="187"/>
                  </a:lnTo>
                  <a:lnTo>
                    <a:pt x="482" y="204"/>
                  </a:lnTo>
                  <a:lnTo>
                    <a:pt x="462" y="220"/>
                  </a:lnTo>
                  <a:lnTo>
                    <a:pt x="441" y="236"/>
                  </a:lnTo>
                  <a:lnTo>
                    <a:pt x="421" y="250"/>
                  </a:lnTo>
                  <a:lnTo>
                    <a:pt x="400" y="261"/>
                  </a:lnTo>
                  <a:lnTo>
                    <a:pt x="379" y="271"/>
                  </a:lnTo>
                  <a:lnTo>
                    <a:pt x="359" y="280"/>
                  </a:lnTo>
                  <a:lnTo>
                    <a:pt x="359" y="280"/>
                  </a:lnTo>
                  <a:lnTo>
                    <a:pt x="338" y="286"/>
                  </a:lnTo>
                  <a:lnTo>
                    <a:pt x="310" y="293"/>
                  </a:lnTo>
                  <a:lnTo>
                    <a:pt x="278" y="301"/>
                  </a:lnTo>
                  <a:lnTo>
                    <a:pt x="241" y="307"/>
                  </a:lnTo>
                  <a:lnTo>
                    <a:pt x="208" y="317"/>
                  </a:lnTo>
                  <a:lnTo>
                    <a:pt x="170" y="326"/>
                  </a:lnTo>
                  <a:lnTo>
                    <a:pt x="136" y="335"/>
                  </a:lnTo>
                  <a:lnTo>
                    <a:pt x="105" y="345"/>
                  </a:lnTo>
                  <a:lnTo>
                    <a:pt x="80" y="356"/>
                  </a:lnTo>
                  <a:lnTo>
                    <a:pt x="59" y="365"/>
                  </a:lnTo>
                </a:path>
              </a:pathLst>
            </a:custGeom>
            <a:noFill/>
            <a:ln w="12700" cap="rnd" cmpd="sng">
              <a:solidFill>
                <a:srgbClr val="3B5959"/>
              </a:solidFill>
              <a:prstDash val="solid"/>
              <a:round/>
              <a:headEnd type="none" w="sm" len="sm"/>
              <a:tailEnd type="none" w="sm" len="sm"/>
            </a:ln>
            <a:effectLst/>
          </p:spPr>
          <p:txBody>
            <a:bodyPr/>
            <a:lstStyle/>
            <a:p>
              <a:endParaRPr lang="en-US" sz="1800"/>
            </a:p>
          </p:txBody>
        </p:sp>
        <p:sp>
          <p:nvSpPr>
            <p:cNvPr id="154" name="Freeform 152">
              <a:extLst>
                <a:ext uri="{FF2B5EF4-FFF2-40B4-BE49-F238E27FC236}">
                  <a16:creationId xmlns:a16="http://schemas.microsoft.com/office/drawing/2014/main" id="{92167274-5C95-4B4D-BAFB-F1579A4FA466}"/>
                </a:ext>
              </a:extLst>
            </p:cNvPr>
            <p:cNvSpPr>
              <a:spLocks/>
            </p:cNvSpPr>
            <p:nvPr/>
          </p:nvSpPr>
          <p:spPr bwMode="auto">
            <a:xfrm>
              <a:off x="3275" y="2479"/>
              <a:ext cx="567" cy="365"/>
            </a:xfrm>
            <a:custGeom>
              <a:avLst/>
              <a:gdLst/>
              <a:ahLst/>
              <a:cxnLst>
                <a:cxn ang="0">
                  <a:pos x="0" y="364"/>
                </a:cxn>
                <a:cxn ang="0">
                  <a:pos x="18" y="347"/>
                </a:cxn>
                <a:cxn ang="0">
                  <a:pos x="39" y="327"/>
                </a:cxn>
                <a:cxn ang="0">
                  <a:pos x="64" y="306"/>
                </a:cxn>
                <a:cxn ang="0">
                  <a:pos x="92" y="285"/>
                </a:cxn>
                <a:cxn ang="0">
                  <a:pos x="122" y="262"/>
                </a:cxn>
                <a:cxn ang="0">
                  <a:pos x="151" y="241"/>
                </a:cxn>
                <a:cxn ang="0">
                  <a:pos x="183" y="221"/>
                </a:cxn>
                <a:cxn ang="0">
                  <a:pos x="213" y="201"/>
                </a:cxn>
                <a:cxn ang="0">
                  <a:pos x="240" y="184"/>
                </a:cxn>
                <a:cxn ang="0">
                  <a:pos x="264" y="172"/>
                </a:cxn>
                <a:cxn ang="0">
                  <a:pos x="264" y="172"/>
                </a:cxn>
                <a:cxn ang="0">
                  <a:pos x="290" y="161"/>
                </a:cxn>
                <a:cxn ang="0">
                  <a:pos x="318" y="149"/>
                </a:cxn>
                <a:cxn ang="0">
                  <a:pos x="352" y="134"/>
                </a:cxn>
                <a:cxn ang="0">
                  <a:pos x="386" y="119"/>
                </a:cxn>
                <a:cxn ang="0">
                  <a:pos x="419" y="101"/>
                </a:cxn>
                <a:cxn ang="0">
                  <a:pos x="453" y="81"/>
                </a:cxn>
                <a:cxn ang="0">
                  <a:pos x="485" y="62"/>
                </a:cxn>
                <a:cxn ang="0">
                  <a:pos x="515" y="41"/>
                </a:cxn>
                <a:cxn ang="0">
                  <a:pos x="541" y="20"/>
                </a:cxn>
                <a:cxn ang="0">
                  <a:pos x="563" y="0"/>
                </a:cxn>
                <a:cxn ang="0">
                  <a:pos x="563" y="0"/>
                </a:cxn>
                <a:cxn ang="0">
                  <a:pos x="563" y="2"/>
                </a:cxn>
                <a:cxn ang="0">
                  <a:pos x="563" y="9"/>
                </a:cxn>
                <a:cxn ang="0">
                  <a:pos x="566" y="20"/>
                </a:cxn>
                <a:cxn ang="0">
                  <a:pos x="566" y="35"/>
                </a:cxn>
                <a:cxn ang="0">
                  <a:pos x="566" y="52"/>
                </a:cxn>
                <a:cxn ang="0">
                  <a:pos x="566" y="71"/>
                </a:cxn>
                <a:cxn ang="0">
                  <a:pos x="563" y="90"/>
                </a:cxn>
                <a:cxn ang="0">
                  <a:pos x="559" y="108"/>
                </a:cxn>
                <a:cxn ang="0">
                  <a:pos x="552" y="126"/>
                </a:cxn>
                <a:cxn ang="0">
                  <a:pos x="543" y="140"/>
                </a:cxn>
                <a:cxn ang="0">
                  <a:pos x="543" y="140"/>
                </a:cxn>
                <a:cxn ang="0">
                  <a:pos x="534" y="155"/>
                </a:cxn>
                <a:cxn ang="0">
                  <a:pos x="518" y="170"/>
                </a:cxn>
                <a:cxn ang="0">
                  <a:pos x="502" y="184"/>
                </a:cxn>
                <a:cxn ang="0">
                  <a:pos x="483" y="203"/>
                </a:cxn>
                <a:cxn ang="0">
                  <a:pos x="464" y="218"/>
                </a:cxn>
                <a:cxn ang="0">
                  <a:pos x="442" y="233"/>
                </a:cxn>
                <a:cxn ang="0">
                  <a:pos x="421" y="248"/>
                </a:cxn>
                <a:cxn ang="0">
                  <a:pos x="400" y="260"/>
                </a:cxn>
                <a:cxn ang="0">
                  <a:pos x="382" y="271"/>
                </a:cxn>
                <a:cxn ang="0">
                  <a:pos x="363" y="277"/>
                </a:cxn>
                <a:cxn ang="0">
                  <a:pos x="363" y="277"/>
                </a:cxn>
                <a:cxn ang="0">
                  <a:pos x="340" y="283"/>
                </a:cxn>
                <a:cxn ang="0">
                  <a:pos x="310" y="290"/>
                </a:cxn>
                <a:cxn ang="0">
                  <a:pos x="278" y="299"/>
                </a:cxn>
                <a:cxn ang="0">
                  <a:pos x="244" y="306"/>
                </a:cxn>
                <a:cxn ang="0">
                  <a:pos x="209" y="315"/>
                </a:cxn>
                <a:cxn ang="0">
                  <a:pos x="172" y="323"/>
                </a:cxn>
                <a:cxn ang="0">
                  <a:pos x="137" y="334"/>
                </a:cxn>
                <a:cxn ang="0">
                  <a:pos x="105" y="343"/>
                </a:cxn>
                <a:cxn ang="0">
                  <a:pos x="80" y="353"/>
                </a:cxn>
                <a:cxn ang="0">
                  <a:pos x="59" y="364"/>
                </a:cxn>
                <a:cxn ang="0">
                  <a:pos x="0" y="364"/>
                </a:cxn>
              </a:cxnLst>
              <a:rect l="0" t="0" r="r" b="b"/>
              <a:pathLst>
                <a:path w="567" h="365">
                  <a:moveTo>
                    <a:pt x="0" y="364"/>
                  </a:moveTo>
                  <a:lnTo>
                    <a:pt x="18" y="347"/>
                  </a:lnTo>
                  <a:lnTo>
                    <a:pt x="39" y="327"/>
                  </a:lnTo>
                  <a:lnTo>
                    <a:pt x="64" y="306"/>
                  </a:lnTo>
                  <a:lnTo>
                    <a:pt x="92" y="285"/>
                  </a:lnTo>
                  <a:lnTo>
                    <a:pt x="122" y="262"/>
                  </a:lnTo>
                  <a:lnTo>
                    <a:pt x="151" y="241"/>
                  </a:lnTo>
                  <a:lnTo>
                    <a:pt x="183" y="221"/>
                  </a:lnTo>
                  <a:lnTo>
                    <a:pt x="213" y="201"/>
                  </a:lnTo>
                  <a:lnTo>
                    <a:pt x="240" y="184"/>
                  </a:lnTo>
                  <a:lnTo>
                    <a:pt x="264" y="172"/>
                  </a:lnTo>
                  <a:lnTo>
                    <a:pt x="264" y="172"/>
                  </a:lnTo>
                  <a:lnTo>
                    <a:pt x="290" y="161"/>
                  </a:lnTo>
                  <a:lnTo>
                    <a:pt x="318" y="149"/>
                  </a:lnTo>
                  <a:lnTo>
                    <a:pt x="352" y="134"/>
                  </a:lnTo>
                  <a:lnTo>
                    <a:pt x="386" y="119"/>
                  </a:lnTo>
                  <a:lnTo>
                    <a:pt x="419" y="101"/>
                  </a:lnTo>
                  <a:lnTo>
                    <a:pt x="453" y="81"/>
                  </a:lnTo>
                  <a:lnTo>
                    <a:pt x="485" y="62"/>
                  </a:lnTo>
                  <a:lnTo>
                    <a:pt x="515" y="41"/>
                  </a:lnTo>
                  <a:lnTo>
                    <a:pt x="541" y="20"/>
                  </a:lnTo>
                  <a:lnTo>
                    <a:pt x="563" y="0"/>
                  </a:lnTo>
                  <a:lnTo>
                    <a:pt x="563" y="0"/>
                  </a:lnTo>
                  <a:lnTo>
                    <a:pt x="563" y="2"/>
                  </a:lnTo>
                  <a:lnTo>
                    <a:pt x="563" y="9"/>
                  </a:lnTo>
                  <a:lnTo>
                    <a:pt x="566" y="20"/>
                  </a:lnTo>
                  <a:lnTo>
                    <a:pt x="566" y="35"/>
                  </a:lnTo>
                  <a:lnTo>
                    <a:pt x="566" y="52"/>
                  </a:lnTo>
                  <a:lnTo>
                    <a:pt x="566" y="71"/>
                  </a:lnTo>
                  <a:lnTo>
                    <a:pt x="563" y="90"/>
                  </a:lnTo>
                  <a:lnTo>
                    <a:pt x="559" y="108"/>
                  </a:lnTo>
                  <a:lnTo>
                    <a:pt x="552" y="126"/>
                  </a:lnTo>
                  <a:lnTo>
                    <a:pt x="543" y="140"/>
                  </a:lnTo>
                  <a:lnTo>
                    <a:pt x="543" y="140"/>
                  </a:lnTo>
                  <a:lnTo>
                    <a:pt x="534" y="155"/>
                  </a:lnTo>
                  <a:lnTo>
                    <a:pt x="518" y="170"/>
                  </a:lnTo>
                  <a:lnTo>
                    <a:pt x="502" y="184"/>
                  </a:lnTo>
                  <a:lnTo>
                    <a:pt x="483" y="203"/>
                  </a:lnTo>
                  <a:lnTo>
                    <a:pt x="464" y="218"/>
                  </a:lnTo>
                  <a:lnTo>
                    <a:pt x="442" y="233"/>
                  </a:lnTo>
                  <a:lnTo>
                    <a:pt x="421" y="248"/>
                  </a:lnTo>
                  <a:lnTo>
                    <a:pt x="400" y="260"/>
                  </a:lnTo>
                  <a:lnTo>
                    <a:pt x="382" y="271"/>
                  </a:lnTo>
                  <a:lnTo>
                    <a:pt x="363" y="277"/>
                  </a:lnTo>
                  <a:lnTo>
                    <a:pt x="363" y="277"/>
                  </a:lnTo>
                  <a:lnTo>
                    <a:pt x="340" y="283"/>
                  </a:lnTo>
                  <a:lnTo>
                    <a:pt x="310" y="290"/>
                  </a:lnTo>
                  <a:lnTo>
                    <a:pt x="278" y="299"/>
                  </a:lnTo>
                  <a:lnTo>
                    <a:pt x="244" y="306"/>
                  </a:lnTo>
                  <a:lnTo>
                    <a:pt x="209" y="315"/>
                  </a:lnTo>
                  <a:lnTo>
                    <a:pt x="172" y="323"/>
                  </a:lnTo>
                  <a:lnTo>
                    <a:pt x="137" y="334"/>
                  </a:lnTo>
                  <a:lnTo>
                    <a:pt x="105" y="343"/>
                  </a:lnTo>
                  <a:lnTo>
                    <a:pt x="80" y="353"/>
                  </a:lnTo>
                  <a:lnTo>
                    <a:pt x="59" y="364"/>
                  </a:lnTo>
                  <a:lnTo>
                    <a:pt x="0" y="364"/>
                  </a:lnTo>
                </a:path>
              </a:pathLst>
            </a:custGeom>
            <a:solidFill>
              <a:srgbClr val="FFD80F"/>
            </a:solidFill>
            <a:ln w="9525" cap="rnd">
              <a:noFill/>
              <a:round/>
              <a:headEnd/>
              <a:tailEnd/>
            </a:ln>
            <a:effectLst/>
          </p:spPr>
          <p:txBody>
            <a:bodyPr/>
            <a:lstStyle/>
            <a:p>
              <a:endParaRPr lang="en-US" sz="1800"/>
            </a:p>
          </p:txBody>
        </p:sp>
        <p:sp>
          <p:nvSpPr>
            <p:cNvPr id="155" name="Freeform 153">
              <a:extLst>
                <a:ext uri="{FF2B5EF4-FFF2-40B4-BE49-F238E27FC236}">
                  <a16:creationId xmlns:a16="http://schemas.microsoft.com/office/drawing/2014/main" id="{EC9B4C38-8203-EE4C-8186-2F47B787F7C4}"/>
                </a:ext>
              </a:extLst>
            </p:cNvPr>
            <p:cNvSpPr>
              <a:spLocks/>
            </p:cNvSpPr>
            <p:nvPr/>
          </p:nvSpPr>
          <p:spPr bwMode="auto">
            <a:xfrm>
              <a:off x="3275" y="2479"/>
              <a:ext cx="567" cy="365"/>
            </a:xfrm>
            <a:custGeom>
              <a:avLst/>
              <a:gdLst/>
              <a:ahLst/>
              <a:cxnLst>
                <a:cxn ang="0">
                  <a:pos x="0" y="364"/>
                </a:cxn>
                <a:cxn ang="0">
                  <a:pos x="18" y="347"/>
                </a:cxn>
                <a:cxn ang="0">
                  <a:pos x="39" y="327"/>
                </a:cxn>
                <a:cxn ang="0">
                  <a:pos x="64" y="306"/>
                </a:cxn>
                <a:cxn ang="0">
                  <a:pos x="92" y="285"/>
                </a:cxn>
                <a:cxn ang="0">
                  <a:pos x="122" y="262"/>
                </a:cxn>
                <a:cxn ang="0">
                  <a:pos x="151" y="241"/>
                </a:cxn>
                <a:cxn ang="0">
                  <a:pos x="183" y="221"/>
                </a:cxn>
                <a:cxn ang="0">
                  <a:pos x="213" y="201"/>
                </a:cxn>
                <a:cxn ang="0">
                  <a:pos x="240" y="184"/>
                </a:cxn>
                <a:cxn ang="0">
                  <a:pos x="264" y="172"/>
                </a:cxn>
                <a:cxn ang="0">
                  <a:pos x="264" y="172"/>
                </a:cxn>
                <a:cxn ang="0">
                  <a:pos x="290" y="161"/>
                </a:cxn>
                <a:cxn ang="0">
                  <a:pos x="318" y="149"/>
                </a:cxn>
                <a:cxn ang="0">
                  <a:pos x="352" y="134"/>
                </a:cxn>
                <a:cxn ang="0">
                  <a:pos x="386" y="119"/>
                </a:cxn>
                <a:cxn ang="0">
                  <a:pos x="419" y="101"/>
                </a:cxn>
                <a:cxn ang="0">
                  <a:pos x="453" y="81"/>
                </a:cxn>
                <a:cxn ang="0">
                  <a:pos x="485" y="62"/>
                </a:cxn>
                <a:cxn ang="0">
                  <a:pos x="515" y="41"/>
                </a:cxn>
                <a:cxn ang="0">
                  <a:pos x="541" y="20"/>
                </a:cxn>
                <a:cxn ang="0">
                  <a:pos x="563" y="0"/>
                </a:cxn>
                <a:cxn ang="0">
                  <a:pos x="563" y="0"/>
                </a:cxn>
                <a:cxn ang="0">
                  <a:pos x="563" y="2"/>
                </a:cxn>
                <a:cxn ang="0">
                  <a:pos x="563" y="9"/>
                </a:cxn>
                <a:cxn ang="0">
                  <a:pos x="566" y="20"/>
                </a:cxn>
                <a:cxn ang="0">
                  <a:pos x="566" y="35"/>
                </a:cxn>
                <a:cxn ang="0">
                  <a:pos x="566" y="52"/>
                </a:cxn>
                <a:cxn ang="0">
                  <a:pos x="566" y="71"/>
                </a:cxn>
                <a:cxn ang="0">
                  <a:pos x="563" y="90"/>
                </a:cxn>
                <a:cxn ang="0">
                  <a:pos x="559" y="108"/>
                </a:cxn>
                <a:cxn ang="0">
                  <a:pos x="552" y="126"/>
                </a:cxn>
                <a:cxn ang="0">
                  <a:pos x="543" y="140"/>
                </a:cxn>
                <a:cxn ang="0">
                  <a:pos x="543" y="140"/>
                </a:cxn>
                <a:cxn ang="0">
                  <a:pos x="534" y="155"/>
                </a:cxn>
                <a:cxn ang="0">
                  <a:pos x="518" y="170"/>
                </a:cxn>
                <a:cxn ang="0">
                  <a:pos x="502" y="184"/>
                </a:cxn>
                <a:cxn ang="0">
                  <a:pos x="483" y="203"/>
                </a:cxn>
                <a:cxn ang="0">
                  <a:pos x="464" y="218"/>
                </a:cxn>
                <a:cxn ang="0">
                  <a:pos x="442" y="233"/>
                </a:cxn>
                <a:cxn ang="0">
                  <a:pos x="421" y="248"/>
                </a:cxn>
                <a:cxn ang="0">
                  <a:pos x="400" y="260"/>
                </a:cxn>
                <a:cxn ang="0">
                  <a:pos x="382" y="271"/>
                </a:cxn>
                <a:cxn ang="0">
                  <a:pos x="363" y="277"/>
                </a:cxn>
                <a:cxn ang="0">
                  <a:pos x="363" y="277"/>
                </a:cxn>
                <a:cxn ang="0">
                  <a:pos x="340" y="283"/>
                </a:cxn>
                <a:cxn ang="0">
                  <a:pos x="310" y="290"/>
                </a:cxn>
                <a:cxn ang="0">
                  <a:pos x="278" y="299"/>
                </a:cxn>
                <a:cxn ang="0">
                  <a:pos x="244" y="306"/>
                </a:cxn>
                <a:cxn ang="0">
                  <a:pos x="209" y="315"/>
                </a:cxn>
                <a:cxn ang="0">
                  <a:pos x="172" y="323"/>
                </a:cxn>
                <a:cxn ang="0">
                  <a:pos x="137" y="334"/>
                </a:cxn>
                <a:cxn ang="0">
                  <a:pos x="105" y="343"/>
                </a:cxn>
                <a:cxn ang="0">
                  <a:pos x="80" y="353"/>
                </a:cxn>
                <a:cxn ang="0">
                  <a:pos x="59" y="364"/>
                </a:cxn>
              </a:cxnLst>
              <a:rect l="0" t="0" r="r" b="b"/>
              <a:pathLst>
                <a:path w="567" h="365">
                  <a:moveTo>
                    <a:pt x="0" y="364"/>
                  </a:moveTo>
                  <a:lnTo>
                    <a:pt x="18" y="347"/>
                  </a:lnTo>
                  <a:lnTo>
                    <a:pt x="39" y="327"/>
                  </a:lnTo>
                  <a:lnTo>
                    <a:pt x="64" y="306"/>
                  </a:lnTo>
                  <a:lnTo>
                    <a:pt x="92" y="285"/>
                  </a:lnTo>
                  <a:lnTo>
                    <a:pt x="122" y="262"/>
                  </a:lnTo>
                  <a:lnTo>
                    <a:pt x="151" y="241"/>
                  </a:lnTo>
                  <a:lnTo>
                    <a:pt x="183" y="221"/>
                  </a:lnTo>
                  <a:lnTo>
                    <a:pt x="213" y="201"/>
                  </a:lnTo>
                  <a:lnTo>
                    <a:pt x="240" y="184"/>
                  </a:lnTo>
                  <a:lnTo>
                    <a:pt x="264" y="172"/>
                  </a:lnTo>
                  <a:lnTo>
                    <a:pt x="264" y="172"/>
                  </a:lnTo>
                  <a:lnTo>
                    <a:pt x="290" y="161"/>
                  </a:lnTo>
                  <a:lnTo>
                    <a:pt x="318" y="149"/>
                  </a:lnTo>
                  <a:lnTo>
                    <a:pt x="352" y="134"/>
                  </a:lnTo>
                  <a:lnTo>
                    <a:pt x="386" y="119"/>
                  </a:lnTo>
                  <a:lnTo>
                    <a:pt x="419" y="101"/>
                  </a:lnTo>
                  <a:lnTo>
                    <a:pt x="453" y="81"/>
                  </a:lnTo>
                  <a:lnTo>
                    <a:pt x="485" y="62"/>
                  </a:lnTo>
                  <a:lnTo>
                    <a:pt x="515" y="41"/>
                  </a:lnTo>
                  <a:lnTo>
                    <a:pt x="541" y="20"/>
                  </a:lnTo>
                  <a:lnTo>
                    <a:pt x="563" y="0"/>
                  </a:lnTo>
                  <a:lnTo>
                    <a:pt x="563" y="0"/>
                  </a:lnTo>
                  <a:lnTo>
                    <a:pt x="563" y="2"/>
                  </a:lnTo>
                  <a:lnTo>
                    <a:pt x="563" y="9"/>
                  </a:lnTo>
                  <a:lnTo>
                    <a:pt x="566" y="20"/>
                  </a:lnTo>
                  <a:lnTo>
                    <a:pt x="566" y="35"/>
                  </a:lnTo>
                  <a:lnTo>
                    <a:pt x="566" y="52"/>
                  </a:lnTo>
                  <a:lnTo>
                    <a:pt x="566" y="71"/>
                  </a:lnTo>
                  <a:lnTo>
                    <a:pt x="563" y="90"/>
                  </a:lnTo>
                  <a:lnTo>
                    <a:pt x="559" y="108"/>
                  </a:lnTo>
                  <a:lnTo>
                    <a:pt x="552" y="126"/>
                  </a:lnTo>
                  <a:lnTo>
                    <a:pt x="543" y="140"/>
                  </a:lnTo>
                  <a:lnTo>
                    <a:pt x="543" y="140"/>
                  </a:lnTo>
                  <a:lnTo>
                    <a:pt x="534" y="155"/>
                  </a:lnTo>
                  <a:lnTo>
                    <a:pt x="518" y="170"/>
                  </a:lnTo>
                  <a:lnTo>
                    <a:pt x="502" y="184"/>
                  </a:lnTo>
                  <a:lnTo>
                    <a:pt x="483" y="203"/>
                  </a:lnTo>
                  <a:lnTo>
                    <a:pt x="464" y="218"/>
                  </a:lnTo>
                  <a:lnTo>
                    <a:pt x="442" y="233"/>
                  </a:lnTo>
                  <a:lnTo>
                    <a:pt x="421" y="248"/>
                  </a:lnTo>
                  <a:lnTo>
                    <a:pt x="400" y="260"/>
                  </a:lnTo>
                  <a:lnTo>
                    <a:pt x="382" y="271"/>
                  </a:lnTo>
                  <a:lnTo>
                    <a:pt x="363" y="277"/>
                  </a:lnTo>
                  <a:lnTo>
                    <a:pt x="363" y="277"/>
                  </a:lnTo>
                  <a:lnTo>
                    <a:pt x="340" y="283"/>
                  </a:lnTo>
                  <a:lnTo>
                    <a:pt x="310" y="290"/>
                  </a:lnTo>
                  <a:lnTo>
                    <a:pt x="278" y="299"/>
                  </a:lnTo>
                  <a:lnTo>
                    <a:pt x="244" y="306"/>
                  </a:lnTo>
                  <a:lnTo>
                    <a:pt x="209" y="315"/>
                  </a:lnTo>
                  <a:lnTo>
                    <a:pt x="172" y="323"/>
                  </a:lnTo>
                  <a:lnTo>
                    <a:pt x="137" y="334"/>
                  </a:lnTo>
                  <a:lnTo>
                    <a:pt x="105" y="343"/>
                  </a:lnTo>
                  <a:lnTo>
                    <a:pt x="80" y="353"/>
                  </a:lnTo>
                  <a:lnTo>
                    <a:pt x="59" y="364"/>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156" name="Freeform 154">
              <a:extLst>
                <a:ext uri="{FF2B5EF4-FFF2-40B4-BE49-F238E27FC236}">
                  <a16:creationId xmlns:a16="http://schemas.microsoft.com/office/drawing/2014/main" id="{17F0E962-B4B4-064E-A4B4-FACF14653DA6}"/>
                </a:ext>
              </a:extLst>
            </p:cNvPr>
            <p:cNvSpPr>
              <a:spLocks/>
            </p:cNvSpPr>
            <p:nvPr/>
          </p:nvSpPr>
          <p:spPr bwMode="auto">
            <a:xfrm>
              <a:off x="3162" y="2582"/>
              <a:ext cx="668" cy="363"/>
            </a:xfrm>
            <a:custGeom>
              <a:avLst/>
              <a:gdLst/>
              <a:ahLst/>
              <a:cxnLst>
                <a:cxn ang="0">
                  <a:pos x="15" y="348"/>
                </a:cxn>
                <a:cxn ang="0">
                  <a:pos x="52" y="315"/>
                </a:cxn>
                <a:cxn ang="0">
                  <a:pos x="101" y="279"/>
                </a:cxn>
                <a:cxn ang="0">
                  <a:pos x="156" y="245"/>
                </a:cxn>
                <a:cxn ang="0">
                  <a:pos x="209" y="220"/>
                </a:cxn>
                <a:cxn ang="0">
                  <a:pos x="234" y="212"/>
                </a:cxn>
                <a:cxn ang="0">
                  <a:pos x="289" y="199"/>
                </a:cxn>
                <a:cxn ang="0">
                  <a:pos x="346" y="184"/>
                </a:cxn>
                <a:cxn ang="0">
                  <a:pos x="401" y="171"/>
                </a:cxn>
                <a:cxn ang="0">
                  <a:pos x="453" y="155"/>
                </a:cxn>
                <a:cxn ang="0">
                  <a:pos x="496" y="138"/>
                </a:cxn>
                <a:cxn ang="0">
                  <a:pos x="515" y="127"/>
                </a:cxn>
                <a:cxn ang="0">
                  <a:pos x="554" y="104"/>
                </a:cxn>
                <a:cxn ang="0">
                  <a:pos x="595" y="74"/>
                </a:cxn>
                <a:cxn ang="0">
                  <a:pos x="630" y="46"/>
                </a:cxn>
                <a:cxn ang="0">
                  <a:pos x="658" y="14"/>
                </a:cxn>
                <a:cxn ang="0">
                  <a:pos x="667" y="0"/>
                </a:cxn>
                <a:cxn ang="0">
                  <a:pos x="664" y="7"/>
                </a:cxn>
                <a:cxn ang="0">
                  <a:pos x="658" y="30"/>
                </a:cxn>
                <a:cxn ang="0">
                  <a:pos x="648" y="62"/>
                </a:cxn>
                <a:cxn ang="0">
                  <a:pos x="637" y="96"/>
                </a:cxn>
                <a:cxn ang="0">
                  <a:pos x="622" y="125"/>
                </a:cxn>
                <a:cxn ang="0">
                  <a:pos x="616" y="138"/>
                </a:cxn>
                <a:cxn ang="0">
                  <a:pos x="599" y="166"/>
                </a:cxn>
                <a:cxn ang="0">
                  <a:pos x="577" y="191"/>
                </a:cxn>
                <a:cxn ang="0">
                  <a:pos x="554" y="216"/>
                </a:cxn>
                <a:cxn ang="0">
                  <a:pos x="529" y="237"/>
                </a:cxn>
                <a:cxn ang="0">
                  <a:pos x="519" y="249"/>
                </a:cxn>
                <a:cxn ang="0">
                  <a:pos x="478" y="270"/>
                </a:cxn>
                <a:cxn ang="0">
                  <a:pos x="420" y="292"/>
                </a:cxn>
                <a:cxn ang="0">
                  <a:pos x="351" y="311"/>
                </a:cxn>
                <a:cxn ang="0">
                  <a:pos x="287" y="325"/>
                </a:cxn>
                <a:cxn ang="0">
                  <a:pos x="238" y="332"/>
                </a:cxn>
                <a:cxn ang="0">
                  <a:pos x="220" y="332"/>
                </a:cxn>
                <a:cxn ang="0">
                  <a:pos x="179" y="334"/>
                </a:cxn>
                <a:cxn ang="0">
                  <a:pos x="135" y="338"/>
                </a:cxn>
                <a:cxn ang="0">
                  <a:pos x="97" y="344"/>
                </a:cxn>
                <a:cxn ang="0">
                  <a:pos x="63" y="353"/>
                </a:cxn>
                <a:cxn ang="0">
                  <a:pos x="0" y="362"/>
                </a:cxn>
              </a:cxnLst>
              <a:rect l="0" t="0" r="r" b="b"/>
              <a:pathLst>
                <a:path w="668" h="363">
                  <a:moveTo>
                    <a:pt x="0" y="362"/>
                  </a:moveTo>
                  <a:lnTo>
                    <a:pt x="15" y="348"/>
                  </a:lnTo>
                  <a:lnTo>
                    <a:pt x="31" y="332"/>
                  </a:lnTo>
                  <a:lnTo>
                    <a:pt x="52" y="315"/>
                  </a:lnTo>
                  <a:lnTo>
                    <a:pt x="75" y="295"/>
                  </a:lnTo>
                  <a:lnTo>
                    <a:pt x="101" y="279"/>
                  </a:lnTo>
                  <a:lnTo>
                    <a:pt x="126" y="262"/>
                  </a:lnTo>
                  <a:lnTo>
                    <a:pt x="156" y="245"/>
                  </a:lnTo>
                  <a:lnTo>
                    <a:pt x="183" y="231"/>
                  </a:lnTo>
                  <a:lnTo>
                    <a:pt x="209" y="220"/>
                  </a:lnTo>
                  <a:lnTo>
                    <a:pt x="234" y="212"/>
                  </a:lnTo>
                  <a:lnTo>
                    <a:pt x="234" y="212"/>
                  </a:lnTo>
                  <a:lnTo>
                    <a:pt x="259" y="205"/>
                  </a:lnTo>
                  <a:lnTo>
                    <a:pt x="289" y="199"/>
                  </a:lnTo>
                  <a:lnTo>
                    <a:pt x="316" y="193"/>
                  </a:lnTo>
                  <a:lnTo>
                    <a:pt x="346" y="184"/>
                  </a:lnTo>
                  <a:lnTo>
                    <a:pt x="374" y="178"/>
                  </a:lnTo>
                  <a:lnTo>
                    <a:pt x="401" y="171"/>
                  </a:lnTo>
                  <a:lnTo>
                    <a:pt x="428" y="163"/>
                  </a:lnTo>
                  <a:lnTo>
                    <a:pt x="453" y="155"/>
                  </a:lnTo>
                  <a:lnTo>
                    <a:pt x="476" y="146"/>
                  </a:lnTo>
                  <a:lnTo>
                    <a:pt x="496" y="138"/>
                  </a:lnTo>
                  <a:lnTo>
                    <a:pt x="496" y="138"/>
                  </a:lnTo>
                  <a:lnTo>
                    <a:pt x="515" y="127"/>
                  </a:lnTo>
                  <a:lnTo>
                    <a:pt x="533" y="117"/>
                  </a:lnTo>
                  <a:lnTo>
                    <a:pt x="554" y="104"/>
                  </a:lnTo>
                  <a:lnTo>
                    <a:pt x="574" y="90"/>
                  </a:lnTo>
                  <a:lnTo>
                    <a:pt x="595" y="74"/>
                  </a:lnTo>
                  <a:lnTo>
                    <a:pt x="611" y="60"/>
                  </a:lnTo>
                  <a:lnTo>
                    <a:pt x="630" y="46"/>
                  </a:lnTo>
                  <a:lnTo>
                    <a:pt x="646" y="28"/>
                  </a:lnTo>
                  <a:lnTo>
                    <a:pt x="658" y="14"/>
                  </a:lnTo>
                  <a:lnTo>
                    <a:pt x="667" y="0"/>
                  </a:lnTo>
                  <a:lnTo>
                    <a:pt x="667" y="0"/>
                  </a:lnTo>
                  <a:lnTo>
                    <a:pt x="667" y="1"/>
                  </a:lnTo>
                  <a:lnTo>
                    <a:pt x="664" y="7"/>
                  </a:lnTo>
                  <a:lnTo>
                    <a:pt x="662" y="18"/>
                  </a:lnTo>
                  <a:lnTo>
                    <a:pt x="658" y="30"/>
                  </a:lnTo>
                  <a:lnTo>
                    <a:pt x="653" y="46"/>
                  </a:lnTo>
                  <a:lnTo>
                    <a:pt x="648" y="62"/>
                  </a:lnTo>
                  <a:lnTo>
                    <a:pt x="641" y="79"/>
                  </a:lnTo>
                  <a:lnTo>
                    <a:pt x="637" y="96"/>
                  </a:lnTo>
                  <a:lnTo>
                    <a:pt x="628" y="111"/>
                  </a:lnTo>
                  <a:lnTo>
                    <a:pt x="622" y="125"/>
                  </a:lnTo>
                  <a:lnTo>
                    <a:pt x="622" y="125"/>
                  </a:lnTo>
                  <a:lnTo>
                    <a:pt x="616" y="138"/>
                  </a:lnTo>
                  <a:lnTo>
                    <a:pt x="607" y="152"/>
                  </a:lnTo>
                  <a:lnTo>
                    <a:pt x="599" y="166"/>
                  </a:lnTo>
                  <a:lnTo>
                    <a:pt x="588" y="178"/>
                  </a:lnTo>
                  <a:lnTo>
                    <a:pt x="577" y="191"/>
                  </a:lnTo>
                  <a:lnTo>
                    <a:pt x="565" y="203"/>
                  </a:lnTo>
                  <a:lnTo>
                    <a:pt x="554" y="216"/>
                  </a:lnTo>
                  <a:lnTo>
                    <a:pt x="542" y="228"/>
                  </a:lnTo>
                  <a:lnTo>
                    <a:pt x="529" y="237"/>
                  </a:lnTo>
                  <a:lnTo>
                    <a:pt x="519" y="249"/>
                  </a:lnTo>
                  <a:lnTo>
                    <a:pt x="519" y="249"/>
                  </a:lnTo>
                  <a:lnTo>
                    <a:pt x="501" y="258"/>
                  </a:lnTo>
                  <a:lnTo>
                    <a:pt x="478" y="270"/>
                  </a:lnTo>
                  <a:lnTo>
                    <a:pt x="452" y="281"/>
                  </a:lnTo>
                  <a:lnTo>
                    <a:pt x="420" y="292"/>
                  </a:lnTo>
                  <a:lnTo>
                    <a:pt x="386" y="302"/>
                  </a:lnTo>
                  <a:lnTo>
                    <a:pt x="351" y="311"/>
                  </a:lnTo>
                  <a:lnTo>
                    <a:pt x="319" y="319"/>
                  </a:lnTo>
                  <a:lnTo>
                    <a:pt x="287" y="325"/>
                  </a:lnTo>
                  <a:lnTo>
                    <a:pt x="259" y="330"/>
                  </a:lnTo>
                  <a:lnTo>
                    <a:pt x="238" y="332"/>
                  </a:lnTo>
                  <a:lnTo>
                    <a:pt x="238" y="332"/>
                  </a:lnTo>
                  <a:lnTo>
                    <a:pt x="220" y="332"/>
                  </a:lnTo>
                  <a:lnTo>
                    <a:pt x="201" y="332"/>
                  </a:lnTo>
                  <a:lnTo>
                    <a:pt x="179" y="334"/>
                  </a:lnTo>
                  <a:lnTo>
                    <a:pt x="158" y="336"/>
                  </a:lnTo>
                  <a:lnTo>
                    <a:pt x="135" y="338"/>
                  </a:lnTo>
                  <a:lnTo>
                    <a:pt x="116" y="341"/>
                  </a:lnTo>
                  <a:lnTo>
                    <a:pt x="97" y="344"/>
                  </a:lnTo>
                  <a:lnTo>
                    <a:pt x="80" y="348"/>
                  </a:lnTo>
                  <a:lnTo>
                    <a:pt x="63" y="353"/>
                  </a:lnTo>
                  <a:lnTo>
                    <a:pt x="52" y="357"/>
                  </a:lnTo>
                  <a:lnTo>
                    <a:pt x="0" y="362"/>
                  </a:lnTo>
                </a:path>
              </a:pathLst>
            </a:custGeom>
            <a:solidFill>
              <a:srgbClr val="7C6000"/>
            </a:solidFill>
            <a:ln w="9525" cap="rnd">
              <a:noFill/>
              <a:round/>
              <a:headEnd/>
              <a:tailEnd/>
            </a:ln>
            <a:effectLst/>
          </p:spPr>
          <p:txBody>
            <a:bodyPr/>
            <a:lstStyle/>
            <a:p>
              <a:endParaRPr lang="en-US" sz="1800"/>
            </a:p>
          </p:txBody>
        </p:sp>
        <p:sp>
          <p:nvSpPr>
            <p:cNvPr id="157" name="Freeform 155">
              <a:extLst>
                <a:ext uri="{FF2B5EF4-FFF2-40B4-BE49-F238E27FC236}">
                  <a16:creationId xmlns:a16="http://schemas.microsoft.com/office/drawing/2014/main" id="{7E02AA63-451A-5745-AECD-42005C98C0F3}"/>
                </a:ext>
              </a:extLst>
            </p:cNvPr>
            <p:cNvSpPr>
              <a:spLocks/>
            </p:cNvSpPr>
            <p:nvPr/>
          </p:nvSpPr>
          <p:spPr bwMode="auto">
            <a:xfrm>
              <a:off x="3162" y="2582"/>
              <a:ext cx="668" cy="363"/>
            </a:xfrm>
            <a:custGeom>
              <a:avLst/>
              <a:gdLst/>
              <a:ahLst/>
              <a:cxnLst>
                <a:cxn ang="0">
                  <a:pos x="15" y="348"/>
                </a:cxn>
                <a:cxn ang="0">
                  <a:pos x="52" y="315"/>
                </a:cxn>
                <a:cxn ang="0">
                  <a:pos x="101" y="279"/>
                </a:cxn>
                <a:cxn ang="0">
                  <a:pos x="156" y="245"/>
                </a:cxn>
                <a:cxn ang="0">
                  <a:pos x="209" y="220"/>
                </a:cxn>
                <a:cxn ang="0">
                  <a:pos x="234" y="212"/>
                </a:cxn>
                <a:cxn ang="0">
                  <a:pos x="289" y="199"/>
                </a:cxn>
                <a:cxn ang="0">
                  <a:pos x="346" y="184"/>
                </a:cxn>
                <a:cxn ang="0">
                  <a:pos x="401" y="171"/>
                </a:cxn>
                <a:cxn ang="0">
                  <a:pos x="453" y="155"/>
                </a:cxn>
                <a:cxn ang="0">
                  <a:pos x="496" y="138"/>
                </a:cxn>
                <a:cxn ang="0">
                  <a:pos x="515" y="127"/>
                </a:cxn>
                <a:cxn ang="0">
                  <a:pos x="554" y="104"/>
                </a:cxn>
                <a:cxn ang="0">
                  <a:pos x="595" y="74"/>
                </a:cxn>
                <a:cxn ang="0">
                  <a:pos x="630" y="46"/>
                </a:cxn>
                <a:cxn ang="0">
                  <a:pos x="658" y="14"/>
                </a:cxn>
                <a:cxn ang="0">
                  <a:pos x="667" y="0"/>
                </a:cxn>
                <a:cxn ang="0">
                  <a:pos x="664" y="7"/>
                </a:cxn>
                <a:cxn ang="0">
                  <a:pos x="658" y="30"/>
                </a:cxn>
                <a:cxn ang="0">
                  <a:pos x="648" y="62"/>
                </a:cxn>
                <a:cxn ang="0">
                  <a:pos x="637" y="96"/>
                </a:cxn>
                <a:cxn ang="0">
                  <a:pos x="622" y="125"/>
                </a:cxn>
                <a:cxn ang="0">
                  <a:pos x="616" y="138"/>
                </a:cxn>
                <a:cxn ang="0">
                  <a:pos x="599" y="166"/>
                </a:cxn>
                <a:cxn ang="0">
                  <a:pos x="577" y="191"/>
                </a:cxn>
                <a:cxn ang="0">
                  <a:pos x="554" y="216"/>
                </a:cxn>
                <a:cxn ang="0">
                  <a:pos x="529" y="237"/>
                </a:cxn>
                <a:cxn ang="0">
                  <a:pos x="519" y="249"/>
                </a:cxn>
                <a:cxn ang="0">
                  <a:pos x="478" y="270"/>
                </a:cxn>
                <a:cxn ang="0">
                  <a:pos x="420" y="292"/>
                </a:cxn>
                <a:cxn ang="0">
                  <a:pos x="351" y="311"/>
                </a:cxn>
                <a:cxn ang="0">
                  <a:pos x="287" y="325"/>
                </a:cxn>
                <a:cxn ang="0">
                  <a:pos x="238" y="332"/>
                </a:cxn>
                <a:cxn ang="0">
                  <a:pos x="220" y="332"/>
                </a:cxn>
                <a:cxn ang="0">
                  <a:pos x="179" y="334"/>
                </a:cxn>
                <a:cxn ang="0">
                  <a:pos x="135" y="338"/>
                </a:cxn>
                <a:cxn ang="0">
                  <a:pos x="97" y="344"/>
                </a:cxn>
                <a:cxn ang="0">
                  <a:pos x="63" y="353"/>
                </a:cxn>
              </a:cxnLst>
              <a:rect l="0" t="0" r="r" b="b"/>
              <a:pathLst>
                <a:path w="668" h="363">
                  <a:moveTo>
                    <a:pt x="0" y="362"/>
                  </a:moveTo>
                  <a:lnTo>
                    <a:pt x="15" y="348"/>
                  </a:lnTo>
                  <a:lnTo>
                    <a:pt x="31" y="332"/>
                  </a:lnTo>
                  <a:lnTo>
                    <a:pt x="52" y="315"/>
                  </a:lnTo>
                  <a:lnTo>
                    <a:pt x="75" y="295"/>
                  </a:lnTo>
                  <a:lnTo>
                    <a:pt x="101" y="279"/>
                  </a:lnTo>
                  <a:lnTo>
                    <a:pt x="126" y="262"/>
                  </a:lnTo>
                  <a:lnTo>
                    <a:pt x="156" y="245"/>
                  </a:lnTo>
                  <a:lnTo>
                    <a:pt x="183" y="231"/>
                  </a:lnTo>
                  <a:lnTo>
                    <a:pt x="209" y="220"/>
                  </a:lnTo>
                  <a:lnTo>
                    <a:pt x="234" y="212"/>
                  </a:lnTo>
                  <a:lnTo>
                    <a:pt x="234" y="212"/>
                  </a:lnTo>
                  <a:lnTo>
                    <a:pt x="259" y="205"/>
                  </a:lnTo>
                  <a:lnTo>
                    <a:pt x="289" y="199"/>
                  </a:lnTo>
                  <a:lnTo>
                    <a:pt x="316" y="193"/>
                  </a:lnTo>
                  <a:lnTo>
                    <a:pt x="346" y="184"/>
                  </a:lnTo>
                  <a:lnTo>
                    <a:pt x="374" y="178"/>
                  </a:lnTo>
                  <a:lnTo>
                    <a:pt x="401" y="171"/>
                  </a:lnTo>
                  <a:lnTo>
                    <a:pt x="428" y="163"/>
                  </a:lnTo>
                  <a:lnTo>
                    <a:pt x="453" y="155"/>
                  </a:lnTo>
                  <a:lnTo>
                    <a:pt x="476" y="146"/>
                  </a:lnTo>
                  <a:lnTo>
                    <a:pt x="496" y="138"/>
                  </a:lnTo>
                  <a:lnTo>
                    <a:pt x="496" y="138"/>
                  </a:lnTo>
                  <a:lnTo>
                    <a:pt x="515" y="127"/>
                  </a:lnTo>
                  <a:lnTo>
                    <a:pt x="533" y="117"/>
                  </a:lnTo>
                  <a:lnTo>
                    <a:pt x="554" y="104"/>
                  </a:lnTo>
                  <a:lnTo>
                    <a:pt x="574" y="90"/>
                  </a:lnTo>
                  <a:lnTo>
                    <a:pt x="595" y="74"/>
                  </a:lnTo>
                  <a:lnTo>
                    <a:pt x="611" y="60"/>
                  </a:lnTo>
                  <a:lnTo>
                    <a:pt x="630" y="46"/>
                  </a:lnTo>
                  <a:lnTo>
                    <a:pt x="646" y="28"/>
                  </a:lnTo>
                  <a:lnTo>
                    <a:pt x="658" y="14"/>
                  </a:lnTo>
                  <a:lnTo>
                    <a:pt x="667" y="0"/>
                  </a:lnTo>
                  <a:lnTo>
                    <a:pt x="667" y="0"/>
                  </a:lnTo>
                  <a:lnTo>
                    <a:pt x="667" y="1"/>
                  </a:lnTo>
                  <a:lnTo>
                    <a:pt x="664" y="7"/>
                  </a:lnTo>
                  <a:lnTo>
                    <a:pt x="662" y="18"/>
                  </a:lnTo>
                  <a:lnTo>
                    <a:pt x="658" y="30"/>
                  </a:lnTo>
                  <a:lnTo>
                    <a:pt x="653" y="46"/>
                  </a:lnTo>
                  <a:lnTo>
                    <a:pt x="648" y="62"/>
                  </a:lnTo>
                  <a:lnTo>
                    <a:pt x="641" y="79"/>
                  </a:lnTo>
                  <a:lnTo>
                    <a:pt x="637" y="96"/>
                  </a:lnTo>
                  <a:lnTo>
                    <a:pt x="628" y="111"/>
                  </a:lnTo>
                  <a:lnTo>
                    <a:pt x="622" y="125"/>
                  </a:lnTo>
                  <a:lnTo>
                    <a:pt x="622" y="125"/>
                  </a:lnTo>
                  <a:lnTo>
                    <a:pt x="616" y="138"/>
                  </a:lnTo>
                  <a:lnTo>
                    <a:pt x="607" y="152"/>
                  </a:lnTo>
                  <a:lnTo>
                    <a:pt x="599" y="166"/>
                  </a:lnTo>
                  <a:lnTo>
                    <a:pt x="588" y="178"/>
                  </a:lnTo>
                  <a:lnTo>
                    <a:pt x="577" y="191"/>
                  </a:lnTo>
                  <a:lnTo>
                    <a:pt x="565" y="203"/>
                  </a:lnTo>
                  <a:lnTo>
                    <a:pt x="554" y="216"/>
                  </a:lnTo>
                  <a:lnTo>
                    <a:pt x="542" y="228"/>
                  </a:lnTo>
                  <a:lnTo>
                    <a:pt x="529" y="237"/>
                  </a:lnTo>
                  <a:lnTo>
                    <a:pt x="519" y="249"/>
                  </a:lnTo>
                  <a:lnTo>
                    <a:pt x="519" y="249"/>
                  </a:lnTo>
                  <a:lnTo>
                    <a:pt x="501" y="258"/>
                  </a:lnTo>
                  <a:lnTo>
                    <a:pt x="478" y="270"/>
                  </a:lnTo>
                  <a:lnTo>
                    <a:pt x="452" y="281"/>
                  </a:lnTo>
                  <a:lnTo>
                    <a:pt x="420" y="292"/>
                  </a:lnTo>
                  <a:lnTo>
                    <a:pt x="386" y="302"/>
                  </a:lnTo>
                  <a:lnTo>
                    <a:pt x="351" y="311"/>
                  </a:lnTo>
                  <a:lnTo>
                    <a:pt x="319" y="319"/>
                  </a:lnTo>
                  <a:lnTo>
                    <a:pt x="287" y="325"/>
                  </a:lnTo>
                  <a:lnTo>
                    <a:pt x="259" y="330"/>
                  </a:lnTo>
                  <a:lnTo>
                    <a:pt x="238" y="332"/>
                  </a:lnTo>
                  <a:lnTo>
                    <a:pt x="238" y="332"/>
                  </a:lnTo>
                  <a:lnTo>
                    <a:pt x="220" y="332"/>
                  </a:lnTo>
                  <a:lnTo>
                    <a:pt x="201" y="332"/>
                  </a:lnTo>
                  <a:lnTo>
                    <a:pt x="179" y="334"/>
                  </a:lnTo>
                  <a:lnTo>
                    <a:pt x="158" y="336"/>
                  </a:lnTo>
                  <a:lnTo>
                    <a:pt x="135" y="338"/>
                  </a:lnTo>
                  <a:lnTo>
                    <a:pt x="116" y="341"/>
                  </a:lnTo>
                  <a:lnTo>
                    <a:pt x="97" y="344"/>
                  </a:lnTo>
                  <a:lnTo>
                    <a:pt x="80" y="348"/>
                  </a:lnTo>
                  <a:lnTo>
                    <a:pt x="63" y="353"/>
                  </a:lnTo>
                  <a:lnTo>
                    <a:pt x="52" y="357"/>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158" name="Freeform 156">
              <a:extLst>
                <a:ext uri="{FF2B5EF4-FFF2-40B4-BE49-F238E27FC236}">
                  <a16:creationId xmlns:a16="http://schemas.microsoft.com/office/drawing/2014/main" id="{EC120910-2BBB-C849-89CD-D297951FD854}"/>
                </a:ext>
              </a:extLst>
            </p:cNvPr>
            <p:cNvSpPr>
              <a:spLocks/>
            </p:cNvSpPr>
            <p:nvPr/>
          </p:nvSpPr>
          <p:spPr bwMode="auto">
            <a:xfrm>
              <a:off x="3168" y="2566"/>
              <a:ext cx="667" cy="360"/>
            </a:xfrm>
            <a:custGeom>
              <a:avLst/>
              <a:gdLst/>
              <a:ahLst/>
              <a:cxnLst>
                <a:cxn ang="0">
                  <a:pos x="13" y="346"/>
                </a:cxn>
                <a:cxn ang="0">
                  <a:pos x="50" y="315"/>
                </a:cxn>
                <a:cxn ang="0">
                  <a:pos x="101" y="279"/>
                </a:cxn>
                <a:cxn ang="0">
                  <a:pos x="153" y="245"/>
                </a:cxn>
                <a:cxn ang="0">
                  <a:pos x="208" y="218"/>
                </a:cxn>
                <a:cxn ang="0">
                  <a:pos x="234" y="211"/>
                </a:cxn>
                <a:cxn ang="0">
                  <a:pos x="286" y="199"/>
                </a:cxn>
                <a:cxn ang="0">
                  <a:pos x="346" y="186"/>
                </a:cxn>
                <a:cxn ang="0">
                  <a:pos x="400" y="170"/>
                </a:cxn>
                <a:cxn ang="0">
                  <a:pos x="452" y="155"/>
                </a:cxn>
                <a:cxn ang="0">
                  <a:pos x="495" y="137"/>
                </a:cxn>
                <a:cxn ang="0">
                  <a:pos x="514" y="128"/>
                </a:cxn>
                <a:cxn ang="0">
                  <a:pos x="553" y="103"/>
                </a:cxn>
                <a:cxn ang="0">
                  <a:pos x="594" y="75"/>
                </a:cxn>
                <a:cxn ang="0">
                  <a:pos x="627" y="46"/>
                </a:cxn>
                <a:cxn ang="0">
                  <a:pos x="657" y="15"/>
                </a:cxn>
                <a:cxn ang="0">
                  <a:pos x="666" y="0"/>
                </a:cxn>
                <a:cxn ang="0">
                  <a:pos x="663" y="8"/>
                </a:cxn>
                <a:cxn ang="0">
                  <a:pos x="657" y="31"/>
                </a:cxn>
                <a:cxn ang="0">
                  <a:pos x="647" y="63"/>
                </a:cxn>
                <a:cxn ang="0">
                  <a:pos x="634" y="96"/>
                </a:cxn>
                <a:cxn ang="0">
                  <a:pos x="622" y="126"/>
                </a:cxn>
                <a:cxn ang="0">
                  <a:pos x="615" y="140"/>
                </a:cxn>
                <a:cxn ang="0">
                  <a:pos x="596" y="165"/>
                </a:cxn>
                <a:cxn ang="0">
                  <a:pos x="576" y="191"/>
                </a:cxn>
                <a:cxn ang="0">
                  <a:pos x="553" y="216"/>
                </a:cxn>
                <a:cxn ang="0">
                  <a:pos x="528" y="239"/>
                </a:cxn>
                <a:cxn ang="0">
                  <a:pos x="516" y="248"/>
                </a:cxn>
                <a:cxn ang="0">
                  <a:pos x="478" y="268"/>
                </a:cxn>
                <a:cxn ang="0">
                  <a:pos x="417" y="292"/>
                </a:cxn>
                <a:cxn ang="0">
                  <a:pos x="349" y="310"/>
                </a:cxn>
                <a:cxn ang="0">
                  <a:pos x="286" y="326"/>
                </a:cxn>
                <a:cxn ang="0">
                  <a:pos x="238" y="330"/>
                </a:cxn>
                <a:cxn ang="0">
                  <a:pos x="219" y="330"/>
                </a:cxn>
                <a:cxn ang="0">
                  <a:pos x="179" y="333"/>
                </a:cxn>
                <a:cxn ang="0">
                  <a:pos x="135" y="338"/>
                </a:cxn>
                <a:cxn ang="0">
                  <a:pos x="95" y="344"/>
                </a:cxn>
                <a:cxn ang="0">
                  <a:pos x="63" y="353"/>
                </a:cxn>
                <a:cxn ang="0">
                  <a:pos x="0" y="359"/>
                </a:cxn>
              </a:cxnLst>
              <a:rect l="0" t="0" r="r" b="b"/>
              <a:pathLst>
                <a:path w="667" h="360">
                  <a:moveTo>
                    <a:pt x="0" y="359"/>
                  </a:moveTo>
                  <a:lnTo>
                    <a:pt x="13" y="346"/>
                  </a:lnTo>
                  <a:lnTo>
                    <a:pt x="31" y="332"/>
                  </a:lnTo>
                  <a:lnTo>
                    <a:pt x="50" y="315"/>
                  </a:lnTo>
                  <a:lnTo>
                    <a:pt x="75" y="298"/>
                  </a:lnTo>
                  <a:lnTo>
                    <a:pt x="101" y="279"/>
                  </a:lnTo>
                  <a:lnTo>
                    <a:pt x="126" y="260"/>
                  </a:lnTo>
                  <a:lnTo>
                    <a:pt x="153" y="245"/>
                  </a:lnTo>
                  <a:lnTo>
                    <a:pt x="183" y="231"/>
                  </a:lnTo>
                  <a:lnTo>
                    <a:pt x="208" y="218"/>
                  </a:lnTo>
                  <a:lnTo>
                    <a:pt x="234" y="211"/>
                  </a:lnTo>
                  <a:lnTo>
                    <a:pt x="234" y="211"/>
                  </a:lnTo>
                  <a:lnTo>
                    <a:pt x="259" y="206"/>
                  </a:lnTo>
                  <a:lnTo>
                    <a:pt x="286" y="199"/>
                  </a:lnTo>
                  <a:lnTo>
                    <a:pt x="316" y="193"/>
                  </a:lnTo>
                  <a:lnTo>
                    <a:pt x="346" y="186"/>
                  </a:lnTo>
                  <a:lnTo>
                    <a:pt x="372" y="178"/>
                  </a:lnTo>
                  <a:lnTo>
                    <a:pt x="400" y="170"/>
                  </a:lnTo>
                  <a:lnTo>
                    <a:pt x="427" y="161"/>
                  </a:lnTo>
                  <a:lnTo>
                    <a:pt x="452" y="155"/>
                  </a:lnTo>
                  <a:lnTo>
                    <a:pt x="475" y="147"/>
                  </a:lnTo>
                  <a:lnTo>
                    <a:pt x="495" y="137"/>
                  </a:lnTo>
                  <a:lnTo>
                    <a:pt x="495" y="137"/>
                  </a:lnTo>
                  <a:lnTo>
                    <a:pt x="514" y="128"/>
                  </a:lnTo>
                  <a:lnTo>
                    <a:pt x="533" y="115"/>
                  </a:lnTo>
                  <a:lnTo>
                    <a:pt x="553" y="103"/>
                  </a:lnTo>
                  <a:lnTo>
                    <a:pt x="572" y="90"/>
                  </a:lnTo>
                  <a:lnTo>
                    <a:pt x="594" y="75"/>
                  </a:lnTo>
                  <a:lnTo>
                    <a:pt x="611" y="61"/>
                  </a:lnTo>
                  <a:lnTo>
                    <a:pt x="627" y="46"/>
                  </a:lnTo>
                  <a:lnTo>
                    <a:pt x="645" y="29"/>
                  </a:lnTo>
                  <a:lnTo>
                    <a:pt x="657" y="15"/>
                  </a:lnTo>
                  <a:lnTo>
                    <a:pt x="666" y="0"/>
                  </a:lnTo>
                  <a:lnTo>
                    <a:pt x="666" y="0"/>
                  </a:lnTo>
                  <a:lnTo>
                    <a:pt x="666" y="2"/>
                  </a:lnTo>
                  <a:lnTo>
                    <a:pt x="663" y="8"/>
                  </a:lnTo>
                  <a:lnTo>
                    <a:pt x="661" y="18"/>
                  </a:lnTo>
                  <a:lnTo>
                    <a:pt x="657" y="31"/>
                  </a:lnTo>
                  <a:lnTo>
                    <a:pt x="652" y="46"/>
                  </a:lnTo>
                  <a:lnTo>
                    <a:pt x="647" y="63"/>
                  </a:lnTo>
                  <a:lnTo>
                    <a:pt x="640" y="80"/>
                  </a:lnTo>
                  <a:lnTo>
                    <a:pt x="634" y="96"/>
                  </a:lnTo>
                  <a:lnTo>
                    <a:pt x="627" y="111"/>
                  </a:lnTo>
                  <a:lnTo>
                    <a:pt x="622" y="126"/>
                  </a:lnTo>
                  <a:lnTo>
                    <a:pt x="622" y="126"/>
                  </a:lnTo>
                  <a:lnTo>
                    <a:pt x="615" y="140"/>
                  </a:lnTo>
                  <a:lnTo>
                    <a:pt x="606" y="153"/>
                  </a:lnTo>
                  <a:lnTo>
                    <a:pt x="596" y="165"/>
                  </a:lnTo>
                  <a:lnTo>
                    <a:pt x="585" y="178"/>
                  </a:lnTo>
                  <a:lnTo>
                    <a:pt x="576" y="191"/>
                  </a:lnTo>
                  <a:lnTo>
                    <a:pt x="564" y="204"/>
                  </a:lnTo>
                  <a:lnTo>
                    <a:pt x="553" y="216"/>
                  </a:lnTo>
                  <a:lnTo>
                    <a:pt x="541" y="227"/>
                  </a:lnTo>
                  <a:lnTo>
                    <a:pt x="528" y="239"/>
                  </a:lnTo>
                  <a:lnTo>
                    <a:pt x="516" y="248"/>
                  </a:lnTo>
                  <a:lnTo>
                    <a:pt x="516" y="248"/>
                  </a:lnTo>
                  <a:lnTo>
                    <a:pt x="501" y="259"/>
                  </a:lnTo>
                  <a:lnTo>
                    <a:pt x="478" y="268"/>
                  </a:lnTo>
                  <a:lnTo>
                    <a:pt x="450" y="282"/>
                  </a:lnTo>
                  <a:lnTo>
                    <a:pt x="417" y="292"/>
                  </a:lnTo>
                  <a:lnTo>
                    <a:pt x="383" y="303"/>
                  </a:lnTo>
                  <a:lnTo>
                    <a:pt x="349" y="310"/>
                  </a:lnTo>
                  <a:lnTo>
                    <a:pt x="316" y="319"/>
                  </a:lnTo>
                  <a:lnTo>
                    <a:pt x="286" y="326"/>
                  </a:lnTo>
                  <a:lnTo>
                    <a:pt x="259" y="330"/>
                  </a:lnTo>
                  <a:lnTo>
                    <a:pt x="238" y="330"/>
                  </a:lnTo>
                  <a:lnTo>
                    <a:pt x="238" y="330"/>
                  </a:lnTo>
                  <a:lnTo>
                    <a:pt x="219" y="330"/>
                  </a:lnTo>
                  <a:lnTo>
                    <a:pt x="200" y="332"/>
                  </a:lnTo>
                  <a:lnTo>
                    <a:pt x="179" y="333"/>
                  </a:lnTo>
                  <a:lnTo>
                    <a:pt x="156" y="335"/>
                  </a:lnTo>
                  <a:lnTo>
                    <a:pt x="135" y="338"/>
                  </a:lnTo>
                  <a:lnTo>
                    <a:pt x="114" y="340"/>
                  </a:lnTo>
                  <a:lnTo>
                    <a:pt x="95" y="344"/>
                  </a:lnTo>
                  <a:lnTo>
                    <a:pt x="78" y="349"/>
                  </a:lnTo>
                  <a:lnTo>
                    <a:pt x="63" y="353"/>
                  </a:lnTo>
                  <a:lnTo>
                    <a:pt x="52" y="356"/>
                  </a:lnTo>
                  <a:lnTo>
                    <a:pt x="0" y="359"/>
                  </a:lnTo>
                </a:path>
              </a:pathLst>
            </a:custGeom>
            <a:solidFill>
              <a:srgbClr val="FFD80F"/>
            </a:solidFill>
            <a:ln w="9525" cap="rnd">
              <a:noFill/>
              <a:round/>
              <a:headEnd/>
              <a:tailEnd/>
            </a:ln>
            <a:effectLst/>
          </p:spPr>
          <p:txBody>
            <a:bodyPr/>
            <a:lstStyle/>
            <a:p>
              <a:endParaRPr lang="en-US" sz="1800"/>
            </a:p>
          </p:txBody>
        </p:sp>
        <p:sp>
          <p:nvSpPr>
            <p:cNvPr id="159" name="Freeform 157">
              <a:extLst>
                <a:ext uri="{FF2B5EF4-FFF2-40B4-BE49-F238E27FC236}">
                  <a16:creationId xmlns:a16="http://schemas.microsoft.com/office/drawing/2014/main" id="{355AE70A-43CD-CC45-B74C-2957E69CFA4E}"/>
                </a:ext>
              </a:extLst>
            </p:cNvPr>
            <p:cNvSpPr>
              <a:spLocks/>
            </p:cNvSpPr>
            <p:nvPr/>
          </p:nvSpPr>
          <p:spPr bwMode="auto">
            <a:xfrm>
              <a:off x="3168" y="2566"/>
              <a:ext cx="667" cy="360"/>
            </a:xfrm>
            <a:custGeom>
              <a:avLst/>
              <a:gdLst/>
              <a:ahLst/>
              <a:cxnLst>
                <a:cxn ang="0">
                  <a:pos x="13" y="346"/>
                </a:cxn>
                <a:cxn ang="0">
                  <a:pos x="50" y="315"/>
                </a:cxn>
                <a:cxn ang="0">
                  <a:pos x="101" y="279"/>
                </a:cxn>
                <a:cxn ang="0">
                  <a:pos x="153" y="245"/>
                </a:cxn>
                <a:cxn ang="0">
                  <a:pos x="208" y="218"/>
                </a:cxn>
                <a:cxn ang="0">
                  <a:pos x="234" y="211"/>
                </a:cxn>
                <a:cxn ang="0">
                  <a:pos x="286" y="199"/>
                </a:cxn>
                <a:cxn ang="0">
                  <a:pos x="346" y="186"/>
                </a:cxn>
                <a:cxn ang="0">
                  <a:pos x="400" y="170"/>
                </a:cxn>
                <a:cxn ang="0">
                  <a:pos x="452" y="155"/>
                </a:cxn>
                <a:cxn ang="0">
                  <a:pos x="495" y="137"/>
                </a:cxn>
                <a:cxn ang="0">
                  <a:pos x="514" y="128"/>
                </a:cxn>
                <a:cxn ang="0">
                  <a:pos x="553" y="103"/>
                </a:cxn>
                <a:cxn ang="0">
                  <a:pos x="594" y="75"/>
                </a:cxn>
                <a:cxn ang="0">
                  <a:pos x="627" y="46"/>
                </a:cxn>
                <a:cxn ang="0">
                  <a:pos x="657" y="15"/>
                </a:cxn>
                <a:cxn ang="0">
                  <a:pos x="666" y="0"/>
                </a:cxn>
                <a:cxn ang="0">
                  <a:pos x="663" y="8"/>
                </a:cxn>
                <a:cxn ang="0">
                  <a:pos x="657" y="31"/>
                </a:cxn>
                <a:cxn ang="0">
                  <a:pos x="647" y="63"/>
                </a:cxn>
                <a:cxn ang="0">
                  <a:pos x="634" y="96"/>
                </a:cxn>
                <a:cxn ang="0">
                  <a:pos x="622" y="126"/>
                </a:cxn>
                <a:cxn ang="0">
                  <a:pos x="615" y="140"/>
                </a:cxn>
                <a:cxn ang="0">
                  <a:pos x="596" y="165"/>
                </a:cxn>
                <a:cxn ang="0">
                  <a:pos x="576" y="191"/>
                </a:cxn>
                <a:cxn ang="0">
                  <a:pos x="553" y="216"/>
                </a:cxn>
                <a:cxn ang="0">
                  <a:pos x="528" y="239"/>
                </a:cxn>
                <a:cxn ang="0">
                  <a:pos x="516" y="248"/>
                </a:cxn>
                <a:cxn ang="0">
                  <a:pos x="478" y="268"/>
                </a:cxn>
                <a:cxn ang="0">
                  <a:pos x="417" y="292"/>
                </a:cxn>
                <a:cxn ang="0">
                  <a:pos x="349" y="310"/>
                </a:cxn>
                <a:cxn ang="0">
                  <a:pos x="286" y="326"/>
                </a:cxn>
                <a:cxn ang="0">
                  <a:pos x="238" y="330"/>
                </a:cxn>
                <a:cxn ang="0">
                  <a:pos x="219" y="330"/>
                </a:cxn>
                <a:cxn ang="0">
                  <a:pos x="179" y="333"/>
                </a:cxn>
                <a:cxn ang="0">
                  <a:pos x="135" y="338"/>
                </a:cxn>
                <a:cxn ang="0">
                  <a:pos x="95" y="344"/>
                </a:cxn>
                <a:cxn ang="0">
                  <a:pos x="63" y="353"/>
                </a:cxn>
              </a:cxnLst>
              <a:rect l="0" t="0" r="r" b="b"/>
              <a:pathLst>
                <a:path w="667" h="360">
                  <a:moveTo>
                    <a:pt x="0" y="359"/>
                  </a:moveTo>
                  <a:lnTo>
                    <a:pt x="13" y="346"/>
                  </a:lnTo>
                  <a:lnTo>
                    <a:pt x="31" y="332"/>
                  </a:lnTo>
                  <a:lnTo>
                    <a:pt x="50" y="315"/>
                  </a:lnTo>
                  <a:lnTo>
                    <a:pt x="75" y="298"/>
                  </a:lnTo>
                  <a:lnTo>
                    <a:pt x="101" y="279"/>
                  </a:lnTo>
                  <a:lnTo>
                    <a:pt x="126" y="260"/>
                  </a:lnTo>
                  <a:lnTo>
                    <a:pt x="153" y="245"/>
                  </a:lnTo>
                  <a:lnTo>
                    <a:pt x="183" y="231"/>
                  </a:lnTo>
                  <a:lnTo>
                    <a:pt x="208" y="218"/>
                  </a:lnTo>
                  <a:lnTo>
                    <a:pt x="234" y="211"/>
                  </a:lnTo>
                  <a:lnTo>
                    <a:pt x="234" y="211"/>
                  </a:lnTo>
                  <a:lnTo>
                    <a:pt x="259" y="206"/>
                  </a:lnTo>
                  <a:lnTo>
                    <a:pt x="286" y="199"/>
                  </a:lnTo>
                  <a:lnTo>
                    <a:pt x="316" y="193"/>
                  </a:lnTo>
                  <a:lnTo>
                    <a:pt x="346" y="186"/>
                  </a:lnTo>
                  <a:lnTo>
                    <a:pt x="372" y="178"/>
                  </a:lnTo>
                  <a:lnTo>
                    <a:pt x="400" y="170"/>
                  </a:lnTo>
                  <a:lnTo>
                    <a:pt x="427" y="161"/>
                  </a:lnTo>
                  <a:lnTo>
                    <a:pt x="452" y="155"/>
                  </a:lnTo>
                  <a:lnTo>
                    <a:pt x="475" y="147"/>
                  </a:lnTo>
                  <a:lnTo>
                    <a:pt x="495" y="137"/>
                  </a:lnTo>
                  <a:lnTo>
                    <a:pt x="495" y="137"/>
                  </a:lnTo>
                  <a:lnTo>
                    <a:pt x="514" y="128"/>
                  </a:lnTo>
                  <a:lnTo>
                    <a:pt x="533" y="115"/>
                  </a:lnTo>
                  <a:lnTo>
                    <a:pt x="553" y="103"/>
                  </a:lnTo>
                  <a:lnTo>
                    <a:pt x="572" y="90"/>
                  </a:lnTo>
                  <a:lnTo>
                    <a:pt x="594" y="75"/>
                  </a:lnTo>
                  <a:lnTo>
                    <a:pt x="611" y="61"/>
                  </a:lnTo>
                  <a:lnTo>
                    <a:pt x="627" y="46"/>
                  </a:lnTo>
                  <a:lnTo>
                    <a:pt x="645" y="29"/>
                  </a:lnTo>
                  <a:lnTo>
                    <a:pt x="657" y="15"/>
                  </a:lnTo>
                  <a:lnTo>
                    <a:pt x="666" y="0"/>
                  </a:lnTo>
                  <a:lnTo>
                    <a:pt x="666" y="0"/>
                  </a:lnTo>
                  <a:lnTo>
                    <a:pt x="666" y="2"/>
                  </a:lnTo>
                  <a:lnTo>
                    <a:pt x="663" y="8"/>
                  </a:lnTo>
                  <a:lnTo>
                    <a:pt x="661" y="18"/>
                  </a:lnTo>
                  <a:lnTo>
                    <a:pt x="657" y="31"/>
                  </a:lnTo>
                  <a:lnTo>
                    <a:pt x="652" y="46"/>
                  </a:lnTo>
                  <a:lnTo>
                    <a:pt x="647" y="63"/>
                  </a:lnTo>
                  <a:lnTo>
                    <a:pt x="640" y="80"/>
                  </a:lnTo>
                  <a:lnTo>
                    <a:pt x="634" y="96"/>
                  </a:lnTo>
                  <a:lnTo>
                    <a:pt x="627" y="111"/>
                  </a:lnTo>
                  <a:lnTo>
                    <a:pt x="622" y="126"/>
                  </a:lnTo>
                  <a:lnTo>
                    <a:pt x="622" y="126"/>
                  </a:lnTo>
                  <a:lnTo>
                    <a:pt x="615" y="140"/>
                  </a:lnTo>
                  <a:lnTo>
                    <a:pt x="606" y="153"/>
                  </a:lnTo>
                  <a:lnTo>
                    <a:pt x="596" y="165"/>
                  </a:lnTo>
                  <a:lnTo>
                    <a:pt x="585" y="178"/>
                  </a:lnTo>
                  <a:lnTo>
                    <a:pt x="576" y="191"/>
                  </a:lnTo>
                  <a:lnTo>
                    <a:pt x="564" y="204"/>
                  </a:lnTo>
                  <a:lnTo>
                    <a:pt x="553" y="216"/>
                  </a:lnTo>
                  <a:lnTo>
                    <a:pt x="541" y="227"/>
                  </a:lnTo>
                  <a:lnTo>
                    <a:pt x="528" y="239"/>
                  </a:lnTo>
                  <a:lnTo>
                    <a:pt x="516" y="248"/>
                  </a:lnTo>
                  <a:lnTo>
                    <a:pt x="516" y="248"/>
                  </a:lnTo>
                  <a:lnTo>
                    <a:pt x="501" y="259"/>
                  </a:lnTo>
                  <a:lnTo>
                    <a:pt x="478" y="268"/>
                  </a:lnTo>
                  <a:lnTo>
                    <a:pt x="450" y="282"/>
                  </a:lnTo>
                  <a:lnTo>
                    <a:pt x="417" y="292"/>
                  </a:lnTo>
                  <a:lnTo>
                    <a:pt x="383" y="303"/>
                  </a:lnTo>
                  <a:lnTo>
                    <a:pt x="349" y="310"/>
                  </a:lnTo>
                  <a:lnTo>
                    <a:pt x="316" y="319"/>
                  </a:lnTo>
                  <a:lnTo>
                    <a:pt x="286" y="326"/>
                  </a:lnTo>
                  <a:lnTo>
                    <a:pt x="259" y="330"/>
                  </a:lnTo>
                  <a:lnTo>
                    <a:pt x="238" y="330"/>
                  </a:lnTo>
                  <a:lnTo>
                    <a:pt x="238" y="330"/>
                  </a:lnTo>
                  <a:lnTo>
                    <a:pt x="219" y="330"/>
                  </a:lnTo>
                  <a:lnTo>
                    <a:pt x="200" y="332"/>
                  </a:lnTo>
                  <a:lnTo>
                    <a:pt x="179" y="333"/>
                  </a:lnTo>
                  <a:lnTo>
                    <a:pt x="156" y="335"/>
                  </a:lnTo>
                  <a:lnTo>
                    <a:pt x="135" y="338"/>
                  </a:lnTo>
                  <a:lnTo>
                    <a:pt x="114" y="340"/>
                  </a:lnTo>
                  <a:lnTo>
                    <a:pt x="95" y="344"/>
                  </a:lnTo>
                  <a:lnTo>
                    <a:pt x="78" y="349"/>
                  </a:lnTo>
                  <a:lnTo>
                    <a:pt x="63" y="353"/>
                  </a:lnTo>
                  <a:lnTo>
                    <a:pt x="52" y="356"/>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160" name="Freeform 158">
              <a:extLst>
                <a:ext uri="{FF2B5EF4-FFF2-40B4-BE49-F238E27FC236}">
                  <a16:creationId xmlns:a16="http://schemas.microsoft.com/office/drawing/2014/main" id="{1D507378-4992-0D40-A681-3C4459FEDC77}"/>
                </a:ext>
              </a:extLst>
            </p:cNvPr>
            <p:cNvSpPr>
              <a:spLocks/>
            </p:cNvSpPr>
            <p:nvPr/>
          </p:nvSpPr>
          <p:spPr bwMode="auto">
            <a:xfrm>
              <a:off x="3066" y="2823"/>
              <a:ext cx="609" cy="220"/>
            </a:xfrm>
            <a:custGeom>
              <a:avLst/>
              <a:gdLst/>
              <a:ahLst/>
              <a:cxnLst>
                <a:cxn ang="0">
                  <a:pos x="13" y="145"/>
                </a:cxn>
                <a:cxn ang="0">
                  <a:pos x="45" y="124"/>
                </a:cxn>
                <a:cxn ang="0">
                  <a:pos x="84" y="100"/>
                </a:cxn>
                <a:cxn ang="0">
                  <a:pos x="131" y="77"/>
                </a:cxn>
                <a:cxn ang="0">
                  <a:pos x="181" y="60"/>
                </a:cxn>
                <a:cxn ang="0">
                  <a:pos x="204" y="53"/>
                </a:cxn>
                <a:cxn ang="0">
                  <a:pos x="259" y="46"/>
                </a:cxn>
                <a:cxn ang="0">
                  <a:pos x="322" y="41"/>
                </a:cxn>
                <a:cxn ang="0">
                  <a:pos x="384" y="37"/>
                </a:cxn>
                <a:cxn ang="0">
                  <a:pos x="441" y="33"/>
                </a:cxn>
                <a:cxn ang="0">
                  <a:pos x="485" y="33"/>
                </a:cxn>
                <a:cxn ang="0">
                  <a:pos x="502" y="33"/>
                </a:cxn>
                <a:cxn ang="0">
                  <a:pos x="534" y="30"/>
                </a:cxn>
                <a:cxn ang="0">
                  <a:pos x="559" y="25"/>
                </a:cxn>
                <a:cxn ang="0">
                  <a:pos x="580" y="18"/>
                </a:cxn>
                <a:cxn ang="0">
                  <a:pos x="599" y="7"/>
                </a:cxn>
                <a:cxn ang="0">
                  <a:pos x="608" y="0"/>
                </a:cxn>
                <a:cxn ang="0">
                  <a:pos x="605" y="7"/>
                </a:cxn>
                <a:cxn ang="0">
                  <a:pos x="598" y="25"/>
                </a:cxn>
                <a:cxn ang="0">
                  <a:pos x="587" y="50"/>
                </a:cxn>
                <a:cxn ang="0">
                  <a:pos x="572" y="73"/>
                </a:cxn>
                <a:cxn ang="0">
                  <a:pos x="552" y="92"/>
                </a:cxn>
                <a:cxn ang="0">
                  <a:pos x="543" y="100"/>
                </a:cxn>
                <a:cxn ang="0">
                  <a:pos x="513" y="117"/>
                </a:cxn>
                <a:cxn ang="0">
                  <a:pos x="473" y="136"/>
                </a:cxn>
                <a:cxn ang="0">
                  <a:pos x="416" y="150"/>
                </a:cxn>
                <a:cxn ang="0">
                  <a:pos x="338" y="157"/>
                </a:cxn>
                <a:cxn ang="0">
                  <a:pos x="291" y="155"/>
                </a:cxn>
                <a:cxn ang="0">
                  <a:pos x="200" y="155"/>
                </a:cxn>
                <a:cxn ang="0">
                  <a:pos x="126" y="166"/>
                </a:cxn>
                <a:cxn ang="0">
                  <a:pos x="70" y="182"/>
                </a:cxn>
                <a:cxn ang="0">
                  <a:pos x="31" y="201"/>
                </a:cxn>
                <a:cxn ang="0">
                  <a:pos x="8" y="219"/>
                </a:cxn>
              </a:cxnLst>
              <a:rect l="0" t="0" r="r" b="b"/>
              <a:pathLst>
                <a:path w="609" h="220">
                  <a:moveTo>
                    <a:pt x="0" y="150"/>
                  </a:moveTo>
                  <a:lnTo>
                    <a:pt x="13" y="145"/>
                  </a:lnTo>
                  <a:lnTo>
                    <a:pt x="27" y="134"/>
                  </a:lnTo>
                  <a:lnTo>
                    <a:pt x="45" y="124"/>
                  </a:lnTo>
                  <a:lnTo>
                    <a:pt x="63" y="113"/>
                  </a:lnTo>
                  <a:lnTo>
                    <a:pt x="84" y="100"/>
                  </a:lnTo>
                  <a:lnTo>
                    <a:pt x="107" y="90"/>
                  </a:lnTo>
                  <a:lnTo>
                    <a:pt x="131" y="77"/>
                  </a:lnTo>
                  <a:lnTo>
                    <a:pt x="156" y="69"/>
                  </a:lnTo>
                  <a:lnTo>
                    <a:pt x="181" y="60"/>
                  </a:lnTo>
                  <a:lnTo>
                    <a:pt x="204" y="53"/>
                  </a:lnTo>
                  <a:lnTo>
                    <a:pt x="204" y="53"/>
                  </a:lnTo>
                  <a:lnTo>
                    <a:pt x="232" y="50"/>
                  </a:lnTo>
                  <a:lnTo>
                    <a:pt x="259" y="46"/>
                  </a:lnTo>
                  <a:lnTo>
                    <a:pt x="291" y="44"/>
                  </a:lnTo>
                  <a:lnTo>
                    <a:pt x="322" y="41"/>
                  </a:lnTo>
                  <a:lnTo>
                    <a:pt x="352" y="37"/>
                  </a:lnTo>
                  <a:lnTo>
                    <a:pt x="384" y="37"/>
                  </a:lnTo>
                  <a:lnTo>
                    <a:pt x="414" y="35"/>
                  </a:lnTo>
                  <a:lnTo>
                    <a:pt x="441" y="33"/>
                  </a:lnTo>
                  <a:lnTo>
                    <a:pt x="464" y="33"/>
                  </a:lnTo>
                  <a:lnTo>
                    <a:pt x="485" y="33"/>
                  </a:lnTo>
                  <a:lnTo>
                    <a:pt x="485" y="33"/>
                  </a:lnTo>
                  <a:lnTo>
                    <a:pt x="502" y="33"/>
                  </a:lnTo>
                  <a:lnTo>
                    <a:pt x="519" y="30"/>
                  </a:lnTo>
                  <a:lnTo>
                    <a:pt x="534" y="30"/>
                  </a:lnTo>
                  <a:lnTo>
                    <a:pt x="547" y="28"/>
                  </a:lnTo>
                  <a:lnTo>
                    <a:pt x="559" y="25"/>
                  </a:lnTo>
                  <a:lnTo>
                    <a:pt x="572" y="23"/>
                  </a:lnTo>
                  <a:lnTo>
                    <a:pt x="580" y="18"/>
                  </a:lnTo>
                  <a:lnTo>
                    <a:pt x="591" y="12"/>
                  </a:lnTo>
                  <a:lnTo>
                    <a:pt x="599" y="7"/>
                  </a:lnTo>
                  <a:lnTo>
                    <a:pt x="608" y="0"/>
                  </a:lnTo>
                  <a:lnTo>
                    <a:pt x="608" y="0"/>
                  </a:lnTo>
                  <a:lnTo>
                    <a:pt x="608" y="2"/>
                  </a:lnTo>
                  <a:lnTo>
                    <a:pt x="605" y="7"/>
                  </a:lnTo>
                  <a:lnTo>
                    <a:pt x="601" y="16"/>
                  </a:lnTo>
                  <a:lnTo>
                    <a:pt x="598" y="25"/>
                  </a:lnTo>
                  <a:lnTo>
                    <a:pt x="593" y="37"/>
                  </a:lnTo>
                  <a:lnTo>
                    <a:pt x="587" y="50"/>
                  </a:lnTo>
                  <a:lnTo>
                    <a:pt x="580" y="62"/>
                  </a:lnTo>
                  <a:lnTo>
                    <a:pt x="572" y="73"/>
                  </a:lnTo>
                  <a:lnTo>
                    <a:pt x="561" y="85"/>
                  </a:lnTo>
                  <a:lnTo>
                    <a:pt x="552" y="92"/>
                  </a:lnTo>
                  <a:lnTo>
                    <a:pt x="552" y="92"/>
                  </a:lnTo>
                  <a:lnTo>
                    <a:pt x="543" y="100"/>
                  </a:lnTo>
                  <a:lnTo>
                    <a:pt x="527" y="108"/>
                  </a:lnTo>
                  <a:lnTo>
                    <a:pt x="513" y="117"/>
                  </a:lnTo>
                  <a:lnTo>
                    <a:pt x="494" y="127"/>
                  </a:lnTo>
                  <a:lnTo>
                    <a:pt x="473" y="136"/>
                  </a:lnTo>
                  <a:lnTo>
                    <a:pt x="446" y="145"/>
                  </a:lnTo>
                  <a:lnTo>
                    <a:pt x="416" y="150"/>
                  </a:lnTo>
                  <a:lnTo>
                    <a:pt x="380" y="155"/>
                  </a:lnTo>
                  <a:lnTo>
                    <a:pt x="338" y="157"/>
                  </a:lnTo>
                  <a:lnTo>
                    <a:pt x="291" y="155"/>
                  </a:lnTo>
                  <a:lnTo>
                    <a:pt x="291" y="155"/>
                  </a:lnTo>
                  <a:lnTo>
                    <a:pt x="243" y="152"/>
                  </a:lnTo>
                  <a:lnTo>
                    <a:pt x="200" y="155"/>
                  </a:lnTo>
                  <a:lnTo>
                    <a:pt x="160" y="159"/>
                  </a:lnTo>
                  <a:lnTo>
                    <a:pt x="126" y="166"/>
                  </a:lnTo>
                  <a:lnTo>
                    <a:pt x="96" y="173"/>
                  </a:lnTo>
                  <a:lnTo>
                    <a:pt x="70" y="182"/>
                  </a:lnTo>
                  <a:lnTo>
                    <a:pt x="48" y="191"/>
                  </a:lnTo>
                  <a:lnTo>
                    <a:pt x="31" y="201"/>
                  </a:lnTo>
                  <a:lnTo>
                    <a:pt x="19" y="210"/>
                  </a:lnTo>
                  <a:lnTo>
                    <a:pt x="8" y="219"/>
                  </a:lnTo>
                  <a:lnTo>
                    <a:pt x="0" y="150"/>
                  </a:lnTo>
                </a:path>
              </a:pathLst>
            </a:custGeom>
            <a:solidFill>
              <a:srgbClr val="7C6000"/>
            </a:solidFill>
            <a:ln w="9525" cap="rnd">
              <a:noFill/>
              <a:round/>
              <a:headEnd/>
              <a:tailEnd/>
            </a:ln>
            <a:effectLst/>
          </p:spPr>
          <p:txBody>
            <a:bodyPr/>
            <a:lstStyle/>
            <a:p>
              <a:endParaRPr lang="en-US" sz="1800"/>
            </a:p>
          </p:txBody>
        </p:sp>
        <p:sp>
          <p:nvSpPr>
            <p:cNvPr id="161" name="Freeform 159">
              <a:extLst>
                <a:ext uri="{FF2B5EF4-FFF2-40B4-BE49-F238E27FC236}">
                  <a16:creationId xmlns:a16="http://schemas.microsoft.com/office/drawing/2014/main" id="{D496B096-B563-2149-9DEC-559878855A7E}"/>
                </a:ext>
              </a:extLst>
            </p:cNvPr>
            <p:cNvSpPr>
              <a:spLocks/>
            </p:cNvSpPr>
            <p:nvPr/>
          </p:nvSpPr>
          <p:spPr bwMode="auto">
            <a:xfrm>
              <a:off x="3066" y="2823"/>
              <a:ext cx="609" cy="220"/>
            </a:xfrm>
            <a:custGeom>
              <a:avLst/>
              <a:gdLst/>
              <a:ahLst/>
              <a:cxnLst>
                <a:cxn ang="0">
                  <a:pos x="13" y="145"/>
                </a:cxn>
                <a:cxn ang="0">
                  <a:pos x="45" y="124"/>
                </a:cxn>
                <a:cxn ang="0">
                  <a:pos x="84" y="100"/>
                </a:cxn>
                <a:cxn ang="0">
                  <a:pos x="131" y="77"/>
                </a:cxn>
                <a:cxn ang="0">
                  <a:pos x="181" y="60"/>
                </a:cxn>
                <a:cxn ang="0">
                  <a:pos x="204" y="53"/>
                </a:cxn>
                <a:cxn ang="0">
                  <a:pos x="259" y="46"/>
                </a:cxn>
                <a:cxn ang="0">
                  <a:pos x="322" y="41"/>
                </a:cxn>
                <a:cxn ang="0">
                  <a:pos x="384" y="37"/>
                </a:cxn>
                <a:cxn ang="0">
                  <a:pos x="441" y="33"/>
                </a:cxn>
                <a:cxn ang="0">
                  <a:pos x="485" y="33"/>
                </a:cxn>
                <a:cxn ang="0">
                  <a:pos x="502" y="33"/>
                </a:cxn>
                <a:cxn ang="0">
                  <a:pos x="534" y="30"/>
                </a:cxn>
                <a:cxn ang="0">
                  <a:pos x="559" y="25"/>
                </a:cxn>
                <a:cxn ang="0">
                  <a:pos x="580" y="18"/>
                </a:cxn>
                <a:cxn ang="0">
                  <a:pos x="599" y="7"/>
                </a:cxn>
                <a:cxn ang="0">
                  <a:pos x="608" y="0"/>
                </a:cxn>
                <a:cxn ang="0">
                  <a:pos x="605" y="7"/>
                </a:cxn>
                <a:cxn ang="0">
                  <a:pos x="598" y="25"/>
                </a:cxn>
                <a:cxn ang="0">
                  <a:pos x="587" y="50"/>
                </a:cxn>
                <a:cxn ang="0">
                  <a:pos x="572" y="73"/>
                </a:cxn>
                <a:cxn ang="0">
                  <a:pos x="552" y="92"/>
                </a:cxn>
                <a:cxn ang="0">
                  <a:pos x="543" y="100"/>
                </a:cxn>
                <a:cxn ang="0">
                  <a:pos x="513" y="117"/>
                </a:cxn>
                <a:cxn ang="0">
                  <a:pos x="473" y="136"/>
                </a:cxn>
                <a:cxn ang="0">
                  <a:pos x="416" y="150"/>
                </a:cxn>
                <a:cxn ang="0">
                  <a:pos x="338" y="157"/>
                </a:cxn>
                <a:cxn ang="0">
                  <a:pos x="291" y="155"/>
                </a:cxn>
                <a:cxn ang="0">
                  <a:pos x="200" y="155"/>
                </a:cxn>
                <a:cxn ang="0">
                  <a:pos x="126" y="166"/>
                </a:cxn>
                <a:cxn ang="0">
                  <a:pos x="70" y="182"/>
                </a:cxn>
                <a:cxn ang="0">
                  <a:pos x="31" y="201"/>
                </a:cxn>
                <a:cxn ang="0">
                  <a:pos x="8" y="219"/>
                </a:cxn>
              </a:cxnLst>
              <a:rect l="0" t="0" r="r" b="b"/>
              <a:pathLst>
                <a:path w="609" h="220">
                  <a:moveTo>
                    <a:pt x="0" y="150"/>
                  </a:moveTo>
                  <a:lnTo>
                    <a:pt x="13" y="145"/>
                  </a:lnTo>
                  <a:lnTo>
                    <a:pt x="27" y="134"/>
                  </a:lnTo>
                  <a:lnTo>
                    <a:pt x="45" y="124"/>
                  </a:lnTo>
                  <a:lnTo>
                    <a:pt x="63" y="113"/>
                  </a:lnTo>
                  <a:lnTo>
                    <a:pt x="84" y="100"/>
                  </a:lnTo>
                  <a:lnTo>
                    <a:pt x="107" y="90"/>
                  </a:lnTo>
                  <a:lnTo>
                    <a:pt x="131" y="77"/>
                  </a:lnTo>
                  <a:lnTo>
                    <a:pt x="156" y="69"/>
                  </a:lnTo>
                  <a:lnTo>
                    <a:pt x="181" y="60"/>
                  </a:lnTo>
                  <a:lnTo>
                    <a:pt x="204" y="53"/>
                  </a:lnTo>
                  <a:lnTo>
                    <a:pt x="204" y="53"/>
                  </a:lnTo>
                  <a:lnTo>
                    <a:pt x="232" y="50"/>
                  </a:lnTo>
                  <a:lnTo>
                    <a:pt x="259" y="46"/>
                  </a:lnTo>
                  <a:lnTo>
                    <a:pt x="291" y="44"/>
                  </a:lnTo>
                  <a:lnTo>
                    <a:pt x="322" y="41"/>
                  </a:lnTo>
                  <a:lnTo>
                    <a:pt x="352" y="37"/>
                  </a:lnTo>
                  <a:lnTo>
                    <a:pt x="384" y="37"/>
                  </a:lnTo>
                  <a:lnTo>
                    <a:pt x="414" y="35"/>
                  </a:lnTo>
                  <a:lnTo>
                    <a:pt x="441" y="33"/>
                  </a:lnTo>
                  <a:lnTo>
                    <a:pt x="464" y="33"/>
                  </a:lnTo>
                  <a:lnTo>
                    <a:pt x="485" y="33"/>
                  </a:lnTo>
                  <a:lnTo>
                    <a:pt x="485" y="33"/>
                  </a:lnTo>
                  <a:lnTo>
                    <a:pt x="502" y="33"/>
                  </a:lnTo>
                  <a:lnTo>
                    <a:pt x="519" y="30"/>
                  </a:lnTo>
                  <a:lnTo>
                    <a:pt x="534" y="30"/>
                  </a:lnTo>
                  <a:lnTo>
                    <a:pt x="547" y="28"/>
                  </a:lnTo>
                  <a:lnTo>
                    <a:pt x="559" y="25"/>
                  </a:lnTo>
                  <a:lnTo>
                    <a:pt x="572" y="23"/>
                  </a:lnTo>
                  <a:lnTo>
                    <a:pt x="580" y="18"/>
                  </a:lnTo>
                  <a:lnTo>
                    <a:pt x="591" y="12"/>
                  </a:lnTo>
                  <a:lnTo>
                    <a:pt x="599" y="7"/>
                  </a:lnTo>
                  <a:lnTo>
                    <a:pt x="608" y="0"/>
                  </a:lnTo>
                  <a:lnTo>
                    <a:pt x="608" y="0"/>
                  </a:lnTo>
                  <a:lnTo>
                    <a:pt x="608" y="2"/>
                  </a:lnTo>
                  <a:lnTo>
                    <a:pt x="605" y="7"/>
                  </a:lnTo>
                  <a:lnTo>
                    <a:pt x="601" y="16"/>
                  </a:lnTo>
                  <a:lnTo>
                    <a:pt x="598" y="25"/>
                  </a:lnTo>
                  <a:lnTo>
                    <a:pt x="593" y="37"/>
                  </a:lnTo>
                  <a:lnTo>
                    <a:pt x="587" y="50"/>
                  </a:lnTo>
                  <a:lnTo>
                    <a:pt x="580" y="62"/>
                  </a:lnTo>
                  <a:lnTo>
                    <a:pt x="572" y="73"/>
                  </a:lnTo>
                  <a:lnTo>
                    <a:pt x="561" y="85"/>
                  </a:lnTo>
                  <a:lnTo>
                    <a:pt x="552" y="92"/>
                  </a:lnTo>
                  <a:lnTo>
                    <a:pt x="552" y="92"/>
                  </a:lnTo>
                  <a:lnTo>
                    <a:pt x="543" y="100"/>
                  </a:lnTo>
                  <a:lnTo>
                    <a:pt x="527" y="108"/>
                  </a:lnTo>
                  <a:lnTo>
                    <a:pt x="513" y="117"/>
                  </a:lnTo>
                  <a:lnTo>
                    <a:pt x="494" y="127"/>
                  </a:lnTo>
                  <a:lnTo>
                    <a:pt x="473" y="136"/>
                  </a:lnTo>
                  <a:lnTo>
                    <a:pt x="446" y="145"/>
                  </a:lnTo>
                  <a:lnTo>
                    <a:pt x="416" y="150"/>
                  </a:lnTo>
                  <a:lnTo>
                    <a:pt x="380" y="155"/>
                  </a:lnTo>
                  <a:lnTo>
                    <a:pt x="338" y="157"/>
                  </a:lnTo>
                  <a:lnTo>
                    <a:pt x="291" y="155"/>
                  </a:lnTo>
                  <a:lnTo>
                    <a:pt x="291" y="155"/>
                  </a:lnTo>
                  <a:lnTo>
                    <a:pt x="243" y="152"/>
                  </a:lnTo>
                  <a:lnTo>
                    <a:pt x="200" y="155"/>
                  </a:lnTo>
                  <a:lnTo>
                    <a:pt x="160" y="159"/>
                  </a:lnTo>
                  <a:lnTo>
                    <a:pt x="126" y="166"/>
                  </a:lnTo>
                  <a:lnTo>
                    <a:pt x="96" y="173"/>
                  </a:lnTo>
                  <a:lnTo>
                    <a:pt x="70" y="182"/>
                  </a:lnTo>
                  <a:lnTo>
                    <a:pt x="48" y="191"/>
                  </a:lnTo>
                  <a:lnTo>
                    <a:pt x="31" y="201"/>
                  </a:lnTo>
                  <a:lnTo>
                    <a:pt x="19" y="210"/>
                  </a:lnTo>
                  <a:lnTo>
                    <a:pt x="8" y="219"/>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162" name="Freeform 160">
              <a:extLst>
                <a:ext uri="{FF2B5EF4-FFF2-40B4-BE49-F238E27FC236}">
                  <a16:creationId xmlns:a16="http://schemas.microsoft.com/office/drawing/2014/main" id="{81F87E0A-25EE-784C-858E-DB1CB9F6B9F9}"/>
                </a:ext>
              </a:extLst>
            </p:cNvPr>
            <p:cNvSpPr>
              <a:spLocks/>
            </p:cNvSpPr>
            <p:nvPr/>
          </p:nvSpPr>
          <p:spPr bwMode="auto">
            <a:xfrm>
              <a:off x="3070" y="2812"/>
              <a:ext cx="608" cy="220"/>
            </a:xfrm>
            <a:custGeom>
              <a:avLst/>
              <a:gdLst/>
              <a:ahLst/>
              <a:cxnLst>
                <a:cxn ang="0">
                  <a:pos x="10" y="143"/>
                </a:cxn>
                <a:cxn ang="0">
                  <a:pos x="43" y="124"/>
                </a:cxn>
                <a:cxn ang="0">
                  <a:pos x="84" y="101"/>
                </a:cxn>
                <a:cxn ang="0">
                  <a:pos x="130" y="78"/>
                </a:cxn>
                <a:cxn ang="0">
                  <a:pos x="181" y="61"/>
                </a:cxn>
                <a:cxn ang="0">
                  <a:pos x="204" y="55"/>
                </a:cxn>
                <a:cxn ang="0">
                  <a:pos x="259" y="46"/>
                </a:cxn>
                <a:cxn ang="0">
                  <a:pos x="322" y="39"/>
                </a:cxn>
                <a:cxn ang="0">
                  <a:pos x="383" y="36"/>
                </a:cxn>
                <a:cxn ang="0">
                  <a:pos x="440" y="34"/>
                </a:cxn>
                <a:cxn ang="0">
                  <a:pos x="484" y="31"/>
                </a:cxn>
                <a:cxn ang="0">
                  <a:pos x="501" y="31"/>
                </a:cxn>
                <a:cxn ang="0">
                  <a:pos x="533" y="31"/>
                </a:cxn>
                <a:cxn ang="0">
                  <a:pos x="558" y="25"/>
                </a:cxn>
                <a:cxn ang="0">
                  <a:pos x="579" y="18"/>
                </a:cxn>
                <a:cxn ang="0">
                  <a:pos x="598" y="6"/>
                </a:cxn>
                <a:cxn ang="0">
                  <a:pos x="607" y="0"/>
                </a:cxn>
                <a:cxn ang="0">
                  <a:pos x="604" y="6"/>
                </a:cxn>
                <a:cxn ang="0">
                  <a:pos x="596" y="25"/>
                </a:cxn>
                <a:cxn ang="0">
                  <a:pos x="586" y="50"/>
                </a:cxn>
                <a:cxn ang="0">
                  <a:pos x="568" y="73"/>
                </a:cxn>
                <a:cxn ang="0">
                  <a:pos x="549" y="92"/>
                </a:cxn>
                <a:cxn ang="0">
                  <a:pos x="539" y="101"/>
                </a:cxn>
                <a:cxn ang="0">
                  <a:pos x="512" y="117"/>
                </a:cxn>
                <a:cxn ang="0">
                  <a:pos x="471" y="136"/>
                </a:cxn>
                <a:cxn ang="0">
                  <a:pos x="413" y="151"/>
                </a:cxn>
                <a:cxn ang="0">
                  <a:pos x="337" y="156"/>
                </a:cxn>
                <a:cxn ang="0">
                  <a:pos x="291" y="156"/>
                </a:cxn>
                <a:cxn ang="0">
                  <a:pos x="197" y="156"/>
                </a:cxn>
                <a:cxn ang="0">
                  <a:pos x="126" y="163"/>
                </a:cxn>
                <a:cxn ang="0">
                  <a:pos x="69" y="183"/>
                </a:cxn>
                <a:cxn ang="0">
                  <a:pos x="31" y="202"/>
                </a:cxn>
                <a:cxn ang="0">
                  <a:pos x="6" y="219"/>
                </a:cxn>
              </a:cxnLst>
              <a:rect l="0" t="0" r="r" b="b"/>
              <a:pathLst>
                <a:path w="608" h="220">
                  <a:moveTo>
                    <a:pt x="0" y="151"/>
                  </a:moveTo>
                  <a:lnTo>
                    <a:pt x="10" y="143"/>
                  </a:lnTo>
                  <a:lnTo>
                    <a:pt x="27" y="135"/>
                  </a:lnTo>
                  <a:lnTo>
                    <a:pt x="43" y="124"/>
                  </a:lnTo>
                  <a:lnTo>
                    <a:pt x="63" y="113"/>
                  </a:lnTo>
                  <a:lnTo>
                    <a:pt x="84" y="101"/>
                  </a:lnTo>
                  <a:lnTo>
                    <a:pt x="107" y="88"/>
                  </a:lnTo>
                  <a:lnTo>
                    <a:pt x="130" y="78"/>
                  </a:lnTo>
                  <a:lnTo>
                    <a:pt x="156" y="69"/>
                  </a:lnTo>
                  <a:lnTo>
                    <a:pt x="181" y="61"/>
                  </a:lnTo>
                  <a:lnTo>
                    <a:pt x="204" y="55"/>
                  </a:lnTo>
                  <a:lnTo>
                    <a:pt x="204" y="55"/>
                  </a:lnTo>
                  <a:lnTo>
                    <a:pt x="232" y="50"/>
                  </a:lnTo>
                  <a:lnTo>
                    <a:pt x="259" y="46"/>
                  </a:lnTo>
                  <a:lnTo>
                    <a:pt x="291" y="44"/>
                  </a:lnTo>
                  <a:lnTo>
                    <a:pt x="322" y="39"/>
                  </a:lnTo>
                  <a:lnTo>
                    <a:pt x="351" y="37"/>
                  </a:lnTo>
                  <a:lnTo>
                    <a:pt x="383" y="36"/>
                  </a:lnTo>
                  <a:lnTo>
                    <a:pt x="413" y="36"/>
                  </a:lnTo>
                  <a:lnTo>
                    <a:pt x="440" y="34"/>
                  </a:lnTo>
                  <a:lnTo>
                    <a:pt x="464" y="34"/>
                  </a:lnTo>
                  <a:lnTo>
                    <a:pt x="484" y="31"/>
                  </a:lnTo>
                  <a:lnTo>
                    <a:pt x="484" y="31"/>
                  </a:lnTo>
                  <a:lnTo>
                    <a:pt x="501" y="31"/>
                  </a:lnTo>
                  <a:lnTo>
                    <a:pt x="516" y="31"/>
                  </a:lnTo>
                  <a:lnTo>
                    <a:pt x="533" y="31"/>
                  </a:lnTo>
                  <a:lnTo>
                    <a:pt x="545" y="27"/>
                  </a:lnTo>
                  <a:lnTo>
                    <a:pt x="558" y="25"/>
                  </a:lnTo>
                  <a:lnTo>
                    <a:pt x="568" y="23"/>
                  </a:lnTo>
                  <a:lnTo>
                    <a:pt x="579" y="18"/>
                  </a:lnTo>
                  <a:lnTo>
                    <a:pt x="590" y="13"/>
                  </a:lnTo>
                  <a:lnTo>
                    <a:pt x="598" y="6"/>
                  </a:lnTo>
                  <a:lnTo>
                    <a:pt x="607" y="0"/>
                  </a:lnTo>
                  <a:lnTo>
                    <a:pt x="607" y="0"/>
                  </a:lnTo>
                  <a:lnTo>
                    <a:pt x="604" y="2"/>
                  </a:lnTo>
                  <a:lnTo>
                    <a:pt x="604" y="6"/>
                  </a:lnTo>
                  <a:lnTo>
                    <a:pt x="600" y="14"/>
                  </a:lnTo>
                  <a:lnTo>
                    <a:pt x="596" y="25"/>
                  </a:lnTo>
                  <a:lnTo>
                    <a:pt x="592" y="37"/>
                  </a:lnTo>
                  <a:lnTo>
                    <a:pt x="586" y="50"/>
                  </a:lnTo>
                  <a:lnTo>
                    <a:pt x="577" y="61"/>
                  </a:lnTo>
                  <a:lnTo>
                    <a:pt x="568" y="73"/>
                  </a:lnTo>
                  <a:lnTo>
                    <a:pt x="560" y="84"/>
                  </a:lnTo>
                  <a:lnTo>
                    <a:pt x="549" y="92"/>
                  </a:lnTo>
                  <a:lnTo>
                    <a:pt x="549" y="92"/>
                  </a:lnTo>
                  <a:lnTo>
                    <a:pt x="539" y="101"/>
                  </a:lnTo>
                  <a:lnTo>
                    <a:pt x="526" y="110"/>
                  </a:lnTo>
                  <a:lnTo>
                    <a:pt x="512" y="117"/>
                  </a:lnTo>
                  <a:lnTo>
                    <a:pt x="493" y="126"/>
                  </a:lnTo>
                  <a:lnTo>
                    <a:pt x="471" y="136"/>
                  </a:lnTo>
                  <a:lnTo>
                    <a:pt x="444" y="145"/>
                  </a:lnTo>
                  <a:lnTo>
                    <a:pt x="413" y="151"/>
                  </a:lnTo>
                  <a:lnTo>
                    <a:pt x="377" y="156"/>
                  </a:lnTo>
                  <a:lnTo>
                    <a:pt x="337" y="156"/>
                  </a:lnTo>
                  <a:lnTo>
                    <a:pt x="291" y="156"/>
                  </a:lnTo>
                  <a:lnTo>
                    <a:pt x="291" y="156"/>
                  </a:lnTo>
                  <a:lnTo>
                    <a:pt x="243" y="154"/>
                  </a:lnTo>
                  <a:lnTo>
                    <a:pt x="197" y="156"/>
                  </a:lnTo>
                  <a:lnTo>
                    <a:pt x="160" y="160"/>
                  </a:lnTo>
                  <a:lnTo>
                    <a:pt x="126" y="163"/>
                  </a:lnTo>
                  <a:lnTo>
                    <a:pt x="96" y="174"/>
                  </a:lnTo>
                  <a:lnTo>
                    <a:pt x="69" y="183"/>
                  </a:lnTo>
                  <a:lnTo>
                    <a:pt x="48" y="191"/>
                  </a:lnTo>
                  <a:lnTo>
                    <a:pt x="31" y="202"/>
                  </a:lnTo>
                  <a:lnTo>
                    <a:pt x="17" y="210"/>
                  </a:lnTo>
                  <a:lnTo>
                    <a:pt x="6" y="219"/>
                  </a:lnTo>
                  <a:lnTo>
                    <a:pt x="0" y="151"/>
                  </a:lnTo>
                </a:path>
              </a:pathLst>
            </a:custGeom>
            <a:solidFill>
              <a:srgbClr val="FFD80F"/>
            </a:solidFill>
            <a:ln w="9525" cap="rnd">
              <a:noFill/>
              <a:round/>
              <a:headEnd/>
              <a:tailEnd/>
            </a:ln>
            <a:effectLst/>
          </p:spPr>
          <p:txBody>
            <a:bodyPr/>
            <a:lstStyle/>
            <a:p>
              <a:endParaRPr lang="en-US" sz="1800"/>
            </a:p>
          </p:txBody>
        </p:sp>
        <p:sp>
          <p:nvSpPr>
            <p:cNvPr id="163" name="Freeform 161">
              <a:extLst>
                <a:ext uri="{FF2B5EF4-FFF2-40B4-BE49-F238E27FC236}">
                  <a16:creationId xmlns:a16="http://schemas.microsoft.com/office/drawing/2014/main" id="{9ECD9D22-509A-0843-BF9B-69001CB07A43}"/>
                </a:ext>
              </a:extLst>
            </p:cNvPr>
            <p:cNvSpPr>
              <a:spLocks/>
            </p:cNvSpPr>
            <p:nvPr/>
          </p:nvSpPr>
          <p:spPr bwMode="auto">
            <a:xfrm>
              <a:off x="3070" y="2812"/>
              <a:ext cx="608" cy="220"/>
            </a:xfrm>
            <a:custGeom>
              <a:avLst/>
              <a:gdLst/>
              <a:ahLst/>
              <a:cxnLst>
                <a:cxn ang="0">
                  <a:pos x="10" y="143"/>
                </a:cxn>
                <a:cxn ang="0">
                  <a:pos x="43" y="124"/>
                </a:cxn>
                <a:cxn ang="0">
                  <a:pos x="84" y="101"/>
                </a:cxn>
                <a:cxn ang="0">
                  <a:pos x="130" y="78"/>
                </a:cxn>
                <a:cxn ang="0">
                  <a:pos x="181" y="61"/>
                </a:cxn>
                <a:cxn ang="0">
                  <a:pos x="204" y="55"/>
                </a:cxn>
                <a:cxn ang="0">
                  <a:pos x="259" y="46"/>
                </a:cxn>
                <a:cxn ang="0">
                  <a:pos x="322" y="39"/>
                </a:cxn>
                <a:cxn ang="0">
                  <a:pos x="383" y="36"/>
                </a:cxn>
                <a:cxn ang="0">
                  <a:pos x="440" y="34"/>
                </a:cxn>
                <a:cxn ang="0">
                  <a:pos x="484" y="31"/>
                </a:cxn>
                <a:cxn ang="0">
                  <a:pos x="501" y="31"/>
                </a:cxn>
                <a:cxn ang="0">
                  <a:pos x="533" y="31"/>
                </a:cxn>
                <a:cxn ang="0">
                  <a:pos x="558" y="25"/>
                </a:cxn>
                <a:cxn ang="0">
                  <a:pos x="579" y="18"/>
                </a:cxn>
                <a:cxn ang="0">
                  <a:pos x="598" y="6"/>
                </a:cxn>
                <a:cxn ang="0">
                  <a:pos x="607" y="0"/>
                </a:cxn>
                <a:cxn ang="0">
                  <a:pos x="604" y="6"/>
                </a:cxn>
                <a:cxn ang="0">
                  <a:pos x="596" y="25"/>
                </a:cxn>
                <a:cxn ang="0">
                  <a:pos x="586" y="50"/>
                </a:cxn>
                <a:cxn ang="0">
                  <a:pos x="568" y="73"/>
                </a:cxn>
                <a:cxn ang="0">
                  <a:pos x="549" y="92"/>
                </a:cxn>
                <a:cxn ang="0">
                  <a:pos x="539" y="101"/>
                </a:cxn>
                <a:cxn ang="0">
                  <a:pos x="512" y="117"/>
                </a:cxn>
                <a:cxn ang="0">
                  <a:pos x="471" y="136"/>
                </a:cxn>
                <a:cxn ang="0">
                  <a:pos x="413" y="151"/>
                </a:cxn>
                <a:cxn ang="0">
                  <a:pos x="337" y="156"/>
                </a:cxn>
                <a:cxn ang="0">
                  <a:pos x="291" y="156"/>
                </a:cxn>
                <a:cxn ang="0">
                  <a:pos x="197" y="156"/>
                </a:cxn>
                <a:cxn ang="0">
                  <a:pos x="126" y="163"/>
                </a:cxn>
                <a:cxn ang="0">
                  <a:pos x="69" y="183"/>
                </a:cxn>
                <a:cxn ang="0">
                  <a:pos x="31" y="202"/>
                </a:cxn>
                <a:cxn ang="0">
                  <a:pos x="6" y="219"/>
                </a:cxn>
              </a:cxnLst>
              <a:rect l="0" t="0" r="r" b="b"/>
              <a:pathLst>
                <a:path w="608" h="220">
                  <a:moveTo>
                    <a:pt x="0" y="151"/>
                  </a:moveTo>
                  <a:lnTo>
                    <a:pt x="10" y="143"/>
                  </a:lnTo>
                  <a:lnTo>
                    <a:pt x="27" y="135"/>
                  </a:lnTo>
                  <a:lnTo>
                    <a:pt x="43" y="124"/>
                  </a:lnTo>
                  <a:lnTo>
                    <a:pt x="63" y="113"/>
                  </a:lnTo>
                  <a:lnTo>
                    <a:pt x="84" y="101"/>
                  </a:lnTo>
                  <a:lnTo>
                    <a:pt x="107" y="88"/>
                  </a:lnTo>
                  <a:lnTo>
                    <a:pt x="130" y="78"/>
                  </a:lnTo>
                  <a:lnTo>
                    <a:pt x="156" y="69"/>
                  </a:lnTo>
                  <a:lnTo>
                    <a:pt x="181" y="61"/>
                  </a:lnTo>
                  <a:lnTo>
                    <a:pt x="204" y="55"/>
                  </a:lnTo>
                  <a:lnTo>
                    <a:pt x="204" y="55"/>
                  </a:lnTo>
                  <a:lnTo>
                    <a:pt x="232" y="50"/>
                  </a:lnTo>
                  <a:lnTo>
                    <a:pt x="259" y="46"/>
                  </a:lnTo>
                  <a:lnTo>
                    <a:pt x="291" y="44"/>
                  </a:lnTo>
                  <a:lnTo>
                    <a:pt x="322" y="39"/>
                  </a:lnTo>
                  <a:lnTo>
                    <a:pt x="351" y="37"/>
                  </a:lnTo>
                  <a:lnTo>
                    <a:pt x="383" y="36"/>
                  </a:lnTo>
                  <a:lnTo>
                    <a:pt x="413" y="36"/>
                  </a:lnTo>
                  <a:lnTo>
                    <a:pt x="440" y="34"/>
                  </a:lnTo>
                  <a:lnTo>
                    <a:pt x="464" y="34"/>
                  </a:lnTo>
                  <a:lnTo>
                    <a:pt x="484" y="31"/>
                  </a:lnTo>
                  <a:lnTo>
                    <a:pt x="484" y="31"/>
                  </a:lnTo>
                  <a:lnTo>
                    <a:pt x="501" y="31"/>
                  </a:lnTo>
                  <a:lnTo>
                    <a:pt x="516" y="31"/>
                  </a:lnTo>
                  <a:lnTo>
                    <a:pt x="533" y="31"/>
                  </a:lnTo>
                  <a:lnTo>
                    <a:pt x="545" y="27"/>
                  </a:lnTo>
                  <a:lnTo>
                    <a:pt x="558" y="25"/>
                  </a:lnTo>
                  <a:lnTo>
                    <a:pt x="568" y="23"/>
                  </a:lnTo>
                  <a:lnTo>
                    <a:pt x="579" y="18"/>
                  </a:lnTo>
                  <a:lnTo>
                    <a:pt x="590" y="13"/>
                  </a:lnTo>
                  <a:lnTo>
                    <a:pt x="598" y="6"/>
                  </a:lnTo>
                  <a:lnTo>
                    <a:pt x="607" y="0"/>
                  </a:lnTo>
                  <a:lnTo>
                    <a:pt x="607" y="0"/>
                  </a:lnTo>
                  <a:lnTo>
                    <a:pt x="604" y="2"/>
                  </a:lnTo>
                  <a:lnTo>
                    <a:pt x="604" y="6"/>
                  </a:lnTo>
                  <a:lnTo>
                    <a:pt x="600" y="14"/>
                  </a:lnTo>
                  <a:lnTo>
                    <a:pt x="596" y="25"/>
                  </a:lnTo>
                  <a:lnTo>
                    <a:pt x="592" y="37"/>
                  </a:lnTo>
                  <a:lnTo>
                    <a:pt x="586" y="50"/>
                  </a:lnTo>
                  <a:lnTo>
                    <a:pt x="577" y="61"/>
                  </a:lnTo>
                  <a:lnTo>
                    <a:pt x="568" y="73"/>
                  </a:lnTo>
                  <a:lnTo>
                    <a:pt x="560" y="84"/>
                  </a:lnTo>
                  <a:lnTo>
                    <a:pt x="549" y="92"/>
                  </a:lnTo>
                  <a:lnTo>
                    <a:pt x="549" y="92"/>
                  </a:lnTo>
                  <a:lnTo>
                    <a:pt x="539" y="101"/>
                  </a:lnTo>
                  <a:lnTo>
                    <a:pt x="526" y="110"/>
                  </a:lnTo>
                  <a:lnTo>
                    <a:pt x="512" y="117"/>
                  </a:lnTo>
                  <a:lnTo>
                    <a:pt x="493" y="126"/>
                  </a:lnTo>
                  <a:lnTo>
                    <a:pt x="471" y="136"/>
                  </a:lnTo>
                  <a:lnTo>
                    <a:pt x="444" y="145"/>
                  </a:lnTo>
                  <a:lnTo>
                    <a:pt x="413" y="151"/>
                  </a:lnTo>
                  <a:lnTo>
                    <a:pt x="377" y="156"/>
                  </a:lnTo>
                  <a:lnTo>
                    <a:pt x="337" y="156"/>
                  </a:lnTo>
                  <a:lnTo>
                    <a:pt x="291" y="156"/>
                  </a:lnTo>
                  <a:lnTo>
                    <a:pt x="291" y="156"/>
                  </a:lnTo>
                  <a:lnTo>
                    <a:pt x="243" y="154"/>
                  </a:lnTo>
                  <a:lnTo>
                    <a:pt x="197" y="156"/>
                  </a:lnTo>
                  <a:lnTo>
                    <a:pt x="160" y="160"/>
                  </a:lnTo>
                  <a:lnTo>
                    <a:pt x="126" y="163"/>
                  </a:lnTo>
                  <a:lnTo>
                    <a:pt x="96" y="174"/>
                  </a:lnTo>
                  <a:lnTo>
                    <a:pt x="69" y="183"/>
                  </a:lnTo>
                  <a:lnTo>
                    <a:pt x="48" y="191"/>
                  </a:lnTo>
                  <a:lnTo>
                    <a:pt x="31" y="202"/>
                  </a:lnTo>
                  <a:lnTo>
                    <a:pt x="17" y="210"/>
                  </a:lnTo>
                  <a:lnTo>
                    <a:pt x="6" y="219"/>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164" name="Freeform 162">
              <a:extLst>
                <a:ext uri="{FF2B5EF4-FFF2-40B4-BE49-F238E27FC236}">
                  <a16:creationId xmlns:a16="http://schemas.microsoft.com/office/drawing/2014/main" id="{7AA7038C-EC39-0C42-9700-A5603681F1E2}"/>
                </a:ext>
              </a:extLst>
            </p:cNvPr>
            <p:cNvSpPr>
              <a:spLocks/>
            </p:cNvSpPr>
            <p:nvPr/>
          </p:nvSpPr>
          <p:spPr bwMode="auto">
            <a:xfrm>
              <a:off x="3082" y="2939"/>
              <a:ext cx="482" cy="146"/>
            </a:xfrm>
            <a:custGeom>
              <a:avLst/>
              <a:gdLst/>
              <a:ahLst/>
              <a:cxnLst>
                <a:cxn ang="0">
                  <a:pos x="0" y="82"/>
                </a:cxn>
                <a:cxn ang="0">
                  <a:pos x="7" y="75"/>
                </a:cxn>
                <a:cxn ang="0">
                  <a:pos x="16" y="69"/>
                </a:cxn>
                <a:cxn ang="0">
                  <a:pos x="27" y="60"/>
                </a:cxn>
                <a:cxn ang="0">
                  <a:pos x="37" y="52"/>
                </a:cxn>
                <a:cxn ang="0">
                  <a:pos x="48" y="46"/>
                </a:cxn>
                <a:cxn ang="0">
                  <a:pos x="60" y="37"/>
                </a:cxn>
                <a:cxn ang="0">
                  <a:pos x="71" y="31"/>
                </a:cxn>
                <a:cxn ang="0">
                  <a:pos x="85" y="25"/>
                </a:cxn>
                <a:cxn ang="0">
                  <a:pos x="101" y="20"/>
                </a:cxn>
                <a:cxn ang="0">
                  <a:pos x="115" y="16"/>
                </a:cxn>
                <a:cxn ang="0">
                  <a:pos x="115" y="16"/>
                </a:cxn>
                <a:cxn ang="0">
                  <a:pos x="134" y="16"/>
                </a:cxn>
                <a:cxn ang="0">
                  <a:pos x="156" y="14"/>
                </a:cxn>
                <a:cxn ang="0">
                  <a:pos x="179" y="14"/>
                </a:cxn>
                <a:cxn ang="0">
                  <a:pos x="206" y="16"/>
                </a:cxn>
                <a:cxn ang="0">
                  <a:pos x="233" y="16"/>
                </a:cxn>
                <a:cxn ang="0">
                  <a:pos x="260" y="16"/>
                </a:cxn>
                <a:cxn ang="0">
                  <a:pos x="286" y="18"/>
                </a:cxn>
                <a:cxn ang="0">
                  <a:pos x="307" y="18"/>
                </a:cxn>
                <a:cxn ang="0">
                  <a:pos x="329" y="18"/>
                </a:cxn>
                <a:cxn ang="0">
                  <a:pos x="343" y="16"/>
                </a:cxn>
                <a:cxn ang="0">
                  <a:pos x="343" y="16"/>
                </a:cxn>
                <a:cxn ang="0">
                  <a:pos x="356" y="16"/>
                </a:cxn>
                <a:cxn ang="0">
                  <a:pos x="368" y="16"/>
                </a:cxn>
                <a:cxn ang="0">
                  <a:pos x="383" y="14"/>
                </a:cxn>
                <a:cxn ang="0">
                  <a:pos x="398" y="14"/>
                </a:cxn>
                <a:cxn ang="0">
                  <a:pos x="410" y="12"/>
                </a:cxn>
                <a:cxn ang="0">
                  <a:pos x="425" y="12"/>
                </a:cxn>
                <a:cxn ang="0">
                  <a:pos x="440" y="8"/>
                </a:cxn>
                <a:cxn ang="0">
                  <a:pos x="455" y="6"/>
                </a:cxn>
                <a:cxn ang="0">
                  <a:pos x="467" y="4"/>
                </a:cxn>
                <a:cxn ang="0">
                  <a:pos x="481" y="0"/>
                </a:cxn>
                <a:cxn ang="0">
                  <a:pos x="481" y="0"/>
                </a:cxn>
                <a:cxn ang="0">
                  <a:pos x="478" y="2"/>
                </a:cxn>
                <a:cxn ang="0">
                  <a:pos x="467" y="8"/>
                </a:cxn>
                <a:cxn ang="0">
                  <a:pos x="453" y="20"/>
                </a:cxn>
                <a:cxn ang="0">
                  <a:pos x="432" y="34"/>
                </a:cxn>
                <a:cxn ang="0">
                  <a:pos x="410" y="48"/>
                </a:cxn>
                <a:cxn ang="0">
                  <a:pos x="385" y="64"/>
                </a:cxn>
                <a:cxn ang="0">
                  <a:pos x="357" y="77"/>
                </a:cxn>
                <a:cxn ang="0">
                  <a:pos x="331" y="92"/>
                </a:cxn>
                <a:cxn ang="0">
                  <a:pos x="303" y="103"/>
                </a:cxn>
                <a:cxn ang="0">
                  <a:pos x="280" y="110"/>
                </a:cxn>
                <a:cxn ang="0">
                  <a:pos x="280" y="110"/>
                </a:cxn>
                <a:cxn ang="0">
                  <a:pos x="255" y="117"/>
                </a:cxn>
                <a:cxn ang="0">
                  <a:pos x="227" y="124"/>
                </a:cxn>
                <a:cxn ang="0">
                  <a:pos x="200" y="130"/>
                </a:cxn>
                <a:cxn ang="0">
                  <a:pos x="170" y="134"/>
                </a:cxn>
                <a:cxn ang="0">
                  <a:pos x="140" y="140"/>
                </a:cxn>
                <a:cxn ang="0">
                  <a:pos x="113" y="142"/>
                </a:cxn>
                <a:cxn ang="0">
                  <a:pos x="88" y="145"/>
                </a:cxn>
                <a:cxn ang="0">
                  <a:pos x="62" y="145"/>
                </a:cxn>
                <a:cxn ang="0">
                  <a:pos x="41" y="140"/>
                </a:cxn>
                <a:cxn ang="0">
                  <a:pos x="27" y="131"/>
                </a:cxn>
                <a:cxn ang="0">
                  <a:pos x="0" y="82"/>
                </a:cxn>
              </a:cxnLst>
              <a:rect l="0" t="0" r="r" b="b"/>
              <a:pathLst>
                <a:path w="482" h="146">
                  <a:moveTo>
                    <a:pt x="0" y="82"/>
                  </a:moveTo>
                  <a:lnTo>
                    <a:pt x="7" y="75"/>
                  </a:lnTo>
                  <a:lnTo>
                    <a:pt x="16" y="69"/>
                  </a:lnTo>
                  <a:lnTo>
                    <a:pt x="27" y="60"/>
                  </a:lnTo>
                  <a:lnTo>
                    <a:pt x="37" y="52"/>
                  </a:lnTo>
                  <a:lnTo>
                    <a:pt x="48" y="46"/>
                  </a:lnTo>
                  <a:lnTo>
                    <a:pt x="60" y="37"/>
                  </a:lnTo>
                  <a:lnTo>
                    <a:pt x="71" y="31"/>
                  </a:lnTo>
                  <a:lnTo>
                    <a:pt x="85" y="25"/>
                  </a:lnTo>
                  <a:lnTo>
                    <a:pt x="101" y="20"/>
                  </a:lnTo>
                  <a:lnTo>
                    <a:pt x="115" y="16"/>
                  </a:lnTo>
                  <a:lnTo>
                    <a:pt x="115" y="16"/>
                  </a:lnTo>
                  <a:lnTo>
                    <a:pt x="134" y="16"/>
                  </a:lnTo>
                  <a:lnTo>
                    <a:pt x="156" y="14"/>
                  </a:lnTo>
                  <a:lnTo>
                    <a:pt x="179" y="14"/>
                  </a:lnTo>
                  <a:lnTo>
                    <a:pt x="206" y="16"/>
                  </a:lnTo>
                  <a:lnTo>
                    <a:pt x="233" y="16"/>
                  </a:lnTo>
                  <a:lnTo>
                    <a:pt x="260" y="16"/>
                  </a:lnTo>
                  <a:lnTo>
                    <a:pt x="286" y="18"/>
                  </a:lnTo>
                  <a:lnTo>
                    <a:pt x="307" y="18"/>
                  </a:lnTo>
                  <a:lnTo>
                    <a:pt x="329" y="18"/>
                  </a:lnTo>
                  <a:lnTo>
                    <a:pt x="343" y="16"/>
                  </a:lnTo>
                  <a:lnTo>
                    <a:pt x="343" y="16"/>
                  </a:lnTo>
                  <a:lnTo>
                    <a:pt x="356" y="16"/>
                  </a:lnTo>
                  <a:lnTo>
                    <a:pt x="368" y="16"/>
                  </a:lnTo>
                  <a:lnTo>
                    <a:pt x="383" y="14"/>
                  </a:lnTo>
                  <a:lnTo>
                    <a:pt x="398" y="14"/>
                  </a:lnTo>
                  <a:lnTo>
                    <a:pt x="410" y="12"/>
                  </a:lnTo>
                  <a:lnTo>
                    <a:pt x="425" y="12"/>
                  </a:lnTo>
                  <a:lnTo>
                    <a:pt x="440" y="8"/>
                  </a:lnTo>
                  <a:lnTo>
                    <a:pt x="455" y="6"/>
                  </a:lnTo>
                  <a:lnTo>
                    <a:pt x="467" y="4"/>
                  </a:lnTo>
                  <a:lnTo>
                    <a:pt x="481" y="0"/>
                  </a:lnTo>
                  <a:lnTo>
                    <a:pt x="481" y="0"/>
                  </a:lnTo>
                  <a:lnTo>
                    <a:pt x="478" y="2"/>
                  </a:lnTo>
                  <a:lnTo>
                    <a:pt x="467" y="8"/>
                  </a:lnTo>
                  <a:lnTo>
                    <a:pt x="453" y="20"/>
                  </a:lnTo>
                  <a:lnTo>
                    <a:pt x="432" y="34"/>
                  </a:lnTo>
                  <a:lnTo>
                    <a:pt x="410" y="48"/>
                  </a:lnTo>
                  <a:lnTo>
                    <a:pt x="385" y="64"/>
                  </a:lnTo>
                  <a:lnTo>
                    <a:pt x="357" y="77"/>
                  </a:lnTo>
                  <a:lnTo>
                    <a:pt x="331" y="92"/>
                  </a:lnTo>
                  <a:lnTo>
                    <a:pt x="303" y="103"/>
                  </a:lnTo>
                  <a:lnTo>
                    <a:pt x="280" y="110"/>
                  </a:lnTo>
                  <a:lnTo>
                    <a:pt x="280" y="110"/>
                  </a:lnTo>
                  <a:lnTo>
                    <a:pt x="255" y="117"/>
                  </a:lnTo>
                  <a:lnTo>
                    <a:pt x="227" y="124"/>
                  </a:lnTo>
                  <a:lnTo>
                    <a:pt x="200" y="130"/>
                  </a:lnTo>
                  <a:lnTo>
                    <a:pt x="170" y="134"/>
                  </a:lnTo>
                  <a:lnTo>
                    <a:pt x="140" y="140"/>
                  </a:lnTo>
                  <a:lnTo>
                    <a:pt x="113" y="142"/>
                  </a:lnTo>
                  <a:lnTo>
                    <a:pt x="88" y="145"/>
                  </a:lnTo>
                  <a:lnTo>
                    <a:pt x="62" y="145"/>
                  </a:lnTo>
                  <a:lnTo>
                    <a:pt x="41" y="140"/>
                  </a:lnTo>
                  <a:lnTo>
                    <a:pt x="27" y="131"/>
                  </a:lnTo>
                  <a:lnTo>
                    <a:pt x="0" y="82"/>
                  </a:lnTo>
                </a:path>
              </a:pathLst>
            </a:custGeom>
            <a:solidFill>
              <a:srgbClr val="7C6000"/>
            </a:solidFill>
            <a:ln w="9525" cap="rnd">
              <a:noFill/>
              <a:round/>
              <a:headEnd/>
              <a:tailEnd/>
            </a:ln>
            <a:effectLst/>
          </p:spPr>
          <p:txBody>
            <a:bodyPr/>
            <a:lstStyle/>
            <a:p>
              <a:endParaRPr lang="en-US" sz="1800"/>
            </a:p>
          </p:txBody>
        </p:sp>
        <p:sp>
          <p:nvSpPr>
            <p:cNvPr id="165" name="Freeform 163">
              <a:extLst>
                <a:ext uri="{FF2B5EF4-FFF2-40B4-BE49-F238E27FC236}">
                  <a16:creationId xmlns:a16="http://schemas.microsoft.com/office/drawing/2014/main" id="{A985E090-D607-C046-85E7-39138558B022}"/>
                </a:ext>
              </a:extLst>
            </p:cNvPr>
            <p:cNvSpPr>
              <a:spLocks/>
            </p:cNvSpPr>
            <p:nvPr/>
          </p:nvSpPr>
          <p:spPr bwMode="auto">
            <a:xfrm>
              <a:off x="3082" y="2939"/>
              <a:ext cx="482" cy="146"/>
            </a:xfrm>
            <a:custGeom>
              <a:avLst/>
              <a:gdLst/>
              <a:ahLst/>
              <a:cxnLst>
                <a:cxn ang="0">
                  <a:pos x="0" y="82"/>
                </a:cxn>
                <a:cxn ang="0">
                  <a:pos x="7" y="75"/>
                </a:cxn>
                <a:cxn ang="0">
                  <a:pos x="16" y="69"/>
                </a:cxn>
                <a:cxn ang="0">
                  <a:pos x="27" y="60"/>
                </a:cxn>
                <a:cxn ang="0">
                  <a:pos x="37" y="52"/>
                </a:cxn>
                <a:cxn ang="0">
                  <a:pos x="48" y="46"/>
                </a:cxn>
                <a:cxn ang="0">
                  <a:pos x="60" y="37"/>
                </a:cxn>
                <a:cxn ang="0">
                  <a:pos x="71" y="31"/>
                </a:cxn>
                <a:cxn ang="0">
                  <a:pos x="85" y="25"/>
                </a:cxn>
                <a:cxn ang="0">
                  <a:pos x="101" y="20"/>
                </a:cxn>
                <a:cxn ang="0">
                  <a:pos x="115" y="16"/>
                </a:cxn>
                <a:cxn ang="0">
                  <a:pos x="115" y="16"/>
                </a:cxn>
                <a:cxn ang="0">
                  <a:pos x="134" y="16"/>
                </a:cxn>
                <a:cxn ang="0">
                  <a:pos x="156" y="14"/>
                </a:cxn>
                <a:cxn ang="0">
                  <a:pos x="179" y="14"/>
                </a:cxn>
                <a:cxn ang="0">
                  <a:pos x="206" y="16"/>
                </a:cxn>
                <a:cxn ang="0">
                  <a:pos x="233" y="16"/>
                </a:cxn>
                <a:cxn ang="0">
                  <a:pos x="260" y="16"/>
                </a:cxn>
                <a:cxn ang="0">
                  <a:pos x="286" y="18"/>
                </a:cxn>
                <a:cxn ang="0">
                  <a:pos x="307" y="18"/>
                </a:cxn>
                <a:cxn ang="0">
                  <a:pos x="329" y="18"/>
                </a:cxn>
                <a:cxn ang="0">
                  <a:pos x="343" y="16"/>
                </a:cxn>
                <a:cxn ang="0">
                  <a:pos x="343" y="16"/>
                </a:cxn>
                <a:cxn ang="0">
                  <a:pos x="356" y="16"/>
                </a:cxn>
                <a:cxn ang="0">
                  <a:pos x="368" y="16"/>
                </a:cxn>
                <a:cxn ang="0">
                  <a:pos x="383" y="14"/>
                </a:cxn>
                <a:cxn ang="0">
                  <a:pos x="398" y="14"/>
                </a:cxn>
                <a:cxn ang="0">
                  <a:pos x="410" y="12"/>
                </a:cxn>
                <a:cxn ang="0">
                  <a:pos x="425" y="12"/>
                </a:cxn>
                <a:cxn ang="0">
                  <a:pos x="440" y="8"/>
                </a:cxn>
                <a:cxn ang="0">
                  <a:pos x="455" y="6"/>
                </a:cxn>
                <a:cxn ang="0">
                  <a:pos x="467" y="4"/>
                </a:cxn>
                <a:cxn ang="0">
                  <a:pos x="481" y="0"/>
                </a:cxn>
                <a:cxn ang="0">
                  <a:pos x="481" y="0"/>
                </a:cxn>
                <a:cxn ang="0">
                  <a:pos x="478" y="2"/>
                </a:cxn>
                <a:cxn ang="0">
                  <a:pos x="467" y="8"/>
                </a:cxn>
                <a:cxn ang="0">
                  <a:pos x="453" y="20"/>
                </a:cxn>
                <a:cxn ang="0">
                  <a:pos x="432" y="34"/>
                </a:cxn>
                <a:cxn ang="0">
                  <a:pos x="410" y="48"/>
                </a:cxn>
                <a:cxn ang="0">
                  <a:pos x="385" y="64"/>
                </a:cxn>
                <a:cxn ang="0">
                  <a:pos x="357" y="77"/>
                </a:cxn>
                <a:cxn ang="0">
                  <a:pos x="331" y="92"/>
                </a:cxn>
                <a:cxn ang="0">
                  <a:pos x="303" y="103"/>
                </a:cxn>
                <a:cxn ang="0">
                  <a:pos x="280" y="110"/>
                </a:cxn>
                <a:cxn ang="0">
                  <a:pos x="280" y="110"/>
                </a:cxn>
                <a:cxn ang="0">
                  <a:pos x="255" y="117"/>
                </a:cxn>
                <a:cxn ang="0">
                  <a:pos x="227" y="124"/>
                </a:cxn>
                <a:cxn ang="0">
                  <a:pos x="200" y="130"/>
                </a:cxn>
                <a:cxn ang="0">
                  <a:pos x="170" y="134"/>
                </a:cxn>
                <a:cxn ang="0">
                  <a:pos x="140" y="140"/>
                </a:cxn>
                <a:cxn ang="0">
                  <a:pos x="113" y="142"/>
                </a:cxn>
                <a:cxn ang="0">
                  <a:pos x="88" y="145"/>
                </a:cxn>
                <a:cxn ang="0">
                  <a:pos x="62" y="145"/>
                </a:cxn>
                <a:cxn ang="0">
                  <a:pos x="41" y="140"/>
                </a:cxn>
                <a:cxn ang="0">
                  <a:pos x="27" y="131"/>
                </a:cxn>
              </a:cxnLst>
              <a:rect l="0" t="0" r="r" b="b"/>
              <a:pathLst>
                <a:path w="482" h="146">
                  <a:moveTo>
                    <a:pt x="0" y="82"/>
                  </a:moveTo>
                  <a:lnTo>
                    <a:pt x="7" y="75"/>
                  </a:lnTo>
                  <a:lnTo>
                    <a:pt x="16" y="69"/>
                  </a:lnTo>
                  <a:lnTo>
                    <a:pt x="27" y="60"/>
                  </a:lnTo>
                  <a:lnTo>
                    <a:pt x="37" y="52"/>
                  </a:lnTo>
                  <a:lnTo>
                    <a:pt x="48" y="46"/>
                  </a:lnTo>
                  <a:lnTo>
                    <a:pt x="60" y="37"/>
                  </a:lnTo>
                  <a:lnTo>
                    <a:pt x="71" y="31"/>
                  </a:lnTo>
                  <a:lnTo>
                    <a:pt x="85" y="25"/>
                  </a:lnTo>
                  <a:lnTo>
                    <a:pt x="101" y="20"/>
                  </a:lnTo>
                  <a:lnTo>
                    <a:pt x="115" y="16"/>
                  </a:lnTo>
                  <a:lnTo>
                    <a:pt x="115" y="16"/>
                  </a:lnTo>
                  <a:lnTo>
                    <a:pt x="134" y="16"/>
                  </a:lnTo>
                  <a:lnTo>
                    <a:pt x="156" y="14"/>
                  </a:lnTo>
                  <a:lnTo>
                    <a:pt x="179" y="14"/>
                  </a:lnTo>
                  <a:lnTo>
                    <a:pt x="206" y="16"/>
                  </a:lnTo>
                  <a:lnTo>
                    <a:pt x="233" y="16"/>
                  </a:lnTo>
                  <a:lnTo>
                    <a:pt x="260" y="16"/>
                  </a:lnTo>
                  <a:lnTo>
                    <a:pt x="286" y="18"/>
                  </a:lnTo>
                  <a:lnTo>
                    <a:pt x="307" y="18"/>
                  </a:lnTo>
                  <a:lnTo>
                    <a:pt x="329" y="18"/>
                  </a:lnTo>
                  <a:lnTo>
                    <a:pt x="343" y="16"/>
                  </a:lnTo>
                  <a:lnTo>
                    <a:pt x="343" y="16"/>
                  </a:lnTo>
                  <a:lnTo>
                    <a:pt x="356" y="16"/>
                  </a:lnTo>
                  <a:lnTo>
                    <a:pt x="368" y="16"/>
                  </a:lnTo>
                  <a:lnTo>
                    <a:pt x="383" y="14"/>
                  </a:lnTo>
                  <a:lnTo>
                    <a:pt x="398" y="14"/>
                  </a:lnTo>
                  <a:lnTo>
                    <a:pt x="410" y="12"/>
                  </a:lnTo>
                  <a:lnTo>
                    <a:pt x="425" y="12"/>
                  </a:lnTo>
                  <a:lnTo>
                    <a:pt x="440" y="8"/>
                  </a:lnTo>
                  <a:lnTo>
                    <a:pt x="455" y="6"/>
                  </a:lnTo>
                  <a:lnTo>
                    <a:pt x="467" y="4"/>
                  </a:lnTo>
                  <a:lnTo>
                    <a:pt x="481" y="0"/>
                  </a:lnTo>
                  <a:lnTo>
                    <a:pt x="481" y="0"/>
                  </a:lnTo>
                  <a:lnTo>
                    <a:pt x="478" y="2"/>
                  </a:lnTo>
                  <a:lnTo>
                    <a:pt x="467" y="8"/>
                  </a:lnTo>
                  <a:lnTo>
                    <a:pt x="453" y="20"/>
                  </a:lnTo>
                  <a:lnTo>
                    <a:pt x="432" y="34"/>
                  </a:lnTo>
                  <a:lnTo>
                    <a:pt x="410" y="48"/>
                  </a:lnTo>
                  <a:lnTo>
                    <a:pt x="385" y="64"/>
                  </a:lnTo>
                  <a:lnTo>
                    <a:pt x="357" y="77"/>
                  </a:lnTo>
                  <a:lnTo>
                    <a:pt x="331" y="92"/>
                  </a:lnTo>
                  <a:lnTo>
                    <a:pt x="303" y="103"/>
                  </a:lnTo>
                  <a:lnTo>
                    <a:pt x="280" y="110"/>
                  </a:lnTo>
                  <a:lnTo>
                    <a:pt x="280" y="110"/>
                  </a:lnTo>
                  <a:lnTo>
                    <a:pt x="255" y="117"/>
                  </a:lnTo>
                  <a:lnTo>
                    <a:pt x="227" y="124"/>
                  </a:lnTo>
                  <a:lnTo>
                    <a:pt x="200" y="130"/>
                  </a:lnTo>
                  <a:lnTo>
                    <a:pt x="170" y="134"/>
                  </a:lnTo>
                  <a:lnTo>
                    <a:pt x="140" y="140"/>
                  </a:lnTo>
                  <a:lnTo>
                    <a:pt x="113" y="142"/>
                  </a:lnTo>
                  <a:lnTo>
                    <a:pt x="88" y="145"/>
                  </a:lnTo>
                  <a:lnTo>
                    <a:pt x="62" y="145"/>
                  </a:lnTo>
                  <a:lnTo>
                    <a:pt x="41" y="140"/>
                  </a:lnTo>
                  <a:lnTo>
                    <a:pt x="27" y="131"/>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166" name="Freeform 164">
              <a:extLst>
                <a:ext uri="{FF2B5EF4-FFF2-40B4-BE49-F238E27FC236}">
                  <a16:creationId xmlns:a16="http://schemas.microsoft.com/office/drawing/2014/main" id="{6C753300-C888-A949-A3C3-9232504FB5A8}"/>
                </a:ext>
              </a:extLst>
            </p:cNvPr>
            <p:cNvSpPr>
              <a:spLocks/>
            </p:cNvSpPr>
            <p:nvPr/>
          </p:nvSpPr>
          <p:spPr bwMode="auto">
            <a:xfrm>
              <a:off x="3075" y="2930"/>
              <a:ext cx="482" cy="146"/>
            </a:xfrm>
            <a:custGeom>
              <a:avLst/>
              <a:gdLst/>
              <a:ahLst/>
              <a:cxnLst>
                <a:cxn ang="0">
                  <a:pos x="0" y="82"/>
                </a:cxn>
                <a:cxn ang="0">
                  <a:pos x="8" y="75"/>
                </a:cxn>
                <a:cxn ang="0">
                  <a:pos x="16" y="69"/>
                </a:cxn>
                <a:cxn ang="0">
                  <a:pos x="25" y="61"/>
                </a:cxn>
                <a:cxn ang="0">
                  <a:pos x="36" y="54"/>
                </a:cxn>
                <a:cxn ang="0">
                  <a:pos x="48" y="46"/>
                </a:cxn>
                <a:cxn ang="0">
                  <a:pos x="59" y="38"/>
                </a:cxn>
                <a:cxn ang="0">
                  <a:pos x="71" y="34"/>
                </a:cxn>
                <a:cxn ang="0">
                  <a:pos x="86" y="27"/>
                </a:cxn>
                <a:cxn ang="0">
                  <a:pos x="101" y="20"/>
                </a:cxn>
                <a:cxn ang="0">
                  <a:pos x="115" y="18"/>
                </a:cxn>
                <a:cxn ang="0">
                  <a:pos x="115" y="18"/>
                </a:cxn>
                <a:cxn ang="0">
                  <a:pos x="133" y="17"/>
                </a:cxn>
                <a:cxn ang="0">
                  <a:pos x="154" y="17"/>
                </a:cxn>
                <a:cxn ang="0">
                  <a:pos x="179" y="17"/>
                </a:cxn>
                <a:cxn ang="0">
                  <a:pos x="206" y="17"/>
                </a:cxn>
                <a:cxn ang="0">
                  <a:pos x="232" y="17"/>
                </a:cxn>
                <a:cxn ang="0">
                  <a:pos x="259" y="18"/>
                </a:cxn>
                <a:cxn ang="0">
                  <a:pos x="285" y="18"/>
                </a:cxn>
                <a:cxn ang="0">
                  <a:pos x="308" y="18"/>
                </a:cxn>
                <a:cxn ang="0">
                  <a:pos x="326" y="18"/>
                </a:cxn>
                <a:cxn ang="0">
                  <a:pos x="341" y="18"/>
                </a:cxn>
                <a:cxn ang="0">
                  <a:pos x="341" y="18"/>
                </a:cxn>
                <a:cxn ang="0">
                  <a:pos x="354" y="17"/>
                </a:cxn>
                <a:cxn ang="0">
                  <a:pos x="368" y="17"/>
                </a:cxn>
                <a:cxn ang="0">
                  <a:pos x="381" y="17"/>
                </a:cxn>
                <a:cxn ang="0">
                  <a:pos x="396" y="15"/>
                </a:cxn>
                <a:cxn ang="0">
                  <a:pos x="411" y="15"/>
                </a:cxn>
                <a:cxn ang="0">
                  <a:pos x="425" y="13"/>
                </a:cxn>
                <a:cxn ang="0">
                  <a:pos x="440" y="10"/>
                </a:cxn>
                <a:cxn ang="0">
                  <a:pos x="453" y="8"/>
                </a:cxn>
                <a:cxn ang="0">
                  <a:pos x="467" y="4"/>
                </a:cxn>
                <a:cxn ang="0">
                  <a:pos x="481" y="0"/>
                </a:cxn>
                <a:cxn ang="0">
                  <a:pos x="481" y="0"/>
                </a:cxn>
                <a:cxn ang="0">
                  <a:pos x="476" y="4"/>
                </a:cxn>
                <a:cxn ang="0">
                  <a:pos x="465" y="10"/>
                </a:cxn>
                <a:cxn ang="0">
                  <a:pos x="451" y="20"/>
                </a:cxn>
                <a:cxn ang="0">
                  <a:pos x="432" y="34"/>
                </a:cxn>
                <a:cxn ang="0">
                  <a:pos x="409" y="48"/>
                </a:cxn>
                <a:cxn ang="0">
                  <a:pos x="384" y="65"/>
                </a:cxn>
                <a:cxn ang="0">
                  <a:pos x="356" y="80"/>
                </a:cxn>
                <a:cxn ang="0">
                  <a:pos x="329" y="94"/>
                </a:cxn>
                <a:cxn ang="0">
                  <a:pos x="303" y="105"/>
                </a:cxn>
                <a:cxn ang="0">
                  <a:pos x="278" y="112"/>
                </a:cxn>
                <a:cxn ang="0">
                  <a:pos x="278" y="112"/>
                </a:cxn>
                <a:cxn ang="0">
                  <a:pos x="255" y="117"/>
                </a:cxn>
                <a:cxn ang="0">
                  <a:pos x="227" y="124"/>
                </a:cxn>
                <a:cxn ang="0">
                  <a:pos x="198" y="130"/>
                </a:cxn>
                <a:cxn ang="0">
                  <a:pos x="168" y="137"/>
                </a:cxn>
                <a:cxn ang="0">
                  <a:pos x="140" y="140"/>
                </a:cxn>
                <a:cxn ang="0">
                  <a:pos x="113" y="145"/>
                </a:cxn>
                <a:cxn ang="0">
                  <a:pos x="86" y="145"/>
                </a:cxn>
                <a:cxn ang="0">
                  <a:pos x="62" y="145"/>
                </a:cxn>
                <a:cxn ang="0">
                  <a:pos x="41" y="140"/>
                </a:cxn>
                <a:cxn ang="0">
                  <a:pos x="25" y="135"/>
                </a:cxn>
                <a:cxn ang="0">
                  <a:pos x="0" y="82"/>
                </a:cxn>
              </a:cxnLst>
              <a:rect l="0" t="0" r="r" b="b"/>
              <a:pathLst>
                <a:path w="482" h="146">
                  <a:moveTo>
                    <a:pt x="0" y="82"/>
                  </a:moveTo>
                  <a:lnTo>
                    <a:pt x="8" y="75"/>
                  </a:lnTo>
                  <a:lnTo>
                    <a:pt x="16" y="69"/>
                  </a:lnTo>
                  <a:lnTo>
                    <a:pt x="25" y="61"/>
                  </a:lnTo>
                  <a:lnTo>
                    <a:pt x="36" y="54"/>
                  </a:lnTo>
                  <a:lnTo>
                    <a:pt x="48" y="46"/>
                  </a:lnTo>
                  <a:lnTo>
                    <a:pt x="59" y="38"/>
                  </a:lnTo>
                  <a:lnTo>
                    <a:pt x="71" y="34"/>
                  </a:lnTo>
                  <a:lnTo>
                    <a:pt x="86" y="27"/>
                  </a:lnTo>
                  <a:lnTo>
                    <a:pt x="101" y="20"/>
                  </a:lnTo>
                  <a:lnTo>
                    <a:pt x="115" y="18"/>
                  </a:lnTo>
                  <a:lnTo>
                    <a:pt x="115" y="18"/>
                  </a:lnTo>
                  <a:lnTo>
                    <a:pt x="133" y="17"/>
                  </a:lnTo>
                  <a:lnTo>
                    <a:pt x="154" y="17"/>
                  </a:lnTo>
                  <a:lnTo>
                    <a:pt x="179" y="17"/>
                  </a:lnTo>
                  <a:lnTo>
                    <a:pt x="206" y="17"/>
                  </a:lnTo>
                  <a:lnTo>
                    <a:pt x="232" y="17"/>
                  </a:lnTo>
                  <a:lnTo>
                    <a:pt x="259" y="18"/>
                  </a:lnTo>
                  <a:lnTo>
                    <a:pt x="285" y="18"/>
                  </a:lnTo>
                  <a:lnTo>
                    <a:pt x="308" y="18"/>
                  </a:lnTo>
                  <a:lnTo>
                    <a:pt x="326" y="18"/>
                  </a:lnTo>
                  <a:lnTo>
                    <a:pt x="341" y="18"/>
                  </a:lnTo>
                  <a:lnTo>
                    <a:pt x="341" y="18"/>
                  </a:lnTo>
                  <a:lnTo>
                    <a:pt x="354" y="17"/>
                  </a:lnTo>
                  <a:lnTo>
                    <a:pt x="368" y="17"/>
                  </a:lnTo>
                  <a:lnTo>
                    <a:pt x="381" y="17"/>
                  </a:lnTo>
                  <a:lnTo>
                    <a:pt x="396" y="15"/>
                  </a:lnTo>
                  <a:lnTo>
                    <a:pt x="411" y="15"/>
                  </a:lnTo>
                  <a:lnTo>
                    <a:pt x="425" y="13"/>
                  </a:lnTo>
                  <a:lnTo>
                    <a:pt x="440" y="10"/>
                  </a:lnTo>
                  <a:lnTo>
                    <a:pt x="453" y="8"/>
                  </a:lnTo>
                  <a:lnTo>
                    <a:pt x="467" y="4"/>
                  </a:lnTo>
                  <a:lnTo>
                    <a:pt x="481" y="0"/>
                  </a:lnTo>
                  <a:lnTo>
                    <a:pt x="481" y="0"/>
                  </a:lnTo>
                  <a:lnTo>
                    <a:pt x="476" y="4"/>
                  </a:lnTo>
                  <a:lnTo>
                    <a:pt x="465" y="10"/>
                  </a:lnTo>
                  <a:lnTo>
                    <a:pt x="451" y="20"/>
                  </a:lnTo>
                  <a:lnTo>
                    <a:pt x="432" y="34"/>
                  </a:lnTo>
                  <a:lnTo>
                    <a:pt x="409" y="48"/>
                  </a:lnTo>
                  <a:lnTo>
                    <a:pt x="384" y="65"/>
                  </a:lnTo>
                  <a:lnTo>
                    <a:pt x="356" y="80"/>
                  </a:lnTo>
                  <a:lnTo>
                    <a:pt x="329" y="94"/>
                  </a:lnTo>
                  <a:lnTo>
                    <a:pt x="303" y="105"/>
                  </a:lnTo>
                  <a:lnTo>
                    <a:pt x="278" y="112"/>
                  </a:lnTo>
                  <a:lnTo>
                    <a:pt x="278" y="112"/>
                  </a:lnTo>
                  <a:lnTo>
                    <a:pt x="255" y="117"/>
                  </a:lnTo>
                  <a:lnTo>
                    <a:pt x="227" y="124"/>
                  </a:lnTo>
                  <a:lnTo>
                    <a:pt x="198" y="130"/>
                  </a:lnTo>
                  <a:lnTo>
                    <a:pt x="168" y="137"/>
                  </a:lnTo>
                  <a:lnTo>
                    <a:pt x="140" y="140"/>
                  </a:lnTo>
                  <a:lnTo>
                    <a:pt x="113" y="145"/>
                  </a:lnTo>
                  <a:lnTo>
                    <a:pt x="86" y="145"/>
                  </a:lnTo>
                  <a:lnTo>
                    <a:pt x="62" y="145"/>
                  </a:lnTo>
                  <a:lnTo>
                    <a:pt x="41" y="140"/>
                  </a:lnTo>
                  <a:lnTo>
                    <a:pt x="25" y="135"/>
                  </a:lnTo>
                  <a:lnTo>
                    <a:pt x="0" y="82"/>
                  </a:lnTo>
                </a:path>
              </a:pathLst>
            </a:custGeom>
            <a:solidFill>
              <a:srgbClr val="FFD80F"/>
            </a:solidFill>
            <a:ln w="9525" cap="rnd">
              <a:noFill/>
              <a:round/>
              <a:headEnd/>
              <a:tailEnd/>
            </a:ln>
            <a:effectLst/>
          </p:spPr>
          <p:txBody>
            <a:bodyPr/>
            <a:lstStyle/>
            <a:p>
              <a:endParaRPr lang="en-US" sz="1800"/>
            </a:p>
          </p:txBody>
        </p:sp>
        <p:sp>
          <p:nvSpPr>
            <p:cNvPr id="167" name="Freeform 165">
              <a:extLst>
                <a:ext uri="{FF2B5EF4-FFF2-40B4-BE49-F238E27FC236}">
                  <a16:creationId xmlns:a16="http://schemas.microsoft.com/office/drawing/2014/main" id="{95C39480-FFAD-BB47-8579-28A3B977D751}"/>
                </a:ext>
              </a:extLst>
            </p:cNvPr>
            <p:cNvSpPr>
              <a:spLocks/>
            </p:cNvSpPr>
            <p:nvPr/>
          </p:nvSpPr>
          <p:spPr bwMode="auto">
            <a:xfrm>
              <a:off x="3075" y="2930"/>
              <a:ext cx="482" cy="146"/>
            </a:xfrm>
            <a:custGeom>
              <a:avLst/>
              <a:gdLst/>
              <a:ahLst/>
              <a:cxnLst>
                <a:cxn ang="0">
                  <a:pos x="0" y="82"/>
                </a:cxn>
                <a:cxn ang="0">
                  <a:pos x="8" y="75"/>
                </a:cxn>
                <a:cxn ang="0">
                  <a:pos x="16" y="69"/>
                </a:cxn>
                <a:cxn ang="0">
                  <a:pos x="25" y="61"/>
                </a:cxn>
                <a:cxn ang="0">
                  <a:pos x="36" y="54"/>
                </a:cxn>
                <a:cxn ang="0">
                  <a:pos x="48" y="46"/>
                </a:cxn>
                <a:cxn ang="0">
                  <a:pos x="59" y="38"/>
                </a:cxn>
                <a:cxn ang="0">
                  <a:pos x="71" y="34"/>
                </a:cxn>
                <a:cxn ang="0">
                  <a:pos x="86" y="27"/>
                </a:cxn>
                <a:cxn ang="0">
                  <a:pos x="101" y="20"/>
                </a:cxn>
                <a:cxn ang="0">
                  <a:pos x="115" y="18"/>
                </a:cxn>
                <a:cxn ang="0">
                  <a:pos x="115" y="18"/>
                </a:cxn>
                <a:cxn ang="0">
                  <a:pos x="133" y="17"/>
                </a:cxn>
                <a:cxn ang="0">
                  <a:pos x="154" y="17"/>
                </a:cxn>
                <a:cxn ang="0">
                  <a:pos x="179" y="17"/>
                </a:cxn>
                <a:cxn ang="0">
                  <a:pos x="206" y="17"/>
                </a:cxn>
                <a:cxn ang="0">
                  <a:pos x="232" y="17"/>
                </a:cxn>
                <a:cxn ang="0">
                  <a:pos x="259" y="18"/>
                </a:cxn>
                <a:cxn ang="0">
                  <a:pos x="285" y="18"/>
                </a:cxn>
                <a:cxn ang="0">
                  <a:pos x="308" y="18"/>
                </a:cxn>
                <a:cxn ang="0">
                  <a:pos x="326" y="18"/>
                </a:cxn>
                <a:cxn ang="0">
                  <a:pos x="341" y="18"/>
                </a:cxn>
                <a:cxn ang="0">
                  <a:pos x="341" y="18"/>
                </a:cxn>
                <a:cxn ang="0">
                  <a:pos x="354" y="17"/>
                </a:cxn>
                <a:cxn ang="0">
                  <a:pos x="368" y="17"/>
                </a:cxn>
                <a:cxn ang="0">
                  <a:pos x="381" y="17"/>
                </a:cxn>
                <a:cxn ang="0">
                  <a:pos x="396" y="15"/>
                </a:cxn>
                <a:cxn ang="0">
                  <a:pos x="411" y="15"/>
                </a:cxn>
                <a:cxn ang="0">
                  <a:pos x="425" y="13"/>
                </a:cxn>
                <a:cxn ang="0">
                  <a:pos x="440" y="10"/>
                </a:cxn>
                <a:cxn ang="0">
                  <a:pos x="453" y="8"/>
                </a:cxn>
                <a:cxn ang="0">
                  <a:pos x="467" y="4"/>
                </a:cxn>
                <a:cxn ang="0">
                  <a:pos x="481" y="0"/>
                </a:cxn>
                <a:cxn ang="0">
                  <a:pos x="481" y="0"/>
                </a:cxn>
                <a:cxn ang="0">
                  <a:pos x="476" y="4"/>
                </a:cxn>
                <a:cxn ang="0">
                  <a:pos x="465" y="10"/>
                </a:cxn>
                <a:cxn ang="0">
                  <a:pos x="451" y="20"/>
                </a:cxn>
                <a:cxn ang="0">
                  <a:pos x="432" y="34"/>
                </a:cxn>
                <a:cxn ang="0">
                  <a:pos x="409" y="48"/>
                </a:cxn>
                <a:cxn ang="0">
                  <a:pos x="384" y="65"/>
                </a:cxn>
                <a:cxn ang="0">
                  <a:pos x="356" y="80"/>
                </a:cxn>
                <a:cxn ang="0">
                  <a:pos x="329" y="94"/>
                </a:cxn>
                <a:cxn ang="0">
                  <a:pos x="303" y="105"/>
                </a:cxn>
                <a:cxn ang="0">
                  <a:pos x="278" y="112"/>
                </a:cxn>
                <a:cxn ang="0">
                  <a:pos x="278" y="112"/>
                </a:cxn>
                <a:cxn ang="0">
                  <a:pos x="255" y="117"/>
                </a:cxn>
                <a:cxn ang="0">
                  <a:pos x="227" y="124"/>
                </a:cxn>
                <a:cxn ang="0">
                  <a:pos x="198" y="130"/>
                </a:cxn>
                <a:cxn ang="0">
                  <a:pos x="168" y="137"/>
                </a:cxn>
                <a:cxn ang="0">
                  <a:pos x="140" y="140"/>
                </a:cxn>
                <a:cxn ang="0">
                  <a:pos x="113" y="145"/>
                </a:cxn>
                <a:cxn ang="0">
                  <a:pos x="86" y="145"/>
                </a:cxn>
                <a:cxn ang="0">
                  <a:pos x="62" y="145"/>
                </a:cxn>
                <a:cxn ang="0">
                  <a:pos x="41" y="140"/>
                </a:cxn>
                <a:cxn ang="0">
                  <a:pos x="25" y="135"/>
                </a:cxn>
              </a:cxnLst>
              <a:rect l="0" t="0" r="r" b="b"/>
              <a:pathLst>
                <a:path w="482" h="146">
                  <a:moveTo>
                    <a:pt x="0" y="82"/>
                  </a:moveTo>
                  <a:lnTo>
                    <a:pt x="8" y="75"/>
                  </a:lnTo>
                  <a:lnTo>
                    <a:pt x="16" y="69"/>
                  </a:lnTo>
                  <a:lnTo>
                    <a:pt x="25" y="61"/>
                  </a:lnTo>
                  <a:lnTo>
                    <a:pt x="36" y="54"/>
                  </a:lnTo>
                  <a:lnTo>
                    <a:pt x="48" y="46"/>
                  </a:lnTo>
                  <a:lnTo>
                    <a:pt x="59" y="38"/>
                  </a:lnTo>
                  <a:lnTo>
                    <a:pt x="71" y="34"/>
                  </a:lnTo>
                  <a:lnTo>
                    <a:pt x="86" y="27"/>
                  </a:lnTo>
                  <a:lnTo>
                    <a:pt x="101" y="20"/>
                  </a:lnTo>
                  <a:lnTo>
                    <a:pt x="115" y="18"/>
                  </a:lnTo>
                  <a:lnTo>
                    <a:pt x="115" y="18"/>
                  </a:lnTo>
                  <a:lnTo>
                    <a:pt x="133" y="17"/>
                  </a:lnTo>
                  <a:lnTo>
                    <a:pt x="154" y="17"/>
                  </a:lnTo>
                  <a:lnTo>
                    <a:pt x="179" y="17"/>
                  </a:lnTo>
                  <a:lnTo>
                    <a:pt x="206" y="17"/>
                  </a:lnTo>
                  <a:lnTo>
                    <a:pt x="232" y="17"/>
                  </a:lnTo>
                  <a:lnTo>
                    <a:pt x="259" y="18"/>
                  </a:lnTo>
                  <a:lnTo>
                    <a:pt x="285" y="18"/>
                  </a:lnTo>
                  <a:lnTo>
                    <a:pt x="308" y="18"/>
                  </a:lnTo>
                  <a:lnTo>
                    <a:pt x="326" y="18"/>
                  </a:lnTo>
                  <a:lnTo>
                    <a:pt x="341" y="18"/>
                  </a:lnTo>
                  <a:lnTo>
                    <a:pt x="341" y="18"/>
                  </a:lnTo>
                  <a:lnTo>
                    <a:pt x="354" y="17"/>
                  </a:lnTo>
                  <a:lnTo>
                    <a:pt x="368" y="17"/>
                  </a:lnTo>
                  <a:lnTo>
                    <a:pt x="381" y="17"/>
                  </a:lnTo>
                  <a:lnTo>
                    <a:pt x="396" y="15"/>
                  </a:lnTo>
                  <a:lnTo>
                    <a:pt x="411" y="15"/>
                  </a:lnTo>
                  <a:lnTo>
                    <a:pt x="425" y="13"/>
                  </a:lnTo>
                  <a:lnTo>
                    <a:pt x="440" y="10"/>
                  </a:lnTo>
                  <a:lnTo>
                    <a:pt x="453" y="8"/>
                  </a:lnTo>
                  <a:lnTo>
                    <a:pt x="467" y="4"/>
                  </a:lnTo>
                  <a:lnTo>
                    <a:pt x="481" y="0"/>
                  </a:lnTo>
                  <a:lnTo>
                    <a:pt x="481" y="0"/>
                  </a:lnTo>
                  <a:lnTo>
                    <a:pt x="476" y="4"/>
                  </a:lnTo>
                  <a:lnTo>
                    <a:pt x="465" y="10"/>
                  </a:lnTo>
                  <a:lnTo>
                    <a:pt x="451" y="20"/>
                  </a:lnTo>
                  <a:lnTo>
                    <a:pt x="432" y="34"/>
                  </a:lnTo>
                  <a:lnTo>
                    <a:pt x="409" y="48"/>
                  </a:lnTo>
                  <a:lnTo>
                    <a:pt x="384" y="65"/>
                  </a:lnTo>
                  <a:lnTo>
                    <a:pt x="356" y="80"/>
                  </a:lnTo>
                  <a:lnTo>
                    <a:pt x="329" y="94"/>
                  </a:lnTo>
                  <a:lnTo>
                    <a:pt x="303" y="105"/>
                  </a:lnTo>
                  <a:lnTo>
                    <a:pt x="278" y="112"/>
                  </a:lnTo>
                  <a:lnTo>
                    <a:pt x="278" y="112"/>
                  </a:lnTo>
                  <a:lnTo>
                    <a:pt x="255" y="117"/>
                  </a:lnTo>
                  <a:lnTo>
                    <a:pt x="227" y="124"/>
                  </a:lnTo>
                  <a:lnTo>
                    <a:pt x="198" y="130"/>
                  </a:lnTo>
                  <a:lnTo>
                    <a:pt x="168" y="137"/>
                  </a:lnTo>
                  <a:lnTo>
                    <a:pt x="140" y="140"/>
                  </a:lnTo>
                  <a:lnTo>
                    <a:pt x="113" y="145"/>
                  </a:lnTo>
                  <a:lnTo>
                    <a:pt x="86" y="145"/>
                  </a:lnTo>
                  <a:lnTo>
                    <a:pt x="62" y="145"/>
                  </a:lnTo>
                  <a:lnTo>
                    <a:pt x="41" y="140"/>
                  </a:lnTo>
                  <a:lnTo>
                    <a:pt x="25" y="135"/>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168" name="Freeform 166">
              <a:extLst>
                <a:ext uri="{FF2B5EF4-FFF2-40B4-BE49-F238E27FC236}">
                  <a16:creationId xmlns:a16="http://schemas.microsoft.com/office/drawing/2014/main" id="{9FABBE79-4D7D-2F44-943A-2DD2854671E6}"/>
                </a:ext>
              </a:extLst>
            </p:cNvPr>
            <p:cNvSpPr>
              <a:spLocks/>
            </p:cNvSpPr>
            <p:nvPr/>
          </p:nvSpPr>
          <p:spPr bwMode="auto">
            <a:xfrm>
              <a:off x="3738" y="1708"/>
              <a:ext cx="113" cy="389"/>
            </a:xfrm>
            <a:custGeom>
              <a:avLst/>
              <a:gdLst/>
              <a:ahLst/>
              <a:cxnLst>
                <a:cxn ang="0">
                  <a:pos x="78" y="388"/>
                </a:cxn>
                <a:cxn ang="0">
                  <a:pos x="84" y="367"/>
                </a:cxn>
                <a:cxn ang="0">
                  <a:pos x="93" y="337"/>
                </a:cxn>
                <a:cxn ang="0">
                  <a:pos x="99" y="302"/>
                </a:cxn>
                <a:cxn ang="0">
                  <a:pos x="105" y="261"/>
                </a:cxn>
                <a:cxn ang="0">
                  <a:pos x="109" y="219"/>
                </a:cxn>
                <a:cxn ang="0">
                  <a:pos x="112" y="173"/>
                </a:cxn>
                <a:cxn ang="0">
                  <a:pos x="107" y="126"/>
                </a:cxn>
                <a:cxn ang="0">
                  <a:pos x="99" y="82"/>
                </a:cxn>
                <a:cxn ang="0">
                  <a:pos x="84" y="40"/>
                </a:cxn>
                <a:cxn ang="0">
                  <a:pos x="63" y="0"/>
                </a:cxn>
                <a:cxn ang="0">
                  <a:pos x="63" y="0"/>
                </a:cxn>
                <a:cxn ang="0">
                  <a:pos x="63" y="2"/>
                </a:cxn>
                <a:cxn ang="0">
                  <a:pos x="58" y="8"/>
                </a:cxn>
                <a:cxn ang="0">
                  <a:pos x="51" y="15"/>
                </a:cxn>
                <a:cxn ang="0">
                  <a:pos x="44" y="27"/>
                </a:cxn>
                <a:cxn ang="0">
                  <a:pos x="33" y="40"/>
                </a:cxn>
                <a:cxn ang="0">
                  <a:pos x="25" y="57"/>
                </a:cxn>
                <a:cxn ang="0">
                  <a:pos x="16" y="76"/>
                </a:cxn>
                <a:cxn ang="0">
                  <a:pos x="9" y="94"/>
                </a:cxn>
                <a:cxn ang="0">
                  <a:pos x="3" y="117"/>
                </a:cxn>
                <a:cxn ang="0">
                  <a:pos x="0" y="143"/>
                </a:cxn>
                <a:cxn ang="0">
                  <a:pos x="78" y="388"/>
                </a:cxn>
              </a:cxnLst>
              <a:rect l="0" t="0" r="r" b="b"/>
              <a:pathLst>
                <a:path w="113" h="389">
                  <a:moveTo>
                    <a:pt x="78" y="388"/>
                  </a:moveTo>
                  <a:lnTo>
                    <a:pt x="84" y="367"/>
                  </a:lnTo>
                  <a:lnTo>
                    <a:pt x="93" y="337"/>
                  </a:lnTo>
                  <a:lnTo>
                    <a:pt x="99" y="302"/>
                  </a:lnTo>
                  <a:lnTo>
                    <a:pt x="105" y="261"/>
                  </a:lnTo>
                  <a:lnTo>
                    <a:pt x="109" y="219"/>
                  </a:lnTo>
                  <a:lnTo>
                    <a:pt x="112" y="173"/>
                  </a:lnTo>
                  <a:lnTo>
                    <a:pt x="107" y="126"/>
                  </a:lnTo>
                  <a:lnTo>
                    <a:pt x="99" y="82"/>
                  </a:lnTo>
                  <a:lnTo>
                    <a:pt x="84" y="40"/>
                  </a:lnTo>
                  <a:lnTo>
                    <a:pt x="63" y="0"/>
                  </a:lnTo>
                  <a:lnTo>
                    <a:pt x="63" y="0"/>
                  </a:lnTo>
                  <a:lnTo>
                    <a:pt x="63" y="2"/>
                  </a:lnTo>
                  <a:lnTo>
                    <a:pt x="58" y="8"/>
                  </a:lnTo>
                  <a:lnTo>
                    <a:pt x="51" y="15"/>
                  </a:lnTo>
                  <a:lnTo>
                    <a:pt x="44" y="27"/>
                  </a:lnTo>
                  <a:lnTo>
                    <a:pt x="33" y="40"/>
                  </a:lnTo>
                  <a:lnTo>
                    <a:pt x="25" y="57"/>
                  </a:lnTo>
                  <a:lnTo>
                    <a:pt x="16" y="76"/>
                  </a:lnTo>
                  <a:lnTo>
                    <a:pt x="9" y="94"/>
                  </a:lnTo>
                  <a:lnTo>
                    <a:pt x="3" y="117"/>
                  </a:lnTo>
                  <a:lnTo>
                    <a:pt x="0" y="143"/>
                  </a:lnTo>
                  <a:lnTo>
                    <a:pt x="78" y="388"/>
                  </a:lnTo>
                </a:path>
              </a:pathLst>
            </a:custGeom>
            <a:solidFill>
              <a:srgbClr val="7C6000"/>
            </a:solidFill>
            <a:ln w="9525" cap="rnd">
              <a:noFill/>
              <a:round/>
              <a:headEnd/>
              <a:tailEnd/>
            </a:ln>
            <a:effectLst/>
          </p:spPr>
          <p:txBody>
            <a:bodyPr/>
            <a:lstStyle/>
            <a:p>
              <a:endParaRPr lang="en-US" sz="1800"/>
            </a:p>
          </p:txBody>
        </p:sp>
        <p:sp>
          <p:nvSpPr>
            <p:cNvPr id="169" name="Freeform 167">
              <a:extLst>
                <a:ext uri="{FF2B5EF4-FFF2-40B4-BE49-F238E27FC236}">
                  <a16:creationId xmlns:a16="http://schemas.microsoft.com/office/drawing/2014/main" id="{AAE32C69-55F9-784F-A1FF-50C59391B73A}"/>
                </a:ext>
              </a:extLst>
            </p:cNvPr>
            <p:cNvSpPr>
              <a:spLocks/>
            </p:cNvSpPr>
            <p:nvPr/>
          </p:nvSpPr>
          <p:spPr bwMode="auto">
            <a:xfrm>
              <a:off x="3738" y="1708"/>
              <a:ext cx="113" cy="389"/>
            </a:xfrm>
            <a:custGeom>
              <a:avLst/>
              <a:gdLst/>
              <a:ahLst/>
              <a:cxnLst>
                <a:cxn ang="0">
                  <a:pos x="78" y="388"/>
                </a:cxn>
                <a:cxn ang="0">
                  <a:pos x="84" y="367"/>
                </a:cxn>
                <a:cxn ang="0">
                  <a:pos x="93" y="337"/>
                </a:cxn>
                <a:cxn ang="0">
                  <a:pos x="99" y="302"/>
                </a:cxn>
                <a:cxn ang="0">
                  <a:pos x="105" y="261"/>
                </a:cxn>
                <a:cxn ang="0">
                  <a:pos x="109" y="219"/>
                </a:cxn>
                <a:cxn ang="0">
                  <a:pos x="112" y="173"/>
                </a:cxn>
                <a:cxn ang="0">
                  <a:pos x="107" y="126"/>
                </a:cxn>
                <a:cxn ang="0">
                  <a:pos x="99" y="82"/>
                </a:cxn>
                <a:cxn ang="0">
                  <a:pos x="84" y="40"/>
                </a:cxn>
                <a:cxn ang="0">
                  <a:pos x="63" y="0"/>
                </a:cxn>
                <a:cxn ang="0">
                  <a:pos x="63" y="0"/>
                </a:cxn>
                <a:cxn ang="0">
                  <a:pos x="63" y="2"/>
                </a:cxn>
                <a:cxn ang="0">
                  <a:pos x="58" y="8"/>
                </a:cxn>
                <a:cxn ang="0">
                  <a:pos x="51" y="15"/>
                </a:cxn>
                <a:cxn ang="0">
                  <a:pos x="44" y="27"/>
                </a:cxn>
                <a:cxn ang="0">
                  <a:pos x="33" y="40"/>
                </a:cxn>
                <a:cxn ang="0">
                  <a:pos x="25" y="57"/>
                </a:cxn>
                <a:cxn ang="0">
                  <a:pos x="16" y="76"/>
                </a:cxn>
                <a:cxn ang="0">
                  <a:pos x="9" y="94"/>
                </a:cxn>
                <a:cxn ang="0">
                  <a:pos x="3" y="117"/>
                </a:cxn>
                <a:cxn ang="0">
                  <a:pos x="0" y="143"/>
                </a:cxn>
              </a:cxnLst>
              <a:rect l="0" t="0" r="r" b="b"/>
              <a:pathLst>
                <a:path w="113" h="389">
                  <a:moveTo>
                    <a:pt x="78" y="388"/>
                  </a:moveTo>
                  <a:lnTo>
                    <a:pt x="84" y="367"/>
                  </a:lnTo>
                  <a:lnTo>
                    <a:pt x="93" y="337"/>
                  </a:lnTo>
                  <a:lnTo>
                    <a:pt x="99" y="302"/>
                  </a:lnTo>
                  <a:lnTo>
                    <a:pt x="105" y="261"/>
                  </a:lnTo>
                  <a:lnTo>
                    <a:pt x="109" y="219"/>
                  </a:lnTo>
                  <a:lnTo>
                    <a:pt x="112" y="173"/>
                  </a:lnTo>
                  <a:lnTo>
                    <a:pt x="107" y="126"/>
                  </a:lnTo>
                  <a:lnTo>
                    <a:pt x="99" y="82"/>
                  </a:lnTo>
                  <a:lnTo>
                    <a:pt x="84" y="40"/>
                  </a:lnTo>
                  <a:lnTo>
                    <a:pt x="63" y="0"/>
                  </a:lnTo>
                  <a:lnTo>
                    <a:pt x="63" y="0"/>
                  </a:lnTo>
                  <a:lnTo>
                    <a:pt x="63" y="2"/>
                  </a:lnTo>
                  <a:lnTo>
                    <a:pt x="58" y="8"/>
                  </a:lnTo>
                  <a:lnTo>
                    <a:pt x="51" y="15"/>
                  </a:lnTo>
                  <a:lnTo>
                    <a:pt x="44" y="27"/>
                  </a:lnTo>
                  <a:lnTo>
                    <a:pt x="33" y="40"/>
                  </a:lnTo>
                  <a:lnTo>
                    <a:pt x="25" y="57"/>
                  </a:lnTo>
                  <a:lnTo>
                    <a:pt x="16" y="76"/>
                  </a:lnTo>
                  <a:lnTo>
                    <a:pt x="9" y="94"/>
                  </a:lnTo>
                  <a:lnTo>
                    <a:pt x="3" y="117"/>
                  </a:lnTo>
                  <a:lnTo>
                    <a:pt x="0" y="143"/>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170" name="Freeform 168">
              <a:extLst>
                <a:ext uri="{FF2B5EF4-FFF2-40B4-BE49-F238E27FC236}">
                  <a16:creationId xmlns:a16="http://schemas.microsoft.com/office/drawing/2014/main" id="{5E0ABCE4-9B85-F54B-83EE-BA229CF40CAE}"/>
                </a:ext>
              </a:extLst>
            </p:cNvPr>
            <p:cNvSpPr>
              <a:spLocks/>
            </p:cNvSpPr>
            <p:nvPr/>
          </p:nvSpPr>
          <p:spPr bwMode="auto">
            <a:xfrm>
              <a:off x="3633" y="1557"/>
              <a:ext cx="148" cy="332"/>
            </a:xfrm>
            <a:custGeom>
              <a:avLst/>
              <a:gdLst/>
              <a:ahLst/>
              <a:cxnLst>
                <a:cxn ang="0">
                  <a:pos x="140" y="331"/>
                </a:cxn>
                <a:cxn ang="0">
                  <a:pos x="144" y="310"/>
                </a:cxn>
                <a:cxn ang="0">
                  <a:pos x="147" y="280"/>
                </a:cxn>
                <a:cxn ang="0">
                  <a:pos x="147" y="248"/>
                </a:cxn>
                <a:cxn ang="0">
                  <a:pos x="147" y="213"/>
                </a:cxn>
                <a:cxn ang="0">
                  <a:pos x="144" y="174"/>
                </a:cxn>
                <a:cxn ang="0">
                  <a:pos x="136" y="137"/>
                </a:cxn>
                <a:cxn ang="0">
                  <a:pos x="128" y="98"/>
                </a:cxn>
                <a:cxn ang="0">
                  <a:pos x="110" y="61"/>
                </a:cxn>
                <a:cxn ang="0">
                  <a:pos x="92" y="29"/>
                </a:cxn>
                <a:cxn ang="0">
                  <a:pos x="66" y="0"/>
                </a:cxn>
                <a:cxn ang="0">
                  <a:pos x="66" y="0"/>
                </a:cxn>
                <a:cxn ang="0">
                  <a:pos x="64" y="2"/>
                </a:cxn>
                <a:cxn ang="0">
                  <a:pos x="58" y="4"/>
                </a:cxn>
                <a:cxn ang="0">
                  <a:pos x="52" y="10"/>
                </a:cxn>
                <a:cxn ang="0">
                  <a:pos x="43" y="19"/>
                </a:cxn>
                <a:cxn ang="0">
                  <a:pos x="32" y="27"/>
                </a:cxn>
                <a:cxn ang="0">
                  <a:pos x="25" y="38"/>
                </a:cxn>
                <a:cxn ang="0">
                  <a:pos x="14" y="50"/>
                </a:cxn>
                <a:cxn ang="0">
                  <a:pos x="7" y="61"/>
                </a:cxn>
                <a:cxn ang="0">
                  <a:pos x="2" y="75"/>
                </a:cxn>
                <a:cxn ang="0">
                  <a:pos x="0" y="89"/>
                </a:cxn>
                <a:cxn ang="0">
                  <a:pos x="140" y="331"/>
                </a:cxn>
              </a:cxnLst>
              <a:rect l="0" t="0" r="r" b="b"/>
              <a:pathLst>
                <a:path w="148" h="332">
                  <a:moveTo>
                    <a:pt x="140" y="331"/>
                  </a:moveTo>
                  <a:lnTo>
                    <a:pt x="144" y="310"/>
                  </a:lnTo>
                  <a:lnTo>
                    <a:pt x="147" y="280"/>
                  </a:lnTo>
                  <a:lnTo>
                    <a:pt x="147" y="248"/>
                  </a:lnTo>
                  <a:lnTo>
                    <a:pt x="147" y="213"/>
                  </a:lnTo>
                  <a:lnTo>
                    <a:pt x="144" y="174"/>
                  </a:lnTo>
                  <a:lnTo>
                    <a:pt x="136" y="137"/>
                  </a:lnTo>
                  <a:lnTo>
                    <a:pt x="128" y="98"/>
                  </a:lnTo>
                  <a:lnTo>
                    <a:pt x="110" y="61"/>
                  </a:lnTo>
                  <a:lnTo>
                    <a:pt x="92" y="29"/>
                  </a:lnTo>
                  <a:lnTo>
                    <a:pt x="66" y="0"/>
                  </a:lnTo>
                  <a:lnTo>
                    <a:pt x="66" y="0"/>
                  </a:lnTo>
                  <a:lnTo>
                    <a:pt x="64" y="2"/>
                  </a:lnTo>
                  <a:lnTo>
                    <a:pt x="58" y="4"/>
                  </a:lnTo>
                  <a:lnTo>
                    <a:pt x="52" y="10"/>
                  </a:lnTo>
                  <a:lnTo>
                    <a:pt x="43" y="19"/>
                  </a:lnTo>
                  <a:lnTo>
                    <a:pt x="32" y="27"/>
                  </a:lnTo>
                  <a:lnTo>
                    <a:pt x="25" y="38"/>
                  </a:lnTo>
                  <a:lnTo>
                    <a:pt x="14" y="50"/>
                  </a:lnTo>
                  <a:lnTo>
                    <a:pt x="7" y="61"/>
                  </a:lnTo>
                  <a:lnTo>
                    <a:pt x="2" y="75"/>
                  </a:lnTo>
                  <a:lnTo>
                    <a:pt x="0" y="89"/>
                  </a:lnTo>
                  <a:lnTo>
                    <a:pt x="140" y="331"/>
                  </a:lnTo>
                </a:path>
              </a:pathLst>
            </a:custGeom>
            <a:solidFill>
              <a:srgbClr val="7C6000"/>
            </a:solidFill>
            <a:ln w="9525" cap="rnd">
              <a:noFill/>
              <a:round/>
              <a:headEnd/>
              <a:tailEnd/>
            </a:ln>
            <a:effectLst/>
          </p:spPr>
          <p:txBody>
            <a:bodyPr/>
            <a:lstStyle/>
            <a:p>
              <a:endParaRPr lang="en-US" sz="1800"/>
            </a:p>
          </p:txBody>
        </p:sp>
        <p:sp>
          <p:nvSpPr>
            <p:cNvPr id="171" name="Freeform 169">
              <a:extLst>
                <a:ext uri="{FF2B5EF4-FFF2-40B4-BE49-F238E27FC236}">
                  <a16:creationId xmlns:a16="http://schemas.microsoft.com/office/drawing/2014/main" id="{FD320160-515A-C540-A2CE-05E3EC1DE4C9}"/>
                </a:ext>
              </a:extLst>
            </p:cNvPr>
            <p:cNvSpPr>
              <a:spLocks/>
            </p:cNvSpPr>
            <p:nvPr/>
          </p:nvSpPr>
          <p:spPr bwMode="auto">
            <a:xfrm>
              <a:off x="3633" y="1557"/>
              <a:ext cx="148" cy="332"/>
            </a:xfrm>
            <a:custGeom>
              <a:avLst/>
              <a:gdLst/>
              <a:ahLst/>
              <a:cxnLst>
                <a:cxn ang="0">
                  <a:pos x="140" y="331"/>
                </a:cxn>
                <a:cxn ang="0">
                  <a:pos x="144" y="310"/>
                </a:cxn>
                <a:cxn ang="0">
                  <a:pos x="147" y="280"/>
                </a:cxn>
                <a:cxn ang="0">
                  <a:pos x="147" y="248"/>
                </a:cxn>
                <a:cxn ang="0">
                  <a:pos x="147" y="213"/>
                </a:cxn>
                <a:cxn ang="0">
                  <a:pos x="144" y="174"/>
                </a:cxn>
                <a:cxn ang="0">
                  <a:pos x="136" y="137"/>
                </a:cxn>
                <a:cxn ang="0">
                  <a:pos x="128" y="98"/>
                </a:cxn>
                <a:cxn ang="0">
                  <a:pos x="110" y="61"/>
                </a:cxn>
                <a:cxn ang="0">
                  <a:pos x="92" y="29"/>
                </a:cxn>
                <a:cxn ang="0">
                  <a:pos x="66" y="0"/>
                </a:cxn>
                <a:cxn ang="0">
                  <a:pos x="66" y="0"/>
                </a:cxn>
                <a:cxn ang="0">
                  <a:pos x="64" y="2"/>
                </a:cxn>
                <a:cxn ang="0">
                  <a:pos x="58" y="4"/>
                </a:cxn>
                <a:cxn ang="0">
                  <a:pos x="52" y="10"/>
                </a:cxn>
                <a:cxn ang="0">
                  <a:pos x="43" y="19"/>
                </a:cxn>
                <a:cxn ang="0">
                  <a:pos x="32" y="27"/>
                </a:cxn>
                <a:cxn ang="0">
                  <a:pos x="25" y="38"/>
                </a:cxn>
                <a:cxn ang="0">
                  <a:pos x="14" y="50"/>
                </a:cxn>
                <a:cxn ang="0">
                  <a:pos x="7" y="61"/>
                </a:cxn>
                <a:cxn ang="0">
                  <a:pos x="2" y="75"/>
                </a:cxn>
                <a:cxn ang="0">
                  <a:pos x="0" y="89"/>
                </a:cxn>
              </a:cxnLst>
              <a:rect l="0" t="0" r="r" b="b"/>
              <a:pathLst>
                <a:path w="148" h="332">
                  <a:moveTo>
                    <a:pt x="140" y="331"/>
                  </a:moveTo>
                  <a:lnTo>
                    <a:pt x="144" y="310"/>
                  </a:lnTo>
                  <a:lnTo>
                    <a:pt x="147" y="280"/>
                  </a:lnTo>
                  <a:lnTo>
                    <a:pt x="147" y="248"/>
                  </a:lnTo>
                  <a:lnTo>
                    <a:pt x="147" y="213"/>
                  </a:lnTo>
                  <a:lnTo>
                    <a:pt x="144" y="174"/>
                  </a:lnTo>
                  <a:lnTo>
                    <a:pt x="136" y="137"/>
                  </a:lnTo>
                  <a:lnTo>
                    <a:pt x="128" y="98"/>
                  </a:lnTo>
                  <a:lnTo>
                    <a:pt x="110" y="61"/>
                  </a:lnTo>
                  <a:lnTo>
                    <a:pt x="92" y="29"/>
                  </a:lnTo>
                  <a:lnTo>
                    <a:pt x="66" y="0"/>
                  </a:lnTo>
                  <a:lnTo>
                    <a:pt x="66" y="0"/>
                  </a:lnTo>
                  <a:lnTo>
                    <a:pt x="64" y="2"/>
                  </a:lnTo>
                  <a:lnTo>
                    <a:pt x="58" y="4"/>
                  </a:lnTo>
                  <a:lnTo>
                    <a:pt x="52" y="10"/>
                  </a:lnTo>
                  <a:lnTo>
                    <a:pt x="43" y="19"/>
                  </a:lnTo>
                  <a:lnTo>
                    <a:pt x="32" y="27"/>
                  </a:lnTo>
                  <a:lnTo>
                    <a:pt x="25" y="38"/>
                  </a:lnTo>
                  <a:lnTo>
                    <a:pt x="14" y="50"/>
                  </a:lnTo>
                  <a:lnTo>
                    <a:pt x="7" y="61"/>
                  </a:lnTo>
                  <a:lnTo>
                    <a:pt x="2" y="75"/>
                  </a:lnTo>
                  <a:lnTo>
                    <a:pt x="0" y="89"/>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172" name="Freeform 170">
              <a:extLst>
                <a:ext uri="{FF2B5EF4-FFF2-40B4-BE49-F238E27FC236}">
                  <a16:creationId xmlns:a16="http://schemas.microsoft.com/office/drawing/2014/main" id="{DA3F5152-C4FE-0140-9B1C-90698F5AC0AB}"/>
                </a:ext>
              </a:extLst>
            </p:cNvPr>
            <p:cNvSpPr>
              <a:spLocks/>
            </p:cNvSpPr>
            <p:nvPr/>
          </p:nvSpPr>
          <p:spPr bwMode="auto">
            <a:xfrm>
              <a:off x="3557" y="1465"/>
              <a:ext cx="140" cy="268"/>
            </a:xfrm>
            <a:custGeom>
              <a:avLst/>
              <a:gdLst/>
              <a:ahLst/>
              <a:cxnLst>
                <a:cxn ang="0">
                  <a:pos x="131" y="267"/>
                </a:cxn>
                <a:cxn ang="0">
                  <a:pos x="134" y="250"/>
                </a:cxn>
                <a:cxn ang="0">
                  <a:pos x="136" y="229"/>
                </a:cxn>
                <a:cxn ang="0">
                  <a:pos x="139" y="202"/>
                </a:cxn>
                <a:cxn ang="0">
                  <a:pos x="136" y="174"/>
                </a:cxn>
                <a:cxn ang="0">
                  <a:pos x="132" y="142"/>
                </a:cxn>
                <a:cxn ang="0">
                  <a:pos x="126" y="112"/>
                </a:cxn>
                <a:cxn ang="0">
                  <a:pos x="115" y="80"/>
                </a:cxn>
                <a:cxn ang="0">
                  <a:pos x="101" y="50"/>
                </a:cxn>
                <a:cxn ang="0">
                  <a:pos x="83" y="23"/>
                </a:cxn>
                <a:cxn ang="0">
                  <a:pos x="60" y="0"/>
                </a:cxn>
                <a:cxn ang="0">
                  <a:pos x="60" y="0"/>
                </a:cxn>
                <a:cxn ang="0">
                  <a:pos x="62" y="4"/>
                </a:cxn>
                <a:cxn ang="0">
                  <a:pos x="58" y="8"/>
                </a:cxn>
                <a:cxn ang="0">
                  <a:pos x="52" y="13"/>
                </a:cxn>
                <a:cxn ang="0">
                  <a:pos x="44" y="20"/>
                </a:cxn>
                <a:cxn ang="0">
                  <a:pos x="33" y="29"/>
                </a:cxn>
                <a:cxn ang="0">
                  <a:pos x="23" y="40"/>
                </a:cxn>
                <a:cxn ang="0">
                  <a:pos x="14" y="50"/>
                </a:cxn>
                <a:cxn ang="0">
                  <a:pos x="6" y="63"/>
                </a:cxn>
                <a:cxn ang="0">
                  <a:pos x="2" y="80"/>
                </a:cxn>
                <a:cxn ang="0">
                  <a:pos x="0" y="94"/>
                </a:cxn>
                <a:cxn ang="0">
                  <a:pos x="131" y="267"/>
                </a:cxn>
              </a:cxnLst>
              <a:rect l="0" t="0" r="r" b="b"/>
              <a:pathLst>
                <a:path w="140" h="268">
                  <a:moveTo>
                    <a:pt x="131" y="267"/>
                  </a:moveTo>
                  <a:lnTo>
                    <a:pt x="134" y="250"/>
                  </a:lnTo>
                  <a:lnTo>
                    <a:pt x="136" y="229"/>
                  </a:lnTo>
                  <a:lnTo>
                    <a:pt x="139" y="202"/>
                  </a:lnTo>
                  <a:lnTo>
                    <a:pt x="136" y="174"/>
                  </a:lnTo>
                  <a:lnTo>
                    <a:pt x="132" y="142"/>
                  </a:lnTo>
                  <a:lnTo>
                    <a:pt x="126" y="112"/>
                  </a:lnTo>
                  <a:lnTo>
                    <a:pt x="115" y="80"/>
                  </a:lnTo>
                  <a:lnTo>
                    <a:pt x="101" y="50"/>
                  </a:lnTo>
                  <a:lnTo>
                    <a:pt x="83" y="23"/>
                  </a:lnTo>
                  <a:lnTo>
                    <a:pt x="60" y="0"/>
                  </a:lnTo>
                  <a:lnTo>
                    <a:pt x="60" y="0"/>
                  </a:lnTo>
                  <a:lnTo>
                    <a:pt x="62" y="4"/>
                  </a:lnTo>
                  <a:lnTo>
                    <a:pt x="58" y="8"/>
                  </a:lnTo>
                  <a:lnTo>
                    <a:pt x="52" y="13"/>
                  </a:lnTo>
                  <a:lnTo>
                    <a:pt x="44" y="20"/>
                  </a:lnTo>
                  <a:lnTo>
                    <a:pt x="33" y="29"/>
                  </a:lnTo>
                  <a:lnTo>
                    <a:pt x="23" y="40"/>
                  </a:lnTo>
                  <a:lnTo>
                    <a:pt x="14" y="50"/>
                  </a:lnTo>
                  <a:lnTo>
                    <a:pt x="6" y="63"/>
                  </a:lnTo>
                  <a:lnTo>
                    <a:pt x="2" y="80"/>
                  </a:lnTo>
                  <a:lnTo>
                    <a:pt x="0" y="94"/>
                  </a:lnTo>
                  <a:lnTo>
                    <a:pt x="131" y="267"/>
                  </a:lnTo>
                </a:path>
              </a:pathLst>
            </a:custGeom>
            <a:solidFill>
              <a:srgbClr val="7C6000"/>
            </a:solidFill>
            <a:ln w="9525" cap="rnd">
              <a:noFill/>
              <a:round/>
              <a:headEnd/>
              <a:tailEnd/>
            </a:ln>
            <a:effectLst/>
          </p:spPr>
          <p:txBody>
            <a:bodyPr/>
            <a:lstStyle/>
            <a:p>
              <a:endParaRPr lang="en-US" sz="1800"/>
            </a:p>
          </p:txBody>
        </p:sp>
        <p:sp>
          <p:nvSpPr>
            <p:cNvPr id="173" name="Freeform 171">
              <a:extLst>
                <a:ext uri="{FF2B5EF4-FFF2-40B4-BE49-F238E27FC236}">
                  <a16:creationId xmlns:a16="http://schemas.microsoft.com/office/drawing/2014/main" id="{9615CE48-DB3F-1F42-9B0B-84E862AF0AD8}"/>
                </a:ext>
              </a:extLst>
            </p:cNvPr>
            <p:cNvSpPr>
              <a:spLocks/>
            </p:cNvSpPr>
            <p:nvPr/>
          </p:nvSpPr>
          <p:spPr bwMode="auto">
            <a:xfrm>
              <a:off x="3557" y="1465"/>
              <a:ext cx="140" cy="268"/>
            </a:xfrm>
            <a:custGeom>
              <a:avLst/>
              <a:gdLst/>
              <a:ahLst/>
              <a:cxnLst>
                <a:cxn ang="0">
                  <a:pos x="131" y="267"/>
                </a:cxn>
                <a:cxn ang="0">
                  <a:pos x="134" y="250"/>
                </a:cxn>
                <a:cxn ang="0">
                  <a:pos x="136" y="229"/>
                </a:cxn>
                <a:cxn ang="0">
                  <a:pos x="139" y="202"/>
                </a:cxn>
                <a:cxn ang="0">
                  <a:pos x="136" y="174"/>
                </a:cxn>
                <a:cxn ang="0">
                  <a:pos x="132" y="142"/>
                </a:cxn>
                <a:cxn ang="0">
                  <a:pos x="126" y="112"/>
                </a:cxn>
                <a:cxn ang="0">
                  <a:pos x="115" y="80"/>
                </a:cxn>
                <a:cxn ang="0">
                  <a:pos x="101" y="50"/>
                </a:cxn>
                <a:cxn ang="0">
                  <a:pos x="83" y="23"/>
                </a:cxn>
                <a:cxn ang="0">
                  <a:pos x="60" y="0"/>
                </a:cxn>
                <a:cxn ang="0">
                  <a:pos x="60" y="0"/>
                </a:cxn>
                <a:cxn ang="0">
                  <a:pos x="62" y="4"/>
                </a:cxn>
                <a:cxn ang="0">
                  <a:pos x="58" y="8"/>
                </a:cxn>
                <a:cxn ang="0">
                  <a:pos x="52" y="13"/>
                </a:cxn>
                <a:cxn ang="0">
                  <a:pos x="44" y="20"/>
                </a:cxn>
                <a:cxn ang="0">
                  <a:pos x="33" y="29"/>
                </a:cxn>
                <a:cxn ang="0">
                  <a:pos x="23" y="40"/>
                </a:cxn>
                <a:cxn ang="0">
                  <a:pos x="14" y="50"/>
                </a:cxn>
                <a:cxn ang="0">
                  <a:pos x="6" y="63"/>
                </a:cxn>
                <a:cxn ang="0">
                  <a:pos x="2" y="80"/>
                </a:cxn>
                <a:cxn ang="0">
                  <a:pos x="0" y="94"/>
                </a:cxn>
              </a:cxnLst>
              <a:rect l="0" t="0" r="r" b="b"/>
              <a:pathLst>
                <a:path w="140" h="268">
                  <a:moveTo>
                    <a:pt x="131" y="267"/>
                  </a:moveTo>
                  <a:lnTo>
                    <a:pt x="134" y="250"/>
                  </a:lnTo>
                  <a:lnTo>
                    <a:pt x="136" y="229"/>
                  </a:lnTo>
                  <a:lnTo>
                    <a:pt x="139" y="202"/>
                  </a:lnTo>
                  <a:lnTo>
                    <a:pt x="136" y="174"/>
                  </a:lnTo>
                  <a:lnTo>
                    <a:pt x="132" y="142"/>
                  </a:lnTo>
                  <a:lnTo>
                    <a:pt x="126" y="112"/>
                  </a:lnTo>
                  <a:lnTo>
                    <a:pt x="115" y="80"/>
                  </a:lnTo>
                  <a:lnTo>
                    <a:pt x="101" y="50"/>
                  </a:lnTo>
                  <a:lnTo>
                    <a:pt x="83" y="23"/>
                  </a:lnTo>
                  <a:lnTo>
                    <a:pt x="60" y="0"/>
                  </a:lnTo>
                  <a:lnTo>
                    <a:pt x="60" y="0"/>
                  </a:lnTo>
                  <a:lnTo>
                    <a:pt x="62" y="4"/>
                  </a:lnTo>
                  <a:lnTo>
                    <a:pt x="58" y="8"/>
                  </a:lnTo>
                  <a:lnTo>
                    <a:pt x="52" y="13"/>
                  </a:lnTo>
                  <a:lnTo>
                    <a:pt x="44" y="20"/>
                  </a:lnTo>
                  <a:lnTo>
                    <a:pt x="33" y="29"/>
                  </a:lnTo>
                  <a:lnTo>
                    <a:pt x="23" y="40"/>
                  </a:lnTo>
                  <a:lnTo>
                    <a:pt x="14" y="50"/>
                  </a:lnTo>
                  <a:lnTo>
                    <a:pt x="6" y="63"/>
                  </a:lnTo>
                  <a:lnTo>
                    <a:pt x="2" y="80"/>
                  </a:lnTo>
                  <a:lnTo>
                    <a:pt x="0" y="94"/>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174" name="Freeform 172">
              <a:extLst>
                <a:ext uri="{FF2B5EF4-FFF2-40B4-BE49-F238E27FC236}">
                  <a16:creationId xmlns:a16="http://schemas.microsoft.com/office/drawing/2014/main" id="{B5AFBED5-973C-534A-AFD2-46878D6431D7}"/>
                </a:ext>
              </a:extLst>
            </p:cNvPr>
            <p:cNvSpPr>
              <a:spLocks/>
            </p:cNvSpPr>
            <p:nvPr/>
          </p:nvSpPr>
          <p:spPr bwMode="auto">
            <a:xfrm>
              <a:off x="3349" y="1331"/>
              <a:ext cx="252" cy="268"/>
            </a:xfrm>
            <a:custGeom>
              <a:avLst/>
              <a:gdLst/>
              <a:ahLst/>
              <a:cxnLst>
                <a:cxn ang="0">
                  <a:pos x="246" y="267"/>
                </a:cxn>
                <a:cxn ang="0">
                  <a:pos x="251" y="249"/>
                </a:cxn>
                <a:cxn ang="0">
                  <a:pos x="251" y="230"/>
                </a:cxn>
                <a:cxn ang="0">
                  <a:pos x="251" y="207"/>
                </a:cxn>
                <a:cxn ang="0">
                  <a:pos x="248" y="184"/>
                </a:cxn>
                <a:cxn ang="0">
                  <a:pos x="244" y="161"/>
                </a:cxn>
                <a:cxn ang="0">
                  <a:pos x="241" y="138"/>
                </a:cxn>
                <a:cxn ang="0">
                  <a:pos x="232" y="115"/>
                </a:cxn>
                <a:cxn ang="0">
                  <a:pos x="223" y="92"/>
                </a:cxn>
                <a:cxn ang="0">
                  <a:pos x="211" y="71"/>
                </a:cxn>
                <a:cxn ang="0">
                  <a:pos x="198" y="52"/>
                </a:cxn>
                <a:cxn ang="0">
                  <a:pos x="198" y="52"/>
                </a:cxn>
                <a:cxn ang="0">
                  <a:pos x="183" y="35"/>
                </a:cxn>
                <a:cxn ang="0">
                  <a:pos x="168" y="23"/>
                </a:cxn>
                <a:cxn ang="0">
                  <a:pos x="151" y="12"/>
                </a:cxn>
                <a:cxn ang="0">
                  <a:pos x="137" y="5"/>
                </a:cxn>
                <a:cxn ang="0">
                  <a:pos x="119" y="2"/>
                </a:cxn>
                <a:cxn ang="0">
                  <a:pos x="105" y="0"/>
                </a:cxn>
                <a:cxn ang="0">
                  <a:pos x="89" y="0"/>
                </a:cxn>
                <a:cxn ang="0">
                  <a:pos x="71" y="0"/>
                </a:cxn>
                <a:cxn ang="0">
                  <a:pos x="57" y="3"/>
                </a:cxn>
                <a:cxn ang="0">
                  <a:pos x="41" y="5"/>
                </a:cxn>
                <a:cxn ang="0">
                  <a:pos x="41" y="5"/>
                </a:cxn>
                <a:cxn ang="0">
                  <a:pos x="39" y="7"/>
                </a:cxn>
                <a:cxn ang="0">
                  <a:pos x="36" y="12"/>
                </a:cxn>
                <a:cxn ang="0">
                  <a:pos x="31" y="18"/>
                </a:cxn>
                <a:cxn ang="0">
                  <a:pos x="25" y="25"/>
                </a:cxn>
                <a:cxn ang="0">
                  <a:pos x="18" y="35"/>
                </a:cxn>
                <a:cxn ang="0">
                  <a:pos x="13" y="43"/>
                </a:cxn>
                <a:cxn ang="0">
                  <a:pos x="6" y="56"/>
                </a:cxn>
                <a:cxn ang="0">
                  <a:pos x="2" y="67"/>
                </a:cxn>
                <a:cxn ang="0">
                  <a:pos x="0" y="79"/>
                </a:cxn>
                <a:cxn ang="0">
                  <a:pos x="2" y="92"/>
                </a:cxn>
                <a:cxn ang="0">
                  <a:pos x="246" y="267"/>
                </a:cxn>
              </a:cxnLst>
              <a:rect l="0" t="0" r="r" b="b"/>
              <a:pathLst>
                <a:path w="252" h="268">
                  <a:moveTo>
                    <a:pt x="246" y="267"/>
                  </a:moveTo>
                  <a:lnTo>
                    <a:pt x="251" y="249"/>
                  </a:lnTo>
                  <a:lnTo>
                    <a:pt x="251" y="230"/>
                  </a:lnTo>
                  <a:lnTo>
                    <a:pt x="251" y="207"/>
                  </a:lnTo>
                  <a:lnTo>
                    <a:pt x="248" y="184"/>
                  </a:lnTo>
                  <a:lnTo>
                    <a:pt x="244" y="161"/>
                  </a:lnTo>
                  <a:lnTo>
                    <a:pt x="241" y="138"/>
                  </a:lnTo>
                  <a:lnTo>
                    <a:pt x="232" y="115"/>
                  </a:lnTo>
                  <a:lnTo>
                    <a:pt x="223" y="92"/>
                  </a:lnTo>
                  <a:lnTo>
                    <a:pt x="211" y="71"/>
                  </a:lnTo>
                  <a:lnTo>
                    <a:pt x="198" y="52"/>
                  </a:lnTo>
                  <a:lnTo>
                    <a:pt x="198" y="52"/>
                  </a:lnTo>
                  <a:lnTo>
                    <a:pt x="183" y="35"/>
                  </a:lnTo>
                  <a:lnTo>
                    <a:pt x="168" y="23"/>
                  </a:lnTo>
                  <a:lnTo>
                    <a:pt x="151" y="12"/>
                  </a:lnTo>
                  <a:lnTo>
                    <a:pt x="137" y="5"/>
                  </a:lnTo>
                  <a:lnTo>
                    <a:pt x="119" y="2"/>
                  </a:lnTo>
                  <a:lnTo>
                    <a:pt x="105" y="0"/>
                  </a:lnTo>
                  <a:lnTo>
                    <a:pt x="89" y="0"/>
                  </a:lnTo>
                  <a:lnTo>
                    <a:pt x="71" y="0"/>
                  </a:lnTo>
                  <a:lnTo>
                    <a:pt x="57" y="3"/>
                  </a:lnTo>
                  <a:lnTo>
                    <a:pt x="41" y="5"/>
                  </a:lnTo>
                  <a:lnTo>
                    <a:pt x="41" y="5"/>
                  </a:lnTo>
                  <a:lnTo>
                    <a:pt x="39" y="7"/>
                  </a:lnTo>
                  <a:lnTo>
                    <a:pt x="36" y="12"/>
                  </a:lnTo>
                  <a:lnTo>
                    <a:pt x="31" y="18"/>
                  </a:lnTo>
                  <a:lnTo>
                    <a:pt x="25" y="25"/>
                  </a:lnTo>
                  <a:lnTo>
                    <a:pt x="18" y="35"/>
                  </a:lnTo>
                  <a:lnTo>
                    <a:pt x="13" y="43"/>
                  </a:lnTo>
                  <a:lnTo>
                    <a:pt x="6" y="56"/>
                  </a:lnTo>
                  <a:lnTo>
                    <a:pt x="2" y="67"/>
                  </a:lnTo>
                  <a:lnTo>
                    <a:pt x="0" y="79"/>
                  </a:lnTo>
                  <a:lnTo>
                    <a:pt x="2" y="92"/>
                  </a:lnTo>
                  <a:lnTo>
                    <a:pt x="246" y="267"/>
                  </a:lnTo>
                </a:path>
              </a:pathLst>
            </a:custGeom>
            <a:solidFill>
              <a:srgbClr val="7C6000"/>
            </a:solidFill>
            <a:ln w="9525" cap="rnd">
              <a:noFill/>
              <a:round/>
              <a:headEnd/>
              <a:tailEnd/>
            </a:ln>
            <a:effectLst/>
          </p:spPr>
          <p:txBody>
            <a:bodyPr/>
            <a:lstStyle/>
            <a:p>
              <a:endParaRPr lang="en-US" sz="1800"/>
            </a:p>
          </p:txBody>
        </p:sp>
        <p:sp>
          <p:nvSpPr>
            <p:cNvPr id="175" name="Freeform 173">
              <a:extLst>
                <a:ext uri="{FF2B5EF4-FFF2-40B4-BE49-F238E27FC236}">
                  <a16:creationId xmlns:a16="http://schemas.microsoft.com/office/drawing/2014/main" id="{3AD0D684-361F-E447-B687-17DE0966421B}"/>
                </a:ext>
              </a:extLst>
            </p:cNvPr>
            <p:cNvSpPr>
              <a:spLocks/>
            </p:cNvSpPr>
            <p:nvPr/>
          </p:nvSpPr>
          <p:spPr bwMode="auto">
            <a:xfrm>
              <a:off x="3349" y="1331"/>
              <a:ext cx="252" cy="268"/>
            </a:xfrm>
            <a:custGeom>
              <a:avLst/>
              <a:gdLst/>
              <a:ahLst/>
              <a:cxnLst>
                <a:cxn ang="0">
                  <a:pos x="246" y="267"/>
                </a:cxn>
                <a:cxn ang="0">
                  <a:pos x="251" y="249"/>
                </a:cxn>
                <a:cxn ang="0">
                  <a:pos x="251" y="230"/>
                </a:cxn>
                <a:cxn ang="0">
                  <a:pos x="251" y="207"/>
                </a:cxn>
                <a:cxn ang="0">
                  <a:pos x="248" y="184"/>
                </a:cxn>
                <a:cxn ang="0">
                  <a:pos x="244" y="161"/>
                </a:cxn>
                <a:cxn ang="0">
                  <a:pos x="241" y="138"/>
                </a:cxn>
                <a:cxn ang="0">
                  <a:pos x="232" y="115"/>
                </a:cxn>
                <a:cxn ang="0">
                  <a:pos x="223" y="92"/>
                </a:cxn>
                <a:cxn ang="0">
                  <a:pos x="211" y="71"/>
                </a:cxn>
                <a:cxn ang="0">
                  <a:pos x="198" y="52"/>
                </a:cxn>
                <a:cxn ang="0">
                  <a:pos x="198" y="52"/>
                </a:cxn>
                <a:cxn ang="0">
                  <a:pos x="183" y="35"/>
                </a:cxn>
                <a:cxn ang="0">
                  <a:pos x="168" y="23"/>
                </a:cxn>
                <a:cxn ang="0">
                  <a:pos x="151" y="12"/>
                </a:cxn>
                <a:cxn ang="0">
                  <a:pos x="137" y="5"/>
                </a:cxn>
                <a:cxn ang="0">
                  <a:pos x="119" y="2"/>
                </a:cxn>
                <a:cxn ang="0">
                  <a:pos x="105" y="0"/>
                </a:cxn>
                <a:cxn ang="0">
                  <a:pos x="89" y="0"/>
                </a:cxn>
                <a:cxn ang="0">
                  <a:pos x="71" y="0"/>
                </a:cxn>
                <a:cxn ang="0">
                  <a:pos x="57" y="3"/>
                </a:cxn>
                <a:cxn ang="0">
                  <a:pos x="41" y="5"/>
                </a:cxn>
                <a:cxn ang="0">
                  <a:pos x="41" y="5"/>
                </a:cxn>
                <a:cxn ang="0">
                  <a:pos x="39" y="7"/>
                </a:cxn>
                <a:cxn ang="0">
                  <a:pos x="36" y="12"/>
                </a:cxn>
                <a:cxn ang="0">
                  <a:pos x="31" y="18"/>
                </a:cxn>
                <a:cxn ang="0">
                  <a:pos x="25" y="25"/>
                </a:cxn>
                <a:cxn ang="0">
                  <a:pos x="18" y="35"/>
                </a:cxn>
                <a:cxn ang="0">
                  <a:pos x="13" y="43"/>
                </a:cxn>
                <a:cxn ang="0">
                  <a:pos x="6" y="56"/>
                </a:cxn>
                <a:cxn ang="0">
                  <a:pos x="2" y="67"/>
                </a:cxn>
                <a:cxn ang="0">
                  <a:pos x="0" y="79"/>
                </a:cxn>
                <a:cxn ang="0">
                  <a:pos x="2" y="92"/>
                </a:cxn>
              </a:cxnLst>
              <a:rect l="0" t="0" r="r" b="b"/>
              <a:pathLst>
                <a:path w="252" h="268">
                  <a:moveTo>
                    <a:pt x="246" y="267"/>
                  </a:moveTo>
                  <a:lnTo>
                    <a:pt x="251" y="249"/>
                  </a:lnTo>
                  <a:lnTo>
                    <a:pt x="251" y="230"/>
                  </a:lnTo>
                  <a:lnTo>
                    <a:pt x="251" y="207"/>
                  </a:lnTo>
                  <a:lnTo>
                    <a:pt x="248" y="184"/>
                  </a:lnTo>
                  <a:lnTo>
                    <a:pt x="244" y="161"/>
                  </a:lnTo>
                  <a:lnTo>
                    <a:pt x="241" y="138"/>
                  </a:lnTo>
                  <a:lnTo>
                    <a:pt x="232" y="115"/>
                  </a:lnTo>
                  <a:lnTo>
                    <a:pt x="223" y="92"/>
                  </a:lnTo>
                  <a:lnTo>
                    <a:pt x="211" y="71"/>
                  </a:lnTo>
                  <a:lnTo>
                    <a:pt x="198" y="52"/>
                  </a:lnTo>
                  <a:lnTo>
                    <a:pt x="198" y="52"/>
                  </a:lnTo>
                  <a:lnTo>
                    <a:pt x="183" y="35"/>
                  </a:lnTo>
                  <a:lnTo>
                    <a:pt x="168" y="23"/>
                  </a:lnTo>
                  <a:lnTo>
                    <a:pt x="151" y="12"/>
                  </a:lnTo>
                  <a:lnTo>
                    <a:pt x="137" y="5"/>
                  </a:lnTo>
                  <a:lnTo>
                    <a:pt x="119" y="2"/>
                  </a:lnTo>
                  <a:lnTo>
                    <a:pt x="105" y="0"/>
                  </a:lnTo>
                  <a:lnTo>
                    <a:pt x="89" y="0"/>
                  </a:lnTo>
                  <a:lnTo>
                    <a:pt x="71" y="0"/>
                  </a:lnTo>
                  <a:lnTo>
                    <a:pt x="57" y="3"/>
                  </a:lnTo>
                  <a:lnTo>
                    <a:pt x="41" y="5"/>
                  </a:lnTo>
                  <a:lnTo>
                    <a:pt x="41" y="5"/>
                  </a:lnTo>
                  <a:lnTo>
                    <a:pt x="39" y="7"/>
                  </a:lnTo>
                  <a:lnTo>
                    <a:pt x="36" y="12"/>
                  </a:lnTo>
                  <a:lnTo>
                    <a:pt x="31" y="18"/>
                  </a:lnTo>
                  <a:lnTo>
                    <a:pt x="25" y="25"/>
                  </a:lnTo>
                  <a:lnTo>
                    <a:pt x="18" y="35"/>
                  </a:lnTo>
                  <a:lnTo>
                    <a:pt x="13" y="43"/>
                  </a:lnTo>
                  <a:lnTo>
                    <a:pt x="6" y="56"/>
                  </a:lnTo>
                  <a:lnTo>
                    <a:pt x="2" y="67"/>
                  </a:lnTo>
                  <a:lnTo>
                    <a:pt x="0" y="79"/>
                  </a:lnTo>
                  <a:lnTo>
                    <a:pt x="2" y="92"/>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176" name="Freeform 174">
              <a:extLst>
                <a:ext uri="{FF2B5EF4-FFF2-40B4-BE49-F238E27FC236}">
                  <a16:creationId xmlns:a16="http://schemas.microsoft.com/office/drawing/2014/main" id="{F20023DE-01BF-B44A-A147-1E28BA654771}"/>
                </a:ext>
              </a:extLst>
            </p:cNvPr>
            <p:cNvSpPr>
              <a:spLocks/>
            </p:cNvSpPr>
            <p:nvPr/>
          </p:nvSpPr>
          <p:spPr bwMode="auto">
            <a:xfrm>
              <a:off x="3305" y="1278"/>
              <a:ext cx="195" cy="218"/>
            </a:xfrm>
            <a:custGeom>
              <a:avLst/>
              <a:gdLst/>
              <a:ahLst/>
              <a:cxnLst>
                <a:cxn ang="0">
                  <a:pos x="194" y="217"/>
                </a:cxn>
                <a:cxn ang="0">
                  <a:pos x="194" y="196"/>
                </a:cxn>
                <a:cxn ang="0">
                  <a:pos x="189" y="170"/>
                </a:cxn>
                <a:cxn ang="0">
                  <a:pos x="184" y="143"/>
                </a:cxn>
                <a:cxn ang="0">
                  <a:pos x="173" y="115"/>
                </a:cxn>
                <a:cxn ang="0">
                  <a:pos x="159" y="88"/>
                </a:cxn>
                <a:cxn ang="0">
                  <a:pos x="141" y="60"/>
                </a:cxn>
                <a:cxn ang="0">
                  <a:pos x="117" y="37"/>
                </a:cxn>
                <a:cxn ang="0">
                  <a:pos x="92" y="18"/>
                </a:cxn>
                <a:cxn ang="0">
                  <a:pos x="59" y="6"/>
                </a:cxn>
                <a:cxn ang="0">
                  <a:pos x="18" y="0"/>
                </a:cxn>
                <a:cxn ang="0">
                  <a:pos x="18" y="0"/>
                </a:cxn>
                <a:cxn ang="0">
                  <a:pos x="18" y="2"/>
                </a:cxn>
                <a:cxn ang="0">
                  <a:pos x="16" y="6"/>
                </a:cxn>
                <a:cxn ang="0">
                  <a:pos x="14" y="12"/>
                </a:cxn>
                <a:cxn ang="0">
                  <a:pos x="12" y="18"/>
                </a:cxn>
                <a:cxn ang="0">
                  <a:pos x="8" y="29"/>
                </a:cxn>
                <a:cxn ang="0">
                  <a:pos x="6" y="39"/>
                </a:cxn>
                <a:cxn ang="0">
                  <a:pos x="2" y="52"/>
                </a:cxn>
                <a:cxn ang="0">
                  <a:pos x="2" y="67"/>
                </a:cxn>
                <a:cxn ang="0">
                  <a:pos x="0" y="80"/>
                </a:cxn>
                <a:cxn ang="0">
                  <a:pos x="0" y="92"/>
                </a:cxn>
                <a:cxn ang="0">
                  <a:pos x="194" y="217"/>
                </a:cxn>
              </a:cxnLst>
              <a:rect l="0" t="0" r="r" b="b"/>
              <a:pathLst>
                <a:path w="195" h="218">
                  <a:moveTo>
                    <a:pt x="194" y="217"/>
                  </a:moveTo>
                  <a:lnTo>
                    <a:pt x="194" y="196"/>
                  </a:lnTo>
                  <a:lnTo>
                    <a:pt x="189" y="170"/>
                  </a:lnTo>
                  <a:lnTo>
                    <a:pt x="184" y="143"/>
                  </a:lnTo>
                  <a:lnTo>
                    <a:pt x="173" y="115"/>
                  </a:lnTo>
                  <a:lnTo>
                    <a:pt x="159" y="88"/>
                  </a:lnTo>
                  <a:lnTo>
                    <a:pt x="141" y="60"/>
                  </a:lnTo>
                  <a:lnTo>
                    <a:pt x="117" y="37"/>
                  </a:lnTo>
                  <a:lnTo>
                    <a:pt x="92" y="18"/>
                  </a:lnTo>
                  <a:lnTo>
                    <a:pt x="59" y="6"/>
                  </a:lnTo>
                  <a:lnTo>
                    <a:pt x="18" y="0"/>
                  </a:lnTo>
                  <a:lnTo>
                    <a:pt x="18" y="0"/>
                  </a:lnTo>
                  <a:lnTo>
                    <a:pt x="18" y="2"/>
                  </a:lnTo>
                  <a:lnTo>
                    <a:pt x="16" y="6"/>
                  </a:lnTo>
                  <a:lnTo>
                    <a:pt x="14" y="12"/>
                  </a:lnTo>
                  <a:lnTo>
                    <a:pt x="12" y="18"/>
                  </a:lnTo>
                  <a:lnTo>
                    <a:pt x="8" y="29"/>
                  </a:lnTo>
                  <a:lnTo>
                    <a:pt x="6" y="39"/>
                  </a:lnTo>
                  <a:lnTo>
                    <a:pt x="2" y="52"/>
                  </a:lnTo>
                  <a:lnTo>
                    <a:pt x="2" y="67"/>
                  </a:lnTo>
                  <a:lnTo>
                    <a:pt x="0" y="80"/>
                  </a:lnTo>
                  <a:lnTo>
                    <a:pt x="0" y="92"/>
                  </a:lnTo>
                  <a:lnTo>
                    <a:pt x="194" y="217"/>
                  </a:lnTo>
                </a:path>
              </a:pathLst>
            </a:custGeom>
            <a:solidFill>
              <a:srgbClr val="7C6000"/>
            </a:solidFill>
            <a:ln w="9525" cap="rnd">
              <a:noFill/>
              <a:round/>
              <a:headEnd/>
              <a:tailEnd/>
            </a:ln>
            <a:effectLst/>
          </p:spPr>
          <p:txBody>
            <a:bodyPr/>
            <a:lstStyle/>
            <a:p>
              <a:endParaRPr lang="en-US" sz="1800"/>
            </a:p>
          </p:txBody>
        </p:sp>
        <p:sp>
          <p:nvSpPr>
            <p:cNvPr id="177" name="Freeform 175">
              <a:extLst>
                <a:ext uri="{FF2B5EF4-FFF2-40B4-BE49-F238E27FC236}">
                  <a16:creationId xmlns:a16="http://schemas.microsoft.com/office/drawing/2014/main" id="{88F070C2-4A97-EC4D-B5EE-1872E94E3D8F}"/>
                </a:ext>
              </a:extLst>
            </p:cNvPr>
            <p:cNvSpPr>
              <a:spLocks/>
            </p:cNvSpPr>
            <p:nvPr/>
          </p:nvSpPr>
          <p:spPr bwMode="auto">
            <a:xfrm>
              <a:off x="3305" y="1278"/>
              <a:ext cx="195" cy="218"/>
            </a:xfrm>
            <a:custGeom>
              <a:avLst/>
              <a:gdLst/>
              <a:ahLst/>
              <a:cxnLst>
                <a:cxn ang="0">
                  <a:pos x="194" y="217"/>
                </a:cxn>
                <a:cxn ang="0">
                  <a:pos x="194" y="196"/>
                </a:cxn>
                <a:cxn ang="0">
                  <a:pos x="189" y="170"/>
                </a:cxn>
                <a:cxn ang="0">
                  <a:pos x="184" y="143"/>
                </a:cxn>
                <a:cxn ang="0">
                  <a:pos x="173" y="115"/>
                </a:cxn>
                <a:cxn ang="0">
                  <a:pos x="159" y="88"/>
                </a:cxn>
                <a:cxn ang="0">
                  <a:pos x="141" y="60"/>
                </a:cxn>
                <a:cxn ang="0">
                  <a:pos x="117" y="37"/>
                </a:cxn>
                <a:cxn ang="0">
                  <a:pos x="92" y="18"/>
                </a:cxn>
                <a:cxn ang="0">
                  <a:pos x="59" y="6"/>
                </a:cxn>
                <a:cxn ang="0">
                  <a:pos x="18" y="0"/>
                </a:cxn>
                <a:cxn ang="0">
                  <a:pos x="18" y="0"/>
                </a:cxn>
                <a:cxn ang="0">
                  <a:pos x="18" y="2"/>
                </a:cxn>
                <a:cxn ang="0">
                  <a:pos x="16" y="6"/>
                </a:cxn>
                <a:cxn ang="0">
                  <a:pos x="14" y="12"/>
                </a:cxn>
                <a:cxn ang="0">
                  <a:pos x="12" y="18"/>
                </a:cxn>
                <a:cxn ang="0">
                  <a:pos x="8" y="29"/>
                </a:cxn>
                <a:cxn ang="0">
                  <a:pos x="6" y="39"/>
                </a:cxn>
                <a:cxn ang="0">
                  <a:pos x="2" y="52"/>
                </a:cxn>
                <a:cxn ang="0">
                  <a:pos x="2" y="67"/>
                </a:cxn>
                <a:cxn ang="0">
                  <a:pos x="0" y="80"/>
                </a:cxn>
                <a:cxn ang="0">
                  <a:pos x="0" y="92"/>
                </a:cxn>
              </a:cxnLst>
              <a:rect l="0" t="0" r="r" b="b"/>
              <a:pathLst>
                <a:path w="195" h="218">
                  <a:moveTo>
                    <a:pt x="194" y="217"/>
                  </a:moveTo>
                  <a:lnTo>
                    <a:pt x="194" y="196"/>
                  </a:lnTo>
                  <a:lnTo>
                    <a:pt x="189" y="170"/>
                  </a:lnTo>
                  <a:lnTo>
                    <a:pt x="184" y="143"/>
                  </a:lnTo>
                  <a:lnTo>
                    <a:pt x="173" y="115"/>
                  </a:lnTo>
                  <a:lnTo>
                    <a:pt x="159" y="88"/>
                  </a:lnTo>
                  <a:lnTo>
                    <a:pt x="141" y="60"/>
                  </a:lnTo>
                  <a:lnTo>
                    <a:pt x="117" y="37"/>
                  </a:lnTo>
                  <a:lnTo>
                    <a:pt x="92" y="18"/>
                  </a:lnTo>
                  <a:lnTo>
                    <a:pt x="59" y="6"/>
                  </a:lnTo>
                  <a:lnTo>
                    <a:pt x="18" y="0"/>
                  </a:lnTo>
                  <a:lnTo>
                    <a:pt x="18" y="0"/>
                  </a:lnTo>
                  <a:lnTo>
                    <a:pt x="18" y="2"/>
                  </a:lnTo>
                  <a:lnTo>
                    <a:pt x="16" y="6"/>
                  </a:lnTo>
                  <a:lnTo>
                    <a:pt x="14" y="12"/>
                  </a:lnTo>
                  <a:lnTo>
                    <a:pt x="12" y="18"/>
                  </a:lnTo>
                  <a:lnTo>
                    <a:pt x="8" y="29"/>
                  </a:lnTo>
                  <a:lnTo>
                    <a:pt x="6" y="39"/>
                  </a:lnTo>
                  <a:lnTo>
                    <a:pt x="2" y="52"/>
                  </a:lnTo>
                  <a:lnTo>
                    <a:pt x="2" y="67"/>
                  </a:lnTo>
                  <a:lnTo>
                    <a:pt x="0" y="80"/>
                  </a:lnTo>
                  <a:lnTo>
                    <a:pt x="0" y="92"/>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178" name="Freeform 176">
              <a:extLst>
                <a:ext uri="{FF2B5EF4-FFF2-40B4-BE49-F238E27FC236}">
                  <a16:creationId xmlns:a16="http://schemas.microsoft.com/office/drawing/2014/main" id="{EA6472F0-4678-B746-B461-46483C192C2C}"/>
                </a:ext>
              </a:extLst>
            </p:cNvPr>
            <p:cNvSpPr>
              <a:spLocks/>
            </p:cNvSpPr>
            <p:nvPr/>
          </p:nvSpPr>
          <p:spPr bwMode="auto">
            <a:xfrm>
              <a:off x="3222" y="1211"/>
              <a:ext cx="194" cy="223"/>
            </a:xfrm>
            <a:custGeom>
              <a:avLst/>
              <a:gdLst/>
              <a:ahLst/>
              <a:cxnLst>
                <a:cxn ang="0">
                  <a:pos x="193" y="222"/>
                </a:cxn>
                <a:cxn ang="0">
                  <a:pos x="189" y="203"/>
                </a:cxn>
                <a:cxn ang="0">
                  <a:pos x="183" y="180"/>
                </a:cxn>
                <a:cxn ang="0">
                  <a:pos x="172" y="157"/>
                </a:cxn>
                <a:cxn ang="0">
                  <a:pos x="160" y="131"/>
                </a:cxn>
                <a:cxn ang="0">
                  <a:pos x="144" y="106"/>
                </a:cxn>
                <a:cxn ang="0">
                  <a:pos x="126" y="81"/>
                </a:cxn>
                <a:cxn ang="0">
                  <a:pos x="103" y="56"/>
                </a:cxn>
                <a:cxn ang="0">
                  <a:pos x="75" y="35"/>
                </a:cxn>
                <a:cxn ang="0">
                  <a:pos x="46" y="16"/>
                </a:cxn>
                <a:cxn ang="0">
                  <a:pos x="13" y="0"/>
                </a:cxn>
                <a:cxn ang="0">
                  <a:pos x="13" y="0"/>
                </a:cxn>
                <a:cxn ang="0">
                  <a:pos x="13" y="1"/>
                </a:cxn>
                <a:cxn ang="0">
                  <a:pos x="8" y="7"/>
                </a:cxn>
                <a:cxn ang="0">
                  <a:pos x="6" y="16"/>
                </a:cxn>
                <a:cxn ang="0">
                  <a:pos x="4" y="26"/>
                </a:cxn>
                <a:cxn ang="0">
                  <a:pos x="2" y="41"/>
                </a:cxn>
                <a:cxn ang="0">
                  <a:pos x="0" y="56"/>
                </a:cxn>
                <a:cxn ang="0">
                  <a:pos x="0" y="73"/>
                </a:cxn>
                <a:cxn ang="0">
                  <a:pos x="0" y="90"/>
                </a:cxn>
                <a:cxn ang="0">
                  <a:pos x="4" y="108"/>
                </a:cxn>
                <a:cxn ang="0">
                  <a:pos x="8" y="125"/>
                </a:cxn>
                <a:cxn ang="0">
                  <a:pos x="193" y="222"/>
                </a:cxn>
              </a:cxnLst>
              <a:rect l="0" t="0" r="r" b="b"/>
              <a:pathLst>
                <a:path w="194" h="223">
                  <a:moveTo>
                    <a:pt x="193" y="222"/>
                  </a:moveTo>
                  <a:lnTo>
                    <a:pt x="189" y="203"/>
                  </a:lnTo>
                  <a:lnTo>
                    <a:pt x="183" y="180"/>
                  </a:lnTo>
                  <a:lnTo>
                    <a:pt x="172" y="157"/>
                  </a:lnTo>
                  <a:lnTo>
                    <a:pt x="160" y="131"/>
                  </a:lnTo>
                  <a:lnTo>
                    <a:pt x="144" y="106"/>
                  </a:lnTo>
                  <a:lnTo>
                    <a:pt x="126" y="81"/>
                  </a:lnTo>
                  <a:lnTo>
                    <a:pt x="103" y="56"/>
                  </a:lnTo>
                  <a:lnTo>
                    <a:pt x="75" y="35"/>
                  </a:lnTo>
                  <a:lnTo>
                    <a:pt x="46" y="16"/>
                  </a:lnTo>
                  <a:lnTo>
                    <a:pt x="13" y="0"/>
                  </a:lnTo>
                  <a:lnTo>
                    <a:pt x="13" y="0"/>
                  </a:lnTo>
                  <a:lnTo>
                    <a:pt x="13" y="1"/>
                  </a:lnTo>
                  <a:lnTo>
                    <a:pt x="8" y="7"/>
                  </a:lnTo>
                  <a:lnTo>
                    <a:pt x="6" y="16"/>
                  </a:lnTo>
                  <a:lnTo>
                    <a:pt x="4" y="26"/>
                  </a:lnTo>
                  <a:lnTo>
                    <a:pt x="2" y="41"/>
                  </a:lnTo>
                  <a:lnTo>
                    <a:pt x="0" y="56"/>
                  </a:lnTo>
                  <a:lnTo>
                    <a:pt x="0" y="73"/>
                  </a:lnTo>
                  <a:lnTo>
                    <a:pt x="0" y="90"/>
                  </a:lnTo>
                  <a:lnTo>
                    <a:pt x="4" y="108"/>
                  </a:lnTo>
                  <a:lnTo>
                    <a:pt x="8" y="125"/>
                  </a:lnTo>
                  <a:lnTo>
                    <a:pt x="193" y="222"/>
                  </a:lnTo>
                </a:path>
              </a:pathLst>
            </a:custGeom>
            <a:solidFill>
              <a:srgbClr val="7C6000"/>
            </a:solidFill>
            <a:ln w="9525" cap="rnd">
              <a:noFill/>
              <a:round/>
              <a:headEnd/>
              <a:tailEnd/>
            </a:ln>
            <a:effectLst/>
          </p:spPr>
          <p:txBody>
            <a:bodyPr/>
            <a:lstStyle/>
            <a:p>
              <a:endParaRPr lang="en-US" sz="1800"/>
            </a:p>
          </p:txBody>
        </p:sp>
        <p:sp>
          <p:nvSpPr>
            <p:cNvPr id="179" name="Freeform 177">
              <a:extLst>
                <a:ext uri="{FF2B5EF4-FFF2-40B4-BE49-F238E27FC236}">
                  <a16:creationId xmlns:a16="http://schemas.microsoft.com/office/drawing/2014/main" id="{05ACE165-8D65-C140-90BC-3B0CADDC78BD}"/>
                </a:ext>
              </a:extLst>
            </p:cNvPr>
            <p:cNvSpPr>
              <a:spLocks/>
            </p:cNvSpPr>
            <p:nvPr/>
          </p:nvSpPr>
          <p:spPr bwMode="auto">
            <a:xfrm>
              <a:off x="3222" y="1211"/>
              <a:ext cx="194" cy="223"/>
            </a:xfrm>
            <a:custGeom>
              <a:avLst/>
              <a:gdLst/>
              <a:ahLst/>
              <a:cxnLst>
                <a:cxn ang="0">
                  <a:pos x="193" y="222"/>
                </a:cxn>
                <a:cxn ang="0">
                  <a:pos x="189" y="203"/>
                </a:cxn>
                <a:cxn ang="0">
                  <a:pos x="183" y="180"/>
                </a:cxn>
                <a:cxn ang="0">
                  <a:pos x="172" y="157"/>
                </a:cxn>
                <a:cxn ang="0">
                  <a:pos x="160" y="131"/>
                </a:cxn>
                <a:cxn ang="0">
                  <a:pos x="144" y="106"/>
                </a:cxn>
                <a:cxn ang="0">
                  <a:pos x="126" y="81"/>
                </a:cxn>
                <a:cxn ang="0">
                  <a:pos x="103" y="56"/>
                </a:cxn>
                <a:cxn ang="0">
                  <a:pos x="75" y="35"/>
                </a:cxn>
                <a:cxn ang="0">
                  <a:pos x="46" y="16"/>
                </a:cxn>
                <a:cxn ang="0">
                  <a:pos x="13" y="0"/>
                </a:cxn>
                <a:cxn ang="0">
                  <a:pos x="13" y="0"/>
                </a:cxn>
                <a:cxn ang="0">
                  <a:pos x="13" y="1"/>
                </a:cxn>
                <a:cxn ang="0">
                  <a:pos x="8" y="7"/>
                </a:cxn>
                <a:cxn ang="0">
                  <a:pos x="6" y="16"/>
                </a:cxn>
                <a:cxn ang="0">
                  <a:pos x="4" y="26"/>
                </a:cxn>
                <a:cxn ang="0">
                  <a:pos x="2" y="41"/>
                </a:cxn>
                <a:cxn ang="0">
                  <a:pos x="0" y="56"/>
                </a:cxn>
                <a:cxn ang="0">
                  <a:pos x="0" y="73"/>
                </a:cxn>
                <a:cxn ang="0">
                  <a:pos x="0" y="90"/>
                </a:cxn>
                <a:cxn ang="0">
                  <a:pos x="4" y="108"/>
                </a:cxn>
                <a:cxn ang="0">
                  <a:pos x="8" y="125"/>
                </a:cxn>
              </a:cxnLst>
              <a:rect l="0" t="0" r="r" b="b"/>
              <a:pathLst>
                <a:path w="194" h="223">
                  <a:moveTo>
                    <a:pt x="193" y="222"/>
                  </a:moveTo>
                  <a:lnTo>
                    <a:pt x="189" y="203"/>
                  </a:lnTo>
                  <a:lnTo>
                    <a:pt x="183" y="180"/>
                  </a:lnTo>
                  <a:lnTo>
                    <a:pt x="172" y="157"/>
                  </a:lnTo>
                  <a:lnTo>
                    <a:pt x="160" y="131"/>
                  </a:lnTo>
                  <a:lnTo>
                    <a:pt x="144" y="106"/>
                  </a:lnTo>
                  <a:lnTo>
                    <a:pt x="126" y="81"/>
                  </a:lnTo>
                  <a:lnTo>
                    <a:pt x="103" y="56"/>
                  </a:lnTo>
                  <a:lnTo>
                    <a:pt x="75" y="35"/>
                  </a:lnTo>
                  <a:lnTo>
                    <a:pt x="46" y="16"/>
                  </a:lnTo>
                  <a:lnTo>
                    <a:pt x="13" y="0"/>
                  </a:lnTo>
                  <a:lnTo>
                    <a:pt x="13" y="0"/>
                  </a:lnTo>
                  <a:lnTo>
                    <a:pt x="13" y="1"/>
                  </a:lnTo>
                  <a:lnTo>
                    <a:pt x="8" y="7"/>
                  </a:lnTo>
                  <a:lnTo>
                    <a:pt x="6" y="16"/>
                  </a:lnTo>
                  <a:lnTo>
                    <a:pt x="4" y="26"/>
                  </a:lnTo>
                  <a:lnTo>
                    <a:pt x="2" y="41"/>
                  </a:lnTo>
                  <a:lnTo>
                    <a:pt x="0" y="56"/>
                  </a:lnTo>
                  <a:lnTo>
                    <a:pt x="0" y="73"/>
                  </a:lnTo>
                  <a:lnTo>
                    <a:pt x="0" y="90"/>
                  </a:lnTo>
                  <a:lnTo>
                    <a:pt x="4" y="108"/>
                  </a:lnTo>
                  <a:lnTo>
                    <a:pt x="8" y="125"/>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180" name="Freeform 178">
              <a:extLst>
                <a:ext uri="{FF2B5EF4-FFF2-40B4-BE49-F238E27FC236}">
                  <a16:creationId xmlns:a16="http://schemas.microsoft.com/office/drawing/2014/main" id="{38487F51-9972-1746-9AEF-43AC0D29B3C6}"/>
                </a:ext>
              </a:extLst>
            </p:cNvPr>
            <p:cNvSpPr>
              <a:spLocks/>
            </p:cNvSpPr>
            <p:nvPr/>
          </p:nvSpPr>
          <p:spPr bwMode="auto">
            <a:xfrm>
              <a:off x="3058" y="1200"/>
              <a:ext cx="232" cy="160"/>
            </a:xfrm>
            <a:custGeom>
              <a:avLst/>
              <a:gdLst/>
              <a:ahLst/>
              <a:cxnLst>
                <a:cxn ang="0">
                  <a:pos x="231" y="159"/>
                </a:cxn>
                <a:cxn ang="0">
                  <a:pos x="227" y="144"/>
                </a:cxn>
                <a:cxn ang="0">
                  <a:pos x="218" y="128"/>
                </a:cxn>
                <a:cxn ang="0">
                  <a:pos x="214" y="112"/>
                </a:cxn>
                <a:cxn ang="0">
                  <a:pos x="205" y="100"/>
                </a:cxn>
                <a:cxn ang="0">
                  <a:pos x="198" y="87"/>
                </a:cxn>
                <a:cxn ang="0">
                  <a:pos x="189" y="77"/>
                </a:cxn>
                <a:cxn ang="0">
                  <a:pos x="180" y="66"/>
                </a:cxn>
                <a:cxn ang="0">
                  <a:pos x="170" y="59"/>
                </a:cxn>
                <a:cxn ang="0">
                  <a:pos x="159" y="50"/>
                </a:cxn>
                <a:cxn ang="0">
                  <a:pos x="147" y="41"/>
                </a:cxn>
                <a:cxn ang="0">
                  <a:pos x="147" y="41"/>
                </a:cxn>
                <a:cxn ang="0">
                  <a:pos x="132" y="33"/>
                </a:cxn>
                <a:cxn ang="0">
                  <a:pos x="119" y="27"/>
                </a:cxn>
                <a:cxn ang="0">
                  <a:pos x="104" y="20"/>
                </a:cxn>
                <a:cxn ang="0">
                  <a:pos x="90" y="14"/>
                </a:cxn>
                <a:cxn ang="0">
                  <a:pos x="75" y="10"/>
                </a:cxn>
                <a:cxn ang="0">
                  <a:pos x="60" y="6"/>
                </a:cxn>
                <a:cxn ang="0">
                  <a:pos x="46" y="4"/>
                </a:cxn>
                <a:cxn ang="0">
                  <a:pos x="30" y="2"/>
                </a:cxn>
                <a:cxn ang="0">
                  <a:pos x="18" y="0"/>
                </a:cxn>
                <a:cxn ang="0">
                  <a:pos x="5" y="0"/>
                </a:cxn>
                <a:cxn ang="0">
                  <a:pos x="5" y="0"/>
                </a:cxn>
                <a:cxn ang="0">
                  <a:pos x="4" y="2"/>
                </a:cxn>
                <a:cxn ang="0">
                  <a:pos x="4" y="6"/>
                </a:cxn>
                <a:cxn ang="0">
                  <a:pos x="2" y="12"/>
                </a:cxn>
                <a:cxn ang="0">
                  <a:pos x="2" y="20"/>
                </a:cxn>
                <a:cxn ang="0">
                  <a:pos x="0" y="29"/>
                </a:cxn>
                <a:cxn ang="0">
                  <a:pos x="0" y="41"/>
                </a:cxn>
                <a:cxn ang="0">
                  <a:pos x="0" y="52"/>
                </a:cxn>
                <a:cxn ang="0">
                  <a:pos x="2" y="62"/>
                </a:cxn>
                <a:cxn ang="0">
                  <a:pos x="4" y="75"/>
                </a:cxn>
                <a:cxn ang="0">
                  <a:pos x="7" y="85"/>
                </a:cxn>
                <a:cxn ang="0">
                  <a:pos x="231" y="159"/>
                </a:cxn>
              </a:cxnLst>
              <a:rect l="0" t="0" r="r" b="b"/>
              <a:pathLst>
                <a:path w="232" h="160">
                  <a:moveTo>
                    <a:pt x="231" y="159"/>
                  </a:moveTo>
                  <a:lnTo>
                    <a:pt x="227" y="144"/>
                  </a:lnTo>
                  <a:lnTo>
                    <a:pt x="218" y="128"/>
                  </a:lnTo>
                  <a:lnTo>
                    <a:pt x="214" y="112"/>
                  </a:lnTo>
                  <a:lnTo>
                    <a:pt x="205" y="100"/>
                  </a:lnTo>
                  <a:lnTo>
                    <a:pt x="198" y="87"/>
                  </a:lnTo>
                  <a:lnTo>
                    <a:pt x="189" y="77"/>
                  </a:lnTo>
                  <a:lnTo>
                    <a:pt x="180" y="66"/>
                  </a:lnTo>
                  <a:lnTo>
                    <a:pt x="170" y="59"/>
                  </a:lnTo>
                  <a:lnTo>
                    <a:pt x="159" y="50"/>
                  </a:lnTo>
                  <a:lnTo>
                    <a:pt x="147" y="41"/>
                  </a:lnTo>
                  <a:lnTo>
                    <a:pt x="147" y="41"/>
                  </a:lnTo>
                  <a:lnTo>
                    <a:pt x="132" y="33"/>
                  </a:lnTo>
                  <a:lnTo>
                    <a:pt x="119" y="27"/>
                  </a:lnTo>
                  <a:lnTo>
                    <a:pt x="104" y="20"/>
                  </a:lnTo>
                  <a:lnTo>
                    <a:pt x="90" y="14"/>
                  </a:lnTo>
                  <a:lnTo>
                    <a:pt x="75" y="10"/>
                  </a:lnTo>
                  <a:lnTo>
                    <a:pt x="60" y="6"/>
                  </a:lnTo>
                  <a:lnTo>
                    <a:pt x="46" y="4"/>
                  </a:lnTo>
                  <a:lnTo>
                    <a:pt x="30" y="2"/>
                  </a:lnTo>
                  <a:lnTo>
                    <a:pt x="18" y="0"/>
                  </a:lnTo>
                  <a:lnTo>
                    <a:pt x="5" y="0"/>
                  </a:lnTo>
                  <a:lnTo>
                    <a:pt x="5" y="0"/>
                  </a:lnTo>
                  <a:lnTo>
                    <a:pt x="4" y="2"/>
                  </a:lnTo>
                  <a:lnTo>
                    <a:pt x="4" y="6"/>
                  </a:lnTo>
                  <a:lnTo>
                    <a:pt x="2" y="12"/>
                  </a:lnTo>
                  <a:lnTo>
                    <a:pt x="2" y="20"/>
                  </a:lnTo>
                  <a:lnTo>
                    <a:pt x="0" y="29"/>
                  </a:lnTo>
                  <a:lnTo>
                    <a:pt x="0" y="41"/>
                  </a:lnTo>
                  <a:lnTo>
                    <a:pt x="0" y="52"/>
                  </a:lnTo>
                  <a:lnTo>
                    <a:pt x="2" y="62"/>
                  </a:lnTo>
                  <a:lnTo>
                    <a:pt x="4" y="75"/>
                  </a:lnTo>
                  <a:lnTo>
                    <a:pt x="7" y="85"/>
                  </a:lnTo>
                  <a:lnTo>
                    <a:pt x="231" y="159"/>
                  </a:lnTo>
                </a:path>
              </a:pathLst>
            </a:custGeom>
            <a:solidFill>
              <a:srgbClr val="7C6000"/>
            </a:solidFill>
            <a:ln w="9525" cap="rnd">
              <a:noFill/>
              <a:round/>
              <a:headEnd/>
              <a:tailEnd/>
            </a:ln>
            <a:effectLst/>
          </p:spPr>
          <p:txBody>
            <a:bodyPr/>
            <a:lstStyle/>
            <a:p>
              <a:endParaRPr lang="en-US" sz="1800"/>
            </a:p>
          </p:txBody>
        </p:sp>
        <p:sp>
          <p:nvSpPr>
            <p:cNvPr id="181" name="Freeform 179">
              <a:extLst>
                <a:ext uri="{FF2B5EF4-FFF2-40B4-BE49-F238E27FC236}">
                  <a16:creationId xmlns:a16="http://schemas.microsoft.com/office/drawing/2014/main" id="{054C1108-80C8-FB47-A09B-2A84C6951613}"/>
                </a:ext>
              </a:extLst>
            </p:cNvPr>
            <p:cNvSpPr>
              <a:spLocks/>
            </p:cNvSpPr>
            <p:nvPr/>
          </p:nvSpPr>
          <p:spPr bwMode="auto">
            <a:xfrm>
              <a:off x="3058" y="1200"/>
              <a:ext cx="232" cy="160"/>
            </a:xfrm>
            <a:custGeom>
              <a:avLst/>
              <a:gdLst/>
              <a:ahLst/>
              <a:cxnLst>
                <a:cxn ang="0">
                  <a:pos x="231" y="159"/>
                </a:cxn>
                <a:cxn ang="0">
                  <a:pos x="227" y="144"/>
                </a:cxn>
                <a:cxn ang="0">
                  <a:pos x="218" y="128"/>
                </a:cxn>
                <a:cxn ang="0">
                  <a:pos x="214" y="112"/>
                </a:cxn>
                <a:cxn ang="0">
                  <a:pos x="205" y="100"/>
                </a:cxn>
                <a:cxn ang="0">
                  <a:pos x="198" y="87"/>
                </a:cxn>
                <a:cxn ang="0">
                  <a:pos x="189" y="77"/>
                </a:cxn>
                <a:cxn ang="0">
                  <a:pos x="180" y="66"/>
                </a:cxn>
                <a:cxn ang="0">
                  <a:pos x="170" y="59"/>
                </a:cxn>
                <a:cxn ang="0">
                  <a:pos x="159" y="50"/>
                </a:cxn>
                <a:cxn ang="0">
                  <a:pos x="147" y="41"/>
                </a:cxn>
                <a:cxn ang="0">
                  <a:pos x="147" y="41"/>
                </a:cxn>
                <a:cxn ang="0">
                  <a:pos x="132" y="33"/>
                </a:cxn>
                <a:cxn ang="0">
                  <a:pos x="119" y="27"/>
                </a:cxn>
                <a:cxn ang="0">
                  <a:pos x="104" y="20"/>
                </a:cxn>
                <a:cxn ang="0">
                  <a:pos x="90" y="14"/>
                </a:cxn>
                <a:cxn ang="0">
                  <a:pos x="75" y="10"/>
                </a:cxn>
                <a:cxn ang="0">
                  <a:pos x="60" y="6"/>
                </a:cxn>
                <a:cxn ang="0">
                  <a:pos x="46" y="4"/>
                </a:cxn>
                <a:cxn ang="0">
                  <a:pos x="30" y="2"/>
                </a:cxn>
                <a:cxn ang="0">
                  <a:pos x="18" y="0"/>
                </a:cxn>
                <a:cxn ang="0">
                  <a:pos x="5" y="0"/>
                </a:cxn>
                <a:cxn ang="0">
                  <a:pos x="5" y="0"/>
                </a:cxn>
                <a:cxn ang="0">
                  <a:pos x="4" y="2"/>
                </a:cxn>
                <a:cxn ang="0">
                  <a:pos x="4" y="6"/>
                </a:cxn>
                <a:cxn ang="0">
                  <a:pos x="2" y="12"/>
                </a:cxn>
                <a:cxn ang="0">
                  <a:pos x="2" y="20"/>
                </a:cxn>
                <a:cxn ang="0">
                  <a:pos x="0" y="29"/>
                </a:cxn>
                <a:cxn ang="0">
                  <a:pos x="0" y="41"/>
                </a:cxn>
                <a:cxn ang="0">
                  <a:pos x="0" y="52"/>
                </a:cxn>
                <a:cxn ang="0">
                  <a:pos x="2" y="62"/>
                </a:cxn>
                <a:cxn ang="0">
                  <a:pos x="4" y="75"/>
                </a:cxn>
                <a:cxn ang="0">
                  <a:pos x="7" y="85"/>
                </a:cxn>
              </a:cxnLst>
              <a:rect l="0" t="0" r="r" b="b"/>
              <a:pathLst>
                <a:path w="232" h="160">
                  <a:moveTo>
                    <a:pt x="231" y="159"/>
                  </a:moveTo>
                  <a:lnTo>
                    <a:pt x="227" y="144"/>
                  </a:lnTo>
                  <a:lnTo>
                    <a:pt x="218" y="128"/>
                  </a:lnTo>
                  <a:lnTo>
                    <a:pt x="214" y="112"/>
                  </a:lnTo>
                  <a:lnTo>
                    <a:pt x="205" y="100"/>
                  </a:lnTo>
                  <a:lnTo>
                    <a:pt x="198" y="87"/>
                  </a:lnTo>
                  <a:lnTo>
                    <a:pt x="189" y="77"/>
                  </a:lnTo>
                  <a:lnTo>
                    <a:pt x="180" y="66"/>
                  </a:lnTo>
                  <a:lnTo>
                    <a:pt x="170" y="59"/>
                  </a:lnTo>
                  <a:lnTo>
                    <a:pt x="159" y="50"/>
                  </a:lnTo>
                  <a:lnTo>
                    <a:pt x="147" y="41"/>
                  </a:lnTo>
                  <a:lnTo>
                    <a:pt x="147" y="41"/>
                  </a:lnTo>
                  <a:lnTo>
                    <a:pt x="132" y="33"/>
                  </a:lnTo>
                  <a:lnTo>
                    <a:pt x="119" y="27"/>
                  </a:lnTo>
                  <a:lnTo>
                    <a:pt x="104" y="20"/>
                  </a:lnTo>
                  <a:lnTo>
                    <a:pt x="90" y="14"/>
                  </a:lnTo>
                  <a:lnTo>
                    <a:pt x="75" y="10"/>
                  </a:lnTo>
                  <a:lnTo>
                    <a:pt x="60" y="6"/>
                  </a:lnTo>
                  <a:lnTo>
                    <a:pt x="46" y="4"/>
                  </a:lnTo>
                  <a:lnTo>
                    <a:pt x="30" y="2"/>
                  </a:lnTo>
                  <a:lnTo>
                    <a:pt x="18" y="0"/>
                  </a:lnTo>
                  <a:lnTo>
                    <a:pt x="5" y="0"/>
                  </a:lnTo>
                  <a:lnTo>
                    <a:pt x="5" y="0"/>
                  </a:lnTo>
                  <a:lnTo>
                    <a:pt x="4" y="2"/>
                  </a:lnTo>
                  <a:lnTo>
                    <a:pt x="4" y="6"/>
                  </a:lnTo>
                  <a:lnTo>
                    <a:pt x="2" y="12"/>
                  </a:lnTo>
                  <a:lnTo>
                    <a:pt x="2" y="20"/>
                  </a:lnTo>
                  <a:lnTo>
                    <a:pt x="0" y="29"/>
                  </a:lnTo>
                  <a:lnTo>
                    <a:pt x="0" y="41"/>
                  </a:lnTo>
                  <a:lnTo>
                    <a:pt x="0" y="52"/>
                  </a:lnTo>
                  <a:lnTo>
                    <a:pt x="2" y="62"/>
                  </a:lnTo>
                  <a:lnTo>
                    <a:pt x="4" y="75"/>
                  </a:lnTo>
                  <a:lnTo>
                    <a:pt x="7" y="85"/>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182" name="Freeform 180">
              <a:extLst>
                <a:ext uri="{FF2B5EF4-FFF2-40B4-BE49-F238E27FC236}">
                  <a16:creationId xmlns:a16="http://schemas.microsoft.com/office/drawing/2014/main" id="{199EAE85-96E4-5145-9B19-7E4D15498231}"/>
                </a:ext>
              </a:extLst>
            </p:cNvPr>
            <p:cNvSpPr>
              <a:spLocks/>
            </p:cNvSpPr>
            <p:nvPr/>
          </p:nvSpPr>
          <p:spPr bwMode="auto">
            <a:xfrm>
              <a:off x="3722" y="1693"/>
              <a:ext cx="113" cy="385"/>
            </a:xfrm>
            <a:custGeom>
              <a:avLst/>
              <a:gdLst/>
              <a:ahLst/>
              <a:cxnLst>
                <a:cxn ang="0">
                  <a:pos x="77" y="384"/>
                </a:cxn>
                <a:cxn ang="0">
                  <a:pos x="84" y="363"/>
                </a:cxn>
                <a:cxn ang="0">
                  <a:pos x="93" y="333"/>
                </a:cxn>
                <a:cxn ang="0">
                  <a:pos x="98" y="298"/>
                </a:cxn>
                <a:cxn ang="0">
                  <a:pos x="105" y="257"/>
                </a:cxn>
                <a:cxn ang="0">
                  <a:pos x="109" y="216"/>
                </a:cxn>
                <a:cxn ang="0">
                  <a:pos x="112" y="170"/>
                </a:cxn>
                <a:cxn ang="0">
                  <a:pos x="107" y="123"/>
                </a:cxn>
                <a:cxn ang="0">
                  <a:pos x="98" y="80"/>
                </a:cxn>
                <a:cxn ang="0">
                  <a:pos x="86" y="37"/>
                </a:cxn>
                <a:cxn ang="0">
                  <a:pos x="63" y="0"/>
                </a:cxn>
                <a:cxn ang="0">
                  <a:pos x="63" y="0"/>
                </a:cxn>
                <a:cxn ang="0">
                  <a:pos x="61" y="0"/>
                </a:cxn>
                <a:cxn ang="0">
                  <a:pos x="57" y="6"/>
                </a:cxn>
                <a:cxn ang="0">
                  <a:pos x="50" y="12"/>
                </a:cxn>
                <a:cxn ang="0">
                  <a:pos x="43" y="25"/>
                </a:cxn>
                <a:cxn ang="0">
                  <a:pos x="36" y="37"/>
                </a:cxn>
                <a:cxn ang="0">
                  <a:pos x="25" y="54"/>
                </a:cxn>
                <a:cxn ang="0">
                  <a:pos x="17" y="73"/>
                </a:cxn>
                <a:cxn ang="0">
                  <a:pos x="8" y="94"/>
                </a:cxn>
                <a:cxn ang="0">
                  <a:pos x="4" y="115"/>
                </a:cxn>
                <a:cxn ang="0">
                  <a:pos x="0" y="140"/>
                </a:cxn>
                <a:cxn ang="0">
                  <a:pos x="77" y="384"/>
                </a:cxn>
              </a:cxnLst>
              <a:rect l="0" t="0" r="r" b="b"/>
              <a:pathLst>
                <a:path w="113" h="385">
                  <a:moveTo>
                    <a:pt x="77" y="384"/>
                  </a:moveTo>
                  <a:lnTo>
                    <a:pt x="84" y="363"/>
                  </a:lnTo>
                  <a:lnTo>
                    <a:pt x="93" y="333"/>
                  </a:lnTo>
                  <a:lnTo>
                    <a:pt x="98" y="298"/>
                  </a:lnTo>
                  <a:lnTo>
                    <a:pt x="105" y="257"/>
                  </a:lnTo>
                  <a:lnTo>
                    <a:pt x="109" y="216"/>
                  </a:lnTo>
                  <a:lnTo>
                    <a:pt x="112" y="170"/>
                  </a:lnTo>
                  <a:lnTo>
                    <a:pt x="107" y="123"/>
                  </a:lnTo>
                  <a:lnTo>
                    <a:pt x="98" y="80"/>
                  </a:lnTo>
                  <a:lnTo>
                    <a:pt x="86" y="37"/>
                  </a:lnTo>
                  <a:lnTo>
                    <a:pt x="63" y="0"/>
                  </a:lnTo>
                  <a:lnTo>
                    <a:pt x="63" y="0"/>
                  </a:lnTo>
                  <a:lnTo>
                    <a:pt x="61" y="0"/>
                  </a:lnTo>
                  <a:lnTo>
                    <a:pt x="57" y="6"/>
                  </a:lnTo>
                  <a:lnTo>
                    <a:pt x="50" y="12"/>
                  </a:lnTo>
                  <a:lnTo>
                    <a:pt x="43" y="25"/>
                  </a:lnTo>
                  <a:lnTo>
                    <a:pt x="36" y="37"/>
                  </a:lnTo>
                  <a:lnTo>
                    <a:pt x="25" y="54"/>
                  </a:lnTo>
                  <a:lnTo>
                    <a:pt x="17" y="73"/>
                  </a:lnTo>
                  <a:lnTo>
                    <a:pt x="8" y="94"/>
                  </a:lnTo>
                  <a:lnTo>
                    <a:pt x="4" y="115"/>
                  </a:lnTo>
                  <a:lnTo>
                    <a:pt x="0" y="140"/>
                  </a:lnTo>
                  <a:lnTo>
                    <a:pt x="77" y="384"/>
                  </a:lnTo>
                </a:path>
              </a:pathLst>
            </a:custGeom>
            <a:solidFill>
              <a:srgbClr val="FFD80F"/>
            </a:solidFill>
            <a:ln w="9525" cap="rnd">
              <a:noFill/>
              <a:round/>
              <a:headEnd/>
              <a:tailEnd/>
            </a:ln>
            <a:effectLst/>
          </p:spPr>
          <p:txBody>
            <a:bodyPr/>
            <a:lstStyle/>
            <a:p>
              <a:endParaRPr lang="en-US" sz="1800"/>
            </a:p>
          </p:txBody>
        </p:sp>
        <p:sp>
          <p:nvSpPr>
            <p:cNvPr id="183" name="Freeform 181">
              <a:extLst>
                <a:ext uri="{FF2B5EF4-FFF2-40B4-BE49-F238E27FC236}">
                  <a16:creationId xmlns:a16="http://schemas.microsoft.com/office/drawing/2014/main" id="{DC936EDF-591F-8648-9B1B-28CB56D7BAB7}"/>
                </a:ext>
              </a:extLst>
            </p:cNvPr>
            <p:cNvSpPr>
              <a:spLocks/>
            </p:cNvSpPr>
            <p:nvPr/>
          </p:nvSpPr>
          <p:spPr bwMode="auto">
            <a:xfrm>
              <a:off x="3722" y="1693"/>
              <a:ext cx="113" cy="385"/>
            </a:xfrm>
            <a:custGeom>
              <a:avLst/>
              <a:gdLst/>
              <a:ahLst/>
              <a:cxnLst>
                <a:cxn ang="0">
                  <a:pos x="77" y="384"/>
                </a:cxn>
                <a:cxn ang="0">
                  <a:pos x="84" y="363"/>
                </a:cxn>
                <a:cxn ang="0">
                  <a:pos x="93" y="333"/>
                </a:cxn>
                <a:cxn ang="0">
                  <a:pos x="98" y="298"/>
                </a:cxn>
                <a:cxn ang="0">
                  <a:pos x="105" y="257"/>
                </a:cxn>
                <a:cxn ang="0">
                  <a:pos x="109" y="216"/>
                </a:cxn>
                <a:cxn ang="0">
                  <a:pos x="112" y="170"/>
                </a:cxn>
                <a:cxn ang="0">
                  <a:pos x="107" y="123"/>
                </a:cxn>
                <a:cxn ang="0">
                  <a:pos x="98" y="80"/>
                </a:cxn>
                <a:cxn ang="0">
                  <a:pos x="86" y="37"/>
                </a:cxn>
                <a:cxn ang="0">
                  <a:pos x="63" y="0"/>
                </a:cxn>
                <a:cxn ang="0">
                  <a:pos x="63" y="0"/>
                </a:cxn>
                <a:cxn ang="0">
                  <a:pos x="61" y="0"/>
                </a:cxn>
                <a:cxn ang="0">
                  <a:pos x="57" y="6"/>
                </a:cxn>
                <a:cxn ang="0">
                  <a:pos x="50" y="12"/>
                </a:cxn>
                <a:cxn ang="0">
                  <a:pos x="43" y="25"/>
                </a:cxn>
                <a:cxn ang="0">
                  <a:pos x="36" y="37"/>
                </a:cxn>
                <a:cxn ang="0">
                  <a:pos x="25" y="54"/>
                </a:cxn>
                <a:cxn ang="0">
                  <a:pos x="17" y="73"/>
                </a:cxn>
                <a:cxn ang="0">
                  <a:pos x="8" y="94"/>
                </a:cxn>
                <a:cxn ang="0">
                  <a:pos x="4" y="115"/>
                </a:cxn>
                <a:cxn ang="0">
                  <a:pos x="0" y="140"/>
                </a:cxn>
              </a:cxnLst>
              <a:rect l="0" t="0" r="r" b="b"/>
              <a:pathLst>
                <a:path w="113" h="385">
                  <a:moveTo>
                    <a:pt x="77" y="384"/>
                  </a:moveTo>
                  <a:lnTo>
                    <a:pt x="84" y="363"/>
                  </a:lnTo>
                  <a:lnTo>
                    <a:pt x="93" y="333"/>
                  </a:lnTo>
                  <a:lnTo>
                    <a:pt x="98" y="298"/>
                  </a:lnTo>
                  <a:lnTo>
                    <a:pt x="105" y="257"/>
                  </a:lnTo>
                  <a:lnTo>
                    <a:pt x="109" y="216"/>
                  </a:lnTo>
                  <a:lnTo>
                    <a:pt x="112" y="170"/>
                  </a:lnTo>
                  <a:lnTo>
                    <a:pt x="107" y="123"/>
                  </a:lnTo>
                  <a:lnTo>
                    <a:pt x="98" y="80"/>
                  </a:lnTo>
                  <a:lnTo>
                    <a:pt x="86" y="37"/>
                  </a:lnTo>
                  <a:lnTo>
                    <a:pt x="63" y="0"/>
                  </a:lnTo>
                  <a:lnTo>
                    <a:pt x="63" y="0"/>
                  </a:lnTo>
                  <a:lnTo>
                    <a:pt x="61" y="0"/>
                  </a:lnTo>
                  <a:lnTo>
                    <a:pt x="57" y="6"/>
                  </a:lnTo>
                  <a:lnTo>
                    <a:pt x="50" y="12"/>
                  </a:lnTo>
                  <a:lnTo>
                    <a:pt x="43" y="25"/>
                  </a:lnTo>
                  <a:lnTo>
                    <a:pt x="36" y="37"/>
                  </a:lnTo>
                  <a:lnTo>
                    <a:pt x="25" y="54"/>
                  </a:lnTo>
                  <a:lnTo>
                    <a:pt x="17" y="73"/>
                  </a:lnTo>
                  <a:lnTo>
                    <a:pt x="8" y="94"/>
                  </a:lnTo>
                  <a:lnTo>
                    <a:pt x="4" y="115"/>
                  </a:lnTo>
                  <a:lnTo>
                    <a:pt x="0" y="140"/>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184" name="Freeform 182">
              <a:extLst>
                <a:ext uri="{FF2B5EF4-FFF2-40B4-BE49-F238E27FC236}">
                  <a16:creationId xmlns:a16="http://schemas.microsoft.com/office/drawing/2014/main" id="{0AC78449-731A-7F47-9B61-CC252E81430C}"/>
                </a:ext>
              </a:extLst>
            </p:cNvPr>
            <p:cNvSpPr>
              <a:spLocks/>
            </p:cNvSpPr>
            <p:nvPr/>
          </p:nvSpPr>
          <p:spPr bwMode="auto">
            <a:xfrm>
              <a:off x="3625" y="1543"/>
              <a:ext cx="151" cy="331"/>
            </a:xfrm>
            <a:custGeom>
              <a:avLst/>
              <a:gdLst/>
              <a:ahLst/>
              <a:cxnLst>
                <a:cxn ang="0">
                  <a:pos x="141" y="330"/>
                </a:cxn>
                <a:cxn ang="0">
                  <a:pos x="145" y="309"/>
                </a:cxn>
                <a:cxn ang="0">
                  <a:pos x="147" y="280"/>
                </a:cxn>
                <a:cxn ang="0">
                  <a:pos x="150" y="248"/>
                </a:cxn>
                <a:cxn ang="0">
                  <a:pos x="150" y="212"/>
                </a:cxn>
                <a:cxn ang="0">
                  <a:pos x="145" y="174"/>
                </a:cxn>
                <a:cxn ang="0">
                  <a:pos x="140" y="136"/>
                </a:cxn>
                <a:cxn ang="0">
                  <a:pos x="129" y="99"/>
                </a:cxn>
                <a:cxn ang="0">
                  <a:pos x="114" y="62"/>
                </a:cxn>
                <a:cxn ang="0">
                  <a:pos x="92" y="29"/>
                </a:cxn>
                <a:cxn ang="0">
                  <a:pos x="67" y="0"/>
                </a:cxn>
                <a:cxn ang="0">
                  <a:pos x="67" y="0"/>
                </a:cxn>
                <a:cxn ang="0">
                  <a:pos x="65" y="0"/>
                </a:cxn>
                <a:cxn ang="0">
                  <a:pos x="61" y="4"/>
                </a:cxn>
                <a:cxn ang="0">
                  <a:pos x="55" y="11"/>
                </a:cxn>
                <a:cxn ang="0">
                  <a:pos x="44" y="16"/>
                </a:cxn>
                <a:cxn ang="0">
                  <a:pos x="36" y="27"/>
                </a:cxn>
                <a:cxn ang="0">
                  <a:pos x="25" y="37"/>
                </a:cxn>
                <a:cxn ang="0">
                  <a:pos x="16" y="50"/>
                </a:cxn>
                <a:cxn ang="0">
                  <a:pos x="8" y="62"/>
                </a:cxn>
                <a:cxn ang="0">
                  <a:pos x="4" y="75"/>
                </a:cxn>
                <a:cxn ang="0">
                  <a:pos x="0" y="88"/>
                </a:cxn>
                <a:cxn ang="0">
                  <a:pos x="141" y="330"/>
                </a:cxn>
              </a:cxnLst>
              <a:rect l="0" t="0" r="r" b="b"/>
              <a:pathLst>
                <a:path w="151" h="331">
                  <a:moveTo>
                    <a:pt x="141" y="330"/>
                  </a:moveTo>
                  <a:lnTo>
                    <a:pt x="145" y="309"/>
                  </a:lnTo>
                  <a:lnTo>
                    <a:pt x="147" y="280"/>
                  </a:lnTo>
                  <a:lnTo>
                    <a:pt x="150" y="248"/>
                  </a:lnTo>
                  <a:lnTo>
                    <a:pt x="150" y="212"/>
                  </a:lnTo>
                  <a:lnTo>
                    <a:pt x="145" y="174"/>
                  </a:lnTo>
                  <a:lnTo>
                    <a:pt x="140" y="136"/>
                  </a:lnTo>
                  <a:lnTo>
                    <a:pt x="129" y="99"/>
                  </a:lnTo>
                  <a:lnTo>
                    <a:pt x="114" y="62"/>
                  </a:lnTo>
                  <a:lnTo>
                    <a:pt x="92" y="29"/>
                  </a:lnTo>
                  <a:lnTo>
                    <a:pt x="67" y="0"/>
                  </a:lnTo>
                  <a:lnTo>
                    <a:pt x="67" y="0"/>
                  </a:lnTo>
                  <a:lnTo>
                    <a:pt x="65" y="0"/>
                  </a:lnTo>
                  <a:lnTo>
                    <a:pt x="61" y="4"/>
                  </a:lnTo>
                  <a:lnTo>
                    <a:pt x="55" y="11"/>
                  </a:lnTo>
                  <a:lnTo>
                    <a:pt x="44" y="16"/>
                  </a:lnTo>
                  <a:lnTo>
                    <a:pt x="36" y="27"/>
                  </a:lnTo>
                  <a:lnTo>
                    <a:pt x="25" y="37"/>
                  </a:lnTo>
                  <a:lnTo>
                    <a:pt x="16" y="50"/>
                  </a:lnTo>
                  <a:lnTo>
                    <a:pt x="8" y="62"/>
                  </a:lnTo>
                  <a:lnTo>
                    <a:pt x="4" y="75"/>
                  </a:lnTo>
                  <a:lnTo>
                    <a:pt x="0" y="88"/>
                  </a:lnTo>
                  <a:lnTo>
                    <a:pt x="141" y="330"/>
                  </a:lnTo>
                </a:path>
              </a:pathLst>
            </a:custGeom>
            <a:solidFill>
              <a:srgbClr val="FFD80F"/>
            </a:solidFill>
            <a:ln w="9525" cap="rnd">
              <a:noFill/>
              <a:round/>
              <a:headEnd/>
              <a:tailEnd/>
            </a:ln>
            <a:effectLst/>
          </p:spPr>
          <p:txBody>
            <a:bodyPr/>
            <a:lstStyle/>
            <a:p>
              <a:endParaRPr lang="en-US" sz="1800"/>
            </a:p>
          </p:txBody>
        </p:sp>
        <p:sp>
          <p:nvSpPr>
            <p:cNvPr id="185" name="Freeform 183">
              <a:extLst>
                <a:ext uri="{FF2B5EF4-FFF2-40B4-BE49-F238E27FC236}">
                  <a16:creationId xmlns:a16="http://schemas.microsoft.com/office/drawing/2014/main" id="{08746E42-7ADF-E141-9A09-9DC35A5C10CB}"/>
                </a:ext>
              </a:extLst>
            </p:cNvPr>
            <p:cNvSpPr>
              <a:spLocks/>
            </p:cNvSpPr>
            <p:nvPr/>
          </p:nvSpPr>
          <p:spPr bwMode="auto">
            <a:xfrm>
              <a:off x="3625" y="1543"/>
              <a:ext cx="151" cy="331"/>
            </a:xfrm>
            <a:custGeom>
              <a:avLst/>
              <a:gdLst/>
              <a:ahLst/>
              <a:cxnLst>
                <a:cxn ang="0">
                  <a:pos x="141" y="330"/>
                </a:cxn>
                <a:cxn ang="0">
                  <a:pos x="145" y="309"/>
                </a:cxn>
                <a:cxn ang="0">
                  <a:pos x="147" y="280"/>
                </a:cxn>
                <a:cxn ang="0">
                  <a:pos x="150" y="248"/>
                </a:cxn>
                <a:cxn ang="0">
                  <a:pos x="150" y="212"/>
                </a:cxn>
                <a:cxn ang="0">
                  <a:pos x="145" y="174"/>
                </a:cxn>
                <a:cxn ang="0">
                  <a:pos x="140" y="136"/>
                </a:cxn>
                <a:cxn ang="0">
                  <a:pos x="129" y="99"/>
                </a:cxn>
                <a:cxn ang="0">
                  <a:pos x="114" y="62"/>
                </a:cxn>
                <a:cxn ang="0">
                  <a:pos x="92" y="29"/>
                </a:cxn>
                <a:cxn ang="0">
                  <a:pos x="67" y="0"/>
                </a:cxn>
                <a:cxn ang="0">
                  <a:pos x="67" y="0"/>
                </a:cxn>
                <a:cxn ang="0">
                  <a:pos x="65" y="0"/>
                </a:cxn>
                <a:cxn ang="0">
                  <a:pos x="61" y="4"/>
                </a:cxn>
                <a:cxn ang="0">
                  <a:pos x="55" y="11"/>
                </a:cxn>
                <a:cxn ang="0">
                  <a:pos x="44" y="16"/>
                </a:cxn>
                <a:cxn ang="0">
                  <a:pos x="36" y="27"/>
                </a:cxn>
                <a:cxn ang="0">
                  <a:pos x="25" y="37"/>
                </a:cxn>
                <a:cxn ang="0">
                  <a:pos x="16" y="50"/>
                </a:cxn>
                <a:cxn ang="0">
                  <a:pos x="8" y="62"/>
                </a:cxn>
                <a:cxn ang="0">
                  <a:pos x="4" y="75"/>
                </a:cxn>
                <a:cxn ang="0">
                  <a:pos x="0" y="88"/>
                </a:cxn>
              </a:cxnLst>
              <a:rect l="0" t="0" r="r" b="b"/>
              <a:pathLst>
                <a:path w="151" h="331">
                  <a:moveTo>
                    <a:pt x="141" y="330"/>
                  </a:moveTo>
                  <a:lnTo>
                    <a:pt x="145" y="309"/>
                  </a:lnTo>
                  <a:lnTo>
                    <a:pt x="147" y="280"/>
                  </a:lnTo>
                  <a:lnTo>
                    <a:pt x="150" y="248"/>
                  </a:lnTo>
                  <a:lnTo>
                    <a:pt x="150" y="212"/>
                  </a:lnTo>
                  <a:lnTo>
                    <a:pt x="145" y="174"/>
                  </a:lnTo>
                  <a:lnTo>
                    <a:pt x="140" y="136"/>
                  </a:lnTo>
                  <a:lnTo>
                    <a:pt x="129" y="99"/>
                  </a:lnTo>
                  <a:lnTo>
                    <a:pt x="114" y="62"/>
                  </a:lnTo>
                  <a:lnTo>
                    <a:pt x="92" y="29"/>
                  </a:lnTo>
                  <a:lnTo>
                    <a:pt x="67" y="0"/>
                  </a:lnTo>
                  <a:lnTo>
                    <a:pt x="67" y="0"/>
                  </a:lnTo>
                  <a:lnTo>
                    <a:pt x="65" y="0"/>
                  </a:lnTo>
                  <a:lnTo>
                    <a:pt x="61" y="4"/>
                  </a:lnTo>
                  <a:lnTo>
                    <a:pt x="55" y="11"/>
                  </a:lnTo>
                  <a:lnTo>
                    <a:pt x="44" y="16"/>
                  </a:lnTo>
                  <a:lnTo>
                    <a:pt x="36" y="27"/>
                  </a:lnTo>
                  <a:lnTo>
                    <a:pt x="25" y="37"/>
                  </a:lnTo>
                  <a:lnTo>
                    <a:pt x="16" y="50"/>
                  </a:lnTo>
                  <a:lnTo>
                    <a:pt x="8" y="62"/>
                  </a:lnTo>
                  <a:lnTo>
                    <a:pt x="4" y="75"/>
                  </a:lnTo>
                  <a:lnTo>
                    <a:pt x="0" y="88"/>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186" name="Freeform 184">
              <a:extLst>
                <a:ext uri="{FF2B5EF4-FFF2-40B4-BE49-F238E27FC236}">
                  <a16:creationId xmlns:a16="http://schemas.microsoft.com/office/drawing/2014/main" id="{4AA46B9D-C2A3-784C-9190-2C34EE76C34F}"/>
                </a:ext>
              </a:extLst>
            </p:cNvPr>
            <p:cNvSpPr>
              <a:spLocks/>
            </p:cNvSpPr>
            <p:nvPr/>
          </p:nvSpPr>
          <p:spPr bwMode="auto">
            <a:xfrm>
              <a:off x="3548" y="1449"/>
              <a:ext cx="141" cy="271"/>
            </a:xfrm>
            <a:custGeom>
              <a:avLst/>
              <a:gdLst/>
              <a:ahLst/>
              <a:cxnLst>
                <a:cxn ang="0">
                  <a:pos x="131" y="270"/>
                </a:cxn>
                <a:cxn ang="0">
                  <a:pos x="135" y="253"/>
                </a:cxn>
                <a:cxn ang="0">
                  <a:pos x="137" y="231"/>
                </a:cxn>
                <a:cxn ang="0">
                  <a:pos x="140" y="203"/>
                </a:cxn>
                <a:cxn ang="0">
                  <a:pos x="137" y="175"/>
                </a:cxn>
                <a:cxn ang="0">
                  <a:pos x="133" y="143"/>
                </a:cxn>
                <a:cxn ang="0">
                  <a:pos x="126" y="111"/>
                </a:cxn>
                <a:cxn ang="0">
                  <a:pos x="116" y="80"/>
                </a:cxn>
                <a:cxn ang="0">
                  <a:pos x="103" y="50"/>
                </a:cxn>
                <a:cxn ang="0">
                  <a:pos x="84" y="23"/>
                </a:cxn>
                <a:cxn ang="0">
                  <a:pos x="61" y="0"/>
                </a:cxn>
                <a:cxn ang="0">
                  <a:pos x="61" y="0"/>
                </a:cxn>
                <a:cxn ang="0">
                  <a:pos x="55" y="4"/>
                </a:cxn>
                <a:cxn ang="0">
                  <a:pos x="46" y="9"/>
                </a:cxn>
                <a:cxn ang="0">
                  <a:pos x="40" y="16"/>
                </a:cxn>
                <a:cxn ang="0">
                  <a:pos x="31" y="23"/>
                </a:cxn>
                <a:cxn ang="0">
                  <a:pos x="23" y="31"/>
                </a:cxn>
                <a:cxn ang="0">
                  <a:pos x="15" y="41"/>
                </a:cxn>
                <a:cxn ang="0">
                  <a:pos x="8" y="52"/>
                </a:cxn>
                <a:cxn ang="0">
                  <a:pos x="4" y="65"/>
                </a:cxn>
                <a:cxn ang="0">
                  <a:pos x="0" y="80"/>
                </a:cxn>
                <a:cxn ang="0">
                  <a:pos x="0" y="99"/>
                </a:cxn>
                <a:cxn ang="0">
                  <a:pos x="131" y="270"/>
                </a:cxn>
              </a:cxnLst>
              <a:rect l="0" t="0" r="r" b="b"/>
              <a:pathLst>
                <a:path w="141" h="271">
                  <a:moveTo>
                    <a:pt x="131" y="270"/>
                  </a:moveTo>
                  <a:lnTo>
                    <a:pt x="135" y="253"/>
                  </a:lnTo>
                  <a:lnTo>
                    <a:pt x="137" y="231"/>
                  </a:lnTo>
                  <a:lnTo>
                    <a:pt x="140" y="203"/>
                  </a:lnTo>
                  <a:lnTo>
                    <a:pt x="137" y="175"/>
                  </a:lnTo>
                  <a:lnTo>
                    <a:pt x="133" y="143"/>
                  </a:lnTo>
                  <a:lnTo>
                    <a:pt x="126" y="111"/>
                  </a:lnTo>
                  <a:lnTo>
                    <a:pt x="116" y="80"/>
                  </a:lnTo>
                  <a:lnTo>
                    <a:pt x="103" y="50"/>
                  </a:lnTo>
                  <a:lnTo>
                    <a:pt x="84" y="23"/>
                  </a:lnTo>
                  <a:lnTo>
                    <a:pt x="61" y="0"/>
                  </a:lnTo>
                  <a:lnTo>
                    <a:pt x="61" y="0"/>
                  </a:lnTo>
                  <a:lnTo>
                    <a:pt x="55" y="4"/>
                  </a:lnTo>
                  <a:lnTo>
                    <a:pt x="46" y="9"/>
                  </a:lnTo>
                  <a:lnTo>
                    <a:pt x="40" y="16"/>
                  </a:lnTo>
                  <a:lnTo>
                    <a:pt x="31" y="23"/>
                  </a:lnTo>
                  <a:lnTo>
                    <a:pt x="23" y="31"/>
                  </a:lnTo>
                  <a:lnTo>
                    <a:pt x="15" y="41"/>
                  </a:lnTo>
                  <a:lnTo>
                    <a:pt x="8" y="52"/>
                  </a:lnTo>
                  <a:lnTo>
                    <a:pt x="4" y="65"/>
                  </a:lnTo>
                  <a:lnTo>
                    <a:pt x="0" y="80"/>
                  </a:lnTo>
                  <a:lnTo>
                    <a:pt x="0" y="99"/>
                  </a:lnTo>
                  <a:lnTo>
                    <a:pt x="131" y="270"/>
                  </a:lnTo>
                </a:path>
              </a:pathLst>
            </a:custGeom>
            <a:solidFill>
              <a:srgbClr val="FFD80F"/>
            </a:solidFill>
            <a:ln w="9525" cap="rnd">
              <a:noFill/>
              <a:round/>
              <a:headEnd/>
              <a:tailEnd/>
            </a:ln>
            <a:effectLst/>
          </p:spPr>
          <p:txBody>
            <a:bodyPr/>
            <a:lstStyle/>
            <a:p>
              <a:endParaRPr lang="en-US" sz="1800"/>
            </a:p>
          </p:txBody>
        </p:sp>
        <p:sp>
          <p:nvSpPr>
            <p:cNvPr id="187" name="Freeform 185">
              <a:extLst>
                <a:ext uri="{FF2B5EF4-FFF2-40B4-BE49-F238E27FC236}">
                  <a16:creationId xmlns:a16="http://schemas.microsoft.com/office/drawing/2014/main" id="{97A9FAAB-1C99-0C4E-B14A-87DE211FD484}"/>
                </a:ext>
              </a:extLst>
            </p:cNvPr>
            <p:cNvSpPr>
              <a:spLocks/>
            </p:cNvSpPr>
            <p:nvPr/>
          </p:nvSpPr>
          <p:spPr bwMode="auto">
            <a:xfrm>
              <a:off x="3548" y="1449"/>
              <a:ext cx="141" cy="271"/>
            </a:xfrm>
            <a:custGeom>
              <a:avLst/>
              <a:gdLst/>
              <a:ahLst/>
              <a:cxnLst>
                <a:cxn ang="0">
                  <a:pos x="131" y="270"/>
                </a:cxn>
                <a:cxn ang="0">
                  <a:pos x="135" y="253"/>
                </a:cxn>
                <a:cxn ang="0">
                  <a:pos x="137" y="231"/>
                </a:cxn>
                <a:cxn ang="0">
                  <a:pos x="140" y="203"/>
                </a:cxn>
                <a:cxn ang="0">
                  <a:pos x="137" y="175"/>
                </a:cxn>
                <a:cxn ang="0">
                  <a:pos x="133" y="143"/>
                </a:cxn>
                <a:cxn ang="0">
                  <a:pos x="126" y="111"/>
                </a:cxn>
                <a:cxn ang="0">
                  <a:pos x="116" y="80"/>
                </a:cxn>
                <a:cxn ang="0">
                  <a:pos x="103" y="50"/>
                </a:cxn>
                <a:cxn ang="0">
                  <a:pos x="84" y="23"/>
                </a:cxn>
                <a:cxn ang="0">
                  <a:pos x="61" y="0"/>
                </a:cxn>
                <a:cxn ang="0">
                  <a:pos x="61" y="0"/>
                </a:cxn>
                <a:cxn ang="0">
                  <a:pos x="55" y="4"/>
                </a:cxn>
                <a:cxn ang="0">
                  <a:pos x="46" y="9"/>
                </a:cxn>
                <a:cxn ang="0">
                  <a:pos x="40" y="16"/>
                </a:cxn>
                <a:cxn ang="0">
                  <a:pos x="31" y="23"/>
                </a:cxn>
                <a:cxn ang="0">
                  <a:pos x="23" y="31"/>
                </a:cxn>
                <a:cxn ang="0">
                  <a:pos x="15" y="41"/>
                </a:cxn>
                <a:cxn ang="0">
                  <a:pos x="8" y="52"/>
                </a:cxn>
                <a:cxn ang="0">
                  <a:pos x="4" y="65"/>
                </a:cxn>
                <a:cxn ang="0">
                  <a:pos x="0" y="80"/>
                </a:cxn>
                <a:cxn ang="0">
                  <a:pos x="0" y="99"/>
                </a:cxn>
              </a:cxnLst>
              <a:rect l="0" t="0" r="r" b="b"/>
              <a:pathLst>
                <a:path w="141" h="271">
                  <a:moveTo>
                    <a:pt x="131" y="270"/>
                  </a:moveTo>
                  <a:lnTo>
                    <a:pt x="135" y="253"/>
                  </a:lnTo>
                  <a:lnTo>
                    <a:pt x="137" y="231"/>
                  </a:lnTo>
                  <a:lnTo>
                    <a:pt x="140" y="203"/>
                  </a:lnTo>
                  <a:lnTo>
                    <a:pt x="137" y="175"/>
                  </a:lnTo>
                  <a:lnTo>
                    <a:pt x="133" y="143"/>
                  </a:lnTo>
                  <a:lnTo>
                    <a:pt x="126" y="111"/>
                  </a:lnTo>
                  <a:lnTo>
                    <a:pt x="116" y="80"/>
                  </a:lnTo>
                  <a:lnTo>
                    <a:pt x="103" y="50"/>
                  </a:lnTo>
                  <a:lnTo>
                    <a:pt x="84" y="23"/>
                  </a:lnTo>
                  <a:lnTo>
                    <a:pt x="61" y="0"/>
                  </a:lnTo>
                  <a:lnTo>
                    <a:pt x="61" y="0"/>
                  </a:lnTo>
                  <a:lnTo>
                    <a:pt x="55" y="4"/>
                  </a:lnTo>
                  <a:lnTo>
                    <a:pt x="46" y="9"/>
                  </a:lnTo>
                  <a:lnTo>
                    <a:pt x="40" y="16"/>
                  </a:lnTo>
                  <a:lnTo>
                    <a:pt x="31" y="23"/>
                  </a:lnTo>
                  <a:lnTo>
                    <a:pt x="23" y="31"/>
                  </a:lnTo>
                  <a:lnTo>
                    <a:pt x="15" y="41"/>
                  </a:lnTo>
                  <a:lnTo>
                    <a:pt x="8" y="52"/>
                  </a:lnTo>
                  <a:lnTo>
                    <a:pt x="4" y="65"/>
                  </a:lnTo>
                  <a:lnTo>
                    <a:pt x="0" y="80"/>
                  </a:lnTo>
                  <a:lnTo>
                    <a:pt x="0" y="99"/>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188" name="Freeform 186">
              <a:extLst>
                <a:ext uri="{FF2B5EF4-FFF2-40B4-BE49-F238E27FC236}">
                  <a16:creationId xmlns:a16="http://schemas.microsoft.com/office/drawing/2014/main" id="{89DDAAB0-3DC5-DD43-B5B9-3307E0A06320}"/>
                </a:ext>
              </a:extLst>
            </p:cNvPr>
            <p:cNvSpPr>
              <a:spLocks/>
            </p:cNvSpPr>
            <p:nvPr/>
          </p:nvSpPr>
          <p:spPr bwMode="auto">
            <a:xfrm>
              <a:off x="3338" y="1318"/>
              <a:ext cx="252" cy="270"/>
            </a:xfrm>
            <a:custGeom>
              <a:avLst/>
              <a:gdLst/>
              <a:ahLst/>
              <a:cxnLst>
                <a:cxn ang="0">
                  <a:pos x="246" y="269"/>
                </a:cxn>
                <a:cxn ang="0">
                  <a:pos x="248" y="252"/>
                </a:cxn>
                <a:cxn ang="0">
                  <a:pos x="251" y="233"/>
                </a:cxn>
                <a:cxn ang="0">
                  <a:pos x="248" y="210"/>
                </a:cxn>
                <a:cxn ang="0">
                  <a:pos x="246" y="187"/>
                </a:cxn>
                <a:cxn ang="0">
                  <a:pos x="244" y="163"/>
                </a:cxn>
                <a:cxn ang="0">
                  <a:pos x="237" y="140"/>
                </a:cxn>
                <a:cxn ang="0">
                  <a:pos x="231" y="115"/>
                </a:cxn>
                <a:cxn ang="0">
                  <a:pos x="221" y="94"/>
                </a:cxn>
                <a:cxn ang="0">
                  <a:pos x="210" y="73"/>
                </a:cxn>
                <a:cxn ang="0">
                  <a:pos x="198" y="52"/>
                </a:cxn>
                <a:cxn ang="0">
                  <a:pos x="198" y="52"/>
                </a:cxn>
                <a:cxn ang="0">
                  <a:pos x="182" y="38"/>
                </a:cxn>
                <a:cxn ang="0">
                  <a:pos x="166" y="25"/>
                </a:cxn>
                <a:cxn ang="0">
                  <a:pos x="150" y="15"/>
                </a:cxn>
                <a:cxn ang="0">
                  <a:pos x="136" y="8"/>
                </a:cxn>
                <a:cxn ang="0">
                  <a:pos x="119" y="4"/>
                </a:cxn>
                <a:cxn ang="0">
                  <a:pos x="102" y="0"/>
                </a:cxn>
                <a:cxn ang="0">
                  <a:pos x="85" y="0"/>
                </a:cxn>
                <a:cxn ang="0">
                  <a:pos x="71" y="2"/>
                </a:cxn>
                <a:cxn ang="0">
                  <a:pos x="56" y="4"/>
                </a:cxn>
                <a:cxn ang="0">
                  <a:pos x="41" y="8"/>
                </a:cxn>
                <a:cxn ang="0">
                  <a:pos x="41" y="8"/>
                </a:cxn>
                <a:cxn ang="0">
                  <a:pos x="39" y="10"/>
                </a:cxn>
                <a:cxn ang="0">
                  <a:pos x="35" y="13"/>
                </a:cxn>
                <a:cxn ang="0">
                  <a:pos x="30" y="18"/>
                </a:cxn>
                <a:cxn ang="0">
                  <a:pos x="25" y="27"/>
                </a:cxn>
                <a:cxn ang="0">
                  <a:pos x="18" y="36"/>
                </a:cxn>
                <a:cxn ang="0">
                  <a:pos x="12" y="46"/>
                </a:cxn>
                <a:cxn ang="0">
                  <a:pos x="5" y="57"/>
                </a:cxn>
                <a:cxn ang="0">
                  <a:pos x="1" y="69"/>
                </a:cxn>
                <a:cxn ang="0">
                  <a:pos x="0" y="82"/>
                </a:cxn>
                <a:cxn ang="0">
                  <a:pos x="0" y="94"/>
                </a:cxn>
                <a:cxn ang="0">
                  <a:pos x="246" y="269"/>
                </a:cxn>
              </a:cxnLst>
              <a:rect l="0" t="0" r="r" b="b"/>
              <a:pathLst>
                <a:path w="252" h="270">
                  <a:moveTo>
                    <a:pt x="246" y="269"/>
                  </a:moveTo>
                  <a:lnTo>
                    <a:pt x="248" y="252"/>
                  </a:lnTo>
                  <a:lnTo>
                    <a:pt x="251" y="233"/>
                  </a:lnTo>
                  <a:lnTo>
                    <a:pt x="248" y="210"/>
                  </a:lnTo>
                  <a:lnTo>
                    <a:pt x="246" y="187"/>
                  </a:lnTo>
                  <a:lnTo>
                    <a:pt x="244" y="163"/>
                  </a:lnTo>
                  <a:lnTo>
                    <a:pt x="237" y="140"/>
                  </a:lnTo>
                  <a:lnTo>
                    <a:pt x="231" y="115"/>
                  </a:lnTo>
                  <a:lnTo>
                    <a:pt x="221" y="94"/>
                  </a:lnTo>
                  <a:lnTo>
                    <a:pt x="210" y="73"/>
                  </a:lnTo>
                  <a:lnTo>
                    <a:pt x="198" y="52"/>
                  </a:lnTo>
                  <a:lnTo>
                    <a:pt x="198" y="52"/>
                  </a:lnTo>
                  <a:lnTo>
                    <a:pt x="182" y="38"/>
                  </a:lnTo>
                  <a:lnTo>
                    <a:pt x="166" y="25"/>
                  </a:lnTo>
                  <a:lnTo>
                    <a:pt x="150" y="15"/>
                  </a:lnTo>
                  <a:lnTo>
                    <a:pt x="136" y="8"/>
                  </a:lnTo>
                  <a:lnTo>
                    <a:pt x="119" y="4"/>
                  </a:lnTo>
                  <a:lnTo>
                    <a:pt x="102" y="0"/>
                  </a:lnTo>
                  <a:lnTo>
                    <a:pt x="85" y="0"/>
                  </a:lnTo>
                  <a:lnTo>
                    <a:pt x="71" y="2"/>
                  </a:lnTo>
                  <a:lnTo>
                    <a:pt x="56" y="4"/>
                  </a:lnTo>
                  <a:lnTo>
                    <a:pt x="41" y="8"/>
                  </a:lnTo>
                  <a:lnTo>
                    <a:pt x="41" y="8"/>
                  </a:lnTo>
                  <a:lnTo>
                    <a:pt x="39" y="10"/>
                  </a:lnTo>
                  <a:lnTo>
                    <a:pt x="35" y="13"/>
                  </a:lnTo>
                  <a:lnTo>
                    <a:pt x="30" y="18"/>
                  </a:lnTo>
                  <a:lnTo>
                    <a:pt x="25" y="27"/>
                  </a:lnTo>
                  <a:lnTo>
                    <a:pt x="18" y="36"/>
                  </a:lnTo>
                  <a:lnTo>
                    <a:pt x="12" y="46"/>
                  </a:lnTo>
                  <a:lnTo>
                    <a:pt x="5" y="57"/>
                  </a:lnTo>
                  <a:lnTo>
                    <a:pt x="1" y="69"/>
                  </a:lnTo>
                  <a:lnTo>
                    <a:pt x="0" y="82"/>
                  </a:lnTo>
                  <a:lnTo>
                    <a:pt x="0" y="94"/>
                  </a:lnTo>
                  <a:lnTo>
                    <a:pt x="246" y="269"/>
                  </a:lnTo>
                </a:path>
              </a:pathLst>
            </a:custGeom>
            <a:solidFill>
              <a:srgbClr val="FFD80F"/>
            </a:solidFill>
            <a:ln w="9525" cap="rnd">
              <a:noFill/>
              <a:round/>
              <a:headEnd/>
              <a:tailEnd/>
            </a:ln>
            <a:effectLst/>
          </p:spPr>
          <p:txBody>
            <a:bodyPr/>
            <a:lstStyle/>
            <a:p>
              <a:endParaRPr lang="en-US" sz="1800"/>
            </a:p>
          </p:txBody>
        </p:sp>
        <p:sp>
          <p:nvSpPr>
            <p:cNvPr id="189" name="Freeform 187">
              <a:extLst>
                <a:ext uri="{FF2B5EF4-FFF2-40B4-BE49-F238E27FC236}">
                  <a16:creationId xmlns:a16="http://schemas.microsoft.com/office/drawing/2014/main" id="{7A89DEAD-E214-C74A-9D58-76AB51E49E58}"/>
                </a:ext>
              </a:extLst>
            </p:cNvPr>
            <p:cNvSpPr>
              <a:spLocks/>
            </p:cNvSpPr>
            <p:nvPr/>
          </p:nvSpPr>
          <p:spPr bwMode="auto">
            <a:xfrm>
              <a:off x="3338" y="1318"/>
              <a:ext cx="252" cy="270"/>
            </a:xfrm>
            <a:custGeom>
              <a:avLst/>
              <a:gdLst/>
              <a:ahLst/>
              <a:cxnLst>
                <a:cxn ang="0">
                  <a:pos x="246" y="269"/>
                </a:cxn>
                <a:cxn ang="0">
                  <a:pos x="248" y="252"/>
                </a:cxn>
                <a:cxn ang="0">
                  <a:pos x="251" y="233"/>
                </a:cxn>
                <a:cxn ang="0">
                  <a:pos x="248" y="210"/>
                </a:cxn>
                <a:cxn ang="0">
                  <a:pos x="246" y="187"/>
                </a:cxn>
                <a:cxn ang="0">
                  <a:pos x="244" y="163"/>
                </a:cxn>
                <a:cxn ang="0">
                  <a:pos x="237" y="140"/>
                </a:cxn>
                <a:cxn ang="0">
                  <a:pos x="231" y="115"/>
                </a:cxn>
                <a:cxn ang="0">
                  <a:pos x="221" y="94"/>
                </a:cxn>
                <a:cxn ang="0">
                  <a:pos x="210" y="73"/>
                </a:cxn>
                <a:cxn ang="0">
                  <a:pos x="198" y="52"/>
                </a:cxn>
                <a:cxn ang="0">
                  <a:pos x="198" y="52"/>
                </a:cxn>
                <a:cxn ang="0">
                  <a:pos x="182" y="38"/>
                </a:cxn>
                <a:cxn ang="0">
                  <a:pos x="166" y="25"/>
                </a:cxn>
                <a:cxn ang="0">
                  <a:pos x="150" y="15"/>
                </a:cxn>
                <a:cxn ang="0">
                  <a:pos x="136" y="8"/>
                </a:cxn>
                <a:cxn ang="0">
                  <a:pos x="119" y="4"/>
                </a:cxn>
                <a:cxn ang="0">
                  <a:pos x="102" y="0"/>
                </a:cxn>
                <a:cxn ang="0">
                  <a:pos x="85" y="0"/>
                </a:cxn>
                <a:cxn ang="0">
                  <a:pos x="71" y="2"/>
                </a:cxn>
                <a:cxn ang="0">
                  <a:pos x="56" y="4"/>
                </a:cxn>
                <a:cxn ang="0">
                  <a:pos x="41" y="8"/>
                </a:cxn>
                <a:cxn ang="0">
                  <a:pos x="41" y="8"/>
                </a:cxn>
                <a:cxn ang="0">
                  <a:pos x="39" y="10"/>
                </a:cxn>
                <a:cxn ang="0">
                  <a:pos x="35" y="13"/>
                </a:cxn>
                <a:cxn ang="0">
                  <a:pos x="30" y="18"/>
                </a:cxn>
                <a:cxn ang="0">
                  <a:pos x="25" y="27"/>
                </a:cxn>
                <a:cxn ang="0">
                  <a:pos x="18" y="36"/>
                </a:cxn>
                <a:cxn ang="0">
                  <a:pos x="12" y="46"/>
                </a:cxn>
                <a:cxn ang="0">
                  <a:pos x="5" y="57"/>
                </a:cxn>
                <a:cxn ang="0">
                  <a:pos x="1" y="69"/>
                </a:cxn>
                <a:cxn ang="0">
                  <a:pos x="0" y="82"/>
                </a:cxn>
                <a:cxn ang="0">
                  <a:pos x="0" y="94"/>
                </a:cxn>
              </a:cxnLst>
              <a:rect l="0" t="0" r="r" b="b"/>
              <a:pathLst>
                <a:path w="252" h="270">
                  <a:moveTo>
                    <a:pt x="246" y="269"/>
                  </a:moveTo>
                  <a:lnTo>
                    <a:pt x="248" y="252"/>
                  </a:lnTo>
                  <a:lnTo>
                    <a:pt x="251" y="233"/>
                  </a:lnTo>
                  <a:lnTo>
                    <a:pt x="248" y="210"/>
                  </a:lnTo>
                  <a:lnTo>
                    <a:pt x="246" y="187"/>
                  </a:lnTo>
                  <a:lnTo>
                    <a:pt x="244" y="163"/>
                  </a:lnTo>
                  <a:lnTo>
                    <a:pt x="237" y="140"/>
                  </a:lnTo>
                  <a:lnTo>
                    <a:pt x="231" y="115"/>
                  </a:lnTo>
                  <a:lnTo>
                    <a:pt x="221" y="94"/>
                  </a:lnTo>
                  <a:lnTo>
                    <a:pt x="210" y="73"/>
                  </a:lnTo>
                  <a:lnTo>
                    <a:pt x="198" y="52"/>
                  </a:lnTo>
                  <a:lnTo>
                    <a:pt x="198" y="52"/>
                  </a:lnTo>
                  <a:lnTo>
                    <a:pt x="182" y="38"/>
                  </a:lnTo>
                  <a:lnTo>
                    <a:pt x="166" y="25"/>
                  </a:lnTo>
                  <a:lnTo>
                    <a:pt x="150" y="15"/>
                  </a:lnTo>
                  <a:lnTo>
                    <a:pt x="136" y="8"/>
                  </a:lnTo>
                  <a:lnTo>
                    <a:pt x="119" y="4"/>
                  </a:lnTo>
                  <a:lnTo>
                    <a:pt x="102" y="0"/>
                  </a:lnTo>
                  <a:lnTo>
                    <a:pt x="85" y="0"/>
                  </a:lnTo>
                  <a:lnTo>
                    <a:pt x="71" y="2"/>
                  </a:lnTo>
                  <a:lnTo>
                    <a:pt x="56" y="4"/>
                  </a:lnTo>
                  <a:lnTo>
                    <a:pt x="41" y="8"/>
                  </a:lnTo>
                  <a:lnTo>
                    <a:pt x="41" y="8"/>
                  </a:lnTo>
                  <a:lnTo>
                    <a:pt x="39" y="10"/>
                  </a:lnTo>
                  <a:lnTo>
                    <a:pt x="35" y="13"/>
                  </a:lnTo>
                  <a:lnTo>
                    <a:pt x="30" y="18"/>
                  </a:lnTo>
                  <a:lnTo>
                    <a:pt x="25" y="27"/>
                  </a:lnTo>
                  <a:lnTo>
                    <a:pt x="18" y="36"/>
                  </a:lnTo>
                  <a:lnTo>
                    <a:pt x="12" y="46"/>
                  </a:lnTo>
                  <a:lnTo>
                    <a:pt x="5" y="57"/>
                  </a:lnTo>
                  <a:lnTo>
                    <a:pt x="1" y="69"/>
                  </a:lnTo>
                  <a:lnTo>
                    <a:pt x="0" y="82"/>
                  </a:lnTo>
                  <a:lnTo>
                    <a:pt x="0" y="94"/>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190" name="Freeform 188">
              <a:extLst>
                <a:ext uri="{FF2B5EF4-FFF2-40B4-BE49-F238E27FC236}">
                  <a16:creationId xmlns:a16="http://schemas.microsoft.com/office/drawing/2014/main" id="{CA679185-97FB-7E4B-951C-E808E3EBE374}"/>
                </a:ext>
              </a:extLst>
            </p:cNvPr>
            <p:cNvSpPr>
              <a:spLocks/>
            </p:cNvSpPr>
            <p:nvPr/>
          </p:nvSpPr>
          <p:spPr bwMode="auto">
            <a:xfrm>
              <a:off x="3291" y="1263"/>
              <a:ext cx="195" cy="218"/>
            </a:xfrm>
            <a:custGeom>
              <a:avLst/>
              <a:gdLst/>
              <a:ahLst/>
              <a:cxnLst>
                <a:cxn ang="0">
                  <a:pos x="194" y="217"/>
                </a:cxn>
                <a:cxn ang="0">
                  <a:pos x="194" y="195"/>
                </a:cxn>
                <a:cxn ang="0">
                  <a:pos x="189" y="169"/>
                </a:cxn>
                <a:cxn ang="0">
                  <a:pos x="183" y="143"/>
                </a:cxn>
                <a:cxn ang="0">
                  <a:pos x="173" y="116"/>
                </a:cxn>
                <a:cxn ang="0">
                  <a:pos x="160" y="86"/>
                </a:cxn>
                <a:cxn ang="0">
                  <a:pos x="141" y="61"/>
                </a:cxn>
                <a:cxn ang="0">
                  <a:pos x="120" y="38"/>
                </a:cxn>
                <a:cxn ang="0">
                  <a:pos x="90" y="19"/>
                </a:cxn>
                <a:cxn ang="0">
                  <a:pos x="59" y="6"/>
                </a:cxn>
                <a:cxn ang="0">
                  <a:pos x="19" y="0"/>
                </a:cxn>
                <a:cxn ang="0">
                  <a:pos x="19" y="0"/>
                </a:cxn>
                <a:cxn ang="0">
                  <a:pos x="19" y="2"/>
                </a:cxn>
                <a:cxn ang="0">
                  <a:pos x="17" y="6"/>
                </a:cxn>
                <a:cxn ang="0">
                  <a:pos x="15" y="13"/>
                </a:cxn>
                <a:cxn ang="0">
                  <a:pos x="10" y="21"/>
                </a:cxn>
                <a:cxn ang="0">
                  <a:pos x="8" y="29"/>
                </a:cxn>
                <a:cxn ang="0">
                  <a:pos x="4" y="42"/>
                </a:cxn>
                <a:cxn ang="0">
                  <a:pos x="2" y="52"/>
                </a:cxn>
                <a:cxn ang="0">
                  <a:pos x="0" y="67"/>
                </a:cxn>
                <a:cxn ang="0">
                  <a:pos x="0" y="80"/>
                </a:cxn>
                <a:cxn ang="0">
                  <a:pos x="0" y="93"/>
                </a:cxn>
                <a:cxn ang="0">
                  <a:pos x="194" y="217"/>
                </a:cxn>
              </a:cxnLst>
              <a:rect l="0" t="0" r="r" b="b"/>
              <a:pathLst>
                <a:path w="195" h="218">
                  <a:moveTo>
                    <a:pt x="194" y="217"/>
                  </a:moveTo>
                  <a:lnTo>
                    <a:pt x="194" y="195"/>
                  </a:lnTo>
                  <a:lnTo>
                    <a:pt x="189" y="169"/>
                  </a:lnTo>
                  <a:lnTo>
                    <a:pt x="183" y="143"/>
                  </a:lnTo>
                  <a:lnTo>
                    <a:pt x="173" y="116"/>
                  </a:lnTo>
                  <a:lnTo>
                    <a:pt x="160" y="86"/>
                  </a:lnTo>
                  <a:lnTo>
                    <a:pt x="141" y="61"/>
                  </a:lnTo>
                  <a:lnTo>
                    <a:pt x="120" y="38"/>
                  </a:lnTo>
                  <a:lnTo>
                    <a:pt x="90" y="19"/>
                  </a:lnTo>
                  <a:lnTo>
                    <a:pt x="59" y="6"/>
                  </a:lnTo>
                  <a:lnTo>
                    <a:pt x="19" y="0"/>
                  </a:lnTo>
                  <a:lnTo>
                    <a:pt x="19" y="0"/>
                  </a:lnTo>
                  <a:lnTo>
                    <a:pt x="19" y="2"/>
                  </a:lnTo>
                  <a:lnTo>
                    <a:pt x="17" y="6"/>
                  </a:lnTo>
                  <a:lnTo>
                    <a:pt x="15" y="13"/>
                  </a:lnTo>
                  <a:lnTo>
                    <a:pt x="10" y="21"/>
                  </a:lnTo>
                  <a:lnTo>
                    <a:pt x="8" y="29"/>
                  </a:lnTo>
                  <a:lnTo>
                    <a:pt x="4" y="42"/>
                  </a:lnTo>
                  <a:lnTo>
                    <a:pt x="2" y="52"/>
                  </a:lnTo>
                  <a:lnTo>
                    <a:pt x="0" y="67"/>
                  </a:lnTo>
                  <a:lnTo>
                    <a:pt x="0" y="80"/>
                  </a:lnTo>
                  <a:lnTo>
                    <a:pt x="0" y="93"/>
                  </a:lnTo>
                  <a:lnTo>
                    <a:pt x="194" y="217"/>
                  </a:lnTo>
                </a:path>
              </a:pathLst>
            </a:custGeom>
            <a:solidFill>
              <a:srgbClr val="FFD80F"/>
            </a:solidFill>
            <a:ln w="9525" cap="rnd">
              <a:noFill/>
              <a:round/>
              <a:headEnd/>
              <a:tailEnd/>
            </a:ln>
            <a:effectLst/>
          </p:spPr>
          <p:txBody>
            <a:bodyPr/>
            <a:lstStyle/>
            <a:p>
              <a:endParaRPr lang="en-US" sz="1800"/>
            </a:p>
          </p:txBody>
        </p:sp>
        <p:sp>
          <p:nvSpPr>
            <p:cNvPr id="191" name="Freeform 189">
              <a:extLst>
                <a:ext uri="{FF2B5EF4-FFF2-40B4-BE49-F238E27FC236}">
                  <a16:creationId xmlns:a16="http://schemas.microsoft.com/office/drawing/2014/main" id="{FD4BC48D-7417-3642-8673-D11D30084B50}"/>
                </a:ext>
              </a:extLst>
            </p:cNvPr>
            <p:cNvSpPr>
              <a:spLocks/>
            </p:cNvSpPr>
            <p:nvPr/>
          </p:nvSpPr>
          <p:spPr bwMode="auto">
            <a:xfrm>
              <a:off x="3291" y="1263"/>
              <a:ext cx="195" cy="218"/>
            </a:xfrm>
            <a:custGeom>
              <a:avLst/>
              <a:gdLst/>
              <a:ahLst/>
              <a:cxnLst>
                <a:cxn ang="0">
                  <a:pos x="194" y="217"/>
                </a:cxn>
                <a:cxn ang="0">
                  <a:pos x="194" y="195"/>
                </a:cxn>
                <a:cxn ang="0">
                  <a:pos x="189" y="169"/>
                </a:cxn>
                <a:cxn ang="0">
                  <a:pos x="183" y="143"/>
                </a:cxn>
                <a:cxn ang="0">
                  <a:pos x="173" y="116"/>
                </a:cxn>
                <a:cxn ang="0">
                  <a:pos x="160" y="86"/>
                </a:cxn>
                <a:cxn ang="0">
                  <a:pos x="141" y="61"/>
                </a:cxn>
                <a:cxn ang="0">
                  <a:pos x="120" y="38"/>
                </a:cxn>
                <a:cxn ang="0">
                  <a:pos x="90" y="19"/>
                </a:cxn>
                <a:cxn ang="0">
                  <a:pos x="59" y="6"/>
                </a:cxn>
                <a:cxn ang="0">
                  <a:pos x="19" y="0"/>
                </a:cxn>
                <a:cxn ang="0">
                  <a:pos x="19" y="0"/>
                </a:cxn>
                <a:cxn ang="0">
                  <a:pos x="19" y="2"/>
                </a:cxn>
                <a:cxn ang="0">
                  <a:pos x="17" y="6"/>
                </a:cxn>
                <a:cxn ang="0">
                  <a:pos x="15" y="13"/>
                </a:cxn>
                <a:cxn ang="0">
                  <a:pos x="10" y="21"/>
                </a:cxn>
                <a:cxn ang="0">
                  <a:pos x="8" y="29"/>
                </a:cxn>
                <a:cxn ang="0">
                  <a:pos x="4" y="42"/>
                </a:cxn>
                <a:cxn ang="0">
                  <a:pos x="2" y="52"/>
                </a:cxn>
                <a:cxn ang="0">
                  <a:pos x="0" y="67"/>
                </a:cxn>
                <a:cxn ang="0">
                  <a:pos x="0" y="80"/>
                </a:cxn>
                <a:cxn ang="0">
                  <a:pos x="0" y="93"/>
                </a:cxn>
              </a:cxnLst>
              <a:rect l="0" t="0" r="r" b="b"/>
              <a:pathLst>
                <a:path w="195" h="218">
                  <a:moveTo>
                    <a:pt x="194" y="217"/>
                  </a:moveTo>
                  <a:lnTo>
                    <a:pt x="194" y="195"/>
                  </a:lnTo>
                  <a:lnTo>
                    <a:pt x="189" y="169"/>
                  </a:lnTo>
                  <a:lnTo>
                    <a:pt x="183" y="143"/>
                  </a:lnTo>
                  <a:lnTo>
                    <a:pt x="173" y="116"/>
                  </a:lnTo>
                  <a:lnTo>
                    <a:pt x="160" y="86"/>
                  </a:lnTo>
                  <a:lnTo>
                    <a:pt x="141" y="61"/>
                  </a:lnTo>
                  <a:lnTo>
                    <a:pt x="120" y="38"/>
                  </a:lnTo>
                  <a:lnTo>
                    <a:pt x="90" y="19"/>
                  </a:lnTo>
                  <a:lnTo>
                    <a:pt x="59" y="6"/>
                  </a:lnTo>
                  <a:lnTo>
                    <a:pt x="19" y="0"/>
                  </a:lnTo>
                  <a:lnTo>
                    <a:pt x="19" y="0"/>
                  </a:lnTo>
                  <a:lnTo>
                    <a:pt x="19" y="2"/>
                  </a:lnTo>
                  <a:lnTo>
                    <a:pt x="17" y="6"/>
                  </a:lnTo>
                  <a:lnTo>
                    <a:pt x="15" y="13"/>
                  </a:lnTo>
                  <a:lnTo>
                    <a:pt x="10" y="21"/>
                  </a:lnTo>
                  <a:lnTo>
                    <a:pt x="8" y="29"/>
                  </a:lnTo>
                  <a:lnTo>
                    <a:pt x="4" y="42"/>
                  </a:lnTo>
                  <a:lnTo>
                    <a:pt x="2" y="52"/>
                  </a:lnTo>
                  <a:lnTo>
                    <a:pt x="0" y="67"/>
                  </a:lnTo>
                  <a:lnTo>
                    <a:pt x="0" y="80"/>
                  </a:lnTo>
                  <a:lnTo>
                    <a:pt x="0" y="93"/>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192" name="Freeform 190">
              <a:extLst>
                <a:ext uri="{FF2B5EF4-FFF2-40B4-BE49-F238E27FC236}">
                  <a16:creationId xmlns:a16="http://schemas.microsoft.com/office/drawing/2014/main" id="{24A286A5-9F2F-CE42-8420-B34AA957B583}"/>
                </a:ext>
              </a:extLst>
            </p:cNvPr>
            <p:cNvSpPr>
              <a:spLocks/>
            </p:cNvSpPr>
            <p:nvPr/>
          </p:nvSpPr>
          <p:spPr bwMode="auto">
            <a:xfrm>
              <a:off x="3204" y="1200"/>
              <a:ext cx="195" cy="224"/>
            </a:xfrm>
            <a:custGeom>
              <a:avLst/>
              <a:gdLst/>
              <a:ahLst/>
              <a:cxnLst>
                <a:cxn ang="0">
                  <a:pos x="194" y="223"/>
                </a:cxn>
                <a:cxn ang="0">
                  <a:pos x="189" y="204"/>
                </a:cxn>
                <a:cxn ang="0">
                  <a:pos x="184" y="181"/>
                </a:cxn>
                <a:cxn ang="0">
                  <a:pos x="173" y="158"/>
                </a:cxn>
                <a:cxn ang="0">
                  <a:pos x="160" y="130"/>
                </a:cxn>
                <a:cxn ang="0">
                  <a:pos x="145" y="105"/>
                </a:cxn>
                <a:cxn ang="0">
                  <a:pos x="126" y="80"/>
                </a:cxn>
                <a:cxn ang="0">
                  <a:pos x="103" y="57"/>
                </a:cxn>
                <a:cxn ang="0">
                  <a:pos x="78" y="34"/>
                </a:cxn>
                <a:cxn ang="0">
                  <a:pos x="46" y="14"/>
                </a:cxn>
                <a:cxn ang="0">
                  <a:pos x="12" y="0"/>
                </a:cxn>
                <a:cxn ang="0">
                  <a:pos x="12" y="0"/>
                </a:cxn>
                <a:cxn ang="0">
                  <a:pos x="12" y="2"/>
                </a:cxn>
                <a:cxn ang="0">
                  <a:pos x="9" y="6"/>
                </a:cxn>
                <a:cxn ang="0">
                  <a:pos x="6" y="14"/>
                </a:cxn>
                <a:cxn ang="0">
                  <a:pos x="4" y="27"/>
                </a:cxn>
                <a:cxn ang="0">
                  <a:pos x="2" y="41"/>
                </a:cxn>
                <a:cxn ang="0">
                  <a:pos x="0" y="57"/>
                </a:cxn>
                <a:cxn ang="0">
                  <a:pos x="0" y="73"/>
                </a:cxn>
                <a:cxn ang="0">
                  <a:pos x="0" y="90"/>
                </a:cxn>
                <a:cxn ang="0">
                  <a:pos x="4" y="109"/>
                </a:cxn>
                <a:cxn ang="0">
                  <a:pos x="8" y="126"/>
                </a:cxn>
                <a:cxn ang="0">
                  <a:pos x="194" y="223"/>
                </a:cxn>
              </a:cxnLst>
              <a:rect l="0" t="0" r="r" b="b"/>
              <a:pathLst>
                <a:path w="195" h="224">
                  <a:moveTo>
                    <a:pt x="194" y="223"/>
                  </a:moveTo>
                  <a:lnTo>
                    <a:pt x="189" y="204"/>
                  </a:lnTo>
                  <a:lnTo>
                    <a:pt x="184" y="181"/>
                  </a:lnTo>
                  <a:lnTo>
                    <a:pt x="173" y="158"/>
                  </a:lnTo>
                  <a:lnTo>
                    <a:pt x="160" y="130"/>
                  </a:lnTo>
                  <a:lnTo>
                    <a:pt x="145" y="105"/>
                  </a:lnTo>
                  <a:lnTo>
                    <a:pt x="126" y="80"/>
                  </a:lnTo>
                  <a:lnTo>
                    <a:pt x="103" y="57"/>
                  </a:lnTo>
                  <a:lnTo>
                    <a:pt x="78" y="34"/>
                  </a:lnTo>
                  <a:lnTo>
                    <a:pt x="46" y="14"/>
                  </a:lnTo>
                  <a:lnTo>
                    <a:pt x="12" y="0"/>
                  </a:lnTo>
                  <a:lnTo>
                    <a:pt x="12" y="0"/>
                  </a:lnTo>
                  <a:lnTo>
                    <a:pt x="12" y="2"/>
                  </a:lnTo>
                  <a:lnTo>
                    <a:pt x="9" y="6"/>
                  </a:lnTo>
                  <a:lnTo>
                    <a:pt x="6" y="14"/>
                  </a:lnTo>
                  <a:lnTo>
                    <a:pt x="4" y="27"/>
                  </a:lnTo>
                  <a:lnTo>
                    <a:pt x="2" y="41"/>
                  </a:lnTo>
                  <a:lnTo>
                    <a:pt x="0" y="57"/>
                  </a:lnTo>
                  <a:lnTo>
                    <a:pt x="0" y="73"/>
                  </a:lnTo>
                  <a:lnTo>
                    <a:pt x="0" y="90"/>
                  </a:lnTo>
                  <a:lnTo>
                    <a:pt x="4" y="109"/>
                  </a:lnTo>
                  <a:lnTo>
                    <a:pt x="8" y="126"/>
                  </a:lnTo>
                  <a:lnTo>
                    <a:pt x="194" y="223"/>
                  </a:lnTo>
                </a:path>
              </a:pathLst>
            </a:custGeom>
            <a:solidFill>
              <a:srgbClr val="FFD80F"/>
            </a:solidFill>
            <a:ln w="9525" cap="rnd">
              <a:noFill/>
              <a:round/>
              <a:headEnd/>
              <a:tailEnd/>
            </a:ln>
            <a:effectLst/>
          </p:spPr>
          <p:txBody>
            <a:bodyPr/>
            <a:lstStyle/>
            <a:p>
              <a:endParaRPr lang="en-US" sz="1800"/>
            </a:p>
          </p:txBody>
        </p:sp>
        <p:sp>
          <p:nvSpPr>
            <p:cNvPr id="193" name="Freeform 191">
              <a:extLst>
                <a:ext uri="{FF2B5EF4-FFF2-40B4-BE49-F238E27FC236}">
                  <a16:creationId xmlns:a16="http://schemas.microsoft.com/office/drawing/2014/main" id="{8EC5A37A-1737-4B4C-B780-5FC5EC8D45A4}"/>
                </a:ext>
              </a:extLst>
            </p:cNvPr>
            <p:cNvSpPr>
              <a:spLocks/>
            </p:cNvSpPr>
            <p:nvPr/>
          </p:nvSpPr>
          <p:spPr bwMode="auto">
            <a:xfrm>
              <a:off x="3204" y="1200"/>
              <a:ext cx="195" cy="224"/>
            </a:xfrm>
            <a:custGeom>
              <a:avLst/>
              <a:gdLst/>
              <a:ahLst/>
              <a:cxnLst>
                <a:cxn ang="0">
                  <a:pos x="194" y="223"/>
                </a:cxn>
                <a:cxn ang="0">
                  <a:pos x="189" y="204"/>
                </a:cxn>
                <a:cxn ang="0">
                  <a:pos x="184" y="181"/>
                </a:cxn>
                <a:cxn ang="0">
                  <a:pos x="173" y="158"/>
                </a:cxn>
                <a:cxn ang="0">
                  <a:pos x="160" y="130"/>
                </a:cxn>
                <a:cxn ang="0">
                  <a:pos x="145" y="105"/>
                </a:cxn>
                <a:cxn ang="0">
                  <a:pos x="126" y="80"/>
                </a:cxn>
                <a:cxn ang="0">
                  <a:pos x="103" y="57"/>
                </a:cxn>
                <a:cxn ang="0">
                  <a:pos x="78" y="34"/>
                </a:cxn>
                <a:cxn ang="0">
                  <a:pos x="46" y="14"/>
                </a:cxn>
                <a:cxn ang="0">
                  <a:pos x="12" y="0"/>
                </a:cxn>
                <a:cxn ang="0">
                  <a:pos x="12" y="0"/>
                </a:cxn>
                <a:cxn ang="0">
                  <a:pos x="12" y="2"/>
                </a:cxn>
                <a:cxn ang="0">
                  <a:pos x="9" y="6"/>
                </a:cxn>
                <a:cxn ang="0">
                  <a:pos x="6" y="14"/>
                </a:cxn>
                <a:cxn ang="0">
                  <a:pos x="4" y="27"/>
                </a:cxn>
                <a:cxn ang="0">
                  <a:pos x="2" y="41"/>
                </a:cxn>
                <a:cxn ang="0">
                  <a:pos x="0" y="57"/>
                </a:cxn>
                <a:cxn ang="0">
                  <a:pos x="0" y="73"/>
                </a:cxn>
                <a:cxn ang="0">
                  <a:pos x="0" y="90"/>
                </a:cxn>
                <a:cxn ang="0">
                  <a:pos x="4" y="109"/>
                </a:cxn>
                <a:cxn ang="0">
                  <a:pos x="8" y="126"/>
                </a:cxn>
              </a:cxnLst>
              <a:rect l="0" t="0" r="r" b="b"/>
              <a:pathLst>
                <a:path w="195" h="224">
                  <a:moveTo>
                    <a:pt x="194" y="223"/>
                  </a:moveTo>
                  <a:lnTo>
                    <a:pt x="189" y="204"/>
                  </a:lnTo>
                  <a:lnTo>
                    <a:pt x="184" y="181"/>
                  </a:lnTo>
                  <a:lnTo>
                    <a:pt x="173" y="158"/>
                  </a:lnTo>
                  <a:lnTo>
                    <a:pt x="160" y="130"/>
                  </a:lnTo>
                  <a:lnTo>
                    <a:pt x="145" y="105"/>
                  </a:lnTo>
                  <a:lnTo>
                    <a:pt x="126" y="80"/>
                  </a:lnTo>
                  <a:lnTo>
                    <a:pt x="103" y="57"/>
                  </a:lnTo>
                  <a:lnTo>
                    <a:pt x="78" y="34"/>
                  </a:lnTo>
                  <a:lnTo>
                    <a:pt x="46" y="14"/>
                  </a:lnTo>
                  <a:lnTo>
                    <a:pt x="12" y="0"/>
                  </a:lnTo>
                  <a:lnTo>
                    <a:pt x="12" y="0"/>
                  </a:lnTo>
                  <a:lnTo>
                    <a:pt x="12" y="2"/>
                  </a:lnTo>
                  <a:lnTo>
                    <a:pt x="9" y="6"/>
                  </a:lnTo>
                  <a:lnTo>
                    <a:pt x="6" y="14"/>
                  </a:lnTo>
                  <a:lnTo>
                    <a:pt x="4" y="27"/>
                  </a:lnTo>
                  <a:lnTo>
                    <a:pt x="2" y="41"/>
                  </a:lnTo>
                  <a:lnTo>
                    <a:pt x="0" y="57"/>
                  </a:lnTo>
                  <a:lnTo>
                    <a:pt x="0" y="73"/>
                  </a:lnTo>
                  <a:lnTo>
                    <a:pt x="0" y="90"/>
                  </a:lnTo>
                  <a:lnTo>
                    <a:pt x="4" y="109"/>
                  </a:lnTo>
                  <a:lnTo>
                    <a:pt x="8" y="126"/>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194" name="Freeform 192">
              <a:extLst>
                <a:ext uri="{FF2B5EF4-FFF2-40B4-BE49-F238E27FC236}">
                  <a16:creationId xmlns:a16="http://schemas.microsoft.com/office/drawing/2014/main" id="{35FC36F3-9BDD-2A48-968B-D4F7A5DC265F}"/>
                </a:ext>
              </a:extLst>
            </p:cNvPr>
            <p:cNvSpPr>
              <a:spLocks/>
            </p:cNvSpPr>
            <p:nvPr/>
          </p:nvSpPr>
          <p:spPr bwMode="auto">
            <a:xfrm>
              <a:off x="3044" y="1194"/>
              <a:ext cx="233" cy="163"/>
            </a:xfrm>
            <a:custGeom>
              <a:avLst/>
              <a:gdLst/>
              <a:ahLst/>
              <a:cxnLst>
                <a:cxn ang="0">
                  <a:pos x="232" y="162"/>
                </a:cxn>
                <a:cxn ang="0">
                  <a:pos x="225" y="146"/>
                </a:cxn>
                <a:cxn ang="0">
                  <a:pos x="221" y="129"/>
                </a:cxn>
                <a:cxn ang="0">
                  <a:pos x="213" y="116"/>
                </a:cxn>
                <a:cxn ang="0">
                  <a:pos x="206" y="102"/>
                </a:cxn>
                <a:cxn ang="0">
                  <a:pos x="200" y="90"/>
                </a:cxn>
                <a:cxn ang="0">
                  <a:pos x="192" y="78"/>
                </a:cxn>
                <a:cxn ang="0">
                  <a:pos x="181" y="67"/>
                </a:cxn>
                <a:cxn ang="0">
                  <a:pos x="170" y="59"/>
                </a:cxn>
                <a:cxn ang="0">
                  <a:pos x="160" y="51"/>
                </a:cxn>
                <a:cxn ang="0">
                  <a:pos x="147" y="42"/>
                </a:cxn>
                <a:cxn ang="0">
                  <a:pos x="147" y="42"/>
                </a:cxn>
                <a:cxn ang="0">
                  <a:pos x="133" y="34"/>
                </a:cxn>
                <a:cxn ang="0">
                  <a:pos x="118" y="27"/>
                </a:cxn>
                <a:cxn ang="0">
                  <a:pos x="105" y="21"/>
                </a:cxn>
                <a:cxn ang="0">
                  <a:pos x="91" y="15"/>
                </a:cxn>
                <a:cxn ang="0">
                  <a:pos x="75" y="11"/>
                </a:cxn>
                <a:cxn ang="0">
                  <a:pos x="61" y="6"/>
                </a:cxn>
                <a:cxn ang="0">
                  <a:pos x="46" y="4"/>
                </a:cxn>
                <a:cxn ang="0">
                  <a:pos x="34" y="2"/>
                </a:cxn>
                <a:cxn ang="0">
                  <a:pos x="19" y="2"/>
                </a:cxn>
                <a:cxn ang="0">
                  <a:pos x="4" y="0"/>
                </a:cxn>
                <a:cxn ang="0">
                  <a:pos x="4" y="0"/>
                </a:cxn>
                <a:cxn ang="0">
                  <a:pos x="4" y="2"/>
                </a:cxn>
                <a:cxn ang="0">
                  <a:pos x="4" y="6"/>
                </a:cxn>
                <a:cxn ang="0">
                  <a:pos x="2" y="13"/>
                </a:cxn>
                <a:cxn ang="0">
                  <a:pos x="0" y="21"/>
                </a:cxn>
                <a:cxn ang="0">
                  <a:pos x="0" y="32"/>
                </a:cxn>
                <a:cxn ang="0">
                  <a:pos x="0" y="42"/>
                </a:cxn>
                <a:cxn ang="0">
                  <a:pos x="0" y="53"/>
                </a:cxn>
                <a:cxn ang="0">
                  <a:pos x="2" y="66"/>
                </a:cxn>
                <a:cxn ang="0">
                  <a:pos x="4" y="76"/>
                </a:cxn>
                <a:cxn ang="0">
                  <a:pos x="8" y="87"/>
                </a:cxn>
                <a:cxn ang="0">
                  <a:pos x="232" y="162"/>
                </a:cxn>
              </a:cxnLst>
              <a:rect l="0" t="0" r="r" b="b"/>
              <a:pathLst>
                <a:path w="233" h="163">
                  <a:moveTo>
                    <a:pt x="232" y="162"/>
                  </a:moveTo>
                  <a:lnTo>
                    <a:pt x="225" y="146"/>
                  </a:lnTo>
                  <a:lnTo>
                    <a:pt x="221" y="129"/>
                  </a:lnTo>
                  <a:lnTo>
                    <a:pt x="213" y="116"/>
                  </a:lnTo>
                  <a:lnTo>
                    <a:pt x="206" y="102"/>
                  </a:lnTo>
                  <a:lnTo>
                    <a:pt x="200" y="90"/>
                  </a:lnTo>
                  <a:lnTo>
                    <a:pt x="192" y="78"/>
                  </a:lnTo>
                  <a:lnTo>
                    <a:pt x="181" y="67"/>
                  </a:lnTo>
                  <a:lnTo>
                    <a:pt x="170" y="59"/>
                  </a:lnTo>
                  <a:lnTo>
                    <a:pt x="160" y="51"/>
                  </a:lnTo>
                  <a:lnTo>
                    <a:pt x="147" y="42"/>
                  </a:lnTo>
                  <a:lnTo>
                    <a:pt x="147" y="42"/>
                  </a:lnTo>
                  <a:lnTo>
                    <a:pt x="133" y="34"/>
                  </a:lnTo>
                  <a:lnTo>
                    <a:pt x="118" y="27"/>
                  </a:lnTo>
                  <a:lnTo>
                    <a:pt x="105" y="21"/>
                  </a:lnTo>
                  <a:lnTo>
                    <a:pt x="91" y="15"/>
                  </a:lnTo>
                  <a:lnTo>
                    <a:pt x="75" y="11"/>
                  </a:lnTo>
                  <a:lnTo>
                    <a:pt x="61" y="6"/>
                  </a:lnTo>
                  <a:lnTo>
                    <a:pt x="46" y="4"/>
                  </a:lnTo>
                  <a:lnTo>
                    <a:pt x="34" y="2"/>
                  </a:lnTo>
                  <a:lnTo>
                    <a:pt x="19" y="2"/>
                  </a:lnTo>
                  <a:lnTo>
                    <a:pt x="4" y="0"/>
                  </a:lnTo>
                  <a:lnTo>
                    <a:pt x="4" y="0"/>
                  </a:lnTo>
                  <a:lnTo>
                    <a:pt x="4" y="2"/>
                  </a:lnTo>
                  <a:lnTo>
                    <a:pt x="4" y="6"/>
                  </a:lnTo>
                  <a:lnTo>
                    <a:pt x="2" y="13"/>
                  </a:lnTo>
                  <a:lnTo>
                    <a:pt x="0" y="21"/>
                  </a:lnTo>
                  <a:lnTo>
                    <a:pt x="0" y="32"/>
                  </a:lnTo>
                  <a:lnTo>
                    <a:pt x="0" y="42"/>
                  </a:lnTo>
                  <a:lnTo>
                    <a:pt x="0" y="53"/>
                  </a:lnTo>
                  <a:lnTo>
                    <a:pt x="2" y="66"/>
                  </a:lnTo>
                  <a:lnTo>
                    <a:pt x="4" y="76"/>
                  </a:lnTo>
                  <a:lnTo>
                    <a:pt x="8" y="87"/>
                  </a:lnTo>
                  <a:lnTo>
                    <a:pt x="232" y="162"/>
                  </a:lnTo>
                </a:path>
              </a:pathLst>
            </a:custGeom>
            <a:solidFill>
              <a:srgbClr val="FFD80F"/>
            </a:solidFill>
            <a:ln w="9525" cap="rnd">
              <a:noFill/>
              <a:round/>
              <a:headEnd/>
              <a:tailEnd/>
            </a:ln>
            <a:effectLst/>
          </p:spPr>
          <p:txBody>
            <a:bodyPr/>
            <a:lstStyle/>
            <a:p>
              <a:endParaRPr lang="en-US" sz="1800"/>
            </a:p>
          </p:txBody>
        </p:sp>
        <p:sp>
          <p:nvSpPr>
            <p:cNvPr id="195" name="Freeform 193">
              <a:extLst>
                <a:ext uri="{FF2B5EF4-FFF2-40B4-BE49-F238E27FC236}">
                  <a16:creationId xmlns:a16="http://schemas.microsoft.com/office/drawing/2014/main" id="{72167A24-3FC1-0245-8CA4-BB165DEDF48B}"/>
                </a:ext>
              </a:extLst>
            </p:cNvPr>
            <p:cNvSpPr>
              <a:spLocks/>
            </p:cNvSpPr>
            <p:nvPr/>
          </p:nvSpPr>
          <p:spPr bwMode="auto">
            <a:xfrm>
              <a:off x="3044" y="1194"/>
              <a:ext cx="233" cy="163"/>
            </a:xfrm>
            <a:custGeom>
              <a:avLst/>
              <a:gdLst/>
              <a:ahLst/>
              <a:cxnLst>
                <a:cxn ang="0">
                  <a:pos x="232" y="162"/>
                </a:cxn>
                <a:cxn ang="0">
                  <a:pos x="225" y="146"/>
                </a:cxn>
                <a:cxn ang="0">
                  <a:pos x="221" y="129"/>
                </a:cxn>
                <a:cxn ang="0">
                  <a:pos x="213" y="116"/>
                </a:cxn>
                <a:cxn ang="0">
                  <a:pos x="206" y="102"/>
                </a:cxn>
                <a:cxn ang="0">
                  <a:pos x="200" y="90"/>
                </a:cxn>
                <a:cxn ang="0">
                  <a:pos x="192" y="78"/>
                </a:cxn>
                <a:cxn ang="0">
                  <a:pos x="181" y="67"/>
                </a:cxn>
                <a:cxn ang="0">
                  <a:pos x="170" y="59"/>
                </a:cxn>
                <a:cxn ang="0">
                  <a:pos x="160" y="51"/>
                </a:cxn>
                <a:cxn ang="0">
                  <a:pos x="147" y="42"/>
                </a:cxn>
                <a:cxn ang="0">
                  <a:pos x="147" y="42"/>
                </a:cxn>
                <a:cxn ang="0">
                  <a:pos x="133" y="34"/>
                </a:cxn>
                <a:cxn ang="0">
                  <a:pos x="118" y="27"/>
                </a:cxn>
                <a:cxn ang="0">
                  <a:pos x="105" y="21"/>
                </a:cxn>
                <a:cxn ang="0">
                  <a:pos x="91" y="15"/>
                </a:cxn>
                <a:cxn ang="0">
                  <a:pos x="75" y="11"/>
                </a:cxn>
                <a:cxn ang="0">
                  <a:pos x="61" y="6"/>
                </a:cxn>
                <a:cxn ang="0">
                  <a:pos x="46" y="4"/>
                </a:cxn>
                <a:cxn ang="0">
                  <a:pos x="34" y="2"/>
                </a:cxn>
                <a:cxn ang="0">
                  <a:pos x="19" y="2"/>
                </a:cxn>
                <a:cxn ang="0">
                  <a:pos x="4" y="0"/>
                </a:cxn>
                <a:cxn ang="0">
                  <a:pos x="4" y="0"/>
                </a:cxn>
                <a:cxn ang="0">
                  <a:pos x="4" y="2"/>
                </a:cxn>
                <a:cxn ang="0">
                  <a:pos x="4" y="6"/>
                </a:cxn>
                <a:cxn ang="0">
                  <a:pos x="2" y="13"/>
                </a:cxn>
                <a:cxn ang="0">
                  <a:pos x="0" y="21"/>
                </a:cxn>
                <a:cxn ang="0">
                  <a:pos x="0" y="32"/>
                </a:cxn>
                <a:cxn ang="0">
                  <a:pos x="0" y="42"/>
                </a:cxn>
                <a:cxn ang="0">
                  <a:pos x="0" y="53"/>
                </a:cxn>
                <a:cxn ang="0">
                  <a:pos x="2" y="66"/>
                </a:cxn>
                <a:cxn ang="0">
                  <a:pos x="4" y="76"/>
                </a:cxn>
                <a:cxn ang="0">
                  <a:pos x="8" y="87"/>
                </a:cxn>
              </a:cxnLst>
              <a:rect l="0" t="0" r="r" b="b"/>
              <a:pathLst>
                <a:path w="233" h="163">
                  <a:moveTo>
                    <a:pt x="232" y="162"/>
                  </a:moveTo>
                  <a:lnTo>
                    <a:pt x="225" y="146"/>
                  </a:lnTo>
                  <a:lnTo>
                    <a:pt x="221" y="129"/>
                  </a:lnTo>
                  <a:lnTo>
                    <a:pt x="213" y="116"/>
                  </a:lnTo>
                  <a:lnTo>
                    <a:pt x="206" y="102"/>
                  </a:lnTo>
                  <a:lnTo>
                    <a:pt x="200" y="90"/>
                  </a:lnTo>
                  <a:lnTo>
                    <a:pt x="192" y="78"/>
                  </a:lnTo>
                  <a:lnTo>
                    <a:pt x="181" y="67"/>
                  </a:lnTo>
                  <a:lnTo>
                    <a:pt x="170" y="59"/>
                  </a:lnTo>
                  <a:lnTo>
                    <a:pt x="160" y="51"/>
                  </a:lnTo>
                  <a:lnTo>
                    <a:pt x="147" y="42"/>
                  </a:lnTo>
                  <a:lnTo>
                    <a:pt x="147" y="42"/>
                  </a:lnTo>
                  <a:lnTo>
                    <a:pt x="133" y="34"/>
                  </a:lnTo>
                  <a:lnTo>
                    <a:pt x="118" y="27"/>
                  </a:lnTo>
                  <a:lnTo>
                    <a:pt x="105" y="21"/>
                  </a:lnTo>
                  <a:lnTo>
                    <a:pt x="91" y="15"/>
                  </a:lnTo>
                  <a:lnTo>
                    <a:pt x="75" y="11"/>
                  </a:lnTo>
                  <a:lnTo>
                    <a:pt x="61" y="6"/>
                  </a:lnTo>
                  <a:lnTo>
                    <a:pt x="46" y="4"/>
                  </a:lnTo>
                  <a:lnTo>
                    <a:pt x="34" y="2"/>
                  </a:lnTo>
                  <a:lnTo>
                    <a:pt x="19" y="2"/>
                  </a:lnTo>
                  <a:lnTo>
                    <a:pt x="4" y="0"/>
                  </a:lnTo>
                  <a:lnTo>
                    <a:pt x="4" y="0"/>
                  </a:lnTo>
                  <a:lnTo>
                    <a:pt x="4" y="2"/>
                  </a:lnTo>
                  <a:lnTo>
                    <a:pt x="4" y="6"/>
                  </a:lnTo>
                  <a:lnTo>
                    <a:pt x="2" y="13"/>
                  </a:lnTo>
                  <a:lnTo>
                    <a:pt x="0" y="21"/>
                  </a:lnTo>
                  <a:lnTo>
                    <a:pt x="0" y="32"/>
                  </a:lnTo>
                  <a:lnTo>
                    <a:pt x="0" y="42"/>
                  </a:lnTo>
                  <a:lnTo>
                    <a:pt x="0" y="53"/>
                  </a:lnTo>
                  <a:lnTo>
                    <a:pt x="2" y="66"/>
                  </a:lnTo>
                  <a:lnTo>
                    <a:pt x="4" y="76"/>
                  </a:lnTo>
                  <a:lnTo>
                    <a:pt x="8" y="87"/>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196" name="Freeform 194">
              <a:extLst>
                <a:ext uri="{FF2B5EF4-FFF2-40B4-BE49-F238E27FC236}">
                  <a16:creationId xmlns:a16="http://schemas.microsoft.com/office/drawing/2014/main" id="{7AA7B710-379B-B445-AA17-B9F3D5957055}"/>
                </a:ext>
              </a:extLst>
            </p:cNvPr>
            <p:cNvSpPr>
              <a:spLocks/>
            </p:cNvSpPr>
            <p:nvPr/>
          </p:nvSpPr>
          <p:spPr bwMode="auto">
            <a:xfrm>
              <a:off x="1907" y="2181"/>
              <a:ext cx="121" cy="234"/>
            </a:xfrm>
            <a:custGeom>
              <a:avLst/>
              <a:gdLst/>
              <a:ahLst/>
              <a:cxnLst>
                <a:cxn ang="0">
                  <a:pos x="120" y="233"/>
                </a:cxn>
                <a:cxn ang="0">
                  <a:pos x="103" y="218"/>
                </a:cxn>
                <a:cxn ang="0">
                  <a:pos x="85" y="204"/>
                </a:cxn>
                <a:cxn ang="0">
                  <a:pos x="67" y="189"/>
                </a:cxn>
                <a:cxn ang="0">
                  <a:pos x="50" y="172"/>
                </a:cxn>
                <a:cxn ang="0">
                  <a:pos x="33" y="153"/>
                </a:cxn>
                <a:cxn ang="0">
                  <a:pos x="20" y="131"/>
                </a:cxn>
                <a:cxn ang="0">
                  <a:pos x="9" y="106"/>
                </a:cxn>
                <a:cxn ang="0">
                  <a:pos x="2" y="80"/>
                </a:cxn>
                <a:cxn ang="0">
                  <a:pos x="0" y="48"/>
                </a:cxn>
                <a:cxn ang="0">
                  <a:pos x="0" y="12"/>
                </a:cxn>
                <a:cxn ang="0">
                  <a:pos x="0" y="12"/>
                </a:cxn>
                <a:cxn ang="0">
                  <a:pos x="2" y="12"/>
                </a:cxn>
                <a:cxn ang="0">
                  <a:pos x="7" y="9"/>
                </a:cxn>
                <a:cxn ang="0">
                  <a:pos x="16" y="6"/>
                </a:cxn>
                <a:cxn ang="0">
                  <a:pos x="27" y="4"/>
                </a:cxn>
                <a:cxn ang="0">
                  <a:pos x="41" y="2"/>
                </a:cxn>
                <a:cxn ang="0">
                  <a:pos x="53" y="0"/>
                </a:cxn>
                <a:cxn ang="0">
                  <a:pos x="71" y="0"/>
                </a:cxn>
                <a:cxn ang="0">
                  <a:pos x="85" y="4"/>
                </a:cxn>
                <a:cxn ang="0">
                  <a:pos x="101" y="9"/>
                </a:cxn>
                <a:cxn ang="0">
                  <a:pos x="115" y="20"/>
                </a:cxn>
                <a:cxn ang="0">
                  <a:pos x="120" y="233"/>
                </a:cxn>
              </a:cxnLst>
              <a:rect l="0" t="0" r="r" b="b"/>
              <a:pathLst>
                <a:path w="121" h="234">
                  <a:moveTo>
                    <a:pt x="120" y="233"/>
                  </a:moveTo>
                  <a:lnTo>
                    <a:pt x="103" y="218"/>
                  </a:lnTo>
                  <a:lnTo>
                    <a:pt x="85" y="204"/>
                  </a:lnTo>
                  <a:lnTo>
                    <a:pt x="67" y="189"/>
                  </a:lnTo>
                  <a:lnTo>
                    <a:pt x="50" y="172"/>
                  </a:lnTo>
                  <a:lnTo>
                    <a:pt x="33" y="153"/>
                  </a:lnTo>
                  <a:lnTo>
                    <a:pt x="20" y="131"/>
                  </a:lnTo>
                  <a:lnTo>
                    <a:pt x="9" y="106"/>
                  </a:lnTo>
                  <a:lnTo>
                    <a:pt x="2" y="80"/>
                  </a:lnTo>
                  <a:lnTo>
                    <a:pt x="0" y="48"/>
                  </a:lnTo>
                  <a:lnTo>
                    <a:pt x="0" y="12"/>
                  </a:lnTo>
                  <a:lnTo>
                    <a:pt x="0" y="12"/>
                  </a:lnTo>
                  <a:lnTo>
                    <a:pt x="2" y="12"/>
                  </a:lnTo>
                  <a:lnTo>
                    <a:pt x="7" y="9"/>
                  </a:lnTo>
                  <a:lnTo>
                    <a:pt x="16" y="6"/>
                  </a:lnTo>
                  <a:lnTo>
                    <a:pt x="27" y="4"/>
                  </a:lnTo>
                  <a:lnTo>
                    <a:pt x="41" y="2"/>
                  </a:lnTo>
                  <a:lnTo>
                    <a:pt x="53" y="0"/>
                  </a:lnTo>
                  <a:lnTo>
                    <a:pt x="71" y="0"/>
                  </a:lnTo>
                  <a:lnTo>
                    <a:pt x="85" y="4"/>
                  </a:lnTo>
                  <a:lnTo>
                    <a:pt x="101" y="9"/>
                  </a:lnTo>
                  <a:lnTo>
                    <a:pt x="115" y="20"/>
                  </a:lnTo>
                  <a:lnTo>
                    <a:pt x="120" y="233"/>
                  </a:lnTo>
                </a:path>
              </a:pathLst>
            </a:custGeom>
            <a:solidFill>
              <a:srgbClr val="FFD80F"/>
            </a:solidFill>
            <a:ln w="9525" cap="rnd">
              <a:noFill/>
              <a:round/>
              <a:headEnd/>
              <a:tailEnd/>
            </a:ln>
            <a:effectLst/>
          </p:spPr>
          <p:txBody>
            <a:bodyPr/>
            <a:lstStyle/>
            <a:p>
              <a:endParaRPr lang="en-US" sz="1800"/>
            </a:p>
          </p:txBody>
        </p:sp>
        <p:sp>
          <p:nvSpPr>
            <p:cNvPr id="197" name="Freeform 195">
              <a:extLst>
                <a:ext uri="{FF2B5EF4-FFF2-40B4-BE49-F238E27FC236}">
                  <a16:creationId xmlns:a16="http://schemas.microsoft.com/office/drawing/2014/main" id="{0EBB4083-D2D1-3446-86DD-5127F67EE70C}"/>
                </a:ext>
              </a:extLst>
            </p:cNvPr>
            <p:cNvSpPr>
              <a:spLocks/>
            </p:cNvSpPr>
            <p:nvPr/>
          </p:nvSpPr>
          <p:spPr bwMode="auto">
            <a:xfrm>
              <a:off x="1907" y="2181"/>
              <a:ext cx="121" cy="234"/>
            </a:xfrm>
            <a:custGeom>
              <a:avLst/>
              <a:gdLst/>
              <a:ahLst/>
              <a:cxnLst>
                <a:cxn ang="0">
                  <a:pos x="120" y="233"/>
                </a:cxn>
                <a:cxn ang="0">
                  <a:pos x="103" y="218"/>
                </a:cxn>
                <a:cxn ang="0">
                  <a:pos x="85" y="204"/>
                </a:cxn>
                <a:cxn ang="0">
                  <a:pos x="67" y="189"/>
                </a:cxn>
                <a:cxn ang="0">
                  <a:pos x="50" y="172"/>
                </a:cxn>
                <a:cxn ang="0">
                  <a:pos x="33" y="153"/>
                </a:cxn>
                <a:cxn ang="0">
                  <a:pos x="20" y="131"/>
                </a:cxn>
                <a:cxn ang="0">
                  <a:pos x="9" y="106"/>
                </a:cxn>
                <a:cxn ang="0">
                  <a:pos x="2" y="80"/>
                </a:cxn>
                <a:cxn ang="0">
                  <a:pos x="0" y="48"/>
                </a:cxn>
                <a:cxn ang="0">
                  <a:pos x="0" y="12"/>
                </a:cxn>
                <a:cxn ang="0">
                  <a:pos x="0" y="12"/>
                </a:cxn>
                <a:cxn ang="0">
                  <a:pos x="2" y="12"/>
                </a:cxn>
                <a:cxn ang="0">
                  <a:pos x="7" y="9"/>
                </a:cxn>
                <a:cxn ang="0">
                  <a:pos x="16" y="6"/>
                </a:cxn>
                <a:cxn ang="0">
                  <a:pos x="27" y="4"/>
                </a:cxn>
                <a:cxn ang="0">
                  <a:pos x="41" y="2"/>
                </a:cxn>
                <a:cxn ang="0">
                  <a:pos x="53" y="0"/>
                </a:cxn>
                <a:cxn ang="0">
                  <a:pos x="71" y="0"/>
                </a:cxn>
                <a:cxn ang="0">
                  <a:pos x="85" y="4"/>
                </a:cxn>
                <a:cxn ang="0">
                  <a:pos x="101" y="9"/>
                </a:cxn>
                <a:cxn ang="0">
                  <a:pos x="115" y="20"/>
                </a:cxn>
              </a:cxnLst>
              <a:rect l="0" t="0" r="r" b="b"/>
              <a:pathLst>
                <a:path w="121" h="234">
                  <a:moveTo>
                    <a:pt x="120" y="233"/>
                  </a:moveTo>
                  <a:lnTo>
                    <a:pt x="103" y="218"/>
                  </a:lnTo>
                  <a:lnTo>
                    <a:pt x="85" y="204"/>
                  </a:lnTo>
                  <a:lnTo>
                    <a:pt x="67" y="189"/>
                  </a:lnTo>
                  <a:lnTo>
                    <a:pt x="50" y="172"/>
                  </a:lnTo>
                  <a:lnTo>
                    <a:pt x="33" y="153"/>
                  </a:lnTo>
                  <a:lnTo>
                    <a:pt x="20" y="131"/>
                  </a:lnTo>
                  <a:lnTo>
                    <a:pt x="9" y="106"/>
                  </a:lnTo>
                  <a:lnTo>
                    <a:pt x="2" y="80"/>
                  </a:lnTo>
                  <a:lnTo>
                    <a:pt x="0" y="48"/>
                  </a:lnTo>
                  <a:lnTo>
                    <a:pt x="0" y="12"/>
                  </a:lnTo>
                  <a:lnTo>
                    <a:pt x="0" y="12"/>
                  </a:lnTo>
                  <a:lnTo>
                    <a:pt x="2" y="12"/>
                  </a:lnTo>
                  <a:lnTo>
                    <a:pt x="7" y="9"/>
                  </a:lnTo>
                  <a:lnTo>
                    <a:pt x="16" y="6"/>
                  </a:lnTo>
                  <a:lnTo>
                    <a:pt x="27" y="4"/>
                  </a:lnTo>
                  <a:lnTo>
                    <a:pt x="41" y="2"/>
                  </a:lnTo>
                  <a:lnTo>
                    <a:pt x="53" y="0"/>
                  </a:lnTo>
                  <a:lnTo>
                    <a:pt x="71" y="0"/>
                  </a:lnTo>
                  <a:lnTo>
                    <a:pt x="85" y="4"/>
                  </a:lnTo>
                  <a:lnTo>
                    <a:pt x="101" y="9"/>
                  </a:lnTo>
                  <a:lnTo>
                    <a:pt x="115" y="20"/>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198" name="Freeform 196">
              <a:extLst>
                <a:ext uri="{FF2B5EF4-FFF2-40B4-BE49-F238E27FC236}">
                  <a16:creationId xmlns:a16="http://schemas.microsoft.com/office/drawing/2014/main" id="{9EE84EC2-ACBE-B743-8837-F129F55669F1}"/>
                </a:ext>
              </a:extLst>
            </p:cNvPr>
            <p:cNvSpPr>
              <a:spLocks/>
            </p:cNvSpPr>
            <p:nvPr/>
          </p:nvSpPr>
          <p:spPr bwMode="auto">
            <a:xfrm>
              <a:off x="1918" y="1811"/>
              <a:ext cx="109" cy="363"/>
            </a:xfrm>
            <a:custGeom>
              <a:avLst/>
              <a:gdLst/>
              <a:ahLst/>
              <a:cxnLst>
                <a:cxn ang="0">
                  <a:pos x="80" y="362"/>
                </a:cxn>
                <a:cxn ang="0">
                  <a:pos x="71" y="352"/>
                </a:cxn>
                <a:cxn ang="0">
                  <a:pos x="61" y="341"/>
                </a:cxn>
                <a:cxn ang="0">
                  <a:pos x="50" y="332"/>
                </a:cxn>
                <a:cxn ang="0">
                  <a:pos x="40" y="322"/>
                </a:cxn>
                <a:cxn ang="0">
                  <a:pos x="29" y="309"/>
                </a:cxn>
                <a:cxn ang="0">
                  <a:pos x="20" y="294"/>
                </a:cxn>
                <a:cxn ang="0">
                  <a:pos x="13" y="276"/>
                </a:cxn>
                <a:cxn ang="0">
                  <a:pos x="6" y="253"/>
                </a:cxn>
                <a:cxn ang="0">
                  <a:pos x="2" y="225"/>
                </a:cxn>
                <a:cxn ang="0">
                  <a:pos x="0" y="193"/>
                </a:cxn>
                <a:cxn ang="0">
                  <a:pos x="0" y="193"/>
                </a:cxn>
                <a:cxn ang="0">
                  <a:pos x="0" y="159"/>
                </a:cxn>
                <a:cxn ang="0">
                  <a:pos x="2" y="130"/>
                </a:cxn>
                <a:cxn ang="0">
                  <a:pos x="8" y="107"/>
                </a:cxn>
                <a:cxn ang="0">
                  <a:pos x="16" y="86"/>
                </a:cxn>
                <a:cxn ang="0">
                  <a:pos x="25" y="67"/>
                </a:cxn>
                <a:cxn ang="0">
                  <a:pos x="34" y="50"/>
                </a:cxn>
                <a:cxn ang="0">
                  <a:pos x="44" y="37"/>
                </a:cxn>
                <a:cxn ang="0">
                  <a:pos x="52" y="23"/>
                </a:cxn>
                <a:cxn ang="0">
                  <a:pos x="63" y="13"/>
                </a:cxn>
                <a:cxn ang="0">
                  <a:pos x="69" y="0"/>
                </a:cxn>
                <a:cxn ang="0">
                  <a:pos x="69" y="0"/>
                </a:cxn>
                <a:cxn ang="0">
                  <a:pos x="69" y="2"/>
                </a:cxn>
                <a:cxn ang="0">
                  <a:pos x="71" y="6"/>
                </a:cxn>
                <a:cxn ang="0">
                  <a:pos x="76" y="13"/>
                </a:cxn>
                <a:cxn ang="0">
                  <a:pos x="80" y="20"/>
                </a:cxn>
                <a:cxn ang="0">
                  <a:pos x="84" y="34"/>
                </a:cxn>
                <a:cxn ang="0">
                  <a:pos x="89" y="46"/>
                </a:cxn>
                <a:cxn ang="0">
                  <a:pos x="92" y="59"/>
                </a:cxn>
                <a:cxn ang="0">
                  <a:pos x="99" y="75"/>
                </a:cxn>
                <a:cxn ang="0">
                  <a:pos x="103" y="92"/>
                </a:cxn>
                <a:cxn ang="0">
                  <a:pos x="108" y="107"/>
                </a:cxn>
                <a:cxn ang="0">
                  <a:pos x="80" y="362"/>
                </a:cxn>
              </a:cxnLst>
              <a:rect l="0" t="0" r="r" b="b"/>
              <a:pathLst>
                <a:path w="109" h="363">
                  <a:moveTo>
                    <a:pt x="80" y="362"/>
                  </a:moveTo>
                  <a:lnTo>
                    <a:pt x="71" y="352"/>
                  </a:lnTo>
                  <a:lnTo>
                    <a:pt x="61" y="341"/>
                  </a:lnTo>
                  <a:lnTo>
                    <a:pt x="50" y="332"/>
                  </a:lnTo>
                  <a:lnTo>
                    <a:pt x="40" y="322"/>
                  </a:lnTo>
                  <a:lnTo>
                    <a:pt x="29" y="309"/>
                  </a:lnTo>
                  <a:lnTo>
                    <a:pt x="20" y="294"/>
                  </a:lnTo>
                  <a:lnTo>
                    <a:pt x="13" y="276"/>
                  </a:lnTo>
                  <a:lnTo>
                    <a:pt x="6" y="253"/>
                  </a:lnTo>
                  <a:lnTo>
                    <a:pt x="2" y="225"/>
                  </a:lnTo>
                  <a:lnTo>
                    <a:pt x="0" y="193"/>
                  </a:lnTo>
                  <a:lnTo>
                    <a:pt x="0" y="193"/>
                  </a:lnTo>
                  <a:lnTo>
                    <a:pt x="0" y="159"/>
                  </a:lnTo>
                  <a:lnTo>
                    <a:pt x="2" y="130"/>
                  </a:lnTo>
                  <a:lnTo>
                    <a:pt x="8" y="107"/>
                  </a:lnTo>
                  <a:lnTo>
                    <a:pt x="16" y="86"/>
                  </a:lnTo>
                  <a:lnTo>
                    <a:pt x="25" y="67"/>
                  </a:lnTo>
                  <a:lnTo>
                    <a:pt x="34" y="50"/>
                  </a:lnTo>
                  <a:lnTo>
                    <a:pt x="44" y="37"/>
                  </a:lnTo>
                  <a:lnTo>
                    <a:pt x="52" y="23"/>
                  </a:lnTo>
                  <a:lnTo>
                    <a:pt x="63" y="13"/>
                  </a:lnTo>
                  <a:lnTo>
                    <a:pt x="69" y="0"/>
                  </a:lnTo>
                  <a:lnTo>
                    <a:pt x="69" y="0"/>
                  </a:lnTo>
                  <a:lnTo>
                    <a:pt x="69" y="2"/>
                  </a:lnTo>
                  <a:lnTo>
                    <a:pt x="71" y="6"/>
                  </a:lnTo>
                  <a:lnTo>
                    <a:pt x="76" y="13"/>
                  </a:lnTo>
                  <a:lnTo>
                    <a:pt x="80" y="20"/>
                  </a:lnTo>
                  <a:lnTo>
                    <a:pt x="84" y="34"/>
                  </a:lnTo>
                  <a:lnTo>
                    <a:pt x="89" y="46"/>
                  </a:lnTo>
                  <a:lnTo>
                    <a:pt x="92" y="59"/>
                  </a:lnTo>
                  <a:lnTo>
                    <a:pt x="99" y="75"/>
                  </a:lnTo>
                  <a:lnTo>
                    <a:pt x="103" y="92"/>
                  </a:lnTo>
                  <a:lnTo>
                    <a:pt x="108" y="107"/>
                  </a:lnTo>
                  <a:lnTo>
                    <a:pt x="80" y="362"/>
                  </a:lnTo>
                </a:path>
              </a:pathLst>
            </a:custGeom>
            <a:solidFill>
              <a:srgbClr val="FFD80F"/>
            </a:solidFill>
            <a:ln w="9525" cap="rnd">
              <a:noFill/>
              <a:round/>
              <a:headEnd/>
              <a:tailEnd/>
            </a:ln>
            <a:effectLst/>
          </p:spPr>
          <p:txBody>
            <a:bodyPr/>
            <a:lstStyle/>
            <a:p>
              <a:endParaRPr lang="en-US" sz="1800"/>
            </a:p>
          </p:txBody>
        </p:sp>
        <p:sp>
          <p:nvSpPr>
            <p:cNvPr id="199" name="Freeform 197">
              <a:extLst>
                <a:ext uri="{FF2B5EF4-FFF2-40B4-BE49-F238E27FC236}">
                  <a16:creationId xmlns:a16="http://schemas.microsoft.com/office/drawing/2014/main" id="{EF04B1B8-FDA8-5D43-9717-F7B6E31313F8}"/>
                </a:ext>
              </a:extLst>
            </p:cNvPr>
            <p:cNvSpPr>
              <a:spLocks/>
            </p:cNvSpPr>
            <p:nvPr/>
          </p:nvSpPr>
          <p:spPr bwMode="auto">
            <a:xfrm>
              <a:off x="1918" y="1811"/>
              <a:ext cx="109" cy="363"/>
            </a:xfrm>
            <a:custGeom>
              <a:avLst/>
              <a:gdLst/>
              <a:ahLst/>
              <a:cxnLst>
                <a:cxn ang="0">
                  <a:pos x="80" y="362"/>
                </a:cxn>
                <a:cxn ang="0">
                  <a:pos x="71" y="352"/>
                </a:cxn>
                <a:cxn ang="0">
                  <a:pos x="61" y="341"/>
                </a:cxn>
                <a:cxn ang="0">
                  <a:pos x="50" y="332"/>
                </a:cxn>
                <a:cxn ang="0">
                  <a:pos x="40" y="322"/>
                </a:cxn>
                <a:cxn ang="0">
                  <a:pos x="29" y="309"/>
                </a:cxn>
                <a:cxn ang="0">
                  <a:pos x="20" y="294"/>
                </a:cxn>
                <a:cxn ang="0">
                  <a:pos x="13" y="276"/>
                </a:cxn>
                <a:cxn ang="0">
                  <a:pos x="6" y="253"/>
                </a:cxn>
                <a:cxn ang="0">
                  <a:pos x="2" y="225"/>
                </a:cxn>
                <a:cxn ang="0">
                  <a:pos x="0" y="193"/>
                </a:cxn>
                <a:cxn ang="0">
                  <a:pos x="0" y="193"/>
                </a:cxn>
                <a:cxn ang="0">
                  <a:pos x="0" y="159"/>
                </a:cxn>
                <a:cxn ang="0">
                  <a:pos x="2" y="130"/>
                </a:cxn>
                <a:cxn ang="0">
                  <a:pos x="8" y="107"/>
                </a:cxn>
                <a:cxn ang="0">
                  <a:pos x="16" y="86"/>
                </a:cxn>
                <a:cxn ang="0">
                  <a:pos x="25" y="67"/>
                </a:cxn>
                <a:cxn ang="0">
                  <a:pos x="34" y="50"/>
                </a:cxn>
                <a:cxn ang="0">
                  <a:pos x="44" y="37"/>
                </a:cxn>
                <a:cxn ang="0">
                  <a:pos x="52" y="23"/>
                </a:cxn>
                <a:cxn ang="0">
                  <a:pos x="63" y="13"/>
                </a:cxn>
                <a:cxn ang="0">
                  <a:pos x="69" y="0"/>
                </a:cxn>
                <a:cxn ang="0">
                  <a:pos x="69" y="0"/>
                </a:cxn>
                <a:cxn ang="0">
                  <a:pos x="69" y="2"/>
                </a:cxn>
                <a:cxn ang="0">
                  <a:pos x="71" y="6"/>
                </a:cxn>
                <a:cxn ang="0">
                  <a:pos x="76" y="13"/>
                </a:cxn>
                <a:cxn ang="0">
                  <a:pos x="80" y="20"/>
                </a:cxn>
                <a:cxn ang="0">
                  <a:pos x="84" y="34"/>
                </a:cxn>
                <a:cxn ang="0">
                  <a:pos x="89" y="46"/>
                </a:cxn>
                <a:cxn ang="0">
                  <a:pos x="92" y="59"/>
                </a:cxn>
                <a:cxn ang="0">
                  <a:pos x="99" y="75"/>
                </a:cxn>
                <a:cxn ang="0">
                  <a:pos x="103" y="92"/>
                </a:cxn>
                <a:cxn ang="0">
                  <a:pos x="108" y="107"/>
                </a:cxn>
              </a:cxnLst>
              <a:rect l="0" t="0" r="r" b="b"/>
              <a:pathLst>
                <a:path w="109" h="363">
                  <a:moveTo>
                    <a:pt x="80" y="362"/>
                  </a:moveTo>
                  <a:lnTo>
                    <a:pt x="71" y="352"/>
                  </a:lnTo>
                  <a:lnTo>
                    <a:pt x="61" y="341"/>
                  </a:lnTo>
                  <a:lnTo>
                    <a:pt x="50" y="332"/>
                  </a:lnTo>
                  <a:lnTo>
                    <a:pt x="40" y="322"/>
                  </a:lnTo>
                  <a:lnTo>
                    <a:pt x="29" y="309"/>
                  </a:lnTo>
                  <a:lnTo>
                    <a:pt x="20" y="294"/>
                  </a:lnTo>
                  <a:lnTo>
                    <a:pt x="13" y="276"/>
                  </a:lnTo>
                  <a:lnTo>
                    <a:pt x="6" y="253"/>
                  </a:lnTo>
                  <a:lnTo>
                    <a:pt x="2" y="225"/>
                  </a:lnTo>
                  <a:lnTo>
                    <a:pt x="0" y="193"/>
                  </a:lnTo>
                  <a:lnTo>
                    <a:pt x="0" y="193"/>
                  </a:lnTo>
                  <a:lnTo>
                    <a:pt x="0" y="159"/>
                  </a:lnTo>
                  <a:lnTo>
                    <a:pt x="2" y="130"/>
                  </a:lnTo>
                  <a:lnTo>
                    <a:pt x="8" y="107"/>
                  </a:lnTo>
                  <a:lnTo>
                    <a:pt x="16" y="86"/>
                  </a:lnTo>
                  <a:lnTo>
                    <a:pt x="25" y="67"/>
                  </a:lnTo>
                  <a:lnTo>
                    <a:pt x="34" y="50"/>
                  </a:lnTo>
                  <a:lnTo>
                    <a:pt x="44" y="37"/>
                  </a:lnTo>
                  <a:lnTo>
                    <a:pt x="52" y="23"/>
                  </a:lnTo>
                  <a:lnTo>
                    <a:pt x="63" y="13"/>
                  </a:lnTo>
                  <a:lnTo>
                    <a:pt x="69" y="0"/>
                  </a:lnTo>
                  <a:lnTo>
                    <a:pt x="69" y="0"/>
                  </a:lnTo>
                  <a:lnTo>
                    <a:pt x="69" y="2"/>
                  </a:lnTo>
                  <a:lnTo>
                    <a:pt x="71" y="6"/>
                  </a:lnTo>
                  <a:lnTo>
                    <a:pt x="76" y="13"/>
                  </a:lnTo>
                  <a:lnTo>
                    <a:pt x="80" y="20"/>
                  </a:lnTo>
                  <a:lnTo>
                    <a:pt x="84" y="34"/>
                  </a:lnTo>
                  <a:lnTo>
                    <a:pt x="89" y="46"/>
                  </a:lnTo>
                  <a:lnTo>
                    <a:pt x="92" y="59"/>
                  </a:lnTo>
                  <a:lnTo>
                    <a:pt x="99" y="75"/>
                  </a:lnTo>
                  <a:lnTo>
                    <a:pt x="103" y="92"/>
                  </a:lnTo>
                  <a:lnTo>
                    <a:pt x="108" y="107"/>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200" name="Freeform 198">
              <a:extLst>
                <a:ext uri="{FF2B5EF4-FFF2-40B4-BE49-F238E27FC236}">
                  <a16:creationId xmlns:a16="http://schemas.microsoft.com/office/drawing/2014/main" id="{5D8523E9-C894-C049-8132-731D25292A11}"/>
                </a:ext>
              </a:extLst>
            </p:cNvPr>
            <p:cNvSpPr>
              <a:spLocks/>
            </p:cNvSpPr>
            <p:nvPr/>
          </p:nvSpPr>
          <p:spPr bwMode="auto">
            <a:xfrm>
              <a:off x="1987" y="1647"/>
              <a:ext cx="111" cy="319"/>
            </a:xfrm>
            <a:custGeom>
              <a:avLst/>
              <a:gdLst/>
              <a:ahLst/>
              <a:cxnLst>
                <a:cxn ang="0">
                  <a:pos x="34" y="318"/>
                </a:cxn>
                <a:cxn ang="0">
                  <a:pos x="23" y="292"/>
                </a:cxn>
                <a:cxn ang="0">
                  <a:pos x="15" y="267"/>
                </a:cxn>
                <a:cxn ang="0">
                  <a:pos x="8" y="242"/>
                </a:cxn>
                <a:cxn ang="0">
                  <a:pos x="2" y="216"/>
                </a:cxn>
                <a:cxn ang="0">
                  <a:pos x="0" y="191"/>
                </a:cxn>
                <a:cxn ang="0">
                  <a:pos x="0" y="168"/>
                </a:cxn>
                <a:cxn ang="0">
                  <a:pos x="0" y="145"/>
                </a:cxn>
                <a:cxn ang="0">
                  <a:pos x="2" y="126"/>
                </a:cxn>
                <a:cxn ang="0">
                  <a:pos x="8" y="106"/>
                </a:cxn>
                <a:cxn ang="0">
                  <a:pos x="15" y="88"/>
                </a:cxn>
                <a:cxn ang="0">
                  <a:pos x="15" y="88"/>
                </a:cxn>
                <a:cxn ang="0">
                  <a:pos x="23" y="75"/>
                </a:cxn>
                <a:cxn ang="0">
                  <a:pos x="29" y="60"/>
                </a:cxn>
                <a:cxn ang="0">
                  <a:pos x="38" y="50"/>
                </a:cxn>
                <a:cxn ang="0">
                  <a:pos x="45" y="39"/>
                </a:cxn>
                <a:cxn ang="0">
                  <a:pos x="50" y="30"/>
                </a:cxn>
                <a:cxn ang="0">
                  <a:pos x="57" y="23"/>
                </a:cxn>
                <a:cxn ang="0">
                  <a:pos x="63" y="16"/>
                </a:cxn>
                <a:cxn ang="0">
                  <a:pos x="72" y="9"/>
                </a:cxn>
                <a:cxn ang="0">
                  <a:pos x="78" y="4"/>
                </a:cxn>
                <a:cxn ang="0">
                  <a:pos x="86" y="0"/>
                </a:cxn>
                <a:cxn ang="0">
                  <a:pos x="86" y="0"/>
                </a:cxn>
                <a:cxn ang="0">
                  <a:pos x="86" y="2"/>
                </a:cxn>
                <a:cxn ang="0">
                  <a:pos x="89" y="5"/>
                </a:cxn>
                <a:cxn ang="0">
                  <a:pos x="91" y="14"/>
                </a:cxn>
                <a:cxn ang="0">
                  <a:pos x="95" y="25"/>
                </a:cxn>
                <a:cxn ang="0">
                  <a:pos x="99" y="35"/>
                </a:cxn>
                <a:cxn ang="0">
                  <a:pos x="101" y="48"/>
                </a:cxn>
                <a:cxn ang="0">
                  <a:pos x="105" y="60"/>
                </a:cxn>
                <a:cxn ang="0">
                  <a:pos x="107" y="75"/>
                </a:cxn>
                <a:cxn ang="0">
                  <a:pos x="110" y="88"/>
                </a:cxn>
                <a:cxn ang="0">
                  <a:pos x="107" y="101"/>
                </a:cxn>
                <a:cxn ang="0">
                  <a:pos x="34" y="318"/>
                </a:cxn>
              </a:cxnLst>
              <a:rect l="0" t="0" r="r" b="b"/>
              <a:pathLst>
                <a:path w="111" h="319">
                  <a:moveTo>
                    <a:pt x="34" y="318"/>
                  </a:moveTo>
                  <a:lnTo>
                    <a:pt x="23" y="292"/>
                  </a:lnTo>
                  <a:lnTo>
                    <a:pt x="15" y="267"/>
                  </a:lnTo>
                  <a:lnTo>
                    <a:pt x="8" y="242"/>
                  </a:lnTo>
                  <a:lnTo>
                    <a:pt x="2" y="216"/>
                  </a:lnTo>
                  <a:lnTo>
                    <a:pt x="0" y="191"/>
                  </a:lnTo>
                  <a:lnTo>
                    <a:pt x="0" y="168"/>
                  </a:lnTo>
                  <a:lnTo>
                    <a:pt x="0" y="145"/>
                  </a:lnTo>
                  <a:lnTo>
                    <a:pt x="2" y="126"/>
                  </a:lnTo>
                  <a:lnTo>
                    <a:pt x="8" y="106"/>
                  </a:lnTo>
                  <a:lnTo>
                    <a:pt x="15" y="88"/>
                  </a:lnTo>
                  <a:lnTo>
                    <a:pt x="15" y="88"/>
                  </a:lnTo>
                  <a:lnTo>
                    <a:pt x="23" y="75"/>
                  </a:lnTo>
                  <a:lnTo>
                    <a:pt x="29" y="60"/>
                  </a:lnTo>
                  <a:lnTo>
                    <a:pt x="38" y="50"/>
                  </a:lnTo>
                  <a:lnTo>
                    <a:pt x="45" y="39"/>
                  </a:lnTo>
                  <a:lnTo>
                    <a:pt x="50" y="30"/>
                  </a:lnTo>
                  <a:lnTo>
                    <a:pt x="57" y="23"/>
                  </a:lnTo>
                  <a:lnTo>
                    <a:pt x="63" y="16"/>
                  </a:lnTo>
                  <a:lnTo>
                    <a:pt x="72" y="9"/>
                  </a:lnTo>
                  <a:lnTo>
                    <a:pt x="78" y="4"/>
                  </a:lnTo>
                  <a:lnTo>
                    <a:pt x="86" y="0"/>
                  </a:lnTo>
                  <a:lnTo>
                    <a:pt x="86" y="0"/>
                  </a:lnTo>
                  <a:lnTo>
                    <a:pt x="86" y="2"/>
                  </a:lnTo>
                  <a:lnTo>
                    <a:pt x="89" y="5"/>
                  </a:lnTo>
                  <a:lnTo>
                    <a:pt x="91" y="14"/>
                  </a:lnTo>
                  <a:lnTo>
                    <a:pt x="95" y="25"/>
                  </a:lnTo>
                  <a:lnTo>
                    <a:pt x="99" y="35"/>
                  </a:lnTo>
                  <a:lnTo>
                    <a:pt x="101" y="48"/>
                  </a:lnTo>
                  <a:lnTo>
                    <a:pt x="105" y="60"/>
                  </a:lnTo>
                  <a:lnTo>
                    <a:pt x="107" y="75"/>
                  </a:lnTo>
                  <a:lnTo>
                    <a:pt x="110" y="88"/>
                  </a:lnTo>
                  <a:lnTo>
                    <a:pt x="107" y="101"/>
                  </a:lnTo>
                  <a:lnTo>
                    <a:pt x="34" y="318"/>
                  </a:lnTo>
                </a:path>
              </a:pathLst>
            </a:custGeom>
            <a:solidFill>
              <a:srgbClr val="FFD80F"/>
            </a:solidFill>
            <a:ln w="9525" cap="rnd">
              <a:noFill/>
              <a:round/>
              <a:headEnd/>
              <a:tailEnd/>
            </a:ln>
            <a:effectLst/>
          </p:spPr>
          <p:txBody>
            <a:bodyPr/>
            <a:lstStyle/>
            <a:p>
              <a:endParaRPr lang="en-US" sz="1800"/>
            </a:p>
          </p:txBody>
        </p:sp>
        <p:sp>
          <p:nvSpPr>
            <p:cNvPr id="201" name="Freeform 199">
              <a:extLst>
                <a:ext uri="{FF2B5EF4-FFF2-40B4-BE49-F238E27FC236}">
                  <a16:creationId xmlns:a16="http://schemas.microsoft.com/office/drawing/2014/main" id="{8E9AB694-6D73-3642-A731-8C719D823B00}"/>
                </a:ext>
              </a:extLst>
            </p:cNvPr>
            <p:cNvSpPr>
              <a:spLocks/>
            </p:cNvSpPr>
            <p:nvPr/>
          </p:nvSpPr>
          <p:spPr bwMode="auto">
            <a:xfrm>
              <a:off x="1987" y="1647"/>
              <a:ext cx="111" cy="319"/>
            </a:xfrm>
            <a:custGeom>
              <a:avLst/>
              <a:gdLst/>
              <a:ahLst/>
              <a:cxnLst>
                <a:cxn ang="0">
                  <a:pos x="34" y="318"/>
                </a:cxn>
                <a:cxn ang="0">
                  <a:pos x="23" y="292"/>
                </a:cxn>
                <a:cxn ang="0">
                  <a:pos x="15" y="267"/>
                </a:cxn>
                <a:cxn ang="0">
                  <a:pos x="8" y="242"/>
                </a:cxn>
                <a:cxn ang="0">
                  <a:pos x="2" y="216"/>
                </a:cxn>
                <a:cxn ang="0">
                  <a:pos x="0" y="191"/>
                </a:cxn>
                <a:cxn ang="0">
                  <a:pos x="0" y="168"/>
                </a:cxn>
                <a:cxn ang="0">
                  <a:pos x="0" y="145"/>
                </a:cxn>
                <a:cxn ang="0">
                  <a:pos x="2" y="126"/>
                </a:cxn>
                <a:cxn ang="0">
                  <a:pos x="8" y="106"/>
                </a:cxn>
                <a:cxn ang="0">
                  <a:pos x="15" y="88"/>
                </a:cxn>
                <a:cxn ang="0">
                  <a:pos x="15" y="88"/>
                </a:cxn>
                <a:cxn ang="0">
                  <a:pos x="23" y="75"/>
                </a:cxn>
                <a:cxn ang="0">
                  <a:pos x="29" y="60"/>
                </a:cxn>
                <a:cxn ang="0">
                  <a:pos x="38" y="50"/>
                </a:cxn>
                <a:cxn ang="0">
                  <a:pos x="45" y="39"/>
                </a:cxn>
                <a:cxn ang="0">
                  <a:pos x="50" y="30"/>
                </a:cxn>
                <a:cxn ang="0">
                  <a:pos x="57" y="23"/>
                </a:cxn>
                <a:cxn ang="0">
                  <a:pos x="63" y="16"/>
                </a:cxn>
                <a:cxn ang="0">
                  <a:pos x="72" y="9"/>
                </a:cxn>
                <a:cxn ang="0">
                  <a:pos x="78" y="4"/>
                </a:cxn>
                <a:cxn ang="0">
                  <a:pos x="86" y="0"/>
                </a:cxn>
                <a:cxn ang="0">
                  <a:pos x="86" y="0"/>
                </a:cxn>
                <a:cxn ang="0">
                  <a:pos x="86" y="2"/>
                </a:cxn>
                <a:cxn ang="0">
                  <a:pos x="89" y="5"/>
                </a:cxn>
                <a:cxn ang="0">
                  <a:pos x="91" y="14"/>
                </a:cxn>
                <a:cxn ang="0">
                  <a:pos x="95" y="25"/>
                </a:cxn>
                <a:cxn ang="0">
                  <a:pos x="99" y="35"/>
                </a:cxn>
                <a:cxn ang="0">
                  <a:pos x="101" y="48"/>
                </a:cxn>
                <a:cxn ang="0">
                  <a:pos x="105" y="60"/>
                </a:cxn>
                <a:cxn ang="0">
                  <a:pos x="107" y="75"/>
                </a:cxn>
                <a:cxn ang="0">
                  <a:pos x="110" y="88"/>
                </a:cxn>
                <a:cxn ang="0">
                  <a:pos x="107" y="101"/>
                </a:cxn>
              </a:cxnLst>
              <a:rect l="0" t="0" r="r" b="b"/>
              <a:pathLst>
                <a:path w="111" h="319">
                  <a:moveTo>
                    <a:pt x="34" y="318"/>
                  </a:moveTo>
                  <a:lnTo>
                    <a:pt x="23" y="292"/>
                  </a:lnTo>
                  <a:lnTo>
                    <a:pt x="15" y="267"/>
                  </a:lnTo>
                  <a:lnTo>
                    <a:pt x="8" y="242"/>
                  </a:lnTo>
                  <a:lnTo>
                    <a:pt x="2" y="216"/>
                  </a:lnTo>
                  <a:lnTo>
                    <a:pt x="0" y="191"/>
                  </a:lnTo>
                  <a:lnTo>
                    <a:pt x="0" y="168"/>
                  </a:lnTo>
                  <a:lnTo>
                    <a:pt x="0" y="145"/>
                  </a:lnTo>
                  <a:lnTo>
                    <a:pt x="2" y="126"/>
                  </a:lnTo>
                  <a:lnTo>
                    <a:pt x="8" y="106"/>
                  </a:lnTo>
                  <a:lnTo>
                    <a:pt x="15" y="88"/>
                  </a:lnTo>
                  <a:lnTo>
                    <a:pt x="15" y="88"/>
                  </a:lnTo>
                  <a:lnTo>
                    <a:pt x="23" y="75"/>
                  </a:lnTo>
                  <a:lnTo>
                    <a:pt x="29" y="60"/>
                  </a:lnTo>
                  <a:lnTo>
                    <a:pt x="38" y="50"/>
                  </a:lnTo>
                  <a:lnTo>
                    <a:pt x="45" y="39"/>
                  </a:lnTo>
                  <a:lnTo>
                    <a:pt x="50" y="30"/>
                  </a:lnTo>
                  <a:lnTo>
                    <a:pt x="57" y="23"/>
                  </a:lnTo>
                  <a:lnTo>
                    <a:pt x="63" y="16"/>
                  </a:lnTo>
                  <a:lnTo>
                    <a:pt x="72" y="9"/>
                  </a:lnTo>
                  <a:lnTo>
                    <a:pt x="78" y="4"/>
                  </a:lnTo>
                  <a:lnTo>
                    <a:pt x="86" y="0"/>
                  </a:lnTo>
                  <a:lnTo>
                    <a:pt x="86" y="0"/>
                  </a:lnTo>
                  <a:lnTo>
                    <a:pt x="86" y="2"/>
                  </a:lnTo>
                  <a:lnTo>
                    <a:pt x="89" y="5"/>
                  </a:lnTo>
                  <a:lnTo>
                    <a:pt x="91" y="14"/>
                  </a:lnTo>
                  <a:lnTo>
                    <a:pt x="95" y="25"/>
                  </a:lnTo>
                  <a:lnTo>
                    <a:pt x="99" y="35"/>
                  </a:lnTo>
                  <a:lnTo>
                    <a:pt x="101" y="48"/>
                  </a:lnTo>
                  <a:lnTo>
                    <a:pt x="105" y="60"/>
                  </a:lnTo>
                  <a:lnTo>
                    <a:pt x="107" y="75"/>
                  </a:lnTo>
                  <a:lnTo>
                    <a:pt x="110" y="88"/>
                  </a:lnTo>
                  <a:lnTo>
                    <a:pt x="107" y="101"/>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202" name="Freeform 200">
              <a:extLst>
                <a:ext uri="{FF2B5EF4-FFF2-40B4-BE49-F238E27FC236}">
                  <a16:creationId xmlns:a16="http://schemas.microsoft.com/office/drawing/2014/main" id="{B86B867D-5830-0E4C-AFCD-D43B129DB9D8}"/>
                </a:ext>
              </a:extLst>
            </p:cNvPr>
            <p:cNvSpPr>
              <a:spLocks/>
            </p:cNvSpPr>
            <p:nvPr/>
          </p:nvSpPr>
          <p:spPr bwMode="auto">
            <a:xfrm>
              <a:off x="2083" y="1486"/>
              <a:ext cx="131" cy="286"/>
            </a:xfrm>
            <a:custGeom>
              <a:avLst/>
              <a:gdLst/>
              <a:ahLst/>
              <a:cxnLst>
                <a:cxn ang="0">
                  <a:pos x="2" y="285"/>
                </a:cxn>
                <a:cxn ang="0">
                  <a:pos x="0" y="267"/>
                </a:cxn>
                <a:cxn ang="0">
                  <a:pos x="0" y="248"/>
                </a:cxn>
                <a:cxn ang="0">
                  <a:pos x="2" y="227"/>
                </a:cxn>
                <a:cxn ang="0">
                  <a:pos x="5" y="206"/>
                </a:cxn>
                <a:cxn ang="0">
                  <a:pos x="12" y="185"/>
                </a:cxn>
                <a:cxn ang="0">
                  <a:pos x="18" y="165"/>
                </a:cxn>
                <a:cxn ang="0">
                  <a:pos x="25" y="143"/>
                </a:cxn>
                <a:cxn ang="0">
                  <a:pos x="30" y="126"/>
                </a:cxn>
                <a:cxn ang="0">
                  <a:pos x="37" y="110"/>
                </a:cxn>
                <a:cxn ang="0">
                  <a:pos x="41" y="96"/>
                </a:cxn>
                <a:cxn ang="0">
                  <a:pos x="41" y="96"/>
                </a:cxn>
                <a:cxn ang="0">
                  <a:pos x="48" y="86"/>
                </a:cxn>
                <a:cxn ang="0">
                  <a:pos x="53" y="73"/>
                </a:cxn>
                <a:cxn ang="0">
                  <a:pos x="62" y="61"/>
                </a:cxn>
                <a:cxn ang="0">
                  <a:pos x="71" y="50"/>
                </a:cxn>
                <a:cxn ang="0">
                  <a:pos x="79" y="38"/>
                </a:cxn>
                <a:cxn ang="0">
                  <a:pos x="90" y="29"/>
                </a:cxn>
                <a:cxn ang="0">
                  <a:pos x="99" y="19"/>
                </a:cxn>
                <a:cxn ang="0">
                  <a:pos x="106" y="11"/>
                </a:cxn>
                <a:cxn ang="0">
                  <a:pos x="113" y="4"/>
                </a:cxn>
                <a:cxn ang="0">
                  <a:pos x="122" y="0"/>
                </a:cxn>
                <a:cxn ang="0">
                  <a:pos x="122" y="0"/>
                </a:cxn>
                <a:cxn ang="0">
                  <a:pos x="122" y="2"/>
                </a:cxn>
                <a:cxn ang="0">
                  <a:pos x="122" y="6"/>
                </a:cxn>
                <a:cxn ang="0">
                  <a:pos x="124" y="13"/>
                </a:cxn>
                <a:cxn ang="0">
                  <a:pos x="126" y="23"/>
                </a:cxn>
                <a:cxn ang="0">
                  <a:pos x="127" y="34"/>
                </a:cxn>
                <a:cxn ang="0">
                  <a:pos x="127" y="44"/>
                </a:cxn>
                <a:cxn ang="0">
                  <a:pos x="130" y="57"/>
                </a:cxn>
                <a:cxn ang="0">
                  <a:pos x="130" y="69"/>
                </a:cxn>
                <a:cxn ang="0">
                  <a:pos x="130" y="82"/>
                </a:cxn>
                <a:cxn ang="0">
                  <a:pos x="127" y="94"/>
                </a:cxn>
                <a:cxn ang="0">
                  <a:pos x="2" y="285"/>
                </a:cxn>
              </a:cxnLst>
              <a:rect l="0" t="0" r="r" b="b"/>
              <a:pathLst>
                <a:path w="131" h="286">
                  <a:moveTo>
                    <a:pt x="2" y="285"/>
                  </a:moveTo>
                  <a:lnTo>
                    <a:pt x="0" y="267"/>
                  </a:lnTo>
                  <a:lnTo>
                    <a:pt x="0" y="248"/>
                  </a:lnTo>
                  <a:lnTo>
                    <a:pt x="2" y="227"/>
                  </a:lnTo>
                  <a:lnTo>
                    <a:pt x="5" y="206"/>
                  </a:lnTo>
                  <a:lnTo>
                    <a:pt x="12" y="185"/>
                  </a:lnTo>
                  <a:lnTo>
                    <a:pt x="18" y="165"/>
                  </a:lnTo>
                  <a:lnTo>
                    <a:pt x="25" y="143"/>
                  </a:lnTo>
                  <a:lnTo>
                    <a:pt x="30" y="126"/>
                  </a:lnTo>
                  <a:lnTo>
                    <a:pt x="37" y="110"/>
                  </a:lnTo>
                  <a:lnTo>
                    <a:pt x="41" y="96"/>
                  </a:lnTo>
                  <a:lnTo>
                    <a:pt x="41" y="96"/>
                  </a:lnTo>
                  <a:lnTo>
                    <a:pt x="48" y="86"/>
                  </a:lnTo>
                  <a:lnTo>
                    <a:pt x="53" y="73"/>
                  </a:lnTo>
                  <a:lnTo>
                    <a:pt x="62" y="61"/>
                  </a:lnTo>
                  <a:lnTo>
                    <a:pt x="71" y="50"/>
                  </a:lnTo>
                  <a:lnTo>
                    <a:pt x="79" y="38"/>
                  </a:lnTo>
                  <a:lnTo>
                    <a:pt x="90" y="29"/>
                  </a:lnTo>
                  <a:lnTo>
                    <a:pt x="99" y="19"/>
                  </a:lnTo>
                  <a:lnTo>
                    <a:pt x="106" y="11"/>
                  </a:lnTo>
                  <a:lnTo>
                    <a:pt x="113" y="4"/>
                  </a:lnTo>
                  <a:lnTo>
                    <a:pt x="122" y="0"/>
                  </a:lnTo>
                  <a:lnTo>
                    <a:pt x="122" y="0"/>
                  </a:lnTo>
                  <a:lnTo>
                    <a:pt x="122" y="2"/>
                  </a:lnTo>
                  <a:lnTo>
                    <a:pt x="122" y="6"/>
                  </a:lnTo>
                  <a:lnTo>
                    <a:pt x="124" y="13"/>
                  </a:lnTo>
                  <a:lnTo>
                    <a:pt x="126" y="23"/>
                  </a:lnTo>
                  <a:lnTo>
                    <a:pt x="127" y="34"/>
                  </a:lnTo>
                  <a:lnTo>
                    <a:pt x="127" y="44"/>
                  </a:lnTo>
                  <a:lnTo>
                    <a:pt x="130" y="57"/>
                  </a:lnTo>
                  <a:lnTo>
                    <a:pt x="130" y="69"/>
                  </a:lnTo>
                  <a:lnTo>
                    <a:pt x="130" y="82"/>
                  </a:lnTo>
                  <a:lnTo>
                    <a:pt x="127" y="94"/>
                  </a:lnTo>
                  <a:lnTo>
                    <a:pt x="2" y="285"/>
                  </a:lnTo>
                </a:path>
              </a:pathLst>
            </a:custGeom>
            <a:solidFill>
              <a:srgbClr val="FFD80F"/>
            </a:solidFill>
            <a:ln w="9525" cap="rnd">
              <a:noFill/>
              <a:round/>
              <a:headEnd/>
              <a:tailEnd/>
            </a:ln>
            <a:effectLst/>
          </p:spPr>
          <p:txBody>
            <a:bodyPr/>
            <a:lstStyle/>
            <a:p>
              <a:endParaRPr lang="en-US" sz="1800"/>
            </a:p>
          </p:txBody>
        </p:sp>
        <p:sp>
          <p:nvSpPr>
            <p:cNvPr id="203" name="Freeform 201">
              <a:extLst>
                <a:ext uri="{FF2B5EF4-FFF2-40B4-BE49-F238E27FC236}">
                  <a16:creationId xmlns:a16="http://schemas.microsoft.com/office/drawing/2014/main" id="{34EF475C-03AF-1C4F-BC16-519FCB7C36C9}"/>
                </a:ext>
              </a:extLst>
            </p:cNvPr>
            <p:cNvSpPr>
              <a:spLocks/>
            </p:cNvSpPr>
            <p:nvPr/>
          </p:nvSpPr>
          <p:spPr bwMode="auto">
            <a:xfrm>
              <a:off x="2083" y="1486"/>
              <a:ext cx="131" cy="286"/>
            </a:xfrm>
            <a:custGeom>
              <a:avLst/>
              <a:gdLst/>
              <a:ahLst/>
              <a:cxnLst>
                <a:cxn ang="0">
                  <a:pos x="2" y="285"/>
                </a:cxn>
                <a:cxn ang="0">
                  <a:pos x="0" y="267"/>
                </a:cxn>
                <a:cxn ang="0">
                  <a:pos x="0" y="248"/>
                </a:cxn>
                <a:cxn ang="0">
                  <a:pos x="2" y="227"/>
                </a:cxn>
                <a:cxn ang="0">
                  <a:pos x="5" y="206"/>
                </a:cxn>
                <a:cxn ang="0">
                  <a:pos x="12" y="185"/>
                </a:cxn>
                <a:cxn ang="0">
                  <a:pos x="18" y="165"/>
                </a:cxn>
                <a:cxn ang="0">
                  <a:pos x="25" y="143"/>
                </a:cxn>
                <a:cxn ang="0">
                  <a:pos x="30" y="126"/>
                </a:cxn>
                <a:cxn ang="0">
                  <a:pos x="37" y="110"/>
                </a:cxn>
                <a:cxn ang="0">
                  <a:pos x="41" y="96"/>
                </a:cxn>
                <a:cxn ang="0">
                  <a:pos x="41" y="96"/>
                </a:cxn>
                <a:cxn ang="0">
                  <a:pos x="48" y="86"/>
                </a:cxn>
                <a:cxn ang="0">
                  <a:pos x="53" y="73"/>
                </a:cxn>
                <a:cxn ang="0">
                  <a:pos x="62" y="61"/>
                </a:cxn>
                <a:cxn ang="0">
                  <a:pos x="71" y="50"/>
                </a:cxn>
                <a:cxn ang="0">
                  <a:pos x="79" y="38"/>
                </a:cxn>
                <a:cxn ang="0">
                  <a:pos x="90" y="29"/>
                </a:cxn>
                <a:cxn ang="0">
                  <a:pos x="99" y="19"/>
                </a:cxn>
                <a:cxn ang="0">
                  <a:pos x="106" y="11"/>
                </a:cxn>
                <a:cxn ang="0">
                  <a:pos x="113" y="4"/>
                </a:cxn>
                <a:cxn ang="0">
                  <a:pos x="122" y="0"/>
                </a:cxn>
                <a:cxn ang="0">
                  <a:pos x="122" y="0"/>
                </a:cxn>
                <a:cxn ang="0">
                  <a:pos x="122" y="2"/>
                </a:cxn>
                <a:cxn ang="0">
                  <a:pos x="122" y="6"/>
                </a:cxn>
                <a:cxn ang="0">
                  <a:pos x="124" y="13"/>
                </a:cxn>
                <a:cxn ang="0">
                  <a:pos x="126" y="23"/>
                </a:cxn>
                <a:cxn ang="0">
                  <a:pos x="127" y="34"/>
                </a:cxn>
                <a:cxn ang="0">
                  <a:pos x="127" y="44"/>
                </a:cxn>
                <a:cxn ang="0">
                  <a:pos x="130" y="57"/>
                </a:cxn>
                <a:cxn ang="0">
                  <a:pos x="130" y="69"/>
                </a:cxn>
                <a:cxn ang="0">
                  <a:pos x="130" y="82"/>
                </a:cxn>
                <a:cxn ang="0">
                  <a:pos x="127" y="94"/>
                </a:cxn>
              </a:cxnLst>
              <a:rect l="0" t="0" r="r" b="b"/>
              <a:pathLst>
                <a:path w="131" h="286">
                  <a:moveTo>
                    <a:pt x="2" y="285"/>
                  </a:moveTo>
                  <a:lnTo>
                    <a:pt x="0" y="267"/>
                  </a:lnTo>
                  <a:lnTo>
                    <a:pt x="0" y="248"/>
                  </a:lnTo>
                  <a:lnTo>
                    <a:pt x="2" y="227"/>
                  </a:lnTo>
                  <a:lnTo>
                    <a:pt x="5" y="206"/>
                  </a:lnTo>
                  <a:lnTo>
                    <a:pt x="12" y="185"/>
                  </a:lnTo>
                  <a:lnTo>
                    <a:pt x="18" y="165"/>
                  </a:lnTo>
                  <a:lnTo>
                    <a:pt x="25" y="143"/>
                  </a:lnTo>
                  <a:lnTo>
                    <a:pt x="30" y="126"/>
                  </a:lnTo>
                  <a:lnTo>
                    <a:pt x="37" y="110"/>
                  </a:lnTo>
                  <a:lnTo>
                    <a:pt x="41" y="96"/>
                  </a:lnTo>
                  <a:lnTo>
                    <a:pt x="41" y="96"/>
                  </a:lnTo>
                  <a:lnTo>
                    <a:pt x="48" y="86"/>
                  </a:lnTo>
                  <a:lnTo>
                    <a:pt x="53" y="73"/>
                  </a:lnTo>
                  <a:lnTo>
                    <a:pt x="62" y="61"/>
                  </a:lnTo>
                  <a:lnTo>
                    <a:pt x="71" y="50"/>
                  </a:lnTo>
                  <a:lnTo>
                    <a:pt x="79" y="38"/>
                  </a:lnTo>
                  <a:lnTo>
                    <a:pt x="90" y="29"/>
                  </a:lnTo>
                  <a:lnTo>
                    <a:pt x="99" y="19"/>
                  </a:lnTo>
                  <a:lnTo>
                    <a:pt x="106" y="11"/>
                  </a:lnTo>
                  <a:lnTo>
                    <a:pt x="113" y="4"/>
                  </a:lnTo>
                  <a:lnTo>
                    <a:pt x="122" y="0"/>
                  </a:lnTo>
                  <a:lnTo>
                    <a:pt x="122" y="0"/>
                  </a:lnTo>
                  <a:lnTo>
                    <a:pt x="122" y="2"/>
                  </a:lnTo>
                  <a:lnTo>
                    <a:pt x="122" y="6"/>
                  </a:lnTo>
                  <a:lnTo>
                    <a:pt x="124" y="13"/>
                  </a:lnTo>
                  <a:lnTo>
                    <a:pt x="126" y="23"/>
                  </a:lnTo>
                  <a:lnTo>
                    <a:pt x="127" y="34"/>
                  </a:lnTo>
                  <a:lnTo>
                    <a:pt x="127" y="44"/>
                  </a:lnTo>
                  <a:lnTo>
                    <a:pt x="130" y="57"/>
                  </a:lnTo>
                  <a:lnTo>
                    <a:pt x="130" y="69"/>
                  </a:lnTo>
                  <a:lnTo>
                    <a:pt x="130" y="82"/>
                  </a:lnTo>
                  <a:lnTo>
                    <a:pt x="127" y="94"/>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204" name="Freeform 202">
              <a:extLst>
                <a:ext uri="{FF2B5EF4-FFF2-40B4-BE49-F238E27FC236}">
                  <a16:creationId xmlns:a16="http://schemas.microsoft.com/office/drawing/2014/main" id="{1E643FCA-575D-A64C-8E60-7172B3F0D230}"/>
                </a:ext>
              </a:extLst>
            </p:cNvPr>
            <p:cNvSpPr>
              <a:spLocks/>
            </p:cNvSpPr>
            <p:nvPr/>
          </p:nvSpPr>
          <p:spPr bwMode="auto">
            <a:xfrm>
              <a:off x="2188" y="1385"/>
              <a:ext cx="134" cy="219"/>
            </a:xfrm>
            <a:custGeom>
              <a:avLst/>
              <a:gdLst/>
              <a:ahLst/>
              <a:cxnLst>
                <a:cxn ang="0">
                  <a:pos x="0" y="218"/>
                </a:cxn>
                <a:cxn ang="0">
                  <a:pos x="2" y="202"/>
                </a:cxn>
                <a:cxn ang="0">
                  <a:pos x="4" y="186"/>
                </a:cxn>
                <a:cxn ang="0">
                  <a:pos x="6" y="167"/>
                </a:cxn>
                <a:cxn ang="0">
                  <a:pos x="8" y="147"/>
                </a:cxn>
                <a:cxn ang="0">
                  <a:pos x="13" y="131"/>
                </a:cxn>
                <a:cxn ang="0">
                  <a:pos x="19" y="112"/>
                </a:cxn>
                <a:cxn ang="0">
                  <a:pos x="25" y="96"/>
                </a:cxn>
                <a:cxn ang="0">
                  <a:pos x="31" y="81"/>
                </a:cxn>
                <a:cxn ang="0">
                  <a:pos x="38" y="69"/>
                </a:cxn>
                <a:cxn ang="0">
                  <a:pos x="47" y="58"/>
                </a:cxn>
                <a:cxn ang="0">
                  <a:pos x="47" y="58"/>
                </a:cxn>
                <a:cxn ang="0">
                  <a:pos x="52" y="49"/>
                </a:cxn>
                <a:cxn ang="0">
                  <a:pos x="61" y="41"/>
                </a:cxn>
                <a:cxn ang="0">
                  <a:pos x="70" y="32"/>
                </a:cxn>
                <a:cxn ang="0">
                  <a:pos x="75" y="26"/>
                </a:cxn>
                <a:cxn ang="0">
                  <a:pos x="84" y="20"/>
                </a:cxn>
                <a:cxn ang="0">
                  <a:pos x="93" y="16"/>
                </a:cxn>
                <a:cxn ang="0">
                  <a:pos x="101" y="12"/>
                </a:cxn>
                <a:cxn ang="0">
                  <a:pos x="107" y="5"/>
                </a:cxn>
                <a:cxn ang="0">
                  <a:pos x="116" y="1"/>
                </a:cxn>
                <a:cxn ang="0">
                  <a:pos x="124" y="0"/>
                </a:cxn>
                <a:cxn ang="0">
                  <a:pos x="124" y="0"/>
                </a:cxn>
                <a:cxn ang="0">
                  <a:pos x="124" y="0"/>
                </a:cxn>
                <a:cxn ang="0">
                  <a:pos x="124" y="3"/>
                </a:cxn>
                <a:cxn ang="0">
                  <a:pos x="126" y="9"/>
                </a:cxn>
                <a:cxn ang="0">
                  <a:pos x="128" y="18"/>
                </a:cxn>
                <a:cxn ang="0">
                  <a:pos x="130" y="26"/>
                </a:cxn>
                <a:cxn ang="0">
                  <a:pos x="133" y="37"/>
                </a:cxn>
                <a:cxn ang="0">
                  <a:pos x="133" y="46"/>
                </a:cxn>
                <a:cxn ang="0">
                  <a:pos x="133" y="55"/>
                </a:cxn>
                <a:cxn ang="0">
                  <a:pos x="133" y="66"/>
                </a:cxn>
                <a:cxn ang="0">
                  <a:pos x="130" y="76"/>
                </a:cxn>
                <a:cxn ang="0">
                  <a:pos x="0" y="218"/>
                </a:cxn>
              </a:cxnLst>
              <a:rect l="0" t="0" r="r" b="b"/>
              <a:pathLst>
                <a:path w="134" h="219">
                  <a:moveTo>
                    <a:pt x="0" y="218"/>
                  </a:moveTo>
                  <a:lnTo>
                    <a:pt x="2" y="202"/>
                  </a:lnTo>
                  <a:lnTo>
                    <a:pt x="4" y="186"/>
                  </a:lnTo>
                  <a:lnTo>
                    <a:pt x="6" y="167"/>
                  </a:lnTo>
                  <a:lnTo>
                    <a:pt x="8" y="147"/>
                  </a:lnTo>
                  <a:lnTo>
                    <a:pt x="13" y="131"/>
                  </a:lnTo>
                  <a:lnTo>
                    <a:pt x="19" y="112"/>
                  </a:lnTo>
                  <a:lnTo>
                    <a:pt x="25" y="96"/>
                  </a:lnTo>
                  <a:lnTo>
                    <a:pt x="31" y="81"/>
                  </a:lnTo>
                  <a:lnTo>
                    <a:pt x="38" y="69"/>
                  </a:lnTo>
                  <a:lnTo>
                    <a:pt x="47" y="58"/>
                  </a:lnTo>
                  <a:lnTo>
                    <a:pt x="47" y="58"/>
                  </a:lnTo>
                  <a:lnTo>
                    <a:pt x="52" y="49"/>
                  </a:lnTo>
                  <a:lnTo>
                    <a:pt x="61" y="41"/>
                  </a:lnTo>
                  <a:lnTo>
                    <a:pt x="70" y="32"/>
                  </a:lnTo>
                  <a:lnTo>
                    <a:pt x="75" y="26"/>
                  </a:lnTo>
                  <a:lnTo>
                    <a:pt x="84" y="20"/>
                  </a:lnTo>
                  <a:lnTo>
                    <a:pt x="93" y="16"/>
                  </a:lnTo>
                  <a:lnTo>
                    <a:pt x="101" y="12"/>
                  </a:lnTo>
                  <a:lnTo>
                    <a:pt x="107" y="5"/>
                  </a:lnTo>
                  <a:lnTo>
                    <a:pt x="116" y="1"/>
                  </a:lnTo>
                  <a:lnTo>
                    <a:pt x="124" y="0"/>
                  </a:lnTo>
                  <a:lnTo>
                    <a:pt x="124" y="0"/>
                  </a:lnTo>
                  <a:lnTo>
                    <a:pt x="124" y="0"/>
                  </a:lnTo>
                  <a:lnTo>
                    <a:pt x="124" y="3"/>
                  </a:lnTo>
                  <a:lnTo>
                    <a:pt x="126" y="9"/>
                  </a:lnTo>
                  <a:lnTo>
                    <a:pt x="128" y="18"/>
                  </a:lnTo>
                  <a:lnTo>
                    <a:pt x="130" y="26"/>
                  </a:lnTo>
                  <a:lnTo>
                    <a:pt x="133" y="37"/>
                  </a:lnTo>
                  <a:lnTo>
                    <a:pt x="133" y="46"/>
                  </a:lnTo>
                  <a:lnTo>
                    <a:pt x="133" y="55"/>
                  </a:lnTo>
                  <a:lnTo>
                    <a:pt x="133" y="66"/>
                  </a:lnTo>
                  <a:lnTo>
                    <a:pt x="130" y="76"/>
                  </a:lnTo>
                  <a:lnTo>
                    <a:pt x="0" y="218"/>
                  </a:lnTo>
                </a:path>
              </a:pathLst>
            </a:custGeom>
            <a:solidFill>
              <a:srgbClr val="FFD80F"/>
            </a:solidFill>
            <a:ln w="9525" cap="rnd">
              <a:noFill/>
              <a:round/>
              <a:headEnd/>
              <a:tailEnd/>
            </a:ln>
            <a:effectLst/>
          </p:spPr>
          <p:txBody>
            <a:bodyPr/>
            <a:lstStyle/>
            <a:p>
              <a:endParaRPr lang="en-US" sz="1800"/>
            </a:p>
          </p:txBody>
        </p:sp>
        <p:sp>
          <p:nvSpPr>
            <p:cNvPr id="205" name="Freeform 203">
              <a:extLst>
                <a:ext uri="{FF2B5EF4-FFF2-40B4-BE49-F238E27FC236}">
                  <a16:creationId xmlns:a16="http://schemas.microsoft.com/office/drawing/2014/main" id="{155C036E-BF39-5444-B2EE-3CD12708A22E}"/>
                </a:ext>
              </a:extLst>
            </p:cNvPr>
            <p:cNvSpPr>
              <a:spLocks/>
            </p:cNvSpPr>
            <p:nvPr/>
          </p:nvSpPr>
          <p:spPr bwMode="auto">
            <a:xfrm>
              <a:off x="2188" y="1385"/>
              <a:ext cx="134" cy="219"/>
            </a:xfrm>
            <a:custGeom>
              <a:avLst/>
              <a:gdLst/>
              <a:ahLst/>
              <a:cxnLst>
                <a:cxn ang="0">
                  <a:pos x="0" y="218"/>
                </a:cxn>
                <a:cxn ang="0">
                  <a:pos x="2" y="202"/>
                </a:cxn>
                <a:cxn ang="0">
                  <a:pos x="4" y="186"/>
                </a:cxn>
                <a:cxn ang="0">
                  <a:pos x="6" y="167"/>
                </a:cxn>
                <a:cxn ang="0">
                  <a:pos x="8" y="147"/>
                </a:cxn>
                <a:cxn ang="0">
                  <a:pos x="13" y="131"/>
                </a:cxn>
                <a:cxn ang="0">
                  <a:pos x="19" y="112"/>
                </a:cxn>
                <a:cxn ang="0">
                  <a:pos x="25" y="96"/>
                </a:cxn>
                <a:cxn ang="0">
                  <a:pos x="31" y="81"/>
                </a:cxn>
                <a:cxn ang="0">
                  <a:pos x="38" y="69"/>
                </a:cxn>
                <a:cxn ang="0">
                  <a:pos x="47" y="58"/>
                </a:cxn>
                <a:cxn ang="0">
                  <a:pos x="47" y="58"/>
                </a:cxn>
                <a:cxn ang="0">
                  <a:pos x="52" y="49"/>
                </a:cxn>
                <a:cxn ang="0">
                  <a:pos x="61" y="41"/>
                </a:cxn>
                <a:cxn ang="0">
                  <a:pos x="70" y="32"/>
                </a:cxn>
                <a:cxn ang="0">
                  <a:pos x="75" y="26"/>
                </a:cxn>
                <a:cxn ang="0">
                  <a:pos x="84" y="20"/>
                </a:cxn>
                <a:cxn ang="0">
                  <a:pos x="93" y="16"/>
                </a:cxn>
                <a:cxn ang="0">
                  <a:pos x="101" y="12"/>
                </a:cxn>
                <a:cxn ang="0">
                  <a:pos x="107" y="5"/>
                </a:cxn>
                <a:cxn ang="0">
                  <a:pos x="116" y="1"/>
                </a:cxn>
                <a:cxn ang="0">
                  <a:pos x="124" y="0"/>
                </a:cxn>
                <a:cxn ang="0">
                  <a:pos x="124" y="0"/>
                </a:cxn>
                <a:cxn ang="0">
                  <a:pos x="124" y="0"/>
                </a:cxn>
                <a:cxn ang="0">
                  <a:pos x="124" y="3"/>
                </a:cxn>
                <a:cxn ang="0">
                  <a:pos x="126" y="9"/>
                </a:cxn>
                <a:cxn ang="0">
                  <a:pos x="128" y="18"/>
                </a:cxn>
                <a:cxn ang="0">
                  <a:pos x="130" y="26"/>
                </a:cxn>
                <a:cxn ang="0">
                  <a:pos x="133" y="37"/>
                </a:cxn>
                <a:cxn ang="0">
                  <a:pos x="133" y="46"/>
                </a:cxn>
                <a:cxn ang="0">
                  <a:pos x="133" y="55"/>
                </a:cxn>
                <a:cxn ang="0">
                  <a:pos x="133" y="66"/>
                </a:cxn>
                <a:cxn ang="0">
                  <a:pos x="130" y="76"/>
                </a:cxn>
              </a:cxnLst>
              <a:rect l="0" t="0" r="r" b="b"/>
              <a:pathLst>
                <a:path w="134" h="219">
                  <a:moveTo>
                    <a:pt x="0" y="218"/>
                  </a:moveTo>
                  <a:lnTo>
                    <a:pt x="2" y="202"/>
                  </a:lnTo>
                  <a:lnTo>
                    <a:pt x="4" y="186"/>
                  </a:lnTo>
                  <a:lnTo>
                    <a:pt x="6" y="167"/>
                  </a:lnTo>
                  <a:lnTo>
                    <a:pt x="8" y="147"/>
                  </a:lnTo>
                  <a:lnTo>
                    <a:pt x="13" y="131"/>
                  </a:lnTo>
                  <a:lnTo>
                    <a:pt x="19" y="112"/>
                  </a:lnTo>
                  <a:lnTo>
                    <a:pt x="25" y="96"/>
                  </a:lnTo>
                  <a:lnTo>
                    <a:pt x="31" y="81"/>
                  </a:lnTo>
                  <a:lnTo>
                    <a:pt x="38" y="69"/>
                  </a:lnTo>
                  <a:lnTo>
                    <a:pt x="47" y="58"/>
                  </a:lnTo>
                  <a:lnTo>
                    <a:pt x="47" y="58"/>
                  </a:lnTo>
                  <a:lnTo>
                    <a:pt x="52" y="49"/>
                  </a:lnTo>
                  <a:lnTo>
                    <a:pt x="61" y="41"/>
                  </a:lnTo>
                  <a:lnTo>
                    <a:pt x="70" y="32"/>
                  </a:lnTo>
                  <a:lnTo>
                    <a:pt x="75" y="26"/>
                  </a:lnTo>
                  <a:lnTo>
                    <a:pt x="84" y="20"/>
                  </a:lnTo>
                  <a:lnTo>
                    <a:pt x="93" y="16"/>
                  </a:lnTo>
                  <a:lnTo>
                    <a:pt x="101" y="12"/>
                  </a:lnTo>
                  <a:lnTo>
                    <a:pt x="107" y="5"/>
                  </a:lnTo>
                  <a:lnTo>
                    <a:pt x="116" y="1"/>
                  </a:lnTo>
                  <a:lnTo>
                    <a:pt x="124" y="0"/>
                  </a:lnTo>
                  <a:lnTo>
                    <a:pt x="124" y="0"/>
                  </a:lnTo>
                  <a:lnTo>
                    <a:pt x="124" y="0"/>
                  </a:lnTo>
                  <a:lnTo>
                    <a:pt x="124" y="3"/>
                  </a:lnTo>
                  <a:lnTo>
                    <a:pt x="126" y="9"/>
                  </a:lnTo>
                  <a:lnTo>
                    <a:pt x="128" y="18"/>
                  </a:lnTo>
                  <a:lnTo>
                    <a:pt x="130" y="26"/>
                  </a:lnTo>
                  <a:lnTo>
                    <a:pt x="133" y="37"/>
                  </a:lnTo>
                  <a:lnTo>
                    <a:pt x="133" y="46"/>
                  </a:lnTo>
                  <a:lnTo>
                    <a:pt x="133" y="55"/>
                  </a:lnTo>
                  <a:lnTo>
                    <a:pt x="133" y="66"/>
                  </a:lnTo>
                  <a:lnTo>
                    <a:pt x="130" y="76"/>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206" name="Freeform 204">
              <a:extLst>
                <a:ext uri="{FF2B5EF4-FFF2-40B4-BE49-F238E27FC236}">
                  <a16:creationId xmlns:a16="http://schemas.microsoft.com/office/drawing/2014/main" id="{EF8B67EA-B7D1-D049-B16A-80C518A233B9}"/>
                </a:ext>
              </a:extLst>
            </p:cNvPr>
            <p:cNvSpPr>
              <a:spLocks/>
            </p:cNvSpPr>
            <p:nvPr/>
          </p:nvSpPr>
          <p:spPr bwMode="auto">
            <a:xfrm>
              <a:off x="2290" y="1315"/>
              <a:ext cx="123" cy="176"/>
            </a:xfrm>
            <a:custGeom>
              <a:avLst/>
              <a:gdLst/>
              <a:ahLst/>
              <a:cxnLst>
                <a:cxn ang="0">
                  <a:pos x="0" y="175"/>
                </a:cxn>
                <a:cxn ang="0">
                  <a:pos x="0" y="162"/>
                </a:cxn>
                <a:cxn ang="0">
                  <a:pos x="2" y="147"/>
                </a:cxn>
                <a:cxn ang="0">
                  <a:pos x="4" y="133"/>
                </a:cxn>
                <a:cxn ang="0">
                  <a:pos x="8" y="117"/>
                </a:cxn>
                <a:cxn ang="0">
                  <a:pos x="13" y="101"/>
                </a:cxn>
                <a:cxn ang="0">
                  <a:pos x="17" y="89"/>
                </a:cxn>
                <a:cxn ang="0">
                  <a:pos x="23" y="73"/>
                </a:cxn>
                <a:cxn ang="0">
                  <a:pos x="27" y="61"/>
                </a:cxn>
                <a:cxn ang="0">
                  <a:pos x="36" y="50"/>
                </a:cxn>
                <a:cxn ang="0">
                  <a:pos x="42" y="40"/>
                </a:cxn>
                <a:cxn ang="0">
                  <a:pos x="42" y="40"/>
                </a:cxn>
                <a:cxn ang="0">
                  <a:pos x="48" y="34"/>
                </a:cxn>
                <a:cxn ang="0">
                  <a:pos x="54" y="25"/>
                </a:cxn>
                <a:cxn ang="0">
                  <a:pos x="61" y="20"/>
                </a:cxn>
                <a:cxn ang="0">
                  <a:pos x="70" y="15"/>
                </a:cxn>
                <a:cxn ang="0">
                  <a:pos x="75" y="11"/>
                </a:cxn>
                <a:cxn ang="0">
                  <a:pos x="84" y="6"/>
                </a:cxn>
                <a:cxn ang="0">
                  <a:pos x="91" y="4"/>
                </a:cxn>
                <a:cxn ang="0">
                  <a:pos x="98" y="2"/>
                </a:cxn>
                <a:cxn ang="0">
                  <a:pos x="105" y="0"/>
                </a:cxn>
                <a:cxn ang="0">
                  <a:pos x="112" y="0"/>
                </a:cxn>
                <a:cxn ang="0">
                  <a:pos x="112" y="0"/>
                </a:cxn>
                <a:cxn ang="0">
                  <a:pos x="112" y="2"/>
                </a:cxn>
                <a:cxn ang="0">
                  <a:pos x="114" y="6"/>
                </a:cxn>
                <a:cxn ang="0">
                  <a:pos x="116" y="11"/>
                </a:cxn>
                <a:cxn ang="0">
                  <a:pos x="118" y="20"/>
                </a:cxn>
                <a:cxn ang="0">
                  <a:pos x="120" y="29"/>
                </a:cxn>
                <a:cxn ang="0">
                  <a:pos x="122" y="40"/>
                </a:cxn>
                <a:cxn ang="0">
                  <a:pos x="122" y="50"/>
                </a:cxn>
                <a:cxn ang="0">
                  <a:pos x="122" y="61"/>
                </a:cxn>
                <a:cxn ang="0">
                  <a:pos x="122" y="71"/>
                </a:cxn>
                <a:cxn ang="0">
                  <a:pos x="120" y="82"/>
                </a:cxn>
                <a:cxn ang="0">
                  <a:pos x="0" y="175"/>
                </a:cxn>
              </a:cxnLst>
              <a:rect l="0" t="0" r="r" b="b"/>
              <a:pathLst>
                <a:path w="123" h="176">
                  <a:moveTo>
                    <a:pt x="0" y="175"/>
                  </a:moveTo>
                  <a:lnTo>
                    <a:pt x="0" y="162"/>
                  </a:lnTo>
                  <a:lnTo>
                    <a:pt x="2" y="147"/>
                  </a:lnTo>
                  <a:lnTo>
                    <a:pt x="4" y="133"/>
                  </a:lnTo>
                  <a:lnTo>
                    <a:pt x="8" y="117"/>
                  </a:lnTo>
                  <a:lnTo>
                    <a:pt x="13" y="101"/>
                  </a:lnTo>
                  <a:lnTo>
                    <a:pt x="17" y="89"/>
                  </a:lnTo>
                  <a:lnTo>
                    <a:pt x="23" y="73"/>
                  </a:lnTo>
                  <a:lnTo>
                    <a:pt x="27" y="61"/>
                  </a:lnTo>
                  <a:lnTo>
                    <a:pt x="36" y="50"/>
                  </a:lnTo>
                  <a:lnTo>
                    <a:pt x="42" y="40"/>
                  </a:lnTo>
                  <a:lnTo>
                    <a:pt x="42" y="40"/>
                  </a:lnTo>
                  <a:lnTo>
                    <a:pt x="48" y="34"/>
                  </a:lnTo>
                  <a:lnTo>
                    <a:pt x="54" y="25"/>
                  </a:lnTo>
                  <a:lnTo>
                    <a:pt x="61" y="20"/>
                  </a:lnTo>
                  <a:lnTo>
                    <a:pt x="70" y="15"/>
                  </a:lnTo>
                  <a:lnTo>
                    <a:pt x="75" y="11"/>
                  </a:lnTo>
                  <a:lnTo>
                    <a:pt x="84" y="6"/>
                  </a:lnTo>
                  <a:lnTo>
                    <a:pt x="91" y="4"/>
                  </a:lnTo>
                  <a:lnTo>
                    <a:pt x="98" y="2"/>
                  </a:lnTo>
                  <a:lnTo>
                    <a:pt x="105" y="0"/>
                  </a:lnTo>
                  <a:lnTo>
                    <a:pt x="112" y="0"/>
                  </a:lnTo>
                  <a:lnTo>
                    <a:pt x="112" y="0"/>
                  </a:lnTo>
                  <a:lnTo>
                    <a:pt x="112" y="2"/>
                  </a:lnTo>
                  <a:lnTo>
                    <a:pt x="114" y="6"/>
                  </a:lnTo>
                  <a:lnTo>
                    <a:pt x="116" y="11"/>
                  </a:lnTo>
                  <a:lnTo>
                    <a:pt x="118" y="20"/>
                  </a:lnTo>
                  <a:lnTo>
                    <a:pt x="120" y="29"/>
                  </a:lnTo>
                  <a:lnTo>
                    <a:pt x="122" y="40"/>
                  </a:lnTo>
                  <a:lnTo>
                    <a:pt x="122" y="50"/>
                  </a:lnTo>
                  <a:lnTo>
                    <a:pt x="122" y="61"/>
                  </a:lnTo>
                  <a:lnTo>
                    <a:pt x="122" y="71"/>
                  </a:lnTo>
                  <a:lnTo>
                    <a:pt x="120" y="82"/>
                  </a:lnTo>
                  <a:lnTo>
                    <a:pt x="0" y="175"/>
                  </a:lnTo>
                </a:path>
              </a:pathLst>
            </a:custGeom>
            <a:solidFill>
              <a:srgbClr val="FFD80F"/>
            </a:solidFill>
            <a:ln w="9525" cap="rnd">
              <a:noFill/>
              <a:round/>
              <a:headEnd/>
              <a:tailEnd/>
            </a:ln>
            <a:effectLst/>
          </p:spPr>
          <p:txBody>
            <a:bodyPr/>
            <a:lstStyle/>
            <a:p>
              <a:endParaRPr lang="en-US" sz="1800"/>
            </a:p>
          </p:txBody>
        </p:sp>
        <p:sp>
          <p:nvSpPr>
            <p:cNvPr id="207" name="Freeform 205">
              <a:extLst>
                <a:ext uri="{FF2B5EF4-FFF2-40B4-BE49-F238E27FC236}">
                  <a16:creationId xmlns:a16="http://schemas.microsoft.com/office/drawing/2014/main" id="{8EEBBC03-75A8-0A44-8393-2BC774BB333D}"/>
                </a:ext>
              </a:extLst>
            </p:cNvPr>
            <p:cNvSpPr>
              <a:spLocks/>
            </p:cNvSpPr>
            <p:nvPr/>
          </p:nvSpPr>
          <p:spPr bwMode="auto">
            <a:xfrm>
              <a:off x="2290" y="1315"/>
              <a:ext cx="123" cy="176"/>
            </a:xfrm>
            <a:custGeom>
              <a:avLst/>
              <a:gdLst/>
              <a:ahLst/>
              <a:cxnLst>
                <a:cxn ang="0">
                  <a:pos x="0" y="175"/>
                </a:cxn>
                <a:cxn ang="0">
                  <a:pos x="0" y="162"/>
                </a:cxn>
                <a:cxn ang="0">
                  <a:pos x="2" y="147"/>
                </a:cxn>
                <a:cxn ang="0">
                  <a:pos x="4" y="133"/>
                </a:cxn>
                <a:cxn ang="0">
                  <a:pos x="8" y="117"/>
                </a:cxn>
                <a:cxn ang="0">
                  <a:pos x="13" y="101"/>
                </a:cxn>
                <a:cxn ang="0">
                  <a:pos x="17" y="89"/>
                </a:cxn>
                <a:cxn ang="0">
                  <a:pos x="23" y="73"/>
                </a:cxn>
                <a:cxn ang="0">
                  <a:pos x="27" y="61"/>
                </a:cxn>
                <a:cxn ang="0">
                  <a:pos x="36" y="50"/>
                </a:cxn>
                <a:cxn ang="0">
                  <a:pos x="42" y="40"/>
                </a:cxn>
                <a:cxn ang="0">
                  <a:pos x="42" y="40"/>
                </a:cxn>
                <a:cxn ang="0">
                  <a:pos x="48" y="34"/>
                </a:cxn>
                <a:cxn ang="0">
                  <a:pos x="54" y="25"/>
                </a:cxn>
                <a:cxn ang="0">
                  <a:pos x="61" y="20"/>
                </a:cxn>
                <a:cxn ang="0">
                  <a:pos x="70" y="15"/>
                </a:cxn>
                <a:cxn ang="0">
                  <a:pos x="75" y="11"/>
                </a:cxn>
                <a:cxn ang="0">
                  <a:pos x="84" y="6"/>
                </a:cxn>
                <a:cxn ang="0">
                  <a:pos x="91" y="4"/>
                </a:cxn>
                <a:cxn ang="0">
                  <a:pos x="98" y="2"/>
                </a:cxn>
                <a:cxn ang="0">
                  <a:pos x="105" y="0"/>
                </a:cxn>
                <a:cxn ang="0">
                  <a:pos x="112" y="0"/>
                </a:cxn>
                <a:cxn ang="0">
                  <a:pos x="112" y="0"/>
                </a:cxn>
                <a:cxn ang="0">
                  <a:pos x="112" y="2"/>
                </a:cxn>
                <a:cxn ang="0">
                  <a:pos x="114" y="6"/>
                </a:cxn>
                <a:cxn ang="0">
                  <a:pos x="116" y="11"/>
                </a:cxn>
                <a:cxn ang="0">
                  <a:pos x="118" y="20"/>
                </a:cxn>
                <a:cxn ang="0">
                  <a:pos x="120" y="29"/>
                </a:cxn>
                <a:cxn ang="0">
                  <a:pos x="122" y="40"/>
                </a:cxn>
                <a:cxn ang="0">
                  <a:pos x="122" y="50"/>
                </a:cxn>
                <a:cxn ang="0">
                  <a:pos x="122" y="61"/>
                </a:cxn>
                <a:cxn ang="0">
                  <a:pos x="122" y="71"/>
                </a:cxn>
                <a:cxn ang="0">
                  <a:pos x="120" y="82"/>
                </a:cxn>
              </a:cxnLst>
              <a:rect l="0" t="0" r="r" b="b"/>
              <a:pathLst>
                <a:path w="123" h="176">
                  <a:moveTo>
                    <a:pt x="0" y="175"/>
                  </a:moveTo>
                  <a:lnTo>
                    <a:pt x="0" y="162"/>
                  </a:lnTo>
                  <a:lnTo>
                    <a:pt x="2" y="147"/>
                  </a:lnTo>
                  <a:lnTo>
                    <a:pt x="4" y="133"/>
                  </a:lnTo>
                  <a:lnTo>
                    <a:pt x="8" y="117"/>
                  </a:lnTo>
                  <a:lnTo>
                    <a:pt x="13" y="101"/>
                  </a:lnTo>
                  <a:lnTo>
                    <a:pt x="17" y="89"/>
                  </a:lnTo>
                  <a:lnTo>
                    <a:pt x="23" y="73"/>
                  </a:lnTo>
                  <a:lnTo>
                    <a:pt x="27" y="61"/>
                  </a:lnTo>
                  <a:lnTo>
                    <a:pt x="36" y="50"/>
                  </a:lnTo>
                  <a:lnTo>
                    <a:pt x="42" y="40"/>
                  </a:lnTo>
                  <a:lnTo>
                    <a:pt x="42" y="40"/>
                  </a:lnTo>
                  <a:lnTo>
                    <a:pt x="48" y="34"/>
                  </a:lnTo>
                  <a:lnTo>
                    <a:pt x="54" y="25"/>
                  </a:lnTo>
                  <a:lnTo>
                    <a:pt x="61" y="20"/>
                  </a:lnTo>
                  <a:lnTo>
                    <a:pt x="70" y="15"/>
                  </a:lnTo>
                  <a:lnTo>
                    <a:pt x="75" y="11"/>
                  </a:lnTo>
                  <a:lnTo>
                    <a:pt x="84" y="6"/>
                  </a:lnTo>
                  <a:lnTo>
                    <a:pt x="91" y="4"/>
                  </a:lnTo>
                  <a:lnTo>
                    <a:pt x="98" y="2"/>
                  </a:lnTo>
                  <a:lnTo>
                    <a:pt x="105" y="0"/>
                  </a:lnTo>
                  <a:lnTo>
                    <a:pt x="112" y="0"/>
                  </a:lnTo>
                  <a:lnTo>
                    <a:pt x="112" y="0"/>
                  </a:lnTo>
                  <a:lnTo>
                    <a:pt x="112" y="2"/>
                  </a:lnTo>
                  <a:lnTo>
                    <a:pt x="114" y="6"/>
                  </a:lnTo>
                  <a:lnTo>
                    <a:pt x="116" y="11"/>
                  </a:lnTo>
                  <a:lnTo>
                    <a:pt x="118" y="20"/>
                  </a:lnTo>
                  <a:lnTo>
                    <a:pt x="120" y="29"/>
                  </a:lnTo>
                  <a:lnTo>
                    <a:pt x="122" y="40"/>
                  </a:lnTo>
                  <a:lnTo>
                    <a:pt x="122" y="50"/>
                  </a:lnTo>
                  <a:lnTo>
                    <a:pt x="122" y="61"/>
                  </a:lnTo>
                  <a:lnTo>
                    <a:pt x="122" y="71"/>
                  </a:lnTo>
                  <a:lnTo>
                    <a:pt x="120" y="82"/>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208" name="Freeform 206">
              <a:extLst>
                <a:ext uri="{FF2B5EF4-FFF2-40B4-BE49-F238E27FC236}">
                  <a16:creationId xmlns:a16="http://schemas.microsoft.com/office/drawing/2014/main" id="{70A3A6D8-94D8-CB48-A71A-972363B05775}"/>
                </a:ext>
              </a:extLst>
            </p:cNvPr>
            <p:cNvSpPr>
              <a:spLocks/>
            </p:cNvSpPr>
            <p:nvPr/>
          </p:nvSpPr>
          <p:spPr bwMode="auto">
            <a:xfrm>
              <a:off x="2381" y="1262"/>
              <a:ext cx="117" cy="150"/>
            </a:xfrm>
            <a:custGeom>
              <a:avLst/>
              <a:gdLst/>
              <a:ahLst/>
              <a:cxnLst>
                <a:cxn ang="0">
                  <a:pos x="0" y="149"/>
                </a:cxn>
                <a:cxn ang="0">
                  <a:pos x="0" y="136"/>
                </a:cxn>
                <a:cxn ang="0">
                  <a:pos x="2" y="123"/>
                </a:cxn>
                <a:cxn ang="0">
                  <a:pos x="5" y="105"/>
                </a:cxn>
                <a:cxn ang="0">
                  <a:pos x="9" y="86"/>
                </a:cxn>
                <a:cxn ang="0">
                  <a:pos x="16" y="67"/>
                </a:cxn>
                <a:cxn ang="0">
                  <a:pos x="27" y="48"/>
                </a:cxn>
                <a:cxn ang="0">
                  <a:pos x="39" y="31"/>
                </a:cxn>
                <a:cxn ang="0">
                  <a:pos x="55" y="17"/>
                </a:cxn>
                <a:cxn ang="0">
                  <a:pos x="74" y="6"/>
                </a:cxn>
                <a:cxn ang="0">
                  <a:pos x="95" y="0"/>
                </a:cxn>
                <a:cxn ang="0">
                  <a:pos x="95" y="0"/>
                </a:cxn>
                <a:cxn ang="0">
                  <a:pos x="97" y="0"/>
                </a:cxn>
                <a:cxn ang="0">
                  <a:pos x="99" y="4"/>
                </a:cxn>
                <a:cxn ang="0">
                  <a:pos x="101" y="8"/>
                </a:cxn>
                <a:cxn ang="0">
                  <a:pos x="106" y="15"/>
                </a:cxn>
                <a:cxn ang="0">
                  <a:pos x="107" y="23"/>
                </a:cxn>
                <a:cxn ang="0">
                  <a:pos x="111" y="33"/>
                </a:cxn>
                <a:cxn ang="0">
                  <a:pos x="113" y="47"/>
                </a:cxn>
                <a:cxn ang="0">
                  <a:pos x="116" y="59"/>
                </a:cxn>
                <a:cxn ang="0">
                  <a:pos x="116" y="73"/>
                </a:cxn>
                <a:cxn ang="0">
                  <a:pos x="113" y="90"/>
                </a:cxn>
                <a:cxn ang="0">
                  <a:pos x="0" y="149"/>
                </a:cxn>
              </a:cxnLst>
              <a:rect l="0" t="0" r="r" b="b"/>
              <a:pathLst>
                <a:path w="117" h="150">
                  <a:moveTo>
                    <a:pt x="0" y="149"/>
                  </a:moveTo>
                  <a:lnTo>
                    <a:pt x="0" y="136"/>
                  </a:lnTo>
                  <a:lnTo>
                    <a:pt x="2" y="123"/>
                  </a:lnTo>
                  <a:lnTo>
                    <a:pt x="5" y="105"/>
                  </a:lnTo>
                  <a:lnTo>
                    <a:pt x="9" y="86"/>
                  </a:lnTo>
                  <a:lnTo>
                    <a:pt x="16" y="67"/>
                  </a:lnTo>
                  <a:lnTo>
                    <a:pt x="27" y="48"/>
                  </a:lnTo>
                  <a:lnTo>
                    <a:pt x="39" y="31"/>
                  </a:lnTo>
                  <a:lnTo>
                    <a:pt x="55" y="17"/>
                  </a:lnTo>
                  <a:lnTo>
                    <a:pt x="74" y="6"/>
                  </a:lnTo>
                  <a:lnTo>
                    <a:pt x="95" y="0"/>
                  </a:lnTo>
                  <a:lnTo>
                    <a:pt x="95" y="0"/>
                  </a:lnTo>
                  <a:lnTo>
                    <a:pt x="97" y="0"/>
                  </a:lnTo>
                  <a:lnTo>
                    <a:pt x="99" y="4"/>
                  </a:lnTo>
                  <a:lnTo>
                    <a:pt x="101" y="8"/>
                  </a:lnTo>
                  <a:lnTo>
                    <a:pt x="106" y="15"/>
                  </a:lnTo>
                  <a:lnTo>
                    <a:pt x="107" y="23"/>
                  </a:lnTo>
                  <a:lnTo>
                    <a:pt x="111" y="33"/>
                  </a:lnTo>
                  <a:lnTo>
                    <a:pt x="113" y="47"/>
                  </a:lnTo>
                  <a:lnTo>
                    <a:pt x="116" y="59"/>
                  </a:lnTo>
                  <a:lnTo>
                    <a:pt x="116" y="73"/>
                  </a:lnTo>
                  <a:lnTo>
                    <a:pt x="113" y="90"/>
                  </a:lnTo>
                  <a:lnTo>
                    <a:pt x="0" y="149"/>
                  </a:lnTo>
                </a:path>
              </a:pathLst>
            </a:custGeom>
            <a:solidFill>
              <a:srgbClr val="FFD80F"/>
            </a:solidFill>
            <a:ln w="9525" cap="rnd">
              <a:noFill/>
              <a:round/>
              <a:headEnd/>
              <a:tailEnd/>
            </a:ln>
            <a:effectLst/>
          </p:spPr>
          <p:txBody>
            <a:bodyPr/>
            <a:lstStyle/>
            <a:p>
              <a:endParaRPr lang="en-US" sz="1800"/>
            </a:p>
          </p:txBody>
        </p:sp>
        <p:sp>
          <p:nvSpPr>
            <p:cNvPr id="209" name="Freeform 207">
              <a:extLst>
                <a:ext uri="{FF2B5EF4-FFF2-40B4-BE49-F238E27FC236}">
                  <a16:creationId xmlns:a16="http://schemas.microsoft.com/office/drawing/2014/main" id="{B491A5BD-B2A0-9145-A977-285980339A43}"/>
                </a:ext>
              </a:extLst>
            </p:cNvPr>
            <p:cNvSpPr>
              <a:spLocks/>
            </p:cNvSpPr>
            <p:nvPr/>
          </p:nvSpPr>
          <p:spPr bwMode="auto">
            <a:xfrm>
              <a:off x="2381" y="1262"/>
              <a:ext cx="117" cy="150"/>
            </a:xfrm>
            <a:custGeom>
              <a:avLst/>
              <a:gdLst/>
              <a:ahLst/>
              <a:cxnLst>
                <a:cxn ang="0">
                  <a:pos x="0" y="149"/>
                </a:cxn>
                <a:cxn ang="0">
                  <a:pos x="0" y="136"/>
                </a:cxn>
                <a:cxn ang="0">
                  <a:pos x="2" y="123"/>
                </a:cxn>
                <a:cxn ang="0">
                  <a:pos x="5" y="105"/>
                </a:cxn>
                <a:cxn ang="0">
                  <a:pos x="9" y="86"/>
                </a:cxn>
                <a:cxn ang="0">
                  <a:pos x="16" y="67"/>
                </a:cxn>
                <a:cxn ang="0">
                  <a:pos x="27" y="48"/>
                </a:cxn>
                <a:cxn ang="0">
                  <a:pos x="39" y="31"/>
                </a:cxn>
                <a:cxn ang="0">
                  <a:pos x="55" y="17"/>
                </a:cxn>
                <a:cxn ang="0">
                  <a:pos x="74" y="6"/>
                </a:cxn>
                <a:cxn ang="0">
                  <a:pos x="95" y="0"/>
                </a:cxn>
                <a:cxn ang="0">
                  <a:pos x="95" y="0"/>
                </a:cxn>
                <a:cxn ang="0">
                  <a:pos x="97" y="0"/>
                </a:cxn>
                <a:cxn ang="0">
                  <a:pos x="99" y="4"/>
                </a:cxn>
                <a:cxn ang="0">
                  <a:pos x="101" y="8"/>
                </a:cxn>
                <a:cxn ang="0">
                  <a:pos x="106" y="15"/>
                </a:cxn>
                <a:cxn ang="0">
                  <a:pos x="107" y="23"/>
                </a:cxn>
                <a:cxn ang="0">
                  <a:pos x="111" y="33"/>
                </a:cxn>
                <a:cxn ang="0">
                  <a:pos x="113" y="47"/>
                </a:cxn>
                <a:cxn ang="0">
                  <a:pos x="116" y="59"/>
                </a:cxn>
                <a:cxn ang="0">
                  <a:pos x="116" y="73"/>
                </a:cxn>
                <a:cxn ang="0">
                  <a:pos x="113" y="90"/>
                </a:cxn>
              </a:cxnLst>
              <a:rect l="0" t="0" r="r" b="b"/>
              <a:pathLst>
                <a:path w="117" h="150">
                  <a:moveTo>
                    <a:pt x="0" y="149"/>
                  </a:moveTo>
                  <a:lnTo>
                    <a:pt x="0" y="136"/>
                  </a:lnTo>
                  <a:lnTo>
                    <a:pt x="2" y="123"/>
                  </a:lnTo>
                  <a:lnTo>
                    <a:pt x="5" y="105"/>
                  </a:lnTo>
                  <a:lnTo>
                    <a:pt x="9" y="86"/>
                  </a:lnTo>
                  <a:lnTo>
                    <a:pt x="16" y="67"/>
                  </a:lnTo>
                  <a:lnTo>
                    <a:pt x="27" y="48"/>
                  </a:lnTo>
                  <a:lnTo>
                    <a:pt x="39" y="31"/>
                  </a:lnTo>
                  <a:lnTo>
                    <a:pt x="55" y="17"/>
                  </a:lnTo>
                  <a:lnTo>
                    <a:pt x="74" y="6"/>
                  </a:lnTo>
                  <a:lnTo>
                    <a:pt x="95" y="0"/>
                  </a:lnTo>
                  <a:lnTo>
                    <a:pt x="95" y="0"/>
                  </a:lnTo>
                  <a:lnTo>
                    <a:pt x="97" y="0"/>
                  </a:lnTo>
                  <a:lnTo>
                    <a:pt x="99" y="4"/>
                  </a:lnTo>
                  <a:lnTo>
                    <a:pt x="101" y="8"/>
                  </a:lnTo>
                  <a:lnTo>
                    <a:pt x="106" y="15"/>
                  </a:lnTo>
                  <a:lnTo>
                    <a:pt x="107" y="23"/>
                  </a:lnTo>
                  <a:lnTo>
                    <a:pt x="111" y="33"/>
                  </a:lnTo>
                  <a:lnTo>
                    <a:pt x="113" y="47"/>
                  </a:lnTo>
                  <a:lnTo>
                    <a:pt x="116" y="59"/>
                  </a:lnTo>
                  <a:lnTo>
                    <a:pt x="116" y="73"/>
                  </a:lnTo>
                  <a:lnTo>
                    <a:pt x="113" y="90"/>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210" name="Freeform 208">
              <a:extLst>
                <a:ext uri="{FF2B5EF4-FFF2-40B4-BE49-F238E27FC236}">
                  <a16:creationId xmlns:a16="http://schemas.microsoft.com/office/drawing/2014/main" id="{C2EBC6E2-0351-4F41-BF15-8D4F4F0AEF00}"/>
                </a:ext>
              </a:extLst>
            </p:cNvPr>
            <p:cNvSpPr>
              <a:spLocks/>
            </p:cNvSpPr>
            <p:nvPr/>
          </p:nvSpPr>
          <p:spPr bwMode="auto">
            <a:xfrm>
              <a:off x="2460" y="1175"/>
              <a:ext cx="270" cy="201"/>
            </a:xfrm>
            <a:custGeom>
              <a:avLst/>
              <a:gdLst/>
              <a:ahLst/>
              <a:cxnLst>
                <a:cxn ang="0">
                  <a:pos x="0" y="200"/>
                </a:cxn>
                <a:cxn ang="0">
                  <a:pos x="4" y="186"/>
                </a:cxn>
                <a:cxn ang="0">
                  <a:pos x="13" y="172"/>
                </a:cxn>
                <a:cxn ang="0">
                  <a:pos x="22" y="156"/>
                </a:cxn>
                <a:cxn ang="0">
                  <a:pos x="34" y="138"/>
                </a:cxn>
                <a:cxn ang="0">
                  <a:pos x="47" y="119"/>
                </a:cxn>
                <a:cxn ang="0">
                  <a:pos x="59" y="103"/>
                </a:cxn>
                <a:cxn ang="0">
                  <a:pos x="74" y="87"/>
                </a:cxn>
                <a:cxn ang="0">
                  <a:pos x="89" y="71"/>
                </a:cxn>
                <a:cxn ang="0">
                  <a:pos x="103" y="59"/>
                </a:cxn>
                <a:cxn ang="0">
                  <a:pos x="119" y="48"/>
                </a:cxn>
                <a:cxn ang="0">
                  <a:pos x="119" y="48"/>
                </a:cxn>
                <a:cxn ang="0">
                  <a:pos x="135" y="37"/>
                </a:cxn>
                <a:cxn ang="0">
                  <a:pos x="151" y="27"/>
                </a:cxn>
                <a:cxn ang="0">
                  <a:pos x="167" y="20"/>
                </a:cxn>
                <a:cxn ang="0">
                  <a:pos x="181" y="14"/>
                </a:cxn>
                <a:cxn ang="0">
                  <a:pos x="197" y="10"/>
                </a:cxn>
                <a:cxn ang="0">
                  <a:pos x="209" y="6"/>
                </a:cxn>
                <a:cxn ang="0">
                  <a:pos x="224" y="4"/>
                </a:cxn>
                <a:cxn ang="0">
                  <a:pos x="239" y="2"/>
                </a:cxn>
                <a:cxn ang="0">
                  <a:pos x="253" y="0"/>
                </a:cxn>
                <a:cxn ang="0">
                  <a:pos x="269" y="0"/>
                </a:cxn>
                <a:cxn ang="0">
                  <a:pos x="269" y="0"/>
                </a:cxn>
                <a:cxn ang="0">
                  <a:pos x="266" y="2"/>
                </a:cxn>
                <a:cxn ang="0">
                  <a:pos x="266" y="8"/>
                </a:cxn>
                <a:cxn ang="0">
                  <a:pos x="264" y="18"/>
                </a:cxn>
                <a:cxn ang="0">
                  <a:pos x="262" y="31"/>
                </a:cxn>
                <a:cxn ang="0">
                  <a:pos x="257" y="43"/>
                </a:cxn>
                <a:cxn ang="0">
                  <a:pos x="251" y="61"/>
                </a:cxn>
                <a:cxn ang="0">
                  <a:pos x="243" y="75"/>
                </a:cxn>
                <a:cxn ang="0">
                  <a:pos x="234" y="92"/>
                </a:cxn>
                <a:cxn ang="0">
                  <a:pos x="222" y="105"/>
                </a:cxn>
                <a:cxn ang="0">
                  <a:pos x="207" y="117"/>
                </a:cxn>
                <a:cxn ang="0">
                  <a:pos x="0" y="200"/>
                </a:cxn>
              </a:cxnLst>
              <a:rect l="0" t="0" r="r" b="b"/>
              <a:pathLst>
                <a:path w="270" h="201">
                  <a:moveTo>
                    <a:pt x="0" y="200"/>
                  </a:moveTo>
                  <a:lnTo>
                    <a:pt x="4" y="186"/>
                  </a:lnTo>
                  <a:lnTo>
                    <a:pt x="13" y="172"/>
                  </a:lnTo>
                  <a:lnTo>
                    <a:pt x="22" y="156"/>
                  </a:lnTo>
                  <a:lnTo>
                    <a:pt x="34" y="138"/>
                  </a:lnTo>
                  <a:lnTo>
                    <a:pt x="47" y="119"/>
                  </a:lnTo>
                  <a:lnTo>
                    <a:pt x="59" y="103"/>
                  </a:lnTo>
                  <a:lnTo>
                    <a:pt x="74" y="87"/>
                  </a:lnTo>
                  <a:lnTo>
                    <a:pt x="89" y="71"/>
                  </a:lnTo>
                  <a:lnTo>
                    <a:pt x="103" y="59"/>
                  </a:lnTo>
                  <a:lnTo>
                    <a:pt x="119" y="48"/>
                  </a:lnTo>
                  <a:lnTo>
                    <a:pt x="119" y="48"/>
                  </a:lnTo>
                  <a:lnTo>
                    <a:pt x="135" y="37"/>
                  </a:lnTo>
                  <a:lnTo>
                    <a:pt x="151" y="27"/>
                  </a:lnTo>
                  <a:lnTo>
                    <a:pt x="167" y="20"/>
                  </a:lnTo>
                  <a:lnTo>
                    <a:pt x="181" y="14"/>
                  </a:lnTo>
                  <a:lnTo>
                    <a:pt x="197" y="10"/>
                  </a:lnTo>
                  <a:lnTo>
                    <a:pt x="209" y="6"/>
                  </a:lnTo>
                  <a:lnTo>
                    <a:pt x="224" y="4"/>
                  </a:lnTo>
                  <a:lnTo>
                    <a:pt x="239" y="2"/>
                  </a:lnTo>
                  <a:lnTo>
                    <a:pt x="253" y="0"/>
                  </a:lnTo>
                  <a:lnTo>
                    <a:pt x="269" y="0"/>
                  </a:lnTo>
                  <a:lnTo>
                    <a:pt x="269" y="0"/>
                  </a:lnTo>
                  <a:lnTo>
                    <a:pt x="266" y="2"/>
                  </a:lnTo>
                  <a:lnTo>
                    <a:pt x="266" y="8"/>
                  </a:lnTo>
                  <a:lnTo>
                    <a:pt x="264" y="18"/>
                  </a:lnTo>
                  <a:lnTo>
                    <a:pt x="262" y="31"/>
                  </a:lnTo>
                  <a:lnTo>
                    <a:pt x="257" y="43"/>
                  </a:lnTo>
                  <a:lnTo>
                    <a:pt x="251" y="61"/>
                  </a:lnTo>
                  <a:lnTo>
                    <a:pt x="243" y="75"/>
                  </a:lnTo>
                  <a:lnTo>
                    <a:pt x="234" y="92"/>
                  </a:lnTo>
                  <a:lnTo>
                    <a:pt x="222" y="105"/>
                  </a:lnTo>
                  <a:lnTo>
                    <a:pt x="207" y="117"/>
                  </a:lnTo>
                  <a:lnTo>
                    <a:pt x="0" y="200"/>
                  </a:lnTo>
                </a:path>
              </a:pathLst>
            </a:custGeom>
            <a:solidFill>
              <a:srgbClr val="FFD80F"/>
            </a:solidFill>
            <a:ln w="9525" cap="rnd">
              <a:noFill/>
              <a:round/>
              <a:headEnd/>
              <a:tailEnd/>
            </a:ln>
            <a:effectLst/>
          </p:spPr>
          <p:txBody>
            <a:bodyPr/>
            <a:lstStyle/>
            <a:p>
              <a:endParaRPr lang="en-US" sz="1800"/>
            </a:p>
          </p:txBody>
        </p:sp>
        <p:sp>
          <p:nvSpPr>
            <p:cNvPr id="211" name="Freeform 209">
              <a:extLst>
                <a:ext uri="{FF2B5EF4-FFF2-40B4-BE49-F238E27FC236}">
                  <a16:creationId xmlns:a16="http://schemas.microsoft.com/office/drawing/2014/main" id="{118B52EF-91CD-B241-9687-6BB8D190E8BE}"/>
                </a:ext>
              </a:extLst>
            </p:cNvPr>
            <p:cNvSpPr>
              <a:spLocks/>
            </p:cNvSpPr>
            <p:nvPr/>
          </p:nvSpPr>
          <p:spPr bwMode="auto">
            <a:xfrm>
              <a:off x="2460" y="1175"/>
              <a:ext cx="270" cy="201"/>
            </a:xfrm>
            <a:custGeom>
              <a:avLst/>
              <a:gdLst/>
              <a:ahLst/>
              <a:cxnLst>
                <a:cxn ang="0">
                  <a:pos x="0" y="200"/>
                </a:cxn>
                <a:cxn ang="0">
                  <a:pos x="4" y="186"/>
                </a:cxn>
                <a:cxn ang="0">
                  <a:pos x="13" y="172"/>
                </a:cxn>
                <a:cxn ang="0">
                  <a:pos x="22" y="156"/>
                </a:cxn>
                <a:cxn ang="0">
                  <a:pos x="34" y="138"/>
                </a:cxn>
                <a:cxn ang="0">
                  <a:pos x="47" y="119"/>
                </a:cxn>
                <a:cxn ang="0">
                  <a:pos x="59" y="103"/>
                </a:cxn>
                <a:cxn ang="0">
                  <a:pos x="74" y="87"/>
                </a:cxn>
                <a:cxn ang="0">
                  <a:pos x="89" y="71"/>
                </a:cxn>
                <a:cxn ang="0">
                  <a:pos x="103" y="59"/>
                </a:cxn>
                <a:cxn ang="0">
                  <a:pos x="119" y="48"/>
                </a:cxn>
                <a:cxn ang="0">
                  <a:pos x="119" y="48"/>
                </a:cxn>
                <a:cxn ang="0">
                  <a:pos x="135" y="37"/>
                </a:cxn>
                <a:cxn ang="0">
                  <a:pos x="151" y="27"/>
                </a:cxn>
                <a:cxn ang="0">
                  <a:pos x="167" y="20"/>
                </a:cxn>
                <a:cxn ang="0">
                  <a:pos x="181" y="14"/>
                </a:cxn>
                <a:cxn ang="0">
                  <a:pos x="197" y="10"/>
                </a:cxn>
                <a:cxn ang="0">
                  <a:pos x="209" y="6"/>
                </a:cxn>
                <a:cxn ang="0">
                  <a:pos x="224" y="4"/>
                </a:cxn>
                <a:cxn ang="0">
                  <a:pos x="239" y="2"/>
                </a:cxn>
                <a:cxn ang="0">
                  <a:pos x="253" y="0"/>
                </a:cxn>
                <a:cxn ang="0">
                  <a:pos x="269" y="0"/>
                </a:cxn>
                <a:cxn ang="0">
                  <a:pos x="269" y="0"/>
                </a:cxn>
                <a:cxn ang="0">
                  <a:pos x="266" y="2"/>
                </a:cxn>
                <a:cxn ang="0">
                  <a:pos x="266" y="8"/>
                </a:cxn>
                <a:cxn ang="0">
                  <a:pos x="264" y="18"/>
                </a:cxn>
                <a:cxn ang="0">
                  <a:pos x="262" y="31"/>
                </a:cxn>
                <a:cxn ang="0">
                  <a:pos x="257" y="43"/>
                </a:cxn>
                <a:cxn ang="0">
                  <a:pos x="251" y="61"/>
                </a:cxn>
                <a:cxn ang="0">
                  <a:pos x="243" y="75"/>
                </a:cxn>
                <a:cxn ang="0">
                  <a:pos x="234" y="92"/>
                </a:cxn>
                <a:cxn ang="0">
                  <a:pos x="222" y="105"/>
                </a:cxn>
                <a:cxn ang="0">
                  <a:pos x="207" y="117"/>
                </a:cxn>
              </a:cxnLst>
              <a:rect l="0" t="0" r="r" b="b"/>
              <a:pathLst>
                <a:path w="270" h="201">
                  <a:moveTo>
                    <a:pt x="0" y="200"/>
                  </a:moveTo>
                  <a:lnTo>
                    <a:pt x="4" y="186"/>
                  </a:lnTo>
                  <a:lnTo>
                    <a:pt x="13" y="172"/>
                  </a:lnTo>
                  <a:lnTo>
                    <a:pt x="22" y="156"/>
                  </a:lnTo>
                  <a:lnTo>
                    <a:pt x="34" y="138"/>
                  </a:lnTo>
                  <a:lnTo>
                    <a:pt x="47" y="119"/>
                  </a:lnTo>
                  <a:lnTo>
                    <a:pt x="59" y="103"/>
                  </a:lnTo>
                  <a:lnTo>
                    <a:pt x="74" y="87"/>
                  </a:lnTo>
                  <a:lnTo>
                    <a:pt x="89" y="71"/>
                  </a:lnTo>
                  <a:lnTo>
                    <a:pt x="103" y="59"/>
                  </a:lnTo>
                  <a:lnTo>
                    <a:pt x="119" y="48"/>
                  </a:lnTo>
                  <a:lnTo>
                    <a:pt x="119" y="48"/>
                  </a:lnTo>
                  <a:lnTo>
                    <a:pt x="135" y="37"/>
                  </a:lnTo>
                  <a:lnTo>
                    <a:pt x="151" y="27"/>
                  </a:lnTo>
                  <a:lnTo>
                    <a:pt x="167" y="20"/>
                  </a:lnTo>
                  <a:lnTo>
                    <a:pt x="181" y="14"/>
                  </a:lnTo>
                  <a:lnTo>
                    <a:pt x="197" y="10"/>
                  </a:lnTo>
                  <a:lnTo>
                    <a:pt x="209" y="6"/>
                  </a:lnTo>
                  <a:lnTo>
                    <a:pt x="224" y="4"/>
                  </a:lnTo>
                  <a:lnTo>
                    <a:pt x="239" y="2"/>
                  </a:lnTo>
                  <a:lnTo>
                    <a:pt x="253" y="0"/>
                  </a:lnTo>
                  <a:lnTo>
                    <a:pt x="269" y="0"/>
                  </a:lnTo>
                  <a:lnTo>
                    <a:pt x="269" y="0"/>
                  </a:lnTo>
                  <a:lnTo>
                    <a:pt x="266" y="2"/>
                  </a:lnTo>
                  <a:lnTo>
                    <a:pt x="266" y="8"/>
                  </a:lnTo>
                  <a:lnTo>
                    <a:pt x="264" y="18"/>
                  </a:lnTo>
                  <a:lnTo>
                    <a:pt x="262" y="31"/>
                  </a:lnTo>
                  <a:lnTo>
                    <a:pt x="257" y="43"/>
                  </a:lnTo>
                  <a:lnTo>
                    <a:pt x="251" y="61"/>
                  </a:lnTo>
                  <a:lnTo>
                    <a:pt x="243" y="75"/>
                  </a:lnTo>
                  <a:lnTo>
                    <a:pt x="234" y="92"/>
                  </a:lnTo>
                  <a:lnTo>
                    <a:pt x="222" y="105"/>
                  </a:lnTo>
                  <a:lnTo>
                    <a:pt x="207" y="117"/>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212" name="Freeform 210">
              <a:extLst>
                <a:ext uri="{FF2B5EF4-FFF2-40B4-BE49-F238E27FC236}">
                  <a16:creationId xmlns:a16="http://schemas.microsoft.com/office/drawing/2014/main" id="{F9D281A4-97D3-D940-B522-847F07E68C9F}"/>
                </a:ext>
              </a:extLst>
            </p:cNvPr>
            <p:cNvSpPr>
              <a:spLocks/>
            </p:cNvSpPr>
            <p:nvPr/>
          </p:nvSpPr>
          <p:spPr bwMode="auto">
            <a:xfrm>
              <a:off x="1910" y="2299"/>
              <a:ext cx="341" cy="339"/>
            </a:xfrm>
            <a:custGeom>
              <a:avLst/>
              <a:gdLst/>
              <a:ahLst/>
              <a:cxnLst>
                <a:cxn ang="0">
                  <a:pos x="243" y="338"/>
                </a:cxn>
                <a:cxn ang="0">
                  <a:pos x="211" y="312"/>
                </a:cxn>
                <a:cxn ang="0">
                  <a:pos x="179" y="285"/>
                </a:cxn>
                <a:cxn ang="0">
                  <a:pos x="148" y="254"/>
                </a:cxn>
                <a:cxn ang="0">
                  <a:pos x="116" y="218"/>
                </a:cxn>
                <a:cxn ang="0">
                  <a:pos x="84" y="183"/>
                </a:cxn>
                <a:cxn ang="0">
                  <a:pos x="57" y="144"/>
                </a:cxn>
                <a:cxn ang="0">
                  <a:pos x="34" y="109"/>
                </a:cxn>
                <a:cxn ang="0">
                  <a:pos x="17" y="73"/>
                </a:cxn>
                <a:cxn ang="0">
                  <a:pos x="4" y="38"/>
                </a:cxn>
                <a:cxn ang="0">
                  <a:pos x="0" y="6"/>
                </a:cxn>
                <a:cxn ang="0">
                  <a:pos x="0" y="6"/>
                </a:cxn>
                <a:cxn ang="0">
                  <a:pos x="6" y="4"/>
                </a:cxn>
                <a:cxn ang="0">
                  <a:pos x="24" y="2"/>
                </a:cxn>
                <a:cxn ang="0">
                  <a:pos x="50" y="0"/>
                </a:cxn>
                <a:cxn ang="0">
                  <a:pos x="84" y="0"/>
                </a:cxn>
                <a:cxn ang="0">
                  <a:pos x="125" y="4"/>
                </a:cxn>
                <a:cxn ang="0">
                  <a:pos x="167" y="13"/>
                </a:cxn>
                <a:cxn ang="0">
                  <a:pos x="211" y="31"/>
                </a:cxn>
                <a:cxn ang="0">
                  <a:pos x="257" y="59"/>
                </a:cxn>
                <a:cxn ang="0">
                  <a:pos x="300" y="100"/>
                </a:cxn>
                <a:cxn ang="0">
                  <a:pos x="340" y="155"/>
                </a:cxn>
                <a:cxn ang="0">
                  <a:pos x="243" y="338"/>
                </a:cxn>
              </a:cxnLst>
              <a:rect l="0" t="0" r="r" b="b"/>
              <a:pathLst>
                <a:path w="341" h="339">
                  <a:moveTo>
                    <a:pt x="243" y="338"/>
                  </a:moveTo>
                  <a:lnTo>
                    <a:pt x="211" y="312"/>
                  </a:lnTo>
                  <a:lnTo>
                    <a:pt x="179" y="285"/>
                  </a:lnTo>
                  <a:lnTo>
                    <a:pt x="148" y="254"/>
                  </a:lnTo>
                  <a:lnTo>
                    <a:pt x="116" y="218"/>
                  </a:lnTo>
                  <a:lnTo>
                    <a:pt x="84" y="183"/>
                  </a:lnTo>
                  <a:lnTo>
                    <a:pt x="57" y="144"/>
                  </a:lnTo>
                  <a:lnTo>
                    <a:pt x="34" y="109"/>
                  </a:lnTo>
                  <a:lnTo>
                    <a:pt x="17" y="73"/>
                  </a:lnTo>
                  <a:lnTo>
                    <a:pt x="4" y="38"/>
                  </a:lnTo>
                  <a:lnTo>
                    <a:pt x="0" y="6"/>
                  </a:lnTo>
                  <a:lnTo>
                    <a:pt x="0" y="6"/>
                  </a:lnTo>
                  <a:lnTo>
                    <a:pt x="6" y="4"/>
                  </a:lnTo>
                  <a:lnTo>
                    <a:pt x="24" y="2"/>
                  </a:lnTo>
                  <a:lnTo>
                    <a:pt x="50" y="0"/>
                  </a:lnTo>
                  <a:lnTo>
                    <a:pt x="84" y="0"/>
                  </a:lnTo>
                  <a:lnTo>
                    <a:pt x="125" y="4"/>
                  </a:lnTo>
                  <a:lnTo>
                    <a:pt x="167" y="13"/>
                  </a:lnTo>
                  <a:lnTo>
                    <a:pt x="211" y="31"/>
                  </a:lnTo>
                  <a:lnTo>
                    <a:pt x="257" y="59"/>
                  </a:lnTo>
                  <a:lnTo>
                    <a:pt x="300" y="100"/>
                  </a:lnTo>
                  <a:lnTo>
                    <a:pt x="340" y="155"/>
                  </a:lnTo>
                  <a:lnTo>
                    <a:pt x="243" y="338"/>
                  </a:lnTo>
                </a:path>
              </a:pathLst>
            </a:custGeom>
            <a:solidFill>
              <a:srgbClr val="FFD80F"/>
            </a:solidFill>
            <a:ln w="9525" cap="rnd">
              <a:noFill/>
              <a:round/>
              <a:headEnd/>
              <a:tailEnd/>
            </a:ln>
            <a:effectLst/>
          </p:spPr>
          <p:txBody>
            <a:bodyPr/>
            <a:lstStyle/>
            <a:p>
              <a:endParaRPr lang="en-US" sz="1800"/>
            </a:p>
          </p:txBody>
        </p:sp>
        <p:sp>
          <p:nvSpPr>
            <p:cNvPr id="213" name="Freeform 211">
              <a:extLst>
                <a:ext uri="{FF2B5EF4-FFF2-40B4-BE49-F238E27FC236}">
                  <a16:creationId xmlns:a16="http://schemas.microsoft.com/office/drawing/2014/main" id="{62EDB6A1-0D56-714D-8A32-44FFC0A61FEC}"/>
                </a:ext>
              </a:extLst>
            </p:cNvPr>
            <p:cNvSpPr>
              <a:spLocks/>
            </p:cNvSpPr>
            <p:nvPr/>
          </p:nvSpPr>
          <p:spPr bwMode="auto">
            <a:xfrm>
              <a:off x="1910" y="2299"/>
              <a:ext cx="341" cy="339"/>
            </a:xfrm>
            <a:custGeom>
              <a:avLst/>
              <a:gdLst/>
              <a:ahLst/>
              <a:cxnLst>
                <a:cxn ang="0">
                  <a:pos x="243" y="338"/>
                </a:cxn>
                <a:cxn ang="0">
                  <a:pos x="211" y="312"/>
                </a:cxn>
                <a:cxn ang="0">
                  <a:pos x="179" y="285"/>
                </a:cxn>
                <a:cxn ang="0">
                  <a:pos x="148" y="254"/>
                </a:cxn>
                <a:cxn ang="0">
                  <a:pos x="116" y="218"/>
                </a:cxn>
                <a:cxn ang="0">
                  <a:pos x="84" y="183"/>
                </a:cxn>
                <a:cxn ang="0">
                  <a:pos x="57" y="144"/>
                </a:cxn>
                <a:cxn ang="0">
                  <a:pos x="34" y="109"/>
                </a:cxn>
                <a:cxn ang="0">
                  <a:pos x="17" y="73"/>
                </a:cxn>
                <a:cxn ang="0">
                  <a:pos x="4" y="38"/>
                </a:cxn>
                <a:cxn ang="0">
                  <a:pos x="0" y="6"/>
                </a:cxn>
                <a:cxn ang="0">
                  <a:pos x="0" y="6"/>
                </a:cxn>
                <a:cxn ang="0">
                  <a:pos x="6" y="4"/>
                </a:cxn>
                <a:cxn ang="0">
                  <a:pos x="24" y="2"/>
                </a:cxn>
                <a:cxn ang="0">
                  <a:pos x="50" y="0"/>
                </a:cxn>
                <a:cxn ang="0">
                  <a:pos x="84" y="0"/>
                </a:cxn>
                <a:cxn ang="0">
                  <a:pos x="125" y="4"/>
                </a:cxn>
                <a:cxn ang="0">
                  <a:pos x="167" y="13"/>
                </a:cxn>
                <a:cxn ang="0">
                  <a:pos x="211" y="31"/>
                </a:cxn>
                <a:cxn ang="0">
                  <a:pos x="257" y="59"/>
                </a:cxn>
                <a:cxn ang="0">
                  <a:pos x="300" y="100"/>
                </a:cxn>
                <a:cxn ang="0">
                  <a:pos x="340" y="155"/>
                </a:cxn>
              </a:cxnLst>
              <a:rect l="0" t="0" r="r" b="b"/>
              <a:pathLst>
                <a:path w="341" h="339">
                  <a:moveTo>
                    <a:pt x="243" y="338"/>
                  </a:moveTo>
                  <a:lnTo>
                    <a:pt x="211" y="312"/>
                  </a:lnTo>
                  <a:lnTo>
                    <a:pt x="179" y="285"/>
                  </a:lnTo>
                  <a:lnTo>
                    <a:pt x="148" y="254"/>
                  </a:lnTo>
                  <a:lnTo>
                    <a:pt x="116" y="218"/>
                  </a:lnTo>
                  <a:lnTo>
                    <a:pt x="84" y="183"/>
                  </a:lnTo>
                  <a:lnTo>
                    <a:pt x="57" y="144"/>
                  </a:lnTo>
                  <a:lnTo>
                    <a:pt x="34" y="109"/>
                  </a:lnTo>
                  <a:lnTo>
                    <a:pt x="17" y="73"/>
                  </a:lnTo>
                  <a:lnTo>
                    <a:pt x="4" y="38"/>
                  </a:lnTo>
                  <a:lnTo>
                    <a:pt x="0" y="6"/>
                  </a:lnTo>
                  <a:lnTo>
                    <a:pt x="0" y="6"/>
                  </a:lnTo>
                  <a:lnTo>
                    <a:pt x="6" y="4"/>
                  </a:lnTo>
                  <a:lnTo>
                    <a:pt x="24" y="2"/>
                  </a:lnTo>
                  <a:lnTo>
                    <a:pt x="50" y="0"/>
                  </a:lnTo>
                  <a:lnTo>
                    <a:pt x="84" y="0"/>
                  </a:lnTo>
                  <a:lnTo>
                    <a:pt x="125" y="4"/>
                  </a:lnTo>
                  <a:lnTo>
                    <a:pt x="167" y="13"/>
                  </a:lnTo>
                  <a:lnTo>
                    <a:pt x="211" y="31"/>
                  </a:lnTo>
                  <a:lnTo>
                    <a:pt x="257" y="59"/>
                  </a:lnTo>
                  <a:lnTo>
                    <a:pt x="300" y="100"/>
                  </a:lnTo>
                  <a:lnTo>
                    <a:pt x="340" y="155"/>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214" name="Freeform 212">
              <a:extLst>
                <a:ext uri="{FF2B5EF4-FFF2-40B4-BE49-F238E27FC236}">
                  <a16:creationId xmlns:a16="http://schemas.microsoft.com/office/drawing/2014/main" id="{CA54A430-EFCB-7144-B481-C366A3824C26}"/>
                </a:ext>
              </a:extLst>
            </p:cNvPr>
            <p:cNvSpPr>
              <a:spLocks/>
            </p:cNvSpPr>
            <p:nvPr/>
          </p:nvSpPr>
          <p:spPr bwMode="auto">
            <a:xfrm>
              <a:off x="2484" y="1261"/>
              <a:ext cx="55" cy="58"/>
            </a:xfrm>
            <a:custGeom>
              <a:avLst/>
              <a:gdLst/>
              <a:ahLst/>
              <a:cxnLst>
                <a:cxn ang="0">
                  <a:pos x="27" y="57"/>
                </a:cxn>
                <a:cxn ang="0">
                  <a:pos x="35" y="54"/>
                </a:cxn>
                <a:cxn ang="0">
                  <a:pos x="44" y="50"/>
                </a:cxn>
                <a:cxn ang="0">
                  <a:pos x="50" y="44"/>
                </a:cxn>
                <a:cxn ang="0">
                  <a:pos x="54" y="35"/>
                </a:cxn>
                <a:cxn ang="0">
                  <a:pos x="54" y="26"/>
                </a:cxn>
                <a:cxn ang="0">
                  <a:pos x="54" y="26"/>
                </a:cxn>
                <a:cxn ang="0">
                  <a:pos x="54" y="19"/>
                </a:cxn>
                <a:cxn ang="0">
                  <a:pos x="50" y="12"/>
                </a:cxn>
                <a:cxn ang="0">
                  <a:pos x="44" y="5"/>
                </a:cxn>
                <a:cxn ang="0">
                  <a:pos x="35" y="1"/>
                </a:cxn>
                <a:cxn ang="0">
                  <a:pos x="27" y="0"/>
                </a:cxn>
                <a:cxn ang="0">
                  <a:pos x="27" y="0"/>
                </a:cxn>
                <a:cxn ang="0">
                  <a:pos x="18" y="1"/>
                </a:cxn>
                <a:cxn ang="0">
                  <a:pos x="12" y="5"/>
                </a:cxn>
                <a:cxn ang="0">
                  <a:pos x="5" y="12"/>
                </a:cxn>
                <a:cxn ang="0">
                  <a:pos x="2" y="19"/>
                </a:cxn>
                <a:cxn ang="0">
                  <a:pos x="0" y="26"/>
                </a:cxn>
                <a:cxn ang="0">
                  <a:pos x="0" y="26"/>
                </a:cxn>
                <a:cxn ang="0">
                  <a:pos x="2" y="35"/>
                </a:cxn>
                <a:cxn ang="0">
                  <a:pos x="5" y="44"/>
                </a:cxn>
                <a:cxn ang="0">
                  <a:pos x="12" y="50"/>
                </a:cxn>
                <a:cxn ang="0">
                  <a:pos x="18" y="54"/>
                </a:cxn>
                <a:cxn ang="0">
                  <a:pos x="27" y="57"/>
                </a:cxn>
                <a:cxn ang="0">
                  <a:pos x="27" y="57"/>
                </a:cxn>
              </a:cxnLst>
              <a:rect l="0" t="0" r="r" b="b"/>
              <a:pathLst>
                <a:path w="55" h="58">
                  <a:moveTo>
                    <a:pt x="27" y="57"/>
                  </a:moveTo>
                  <a:lnTo>
                    <a:pt x="35" y="54"/>
                  </a:lnTo>
                  <a:lnTo>
                    <a:pt x="44" y="50"/>
                  </a:lnTo>
                  <a:lnTo>
                    <a:pt x="50" y="44"/>
                  </a:lnTo>
                  <a:lnTo>
                    <a:pt x="54" y="35"/>
                  </a:lnTo>
                  <a:lnTo>
                    <a:pt x="54" y="26"/>
                  </a:lnTo>
                  <a:lnTo>
                    <a:pt x="54" y="26"/>
                  </a:lnTo>
                  <a:lnTo>
                    <a:pt x="54" y="19"/>
                  </a:lnTo>
                  <a:lnTo>
                    <a:pt x="50" y="12"/>
                  </a:lnTo>
                  <a:lnTo>
                    <a:pt x="44" y="5"/>
                  </a:lnTo>
                  <a:lnTo>
                    <a:pt x="35" y="1"/>
                  </a:lnTo>
                  <a:lnTo>
                    <a:pt x="27" y="0"/>
                  </a:lnTo>
                  <a:lnTo>
                    <a:pt x="27" y="0"/>
                  </a:lnTo>
                  <a:lnTo>
                    <a:pt x="18" y="1"/>
                  </a:lnTo>
                  <a:lnTo>
                    <a:pt x="12" y="5"/>
                  </a:lnTo>
                  <a:lnTo>
                    <a:pt x="5" y="12"/>
                  </a:lnTo>
                  <a:lnTo>
                    <a:pt x="2" y="19"/>
                  </a:lnTo>
                  <a:lnTo>
                    <a:pt x="0" y="26"/>
                  </a:lnTo>
                  <a:lnTo>
                    <a:pt x="0" y="26"/>
                  </a:lnTo>
                  <a:lnTo>
                    <a:pt x="2" y="35"/>
                  </a:lnTo>
                  <a:lnTo>
                    <a:pt x="5" y="44"/>
                  </a:lnTo>
                  <a:lnTo>
                    <a:pt x="12" y="50"/>
                  </a:lnTo>
                  <a:lnTo>
                    <a:pt x="18" y="54"/>
                  </a:lnTo>
                  <a:lnTo>
                    <a:pt x="27" y="57"/>
                  </a:lnTo>
                  <a:lnTo>
                    <a:pt x="27" y="57"/>
                  </a:lnTo>
                </a:path>
              </a:pathLst>
            </a:custGeom>
            <a:solidFill>
              <a:srgbClr val="FFD80F"/>
            </a:solidFill>
            <a:ln w="9525" cap="rnd">
              <a:noFill/>
              <a:round/>
              <a:headEnd/>
              <a:tailEnd/>
            </a:ln>
            <a:effectLst/>
          </p:spPr>
          <p:txBody>
            <a:bodyPr/>
            <a:lstStyle/>
            <a:p>
              <a:endParaRPr lang="en-US" sz="1800"/>
            </a:p>
          </p:txBody>
        </p:sp>
        <p:sp>
          <p:nvSpPr>
            <p:cNvPr id="215" name="Freeform 213">
              <a:extLst>
                <a:ext uri="{FF2B5EF4-FFF2-40B4-BE49-F238E27FC236}">
                  <a16:creationId xmlns:a16="http://schemas.microsoft.com/office/drawing/2014/main" id="{DB637C90-0163-4949-94F8-5C7E233C9DF5}"/>
                </a:ext>
              </a:extLst>
            </p:cNvPr>
            <p:cNvSpPr>
              <a:spLocks/>
            </p:cNvSpPr>
            <p:nvPr/>
          </p:nvSpPr>
          <p:spPr bwMode="auto">
            <a:xfrm>
              <a:off x="2484" y="1261"/>
              <a:ext cx="55" cy="58"/>
            </a:xfrm>
            <a:custGeom>
              <a:avLst/>
              <a:gdLst/>
              <a:ahLst/>
              <a:cxnLst>
                <a:cxn ang="0">
                  <a:pos x="27" y="57"/>
                </a:cxn>
                <a:cxn ang="0">
                  <a:pos x="35" y="54"/>
                </a:cxn>
                <a:cxn ang="0">
                  <a:pos x="44" y="50"/>
                </a:cxn>
                <a:cxn ang="0">
                  <a:pos x="50" y="44"/>
                </a:cxn>
                <a:cxn ang="0">
                  <a:pos x="54" y="35"/>
                </a:cxn>
                <a:cxn ang="0">
                  <a:pos x="54" y="26"/>
                </a:cxn>
                <a:cxn ang="0">
                  <a:pos x="54" y="26"/>
                </a:cxn>
                <a:cxn ang="0">
                  <a:pos x="54" y="19"/>
                </a:cxn>
                <a:cxn ang="0">
                  <a:pos x="50" y="12"/>
                </a:cxn>
                <a:cxn ang="0">
                  <a:pos x="44" y="5"/>
                </a:cxn>
                <a:cxn ang="0">
                  <a:pos x="35" y="1"/>
                </a:cxn>
                <a:cxn ang="0">
                  <a:pos x="27" y="0"/>
                </a:cxn>
                <a:cxn ang="0">
                  <a:pos x="27" y="0"/>
                </a:cxn>
                <a:cxn ang="0">
                  <a:pos x="18" y="1"/>
                </a:cxn>
                <a:cxn ang="0">
                  <a:pos x="12" y="5"/>
                </a:cxn>
                <a:cxn ang="0">
                  <a:pos x="5" y="12"/>
                </a:cxn>
                <a:cxn ang="0">
                  <a:pos x="2" y="19"/>
                </a:cxn>
                <a:cxn ang="0">
                  <a:pos x="0" y="26"/>
                </a:cxn>
                <a:cxn ang="0">
                  <a:pos x="0" y="26"/>
                </a:cxn>
                <a:cxn ang="0">
                  <a:pos x="2" y="35"/>
                </a:cxn>
                <a:cxn ang="0">
                  <a:pos x="5" y="44"/>
                </a:cxn>
                <a:cxn ang="0">
                  <a:pos x="12" y="50"/>
                </a:cxn>
                <a:cxn ang="0">
                  <a:pos x="18" y="54"/>
                </a:cxn>
                <a:cxn ang="0">
                  <a:pos x="27" y="57"/>
                </a:cxn>
                <a:cxn ang="0">
                  <a:pos x="27" y="57"/>
                </a:cxn>
              </a:cxnLst>
              <a:rect l="0" t="0" r="r" b="b"/>
              <a:pathLst>
                <a:path w="55" h="58">
                  <a:moveTo>
                    <a:pt x="27" y="57"/>
                  </a:moveTo>
                  <a:lnTo>
                    <a:pt x="35" y="54"/>
                  </a:lnTo>
                  <a:lnTo>
                    <a:pt x="44" y="50"/>
                  </a:lnTo>
                  <a:lnTo>
                    <a:pt x="50" y="44"/>
                  </a:lnTo>
                  <a:lnTo>
                    <a:pt x="54" y="35"/>
                  </a:lnTo>
                  <a:lnTo>
                    <a:pt x="54" y="26"/>
                  </a:lnTo>
                  <a:lnTo>
                    <a:pt x="54" y="26"/>
                  </a:lnTo>
                  <a:lnTo>
                    <a:pt x="54" y="19"/>
                  </a:lnTo>
                  <a:lnTo>
                    <a:pt x="50" y="12"/>
                  </a:lnTo>
                  <a:lnTo>
                    <a:pt x="44" y="5"/>
                  </a:lnTo>
                  <a:lnTo>
                    <a:pt x="35" y="1"/>
                  </a:lnTo>
                  <a:lnTo>
                    <a:pt x="27" y="0"/>
                  </a:lnTo>
                  <a:lnTo>
                    <a:pt x="27" y="0"/>
                  </a:lnTo>
                  <a:lnTo>
                    <a:pt x="18" y="1"/>
                  </a:lnTo>
                  <a:lnTo>
                    <a:pt x="12" y="5"/>
                  </a:lnTo>
                  <a:lnTo>
                    <a:pt x="5" y="12"/>
                  </a:lnTo>
                  <a:lnTo>
                    <a:pt x="2" y="19"/>
                  </a:lnTo>
                  <a:lnTo>
                    <a:pt x="0" y="26"/>
                  </a:lnTo>
                  <a:lnTo>
                    <a:pt x="0" y="26"/>
                  </a:lnTo>
                  <a:lnTo>
                    <a:pt x="2" y="35"/>
                  </a:lnTo>
                  <a:lnTo>
                    <a:pt x="5" y="44"/>
                  </a:lnTo>
                  <a:lnTo>
                    <a:pt x="12" y="50"/>
                  </a:lnTo>
                  <a:lnTo>
                    <a:pt x="18" y="54"/>
                  </a:lnTo>
                  <a:lnTo>
                    <a:pt x="27" y="57"/>
                  </a:lnTo>
                  <a:lnTo>
                    <a:pt x="27" y="57"/>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216" name="Freeform 214">
              <a:extLst>
                <a:ext uri="{FF2B5EF4-FFF2-40B4-BE49-F238E27FC236}">
                  <a16:creationId xmlns:a16="http://schemas.microsoft.com/office/drawing/2014/main" id="{964EBCA2-FEF4-1242-8A6C-7938859BC460}"/>
                </a:ext>
              </a:extLst>
            </p:cNvPr>
            <p:cNvSpPr>
              <a:spLocks/>
            </p:cNvSpPr>
            <p:nvPr/>
          </p:nvSpPr>
          <p:spPr bwMode="auto">
            <a:xfrm>
              <a:off x="1929" y="2126"/>
              <a:ext cx="56" cy="56"/>
            </a:xfrm>
            <a:custGeom>
              <a:avLst/>
              <a:gdLst/>
              <a:ahLst/>
              <a:cxnLst>
                <a:cxn ang="0">
                  <a:pos x="27" y="55"/>
                </a:cxn>
                <a:cxn ang="0">
                  <a:pos x="35" y="52"/>
                </a:cxn>
                <a:cxn ang="0">
                  <a:pos x="44" y="48"/>
                </a:cxn>
                <a:cxn ang="0">
                  <a:pos x="48" y="44"/>
                </a:cxn>
                <a:cxn ang="0">
                  <a:pos x="52" y="36"/>
                </a:cxn>
                <a:cxn ang="0">
                  <a:pos x="55" y="25"/>
                </a:cxn>
                <a:cxn ang="0">
                  <a:pos x="55" y="25"/>
                </a:cxn>
                <a:cxn ang="0">
                  <a:pos x="52" y="16"/>
                </a:cxn>
                <a:cxn ang="0">
                  <a:pos x="48" y="11"/>
                </a:cxn>
                <a:cxn ang="0">
                  <a:pos x="44" y="4"/>
                </a:cxn>
                <a:cxn ang="0">
                  <a:pos x="35" y="0"/>
                </a:cxn>
                <a:cxn ang="0">
                  <a:pos x="27" y="0"/>
                </a:cxn>
                <a:cxn ang="0">
                  <a:pos x="27" y="0"/>
                </a:cxn>
                <a:cxn ang="0">
                  <a:pos x="18" y="0"/>
                </a:cxn>
                <a:cxn ang="0">
                  <a:pos x="9" y="4"/>
                </a:cxn>
                <a:cxn ang="0">
                  <a:pos x="5" y="11"/>
                </a:cxn>
                <a:cxn ang="0">
                  <a:pos x="2" y="16"/>
                </a:cxn>
                <a:cxn ang="0">
                  <a:pos x="0" y="25"/>
                </a:cxn>
                <a:cxn ang="0">
                  <a:pos x="0" y="25"/>
                </a:cxn>
                <a:cxn ang="0">
                  <a:pos x="2" y="36"/>
                </a:cxn>
                <a:cxn ang="0">
                  <a:pos x="5" y="44"/>
                </a:cxn>
                <a:cxn ang="0">
                  <a:pos x="9" y="48"/>
                </a:cxn>
                <a:cxn ang="0">
                  <a:pos x="18" y="52"/>
                </a:cxn>
                <a:cxn ang="0">
                  <a:pos x="27" y="55"/>
                </a:cxn>
                <a:cxn ang="0">
                  <a:pos x="27" y="55"/>
                </a:cxn>
              </a:cxnLst>
              <a:rect l="0" t="0" r="r" b="b"/>
              <a:pathLst>
                <a:path w="56" h="56">
                  <a:moveTo>
                    <a:pt x="27" y="55"/>
                  </a:moveTo>
                  <a:lnTo>
                    <a:pt x="35" y="52"/>
                  </a:lnTo>
                  <a:lnTo>
                    <a:pt x="44" y="48"/>
                  </a:lnTo>
                  <a:lnTo>
                    <a:pt x="48" y="44"/>
                  </a:lnTo>
                  <a:lnTo>
                    <a:pt x="52" y="36"/>
                  </a:lnTo>
                  <a:lnTo>
                    <a:pt x="55" y="25"/>
                  </a:lnTo>
                  <a:lnTo>
                    <a:pt x="55" y="25"/>
                  </a:lnTo>
                  <a:lnTo>
                    <a:pt x="52" y="16"/>
                  </a:lnTo>
                  <a:lnTo>
                    <a:pt x="48" y="11"/>
                  </a:lnTo>
                  <a:lnTo>
                    <a:pt x="44" y="4"/>
                  </a:lnTo>
                  <a:lnTo>
                    <a:pt x="35" y="0"/>
                  </a:lnTo>
                  <a:lnTo>
                    <a:pt x="27" y="0"/>
                  </a:lnTo>
                  <a:lnTo>
                    <a:pt x="27" y="0"/>
                  </a:lnTo>
                  <a:lnTo>
                    <a:pt x="18" y="0"/>
                  </a:lnTo>
                  <a:lnTo>
                    <a:pt x="9" y="4"/>
                  </a:lnTo>
                  <a:lnTo>
                    <a:pt x="5" y="11"/>
                  </a:lnTo>
                  <a:lnTo>
                    <a:pt x="2" y="16"/>
                  </a:lnTo>
                  <a:lnTo>
                    <a:pt x="0" y="25"/>
                  </a:lnTo>
                  <a:lnTo>
                    <a:pt x="0" y="25"/>
                  </a:lnTo>
                  <a:lnTo>
                    <a:pt x="2" y="36"/>
                  </a:lnTo>
                  <a:lnTo>
                    <a:pt x="5" y="44"/>
                  </a:lnTo>
                  <a:lnTo>
                    <a:pt x="9" y="48"/>
                  </a:lnTo>
                  <a:lnTo>
                    <a:pt x="18" y="52"/>
                  </a:lnTo>
                  <a:lnTo>
                    <a:pt x="27" y="55"/>
                  </a:lnTo>
                  <a:lnTo>
                    <a:pt x="27" y="55"/>
                  </a:lnTo>
                </a:path>
              </a:pathLst>
            </a:custGeom>
            <a:solidFill>
              <a:srgbClr val="FFD80F"/>
            </a:solidFill>
            <a:ln w="9525" cap="rnd">
              <a:noFill/>
              <a:round/>
              <a:headEnd/>
              <a:tailEnd/>
            </a:ln>
            <a:effectLst/>
          </p:spPr>
          <p:txBody>
            <a:bodyPr/>
            <a:lstStyle/>
            <a:p>
              <a:endParaRPr lang="en-US" sz="1800"/>
            </a:p>
          </p:txBody>
        </p:sp>
        <p:sp>
          <p:nvSpPr>
            <p:cNvPr id="217" name="Freeform 215">
              <a:extLst>
                <a:ext uri="{FF2B5EF4-FFF2-40B4-BE49-F238E27FC236}">
                  <a16:creationId xmlns:a16="http://schemas.microsoft.com/office/drawing/2014/main" id="{12C6B4B1-5960-AF44-8B83-EBDDE766DD7B}"/>
                </a:ext>
              </a:extLst>
            </p:cNvPr>
            <p:cNvSpPr>
              <a:spLocks/>
            </p:cNvSpPr>
            <p:nvPr/>
          </p:nvSpPr>
          <p:spPr bwMode="auto">
            <a:xfrm>
              <a:off x="1929" y="2126"/>
              <a:ext cx="56" cy="56"/>
            </a:xfrm>
            <a:custGeom>
              <a:avLst/>
              <a:gdLst/>
              <a:ahLst/>
              <a:cxnLst>
                <a:cxn ang="0">
                  <a:pos x="27" y="55"/>
                </a:cxn>
                <a:cxn ang="0">
                  <a:pos x="35" y="52"/>
                </a:cxn>
                <a:cxn ang="0">
                  <a:pos x="44" y="48"/>
                </a:cxn>
                <a:cxn ang="0">
                  <a:pos x="48" y="44"/>
                </a:cxn>
                <a:cxn ang="0">
                  <a:pos x="52" y="36"/>
                </a:cxn>
                <a:cxn ang="0">
                  <a:pos x="55" y="25"/>
                </a:cxn>
                <a:cxn ang="0">
                  <a:pos x="55" y="25"/>
                </a:cxn>
                <a:cxn ang="0">
                  <a:pos x="52" y="16"/>
                </a:cxn>
                <a:cxn ang="0">
                  <a:pos x="48" y="11"/>
                </a:cxn>
                <a:cxn ang="0">
                  <a:pos x="44" y="4"/>
                </a:cxn>
                <a:cxn ang="0">
                  <a:pos x="35" y="0"/>
                </a:cxn>
                <a:cxn ang="0">
                  <a:pos x="27" y="0"/>
                </a:cxn>
                <a:cxn ang="0">
                  <a:pos x="27" y="0"/>
                </a:cxn>
                <a:cxn ang="0">
                  <a:pos x="18" y="0"/>
                </a:cxn>
                <a:cxn ang="0">
                  <a:pos x="9" y="4"/>
                </a:cxn>
                <a:cxn ang="0">
                  <a:pos x="5" y="11"/>
                </a:cxn>
                <a:cxn ang="0">
                  <a:pos x="2" y="16"/>
                </a:cxn>
                <a:cxn ang="0">
                  <a:pos x="0" y="25"/>
                </a:cxn>
                <a:cxn ang="0">
                  <a:pos x="0" y="25"/>
                </a:cxn>
                <a:cxn ang="0">
                  <a:pos x="2" y="36"/>
                </a:cxn>
                <a:cxn ang="0">
                  <a:pos x="5" y="44"/>
                </a:cxn>
                <a:cxn ang="0">
                  <a:pos x="9" y="48"/>
                </a:cxn>
                <a:cxn ang="0">
                  <a:pos x="18" y="52"/>
                </a:cxn>
                <a:cxn ang="0">
                  <a:pos x="27" y="55"/>
                </a:cxn>
                <a:cxn ang="0">
                  <a:pos x="27" y="55"/>
                </a:cxn>
              </a:cxnLst>
              <a:rect l="0" t="0" r="r" b="b"/>
              <a:pathLst>
                <a:path w="56" h="56">
                  <a:moveTo>
                    <a:pt x="27" y="55"/>
                  </a:moveTo>
                  <a:lnTo>
                    <a:pt x="35" y="52"/>
                  </a:lnTo>
                  <a:lnTo>
                    <a:pt x="44" y="48"/>
                  </a:lnTo>
                  <a:lnTo>
                    <a:pt x="48" y="44"/>
                  </a:lnTo>
                  <a:lnTo>
                    <a:pt x="52" y="36"/>
                  </a:lnTo>
                  <a:lnTo>
                    <a:pt x="55" y="25"/>
                  </a:lnTo>
                  <a:lnTo>
                    <a:pt x="55" y="25"/>
                  </a:lnTo>
                  <a:lnTo>
                    <a:pt x="52" y="16"/>
                  </a:lnTo>
                  <a:lnTo>
                    <a:pt x="48" y="11"/>
                  </a:lnTo>
                  <a:lnTo>
                    <a:pt x="44" y="4"/>
                  </a:lnTo>
                  <a:lnTo>
                    <a:pt x="35" y="0"/>
                  </a:lnTo>
                  <a:lnTo>
                    <a:pt x="27" y="0"/>
                  </a:lnTo>
                  <a:lnTo>
                    <a:pt x="27" y="0"/>
                  </a:lnTo>
                  <a:lnTo>
                    <a:pt x="18" y="0"/>
                  </a:lnTo>
                  <a:lnTo>
                    <a:pt x="9" y="4"/>
                  </a:lnTo>
                  <a:lnTo>
                    <a:pt x="5" y="11"/>
                  </a:lnTo>
                  <a:lnTo>
                    <a:pt x="2" y="16"/>
                  </a:lnTo>
                  <a:lnTo>
                    <a:pt x="0" y="25"/>
                  </a:lnTo>
                  <a:lnTo>
                    <a:pt x="0" y="25"/>
                  </a:lnTo>
                  <a:lnTo>
                    <a:pt x="2" y="36"/>
                  </a:lnTo>
                  <a:lnTo>
                    <a:pt x="5" y="44"/>
                  </a:lnTo>
                  <a:lnTo>
                    <a:pt x="9" y="48"/>
                  </a:lnTo>
                  <a:lnTo>
                    <a:pt x="18" y="52"/>
                  </a:lnTo>
                  <a:lnTo>
                    <a:pt x="27" y="55"/>
                  </a:lnTo>
                  <a:lnTo>
                    <a:pt x="27" y="55"/>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218" name="Freeform 216">
              <a:extLst>
                <a:ext uri="{FF2B5EF4-FFF2-40B4-BE49-F238E27FC236}">
                  <a16:creationId xmlns:a16="http://schemas.microsoft.com/office/drawing/2014/main" id="{E8273BF9-244C-0E4F-89C2-CCAC4CA81DE0}"/>
                </a:ext>
              </a:extLst>
            </p:cNvPr>
            <p:cNvSpPr>
              <a:spLocks/>
            </p:cNvSpPr>
            <p:nvPr/>
          </p:nvSpPr>
          <p:spPr bwMode="auto">
            <a:xfrm>
              <a:off x="2474" y="1512"/>
              <a:ext cx="192" cy="141"/>
            </a:xfrm>
            <a:custGeom>
              <a:avLst/>
              <a:gdLst/>
              <a:ahLst/>
              <a:cxnLst>
                <a:cxn ang="0">
                  <a:pos x="0" y="140"/>
                </a:cxn>
                <a:cxn ang="0">
                  <a:pos x="18" y="137"/>
                </a:cxn>
                <a:cxn ang="0">
                  <a:pos x="37" y="135"/>
                </a:cxn>
                <a:cxn ang="0">
                  <a:pos x="59" y="131"/>
                </a:cxn>
                <a:cxn ang="0">
                  <a:pos x="80" y="124"/>
                </a:cxn>
                <a:cxn ang="0">
                  <a:pos x="98" y="120"/>
                </a:cxn>
                <a:cxn ang="0">
                  <a:pos x="117" y="114"/>
                </a:cxn>
                <a:cxn ang="0">
                  <a:pos x="137" y="108"/>
                </a:cxn>
                <a:cxn ang="0">
                  <a:pos x="149" y="101"/>
                </a:cxn>
                <a:cxn ang="0">
                  <a:pos x="161" y="94"/>
                </a:cxn>
                <a:cxn ang="0">
                  <a:pos x="167" y="87"/>
                </a:cxn>
                <a:cxn ang="0">
                  <a:pos x="167" y="87"/>
                </a:cxn>
                <a:cxn ang="0">
                  <a:pos x="172" y="80"/>
                </a:cxn>
                <a:cxn ang="0">
                  <a:pos x="176" y="71"/>
                </a:cxn>
                <a:cxn ang="0">
                  <a:pos x="181" y="63"/>
                </a:cxn>
                <a:cxn ang="0">
                  <a:pos x="185" y="55"/>
                </a:cxn>
                <a:cxn ang="0">
                  <a:pos x="186" y="46"/>
                </a:cxn>
                <a:cxn ang="0">
                  <a:pos x="188" y="36"/>
                </a:cxn>
                <a:cxn ang="0">
                  <a:pos x="191" y="27"/>
                </a:cxn>
                <a:cxn ang="0">
                  <a:pos x="188" y="17"/>
                </a:cxn>
                <a:cxn ang="0">
                  <a:pos x="186" y="8"/>
                </a:cxn>
                <a:cxn ang="0">
                  <a:pos x="183" y="0"/>
                </a:cxn>
                <a:cxn ang="0">
                  <a:pos x="0" y="140"/>
                </a:cxn>
              </a:cxnLst>
              <a:rect l="0" t="0" r="r" b="b"/>
              <a:pathLst>
                <a:path w="192" h="141">
                  <a:moveTo>
                    <a:pt x="0" y="140"/>
                  </a:moveTo>
                  <a:lnTo>
                    <a:pt x="18" y="137"/>
                  </a:lnTo>
                  <a:lnTo>
                    <a:pt x="37" y="135"/>
                  </a:lnTo>
                  <a:lnTo>
                    <a:pt x="59" y="131"/>
                  </a:lnTo>
                  <a:lnTo>
                    <a:pt x="80" y="124"/>
                  </a:lnTo>
                  <a:lnTo>
                    <a:pt x="98" y="120"/>
                  </a:lnTo>
                  <a:lnTo>
                    <a:pt x="117" y="114"/>
                  </a:lnTo>
                  <a:lnTo>
                    <a:pt x="137" y="108"/>
                  </a:lnTo>
                  <a:lnTo>
                    <a:pt x="149" y="101"/>
                  </a:lnTo>
                  <a:lnTo>
                    <a:pt x="161" y="94"/>
                  </a:lnTo>
                  <a:lnTo>
                    <a:pt x="167" y="87"/>
                  </a:lnTo>
                  <a:lnTo>
                    <a:pt x="167" y="87"/>
                  </a:lnTo>
                  <a:lnTo>
                    <a:pt x="172" y="80"/>
                  </a:lnTo>
                  <a:lnTo>
                    <a:pt x="176" y="71"/>
                  </a:lnTo>
                  <a:lnTo>
                    <a:pt x="181" y="63"/>
                  </a:lnTo>
                  <a:lnTo>
                    <a:pt x="185" y="55"/>
                  </a:lnTo>
                  <a:lnTo>
                    <a:pt x="186" y="46"/>
                  </a:lnTo>
                  <a:lnTo>
                    <a:pt x="188" y="36"/>
                  </a:lnTo>
                  <a:lnTo>
                    <a:pt x="191" y="27"/>
                  </a:lnTo>
                  <a:lnTo>
                    <a:pt x="188" y="17"/>
                  </a:lnTo>
                  <a:lnTo>
                    <a:pt x="186" y="8"/>
                  </a:lnTo>
                  <a:lnTo>
                    <a:pt x="183" y="0"/>
                  </a:lnTo>
                  <a:lnTo>
                    <a:pt x="0" y="140"/>
                  </a:lnTo>
                </a:path>
              </a:pathLst>
            </a:custGeom>
            <a:solidFill>
              <a:srgbClr val="FFD80F"/>
            </a:solidFill>
            <a:ln w="9525" cap="rnd">
              <a:noFill/>
              <a:round/>
              <a:headEnd/>
              <a:tailEnd/>
            </a:ln>
            <a:effectLst/>
          </p:spPr>
          <p:txBody>
            <a:bodyPr/>
            <a:lstStyle/>
            <a:p>
              <a:endParaRPr lang="en-US" sz="1800"/>
            </a:p>
          </p:txBody>
        </p:sp>
        <p:sp>
          <p:nvSpPr>
            <p:cNvPr id="219" name="Freeform 217">
              <a:extLst>
                <a:ext uri="{FF2B5EF4-FFF2-40B4-BE49-F238E27FC236}">
                  <a16:creationId xmlns:a16="http://schemas.microsoft.com/office/drawing/2014/main" id="{454392C7-BD32-8E46-950B-89BB9ABE1286}"/>
                </a:ext>
              </a:extLst>
            </p:cNvPr>
            <p:cNvSpPr>
              <a:spLocks/>
            </p:cNvSpPr>
            <p:nvPr/>
          </p:nvSpPr>
          <p:spPr bwMode="auto">
            <a:xfrm>
              <a:off x="2474" y="1512"/>
              <a:ext cx="192" cy="141"/>
            </a:xfrm>
            <a:custGeom>
              <a:avLst/>
              <a:gdLst/>
              <a:ahLst/>
              <a:cxnLst>
                <a:cxn ang="0">
                  <a:pos x="0" y="140"/>
                </a:cxn>
                <a:cxn ang="0">
                  <a:pos x="18" y="137"/>
                </a:cxn>
                <a:cxn ang="0">
                  <a:pos x="37" y="135"/>
                </a:cxn>
                <a:cxn ang="0">
                  <a:pos x="59" y="131"/>
                </a:cxn>
                <a:cxn ang="0">
                  <a:pos x="80" y="124"/>
                </a:cxn>
                <a:cxn ang="0">
                  <a:pos x="98" y="120"/>
                </a:cxn>
                <a:cxn ang="0">
                  <a:pos x="117" y="114"/>
                </a:cxn>
                <a:cxn ang="0">
                  <a:pos x="137" y="108"/>
                </a:cxn>
                <a:cxn ang="0">
                  <a:pos x="149" y="101"/>
                </a:cxn>
                <a:cxn ang="0">
                  <a:pos x="161" y="94"/>
                </a:cxn>
                <a:cxn ang="0">
                  <a:pos x="167" y="87"/>
                </a:cxn>
                <a:cxn ang="0">
                  <a:pos x="167" y="87"/>
                </a:cxn>
                <a:cxn ang="0">
                  <a:pos x="172" y="80"/>
                </a:cxn>
                <a:cxn ang="0">
                  <a:pos x="176" y="71"/>
                </a:cxn>
                <a:cxn ang="0">
                  <a:pos x="181" y="63"/>
                </a:cxn>
                <a:cxn ang="0">
                  <a:pos x="185" y="55"/>
                </a:cxn>
                <a:cxn ang="0">
                  <a:pos x="186" y="46"/>
                </a:cxn>
                <a:cxn ang="0">
                  <a:pos x="188" y="36"/>
                </a:cxn>
                <a:cxn ang="0">
                  <a:pos x="191" y="27"/>
                </a:cxn>
                <a:cxn ang="0">
                  <a:pos x="188" y="17"/>
                </a:cxn>
                <a:cxn ang="0">
                  <a:pos x="186" y="8"/>
                </a:cxn>
                <a:cxn ang="0">
                  <a:pos x="183" y="0"/>
                </a:cxn>
              </a:cxnLst>
              <a:rect l="0" t="0" r="r" b="b"/>
              <a:pathLst>
                <a:path w="192" h="141">
                  <a:moveTo>
                    <a:pt x="0" y="140"/>
                  </a:moveTo>
                  <a:lnTo>
                    <a:pt x="18" y="137"/>
                  </a:lnTo>
                  <a:lnTo>
                    <a:pt x="37" y="135"/>
                  </a:lnTo>
                  <a:lnTo>
                    <a:pt x="59" y="131"/>
                  </a:lnTo>
                  <a:lnTo>
                    <a:pt x="80" y="124"/>
                  </a:lnTo>
                  <a:lnTo>
                    <a:pt x="98" y="120"/>
                  </a:lnTo>
                  <a:lnTo>
                    <a:pt x="117" y="114"/>
                  </a:lnTo>
                  <a:lnTo>
                    <a:pt x="137" y="108"/>
                  </a:lnTo>
                  <a:lnTo>
                    <a:pt x="149" y="101"/>
                  </a:lnTo>
                  <a:lnTo>
                    <a:pt x="161" y="94"/>
                  </a:lnTo>
                  <a:lnTo>
                    <a:pt x="167" y="87"/>
                  </a:lnTo>
                  <a:lnTo>
                    <a:pt x="167" y="87"/>
                  </a:lnTo>
                  <a:lnTo>
                    <a:pt x="172" y="80"/>
                  </a:lnTo>
                  <a:lnTo>
                    <a:pt x="176" y="71"/>
                  </a:lnTo>
                  <a:lnTo>
                    <a:pt x="181" y="63"/>
                  </a:lnTo>
                  <a:lnTo>
                    <a:pt x="185" y="55"/>
                  </a:lnTo>
                  <a:lnTo>
                    <a:pt x="186" y="46"/>
                  </a:lnTo>
                  <a:lnTo>
                    <a:pt x="188" y="36"/>
                  </a:lnTo>
                  <a:lnTo>
                    <a:pt x="191" y="27"/>
                  </a:lnTo>
                  <a:lnTo>
                    <a:pt x="188" y="17"/>
                  </a:lnTo>
                  <a:lnTo>
                    <a:pt x="186" y="8"/>
                  </a:lnTo>
                  <a:lnTo>
                    <a:pt x="183" y="0"/>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220" name="Freeform 218">
              <a:extLst>
                <a:ext uri="{FF2B5EF4-FFF2-40B4-BE49-F238E27FC236}">
                  <a16:creationId xmlns:a16="http://schemas.microsoft.com/office/drawing/2014/main" id="{2F04C22E-98A9-AF4C-9CD6-EDCD56B96F2F}"/>
                </a:ext>
              </a:extLst>
            </p:cNvPr>
            <p:cNvSpPr>
              <a:spLocks/>
            </p:cNvSpPr>
            <p:nvPr/>
          </p:nvSpPr>
          <p:spPr bwMode="auto">
            <a:xfrm>
              <a:off x="2427" y="1580"/>
              <a:ext cx="167" cy="130"/>
            </a:xfrm>
            <a:custGeom>
              <a:avLst/>
              <a:gdLst/>
              <a:ahLst/>
              <a:cxnLst>
                <a:cxn ang="0">
                  <a:pos x="0" y="129"/>
                </a:cxn>
                <a:cxn ang="0">
                  <a:pos x="14" y="124"/>
                </a:cxn>
                <a:cxn ang="0">
                  <a:pos x="29" y="121"/>
                </a:cxn>
                <a:cxn ang="0">
                  <a:pos x="41" y="116"/>
                </a:cxn>
                <a:cxn ang="0">
                  <a:pos x="57" y="112"/>
                </a:cxn>
                <a:cxn ang="0">
                  <a:pos x="71" y="105"/>
                </a:cxn>
                <a:cxn ang="0">
                  <a:pos x="85" y="99"/>
                </a:cxn>
                <a:cxn ang="0">
                  <a:pos x="98" y="93"/>
                </a:cxn>
                <a:cxn ang="0">
                  <a:pos x="111" y="87"/>
                </a:cxn>
                <a:cxn ang="0">
                  <a:pos x="126" y="76"/>
                </a:cxn>
                <a:cxn ang="0">
                  <a:pos x="138" y="66"/>
                </a:cxn>
                <a:cxn ang="0">
                  <a:pos x="138" y="66"/>
                </a:cxn>
                <a:cxn ang="0">
                  <a:pos x="149" y="55"/>
                </a:cxn>
                <a:cxn ang="0">
                  <a:pos x="158" y="47"/>
                </a:cxn>
                <a:cxn ang="0">
                  <a:pos x="161" y="38"/>
                </a:cxn>
                <a:cxn ang="0">
                  <a:pos x="166" y="29"/>
                </a:cxn>
                <a:cxn ang="0">
                  <a:pos x="166" y="23"/>
                </a:cxn>
                <a:cxn ang="0">
                  <a:pos x="166" y="17"/>
                </a:cxn>
                <a:cxn ang="0">
                  <a:pos x="166" y="13"/>
                </a:cxn>
                <a:cxn ang="0">
                  <a:pos x="166" y="8"/>
                </a:cxn>
                <a:cxn ang="0">
                  <a:pos x="163" y="4"/>
                </a:cxn>
                <a:cxn ang="0">
                  <a:pos x="163" y="0"/>
                </a:cxn>
                <a:cxn ang="0">
                  <a:pos x="163" y="0"/>
                </a:cxn>
                <a:cxn ang="0">
                  <a:pos x="161" y="0"/>
                </a:cxn>
                <a:cxn ang="0">
                  <a:pos x="158" y="0"/>
                </a:cxn>
                <a:cxn ang="0">
                  <a:pos x="149" y="2"/>
                </a:cxn>
                <a:cxn ang="0">
                  <a:pos x="138" y="4"/>
                </a:cxn>
                <a:cxn ang="0">
                  <a:pos x="128" y="8"/>
                </a:cxn>
                <a:cxn ang="0">
                  <a:pos x="117" y="11"/>
                </a:cxn>
                <a:cxn ang="0">
                  <a:pos x="105" y="15"/>
                </a:cxn>
                <a:cxn ang="0">
                  <a:pos x="94" y="17"/>
                </a:cxn>
                <a:cxn ang="0">
                  <a:pos x="85" y="22"/>
                </a:cxn>
                <a:cxn ang="0">
                  <a:pos x="78" y="25"/>
                </a:cxn>
                <a:cxn ang="0">
                  <a:pos x="0" y="129"/>
                </a:cxn>
              </a:cxnLst>
              <a:rect l="0" t="0" r="r" b="b"/>
              <a:pathLst>
                <a:path w="167" h="130">
                  <a:moveTo>
                    <a:pt x="0" y="129"/>
                  </a:moveTo>
                  <a:lnTo>
                    <a:pt x="14" y="124"/>
                  </a:lnTo>
                  <a:lnTo>
                    <a:pt x="29" y="121"/>
                  </a:lnTo>
                  <a:lnTo>
                    <a:pt x="41" y="116"/>
                  </a:lnTo>
                  <a:lnTo>
                    <a:pt x="57" y="112"/>
                  </a:lnTo>
                  <a:lnTo>
                    <a:pt x="71" y="105"/>
                  </a:lnTo>
                  <a:lnTo>
                    <a:pt x="85" y="99"/>
                  </a:lnTo>
                  <a:lnTo>
                    <a:pt x="98" y="93"/>
                  </a:lnTo>
                  <a:lnTo>
                    <a:pt x="111" y="87"/>
                  </a:lnTo>
                  <a:lnTo>
                    <a:pt x="126" y="76"/>
                  </a:lnTo>
                  <a:lnTo>
                    <a:pt x="138" y="66"/>
                  </a:lnTo>
                  <a:lnTo>
                    <a:pt x="138" y="66"/>
                  </a:lnTo>
                  <a:lnTo>
                    <a:pt x="149" y="55"/>
                  </a:lnTo>
                  <a:lnTo>
                    <a:pt x="158" y="47"/>
                  </a:lnTo>
                  <a:lnTo>
                    <a:pt x="161" y="38"/>
                  </a:lnTo>
                  <a:lnTo>
                    <a:pt x="166" y="29"/>
                  </a:lnTo>
                  <a:lnTo>
                    <a:pt x="166" y="23"/>
                  </a:lnTo>
                  <a:lnTo>
                    <a:pt x="166" y="17"/>
                  </a:lnTo>
                  <a:lnTo>
                    <a:pt x="166" y="13"/>
                  </a:lnTo>
                  <a:lnTo>
                    <a:pt x="166" y="8"/>
                  </a:lnTo>
                  <a:lnTo>
                    <a:pt x="163" y="4"/>
                  </a:lnTo>
                  <a:lnTo>
                    <a:pt x="163" y="0"/>
                  </a:lnTo>
                  <a:lnTo>
                    <a:pt x="163" y="0"/>
                  </a:lnTo>
                  <a:lnTo>
                    <a:pt x="161" y="0"/>
                  </a:lnTo>
                  <a:lnTo>
                    <a:pt x="158" y="0"/>
                  </a:lnTo>
                  <a:lnTo>
                    <a:pt x="149" y="2"/>
                  </a:lnTo>
                  <a:lnTo>
                    <a:pt x="138" y="4"/>
                  </a:lnTo>
                  <a:lnTo>
                    <a:pt x="128" y="8"/>
                  </a:lnTo>
                  <a:lnTo>
                    <a:pt x="117" y="11"/>
                  </a:lnTo>
                  <a:lnTo>
                    <a:pt x="105" y="15"/>
                  </a:lnTo>
                  <a:lnTo>
                    <a:pt x="94" y="17"/>
                  </a:lnTo>
                  <a:lnTo>
                    <a:pt x="85" y="22"/>
                  </a:lnTo>
                  <a:lnTo>
                    <a:pt x="78" y="25"/>
                  </a:lnTo>
                  <a:lnTo>
                    <a:pt x="0" y="129"/>
                  </a:lnTo>
                </a:path>
              </a:pathLst>
            </a:custGeom>
            <a:solidFill>
              <a:srgbClr val="FFD80F"/>
            </a:solidFill>
            <a:ln w="9525" cap="rnd">
              <a:noFill/>
              <a:round/>
              <a:headEnd/>
              <a:tailEnd/>
            </a:ln>
            <a:effectLst/>
          </p:spPr>
          <p:txBody>
            <a:bodyPr/>
            <a:lstStyle/>
            <a:p>
              <a:endParaRPr lang="en-US" sz="1800"/>
            </a:p>
          </p:txBody>
        </p:sp>
        <p:sp>
          <p:nvSpPr>
            <p:cNvPr id="221" name="Freeform 219">
              <a:extLst>
                <a:ext uri="{FF2B5EF4-FFF2-40B4-BE49-F238E27FC236}">
                  <a16:creationId xmlns:a16="http://schemas.microsoft.com/office/drawing/2014/main" id="{746C7F6E-EB3F-814E-B486-45337E4EBF08}"/>
                </a:ext>
              </a:extLst>
            </p:cNvPr>
            <p:cNvSpPr>
              <a:spLocks/>
            </p:cNvSpPr>
            <p:nvPr/>
          </p:nvSpPr>
          <p:spPr bwMode="auto">
            <a:xfrm>
              <a:off x="2427" y="1580"/>
              <a:ext cx="167" cy="130"/>
            </a:xfrm>
            <a:custGeom>
              <a:avLst/>
              <a:gdLst/>
              <a:ahLst/>
              <a:cxnLst>
                <a:cxn ang="0">
                  <a:pos x="0" y="129"/>
                </a:cxn>
                <a:cxn ang="0">
                  <a:pos x="14" y="124"/>
                </a:cxn>
                <a:cxn ang="0">
                  <a:pos x="29" y="121"/>
                </a:cxn>
                <a:cxn ang="0">
                  <a:pos x="41" y="116"/>
                </a:cxn>
                <a:cxn ang="0">
                  <a:pos x="57" y="112"/>
                </a:cxn>
                <a:cxn ang="0">
                  <a:pos x="71" y="105"/>
                </a:cxn>
                <a:cxn ang="0">
                  <a:pos x="85" y="99"/>
                </a:cxn>
                <a:cxn ang="0">
                  <a:pos x="98" y="93"/>
                </a:cxn>
                <a:cxn ang="0">
                  <a:pos x="111" y="87"/>
                </a:cxn>
                <a:cxn ang="0">
                  <a:pos x="126" y="76"/>
                </a:cxn>
                <a:cxn ang="0">
                  <a:pos x="138" y="66"/>
                </a:cxn>
                <a:cxn ang="0">
                  <a:pos x="138" y="66"/>
                </a:cxn>
                <a:cxn ang="0">
                  <a:pos x="149" y="55"/>
                </a:cxn>
                <a:cxn ang="0">
                  <a:pos x="158" y="47"/>
                </a:cxn>
                <a:cxn ang="0">
                  <a:pos x="161" y="38"/>
                </a:cxn>
                <a:cxn ang="0">
                  <a:pos x="166" y="29"/>
                </a:cxn>
                <a:cxn ang="0">
                  <a:pos x="166" y="23"/>
                </a:cxn>
                <a:cxn ang="0">
                  <a:pos x="166" y="17"/>
                </a:cxn>
                <a:cxn ang="0">
                  <a:pos x="166" y="13"/>
                </a:cxn>
                <a:cxn ang="0">
                  <a:pos x="166" y="8"/>
                </a:cxn>
                <a:cxn ang="0">
                  <a:pos x="163" y="4"/>
                </a:cxn>
                <a:cxn ang="0">
                  <a:pos x="163" y="0"/>
                </a:cxn>
                <a:cxn ang="0">
                  <a:pos x="163" y="0"/>
                </a:cxn>
                <a:cxn ang="0">
                  <a:pos x="161" y="0"/>
                </a:cxn>
                <a:cxn ang="0">
                  <a:pos x="158" y="0"/>
                </a:cxn>
                <a:cxn ang="0">
                  <a:pos x="149" y="2"/>
                </a:cxn>
                <a:cxn ang="0">
                  <a:pos x="138" y="4"/>
                </a:cxn>
                <a:cxn ang="0">
                  <a:pos x="128" y="8"/>
                </a:cxn>
                <a:cxn ang="0">
                  <a:pos x="117" y="11"/>
                </a:cxn>
                <a:cxn ang="0">
                  <a:pos x="105" y="15"/>
                </a:cxn>
                <a:cxn ang="0">
                  <a:pos x="94" y="17"/>
                </a:cxn>
                <a:cxn ang="0">
                  <a:pos x="85" y="22"/>
                </a:cxn>
                <a:cxn ang="0">
                  <a:pos x="78" y="25"/>
                </a:cxn>
              </a:cxnLst>
              <a:rect l="0" t="0" r="r" b="b"/>
              <a:pathLst>
                <a:path w="167" h="130">
                  <a:moveTo>
                    <a:pt x="0" y="129"/>
                  </a:moveTo>
                  <a:lnTo>
                    <a:pt x="14" y="124"/>
                  </a:lnTo>
                  <a:lnTo>
                    <a:pt x="29" y="121"/>
                  </a:lnTo>
                  <a:lnTo>
                    <a:pt x="41" y="116"/>
                  </a:lnTo>
                  <a:lnTo>
                    <a:pt x="57" y="112"/>
                  </a:lnTo>
                  <a:lnTo>
                    <a:pt x="71" y="105"/>
                  </a:lnTo>
                  <a:lnTo>
                    <a:pt x="85" y="99"/>
                  </a:lnTo>
                  <a:lnTo>
                    <a:pt x="98" y="93"/>
                  </a:lnTo>
                  <a:lnTo>
                    <a:pt x="111" y="87"/>
                  </a:lnTo>
                  <a:lnTo>
                    <a:pt x="126" y="76"/>
                  </a:lnTo>
                  <a:lnTo>
                    <a:pt x="138" y="66"/>
                  </a:lnTo>
                  <a:lnTo>
                    <a:pt x="138" y="66"/>
                  </a:lnTo>
                  <a:lnTo>
                    <a:pt x="149" y="55"/>
                  </a:lnTo>
                  <a:lnTo>
                    <a:pt x="158" y="47"/>
                  </a:lnTo>
                  <a:lnTo>
                    <a:pt x="161" y="38"/>
                  </a:lnTo>
                  <a:lnTo>
                    <a:pt x="166" y="29"/>
                  </a:lnTo>
                  <a:lnTo>
                    <a:pt x="166" y="23"/>
                  </a:lnTo>
                  <a:lnTo>
                    <a:pt x="166" y="17"/>
                  </a:lnTo>
                  <a:lnTo>
                    <a:pt x="166" y="13"/>
                  </a:lnTo>
                  <a:lnTo>
                    <a:pt x="166" y="8"/>
                  </a:lnTo>
                  <a:lnTo>
                    <a:pt x="163" y="4"/>
                  </a:lnTo>
                  <a:lnTo>
                    <a:pt x="163" y="0"/>
                  </a:lnTo>
                  <a:lnTo>
                    <a:pt x="163" y="0"/>
                  </a:lnTo>
                  <a:lnTo>
                    <a:pt x="161" y="0"/>
                  </a:lnTo>
                  <a:lnTo>
                    <a:pt x="158" y="0"/>
                  </a:lnTo>
                  <a:lnTo>
                    <a:pt x="149" y="2"/>
                  </a:lnTo>
                  <a:lnTo>
                    <a:pt x="138" y="4"/>
                  </a:lnTo>
                  <a:lnTo>
                    <a:pt x="128" y="8"/>
                  </a:lnTo>
                  <a:lnTo>
                    <a:pt x="117" y="11"/>
                  </a:lnTo>
                  <a:lnTo>
                    <a:pt x="105" y="15"/>
                  </a:lnTo>
                  <a:lnTo>
                    <a:pt x="94" y="17"/>
                  </a:lnTo>
                  <a:lnTo>
                    <a:pt x="85" y="22"/>
                  </a:lnTo>
                  <a:lnTo>
                    <a:pt x="78" y="25"/>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222" name="Freeform 220">
              <a:extLst>
                <a:ext uri="{FF2B5EF4-FFF2-40B4-BE49-F238E27FC236}">
                  <a16:creationId xmlns:a16="http://schemas.microsoft.com/office/drawing/2014/main" id="{1F2A7C9A-CB37-CF4B-9528-B281BEB33FAE}"/>
                </a:ext>
              </a:extLst>
            </p:cNvPr>
            <p:cNvSpPr>
              <a:spLocks/>
            </p:cNvSpPr>
            <p:nvPr/>
          </p:nvSpPr>
          <p:spPr bwMode="auto">
            <a:xfrm>
              <a:off x="2382" y="1678"/>
              <a:ext cx="131" cy="95"/>
            </a:xfrm>
            <a:custGeom>
              <a:avLst/>
              <a:gdLst/>
              <a:ahLst/>
              <a:cxnLst>
                <a:cxn ang="0">
                  <a:pos x="0" y="94"/>
                </a:cxn>
                <a:cxn ang="0">
                  <a:pos x="16" y="87"/>
                </a:cxn>
                <a:cxn ang="0">
                  <a:pos x="30" y="80"/>
                </a:cxn>
                <a:cxn ang="0">
                  <a:pos x="46" y="76"/>
                </a:cxn>
                <a:cxn ang="0">
                  <a:pos x="60" y="70"/>
                </a:cxn>
                <a:cxn ang="0">
                  <a:pos x="76" y="64"/>
                </a:cxn>
                <a:cxn ang="0">
                  <a:pos x="88" y="57"/>
                </a:cxn>
                <a:cxn ang="0">
                  <a:pos x="101" y="47"/>
                </a:cxn>
                <a:cxn ang="0">
                  <a:pos x="111" y="36"/>
                </a:cxn>
                <a:cxn ang="0">
                  <a:pos x="122" y="24"/>
                </a:cxn>
                <a:cxn ang="0">
                  <a:pos x="130" y="11"/>
                </a:cxn>
                <a:cxn ang="0">
                  <a:pos x="130" y="11"/>
                </a:cxn>
                <a:cxn ang="0">
                  <a:pos x="130" y="11"/>
                </a:cxn>
                <a:cxn ang="0">
                  <a:pos x="126" y="8"/>
                </a:cxn>
                <a:cxn ang="0">
                  <a:pos x="122" y="6"/>
                </a:cxn>
                <a:cxn ang="0">
                  <a:pos x="115" y="4"/>
                </a:cxn>
                <a:cxn ang="0">
                  <a:pos x="109" y="2"/>
                </a:cxn>
                <a:cxn ang="0">
                  <a:pos x="99" y="2"/>
                </a:cxn>
                <a:cxn ang="0">
                  <a:pos x="88" y="0"/>
                </a:cxn>
                <a:cxn ang="0">
                  <a:pos x="78" y="0"/>
                </a:cxn>
                <a:cxn ang="0">
                  <a:pos x="65" y="2"/>
                </a:cxn>
                <a:cxn ang="0">
                  <a:pos x="52" y="6"/>
                </a:cxn>
                <a:cxn ang="0">
                  <a:pos x="0" y="94"/>
                </a:cxn>
              </a:cxnLst>
              <a:rect l="0" t="0" r="r" b="b"/>
              <a:pathLst>
                <a:path w="131" h="95">
                  <a:moveTo>
                    <a:pt x="0" y="94"/>
                  </a:moveTo>
                  <a:lnTo>
                    <a:pt x="16" y="87"/>
                  </a:lnTo>
                  <a:lnTo>
                    <a:pt x="30" y="80"/>
                  </a:lnTo>
                  <a:lnTo>
                    <a:pt x="46" y="76"/>
                  </a:lnTo>
                  <a:lnTo>
                    <a:pt x="60" y="70"/>
                  </a:lnTo>
                  <a:lnTo>
                    <a:pt x="76" y="64"/>
                  </a:lnTo>
                  <a:lnTo>
                    <a:pt x="88" y="57"/>
                  </a:lnTo>
                  <a:lnTo>
                    <a:pt x="101" y="47"/>
                  </a:lnTo>
                  <a:lnTo>
                    <a:pt x="111" y="36"/>
                  </a:lnTo>
                  <a:lnTo>
                    <a:pt x="122" y="24"/>
                  </a:lnTo>
                  <a:lnTo>
                    <a:pt x="130" y="11"/>
                  </a:lnTo>
                  <a:lnTo>
                    <a:pt x="130" y="11"/>
                  </a:lnTo>
                  <a:lnTo>
                    <a:pt x="130" y="11"/>
                  </a:lnTo>
                  <a:lnTo>
                    <a:pt x="126" y="8"/>
                  </a:lnTo>
                  <a:lnTo>
                    <a:pt x="122" y="6"/>
                  </a:lnTo>
                  <a:lnTo>
                    <a:pt x="115" y="4"/>
                  </a:lnTo>
                  <a:lnTo>
                    <a:pt x="109" y="2"/>
                  </a:lnTo>
                  <a:lnTo>
                    <a:pt x="99" y="2"/>
                  </a:lnTo>
                  <a:lnTo>
                    <a:pt x="88" y="0"/>
                  </a:lnTo>
                  <a:lnTo>
                    <a:pt x="78" y="0"/>
                  </a:lnTo>
                  <a:lnTo>
                    <a:pt x="65" y="2"/>
                  </a:lnTo>
                  <a:lnTo>
                    <a:pt x="52" y="6"/>
                  </a:lnTo>
                  <a:lnTo>
                    <a:pt x="0" y="94"/>
                  </a:lnTo>
                </a:path>
              </a:pathLst>
            </a:custGeom>
            <a:solidFill>
              <a:srgbClr val="FFD80F"/>
            </a:solidFill>
            <a:ln w="9525" cap="rnd">
              <a:noFill/>
              <a:round/>
              <a:headEnd/>
              <a:tailEnd/>
            </a:ln>
            <a:effectLst/>
          </p:spPr>
          <p:txBody>
            <a:bodyPr/>
            <a:lstStyle/>
            <a:p>
              <a:endParaRPr lang="en-US" sz="1800"/>
            </a:p>
          </p:txBody>
        </p:sp>
        <p:sp>
          <p:nvSpPr>
            <p:cNvPr id="223" name="Freeform 221">
              <a:extLst>
                <a:ext uri="{FF2B5EF4-FFF2-40B4-BE49-F238E27FC236}">
                  <a16:creationId xmlns:a16="http://schemas.microsoft.com/office/drawing/2014/main" id="{940F6E20-6CFB-0447-A308-6B2A92A8747B}"/>
                </a:ext>
              </a:extLst>
            </p:cNvPr>
            <p:cNvSpPr>
              <a:spLocks/>
            </p:cNvSpPr>
            <p:nvPr/>
          </p:nvSpPr>
          <p:spPr bwMode="auto">
            <a:xfrm>
              <a:off x="2382" y="1678"/>
              <a:ext cx="131" cy="95"/>
            </a:xfrm>
            <a:custGeom>
              <a:avLst/>
              <a:gdLst/>
              <a:ahLst/>
              <a:cxnLst>
                <a:cxn ang="0">
                  <a:pos x="0" y="94"/>
                </a:cxn>
                <a:cxn ang="0">
                  <a:pos x="16" y="87"/>
                </a:cxn>
                <a:cxn ang="0">
                  <a:pos x="30" y="80"/>
                </a:cxn>
                <a:cxn ang="0">
                  <a:pos x="46" y="76"/>
                </a:cxn>
                <a:cxn ang="0">
                  <a:pos x="60" y="70"/>
                </a:cxn>
                <a:cxn ang="0">
                  <a:pos x="76" y="64"/>
                </a:cxn>
                <a:cxn ang="0">
                  <a:pos x="88" y="57"/>
                </a:cxn>
                <a:cxn ang="0">
                  <a:pos x="101" y="47"/>
                </a:cxn>
                <a:cxn ang="0">
                  <a:pos x="111" y="36"/>
                </a:cxn>
                <a:cxn ang="0">
                  <a:pos x="122" y="24"/>
                </a:cxn>
                <a:cxn ang="0">
                  <a:pos x="130" y="11"/>
                </a:cxn>
                <a:cxn ang="0">
                  <a:pos x="130" y="11"/>
                </a:cxn>
                <a:cxn ang="0">
                  <a:pos x="130" y="11"/>
                </a:cxn>
                <a:cxn ang="0">
                  <a:pos x="126" y="8"/>
                </a:cxn>
                <a:cxn ang="0">
                  <a:pos x="122" y="6"/>
                </a:cxn>
                <a:cxn ang="0">
                  <a:pos x="115" y="4"/>
                </a:cxn>
                <a:cxn ang="0">
                  <a:pos x="109" y="2"/>
                </a:cxn>
                <a:cxn ang="0">
                  <a:pos x="99" y="2"/>
                </a:cxn>
                <a:cxn ang="0">
                  <a:pos x="88" y="0"/>
                </a:cxn>
                <a:cxn ang="0">
                  <a:pos x="78" y="0"/>
                </a:cxn>
                <a:cxn ang="0">
                  <a:pos x="65" y="2"/>
                </a:cxn>
                <a:cxn ang="0">
                  <a:pos x="52" y="6"/>
                </a:cxn>
              </a:cxnLst>
              <a:rect l="0" t="0" r="r" b="b"/>
              <a:pathLst>
                <a:path w="131" h="95">
                  <a:moveTo>
                    <a:pt x="0" y="94"/>
                  </a:moveTo>
                  <a:lnTo>
                    <a:pt x="16" y="87"/>
                  </a:lnTo>
                  <a:lnTo>
                    <a:pt x="30" y="80"/>
                  </a:lnTo>
                  <a:lnTo>
                    <a:pt x="46" y="76"/>
                  </a:lnTo>
                  <a:lnTo>
                    <a:pt x="60" y="70"/>
                  </a:lnTo>
                  <a:lnTo>
                    <a:pt x="76" y="64"/>
                  </a:lnTo>
                  <a:lnTo>
                    <a:pt x="88" y="57"/>
                  </a:lnTo>
                  <a:lnTo>
                    <a:pt x="101" y="47"/>
                  </a:lnTo>
                  <a:lnTo>
                    <a:pt x="111" y="36"/>
                  </a:lnTo>
                  <a:lnTo>
                    <a:pt x="122" y="24"/>
                  </a:lnTo>
                  <a:lnTo>
                    <a:pt x="130" y="11"/>
                  </a:lnTo>
                  <a:lnTo>
                    <a:pt x="130" y="11"/>
                  </a:lnTo>
                  <a:lnTo>
                    <a:pt x="130" y="11"/>
                  </a:lnTo>
                  <a:lnTo>
                    <a:pt x="126" y="8"/>
                  </a:lnTo>
                  <a:lnTo>
                    <a:pt x="122" y="6"/>
                  </a:lnTo>
                  <a:lnTo>
                    <a:pt x="115" y="4"/>
                  </a:lnTo>
                  <a:lnTo>
                    <a:pt x="109" y="2"/>
                  </a:lnTo>
                  <a:lnTo>
                    <a:pt x="99" y="2"/>
                  </a:lnTo>
                  <a:lnTo>
                    <a:pt x="88" y="0"/>
                  </a:lnTo>
                  <a:lnTo>
                    <a:pt x="78" y="0"/>
                  </a:lnTo>
                  <a:lnTo>
                    <a:pt x="65" y="2"/>
                  </a:lnTo>
                  <a:lnTo>
                    <a:pt x="52" y="6"/>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224" name="Freeform 222">
              <a:extLst>
                <a:ext uri="{FF2B5EF4-FFF2-40B4-BE49-F238E27FC236}">
                  <a16:creationId xmlns:a16="http://schemas.microsoft.com/office/drawing/2014/main" id="{07E72ECF-514D-8340-B0DC-6AF167DBECA6}"/>
                </a:ext>
              </a:extLst>
            </p:cNvPr>
            <p:cNvSpPr>
              <a:spLocks/>
            </p:cNvSpPr>
            <p:nvPr/>
          </p:nvSpPr>
          <p:spPr bwMode="auto">
            <a:xfrm>
              <a:off x="2305" y="1753"/>
              <a:ext cx="165" cy="134"/>
            </a:xfrm>
            <a:custGeom>
              <a:avLst/>
              <a:gdLst/>
              <a:ahLst/>
              <a:cxnLst>
                <a:cxn ang="0">
                  <a:pos x="0" y="133"/>
                </a:cxn>
                <a:cxn ang="0">
                  <a:pos x="9" y="128"/>
                </a:cxn>
                <a:cxn ang="0">
                  <a:pos x="23" y="124"/>
                </a:cxn>
                <a:cxn ang="0">
                  <a:pos x="33" y="119"/>
                </a:cxn>
                <a:cxn ang="0">
                  <a:pos x="46" y="114"/>
                </a:cxn>
                <a:cxn ang="0">
                  <a:pos x="58" y="107"/>
                </a:cxn>
                <a:cxn ang="0">
                  <a:pos x="71" y="101"/>
                </a:cxn>
                <a:cxn ang="0">
                  <a:pos x="83" y="93"/>
                </a:cxn>
                <a:cxn ang="0">
                  <a:pos x="94" y="84"/>
                </a:cxn>
                <a:cxn ang="0">
                  <a:pos x="105" y="75"/>
                </a:cxn>
                <a:cxn ang="0">
                  <a:pos x="115" y="63"/>
                </a:cxn>
                <a:cxn ang="0">
                  <a:pos x="115" y="63"/>
                </a:cxn>
                <a:cxn ang="0">
                  <a:pos x="130" y="45"/>
                </a:cxn>
                <a:cxn ang="0">
                  <a:pos x="140" y="27"/>
                </a:cxn>
                <a:cxn ang="0">
                  <a:pos x="149" y="17"/>
                </a:cxn>
                <a:cxn ang="0">
                  <a:pos x="156" y="6"/>
                </a:cxn>
                <a:cxn ang="0">
                  <a:pos x="164" y="0"/>
                </a:cxn>
                <a:cxn ang="0">
                  <a:pos x="164" y="0"/>
                </a:cxn>
                <a:cxn ang="0">
                  <a:pos x="161" y="0"/>
                </a:cxn>
                <a:cxn ang="0">
                  <a:pos x="156" y="0"/>
                </a:cxn>
                <a:cxn ang="0">
                  <a:pos x="147" y="0"/>
                </a:cxn>
                <a:cxn ang="0">
                  <a:pos x="136" y="0"/>
                </a:cxn>
                <a:cxn ang="0">
                  <a:pos x="124" y="0"/>
                </a:cxn>
                <a:cxn ang="0">
                  <a:pos x="108" y="0"/>
                </a:cxn>
                <a:cxn ang="0">
                  <a:pos x="96" y="2"/>
                </a:cxn>
                <a:cxn ang="0">
                  <a:pos x="81" y="4"/>
                </a:cxn>
                <a:cxn ang="0">
                  <a:pos x="67" y="8"/>
                </a:cxn>
                <a:cxn ang="0">
                  <a:pos x="57" y="13"/>
                </a:cxn>
                <a:cxn ang="0">
                  <a:pos x="0" y="133"/>
                </a:cxn>
              </a:cxnLst>
              <a:rect l="0" t="0" r="r" b="b"/>
              <a:pathLst>
                <a:path w="165" h="134">
                  <a:moveTo>
                    <a:pt x="0" y="133"/>
                  </a:moveTo>
                  <a:lnTo>
                    <a:pt x="9" y="128"/>
                  </a:lnTo>
                  <a:lnTo>
                    <a:pt x="23" y="124"/>
                  </a:lnTo>
                  <a:lnTo>
                    <a:pt x="33" y="119"/>
                  </a:lnTo>
                  <a:lnTo>
                    <a:pt x="46" y="114"/>
                  </a:lnTo>
                  <a:lnTo>
                    <a:pt x="58" y="107"/>
                  </a:lnTo>
                  <a:lnTo>
                    <a:pt x="71" y="101"/>
                  </a:lnTo>
                  <a:lnTo>
                    <a:pt x="83" y="93"/>
                  </a:lnTo>
                  <a:lnTo>
                    <a:pt x="94" y="84"/>
                  </a:lnTo>
                  <a:lnTo>
                    <a:pt x="105" y="75"/>
                  </a:lnTo>
                  <a:lnTo>
                    <a:pt x="115" y="63"/>
                  </a:lnTo>
                  <a:lnTo>
                    <a:pt x="115" y="63"/>
                  </a:lnTo>
                  <a:lnTo>
                    <a:pt x="130" y="45"/>
                  </a:lnTo>
                  <a:lnTo>
                    <a:pt x="140" y="27"/>
                  </a:lnTo>
                  <a:lnTo>
                    <a:pt x="149" y="17"/>
                  </a:lnTo>
                  <a:lnTo>
                    <a:pt x="156" y="6"/>
                  </a:lnTo>
                  <a:lnTo>
                    <a:pt x="164" y="0"/>
                  </a:lnTo>
                  <a:lnTo>
                    <a:pt x="164" y="0"/>
                  </a:lnTo>
                  <a:lnTo>
                    <a:pt x="161" y="0"/>
                  </a:lnTo>
                  <a:lnTo>
                    <a:pt x="156" y="0"/>
                  </a:lnTo>
                  <a:lnTo>
                    <a:pt x="147" y="0"/>
                  </a:lnTo>
                  <a:lnTo>
                    <a:pt x="136" y="0"/>
                  </a:lnTo>
                  <a:lnTo>
                    <a:pt x="124" y="0"/>
                  </a:lnTo>
                  <a:lnTo>
                    <a:pt x="108" y="0"/>
                  </a:lnTo>
                  <a:lnTo>
                    <a:pt x="96" y="2"/>
                  </a:lnTo>
                  <a:lnTo>
                    <a:pt x="81" y="4"/>
                  </a:lnTo>
                  <a:lnTo>
                    <a:pt x="67" y="8"/>
                  </a:lnTo>
                  <a:lnTo>
                    <a:pt x="57" y="13"/>
                  </a:lnTo>
                  <a:lnTo>
                    <a:pt x="0" y="133"/>
                  </a:lnTo>
                </a:path>
              </a:pathLst>
            </a:custGeom>
            <a:solidFill>
              <a:srgbClr val="FFD80F"/>
            </a:solidFill>
            <a:ln w="9525" cap="rnd">
              <a:noFill/>
              <a:round/>
              <a:headEnd/>
              <a:tailEnd/>
            </a:ln>
            <a:effectLst/>
          </p:spPr>
          <p:txBody>
            <a:bodyPr/>
            <a:lstStyle/>
            <a:p>
              <a:endParaRPr lang="en-US" sz="1800"/>
            </a:p>
          </p:txBody>
        </p:sp>
        <p:sp>
          <p:nvSpPr>
            <p:cNvPr id="225" name="Freeform 223">
              <a:extLst>
                <a:ext uri="{FF2B5EF4-FFF2-40B4-BE49-F238E27FC236}">
                  <a16:creationId xmlns:a16="http://schemas.microsoft.com/office/drawing/2014/main" id="{1AA5A279-40D0-C942-8298-6DD271A0A17E}"/>
                </a:ext>
              </a:extLst>
            </p:cNvPr>
            <p:cNvSpPr>
              <a:spLocks/>
            </p:cNvSpPr>
            <p:nvPr/>
          </p:nvSpPr>
          <p:spPr bwMode="auto">
            <a:xfrm>
              <a:off x="2305" y="1753"/>
              <a:ext cx="165" cy="134"/>
            </a:xfrm>
            <a:custGeom>
              <a:avLst/>
              <a:gdLst/>
              <a:ahLst/>
              <a:cxnLst>
                <a:cxn ang="0">
                  <a:pos x="0" y="133"/>
                </a:cxn>
                <a:cxn ang="0">
                  <a:pos x="9" y="128"/>
                </a:cxn>
                <a:cxn ang="0">
                  <a:pos x="23" y="124"/>
                </a:cxn>
                <a:cxn ang="0">
                  <a:pos x="33" y="119"/>
                </a:cxn>
                <a:cxn ang="0">
                  <a:pos x="46" y="114"/>
                </a:cxn>
                <a:cxn ang="0">
                  <a:pos x="58" y="107"/>
                </a:cxn>
                <a:cxn ang="0">
                  <a:pos x="71" y="101"/>
                </a:cxn>
                <a:cxn ang="0">
                  <a:pos x="83" y="93"/>
                </a:cxn>
                <a:cxn ang="0">
                  <a:pos x="94" y="84"/>
                </a:cxn>
                <a:cxn ang="0">
                  <a:pos x="105" y="75"/>
                </a:cxn>
                <a:cxn ang="0">
                  <a:pos x="115" y="63"/>
                </a:cxn>
                <a:cxn ang="0">
                  <a:pos x="115" y="63"/>
                </a:cxn>
                <a:cxn ang="0">
                  <a:pos x="130" y="45"/>
                </a:cxn>
                <a:cxn ang="0">
                  <a:pos x="140" y="27"/>
                </a:cxn>
                <a:cxn ang="0">
                  <a:pos x="149" y="17"/>
                </a:cxn>
                <a:cxn ang="0">
                  <a:pos x="156" y="6"/>
                </a:cxn>
                <a:cxn ang="0">
                  <a:pos x="164" y="0"/>
                </a:cxn>
                <a:cxn ang="0">
                  <a:pos x="164" y="0"/>
                </a:cxn>
                <a:cxn ang="0">
                  <a:pos x="161" y="0"/>
                </a:cxn>
                <a:cxn ang="0">
                  <a:pos x="156" y="0"/>
                </a:cxn>
                <a:cxn ang="0">
                  <a:pos x="147" y="0"/>
                </a:cxn>
                <a:cxn ang="0">
                  <a:pos x="136" y="0"/>
                </a:cxn>
                <a:cxn ang="0">
                  <a:pos x="124" y="0"/>
                </a:cxn>
                <a:cxn ang="0">
                  <a:pos x="108" y="0"/>
                </a:cxn>
                <a:cxn ang="0">
                  <a:pos x="96" y="2"/>
                </a:cxn>
                <a:cxn ang="0">
                  <a:pos x="81" y="4"/>
                </a:cxn>
                <a:cxn ang="0">
                  <a:pos x="67" y="8"/>
                </a:cxn>
                <a:cxn ang="0">
                  <a:pos x="57" y="13"/>
                </a:cxn>
              </a:cxnLst>
              <a:rect l="0" t="0" r="r" b="b"/>
              <a:pathLst>
                <a:path w="165" h="134">
                  <a:moveTo>
                    <a:pt x="0" y="133"/>
                  </a:moveTo>
                  <a:lnTo>
                    <a:pt x="9" y="128"/>
                  </a:lnTo>
                  <a:lnTo>
                    <a:pt x="23" y="124"/>
                  </a:lnTo>
                  <a:lnTo>
                    <a:pt x="33" y="119"/>
                  </a:lnTo>
                  <a:lnTo>
                    <a:pt x="46" y="114"/>
                  </a:lnTo>
                  <a:lnTo>
                    <a:pt x="58" y="107"/>
                  </a:lnTo>
                  <a:lnTo>
                    <a:pt x="71" y="101"/>
                  </a:lnTo>
                  <a:lnTo>
                    <a:pt x="83" y="93"/>
                  </a:lnTo>
                  <a:lnTo>
                    <a:pt x="94" y="84"/>
                  </a:lnTo>
                  <a:lnTo>
                    <a:pt x="105" y="75"/>
                  </a:lnTo>
                  <a:lnTo>
                    <a:pt x="115" y="63"/>
                  </a:lnTo>
                  <a:lnTo>
                    <a:pt x="115" y="63"/>
                  </a:lnTo>
                  <a:lnTo>
                    <a:pt x="130" y="45"/>
                  </a:lnTo>
                  <a:lnTo>
                    <a:pt x="140" y="27"/>
                  </a:lnTo>
                  <a:lnTo>
                    <a:pt x="149" y="17"/>
                  </a:lnTo>
                  <a:lnTo>
                    <a:pt x="156" y="6"/>
                  </a:lnTo>
                  <a:lnTo>
                    <a:pt x="164" y="0"/>
                  </a:lnTo>
                  <a:lnTo>
                    <a:pt x="164" y="0"/>
                  </a:lnTo>
                  <a:lnTo>
                    <a:pt x="161" y="0"/>
                  </a:lnTo>
                  <a:lnTo>
                    <a:pt x="156" y="0"/>
                  </a:lnTo>
                  <a:lnTo>
                    <a:pt x="147" y="0"/>
                  </a:lnTo>
                  <a:lnTo>
                    <a:pt x="136" y="0"/>
                  </a:lnTo>
                  <a:lnTo>
                    <a:pt x="124" y="0"/>
                  </a:lnTo>
                  <a:lnTo>
                    <a:pt x="108" y="0"/>
                  </a:lnTo>
                  <a:lnTo>
                    <a:pt x="96" y="2"/>
                  </a:lnTo>
                  <a:lnTo>
                    <a:pt x="81" y="4"/>
                  </a:lnTo>
                  <a:lnTo>
                    <a:pt x="67" y="8"/>
                  </a:lnTo>
                  <a:lnTo>
                    <a:pt x="57" y="13"/>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226" name="Freeform 224">
              <a:extLst>
                <a:ext uri="{FF2B5EF4-FFF2-40B4-BE49-F238E27FC236}">
                  <a16:creationId xmlns:a16="http://schemas.microsoft.com/office/drawing/2014/main" id="{A9288BE1-7477-2B49-B676-C038E1172E08}"/>
                </a:ext>
              </a:extLst>
            </p:cNvPr>
            <p:cNvSpPr>
              <a:spLocks/>
            </p:cNvSpPr>
            <p:nvPr/>
          </p:nvSpPr>
          <p:spPr bwMode="auto">
            <a:xfrm>
              <a:off x="2237" y="1859"/>
              <a:ext cx="145" cy="141"/>
            </a:xfrm>
            <a:custGeom>
              <a:avLst/>
              <a:gdLst/>
              <a:ahLst/>
              <a:cxnLst>
                <a:cxn ang="0">
                  <a:pos x="0" y="140"/>
                </a:cxn>
                <a:cxn ang="0">
                  <a:pos x="13" y="135"/>
                </a:cxn>
                <a:cxn ang="0">
                  <a:pos x="25" y="132"/>
                </a:cxn>
                <a:cxn ang="0">
                  <a:pos x="40" y="125"/>
                </a:cxn>
                <a:cxn ang="0">
                  <a:pos x="52" y="117"/>
                </a:cxn>
                <a:cxn ang="0">
                  <a:pos x="68" y="109"/>
                </a:cxn>
                <a:cxn ang="0">
                  <a:pos x="82" y="100"/>
                </a:cxn>
                <a:cxn ang="0">
                  <a:pos x="97" y="89"/>
                </a:cxn>
                <a:cxn ang="0">
                  <a:pos x="107" y="79"/>
                </a:cxn>
                <a:cxn ang="0">
                  <a:pos x="118" y="66"/>
                </a:cxn>
                <a:cxn ang="0">
                  <a:pos x="126" y="56"/>
                </a:cxn>
                <a:cxn ang="0">
                  <a:pos x="126" y="56"/>
                </a:cxn>
                <a:cxn ang="0">
                  <a:pos x="139" y="33"/>
                </a:cxn>
                <a:cxn ang="0">
                  <a:pos x="144" y="18"/>
                </a:cxn>
                <a:cxn ang="0">
                  <a:pos x="144" y="8"/>
                </a:cxn>
                <a:cxn ang="0">
                  <a:pos x="144" y="2"/>
                </a:cxn>
                <a:cxn ang="0">
                  <a:pos x="144" y="0"/>
                </a:cxn>
                <a:cxn ang="0">
                  <a:pos x="144" y="0"/>
                </a:cxn>
                <a:cxn ang="0">
                  <a:pos x="135" y="2"/>
                </a:cxn>
                <a:cxn ang="0">
                  <a:pos x="126" y="2"/>
                </a:cxn>
                <a:cxn ang="0">
                  <a:pos x="118" y="2"/>
                </a:cxn>
                <a:cxn ang="0">
                  <a:pos x="107" y="4"/>
                </a:cxn>
                <a:cxn ang="0">
                  <a:pos x="100" y="6"/>
                </a:cxn>
                <a:cxn ang="0">
                  <a:pos x="91" y="8"/>
                </a:cxn>
                <a:cxn ang="0">
                  <a:pos x="80" y="10"/>
                </a:cxn>
                <a:cxn ang="0">
                  <a:pos x="72" y="13"/>
                </a:cxn>
                <a:cxn ang="0">
                  <a:pos x="61" y="16"/>
                </a:cxn>
                <a:cxn ang="0">
                  <a:pos x="52" y="22"/>
                </a:cxn>
                <a:cxn ang="0">
                  <a:pos x="0" y="140"/>
                </a:cxn>
              </a:cxnLst>
              <a:rect l="0" t="0" r="r" b="b"/>
              <a:pathLst>
                <a:path w="145" h="141">
                  <a:moveTo>
                    <a:pt x="0" y="140"/>
                  </a:moveTo>
                  <a:lnTo>
                    <a:pt x="13" y="135"/>
                  </a:lnTo>
                  <a:lnTo>
                    <a:pt x="25" y="132"/>
                  </a:lnTo>
                  <a:lnTo>
                    <a:pt x="40" y="125"/>
                  </a:lnTo>
                  <a:lnTo>
                    <a:pt x="52" y="117"/>
                  </a:lnTo>
                  <a:lnTo>
                    <a:pt x="68" y="109"/>
                  </a:lnTo>
                  <a:lnTo>
                    <a:pt x="82" y="100"/>
                  </a:lnTo>
                  <a:lnTo>
                    <a:pt x="97" y="89"/>
                  </a:lnTo>
                  <a:lnTo>
                    <a:pt x="107" y="79"/>
                  </a:lnTo>
                  <a:lnTo>
                    <a:pt x="118" y="66"/>
                  </a:lnTo>
                  <a:lnTo>
                    <a:pt x="126" y="56"/>
                  </a:lnTo>
                  <a:lnTo>
                    <a:pt x="126" y="56"/>
                  </a:lnTo>
                  <a:lnTo>
                    <a:pt x="139" y="33"/>
                  </a:lnTo>
                  <a:lnTo>
                    <a:pt x="144" y="18"/>
                  </a:lnTo>
                  <a:lnTo>
                    <a:pt x="144" y="8"/>
                  </a:lnTo>
                  <a:lnTo>
                    <a:pt x="144" y="2"/>
                  </a:lnTo>
                  <a:lnTo>
                    <a:pt x="144" y="0"/>
                  </a:lnTo>
                  <a:lnTo>
                    <a:pt x="144" y="0"/>
                  </a:lnTo>
                  <a:lnTo>
                    <a:pt x="135" y="2"/>
                  </a:lnTo>
                  <a:lnTo>
                    <a:pt x="126" y="2"/>
                  </a:lnTo>
                  <a:lnTo>
                    <a:pt x="118" y="2"/>
                  </a:lnTo>
                  <a:lnTo>
                    <a:pt x="107" y="4"/>
                  </a:lnTo>
                  <a:lnTo>
                    <a:pt x="100" y="6"/>
                  </a:lnTo>
                  <a:lnTo>
                    <a:pt x="91" y="8"/>
                  </a:lnTo>
                  <a:lnTo>
                    <a:pt x="80" y="10"/>
                  </a:lnTo>
                  <a:lnTo>
                    <a:pt x="72" y="13"/>
                  </a:lnTo>
                  <a:lnTo>
                    <a:pt x="61" y="16"/>
                  </a:lnTo>
                  <a:lnTo>
                    <a:pt x="52" y="22"/>
                  </a:lnTo>
                  <a:lnTo>
                    <a:pt x="0" y="140"/>
                  </a:lnTo>
                </a:path>
              </a:pathLst>
            </a:custGeom>
            <a:solidFill>
              <a:srgbClr val="FFD80F"/>
            </a:solidFill>
            <a:ln w="9525" cap="rnd">
              <a:noFill/>
              <a:round/>
              <a:headEnd/>
              <a:tailEnd/>
            </a:ln>
            <a:effectLst/>
          </p:spPr>
          <p:txBody>
            <a:bodyPr/>
            <a:lstStyle/>
            <a:p>
              <a:endParaRPr lang="en-US" sz="1800"/>
            </a:p>
          </p:txBody>
        </p:sp>
        <p:sp>
          <p:nvSpPr>
            <p:cNvPr id="227" name="Freeform 225">
              <a:extLst>
                <a:ext uri="{FF2B5EF4-FFF2-40B4-BE49-F238E27FC236}">
                  <a16:creationId xmlns:a16="http://schemas.microsoft.com/office/drawing/2014/main" id="{03C01144-5CB6-BC45-AD03-CD40D8DD9D8B}"/>
                </a:ext>
              </a:extLst>
            </p:cNvPr>
            <p:cNvSpPr>
              <a:spLocks/>
            </p:cNvSpPr>
            <p:nvPr/>
          </p:nvSpPr>
          <p:spPr bwMode="auto">
            <a:xfrm>
              <a:off x="2237" y="1859"/>
              <a:ext cx="145" cy="141"/>
            </a:xfrm>
            <a:custGeom>
              <a:avLst/>
              <a:gdLst/>
              <a:ahLst/>
              <a:cxnLst>
                <a:cxn ang="0">
                  <a:pos x="0" y="140"/>
                </a:cxn>
                <a:cxn ang="0">
                  <a:pos x="13" y="135"/>
                </a:cxn>
                <a:cxn ang="0">
                  <a:pos x="25" y="132"/>
                </a:cxn>
                <a:cxn ang="0">
                  <a:pos x="40" y="125"/>
                </a:cxn>
                <a:cxn ang="0">
                  <a:pos x="52" y="117"/>
                </a:cxn>
                <a:cxn ang="0">
                  <a:pos x="68" y="109"/>
                </a:cxn>
                <a:cxn ang="0">
                  <a:pos x="82" y="100"/>
                </a:cxn>
                <a:cxn ang="0">
                  <a:pos x="97" y="89"/>
                </a:cxn>
                <a:cxn ang="0">
                  <a:pos x="107" y="79"/>
                </a:cxn>
                <a:cxn ang="0">
                  <a:pos x="118" y="66"/>
                </a:cxn>
                <a:cxn ang="0">
                  <a:pos x="126" y="56"/>
                </a:cxn>
                <a:cxn ang="0">
                  <a:pos x="126" y="56"/>
                </a:cxn>
                <a:cxn ang="0">
                  <a:pos x="139" y="33"/>
                </a:cxn>
                <a:cxn ang="0">
                  <a:pos x="144" y="18"/>
                </a:cxn>
                <a:cxn ang="0">
                  <a:pos x="144" y="8"/>
                </a:cxn>
                <a:cxn ang="0">
                  <a:pos x="144" y="2"/>
                </a:cxn>
                <a:cxn ang="0">
                  <a:pos x="144" y="0"/>
                </a:cxn>
                <a:cxn ang="0">
                  <a:pos x="144" y="0"/>
                </a:cxn>
                <a:cxn ang="0">
                  <a:pos x="135" y="2"/>
                </a:cxn>
                <a:cxn ang="0">
                  <a:pos x="126" y="2"/>
                </a:cxn>
                <a:cxn ang="0">
                  <a:pos x="118" y="2"/>
                </a:cxn>
                <a:cxn ang="0">
                  <a:pos x="107" y="4"/>
                </a:cxn>
                <a:cxn ang="0">
                  <a:pos x="100" y="6"/>
                </a:cxn>
                <a:cxn ang="0">
                  <a:pos x="91" y="8"/>
                </a:cxn>
                <a:cxn ang="0">
                  <a:pos x="80" y="10"/>
                </a:cxn>
                <a:cxn ang="0">
                  <a:pos x="72" y="13"/>
                </a:cxn>
                <a:cxn ang="0">
                  <a:pos x="61" y="16"/>
                </a:cxn>
                <a:cxn ang="0">
                  <a:pos x="52" y="22"/>
                </a:cxn>
              </a:cxnLst>
              <a:rect l="0" t="0" r="r" b="b"/>
              <a:pathLst>
                <a:path w="145" h="141">
                  <a:moveTo>
                    <a:pt x="0" y="140"/>
                  </a:moveTo>
                  <a:lnTo>
                    <a:pt x="13" y="135"/>
                  </a:lnTo>
                  <a:lnTo>
                    <a:pt x="25" y="132"/>
                  </a:lnTo>
                  <a:lnTo>
                    <a:pt x="40" y="125"/>
                  </a:lnTo>
                  <a:lnTo>
                    <a:pt x="52" y="117"/>
                  </a:lnTo>
                  <a:lnTo>
                    <a:pt x="68" y="109"/>
                  </a:lnTo>
                  <a:lnTo>
                    <a:pt x="82" y="100"/>
                  </a:lnTo>
                  <a:lnTo>
                    <a:pt x="97" y="89"/>
                  </a:lnTo>
                  <a:lnTo>
                    <a:pt x="107" y="79"/>
                  </a:lnTo>
                  <a:lnTo>
                    <a:pt x="118" y="66"/>
                  </a:lnTo>
                  <a:lnTo>
                    <a:pt x="126" y="56"/>
                  </a:lnTo>
                  <a:lnTo>
                    <a:pt x="126" y="56"/>
                  </a:lnTo>
                  <a:lnTo>
                    <a:pt x="139" y="33"/>
                  </a:lnTo>
                  <a:lnTo>
                    <a:pt x="144" y="18"/>
                  </a:lnTo>
                  <a:lnTo>
                    <a:pt x="144" y="8"/>
                  </a:lnTo>
                  <a:lnTo>
                    <a:pt x="144" y="2"/>
                  </a:lnTo>
                  <a:lnTo>
                    <a:pt x="144" y="0"/>
                  </a:lnTo>
                  <a:lnTo>
                    <a:pt x="144" y="0"/>
                  </a:lnTo>
                  <a:lnTo>
                    <a:pt x="135" y="2"/>
                  </a:lnTo>
                  <a:lnTo>
                    <a:pt x="126" y="2"/>
                  </a:lnTo>
                  <a:lnTo>
                    <a:pt x="118" y="2"/>
                  </a:lnTo>
                  <a:lnTo>
                    <a:pt x="107" y="4"/>
                  </a:lnTo>
                  <a:lnTo>
                    <a:pt x="100" y="6"/>
                  </a:lnTo>
                  <a:lnTo>
                    <a:pt x="91" y="8"/>
                  </a:lnTo>
                  <a:lnTo>
                    <a:pt x="80" y="10"/>
                  </a:lnTo>
                  <a:lnTo>
                    <a:pt x="72" y="13"/>
                  </a:lnTo>
                  <a:lnTo>
                    <a:pt x="61" y="16"/>
                  </a:lnTo>
                  <a:lnTo>
                    <a:pt x="52" y="22"/>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228" name="Freeform 226">
              <a:extLst>
                <a:ext uri="{FF2B5EF4-FFF2-40B4-BE49-F238E27FC236}">
                  <a16:creationId xmlns:a16="http://schemas.microsoft.com/office/drawing/2014/main" id="{BEF626D7-B233-284B-9EE1-D45B120B4121}"/>
                </a:ext>
              </a:extLst>
            </p:cNvPr>
            <p:cNvSpPr>
              <a:spLocks/>
            </p:cNvSpPr>
            <p:nvPr/>
          </p:nvSpPr>
          <p:spPr bwMode="auto">
            <a:xfrm>
              <a:off x="2245" y="1975"/>
              <a:ext cx="90" cy="143"/>
            </a:xfrm>
            <a:custGeom>
              <a:avLst/>
              <a:gdLst/>
              <a:ahLst/>
              <a:cxnLst>
                <a:cxn ang="0">
                  <a:pos x="0" y="142"/>
                </a:cxn>
                <a:cxn ang="0">
                  <a:pos x="8" y="133"/>
                </a:cxn>
                <a:cxn ang="0">
                  <a:pos x="16" y="124"/>
                </a:cxn>
                <a:cxn ang="0">
                  <a:pos x="27" y="116"/>
                </a:cxn>
                <a:cxn ang="0">
                  <a:pos x="38" y="105"/>
                </a:cxn>
                <a:cxn ang="0">
                  <a:pos x="48" y="94"/>
                </a:cxn>
                <a:cxn ang="0">
                  <a:pos x="59" y="80"/>
                </a:cxn>
                <a:cxn ang="0">
                  <a:pos x="67" y="66"/>
                </a:cxn>
                <a:cxn ang="0">
                  <a:pos x="75" y="46"/>
                </a:cxn>
                <a:cxn ang="0">
                  <a:pos x="84" y="25"/>
                </a:cxn>
                <a:cxn ang="0">
                  <a:pos x="89" y="0"/>
                </a:cxn>
                <a:cxn ang="0">
                  <a:pos x="89" y="0"/>
                </a:cxn>
                <a:cxn ang="0">
                  <a:pos x="89" y="0"/>
                </a:cxn>
                <a:cxn ang="0">
                  <a:pos x="84" y="0"/>
                </a:cxn>
                <a:cxn ang="0">
                  <a:pos x="75" y="2"/>
                </a:cxn>
                <a:cxn ang="0">
                  <a:pos x="67" y="2"/>
                </a:cxn>
                <a:cxn ang="0">
                  <a:pos x="57" y="4"/>
                </a:cxn>
                <a:cxn ang="0">
                  <a:pos x="46" y="6"/>
                </a:cxn>
                <a:cxn ang="0">
                  <a:pos x="36" y="11"/>
                </a:cxn>
                <a:cxn ang="0">
                  <a:pos x="25" y="15"/>
                </a:cxn>
                <a:cxn ang="0">
                  <a:pos x="15" y="19"/>
                </a:cxn>
                <a:cxn ang="0">
                  <a:pos x="6" y="25"/>
                </a:cxn>
                <a:cxn ang="0">
                  <a:pos x="0" y="142"/>
                </a:cxn>
              </a:cxnLst>
              <a:rect l="0" t="0" r="r" b="b"/>
              <a:pathLst>
                <a:path w="90" h="143">
                  <a:moveTo>
                    <a:pt x="0" y="142"/>
                  </a:moveTo>
                  <a:lnTo>
                    <a:pt x="8" y="133"/>
                  </a:lnTo>
                  <a:lnTo>
                    <a:pt x="16" y="124"/>
                  </a:lnTo>
                  <a:lnTo>
                    <a:pt x="27" y="116"/>
                  </a:lnTo>
                  <a:lnTo>
                    <a:pt x="38" y="105"/>
                  </a:lnTo>
                  <a:lnTo>
                    <a:pt x="48" y="94"/>
                  </a:lnTo>
                  <a:lnTo>
                    <a:pt x="59" y="80"/>
                  </a:lnTo>
                  <a:lnTo>
                    <a:pt x="67" y="66"/>
                  </a:lnTo>
                  <a:lnTo>
                    <a:pt x="75" y="46"/>
                  </a:lnTo>
                  <a:lnTo>
                    <a:pt x="84" y="25"/>
                  </a:lnTo>
                  <a:lnTo>
                    <a:pt x="89" y="0"/>
                  </a:lnTo>
                  <a:lnTo>
                    <a:pt x="89" y="0"/>
                  </a:lnTo>
                  <a:lnTo>
                    <a:pt x="89" y="0"/>
                  </a:lnTo>
                  <a:lnTo>
                    <a:pt x="84" y="0"/>
                  </a:lnTo>
                  <a:lnTo>
                    <a:pt x="75" y="2"/>
                  </a:lnTo>
                  <a:lnTo>
                    <a:pt x="67" y="2"/>
                  </a:lnTo>
                  <a:lnTo>
                    <a:pt x="57" y="4"/>
                  </a:lnTo>
                  <a:lnTo>
                    <a:pt x="46" y="6"/>
                  </a:lnTo>
                  <a:lnTo>
                    <a:pt x="36" y="11"/>
                  </a:lnTo>
                  <a:lnTo>
                    <a:pt x="25" y="15"/>
                  </a:lnTo>
                  <a:lnTo>
                    <a:pt x="15" y="19"/>
                  </a:lnTo>
                  <a:lnTo>
                    <a:pt x="6" y="25"/>
                  </a:lnTo>
                  <a:lnTo>
                    <a:pt x="0" y="142"/>
                  </a:lnTo>
                </a:path>
              </a:pathLst>
            </a:custGeom>
            <a:solidFill>
              <a:srgbClr val="FFD80F"/>
            </a:solidFill>
            <a:ln w="9525" cap="rnd">
              <a:noFill/>
              <a:round/>
              <a:headEnd/>
              <a:tailEnd/>
            </a:ln>
            <a:effectLst/>
          </p:spPr>
          <p:txBody>
            <a:bodyPr/>
            <a:lstStyle/>
            <a:p>
              <a:endParaRPr lang="en-US" sz="1800"/>
            </a:p>
          </p:txBody>
        </p:sp>
        <p:sp>
          <p:nvSpPr>
            <p:cNvPr id="229" name="Freeform 227">
              <a:extLst>
                <a:ext uri="{FF2B5EF4-FFF2-40B4-BE49-F238E27FC236}">
                  <a16:creationId xmlns:a16="http://schemas.microsoft.com/office/drawing/2014/main" id="{94FE3FA3-9029-7441-99A9-EA4EB4AB734E}"/>
                </a:ext>
              </a:extLst>
            </p:cNvPr>
            <p:cNvSpPr>
              <a:spLocks/>
            </p:cNvSpPr>
            <p:nvPr/>
          </p:nvSpPr>
          <p:spPr bwMode="auto">
            <a:xfrm>
              <a:off x="2245" y="1975"/>
              <a:ext cx="90" cy="143"/>
            </a:xfrm>
            <a:custGeom>
              <a:avLst/>
              <a:gdLst/>
              <a:ahLst/>
              <a:cxnLst>
                <a:cxn ang="0">
                  <a:pos x="0" y="142"/>
                </a:cxn>
                <a:cxn ang="0">
                  <a:pos x="8" y="133"/>
                </a:cxn>
                <a:cxn ang="0">
                  <a:pos x="16" y="124"/>
                </a:cxn>
                <a:cxn ang="0">
                  <a:pos x="27" y="116"/>
                </a:cxn>
                <a:cxn ang="0">
                  <a:pos x="38" y="105"/>
                </a:cxn>
                <a:cxn ang="0">
                  <a:pos x="48" y="94"/>
                </a:cxn>
                <a:cxn ang="0">
                  <a:pos x="59" y="80"/>
                </a:cxn>
                <a:cxn ang="0">
                  <a:pos x="67" y="66"/>
                </a:cxn>
                <a:cxn ang="0">
                  <a:pos x="75" y="46"/>
                </a:cxn>
                <a:cxn ang="0">
                  <a:pos x="84" y="25"/>
                </a:cxn>
                <a:cxn ang="0">
                  <a:pos x="89" y="0"/>
                </a:cxn>
                <a:cxn ang="0">
                  <a:pos x="89" y="0"/>
                </a:cxn>
                <a:cxn ang="0">
                  <a:pos x="89" y="0"/>
                </a:cxn>
                <a:cxn ang="0">
                  <a:pos x="84" y="0"/>
                </a:cxn>
                <a:cxn ang="0">
                  <a:pos x="75" y="2"/>
                </a:cxn>
                <a:cxn ang="0">
                  <a:pos x="67" y="2"/>
                </a:cxn>
                <a:cxn ang="0">
                  <a:pos x="57" y="4"/>
                </a:cxn>
                <a:cxn ang="0">
                  <a:pos x="46" y="6"/>
                </a:cxn>
                <a:cxn ang="0">
                  <a:pos x="36" y="11"/>
                </a:cxn>
                <a:cxn ang="0">
                  <a:pos x="25" y="15"/>
                </a:cxn>
                <a:cxn ang="0">
                  <a:pos x="15" y="19"/>
                </a:cxn>
                <a:cxn ang="0">
                  <a:pos x="6" y="25"/>
                </a:cxn>
              </a:cxnLst>
              <a:rect l="0" t="0" r="r" b="b"/>
              <a:pathLst>
                <a:path w="90" h="143">
                  <a:moveTo>
                    <a:pt x="0" y="142"/>
                  </a:moveTo>
                  <a:lnTo>
                    <a:pt x="8" y="133"/>
                  </a:lnTo>
                  <a:lnTo>
                    <a:pt x="16" y="124"/>
                  </a:lnTo>
                  <a:lnTo>
                    <a:pt x="27" y="116"/>
                  </a:lnTo>
                  <a:lnTo>
                    <a:pt x="38" y="105"/>
                  </a:lnTo>
                  <a:lnTo>
                    <a:pt x="48" y="94"/>
                  </a:lnTo>
                  <a:lnTo>
                    <a:pt x="59" y="80"/>
                  </a:lnTo>
                  <a:lnTo>
                    <a:pt x="67" y="66"/>
                  </a:lnTo>
                  <a:lnTo>
                    <a:pt x="75" y="46"/>
                  </a:lnTo>
                  <a:lnTo>
                    <a:pt x="84" y="25"/>
                  </a:lnTo>
                  <a:lnTo>
                    <a:pt x="89" y="0"/>
                  </a:lnTo>
                  <a:lnTo>
                    <a:pt x="89" y="0"/>
                  </a:lnTo>
                  <a:lnTo>
                    <a:pt x="89" y="0"/>
                  </a:lnTo>
                  <a:lnTo>
                    <a:pt x="84" y="0"/>
                  </a:lnTo>
                  <a:lnTo>
                    <a:pt x="75" y="2"/>
                  </a:lnTo>
                  <a:lnTo>
                    <a:pt x="67" y="2"/>
                  </a:lnTo>
                  <a:lnTo>
                    <a:pt x="57" y="4"/>
                  </a:lnTo>
                  <a:lnTo>
                    <a:pt x="46" y="6"/>
                  </a:lnTo>
                  <a:lnTo>
                    <a:pt x="36" y="11"/>
                  </a:lnTo>
                  <a:lnTo>
                    <a:pt x="25" y="15"/>
                  </a:lnTo>
                  <a:lnTo>
                    <a:pt x="15" y="19"/>
                  </a:lnTo>
                  <a:lnTo>
                    <a:pt x="6" y="25"/>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230" name="Freeform 228">
              <a:extLst>
                <a:ext uri="{FF2B5EF4-FFF2-40B4-BE49-F238E27FC236}">
                  <a16:creationId xmlns:a16="http://schemas.microsoft.com/office/drawing/2014/main" id="{53624D55-48A8-6C4E-9C8C-84098FC28C02}"/>
                </a:ext>
              </a:extLst>
            </p:cNvPr>
            <p:cNvSpPr>
              <a:spLocks/>
            </p:cNvSpPr>
            <p:nvPr/>
          </p:nvSpPr>
          <p:spPr bwMode="auto">
            <a:xfrm>
              <a:off x="2222" y="2088"/>
              <a:ext cx="91" cy="197"/>
            </a:xfrm>
            <a:custGeom>
              <a:avLst/>
              <a:gdLst/>
              <a:ahLst/>
              <a:cxnLst>
                <a:cxn ang="0">
                  <a:pos x="8" y="196"/>
                </a:cxn>
                <a:cxn ang="0">
                  <a:pos x="16" y="182"/>
                </a:cxn>
                <a:cxn ang="0">
                  <a:pos x="25" y="166"/>
                </a:cxn>
                <a:cxn ang="0">
                  <a:pos x="36" y="149"/>
                </a:cxn>
                <a:cxn ang="0">
                  <a:pos x="46" y="129"/>
                </a:cxn>
                <a:cxn ang="0">
                  <a:pos x="57" y="109"/>
                </a:cxn>
                <a:cxn ang="0">
                  <a:pos x="66" y="88"/>
                </a:cxn>
                <a:cxn ang="0">
                  <a:pos x="75" y="64"/>
                </a:cxn>
                <a:cxn ang="0">
                  <a:pos x="84" y="44"/>
                </a:cxn>
                <a:cxn ang="0">
                  <a:pos x="88" y="20"/>
                </a:cxn>
                <a:cxn ang="0">
                  <a:pos x="90" y="2"/>
                </a:cxn>
                <a:cxn ang="0">
                  <a:pos x="90" y="2"/>
                </a:cxn>
                <a:cxn ang="0">
                  <a:pos x="88" y="0"/>
                </a:cxn>
                <a:cxn ang="0">
                  <a:pos x="84" y="0"/>
                </a:cxn>
                <a:cxn ang="0">
                  <a:pos x="77" y="0"/>
                </a:cxn>
                <a:cxn ang="0">
                  <a:pos x="69" y="0"/>
                </a:cxn>
                <a:cxn ang="0">
                  <a:pos x="59" y="0"/>
                </a:cxn>
                <a:cxn ang="0">
                  <a:pos x="48" y="2"/>
                </a:cxn>
                <a:cxn ang="0">
                  <a:pos x="36" y="5"/>
                </a:cxn>
                <a:cxn ang="0">
                  <a:pos x="25" y="12"/>
                </a:cxn>
                <a:cxn ang="0">
                  <a:pos x="13" y="20"/>
                </a:cxn>
                <a:cxn ang="0">
                  <a:pos x="0" y="33"/>
                </a:cxn>
                <a:cxn ang="0">
                  <a:pos x="8" y="196"/>
                </a:cxn>
              </a:cxnLst>
              <a:rect l="0" t="0" r="r" b="b"/>
              <a:pathLst>
                <a:path w="91" h="197">
                  <a:moveTo>
                    <a:pt x="8" y="196"/>
                  </a:moveTo>
                  <a:lnTo>
                    <a:pt x="16" y="182"/>
                  </a:lnTo>
                  <a:lnTo>
                    <a:pt x="25" y="166"/>
                  </a:lnTo>
                  <a:lnTo>
                    <a:pt x="36" y="149"/>
                  </a:lnTo>
                  <a:lnTo>
                    <a:pt x="46" y="129"/>
                  </a:lnTo>
                  <a:lnTo>
                    <a:pt x="57" y="109"/>
                  </a:lnTo>
                  <a:lnTo>
                    <a:pt x="66" y="88"/>
                  </a:lnTo>
                  <a:lnTo>
                    <a:pt x="75" y="64"/>
                  </a:lnTo>
                  <a:lnTo>
                    <a:pt x="84" y="44"/>
                  </a:lnTo>
                  <a:lnTo>
                    <a:pt x="88" y="20"/>
                  </a:lnTo>
                  <a:lnTo>
                    <a:pt x="90" y="2"/>
                  </a:lnTo>
                  <a:lnTo>
                    <a:pt x="90" y="2"/>
                  </a:lnTo>
                  <a:lnTo>
                    <a:pt x="88" y="0"/>
                  </a:lnTo>
                  <a:lnTo>
                    <a:pt x="84" y="0"/>
                  </a:lnTo>
                  <a:lnTo>
                    <a:pt x="77" y="0"/>
                  </a:lnTo>
                  <a:lnTo>
                    <a:pt x="69" y="0"/>
                  </a:lnTo>
                  <a:lnTo>
                    <a:pt x="59" y="0"/>
                  </a:lnTo>
                  <a:lnTo>
                    <a:pt x="48" y="2"/>
                  </a:lnTo>
                  <a:lnTo>
                    <a:pt x="36" y="5"/>
                  </a:lnTo>
                  <a:lnTo>
                    <a:pt x="25" y="12"/>
                  </a:lnTo>
                  <a:lnTo>
                    <a:pt x="13" y="20"/>
                  </a:lnTo>
                  <a:lnTo>
                    <a:pt x="0" y="33"/>
                  </a:lnTo>
                  <a:lnTo>
                    <a:pt x="8" y="196"/>
                  </a:lnTo>
                </a:path>
              </a:pathLst>
            </a:custGeom>
            <a:solidFill>
              <a:srgbClr val="FFD80F"/>
            </a:solidFill>
            <a:ln w="9525" cap="rnd">
              <a:noFill/>
              <a:round/>
              <a:headEnd/>
              <a:tailEnd/>
            </a:ln>
            <a:effectLst/>
          </p:spPr>
          <p:txBody>
            <a:bodyPr/>
            <a:lstStyle/>
            <a:p>
              <a:endParaRPr lang="en-US" sz="1800"/>
            </a:p>
          </p:txBody>
        </p:sp>
        <p:sp>
          <p:nvSpPr>
            <p:cNvPr id="231" name="Freeform 229">
              <a:extLst>
                <a:ext uri="{FF2B5EF4-FFF2-40B4-BE49-F238E27FC236}">
                  <a16:creationId xmlns:a16="http://schemas.microsoft.com/office/drawing/2014/main" id="{23FE48A5-3023-AE48-97B1-F82B9A0E824C}"/>
                </a:ext>
              </a:extLst>
            </p:cNvPr>
            <p:cNvSpPr>
              <a:spLocks/>
            </p:cNvSpPr>
            <p:nvPr/>
          </p:nvSpPr>
          <p:spPr bwMode="auto">
            <a:xfrm>
              <a:off x="2222" y="2088"/>
              <a:ext cx="91" cy="197"/>
            </a:xfrm>
            <a:custGeom>
              <a:avLst/>
              <a:gdLst/>
              <a:ahLst/>
              <a:cxnLst>
                <a:cxn ang="0">
                  <a:pos x="8" y="196"/>
                </a:cxn>
                <a:cxn ang="0">
                  <a:pos x="16" y="182"/>
                </a:cxn>
                <a:cxn ang="0">
                  <a:pos x="25" y="166"/>
                </a:cxn>
                <a:cxn ang="0">
                  <a:pos x="36" y="149"/>
                </a:cxn>
                <a:cxn ang="0">
                  <a:pos x="46" y="129"/>
                </a:cxn>
                <a:cxn ang="0">
                  <a:pos x="57" y="109"/>
                </a:cxn>
                <a:cxn ang="0">
                  <a:pos x="66" y="88"/>
                </a:cxn>
                <a:cxn ang="0">
                  <a:pos x="75" y="64"/>
                </a:cxn>
                <a:cxn ang="0">
                  <a:pos x="84" y="44"/>
                </a:cxn>
                <a:cxn ang="0">
                  <a:pos x="88" y="20"/>
                </a:cxn>
                <a:cxn ang="0">
                  <a:pos x="90" y="2"/>
                </a:cxn>
                <a:cxn ang="0">
                  <a:pos x="90" y="2"/>
                </a:cxn>
                <a:cxn ang="0">
                  <a:pos x="88" y="0"/>
                </a:cxn>
                <a:cxn ang="0">
                  <a:pos x="84" y="0"/>
                </a:cxn>
                <a:cxn ang="0">
                  <a:pos x="77" y="0"/>
                </a:cxn>
                <a:cxn ang="0">
                  <a:pos x="69" y="0"/>
                </a:cxn>
                <a:cxn ang="0">
                  <a:pos x="59" y="0"/>
                </a:cxn>
                <a:cxn ang="0">
                  <a:pos x="48" y="2"/>
                </a:cxn>
                <a:cxn ang="0">
                  <a:pos x="36" y="5"/>
                </a:cxn>
                <a:cxn ang="0">
                  <a:pos x="25" y="12"/>
                </a:cxn>
                <a:cxn ang="0">
                  <a:pos x="13" y="20"/>
                </a:cxn>
                <a:cxn ang="0">
                  <a:pos x="0" y="33"/>
                </a:cxn>
              </a:cxnLst>
              <a:rect l="0" t="0" r="r" b="b"/>
              <a:pathLst>
                <a:path w="91" h="197">
                  <a:moveTo>
                    <a:pt x="8" y="196"/>
                  </a:moveTo>
                  <a:lnTo>
                    <a:pt x="16" y="182"/>
                  </a:lnTo>
                  <a:lnTo>
                    <a:pt x="25" y="166"/>
                  </a:lnTo>
                  <a:lnTo>
                    <a:pt x="36" y="149"/>
                  </a:lnTo>
                  <a:lnTo>
                    <a:pt x="46" y="129"/>
                  </a:lnTo>
                  <a:lnTo>
                    <a:pt x="57" y="109"/>
                  </a:lnTo>
                  <a:lnTo>
                    <a:pt x="66" y="88"/>
                  </a:lnTo>
                  <a:lnTo>
                    <a:pt x="75" y="64"/>
                  </a:lnTo>
                  <a:lnTo>
                    <a:pt x="84" y="44"/>
                  </a:lnTo>
                  <a:lnTo>
                    <a:pt x="88" y="20"/>
                  </a:lnTo>
                  <a:lnTo>
                    <a:pt x="90" y="2"/>
                  </a:lnTo>
                  <a:lnTo>
                    <a:pt x="90" y="2"/>
                  </a:lnTo>
                  <a:lnTo>
                    <a:pt x="88" y="0"/>
                  </a:lnTo>
                  <a:lnTo>
                    <a:pt x="84" y="0"/>
                  </a:lnTo>
                  <a:lnTo>
                    <a:pt x="77" y="0"/>
                  </a:lnTo>
                  <a:lnTo>
                    <a:pt x="69" y="0"/>
                  </a:lnTo>
                  <a:lnTo>
                    <a:pt x="59" y="0"/>
                  </a:lnTo>
                  <a:lnTo>
                    <a:pt x="48" y="2"/>
                  </a:lnTo>
                  <a:lnTo>
                    <a:pt x="36" y="5"/>
                  </a:lnTo>
                  <a:lnTo>
                    <a:pt x="25" y="12"/>
                  </a:lnTo>
                  <a:lnTo>
                    <a:pt x="13" y="20"/>
                  </a:lnTo>
                  <a:lnTo>
                    <a:pt x="0" y="33"/>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232" name="Freeform 230">
              <a:extLst>
                <a:ext uri="{FF2B5EF4-FFF2-40B4-BE49-F238E27FC236}">
                  <a16:creationId xmlns:a16="http://schemas.microsoft.com/office/drawing/2014/main" id="{4ADF1A34-7B98-FB42-B1F6-0D5F6B6FE044}"/>
                </a:ext>
              </a:extLst>
            </p:cNvPr>
            <p:cNvSpPr>
              <a:spLocks/>
            </p:cNvSpPr>
            <p:nvPr/>
          </p:nvSpPr>
          <p:spPr bwMode="auto">
            <a:xfrm>
              <a:off x="2108" y="2241"/>
              <a:ext cx="279" cy="505"/>
            </a:xfrm>
            <a:custGeom>
              <a:avLst/>
              <a:gdLst/>
              <a:ahLst/>
              <a:cxnLst>
                <a:cxn ang="0">
                  <a:pos x="143" y="504"/>
                </a:cxn>
                <a:cxn ang="0">
                  <a:pos x="127" y="486"/>
                </a:cxn>
                <a:cxn ang="0">
                  <a:pos x="109" y="465"/>
                </a:cxn>
                <a:cxn ang="0">
                  <a:pos x="92" y="444"/>
                </a:cxn>
                <a:cxn ang="0">
                  <a:pos x="76" y="419"/>
                </a:cxn>
                <a:cxn ang="0">
                  <a:pos x="58" y="391"/>
                </a:cxn>
                <a:cxn ang="0">
                  <a:pos x="41" y="364"/>
                </a:cxn>
                <a:cxn ang="0">
                  <a:pos x="26" y="337"/>
                </a:cxn>
                <a:cxn ang="0">
                  <a:pos x="16" y="305"/>
                </a:cxn>
                <a:cxn ang="0">
                  <a:pos x="7" y="276"/>
                </a:cxn>
                <a:cxn ang="0">
                  <a:pos x="2" y="246"/>
                </a:cxn>
                <a:cxn ang="0">
                  <a:pos x="2" y="246"/>
                </a:cxn>
                <a:cxn ang="0">
                  <a:pos x="0" y="215"/>
                </a:cxn>
                <a:cxn ang="0">
                  <a:pos x="0" y="185"/>
                </a:cxn>
                <a:cxn ang="0">
                  <a:pos x="0" y="158"/>
                </a:cxn>
                <a:cxn ang="0">
                  <a:pos x="2" y="130"/>
                </a:cxn>
                <a:cxn ang="0">
                  <a:pos x="3" y="103"/>
                </a:cxn>
                <a:cxn ang="0">
                  <a:pos x="7" y="78"/>
                </a:cxn>
                <a:cxn ang="0">
                  <a:pos x="12" y="57"/>
                </a:cxn>
                <a:cxn ang="0">
                  <a:pos x="18" y="36"/>
                </a:cxn>
                <a:cxn ang="0">
                  <a:pos x="23" y="17"/>
                </a:cxn>
                <a:cxn ang="0">
                  <a:pos x="28" y="0"/>
                </a:cxn>
                <a:cxn ang="0">
                  <a:pos x="28" y="0"/>
                </a:cxn>
                <a:cxn ang="0">
                  <a:pos x="33" y="4"/>
                </a:cxn>
                <a:cxn ang="0">
                  <a:pos x="46" y="13"/>
                </a:cxn>
                <a:cxn ang="0">
                  <a:pos x="65" y="27"/>
                </a:cxn>
                <a:cxn ang="0">
                  <a:pos x="88" y="46"/>
                </a:cxn>
                <a:cxn ang="0">
                  <a:pos x="115" y="70"/>
                </a:cxn>
                <a:cxn ang="0">
                  <a:pos x="145" y="99"/>
                </a:cxn>
                <a:cxn ang="0">
                  <a:pos x="173" y="130"/>
                </a:cxn>
                <a:cxn ang="0">
                  <a:pos x="198" y="167"/>
                </a:cxn>
                <a:cxn ang="0">
                  <a:pos x="221" y="204"/>
                </a:cxn>
                <a:cxn ang="0">
                  <a:pos x="238" y="246"/>
                </a:cxn>
                <a:cxn ang="0">
                  <a:pos x="238" y="246"/>
                </a:cxn>
                <a:cxn ang="0">
                  <a:pos x="249" y="285"/>
                </a:cxn>
                <a:cxn ang="0">
                  <a:pos x="259" y="318"/>
                </a:cxn>
                <a:cxn ang="0">
                  <a:pos x="265" y="345"/>
                </a:cxn>
                <a:cxn ang="0">
                  <a:pos x="272" y="368"/>
                </a:cxn>
                <a:cxn ang="0">
                  <a:pos x="274" y="388"/>
                </a:cxn>
                <a:cxn ang="0">
                  <a:pos x="276" y="404"/>
                </a:cxn>
                <a:cxn ang="0">
                  <a:pos x="278" y="419"/>
                </a:cxn>
                <a:cxn ang="0">
                  <a:pos x="278" y="434"/>
                </a:cxn>
                <a:cxn ang="0">
                  <a:pos x="278" y="446"/>
                </a:cxn>
                <a:cxn ang="0">
                  <a:pos x="278" y="462"/>
                </a:cxn>
                <a:cxn ang="0">
                  <a:pos x="143" y="504"/>
                </a:cxn>
              </a:cxnLst>
              <a:rect l="0" t="0" r="r" b="b"/>
              <a:pathLst>
                <a:path w="279" h="505">
                  <a:moveTo>
                    <a:pt x="143" y="504"/>
                  </a:moveTo>
                  <a:lnTo>
                    <a:pt x="127" y="486"/>
                  </a:lnTo>
                  <a:lnTo>
                    <a:pt x="109" y="465"/>
                  </a:lnTo>
                  <a:lnTo>
                    <a:pt x="92" y="444"/>
                  </a:lnTo>
                  <a:lnTo>
                    <a:pt x="76" y="419"/>
                  </a:lnTo>
                  <a:lnTo>
                    <a:pt x="58" y="391"/>
                  </a:lnTo>
                  <a:lnTo>
                    <a:pt x="41" y="364"/>
                  </a:lnTo>
                  <a:lnTo>
                    <a:pt x="26" y="337"/>
                  </a:lnTo>
                  <a:lnTo>
                    <a:pt x="16" y="305"/>
                  </a:lnTo>
                  <a:lnTo>
                    <a:pt x="7" y="276"/>
                  </a:lnTo>
                  <a:lnTo>
                    <a:pt x="2" y="246"/>
                  </a:lnTo>
                  <a:lnTo>
                    <a:pt x="2" y="246"/>
                  </a:lnTo>
                  <a:lnTo>
                    <a:pt x="0" y="215"/>
                  </a:lnTo>
                  <a:lnTo>
                    <a:pt x="0" y="185"/>
                  </a:lnTo>
                  <a:lnTo>
                    <a:pt x="0" y="158"/>
                  </a:lnTo>
                  <a:lnTo>
                    <a:pt x="2" y="130"/>
                  </a:lnTo>
                  <a:lnTo>
                    <a:pt x="3" y="103"/>
                  </a:lnTo>
                  <a:lnTo>
                    <a:pt x="7" y="78"/>
                  </a:lnTo>
                  <a:lnTo>
                    <a:pt x="12" y="57"/>
                  </a:lnTo>
                  <a:lnTo>
                    <a:pt x="18" y="36"/>
                  </a:lnTo>
                  <a:lnTo>
                    <a:pt x="23" y="17"/>
                  </a:lnTo>
                  <a:lnTo>
                    <a:pt x="28" y="0"/>
                  </a:lnTo>
                  <a:lnTo>
                    <a:pt x="28" y="0"/>
                  </a:lnTo>
                  <a:lnTo>
                    <a:pt x="33" y="4"/>
                  </a:lnTo>
                  <a:lnTo>
                    <a:pt x="46" y="13"/>
                  </a:lnTo>
                  <a:lnTo>
                    <a:pt x="65" y="27"/>
                  </a:lnTo>
                  <a:lnTo>
                    <a:pt x="88" y="46"/>
                  </a:lnTo>
                  <a:lnTo>
                    <a:pt x="115" y="70"/>
                  </a:lnTo>
                  <a:lnTo>
                    <a:pt x="145" y="99"/>
                  </a:lnTo>
                  <a:lnTo>
                    <a:pt x="173" y="130"/>
                  </a:lnTo>
                  <a:lnTo>
                    <a:pt x="198" y="167"/>
                  </a:lnTo>
                  <a:lnTo>
                    <a:pt x="221" y="204"/>
                  </a:lnTo>
                  <a:lnTo>
                    <a:pt x="238" y="246"/>
                  </a:lnTo>
                  <a:lnTo>
                    <a:pt x="238" y="246"/>
                  </a:lnTo>
                  <a:lnTo>
                    <a:pt x="249" y="285"/>
                  </a:lnTo>
                  <a:lnTo>
                    <a:pt x="259" y="318"/>
                  </a:lnTo>
                  <a:lnTo>
                    <a:pt x="265" y="345"/>
                  </a:lnTo>
                  <a:lnTo>
                    <a:pt x="272" y="368"/>
                  </a:lnTo>
                  <a:lnTo>
                    <a:pt x="274" y="388"/>
                  </a:lnTo>
                  <a:lnTo>
                    <a:pt x="276" y="404"/>
                  </a:lnTo>
                  <a:lnTo>
                    <a:pt x="278" y="419"/>
                  </a:lnTo>
                  <a:lnTo>
                    <a:pt x="278" y="434"/>
                  </a:lnTo>
                  <a:lnTo>
                    <a:pt x="278" y="446"/>
                  </a:lnTo>
                  <a:lnTo>
                    <a:pt x="278" y="462"/>
                  </a:lnTo>
                  <a:lnTo>
                    <a:pt x="143" y="504"/>
                  </a:lnTo>
                </a:path>
              </a:pathLst>
            </a:custGeom>
            <a:solidFill>
              <a:srgbClr val="FFD80F"/>
            </a:solidFill>
            <a:ln w="9525" cap="rnd">
              <a:noFill/>
              <a:round/>
              <a:headEnd/>
              <a:tailEnd/>
            </a:ln>
            <a:effectLst/>
          </p:spPr>
          <p:txBody>
            <a:bodyPr/>
            <a:lstStyle/>
            <a:p>
              <a:endParaRPr lang="en-US" sz="1800"/>
            </a:p>
          </p:txBody>
        </p:sp>
        <p:sp>
          <p:nvSpPr>
            <p:cNvPr id="233" name="Freeform 231">
              <a:extLst>
                <a:ext uri="{FF2B5EF4-FFF2-40B4-BE49-F238E27FC236}">
                  <a16:creationId xmlns:a16="http://schemas.microsoft.com/office/drawing/2014/main" id="{82295E31-ACD4-2D43-BDF7-359376BAEFAB}"/>
                </a:ext>
              </a:extLst>
            </p:cNvPr>
            <p:cNvSpPr>
              <a:spLocks/>
            </p:cNvSpPr>
            <p:nvPr/>
          </p:nvSpPr>
          <p:spPr bwMode="auto">
            <a:xfrm>
              <a:off x="2108" y="2241"/>
              <a:ext cx="279" cy="505"/>
            </a:xfrm>
            <a:custGeom>
              <a:avLst/>
              <a:gdLst/>
              <a:ahLst/>
              <a:cxnLst>
                <a:cxn ang="0">
                  <a:pos x="143" y="504"/>
                </a:cxn>
                <a:cxn ang="0">
                  <a:pos x="127" y="486"/>
                </a:cxn>
                <a:cxn ang="0">
                  <a:pos x="109" y="465"/>
                </a:cxn>
                <a:cxn ang="0">
                  <a:pos x="92" y="444"/>
                </a:cxn>
                <a:cxn ang="0">
                  <a:pos x="76" y="419"/>
                </a:cxn>
                <a:cxn ang="0">
                  <a:pos x="58" y="391"/>
                </a:cxn>
                <a:cxn ang="0">
                  <a:pos x="41" y="364"/>
                </a:cxn>
                <a:cxn ang="0">
                  <a:pos x="26" y="337"/>
                </a:cxn>
                <a:cxn ang="0">
                  <a:pos x="16" y="305"/>
                </a:cxn>
                <a:cxn ang="0">
                  <a:pos x="7" y="276"/>
                </a:cxn>
                <a:cxn ang="0">
                  <a:pos x="2" y="246"/>
                </a:cxn>
                <a:cxn ang="0">
                  <a:pos x="2" y="246"/>
                </a:cxn>
                <a:cxn ang="0">
                  <a:pos x="0" y="215"/>
                </a:cxn>
                <a:cxn ang="0">
                  <a:pos x="0" y="185"/>
                </a:cxn>
                <a:cxn ang="0">
                  <a:pos x="0" y="158"/>
                </a:cxn>
                <a:cxn ang="0">
                  <a:pos x="2" y="130"/>
                </a:cxn>
                <a:cxn ang="0">
                  <a:pos x="3" y="103"/>
                </a:cxn>
                <a:cxn ang="0">
                  <a:pos x="7" y="78"/>
                </a:cxn>
                <a:cxn ang="0">
                  <a:pos x="12" y="57"/>
                </a:cxn>
                <a:cxn ang="0">
                  <a:pos x="18" y="36"/>
                </a:cxn>
                <a:cxn ang="0">
                  <a:pos x="23" y="17"/>
                </a:cxn>
                <a:cxn ang="0">
                  <a:pos x="28" y="0"/>
                </a:cxn>
                <a:cxn ang="0">
                  <a:pos x="28" y="0"/>
                </a:cxn>
                <a:cxn ang="0">
                  <a:pos x="33" y="4"/>
                </a:cxn>
                <a:cxn ang="0">
                  <a:pos x="46" y="13"/>
                </a:cxn>
                <a:cxn ang="0">
                  <a:pos x="65" y="27"/>
                </a:cxn>
                <a:cxn ang="0">
                  <a:pos x="88" y="46"/>
                </a:cxn>
                <a:cxn ang="0">
                  <a:pos x="115" y="70"/>
                </a:cxn>
                <a:cxn ang="0">
                  <a:pos x="145" y="99"/>
                </a:cxn>
                <a:cxn ang="0">
                  <a:pos x="173" y="130"/>
                </a:cxn>
                <a:cxn ang="0">
                  <a:pos x="198" y="167"/>
                </a:cxn>
                <a:cxn ang="0">
                  <a:pos x="221" y="204"/>
                </a:cxn>
                <a:cxn ang="0">
                  <a:pos x="238" y="246"/>
                </a:cxn>
                <a:cxn ang="0">
                  <a:pos x="238" y="246"/>
                </a:cxn>
                <a:cxn ang="0">
                  <a:pos x="249" y="285"/>
                </a:cxn>
                <a:cxn ang="0">
                  <a:pos x="259" y="318"/>
                </a:cxn>
                <a:cxn ang="0">
                  <a:pos x="265" y="345"/>
                </a:cxn>
                <a:cxn ang="0">
                  <a:pos x="272" y="368"/>
                </a:cxn>
                <a:cxn ang="0">
                  <a:pos x="274" y="388"/>
                </a:cxn>
                <a:cxn ang="0">
                  <a:pos x="276" y="404"/>
                </a:cxn>
                <a:cxn ang="0">
                  <a:pos x="278" y="419"/>
                </a:cxn>
                <a:cxn ang="0">
                  <a:pos x="278" y="434"/>
                </a:cxn>
                <a:cxn ang="0">
                  <a:pos x="278" y="446"/>
                </a:cxn>
                <a:cxn ang="0">
                  <a:pos x="278" y="462"/>
                </a:cxn>
              </a:cxnLst>
              <a:rect l="0" t="0" r="r" b="b"/>
              <a:pathLst>
                <a:path w="279" h="505">
                  <a:moveTo>
                    <a:pt x="143" y="504"/>
                  </a:moveTo>
                  <a:lnTo>
                    <a:pt x="127" y="486"/>
                  </a:lnTo>
                  <a:lnTo>
                    <a:pt x="109" y="465"/>
                  </a:lnTo>
                  <a:lnTo>
                    <a:pt x="92" y="444"/>
                  </a:lnTo>
                  <a:lnTo>
                    <a:pt x="76" y="419"/>
                  </a:lnTo>
                  <a:lnTo>
                    <a:pt x="58" y="391"/>
                  </a:lnTo>
                  <a:lnTo>
                    <a:pt x="41" y="364"/>
                  </a:lnTo>
                  <a:lnTo>
                    <a:pt x="26" y="337"/>
                  </a:lnTo>
                  <a:lnTo>
                    <a:pt x="16" y="305"/>
                  </a:lnTo>
                  <a:lnTo>
                    <a:pt x="7" y="276"/>
                  </a:lnTo>
                  <a:lnTo>
                    <a:pt x="2" y="246"/>
                  </a:lnTo>
                  <a:lnTo>
                    <a:pt x="2" y="246"/>
                  </a:lnTo>
                  <a:lnTo>
                    <a:pt x="0" y="215"/>
                  </a:lnTo>
                  <a:lnTo>
                    <a:pt x="0" y="185"/>
                  </a:lnTo>
                  <a:lnTo>
                    <a:pt x="0" y="158"/>
                  </a:lnTo>
                  <a:lnTo>
                    <a:pt x="2" y="130"/>
                  </a:lnTo>
                  <a:lnTo>
                    <a:pt x="3" y="103"/>
                  </a:lnTo>
                  <a:lnTo>
                    <a:pt x="7" y="78"/>
                  </a:lnTo>
                  <a:lnTo>
                    <a:pt x="12" y="57"/>
                  </a:lnTo>
                  <a:lnTo>
                    <a:pt x="18" y="36"/>
                  </a:lnTo>
                  <a:lnTo>
                    <a:pt x="23" y="17"/>
                  </a:lnTo>
                  <a:lnTo>
                    <a:pt x="28" y="0"/>
                  </a:lnTo>
                  <a:lnTo>
                    <a:pt x="28" y="0"/>
                  </a:lnTo>
                  <a:lnTo>
                    <a:pt x="33" y="4"/>
                  </a:lnTo>
                  <a:lnTo>
                    <a:pt x="46" y="13"/>
                  </a:lnTo>
                  <a:lnTo>
                    <a:pt x="65" y="27"/>
                  </a:lnTo>
                  <a:lnTo>
                    <a:pt x="88" y="46"/>
                  </a:lnTo>
                  <a:lnTo>
                    <a:pt x="115" y="70"/>
                  </a:lnTo>
                  <a:lnTo>
                    <a:pt x="145" y="99"/>
                  </a:lnTo>
                  <a:lnTo>
                    <a:pt x="173" y="130"/>
                  </a:lnTo>
                  <a:lnTo>
                    <a:pt x="198" y="167"/>
                  </a:lnTo>
                  <a:lnTo>
                    <a:pt x="221" y="204"/>
                  </a:lnTo>
                  <a:lnTo>
                    <a:pt x="238" y="246"/>
                  </a:lnTo>
                  <a:lnTo>
                    <a:pt x="238" y="246"/>
                  </a:lnTo>
                  <a:lnTo>
                    <a:pt x="249" y="285"/>
                  </a:lnTo>
                  <a:lnTo>
                    <a:pt x="259" y="318"/>
                  </a:lnTo>
                  <a:lnTo>
                    <a:pt x="265" y="345"/>
                  </a:lnTo>
                  <a:lnTo>
                    <a:pt x="272" y="368"/>
                  </a:lnTo>
                  <a:lnTo>
                    <a:pt x="274" y="388"/>
                  </a:lnTo>
                  <a:lnTo>
                    <a:pt x="276" y="404"/>
                  </a:lnTo>
                  <a:lnTo>
                    <a:pt x="278" y="419"/>
                  </a:lnTo>
                  <a:lnTo>
                    <a:pt x="278" y="434"/>
                  </a:lnTo>
                  <a:lnTo>
                    <a:pt x="278" y="446"/>
                  </a:lnTo>
                  <a:lnTo>
                    <a:pt x="278" y="462"/>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234" name="Freeform 232">
              <a:extLst>
                <a:ext uri="{FF2B5EF4-FFF2-40B4-BE49-F238E27FC236}">
                  <a16:creationId xmlns:a16="http://schemas.microsoft.com/office/drawing/2014/main" id="{3128CBD5-D175-2A47-891D-EA93AC1C2E8D}"/>
                </a:ext>
              </a:extLst>
            </p:cNvPr>
            <p:cNvSpPr>
              <a:spLocks/>
            </p:cNvSpPr>
            <p:nvPr/>
          </p:nvSpPr>
          <p:spPr bwMode="auto">
            <a:xfrm>
              <a:off x="2175" y="2330"/>
              <a:ext cx="126" cy="386"/>
            </a:xfrm>
            <a:custGeom>
              <a:avLst/>
              <a:gdLst/>
              <a:ahLst/>
              <a:cxnLst>
                <a:cxn ang="0">
                  <a:pos x="125" y="380"/>
                </a:cxn>
                <a:cxn ang="0">
                  <a:pos x="103" y="338"/>
                </a:cxn>
                <a:cxn ang="0">
                  <a:pos x="85" y="299"/>
                </a:cxn>
                <a:cxn ang="0">
                  <a:pos x="67" y="256"/>
                </a:cxn>
                <a:cxn ang="0">
                  <a:pos x="50" y="216"/>
                </a:cxn>
                <a:cxn ang="0">
                  <a:pos x="37" y="177"/>
                </a:cxn>
                <a:cxn ang="0">
                  <a:pos x="27" y="136"/>
                </a:cxn>
                <a:cxn ang="0">
                  <a:pos x="16" y="101"/>
                </a:cxn>
                <a:cxn ang="0">
                  <a:pos x="9" y="64"/>
                </a:cxn>
                <a:cxn ang="0">
                  <a:pos x="4" y="30"/>
                </a:cxn>
                <a:cxn ang="0">
                  <a:pos x="0" y="0"/>
                </a:cxn>
                <a:cxn ang="0">
                  <a:pos x="0" y="0"/>
                </a:cxn>
                <a:cxn ang="0">
                  <a:pos x="4" y="30"/>
                </a:cxn>
                <a:cxn ang="0">
                  <a:pos x="8" y="64"/>
                </a:cxn>
                <a:cxn ang="0">
                  <a:pos x="14" y="101"/>
                </a:cxn>
                <a:cxn ang="0">
                  <a:pos x="21" y="138"/>
                </a:cxn>
                <a:cxn ang="0">
                  <a:pos x="32" y="178"/>
                </a:cxn>
                <a:cxn ang="0">
                  <a:pos x="42" y="218"/>
                </a:cxn>
                <a:cxn ang="0">
                  <a:pos x="55" y="258"/>
                </a:cxn>
                <a:cxn ang="0">
                  <a:pos x="69" y="300"/>
                </a:cxn>
                <a:cxn ang="0">
                  <a:pos x="88" y="343"/>
                </a:cxn>
                <a:cxn ang="0">
                  <a:pos x="110" y="385"/>
                </a:cxn>
                <a:cxn ang="0">
                  <a:pos x="125" y="380"/>
                </a:cxn>
              </a:cxnLst>
              <a:rect l="0" t="0" r="r" b="b"/>
              <a:pathLst>
                <a:path w="126" h="386">
                  <a:moveTo>
                    <a:pt x="125" y="380"/>
                  </a:moveTo>
                  <a:lnTo>
                    <a:pt x="103" y="338"/>
                  </a:lnTo>
                  <a:lnTo>
                    <a:pt x="85" y="299"/>
                  </a:lnTo>
                  <a:lnTo>
                    <a:pt x="67" y="256"/>
                  </a:lnTo>
                  <a:lnTo>
                    <a:pt x="50" y="216"/>
                  </a:lnTo>
                  <a:lnTo>
                    <a:pt x="37" y="177"/>
                  </a:lnTo>
                  <a:lnTo>
                    <a:pt x="27" y="136"/>
                  </a:lnTo>
                  <a:lnTo>
                    <a:pt x="16" y="101"/>
                  </a:lnTo>
                  <a:lnTo>
                    <a:pt x="9" y="64"/>
                  </a:lnTo>
                  <a:lnTo>
                    <a:pt x="4" y="30"/>
                  </a:lnTo>
                  <a:lnTo>
                    <a:pt x="0" y="0"/>
                  </a:lnTo>
                  <a:lnTo>
                    <a:pt x="0" y="0"/>
                  </a:lnTo>
                  <a:lnTo>
                    <a:pt x="4" y="30"/>
                  </a:lnTo>
                  <a:lnTo>
                    <a:pt x="8" y="64"/>
                  </a:lnTo>
                  <a:lnTo>
                    <a:pt x="14" y="101"/>
                  </a:lnTo>
                  <a:lnTo>
                    <a:pt x="21" y="138"/>
                  </a:lnTo>
                  <a:lnTo>
                    <a:pt x="32" y="178"/>
                  </a:lnTo>
                  <a:lnTo>
                    <a:pt x="42" y="218"/>
                  </a:lnTo>
                  <a:lnTo>
                    <a:pt x="55" y="258"/>
                  </a:lnTo>
                  <a:lnTo>
                    <a:pt x="69" y="300"/>
                  </a:lnTo>
                  <a:lnTo>
                    <a:pt x="88" y="343"/>
                  </a:lnTo>
                  <a:lnTo>
                    <a:pt x="110" y="385"/>
                  </a:lnTo>
                  <a:lnTo>
                    <a:pt x="125" y="380"/>
                  </a:lnTo>
                </a:path>
              </a:pathLst>
            </a:custGeom>
            <a:solidFill>
              <a:srgbClr val="7C6000"/>
            </a:solidFill>
            <a:ln w="9525" cap="rnd">
              <a:noFill/>
              <a:round/>
              <a:headEnd/>
              <a:tailEnd/>
            </a:ln>
            <a:effectLst/>
          </p:spPr>
          <p:txBody>
            <a:bodyPr/>
            <a:lstStyle/>
            <a:p>
              <a:endParaRPr lang="en-US" sz="1800"/>
            </a:p>
          </p:txBody>
        </p:sp>
        <p:sp>
          <p:nvSpPr>
            <p:cNvPr id="235" name="Freeform 233">
              <a:extLst>
                <a:ext uri="{FF2B5EF4-FFF2-40B4-BE49-F238E27FC236}">
                  <a16:creationId xmlns:a16="http://schemas.microsoft.com/office/drawing/2014/main" id="{D0D72F7A-8AC6-0E44-9BFE-3E1EAE35902C}"/>
                </a:ext>
              </a:extLst>
            </p:cNvPr>
            <p:cNvSpPr>
              <a:spLocks/>
            </p:cNvSpPr>
            <p:nvPr/>
          </p:nvSpPr>
          <p:spPr bwMode="auto">
            <a:xfrm>
              <a:off x="2235" y="2304"/>
              <a:ext cx="156" cy="409"/>
            </a:xfrm>
            <a:custGeom>
              <a:avLst/>
              <a:gdLst/>
              <a:ahLst/>
              <a:cxnLst>
                <a:cxn ang="0">
                  <a:pos x="115" y="408"/>
                </a:cxn>
                <a:cxn ang="0">
                  <a:pos x="98" y="391"/>
                </a:cxn>
                <a:cxn ang="0">
                  <a:pos x="81" y="375"/>
                </a:cxn>
                <a:cxn ang="0">
                  <a:pos x="64" y="353"/>
                </a:cxn>
                <a:cxn ang="0">
                  <a:pos x="50" y="332"/>
                </a:cxn>
                <a:cxn ang="0">
                  <a:pos x="35" y="309"/>
                </a:cxn>
                <a:cxn ang="0">
                  <a:pos x="23" y="288"/>
                </a:cxn>
                <a:cxn ang="0">
                  <a:pos x="12" y="262"/>
                </a:cxn>
                <a:cxn ang="0">
                  <a:pos x="5" y="239"/>
                </a:cxn>
                <a:cxn ang="0">
                  <a:pos x="0" y="214"/>
                </a:cxn>
                <a:cxn ang="0">
                  <a:pos x="0" y="193"/>
                </a:cxn>
                <a:cxn ang="0">
                  <a:pos x="0" y="193"/>
                </a:cxn>
                <a:cxn ang="0">
                  <a:pos x="0" y="168"/>
                </a:cxn>
                <a:cxn ang="0">
                  <a:pos x="0" y="145"/>
                </a:cxn>
                <a:cxn ang="0">
                  <a:pos x="3" y="124"/>
                </a:cxn>
                <a:cxn ang="0">
                  <a:pos x="5" y="103"/>
                </a:cxn>
                <a:cxn ang="0">
                  <a:pos x="9" y="82"/>
                </a:cxn>
                <a:cxn ang="0">
                  <a:pos x="16" y="60"/>
                </a:cxn>
                <a:cxn ang="0">
                  <a:pos x="20" y="43"/>
                </a:cxn>
                <a:cxn ang="0">
                  <a:pos x="28" y="27"/>
                </a:cxn>
                <a:cxn ang="0">
                  <a:pos x="37" y="12"/>
                </a:cxn>
                <a:cxn ang="0">
                  <a:pos x="46" y="0"/>
                </a:cxn>
                <a:cxn ang="0">
                  <a:pos x="46" y="0"/>
                </a:cxn>
                <a:cxn ang="0">
                  <a:pos x="50" y="4"/>
                </a:cxn>
                <a:cxn ang="0">
                  <a:pos x="58" y="16"/>
                </a:cxn>
                <a:cxn ang="0">
                  <a:pos x="69" y="35"/>
                </a:cxn>
                <a:cxn ang="0">
                  <a:pos x="83" y="60"/>
                </a:cxn>
                <a:cxn ang="0">
                  <a:pos x="98" y="90"/>
                </a:cxn>
                <a:cxn ang="0">
                  <a:pos x="113" y="119"/>
                </a:cxn>
                <a:cxn ang="0">
                  <a:pos x="127" y="153"/>
                </a:cxn>
                <a:cxn ang="0">
                  <a:pos x="140" y="184"/>
                </a:cxn>
                <a:cxn ang="0">
                  <a:pos x="149" y="216"/>
                </a:cxn>
                <a:cxn ang="0">
                  <a:pos x="155" y="244"/>
                </a:cxn>
                <a:cxn ang="0">
                  <a:pos x="115" y="408"/>
                </a:cxn>
              </a:cxnLst>
              <a:rect l="0" t="0" r="r" b="b"/>
              <a:pathLst>
                <a:path w="156" h="409">
                  <a:moveTo>
                    <a:pt x="115" y="408"/>
                  </a:moveTo>
                  <a:lnTo>
                    <a:pt x="98" y="391"/>
                  </a:lnTo>
                  <a:lnTo>
                    <a:pt x="81" y="375"/>
                  </a:lnTo>
                  <a:lnTo>
                    <a:pt x="64" y="353"/>
                  </a:lnTo>
                  <a:lnTo>
                    <a:pt x="50" y="332"/>
                  </a:lnTo>
                  <a:lnTo>
                    <a:pt x="35" y="309"/>
                  </a:lnTo>
                  <a:lnTo>
                    <a:pt x="23" y="288"/>
                  </a:lnTo>
                  <a:lnTo>
                    <a:pt x="12" y="262"/>
                  </a:lnTo>
                  <a:lnTo>
                    <a:pt x="5" y="239"/>
                  </a:lnTo>
                  <a:lnTo>
                    <a:pt x="0" y="214"/>
                  </a:lnTo>
                  <a:lnTo>
                    <a:pt x="0" y="193"/>
                  </a:lnTo>
                  <a:lnTo>
                    <a:pt x="0" y="193"/>
                  </a:lnTo>
                  <a:lnTo>
                    <a:pt x="0" y="168"/>
                  </a:lnTo>
                  <a:lnTo>
                    <a:pt x="0" y="145"/>
                  </a:lnTo>
                  <a:lnTo>
                    <a:pt x="3" y="124"/>
                  </a:lnTo>
                  <a:lnTo>
                    <a:pt x="5" y="103"/>
                  </a:lnTo>
                  <a:lnTo>
                    <a:pt x="9" y="82"/>
                  </a:lnTo>
                  <a:lnTo>
                    <a:pt x="16" y="60"/>
                  </a:lnTo>
                  <a:lnTo>
                    <a:pt x="20" y="43"/>
                  </a:lnTo>
                  <a:lnTo>
                    <a:pt x="28" y="27"/>
                  </a:lnTo>
                  <a:lnTo>
                    <a:pt x="37" y="12"/>
                  </a:lnTo>
                  <a:lnTo>
                    <a:pt x="46" y="0"/>
                  </a:lnTo>
                  <a:lnTo>
                    <a:pt x="46" y="0"/>
                  </a:lnTo>
                  <a:lnTo>
                    <a:pt x="50" y="4"/>
                  </a:lnTo>
                  <a:lnTo>
                    <a:pt x="58" y="16"/>
                  </a:lnTo>
                  <a:lnTo>
                    <a:pt x="69" y="35"/>
                  </a:lnTo>
                  <a:lnTo>
                    <a:pt x="83" y="60"/>
                  </a:lnTo>
                  <a:lnTo>
                    <a:pt x="98" y="90"/>
                  </a:lnTo>
                  <a:lnTo>
                    <a:pt x="113" y="119"/>
                  </a:lnTo>
                  <a:lnTo>
                    <a:pt x="127" y="153"/>
                  </a:lnTo>
                  <a:lnTo>
                    <a:pt x="140" y="184"/>
                  </a:lnTo>
                  <a:lnTo>
                    <a:pt x="149" y="216"/>
                  </a:lnTo>
                  <a:lnTo>
                    <a:pt x="155" y="244"/>
                  </a:lnTo>
                  <a:lnTo>
                    <a:pt x="115" y="408"/>
                  </a:lnTo>
                </a:path>
              </a:pathLst>
            </a:custGeom>
            <a:solidFill>
              <a:srgbClr val="FFD80F"/>
            </a:solidFill>
            <a:ln w="9525" cap="rnd">
              <a:noFill/>
              <a:round/>
              <a:headEnd/>
              <a:tailEnd/>
            </a:ln>
            <a:effectLst/>
          </p:spPr>
          <p:txBody>
            <a:bodyPr/>
            <a:lstStyle/>
            <a:p>
              <a:endParaRPr lang="en-US" sz="1800"/>
            </a:p>
          </p:txBody>
        </p:sp>
        <p:sp>
          <p:nvSpPr>
            <p:cNvPr id="236" name="Freeform 234">
              <a:extLst>
                <a:ext uri="{FF2B5EF4-FFF2-40B4-BE49-F238E27FC236}">
                  <a16:creationId xmlns:a16="http://schemas.microsoft.com/office/drawing/2014/main" id="{3CEC551C-969F-564D-BD55-B6CF1755041E}"/>
                </a:ext>
              </a:extLst>
            </p:cNvPr>
            <p:cNvSpPr>
              <a:spLocks/>
            </p:cNvSpPr>
            <p:nvPr/>
          </p:nvSpPr>
          <p:spPr bwMode="auto">
            <a:xfrm>
              <a:off x="2235" y="2304"/>
              <a:ext cx="156" cy="409"/>
            </a:xfrm>
            <a:custGeom>
              <a:avLst/>
              <a:gdLst/>
              <a:ahLst/>
              <a:cxnLst>
                <a:cxn ang="0">
                  <a:pos x="115" y="408"/>
                </a:cxn>
                <a:cxn ang="0">
                  <a:pos x="98" y="391"/>
                </a:cxn>
                <a:cxn ang="0">
                  <a:pos x="81" y="375"/>
                </a:cxn>
                <a:cxn ang="0">
                  <a:pos x="64" y="353"/>
                </a:cxn>
                <a:cxn ang="0">
                  <a:pos x="50" y="332"/>
                </a:cxn>
                <a:cxn ang="0">
                  <a:pos x="35" y="309"/>
                </a:cxn>
                <a:cxn ang="0">
                  <a:pos x="23" y="288"/>
                </a:cxn>
                <a:cxn ang="0">
                  <a:pos x="12" y="262"/>
                </a:cxn>
                <a:cxn ang="0">
                  <a:pos x="5" y="239"/>
                </a:cxn>
                <a:cxn ang="0">
                  <a:pos x="0" y="214"/>
                </a:cxn>
                <a:cxn ang="0">
                  <a:pos x="0" y="193"/>
                </a:cxn>
                <a:cxn ang="0">
                  <a:pos x="0" y="193"/>
                </a:cxn>
                <a:cxn ang="0">
                  <a:pos x="0" y="168"/>
                </a:cxn>
                <a:cxn ang="0">
                  <a:pos x="0" y="145"/>
                </a:cxn>
                <a:cxn ang="0">
                  <a:pos x="3" y="124"/>
                </a:cxn>
                <a:cxn ang="0">
                  <a:pos x="5" y="103"/>
                </a:cxn>
                <a:cxn ang="0">
                  <a:pos x="9" y="82"/>
                </a:cxn>
                <a:cxn ang="0">
                  <a:pos x="16" y="60"/>
                </a:cxn>
                <a:cxn ang="0">
                  <a:pos x="20" y="43"/>
                </a:cxn>
                <a:cxn ang="0">
                  <a:pos x="28" y="27"/>
                </a:cxn>
                <a:cxn ang="0">
                  <a:pos x="37" y="12"/>
                </a:cxn>
                <a:cxn ang="0">
                  <a:pos x="46" y="0"/>
                </a:cxn>
                <a:cxn ang="0">
                  <a:pos x="46" y="0"/>
                </a:cxn>
                <a:cxn ang="0">
                  <a:pos x="50" y="4"/>
                </a:cxn>
                <a:cxn ang="0">
                  <a:pos x="58" y="16"/>
                </a:cxn>
                <a:cxn ang="0">
                  <a:pos x="69" y="35"/>
                </a:cxn>
                <a:cxn ang="0">
                  <a:pos x="83" y="60"/>
                </a:cxn>
                <a:cxn ang="0">
                  <a:pos x="98" y="90"/>
                </a:cxn>
                <a:cxn ang="0">
                  <a:pos x="113" y="119"/>
                </a:cxn>
                <a:cxn ang="0">
                  <a:pos x="127" y="153"/>
                </a:cxn>
                <a:cxn ang="0">
                  <a:pos x="140" y="184"/>
                </a:cxn>
                <a:cxn ang="0">
                  <a:pos x="149" y="216"/>
                </a:cxn>
                <a:cxn ang="0">
                  <a:pos x="155" y="244"/>
                </a:cxn>
              </a:cxnLst>
              <a:rect l="0" t="0" r="r" b="b"/>
              <a:pathLst>
                <a:path w="156" h="409">
                  <a:moveTo>
                    <a:pt x="115" y="408"/>
                  </a:moveTo>
                  <a:lnTo>
                    <a:pt x="98" y="391"/>
                  </a:lnTo>
                  <a:lnTo>
                    <a:pt x="81" y="375"/>
                  </a:lnTo>
                  <a:lnTo>
                    <a:pt x="64" y="353"/>
                  </a:lnTo>
                  <a:lnTo>
                    <a:pt x="50" y="332"/>
                  </a:lnTo>
                  <a:lnTo>
                    <a:pt x="35" y="309"/>
                  </a:lnTo>
                  <a:lnTo>
                    <a:pt x="23" y="288"/>
                  </a:lnTo>
                  <a:lnTo>
                    <a:pt x="12" y="262"/>
                  </a:lnTo>
                  <a:lnTo>
                    <a:pt x="5" y="239"/>
                  </a:lnTo>
                  <a:lnTo>
                    <a:pt x="0" y="214"/>
                  </a:lnTo>
                  <a:lnTo>
                    <a:pt x="0" y="193"/>
                  </a:lnTo>
                  <a:lnTo>
                    <a:pt x="0" y="193"/>
                  </a:lnTo>
                  <a:lnTo>
                    <a:pt x="0" y="168"/>
                  </a:lnTo>
                  <a:lnTo>
                    <a:pt x="0" y="145"/>
                  </a:lnTo>
                  <a:lnTo>
                    <a:pt x="3" y="124"/>
                  </a:lnTo>
                  <a:lnTo>
                    <a:pt x="5" y="103"/>
                  </a:lnTo>
                  <a:lnTo>
                    <a:pt x="9" y="82"/>
                  </a:lnTo>
                  <a:lnTo>
                    <a:pt x="16" y="60"/>
                  </a:lnTo>
                  <a:lnTo>
                    <a:pt x="20" y="43"/>
                  </a:lnTo>
                  <a:lnTo>
                    <a:pt x="28" y="27"/>
                  </a:lnTo>
                  <a:lnTo>
                    <a:pt x="37" y="12"/>
                  </a:lnTo>
                  <a:lnTo>
                    <a:pt x="46" y="0"/>
                  </a:lnTo>
                  <a:lnTo>
                    <a:pt x="46" y="0"/>
                  </a:lnTo>
                  <a:lnTo>
                    <a:pt x="50" y="4"/>
                  </a:lnTo>
                  <a:lnTo>
                    <a:pt x="58" y="16"/>
                  </a:lnTo>
                  <a:lnTo>
                    <a:pt x="69" y="35"/>
                  </a:lnTo>
                  <a:lnTo>
                    <a:pt x="83" y="60"/>
                  </a:lnTo>
                  <a:lnTo>
                    <a:pt x="98" y="90"/>
                  </a:lnTo>
                  <a:lnTo>
                    <a:pt x="113" y="119"/>
                  </a:lnTo>
                  <a:lnTo>
                    <a:pt x="127" y="153"/>
                  </a:lnTo>
                  <a:lnTo>
                    <a:pt x="140" y="184"/>
                  </a:lnTo>
                  <a:lnTo>
                    <a:pt x="149" y="216"/>
                  </a:lnTo>
                  <a:lnTo>
                    <a:pt x="155" y="244"/>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237" name="Freeform 235">
              <a:extLst>
                <a:ext uri="{FF2B5EF4-FFF2-40B4-BE49-F238E27FC236}">
                  <a16:creationId xmlns:a16="http://schemas.microsoft.com/office/drawing/2014/main" id="{47216C69-0653-9D40-B5FC-BC01FCE25D29}"/>
                </a:ext>
              </a:extLst>
            </p:cNvPr>
            <p:cNvSpPr>
              <a:spLocks/>
            </p:cNvSpPr>
            <p:nvPr/>
          </p:nvSpPr>
          <p:spPr bwMode="auto">
            <a:xfrm>
              <a:off x="2273" y="2398"/>
              <a:ext cx="75" cy="318"/>
            </a:xfrm>
            <a:custGeom>
              <a:avLst/>
              <a:gdLst/>
              <a:ahLst/>
              <a:cxnLst>
                <a:cxn ang="0">
                  <a:pos x="74" y="304"/>
                </a:cxn>
                <a:cxn ang="0">
                  <a:pos x="53" y="268"/>
                </a:cxn>
                <a:cxn ang="0">
                  <a:pos x="38" y="231"/>
                </a:cxn>
                <a:cxn ang="0">
                  <a:pos x="25" y="195"/>
                </a:cxn>
                <a:cxn ang="0">
                  <a:pos x="16" y="161"/>
                </a:cxn>
                <a:cxn ang="0">
                  <a:pos x="8" y="128"/>
                </a:cxn>
                <a:cxn ang="0">
                  <a:pos x="4" y="98"/>
                </a:cxn>
                <a:cxn ang="0">
                  <a:pos x="4" y="69"/>
                </a:cxn>
                <a:cxn ang="0">
                  <a:pos x="4" y="41"/>
                </a:cxn>
                <a:cxn ang="0">
                  <a:pos x="6" y="18"/>
                </a:cxn>
                <a:cxn ang="0">
                  <a:pos x="8" y="0"/>
                </a:cxn>
                <a:cxn ang="0">
                  <a:pos x="8" y="0"/>
                </a:cxn>
                <a:cxn ang="0">
                  <a:pos x="4" y="20"/>
                </a:cxn>
                <a:cxn ang="0">
                  <a:pos x="2" y="43"/>
                </a:cxn>
                <a:cxn ang="0">
                  <a:pos x="0" y="71"/>
                </a:cxn>
                <a:cxn ang="0">
                  <a:pos x="0" y="103"/>
                </a:cxn>
                <a:cxn ang="0">
                  <a:pos x="2" y="134"/>
                </a:cxn>
                <a:cxn ang="0">
                  <a:pos x="6" y="167"/>
                </a:cxn>
                <a:cxn ang="0">
                  <a:pos x="13" y="204"/>
                </a:cxn>
                <a:cxn ang="0">
                  <a:pos x="25" y="241"/>
                </a:cxn>
                <a:cxn ang="0">
                  <a:pos x="39" y="279"/>
                </a:cxn>
                <a:cxn ang="0">
                  <a:pos x="59" y="317"/>
                </a:cxn>
                <a:cxn ang="0">
                  <a:pos x="74" y="304"/>
                </a:cxn>
              </a:cxnLst>
              <a:rect l="0" t="0" r="r" b="b"/>
              <a:pathLst>
                <a:path w="75" h="318">
                  <a:moveTo>
                    <a:pt x="74" y="304"/>
                  </a:moveTo>
                  <a:lnTo>
                    <a:pt x="53" y="268"/>
                  </a:lnTo>
                  <a:lnTo>
                    <a:pt x="38" y="231"/>
                  </a:lnTo>
                  <a:lnTo>
                    <a:pt x="25" y="195"/>
                  </a:lnTo>
                  <a:lnTo>
                    <a:pt x="16" y="161"/>
                  </a:lnTo>
                  <a:lnTo>
                    <a:pt x="8" y="128"/>
                  </a:lnTo>
                  <a:lnTo>
                    <a:pt x="4" y="98"/>
                  </a:lnTo>
                  <a:lnTo>
                    <a:pt x="4" y="69"/>
                  </a:lnTo>
                  <a:lnTo>
                    <a:pt x="4" y="41"/>
                  </a:lnTo>
                  <a:lnTo>
                    <a:pt x="6" y="18"/>
                  </a:lnTo>
                  <a:lnTo>
                    <a:pt x="8" y="0"/>
                  </a:lnTo>
                  <a:lnTo>
                    <a:pt x="8" y="0"/>
                  </a:lnTo>
                  <a:lnTo>
                    <a:pt x="4" y="20"/>
                  </a:lnTo>
                  <a:lnTo>
                    <a:pt x="2" y="43"/>
                  </a:lnTo>
                  <a:lnTo>
                    <a:pt x="0" y="71"/>
                  </a:lnTo>
                  <a:lnTo>
                    <a:pt x="0" y="103"/>
                  </a:lnTo>
                  <a:lnTo>
                    <a:pt x="2" y="134"/>
                  </a:lnTo>
                  <a:lnTo>
                    <a:pt x="6" y="167"/>
                  </a:lnTo>
                  <a:lnTo>
                    <a:pt x="13" y="204"/>
                  </a:lnTo>
                  <a:lnTo>
                    <a:pt x="25" y="241"/>
                  </a:lnTo>
                  <a:lnTo>
                    <a:pt x="39" y="279"/>
                  </a:lnTo>
                  <a:lnTo>
                    <a:pt x="59" y="317"/>
                  </a:lnTo>
                  <a:lnTo>
                    <a:pt x="74" y="304"/>
                  </a:lnTo>
                </a:path>
              </a:pathLst>
            </a:custGeom>
            <a:solidFill>
              <a:srgbClr val="7C6000"/>
            </a:solidFill>
            <a:ln w="9525" cap="rnd">
              <a:noFill/>
              <a:round/>
              <a:headEnd/>
              <a:tailEnd/>
            </a:ln>
            <a:effectLst/>
          </p:spPr>
          <p:txBody>
            <a:bodyPr/>
            <a:lstStyle/>
            <a:p>
              <a:endParaRPr lang="en-US" sz="1800"/>
            </a:p>
          </p:txBody>
        </p:sp>
        <p:sp>
          <p:nvSpPr>
            <p:cNvPr id="238" name="Freeform 236">
              <a:extLst>
                <a:ext uri="{FF2B5EF4-FFF2-40B4-BE49-F238E27FC236}">
                  <a16:creationId xmlns:a16="http://schemas.microsoft.com/office/drawing/2014/main" id="{0A36A640-602F-5B4D-9D3A-B630759B31C6}"/>
                </a:ext>
              </a:extLst>
            </p:cNvPr>
            <p:cNvSpPr>
              <a:spLocks/>
            </p:cNvSpPr>
            <p:nvPr/>
          </p:nvSpPr>
          <p:spPr bwMode="auto">
            <a:xfrm>
              <a:off x="2319" y="2410"/>
              <a:ext cx="187" cy="405"/>
            </a:xfrm>
            <a:custGeom>
              <a:avLst/>
              <a:gdLst/>
              <a:ahLst/>
              <a:cxnLst>
                <a:cxn ang="0">
                  <a:pos x="38" y="339"/>
                </a:cxn>
                <a:cxn ang="0">
                  <a:pos x="31" y="319"/>
                </a:cxn>
                <a:cxn ang="0">
                  <a:pos x="23" y="300"/>
                </a:cxn>
                <a:cxn ang="0">
                  <a:pos x="17" y="279"/>
                </a:cxn>
                <a:cxn ang="0">
                  <a:pos x="13" y="259"/>
                </a:cxn>
                <a:cxn ang="0">
                  <a:pos x="8" y="238"/>
                </a:cxn>
                <a:cxn ang="0">
                  <a:pos x="4" y="217"/>
                </a:cxn>
                <a:cxn ang="0">
                  <a:pos x="2" y="197"/>
                </a:cxn>
                <a:cxn ang="0">
                  <a:pos x="0" y="176"/>
                </a:cxn>
                <a:cxn ang="0">
                  <a:pos x="0" y="160"/>
                </a:cxn>
                <a:cxn ang="0">
                  <a:pos x="0" y="146"/>
                </a:cxn>
                <a:cxn ang="0">
                  <a:pos x="0" y="146"/>
                </a:cxn>
                <a:cxn ang="0">
                  <a:pos x="2" y="128"/>
                </a:cxn>
                <a:cxn ang="0">
                  <a:pos x="6" y="114"/>
                </a:cxn>
                <a:cxn ang="0">
                  <a:pos x="8" y="97"/>
                </a:cxn>
                <a:cxn ang="0">
                  <a:pos x="15" y="80"/>
                </a:cxn>
                <a:cxn ang="0">
                  <a:pos x="18" y="65"/>
                </a:cxn>
                <a:cxn ang="0">
                  <a:pos x="25" y="49"/>
                </a:cxn>
                <a:cxn ang="0">
                  <a:pos x="31" y="34"/>
                </a:cxn>
                <a:cxn ang="0">
                  <a:pos x="38" y="21"/>
                </a:cxn>
                <a:cxn ang="0">
                  <a:pos x="44" y="13"/>
                </a:cxn>
                <a:cxn ang="0">
                  <a:pos x="52" y="4"/>
                </a:cxn>
                <a:cxn ang="0">
                  <a:pos x="52" y="4"/>
                </a:cxn>
                <a:cxn ang="0">
                  <a:pos x="57" y="0"/>
                </a:cxn>
                <a:cxn ang="0">
                  <a:pos x="59" y="0"/>
                </a:cxn>
                <a:cxn ang="0">
                  <a:pos x="61" y="2"/>
                </a:cxn>
                <a:cxn ang="0">
                  <a:pos x="63" y="2"/>
                </a:cxn>
                <a:cxn ang="0">
                  <a:pos x="63" y="4"/>
                </a:cxn>
                <a:cxn ang="0">
                  <a:pos x="63" y="4"/>
                </a:cxn>
                <a:cxn ang="0">
                  <a:pos x="66" y="4"/>
                </a:cxn>
                <a:cxn ang="0">
                  <a:pos x="69" y="10"/>
                </a:cxn>
                <a:cxn ang="0">
                  <a:pos x="73" y="19"/>
                </a:cxn>
                <a:cxn ang="0">
                  <a:pos x="80" y="29"/>
                </a:cxn>
                <a:cxn ang="0">
                  <a:pos x="86" y="42"/>
                </a:cxn>
                <a:cxn ang="0">
                  <a:pos x="94" y="54"/>
                </a:cxn>
                <a:cxn ang="0">
                  <a:pos x="101" y="72"/>
                </a:cxn>
                <a:cxn ang="0">
                  <a:pos x="107" y="86"/>
                </a:cxn>
                <a:cxn ang="0">
                  <a:pos x="112" y="101"/>
                </a:cxn>
                <a:cxn ang="0">
                  <a:pos x="116" y="116"/>
                </a:cxn>
                <a:cxn ang="0">
                  <a:pos x="116" y="116"/>
                </a:cxn>
                <a:cxn ang="0">
                  <a:pos x="119" y="132"/>
                </a:cxn>
                <a:cxn ang="0">
                  <a:pos x="124" y="155"/>
                </a:cxn>
                <a:cxn ang="0">
                  <a:pos x="133" y="185"/>
                </a:cxn>
                <a:cxn ang="0">
                  <a:pos x="143" y="217"/>
                </a:cxn>
                <a:cxn ang="0">
                  <a:pos x="151" y="252"/>
                </a:cxn>
                <a:cxn ang="0">
                  <a:pos x="160" y="286"/>
                </a:cxn>
                <a:cxn ang="0">
                  <a:pos x="168" y="321"/>
                </a:cxn>
                <a:cxn ang="0">
                  <a:pos x="177" y="353"/>
                </a:cxn>
                <a:cxn ang="0">
                  <a:pos x="183" y="383"/>
                </a:cxn>
                <a:cxn ang="0">
                  <a:pos x="186" y="404"/>
                </a:cxn>
                <a:cxn ang="0">
                  <a:pos x="38" y="339"/>
                </a:cxn>
              </a:cxnLst>
              <a:rect l="0" t="0" r="r" b="b"/>
              <a:pathLst>
                <a:path w="187" h="405">
                  <a:moveTo>
                    <a:pt x="38" y="339"/>
                  </a:moveTo>
                  <a:lnTo>
                    <a:pt x="31" y="319"/>
                  </a:lnTo>
                  <a:lnTo>
                    <a:pt x="23" y="300"/>
                  </a:lnTo>
                  <a:lnTo>
                    <a:pt x="17" y="279"/>
                  </a:lnTo>
                  <a:lnTo>
                    <a:pt x="13" y="259"/>
                  </a:lnTo>
                  <a:lnTo>
                    <a:pt x="8" y="238"/>
                  </a:lnTo>
                  <a:lnTo>
                    <a:pt x="4" y="217"/>
                  </a:lnTo>
                  <a:lnTo>
                    <a:pt x="2" y="197"/>
                  </a:lnTo>
                  <a:lnTo>
                    <a:pt x="0" y="176"/>
                  </a:lnTo>
                  <a:lnTo>
                    <a:pt x="0" y="160"/>
                  </a:lnTo>
                  <a:lnTo>
                    <a:pt x="0" y="146"/>
                  </a:lnTo>
                  <a:lnTo>
                    <a:pt x="0" y="146"/>
                  </a:lnTo>
                  <a:lnTo>
                    <a:pt x="2" y="128"/>
                  </a:lnTo>
                  <a:lnTo>
                    <a:pt x="6" y="114"/>
                  </a:lnTo>
                  <a:lnTo>
                    <a:pt x="8" y="97"/>
                  </a:lnTo>
                  <a:lnTo>
                    <a:pt x="15" y="80"/>
                  </a:lnTo>
                  <a:lnTo>
                    <a:pt x="18" y="65"/>
                  </a:lnTo>
                  <a:lnTo>
                    <a:pt x="25" y="49"/>
                  </a:lnTo>
                  <a:lnTo>
                    <a:pt x="31" y="34"/>
                  </a:lnTo>
                  <a:lnTo>
                    <a:pt x="38" y="21"/>
                  </a:lnTo>
                  <a:lnTo>
                    <a:pt x="44" y="13"/>
                  </a:lnTo>
                  <a:lnTo>
                    <a:pt x="52" y="4"/>
                  </a:lnTo>
                  <a:lnTo>
                    <a:pt x="52" y="4"/>
                  </a:lnTo>
                  <a:lnTo>
                    <a:pt x="57" y="0"/>
                  </a:lnTo>
                  <a:lnTo>
                    <a:pt x="59" y="0"/>
                  </a:lnTo>
                  <a:lnTo>
                    <a:pt x="61" y="2"/>
                  </a:lnTo>
                  <a:lnTo>
                    <a:pt x="63" y="2"/>
                  </a:lnTo>
                  <a:lnTo>
                    <a:pt x="63" y="4"/>
                  </a:lnTo>
                  <a:lnTo>
                    <a:pt x="63" y="4"/>
                  </a:lnTo>
                  <a:lnTo>
                    <a:pt x="66" y="4"/>
                  </a:lnTo>
                  <a:lnTo>
                    <a:pt x="69" y="10"/>
                  </a:lnTo>
                  <a:lnTo>
                    <a:pt x="73" y="19"/>
                  </a:lnTo>
                  <a:lnTo>
                    <a:pt x="80" y="29"/>
                  </a:lnTo>
                  <a:lnTo>
                    <a:pt x="86" y="42"/>
                  </a:lnTo>
                  <a:lnTo>
                    <a:pt x="94" y="54"/>
                  </a:lnTo>
                  <a:lnTo>
                    <a:pt x="101" y="72"/>
                  </a:lnTo>
                  <a:lnTo>
                    <a:pt x="107" y="86"/>
                  </a:lnTo>
                  <a:lnTo>
                    <a:pt x="112" y="101"/>
                  </a:lnTo>
                  <a:lnTo>
                    <a:pt x="116" y="116"/>
                  </a:lnTo>
                  <a:lnTo>
                    <a:pt x="116" y="116"/>
                  </a:lnTo>
                  <a:lnTo>
                    <a:pt x="119" y="132"/>
                  </a:lnTo>
                  <a:lnTo>
                    <a:pt x="124" y="155"/>
                  </a:lnTo>
                  <a:lnTo>
                    <a:pt x="133" y="185"/>
                  </a:lnTo>
                  <a:lnTo>
                    <a:pt x="143" y="217"/>
                  </a:lnTo>
                  <a:lnTo>
                    <a:pt x="151" y="252"/>
                  </a:lnTo>
                  <a:lnTo>
                    <a:pt x="160" y="286"/>
                  </a:lnTo>
                  <a:lnTo>
                    <a:pt x="168" y="321"/>
                  </a:lnTo>
                  <a:lnTo>
                    <a:pt x="177" y="353"/>
                  </a:lnTo>
                  <a:lnTo>
                    <a:pt x="183" y="383"/>
                  </a:lnTo>
                  <a:lnTo>
                    <a:pt x="186" y="404"/>
                  </a:lnTo>
                  <a:lnTo>
                    <a:pt x="38" y="339"/>
                  </a:lnTo>
                </a:path>
              </a:pathLst>
            </a:custGeom>
            <a:solidFill>
              <a:srgbClr val="FFD80F"/>
            </a:solidFill>
            <a:ln w="9525" cap="rnd">
              <a:noFill/>
              <a:round/>
              <a:headEnd/>
              <a:tailEnd/>
            </a:ln>
            <a:effectLst/>
          </p:spPr>
          <p:txBody>
            <a:bodyPr/>
            <a:lstStyle/>
            <a:p>
              <a:endParaRPr lang="en-US" sz="1800"/>
            </a:p>
          </p:txBody>
        </p:sp>
        <p:sp>
          <p:nvSpPr>
            <p:cNvPr id="239" name="Freeform 237">
              <a:extLst>
                <a:ext uri="{FF2B5EF4-FFF2-40B4-BE49-F238E27FC236}">
                  <a16:creationId xmlns:a16="http://schemas.microsoft.com/office/drawing/2014/main" id="{C59672EA-AD31-DC49-9CD8-0B33D68B04ED}"/>
                </a:ext>
              </a:extLst>
            </p:cNvPr>
            <p:cNvSpPr>
              <a:spLocks/>
            </p:cNvSpPr>
            <p:nvPr/>
          </p:nvSpPr>
          <p:spPr bwMode="auto">
            <a:xfrm>
              <a:off x="2319" y="2410"/>
              <a:ext cx="187" cy="405"/>
            </a:xfrm>
            <a:custGeom>
              <a:avLst/>
              <a:gdLst/>
              <a:ahLst/>
              <a:cxnLst>
                <a:cxn ang="0">
                  <a:pos x="38" y="339"/>
                </a:cxn>
                <a:cxn ang="0">
                  <a:pos x="31" y="319"/>
                </a:cxn>
                <a:cxn ang="0">
                  <a:pos x="23" y="300"/>
                </a:cxn>
                <a:cxn ang="0">
                  <a:pos x="17" y="279"/>
                </a:cxn>
                <a:cxn ang="0">
                  <a:pos x="13" y="259"/>
                </a:cxn>
                <a:cxn ang="0">
                  <a:pos x="8" y="238"/>
                </a:cxn>
                <a:cxn ang="0">
                  <a:pos x="4" y="217"/>
                </a:cxn>
                <a:cxn ang="0">
                  <a:pos x="2" y="197"/>
                </a:cxn>
                <a:cxn ang="0">
                  <a:pos x="0" y="176"/>
                </a:cxn>
                <a:cxn ang="0">
                  <a:pos x="0" y="160"/>
                </a:cxn>
                <a:cxn ang="0">
                  <a:pos x="0" y="146"/>
                </a:cxn>
                <a:cxn ang="0">
                  <a:pos x="0" y="146"/>
                </a:cxn>
                <a:cxn ang="0">
                  <a:pos x="2" y="128"/>
                </a:cxn>
                <a:cxn ang="0">
                  <a:pos x="6" y="114"/>
                </a:cxn>
                <a:cxn ang="0">
                  <a:pos x="8" y="97"/>
                </a:cxn>
                <a:cxn ang="0">
                  <a:pos x="15" y="80"/>
                </a:cxn>
                <a:cxn ang="0">
                  <a:pos x="18" y="65"/>
                </a:cxn>
                <a:cxn ang="0">
                  <a:pos x="25" y="49"/>
                </a:cxn>
                <a:cxn ang="0">
                  <a:pos x="31" y="34"/>
                </a:cxn>
                <a:cxn ang="0">
                  <a:pos x="38" y="21"/>
                </a:cxn>
                <a:cxn ang="0">
                  <a:pos x="44" y="13"/>
                </a:cxn>
                <a:cxn ang="0">
                  <a:pos x="52" y="4"/>
                </a:cxn>
                <a:cxn ang="0">
                  <a:pos x="52" y="4"/>
                </a:cxn>
                <a:cxn ang="0">
                  <a:pos x="57" y="0"/>
                </a:cxn>
                <a:cxn ang="0">
                  <a:pos x="59" y="0"/>
                </a:cxn>
                <a:cxn ang="0">
                  <a:pos x="61" y="2"/>
                </a:cxn>
                <a:cxn ang="0">
                  <a:pos x="63" y="2"/>
                </a:cxn>
                <a:cxn ang="0">
                  <a:pos x="63" y="4"/>
                </a:cxn>
                <a:cxn ang="0">
                  <a:pos x="63" y="4"/>
                </a:cxn>
                <a:cxn ang="0">
                  <a:pos x="66" y="4"/>
                </a:cxn>
                <a:cxn ang="0">
                  <a:pos x="69" y="10"/>
                </a:cxn>
                <a:cxn ang="0">
                  <a:pos x="73" y="19"/>
                </a:cxn>
                <a:cxn ang="0">
                  <a:pos x="80" y="29"/>
                </a:cxn>
                <a:cxn ang="0">
                  <a:pos x="86" y="42"/>
                </a:cxn>
                <a:cxn ang="0">
                  <a:pos x="94" y="54"/>
                </a:cxn>
                <a:cxn ang="0">
                  <a:pos x="101" y="72"/>
                </a:cxn>
                <a:cxn ang="0">
                  <a:pos x="107" y="86"/>
                </a:cxn>
                <a:cxn ang="0">
                  <a:pos x="112" y="101"/>
                </a:cxn>
                <a:cxn ang="0">
                  <a:pos x="116" y="116"/>
                </a:cxn>
                <a:cxn ang="0">
                  <a:pos x="116" y="116"/>
                </a:cxn>
                <a:cxn ang="0">
                  <a:pos x="119" y="132"/>
                </a:cxn>
                <a:cxn ang="0">
                  <a:pos x="124" y="155"/>
                </a:cxn>
                <a:cxn ang="0">
                  <a:pos x="133" y="185"/>
                </a:cxn>
                <a:cxn ang="0">
                  <a:pos x="143" y="217"/>
                </a:cxn>
                <a:cxn ang="0">
                  <a:pos x="151" y="252"/>
                </a:cxn>
                <a:cxn ang="0">
                  <a:pos x="160" y="286"/>
                </a:cxn>
                <a:cxn ang="0">
                  <a:pos x="168" y="321"/>
                </a:cxn>
                <a:cxn ang="0">
                  <a:pos x="177" y="353"/>
                </a:cxn>
                <a:cxn ang="0">
                  <a:pos x="183" y="383"/>
                </a:cxn>
                <a:cxn ang="0">
                  <a:pos x="186" y="404"/>
                </a:cxn>
              </a:cxnLst>
              <a:rect l="0" t="0" r="r" b="b"/>
              <a:pathLst>
                <a:path w="187" h="405">
                  <a:moveTo>
                    <a:pt x="38" y="339"/>
                  </a:moveTo>
                  <a:lnTo>
                    <a:pt x="31" y="319"/>
                  </a:lnTo>
                  <a:lnTo>
                    <a:pt x="23" y="300"/>
                  </a:lnTo>
                  <a:lnTo>
                    <a:pt x="17" y="279"/>
                  </a:lnTo>
                  <a:lnTo>
                    <a:pt x="13" y="259"/>
                  </a:lnTo>
                  <a:lnTo>
                    <a:pt x="8" y="238"/>
                  </a:lnTo>
                  <a:lnTo>
                    <a:pt x="4" y="217"/>
                  </a:lnTo>
                  <a:lnTo>
                    <a:pt x="2" y="197"/>
                  </a:lnTo>
                  <a:lnTo>
                    <a:pt x="0" y="176"/>
                  </a:lnTo>
                  <a:lnTo>
                    <a:pt x="0" y="160"/>
                  </a:lnTo>
                  <a:lnTo>
                    <a:pt x="0" y="146"/>
                  </a:lnTo>
                  <a:lnTo>
                    <a:pt x="0" y="146"/>
                  </a:lnTo>
                  <a:lnTo>
                    <a:pt x="2" y="128"/>
                  </a:lnTo>
                  <a:lnTo>
                    <a:pt x="6" y="114"/>
                  </a:lnTo>
                  <a:lnTo>
                    <a:pt x="8" y="97"/>
                  </a:lnTo>
                  <a:lnTo>
                    <a:pt x="15" y="80"/>
                  </a:lnTo>
                  <a:lnTo>
                    <a:pt x="18" y="65"/>
                  </a:lnTo>
                  <a:lnTo>
                    <a:pt x="25" y="49"/>
                  </a:lnTo>
                  <a:lnTo>
                    <a:pt x="31" y="34"/>
                  </a:lnTo>
                  <a:lnTo>
                    <a:pt x="38" y="21"/>
                  </a:lnTo>
                  <a:lnTo>
                    <a:pt x="44" y="13"/>
                  </a:lnTo>
                  <a:lnTo>
                    <a:pt x="52" y="4"/>
                  </a:lnTo>
                  <a:lnTo>
                    <a:pt x="52" y="4"/>
                  </a:lnTo>
                  <a:lnTo>
                    <a:pt x="57" y="0"/>
                  </a:lnTo>
                  <a:lnTo>
                    <a:pt x="59" y="0"/>
                  </a:lnTo>
                  <a:lnTo>
                    <a:pt x="61" y="2"/>
                  </a:lnTo>
                  <a:lnTo>
                    <a:pt x="63" y="2"/>
                  </a:lnTo>
                  <a:lnTo>
                    <a:pt x="63" y="4"/>
                  </a:lnTo>
                  <a:lnTo>
                    <a:pt x="63" y="4"/>
                  </a:lnTo>
                  <a:lnTo>
                    <a:pt x="66" y="4"/>
                  </a:lnTo>
                  <a:lnTo>
                    <a:pt x="69" y="10"/>
                  </a:lnTo>
                  <a:lnTo>
                    <a:pt x="73" y="19"/>
                  </a:lnTo>
                  <a:lnTo>
                    <a:pt x="80" y="29"/>
                  </a:lnTo>
                  <a:lnTo>
                    <a:pt x="86" y="42"/>
                  </a:lnTo>
                  <a:lnTo>
                    <a:pt x="94" y="54"/>
                  </a:lnTo>
                  <a:lnTo>
                    <a:pt x="101" y="72"/>
                  </a:lnTo>
                  <a:lnTo>
                    <a:pt x="107" y="86"/>
                  </a:lnTo>
                  <a:lnTo>
                    <a:pt x="112" y="101"/>
                  </a:lnTo>
                  <a:lnTo>
                    <a:pt x="116" y="116"/>
                  </a:lnTo>
                  <a:lnTo>
                    <a:pt x="116" y="116"/>
                  </a:lnTo>
                  <a:lnTo>
                    <a:pt x="119" y="132"/>
                  </a:lnTo>
                  <a:lnTo>
                    <a:pt x="124" y="155"/>
                  </a:lnTo>
                  <a:lnTo>
                    <a:pt x="133" y="185"/>
                  </a:lnTo>
                  <a:lnTo>
                    <a:pt x="143" y="217"/>
                  </a:lnTo>
                  <a:lnTo>
                    <a:pt x="151" y="252"/>
                  </a:lnTo>
                  <a:lnTo>
                    <a:pt x="160" y="286"/>
                  </a:lnTo>
                  <a:lnTo>
                    <a:pt x="168" y="321"/>
                  </a:lnTo>
                  <a:lnTo>
                    <a:pt x="177" y="353"/>
                  </a:lnTo>
                  <a:lnTo>
                    <a:pt x="183" y="383"/>
                  </a:lnTo>
                  <a:lnTo>
                    <a:pt x="186" y="404"/>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240" name="Freeform 238">
              <a:extLst>
                <a:ext uri="{FF2B5EF4-FFF2-40B4-BE49-F238E27FC236}">
                  <a16:creationId xmlns:a16="http://schemas.microsoft.com/office/drawing/2014/main" id="{89E59882-E79E-1C4C-983D-E4324B4B8A4D}"/>
                </a:ext>
              </a:extLst>
            </p:cNvPr>
            <p:cNvSpPr>
              <a:spLocks/>
            </p:cNvSpPr>
            <p:nvPr/>
          </p:nvSpPr>
          <p:spPr bwMode="auto">
            <a:xfrm>
              <a:off x="2366" y="2520"/>
              <a:ext cx="60" cy="270"/>
            </a:xfrm>
            <a:custGeom>
              <a:avLst/>
              <a:gdLst/>
              <a:ahLst/>
              <a:cxnLst>
                <a:cxn ang="0">
                  <a:pos x="59" y="269"/>
                </a:cxn>
                <a:cxn ang="0">
                  <a:pos x="43" y="237"/>
                </a:cxn>
                <a:cxn ang="0">
                  <a:pos x="31" y="207"/>
                </a:cxn>
                <a:cxn ang="0">
                  <a:pos x="22" y="176"/>
                </a:cxn>
                <a:cxn ang="0">
                  <a:pos x="15" y="144"/>
                </a:cxn>
                <a:cxn ang="0">
                  <a:pos x="10" y="115"/>
                </a:cxn>
                <a:cxn ang="0">
                  <a:pos x="6" y="87"/>
                </a:cxn>
                <a:cxn ang="0">
                  <a:pos x="4" y="62"/>
                </a:cxn>
                <a:cxn ang="0">
                  <a:pos x="4" y="37"/>
                </a:cxn>
                <a:cxn ang="0">
                  <a:pos x="4" y="16"/>
                </a:cxn>
                <a:cxn ang="0">
                  <a:pos x="4" y="0"/>
                </a:cxn>
                <a:cxn ang="0">
                  <a:pos x="4" y="0"/>
                </a:cxn>
                <a:cxn ang="0">
                  <a:pos x="2" y="16"/>
                </a:cxn>
                <a:cxn ang="0">
                  <a:pos x="2" y="37"/>
                </a:cxn>
                <a:cxn ang="0">
                  <a:pos x="0" y="61"/>
                </a:cxn>
                <a:cxn ang="0">
                  <a:pos x="0" y="85"/>
                </a:cxn>
                <a:cxn ang="0">
                  <a:pos x="2" y="113"/>
                </a:cxn>
                <a:cxn ang="0">
                  <a:pos x="6" y="142"/>
                </a:cxn>
                <a:cxn ang="0">
                  <a:pos x="10" y="174"/>
                </a:cxn>
                <a:cxn ang="0">
                  <a:pos x="18" y="204"/>
                </a:cxn>
                <a:cxn ang="0">
                  <a:pos x="29" y="234"/>
                </a:cxn>
                <a:cxn ang="0">
                  <a:pos x="43" y="264"/>
                </a:cxn>
                <a:cxn ang="0">
                  <a:pos x="59" y="269"/>
                </a:cxn>
              </a:cxnLst>
              <a:rect l="0" t="0" r="r" b="b"/>
              <a:pathLst>
                <a:path w="60" h="270">
                  <a:moveTo>
                    <a:pt x="59" y="269"/>
                  </a:moveTo>
                  <a:lnTo>
                    <a:pt x="43" y="237"/>
                  </a:lnTo>
                  <a:lnTo>
                    <a:pt x="31" y="207"/>
                  </a:lnTo>
                  <a:lnTo>
                    <a:pt x="22" y="176"/>
                  </a:lnTo>
                  <a:lnTo>
                    <a:pt x="15" y="144"/>
                  </a:lnTo>
                  <a:lnTo>
                    <a:pt x="10" y="115"/>
                  </a:lnTo>
                  <a:lnTo>
                    <a:pt x="6" y="87"/>
                  </a:lnTo>
                  <a:lnTo>
                    <a:pt x="4" y="62"/>
                  </a:lnTo>
                  <a:lnTo>
                    <a:pt x="4" y="37"/>
                  </a:lnTo>
                  <a:lnTo>
                    <a:pt x="4" y="16"/>
                  </a:lnTo>
                  <a:lnTo>
                    <a:pt x="4" y="0"/>
                  </a:lnTo>
                  <a:lnTo>
                    <a:pt x="4" y="0"/>
                  </a:lnTo>
                  <a:lnTo>
                    <a:pt x="2" y="16"/>
                  </a:lnTo>
                  <a:lnTo>
                    <a:pt x="2" y="37"/>
                  </a:lnTo>
                  <a:lnTo>
                    <a:pt x="0" y="61"/>
                  </a:lnTo>
                  <a:lnTo>
                    <a:pt x="0" y="85"/>
                  </a:lnTo>
                  <a:lnTo>
                    <a:pt x="2" y="113"/>
                  </a:lnTo>
                  <a:lnTo>
                    <a:pt x="6" y="142"/>
                  </a:lnTo>
                  <a:lnTo>
                    <a:pt x="10" y="174"/>
                  </a:lnTo>
                  <a:lnTo>
                    <a:pt x="18" y="204"/>
                  </a:lnTo>
                  <a:lnTo>
                    <a:pt x="29" y="234"/>
                  </a:lnTo>
                  <a:lnTo>
                    <a:pt x="43" y="264"/>
                  </a:lnTo>
                  <a:lnTo>
                    <a:pt x="59" y="269"/>
                  </a:lnTo>
                </a:path>
              </a:pathLst>
            </a:custGeom>
            <a:solidFill>
              <a:srgbClr val="7C6000"/>
            </a:solidFill>
            <a:ln w="9525" cap="rnd">
              <a:noFill/>
              <a:round/>
              <a:headEnd/>
              <a:tailEnd/>
            </a:ln>
            <a:effectLst/>
          </p:spPr>
          <p:txBody>
            <a:bodyPr/>
            <a:lstStyle/>
            <a:p>
              <a:endParaRPr lang="en-US" sz="1800"/>
            </a:p>
          </p:txBody>
        </p:sp>
        <p:sp>
          <p:nvSpPr>
            <p:cNvPr id="241" name="Freeform 239">
              <a:extLst>
                <a:ext uri="{FF2B5EF4-FFF2-40B4-BE49-F238E27FC236}">
                  <a16:creationId xmlns:a16="http://schemas.microsoft.com/office/drawing/2014/main" id="{BE54BB84-A913-6C41-978B-358539AB5406}"/>
                </a:ext>
              </a:extLst>
            </p:cNvPr>
            <p:cNvSpPr>
              <a:spLocks/>
            </p:cNvSpPr>
            <p:nvPr/>
          </p:nvSpPr>
          <p:spPr bwMode="auto">
            <a:xfrm>
              <a:off x="1931" y="2391"/>
              <a:ext cx="374" cy="403"/>
            </a:xfrm>
            <a:custGeom>
              <a:avLst/>
              <a:gdLst/>
              <a:ahLst/>
              <a:cxnLst>
                <a:cxn ang="0">
                  <a:pos x="227" y="309"/>
                </a:cxn>
                <a:cxn ang="0">
                  <a:pos x="212" y="298"/>
                </a:cxn>
                <a:cxn ang="0">
                  <a:pos x="198" y="287"/>
                </a:cxn>
                <a:cxn ang="0">
                  <a:pos x="180" y="275"/>
                </a:cxn>
                <a:cxn ang="0">
                  <a:pos x="163" y="264"/>
                </a:cxn>
                <a:cxn ang="0">
                  <a:pos x="147" y="250"/>
                </a:cxn>
                <a:cxn ang="0">
                  <a:pos x="128" y="238"/>
                </a:cxn>
                <a:cxn ang="0">
                  <a:pos x="111" y="222"/>
                </a:cxn>
                <a:cxn ang="0">
                  <a:pos x="96" y="208"/>
                </a:cxn>
                <a:cxn ang="0">
                  <a:pos x="79" y="191"/>
                </a:cxn>
                <a:cxn ang="0">
                  <a:pos x="67" y="174"/>
                </a:cxn>
                <a:cxn ang="0">
                  <a:pos x="67" y="174"/>
                </a:cxn>
                <a:cxn ang="0">
                  <a:pos x="56" y="158"/>
                </a:cxn>
                <a:cxn ang="0">
                  <a:pos x="46" y="139"/>
                </a:cxn>
                <a:cxn ang="0">
                  <a:pos x="35" y="121"/>
                </a:cxn>
                <a:cxn ang="0">
                  <a:pos x="27" y="103"/>
                </a:cxn>
                <a:cxn ang="0">
                  <a:pos x="18" y="84"/>
                </a:cxn>
                <a:cxn ang="0">
                  <a:pos x="12" y="65"/>
                </a:cxn>
                <a:cxn ang="0">
                  <a:pos x="7" y="48"/>
                </a:cxn>
                <a:cxn ang="0">
                  <a:pos x="3" y="31"/>
                </a:cxn>
                <a:cxn ang="0">
                  <a:pos x="2" y="15"/>
                </a:cxn>
                <a:cxn ang="0">
                  <a:pos x="0" y="0"/>
                </a:cxn>
                <a:cxn ang="0">
                  <a:pos x="0" y="0"/>
                </a:cxn>
                <a:cxn ang="0">
                  <a:pos x="3" y="2"/>
                </a:cxn>
                <a:cxn ang="0">
                  <a:pos x="14" y="6"/>
                </a:cxn>
                <a:cxn ang="0">
                  <a:pos x="28" y="13"/>
                </a:cxn>
                <a:cxn ang="0">
                  <a:pos x="50" y="20"/>
                </a:cxn>
                <a:cxn ang="0">
                  <a:pos x="71" y="34"/>
                </a:cxn>
                <a:cxn ang="0">
                  <a:pos x="96" y="46"/>
                </a:cxn>
                <a:cxn ang="0">
                  <a:pos x="119" y="61"/>
                </a:cxn>
                <a:cxn ang="0">
                  <a:pos x="143" y="77"/>
                </a:cxn>
                <a:cxn ang="0">
                  <a:pos x="161" y="94"/>
                </a:cxn>
                <a:cxn ang="0">
                  <a:pos x="179" y="112"/>
                </a:cxn>
                <a:cxn ang="0">
                  <a:pos x="179" y="112"/>
                </a:cxn>
                <a:cxn ang="0">
                  <a:pos x="195" y="132"/>
                </a:cxn>
                <a:cxn ang="0">
                  <a:pos x="214" y="158"/>
                </a:cxn>
                <a:cxn ang="0">
                  <a:pos x="235" y="190"/>
                </a:cxn>
                <a:cxn ang="0">
                  <a:pos x="258" y="220"/>
                </a:cxn>
                <a:cxn ang="0">
                  <a:pos x="281" y="257"/>
                </a:cxn>
                <a:cxn ang="0">
                  <a:pos x="304" y="289"/>
                </a:cxn>
                <a:cxn ang="0">
                  <a:pos x="326" y="324"/>
                </a:cxn>
                <a:cxn ang="0">
                  <a:pos x="345" y="353"/>
                </a:cxn>
                <a:cxn ang="0">
                  <a:pos x="359" y="381"/>
                </a:cxn>
                <a:cxn ang="0">
                  <a:pos x="373" y="402"/>
                </a:cxn>
                <a:cxn ang="0">
                  <a:pos x="227" y="309"/>
                </a:cxn>
              </a:cxnLst>
              <a:rect l="0" t="0" r="r" b="b"/>
              <a:pathLst>
                <a:path w="374" h="403">
                  <a:moveTo>
                    <a:pt x="227" y="309"/>
                  </a:moveTo>
                  <a:lnTo>
                    <a:pt x="212" y="298"/>
                  </a:lnTo>
                  <a:lnTo>
                    <a:pt x="198" y="287"/>
                  </a:lnTo>
                  <a:lnTo>
                    <a:pt x="180" y="275"/>
                  </a:lnTo>
                  <a:lnTo>
                    <a:pt x="163" y="264"/>
                  </a:lnTo>
                  <a:lnTo>
                    <a:pt x="147" y="250"/>
                  </a:lnTo>
                  <a:lnTo>
                    <a:pt x="128" y="238"/>
                  </a:lnTo>
                  <a:lnTo>
                    <a:pt x="111" y="222"/>
                  </a:lnTo>
                  <a:lnTo>
                    <a:pt x="96" y="208"/>
                  </a:lnTo>
                  <a:lnTo>
                    <a:pt x="79" y="191"/>
                  </a:lnTo>
                  <a:lnTo>
                    <a:pt x="67" y="174"/>
                  </a:lnTo>
                  <a:lnTo>
                    <a:pt x="67" y="174"/>
                  </a:lnTo>
                  <a:lnTo>
                    <a:pt x="56" y="158"/>
                  </a:lnTo>
                  <a:lnTo>
                    <a:pt x="46" y="139"/>
                  </a:lnTo>
                  <a:lnTo>
                    <a:pt x="35" y="121"/>
                  </a:lnTo>
                  <a:lnTo>
                    <a:pt x="27" y="103"/>
                  </a:lnTo>
                  <a:lnTo>
                    <a:pt x="18" y="84"/>
                  </a:lnTo>
                  <a:lnTo>
                    <a:pt x="12" y="65"/>
                  </a:lnTo>
                  <a:lnTo>
                    <a:pt x="7" y="48"/>
                  </a:lnTo>
                  <a:lnTo>
                    <a:pt x="3" y="31"/>
                  </a:lnTo>
                  <a:lnTo>
                    <a:pt x="2" y="15"/>
                  </a:lnTo>
                  <a:lnTo>
                    <a:pt x="0" y="0"/>
                  </a:lnTo>
                  <a:lnTo>
                    <a:pt x="0" y="0"/>
                  </a:lnTo>
                  <a:lnTo>
                    <a:pt x="3" y="2"/>
                  </a:lnTo>
                  <a:lnTo>
                    <a:pt x="14" y="6"/>
                  </a:lnTo>
                  <a:lnTo>
                    <a:pt x="28" y="13"/>
                  </a:lnTo>
                  <a:lnTo>
                    <a:pt x="50" y="20"/>
                  </a:lnTo>
                  <a:lnTo>
                    <a:pt x="71" y="34"/>
                  </a:lnTo>
                  <a:lnTo>
                    <a:pt x="96" y="46"/>
                  </a:lnTo>
                  <a:lnTo>
                    <a:pt x="119" y="61"/>
                  </a:lnTo>
                  <a:lnTo>
                    <a:pt x="143" y="77"/>
                  </a:lnTo>
                  <a:lnTo>
                    <a:pt x="161" y="94"/>
                  </a:lnTo>
                  <a:lnTo>
                    <a:pt x="179" y="112"/>
                  </a:lnTo>
                  <a:lnTo>
                    <a:pt x="179" y="112"/>
                  </a:lnTo>
                  <a:lnTo>
                    <a:pt x="195" y="132"/>
                  </a:lnTo>
                  <a:lnTo>
                    <a:pt x="214" y="158"/>
                  </a:lnTo>
                  <a:lnTo>
                    <a:pt x="235" y="190"/>
                  </a:lnTo>
                  <a:lnTo>
                    <a:pt x="258" y="220"/>
                  </a:lnTo>
                  <a:lnTo>
                    <a:pt x="281" y="257"/>
                  </a:lnTo>
                  <a:lnTo>
                    <a:pt x="304" y="289"/>
                  </a:lnTo>
                  <a:lnTo>
                    <a:pt x="326" y="324"/>
                  </a:lnTo>
                  <a:lnTo>
                    <a:pt x="345" y="353"/>
                  </a:lnTo>
                  <a:lnTo>
                    <a:pt x="359" y="381"/>
                  </a:lnTo>
                  <a:lnTo>
                    <a:pt x="373" y="402"/>
                  </a:lnTo>
                  <a:lnTo>
                    <a:pt x="227" y="309"/>
                  </a:lnTo>
                </a:path>
              </a:pathLst>
            </a:custGeom>
            <a:solidFill>
              <a:srgbClr val="FFD80F"/>
            </a:solidFill>
            <a:ln w="9525" cap="rnd">
              <a:noFill/>
              <a:round/>
              <a:headEnd/>
              <a:tailEnd/>
            </a:ln>
            <a:effectLst/>
          </p:spPr>
          <p:txBody>
            <a:bodyPr/>
            <a:lstStyle/>
            <a:p>
              <a:endParaRPr lang="en-US" sz="1800"/>
            </a:p>
          </p:txBody>
        </p:sp>
        <p:sp>
          <p:nvSpPr>
            <p:cNvPr id="242" name="Freeform 240">
              <a:extLst>
                <a:ext uri="{FF2B5EF4-FFF2-40B4-BE49-F238E27FC236}">
                  <a16:creationId xmlns:a16="http://schemas.microsoft.com/office/drawing/2014/main" id="{A8325F36-3D05-DA4A-8FF5-F306E986E9A0}"/>
                </a:ext>
              </a:extLst>
            </p:cNvPr>
            <p:cNvSpPr>
              <a:spLocks/>
            </p:cNvSpPr>
            <p:nvPr/>
          </p:nvSpPr>
          <p:spPr bwMode="auto">
            <a:xfrm>
              <a:off x="1931" y="2391"/>
              <a:ext cx="374" cy="403"/>
            </a:xfrm>
            <a:custGeom>
              <a:avLst/>
              <a:gdLst/>
              <a:ahLst/>
              <a:cxnLst>
                <a:cxn ang="0">
                  <a:pos x="227" y="309"/>
                </a:cxn>
                <a:cxn ang="0">
                  <a:pos x="212" y="298"/>
                </a:cxn>
                <a:cxn ang="0">
                  <a:pos x="198" y="287"/>
                </a:cxn>
                <a:cxn ang="0">
                  <a:pos x="180" y="275"/>
                </a:cxn>
                <a:cxn ang="0">
                  <a:pos x="163" y="264"/>
                </a:cxn>
                <a:cxn ang="0">
                  <a:pos x="147" y="250"/>
                </a:cxn>
                <a:cxn ang="0">
                  <a:pos x="128" y="238"/>
                </a:cxn>
                <a:cxn ang="0">
                  <a:pos x="111" y="222"/>
                </a:cxn>
                <a:cxn ang="0">
                  <a:pos x="96" y="208"/>
                </a:cxn>
                <a:cxn ang="0">
                  <a:pos x="79" y="191"/>
                </a:cxn>
                <a:cxn ang="0">
                  <a:pos x="67" y="174"/>
                </a:cxn>
                <a:cxn ang="0">
                  <a:pos x="67" y="174"/>
                </a:cxn>
                <a:cxn ang="0">
                  <a:pos x="56" y="158"/>
                </a:cxn>
                <a:cxn ang="0">
                  <a:pos x="46" y="139"/>
                </a:cxn>
                <a:cxn ang="0">
                  <a:pos x="35" y="121"/>
                </a:cxn>
                <a:cxn ang="0">
                  <a:pos x="27" y="103"/>
                </a:cxn>
                <a:cxn ang="0">
                  <a:pos x="18" y="84"/>
                </a:cxn>
                <a:cxn ang="0">
                  <a:pos x="12" y="65"/>
                </a:cxn>
                <a:cxn ang="0">
                  <a:pos x="7" y="48"/>
                </a:cxn>
                <a:cxn ang="0">
                  <a:pos x="3" y="31"/>
                </a:cxn>
                <a:cxn ang="0">
                  <a:pos x="2" y="15"/>
                </a:cxn>
                <a:cxn ang="0">
                  <a:pos x="0" y="0"/>
                </a:cxn>
                <a:cxn ang="0">
                  <a:pos x="0" y="0"/>
                </a:cxn>
                <a:cxn ang="0">
                  <a:pos x="3" y="2"/>
                </a:cxn>
                <a:cxn ang="0">
                  <a:pos x="14" y="6"/>
                </a:cxn>
                <a:cxn ang="0">
                  <a:pos x="28" y="13"/>
                </a:cxn>
                <a:cxn ang="0">
                  <a:pos x="50" y="20"/>
                </a:cxn>
                <a:cxn ang="0">
                  <a:pos x="71" y="34"/>
                </a:cxn>
                <a:cxn ang="0">
                  <a:pos x="96" y="46"/>
                </a:cxn>
                <a:cxn ang="0">
                  <a:pos x="119" y="61"/>
                </a:cxn>
                <a:cxn ang="0">
                  <a:pos x="143" y="77"/>
                </a:cxn>
                <a:cxn ang="0">
                  <a:pos x="161" y="94"/>
                </a:cxn>
                <a:cxn ang="0">
                  <a:pos x="179" y="112"/>
                </a:cxn>
                <a:cxn ang="0">
                  <a:pos x="179" y="112"/>
                </a:cxn>
                <a:cxn ang="0">
                  <a:pos x="195" y="132"/>
                </a:cxn>
                <a:cxn ang="0">
                  <a:pos x="214" y="158"/>
                </a:cxn>
                <a:cxn ang="0">
                  <a:pos x="235" y="190"/>
                </a:cxn>
                <a:cxn ang="0">
                  <a:pos x="258" y="220"/>
                </a:cxn>
                <a:cxn ang="0">
                  <a:pos x="281" y="257"/>
                </a:cxn>
                <a:cxn ang="0">
                  <a:pos x="304" y="289"/>
                </a:cxn>
                <a:cxn ang="0">
                  <a:pos x="326" y="324"/>
                </a:cxn>
                <a:cxn ang="0">
                  <a:pos x="345" y="353"/>
                </a:cxn>
                <a:cxn ang="0">
                  <a:pos x="359" y="381"/>
                </a:cxn>
                <a:cxn ang="0">
                  <a:pos x="373" y="402"/>
                </a:cxn>
              </a:cxnLst>
              <a:rect l="0" t="0" r="r" b="b"/>
              <a:pathLst>
                <a:path w="374" h="403">
                  <a:moveTo>
                    <a:pt x="227" y="309"/>
                  </a:moveTo>
                  <a:lnTo>
                    <a:pt x="212" y="298"/>
                  </a:lnTo>
                  <a:lnTo>
                    <a:pt x="198" y="287"/>
                  </a:lnTo>
                  <a:lnTo>
                    <a:pt x="180" y="275"/>
                  </a:lnTo>
                  <a:lnTo>
                    <a:pt x="163" y="264"/>
                  </a:lnTo>
                  <a:lnTo>
                    <a:pt x="147" y="250"/>
                  </a:lnTo>
                  <a:lnTo>
                    <a:pt x="128" y="238"/>
                  </a:lnTo>
                  <a:lnTo>
                    <a:pt x="111" y="222"/>
                  </a:lnTo>
                  <a:lnTo>
                    <a:pt x="96" y="208"/>
                  </a:lnTo>
                  <a:lnTo>
                    <a:pt x="79" y="191"/>
                  </a:lnTo>
                  <a:lnTo>
                    <a:pt x="67" y="174"/>
                  </a:lnTo>
                  <a:lnTo>
                    <a:pt x="67" y="174"/>
                  </a:lnTo>
                  <a:lnTo>
                    <a:pt x="56" y="158"/>
                  </a:lnTo>
                  <a:lnTo>
                    <a:pt x="46" y="139"/>
                  </a:lnTo>
                  <a:lnTo>
                    <a:pt x="35" y="121"/>
                  </a:lnTo>
                  <a:lnTo>
                    <a:pt x="27" y="103"/>
                  </a:lnTo>
                  <a:lnTo>
                    <a:pt x="18" y="84"/>
                  </a:lnTo>
                  <a:lnTo>
                    <a:pt x="12" y="65"/>
                  </a:lnTo>
                  <a:lnTo>
                    <a:pt x="7" y="48"/>
                  </a:lnTo>
                  <a:lnTo>
                    <a:pt x="3" y="31"/>
                  </a:lnTo>
                  <a:lnTo>
                    <a:pt x="2" y="15"/>
                  </a:lnTo>
                  <a:lnTo>
                    <a:pt x="0" y="0"/>
                  </a:lnTo>
                  <a:lnTo>
                    <a:pt x="0" y="0"/>
                  </a:lnTo>
                  <a:lnTo>
                    <a:pt x="3" y="2"/>
                  </a:lnTo>
                  <a:lnTo>
                    <a:pt x="14" y="6"/>
                  </a:lnTo>
                  <a:lnTo>
                    <a:pt x="28" y="13"/>
                  </a:lnTo>
                  <a:lnTo>
                    <a:pt x="50" y="20"/>
                  </a:lnTo>
                  <a:lnTo>
                    <a:pt x="71" y="34"/>
                  </a:lnTo>
                  <a:lnTo>
                    <a:pt x="96" y="46"/>
                  </a:lnTo>
                  <a:lnTo>
                    <a:pt x="119" y="61"/>
                  </a:lnTo>
                  <a:lnTo>
                    <a:pt x="143" y="77"/>
                  </a:lnTo>
                  <a:lnTo>
                    <a:pt x="161" y="94"/>
                  </a:lnTo>
                  <a:lnTo>
                    <a:pt x="179" y="112"/>
                  </a:lnTo>
                  <a:lnTo>
                    <a:pt x="179" y="112"/>
                  </a:lnTo>
                  <a:lnTo>
                    <a:pt x="195" y="132"/>
                  </a:lnTo>
                  <a:lnTo>
                    <a:pt x="214" y="158"/>
                  </a:lnTo>
                  <a:lnTo>
                    <a:pt x="235" y="190"/>
                  </a:lnTo>
                  <a:lnTo>
                    <a:pt x="258" y="220"/>
                  </a:lnTo>
                  <a:lnTo>
                    <a:pt x="281" y="257"/>
                  </a:lnTo>
                  <a:lnTo>
                    <a:pt x="304" y="289"/>
                  </a:lnTo>
                  <a:lnTo>
                    <a:pt x="326" y="324"/>
                  </a:lnTo>
                  <a:lnTo>
                    <a:pt x="345" y="353"/>
                  </a:lnTo>
                  <a:lnTo>
                    <a:pt x="359" y="381"/>
                  </a:lnTo>
                  <a:lnTo>
                    <a:pt x="373" y="402"/>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243" name="Freeform 241">
              <a:extLst>
                <a:ext uri="{FF2B5EF4-FFF2-40B4-BE49-F238E27FC236}">
                  <a16:creationId xmlns:a16="http://schemas.microsoft.com/office/drawing/2014/main" id="{8E074E56-36C6-6140-A2C3-FD98E6764C16}"/>
                </a:ext>
              </a:extLst>
            </p:cNvPr>
            <p:cNvSpPr>
              <a:spLocks/>
            </p:cNvSpPr>
            <p:nvPr/>
          </p:nvSpPr>
          <p:spPr bwMode="auto">
            <a:xfrm>
              <a:off x="2036" y="2497"/>
              <a:ext cx="205" cy="225"/>
            </a:xfrm>
            <a:custGeom>
              <a:avLst/>
              <a:gdLst/>
              <a:ahLst/>
              <a:cxnLst>
                <a:cxn ang="0">
                  <a:pos x="204" y="219"/>
                </a:cxn>
                <a:cxn ang="0">
                  <a:pos x="191" y="203"/>
                </a:cxn>
                <a:cxn ang="0">
                  <a:pos x="168" y="177"/>
                </a:cxn>
                <a:cxn ang="0">
                  <a:pos x="143" y="147"/>
                </a:cxn>
                <a:cxn ang="0">
                  <a:pos x="111" y="115"/>
                </a:cxn>
                <a:cxn ang="0">
                  <a:pos x="82" y="84"/>
                </a:cxn>
                <a:cxn ang="0">
                  <a:pos x="52" y="52"/>
                </a:cxn>
                <a:cxn ang="0">
                  <a:pos x="29" y="27"/>
                </a:cxn>
                <a:cxn ang="0">
                  <a:pos x="10" y="11"/>
                </a:cxn>
                <a:cxn ang="0">
                  <a:pos x="0" y="0"/>
                </a:cxn>
                <a:cxn ang="0">
                  <a:pos x="2" y="4"/>
                </a:cxn>
                <a:cxn ang="0">
                  <a:pos x="2" y="4"/>
                </a:cxn>
                <a:cxn ang="0">
                  <a:pos x="13" y="16"/>
                </a:cxn>
                <a:cxn ang="0">
                  <a:pos x="29" y="36"/>
                </a:cxn>
                <a:cxn ang="0">
                  <a:pos x="49" y="59"/>
                </a:cxn>
                <a:cxn ang="0">
                  <a:pos x="72" y="84"/>
                </a:cxn>
                <a:cxn ang="0">
                  <a:pos x="97" y="111"/>
                </a:cxn>
                <a:cxn ang="0">
                  <a:pos x="120" y="136"/>
                </a:cxn>
                <a:cxn ang="0">
                  <a:pos x="143" y="162"/>
                </a:cxn>
                <a:cxn ang="0">
                  <a:pos x="164" y="187"/>
                </a:cxn>
                <a:cxn ang="0">
                  <a:pos x="180" y="207"/>
                </a:cxn>
                <a:cxn ang="0">
                  <a:pos x="194" y="224"/>
                </a:cxn>
                <a:cxn ang="0">
                  <a:pos x="204" y="219"/>
                </a:cxn>
              </a:cxnLst>
              <a:rect l="0" t="0" r="r" b="b"/>
              <a:pathLst>
                <a:path w="205" h="225">
                  <a:moveTo>
                    <a:pt x="204" y="219"/>
                  </a:moveTo>
                  <a:lnTo>
                    <a:pt x="191" y="203"/>
                  </a:lnTo>
                  <a:lnTo>
                    <a:pt x="168" y="177"/>
                  </a:lnTo>
                  <a:lnTo>
                    <a:pt x="143" y="147"/>
                  </a:lnTo>
                  <a:lnTo>
                    <a:pt x="111" y="115"/>
                  </a:lnTo>
                  <a:lnTo>
                    <a:pt x="82" y="84"/>
                  </a:lnTo>
                  <a:lnTo>
                    <a:pt x="52" y="52"/>
                  </a:lnTo>
                  <a:lnTo>
                    <a:pt x="29" y="27"/>
                  </a:lnTo>
                  <a:lnTo>
                    <a:pt x="10" y="11"/>
                  </a:lnTo>
                  <a:lnTo>
                    <a:pt x="0" y="0"/>
                  </a:lnTo>
                  <a:lnTo>
                    <a:pt x="2" y="4"/>
                  </a:lnTo>
                  <a:lnTo>
                    <a:pt x="2" y="4"/>
                  </a:lnTo>
                  <a:lnTo>
                    <a:pt x="13" y="16"/>
                  </a:lnTo>
                  <a:lnTo>
                    <a:pt x="29" y="36"/>
                  </a:lnTo>
                  <a:lnTo>
                    <a:pt x="49" y="59"/>
                  </a:lnTo>
                  <a:lnTo>
                    <a:pt x="72" y="84"/>
                  </a:lnTo>
                  <a:lnTo>
                    <a:pt x="97" y="111"/>
                  </a:lnTo>
                  <a:lnTo>
                    <a:pt x="120" y="136"/>
                  </a:lnTo>
                  <a:lnTo>
                    <a:pt x="143" y="162"/>
                  </a:lnTo>
                  <a:lnTo>
                    <a:pt x="164" y="187"/>
                  </a:lnTo>
                  <a:lnTo>
                    <a:pt x="180" y="207"/>
                  </a:lnTo>
                  <a:lnTo>
                    <a:pt x="194" y="224"/>
                  </a:lnTo>
                  <a:lnTo>
                    <a:pt x="204" y="219"/>
                  </a:lnTo>
                </a:path>
              </a:pathLst>
            </a:custGeom>
            <a:solidFill>
              <a:srgbClr val="7C6000"/>
            </a:solidFill>
            <a:ln w="9525" cap="rnd">
              <a:noFill/>
              <a:round/>
              <a:headEnd/>
              <a:tailEnd/>
            </a:ln>
            <a:effectLst/>
          </p:spPr>
          <p:txBody>
            <a:bodyPr/>
            <a:lstStyle/>
            <a:p>
              <a:endParaRPr lang="en-US" sz="1800"/>
            </a:p>
          </p:txBody>
        </p:sp>
        <p:sp>
          <p:nvSpPr>
            <p:cNvPr id="244" name="Freeform 242">
              <a:extLst>
                <a:ext uri="{FF2B5EF4-FFF2-40B4-BE49-F238E27FC236}">
                  <a16:creationId xmlns:a16="http://schemas.microsoft.com/office/drawing/2014/main" id="{2A984009-D698-6441-BC09-61A442B6223E}"/>
                </a:ext>
              </a:extLst>
            </p:cNvPr>
            <p:cNvSpPr>
              <a:spLocks/>
            </p:cNvSpPr>
            <p:nvPr/>
          </p:nvSpPr>
          <p:spPr bwMode="auto">
            <a:xfrm>
              <a:off x="1991" y="2622"/>
              <a:ext cx="414" cy="277"/>
            </a:xfrm>
            <a:custGeom>
              <a:avLst/>
              <a:gdLst/>
              <a:ahLst/>
              <a:cxnLst>
                <a:cxn ang="0">
                  <a:pos x="413" y="227"/>
                </a:cxn>
                <a:cxn ang="0">
                  <a:pos x="395" y="210"/>
                </a:cxn>
                <a:cxn ang="0">
                  <a:pos x="374" y="191"/>
                </a:cxn>
                <a:cxn ang="0">
                  <a:pos x="353" y="172"/>
                </a:cxn>
                <a:cxn ang="0">
                  <a:pos x="328" y="153"/>
                </a:cxn>
                <a:cxn ang="0">
                  <a:pos x="305" y="134"/>
                </a:cxn>
                <a:cxn ang="0">
                  <a:pos x="282" y="115"/>
                </a:cxn>
                <a:cxn ang="0">
                  <a:pos x="259" y="98"/>
                </a:cxn>
                <a:cxn ang="0">
                  <a:pos x="238" y="82"/>
                </a:cxn>
                <a:cxn ang="0">
                  <a:pos x="218" y="69"/>
                </a:cxn>
                <a:cxn ang="0">
                  <a:pos x="204" y="57"/>
                </a:cxn>
                <a:cxn ang="0">
                  <a:pos x="204" y="57"/>
                </a:cxn>
                <a:cxn ang="0">
                  <a:pos x="190" y="46"/>
                </a:cxn>
                <a:cxn ang="0">
                  <a:pos x="170" y="37"/>
                </a:cxn>
                <a:cxn ang="0">
                  <a:pos x="147" y="29"/>
                </a:cxn>
                <a:cxn ang="0">
                  <a:pos x="126" y="23"/>
                </a:cxn>
                <a:cxn ang="0">
                  <a:pos x="101" y="16"/>
                </a:cxn>
                <a:cxn ang="0">
                  <a:pos x="77" y="9"/>
                </a:cxn>
                <a:cxn ang="0">
                  <a:pos x="54" y="6"/>
                </a:cxn>
                <a:cxn ang="0">
                  <a:pos x="34" y="4"/>
                </a:cxn>
                <a:cxn ang="0">
                  <a:pos x="15" y="2"/>
                </a:cxn>
                <a:cxn ang="0">
                  <a:pos x="0" y="0"/>
                </a:cxn>
                <a:cxn ang="0">
                  <a:pos x="0" y="0"/>
                </a:cxn>
                <a:cxn ang="0">
                  <a:pos x="2" y="4"/>
                </a:cxn>
                <a:cxn ang="0">
                  <a:pos x="4" y="8"/>
                </a:cxn>
                <a:cxn ang="0">
                  <a:pos x="10" y="16"/>
                </a:cxn>
                <a:cxn ang="0">
                  <a:pos x="18" y="29"/>
                </a:cxn>
                <a:cxn ang="0">
                  <a:pos x="29" y="41"/>
                </a:cxn>
                <a:cxn ang="0">
                  <a:pos x="40" y="58"/>
                </a:cxn>
                <a:cxn ang="0">
                  <a:pos x="50" y="73"/>
                </a:cxn>
                <a:cxn ang="0">
                  <a:pos x="63" y="90"/>
                </a:cxn>
                <a:cxn ang="0">
                  <a:pos x="75" y="106"/>
                </a:cxn>
                <a:cxn ang="0">
                  <a:pos x="88" y="124"/>
                </a:cxn>
                <a:cxn ang="0">
                  <a:pos x="88" y="124"/>
                </a:cxn>
                <a:cxn ang="0">
                  <a:pos x="101" y="140"/>
                </a:cxn>
                <a:cxn ang="0">
                  <a:pos x="116" y="157"/>
                </a:cxn>
                <a:cxn ang="0">
                  <a:pos x="132" y="174"/>
                </a:cxn>
                <a:cxn ang="0">
                  <a:pos x="149" y="191"/>
                </a:cxn>
                <a:cxn ang="0">
                  <a:pos x="168" y="207"/>
                </a:cxn>
                <a:cxn ang="0">
                  <a:pos x="187" y="225"/>
                </a:cxn>
                <a:cxn ang="0">
                  <a:pos x="206" y="239"/>
                </a:cxn>
                <a:cxn ang="0">
                  <a:pos x="227" y="254"/>
                </a:cxn>
                <a:cxn ang="0">
                  <a:pos x="248" y="267"/>
                </a:cxn>
                <a:cxn ang="0">
                  <a:pos x="271" y="276"/>
                </a:cxn>
                <a:cxn ang="0">
                  <a:pos x="413" y="227"/>
                </a:cxn>
              </a:cxnLst>
              <a:rect l="0" t="0" r="r" b="b"/>
              <a:pathLst>
                <a:path w="414" h="277">
                  <a:moveTo>
                    <a:pt x="413" y="227"/>
                  </a:moveTo>
                  <a:lnTo>
                    <a:pt x="395" y="210"/>
                  </a:lnTo>
                  <a:lnTo>
                    <a:pt x="374" y="191"/>
                  </a:lnTo>
                  <a:lnTo>
                    <a:pt x="353" y="172"/>
                  </a:lnTo>
                  <a:lnTo>
                    <a:pt x="328" y="153"/>
                  </a:lnTo>
                  <a:lnTo>
                    <a:pt x="305" y="134"/>
                  </a:lnTo>
                  <a:lnTo>
                    <a:pt x="282" y="115"/>
                  </a:lnTo>
                  <a:lnTo>
                    <a:pt x="259" y="98"/>
                  </a:lnTo>
                  <a:lnTo>
                    <a:pt x="238" y="82"/>
                  </a:lnTo>
                  <a:lnTo>
                    <a:pt x="218" y="69"/>
                  </a:lnTo>
                  <a:lnTo>
                    <a:pt x="204" y="57"/>
                  </a:lnTo>
                  <a:lnTo>
                    <a:pt x="204" y="57"/>
                  </a:lnTo>
                  <a:lnTo>
                    <a:pt x="190" y="46"/>
                  </a:lnTo>
                  <a:lnTo>
                    <a:pt x="170" y="37"/>
                  </a:lnTo>
                  <a:lnTo>
                    <a:pt x="147" y="29"/>
                  </a:lnTo>
                  <a:lnTo>
                    <a:pt x="126" y="23"/>
                  </a:lnTo>
                  <a:lnTo>
                    <a:pt x="101" y="16"/>
                  </a:lnTo>
                  <a:lnTo>
                    <a:pt x="77" y="9"/>
                  </a:lnTo>
                  <a:lnTo>
                    <a:pt x="54" y="6"/>
                  </a:lnTo>
                  <a:lnTo>
                    <a:pt x="34" y="4"/>
                  </a:lnTo>
                  <a:lnTo>
                    <a:pt x="15" y="2"/>
                  </a:lnTo>
                  <a:lnTo>
                    <a:pt x="0" y="0"/>
                  </a:lnTo>
                  <a:lnTo>
                    <a:pt x="0" y="0"/>
                  </a:lnTo>
                  <a:lnTo>
                    <a:pt x="2" y="4"/>
                  </a:lnTo>
                  <a:lnTo>
                    <a:pt x="4" y="8"/>
                  </a:lnTo>
                  <a:lnTo>
                    <a:pt x="10" y="16"/>
                  </a:lnTo>
                  <a:lnTo>
                    <a:pt x="18" y="29"/>
                  </a:lnTo>
                  <a:lnTo>
                    <a:pt x="29" y="41"/>
                  </a:lnTo>
                  <a:lnTo>
                    <a:pt x="40" y="58"/>
                  </a:lnTo>
                  <a:lnTo>
                    <a:pt x="50" y="73"/>
                  </a:lnTo>
                  <a:lnTo>
                    <a:pt x="63" y="90"/>
                  </a:lnTo>
                  <a:lnTo>
                    <a:pt x="75" y="106"/>
                  </a:lnTo>
                  <a:lnTo>
                    <a:pt x="88" y="124"/>
                  </a:lnTo>
                  <a:lnTo>
                    <a:pt x="88" y="124"/>
                  </a:lnTo>
                  <a:lnTo>
                    <a:pt x="101" y="140"/>
                  </a:lnTo>
                  <a:lnTo>
                    <a:pt x="116" y="157"/>
                  </a:lnTo>
                  <a:lnTo>
                    <a:pt x="132" y="174"/>
                  </a:lnTo>
                  <a:lnTo>
                    <a:pt x="149" y="191"/>
                  </a:lnTo>
                  <a:lnTo>
                    <a:pt x="168" y="207"/>
                  </a:lnTo>
                  <a:lnTo>
                    <a:pt x="187" y="225"/>
                  </a:lnTo>
                  <a:lnTo>
                    <a:pt x="206" y="239"/>
                  </a:lnTo>
                  <a:lnTo>
                    <a:pt x="227" y="254"/>
                  </a:lnTo>
                  <a:lnTo>
                    <a:pt x="248" y="267"/>
                  </a:lnTo>
                  <a:lnTo>
                    <a:pt x="271" y="276"/>
                  </a:lnTo>
                  <a:lnTo>
                    <a:pt x="413" y="227"/>
                  </a:lnTo>
                </a:path>
              </a:pathLst>
            </a:custGeom>
            <a:solidFill>
              <a:srgbClr val="FFD80F"/>
            </a:solidFill>
            <a:ln w="9525" cap="rnd">
              <a:noFill/>
              <a:round/>
              <a:headEnd/>
              <a:tailEnd/>
            </a:ln>
            <a:effectLst/>
          </p:spPr>
          <p:txBody>
            <a:bodyPr/>
            <a:lstStyle/>
            <a:p>
              <a:endParaRPr lang="en-US" sz="1800"/>
            </a:p>
          </p:txBody>
        </p:sp>
        <p:sp>
          <p:nvSpPr>
            <p:cNvPr id="245" name="Freeform 243">
              <a:extLst>
                <a:ext uri="{FF2B5EF4-FFF2-40B4-BE49-F238E27FC236}">
                  <a16:creationId xmlns:a16="http://schemas.microsoft.com/office/drawing/2014/main" id="{24B6944B-419A-4942-9F9D-BF3613C97E78}"/>
                </a:ext>
              </a:extLst>
            </p:cNvPr>
            <p:cNvSpPr>
              <a:spLocks/>
            </p:cNvSpPr>
            <p:nvPr/>
          </p:nvSpPr>
          <p:spPr bwMode="auto">
            <a:xfrm>
              <a:off x="1991" y="2622"/>
              <a:ext cx="414" cy="277"/>
            </a:xfrm>
            <a:custGeom>
              <a:avLst/>
              <a:gdLst/>
              <a:ahLst/>
              <a:cxnLst>
                <a:cxn ang="0">
                  <a:pos x="413" y="227"/>
                </a:cxn>
                <a:cxn ang="0">
                  <a:pos x="395" y="210"/>
                </a:cxn>
                <a:cxn ang="0">
                  <a:pos x="374" y="191"/>
                </a:cxn>
                <a:cxn ang="0">
                  <a:pos x="353" y="172"/>
                </a:cxn>
                <a:cxn ang="0">
                  <a:pos x="328" y="153"/>
                </a:cxn>
                <a:cxn ang="0">
                  <a:pos x="305" y="134"/>
                </a:cxn>
                <a:cxn ang="0">
                  <a:pos x="282" y="115"/>
                </a:cxn>
                <a:cxn ang="0">
                  <a:pos x="259" y="98"/>
                </a:cxn>
                <a:cxn ang="0">
                  <a:pos x="238" y="82"/>
                </a:cxn>
                <a:cxn ang="0">
                  <a:pos x="218" y="69"/>
                </a:cxn>
                <a:cxn ang="0">
                  <a:pos x="204" y="57"/>
                </a:cxn>
                <a:cxn ang="0">
                  <a:pos x="204" y="57"/>
                </a:cxn>
                <a:cxn ang="0">
                  <a:pos x="190" y="46"/>
                </a:cxn>
                <a:cxn ang="0">
                  <a:pos x="170" y="37"/>
                </a:cxn>
                <a:cxn ang="0">
                  <a:pos x="147" y="29"/>
                </a:cxn>
                <a:cxn ang="0">
                  <a:pos x="126" y="23"/>
                </a:cxn>
                <a:cxn ang="0">
                  <a:pos x="101" y="16"/>
                </a:cxn>
                <a:cxn ang="0">
                  <a:pos x="77" y="9"/>
                </a:cxn>
                <a:cxn ang="0">
                  <a:pos x="54" y="6"/>
                </a:cxn>
                <a:cxn ang="0">
                  <a:pos x="34" y="4"/>
                </a:cxn>
                <a:cxn ang="0">
                  <a:pos x="15" y="2"/>
                </a:cxn>
                <a:cxn ang="0">
                  <a:pos x="0" y="0"/>
                </a:cxn>
                <a:cxn ang="0">
                  <a:pos x="0" y="0"/>
                </a:cxn>
                <a:cxn ang="0">
                  <a:pos x="2" y="4"/>
                </a:cxn>
                <a:cxn ang="0">
                  <a:pos x="4" y="8"/>
                </a:cxn>
                <a:cxn ang="0">
                  <a:pos x="10" y="16"/>
                </a:cxn>
                <a:cxn ang="0">
                  <a:pos x="18" y="29"/>
                </a:cxn>
                <a:cxn ang="0">
                  <a:pos x="29" y="41"/>
                </a:cxn>
                <a:cxn ang="0">
                  <a:pos x="40" y="58"/>
                </a:cxn>
                <a:cxn ang="0">
                  <a:pos x="50" y="73"/>
                </a:cxn>
                <a:cxn ang="0">
                  <a:pos x="63" y="90"/>
                </a:cxn>
                <a:cxn ang="0">
                  <a:pos x="75" y="106"/>
                </a:cxn>
                <a:cxn ang="0">
                  <a:pos x="88" y="124"/>
                </a:cxn>
                <a:cxn ang="0">
                  <a:pos x="88" y="124"/>
                </a:cxn>
                <a:cxn ang="0">
                  <a:pos x="101" y="140"/>
                </a:cxn>
                <a:cxn ang="0">
                  <a:pos x="116" y="157"/>
                </a:cxn>
                <a:cxn ang="0">
                  <a:pos x="132" y="174"/>
                </a:cxn>
                <a:cxn ang="0">
                  <a:pos x="149" y="191"/>
                </a:cxn>
                <a:cxn ang="0">
                  <a:pos x="168" y="207"/>
                </a:cxn>
                <a:cxn ang="0">
                  <a:pos x="187" y="225"/>
                </a:cxn>
                <a:cxn ang="0">
                  <a:pos x="206" y="239"/>
                </a:cxn>
                <a:cxn ang="0">
                  <a:pos x="227" y="254"/>
                </a:cxn>
                <a:cxn ang="0">
                  <a:pos x="248" y="267"/>
                </a:cxn>
                <a:cxn ang="0">
                  <a:pos x="271" y="276"/>
                </a:cxn>
              </a:cxnLst>
              <a:rect l="0" t="0" r="r" b="b"/>
              <a:pathLst>
                <a:path w="414" h="277">
                  <a:moveTo>
                    <a:pt x="413" y="227"/>
                  </a:moveTo>
                  <a:lnTo>
                    <a:pt x="395" y="210"/>
                  </a:lnTo>
                  <a:lnTo>
                    <a:pt x="374" y="191"/>
                  </a:lnTo>
                  <a:lnTo>
                    <a:pt x="353" y="172"/>
                  </a:lnTo>
                  <a:lnTo>
                    <a:pt x="328" y="153"/>
                  </a:lnTo>
                  <a:lnTo>
                    <a:pt x="305" y="134"/>
                  </a:lnTo>
                  <a:lnTo>
                    <a:pt x="282" y="115"/>
                  </a:lnTo>
                  <a:lnTo>
                    <a:pt x="259" y="98"/>
                  </a:lnTo>
                  <a:lnTo>
                    <a:pt x="238" y="82"/>
                  </a:lnTo>
                  <a:lnTo>
                    <a:pt x="218" y="69"/>
                  </a:lnTo>
                  <a:lnTo>
                    <a:pt x="204" y="57"/>
                  </a:lnTo>
                  <a:lnTo>
                    <a:pt x="204" y="57"/>
                  </a:lnTo>
                  <a:lnTo>
                    <a:pt x="190" y="46"/>
                  </a:lnTo>
                  <a:lnTo>
                    <a:pt x="170" y="37"/>
                  </a:lnTo>
                  <a:lnTo>
                    <a:pt x="147" y="29"/>
                  </a:lnTo>
                  <a:lnTo>
                    <a:pt x="126" y="23"/>
                  </a:lnTo>
                  <a:lnTo>
                    <a:pt x="101" y="16"/>
                  </a:lnTo>
                  <a:lnTo>
                    <a:pt x="77" y="9"/>
                  </a:lnTo>
                  <a:lnTo>
                    <a:pt x="54" y="6"/>
                  </a:lnTo>
                  <a:lnTo>
                    <a:pt x="34" y="4"/>
                  </a:lnTo>
                  <a:lnTo>
                    <a:pt x="15" y="2"/>
                  </a:lnTo>
                  <a:lnTo>
                    <a:pt x="0" y="0"/>
                  </a:lnTo>
                  <a:lnTo>
                    <a:pt x="0" y="0"/>
                  </a:lnTo>
                  <a:lnTo>
                    <a:pt x="2" y="4"/>
                  </a:lnTo>
                  <a:lnTo>
                    <a:pt x="4" y="8"/>
                  </a:lnTo>
                  <a:lnTo>
                    <a:pt x="10" y="16"/>
                  </a:lnTo>
                  <a:lnTo>
                    <a:pt x="18" y="29"/>
                  </a:lnTo>
                  <a:lnTo>
                    <a:pt x="29" y="41"/>
                  </a:lnTo>
                  <a:lnTo>
                    <a:pt x="40" y="58"/>
                  </a:lnTo>
                  <a:lnTo>
                    <a:pt x="50" y="73"/>
                  </a:lnTo>
                  <a:lnTo>
                    <a:pt x="63" y="90"/>
                  </a:lnTo>
                  <a:lnTo>
                    <a:pt x="75" y="106"/>
                  </a:lnTo>
                  <a:lnTo>
                    <a:pt x="88" y="124"/>
                  </a:lnTo>
                  <a:lnTo>
                    <a:pt x="88" y="124"/>
                  </a:lnTo>
                  <a:lnTo>
                    <a:pt x="101" y="140"/>
                  </a:lnTo>
                  <a:lnTo>
                    <a:pt x="116" y="157"/>
                  </a:lnTo>
                  <a:lnTo>
                    <a:pt x="132" y="174"/>
                  </a:lnTo>
                  <a:lnTo>
                    <a:pt x="149" y="191"/>
                  </a:lnTo>
                  <a:lnTo>
                    <a:pt x="168" y="207"/>
                  </a:lnTo>
                  <a:lnTo>
                    <a:pt x="187" y="225"/>
                  </a:lnTo>
                  <a:lnTo>
                    <a:pt x="206" y="239"/>
                  </a:lnTo>
                  <a:lnTo>
                    <a:pt x="227" y="254"/>
                  </a:lnTo>
                  <a:lnTo>
                    <a:pt x="248" y="267"/>
                  </a:lnTo>
                  <a:lnTo>
                    <a:pt x="271" y="276"/>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246" name="Freeform 244">
              <a:extLst>
                <a:ext uri="{FF2B5EF4-FFF2-40B4-BE49-F238E27FC236}">
                  <a16:creationId xmlns:a16="http://schemas.microsoft.com/office/drawing/2014/main" id="{841CFB39-EB81-9546-96B4-B0A05AEC5C3E}"/>
                </a:ext>
              </a:extLst>
            </p:cNvPr>
            <p:cNvSpPr>
              <a:spLocks/>
            </p:cNvSpPr>
            <p:nvPr/>
          </p:nvSpPr>
          <p:spPr bwMode="auto">
            <a:xfrm>
              <a:off x="2061" y="2667"/>
              <a:ext cx="259" cy="182"/>
            </a:xfrm>
            <a:custGeom>
              <a:avLst/>
              <a:gdLst/>
              <a:ahLst/>
              <a:cxnLst>
                <a:cxn ang="0">
                  <a:pos x="255" y="181"/>
                </a:cxn>
                <a:cxn ang="0">
                  <a:pos x="243" y="176"/>
                </a:cxn>
                <a:cxn ang="0">
                  <a:pos x="230" y="172"/>
                </a:cxn>
                <a:cxn ang="0">
                  <a:pos x="218" y="163"/>
                </a:cxn>
                <a:cxn ang="0">
                  <a:pos x="203" y="159"/>
                </a:cxn>
                <a:cxn ang="0">
                  <a:pos x="188" y="151"/>
                </a:cxn>
                <a:cxn ang="0">
                  <a:pos x="174" y="142"/>
                </a:cxn>
                <a:cxn ang="0">
                  <a:pos x="161" y="133"/>
                </a:cxn>
                <a:cxn ang="0">
                  <a:pos x="147" y="126"/>
                </a:cxn>
                <a:cxn ang="0">
                  <a:pos x="133" y="117"/>
                </a:cxn>
                <a:cxn ang="0">
                  <a:pos x="121" y="107"/>
                </a:cxn>
                <a:cxn ang="0">
                  <a:pos x="121" y="107"/>
                </a:cxn>
                <a:cxn ang="0">
                  <a:pos x="110" y="96"/>
                </a:cxn>
                <a:cxn ang="0">
                  <a:pos x="98" y="85"/>
                </a:cxn>
                <a:cxn ang="0">
                  <a:pos x="85" y="73"/>
                </a:cxn>
                <a:cxn ang="0">
                  <a:pos x="73" y="60"/>
                </a:cxn>
                <a:cxn ang="0">
                  <a:pos x="60" y="50"/>
                </a:cxn>
                <a:cxn ang="0">
                  <a:pos x="48" y="37"/>
                </a:cxn>
                <a:cxn ang="0">
                  <a:pos x="35" y="27"/>
                </a:cxn>
                <a:cxn ang="0">
                  <a:pos x="25" y="18"/>
                </a:cxn>
                <a:cxn ang="0">
                  <a:pos x="12" y="8"/>
                </a:cxn>
                <a:cxn ang="0">
                  <a:pos x="0" y="0"/>
                </a:cxn>
                <a:cxn ang="0">
                  <a:pos x="0" y="0"/>
                </a:cxn>
                <a:cxn ang="0">
                  <a:pos x="12" y="8"/>
                </a:cxn>
                <a:cxn ang="0">
                  <a:pos x="25" y="16"/>
                </a:cxn>
                <a:cxn ang="0">
                  <a:pos x="37" y="25"/>
                </a:cxn>
                <a:cxn ang="0">
                  <a:pos x="50" y="36"/>
                </a:cxn>
                <a:cxn ang="0">
                  <a:pos x="62" y="43"/>
                </a:cxn>
                <a:cxn ang="0">
                  <a:pos x="74" y="54"/>
                </a:cxn>
                <a:cxn ang="0">
                  <a:pos x="87" y="64"/>
                </a:cxn>
                <a:cxn ang="0">
                  <a:pos x="99" y="75"/>
                </a:cxn>
                <a:cxn ang="0">
                  <a:pos x="113" y="85"/>
                </a:cxn>
                <a:cxn ang="0">
                  <a:pos x="125" y="96"/>
                </a:cxn>
                <a:cxn ang="0">
                  <a:pos x="125" y="96"/>
                </a:cxn>
                <a:cxn ang="0">
                  <a:pos x="136" y="105"/>
                </a:cxn>
                <a:cxn ang="0">
                  <a:pos x="149" y="115"/>
                </a:cxn>
                <a:cxn ang="0">
                  <a:pos x="163" y="123"/>
                </a:cxn>
                <a:cxn ang="0">
                  <a:pos x="177" y="132"/>
                </a:cxn>
                <a:cxn ang="0">
                  <a:pos x="193" y="140"/>
                </a:cxn>
                <a:cxn ang="0">
                  <a:pos x="207" y="146"/>
                </a:cxn>
                <a:cxn ang="0">
                  <a:pos x="222" y="153"/>
                </a:cxn>
                <a:cxn ang="0">
                  <a:pos x="234" y="159"/>
                </a:cxn>
                <a:cxn ang="0">
                  <a:pos x="248" y="165"/>
                </a:cxn>
                <a:cxn ang="0">
                  <a:pos x="258" y="170"/>
                </a:cxn>
                <a:cxn ang="0">
                  <a:pos x="255" y="181"/>
                </a:cxn>
              </a:cxnLst>
              <a:rect l="0" t="0" r="r" b="b"/>
              <a:pathLst>
                <a:path w="259" h="182">
                  <a:moveTo>
                    <a:pt x="255" y="181"/>
                  </a:moveTo>
                  <a:lnTo>
                    <a:pt x="243" y="176"/>
                  </a:lnTo>
                  <a:lnTo>
                    <a:pt x="230" y="172"/>
                  </a:lnTo>
                  <a:lnTo>
                    <a:pt x="218" y="163"/>
                  </a:lnTo>
                  <a:lnTo>
                    <a:pt x="203" y="159"/>
                  </a:lnTo>
                  <a:lnTo>
                    <a:pt x="188" y="151"/>
                  </a:lnTo>
                  <a:lnTo>
                    <a:pt x="174" y="142"/>
                  </a:lnTo>
                  <a:lnTo>
                    <a:pt x="161" y="133"/>
                  </a:lnTo>
                  <a:lnTo>
                    <a:pt x="147" y="126"/>
                  </a:lnTo>
                  <a:lnTo>
                    <a:pt x="133" y="117"/>
                  </a:lnTo>
                  <a:lnTo>
                    <a:pt x="121" y="107"/>
                  </a:lnTo>
                  <a:lnTo>
                    <a:pt x="121" y="107"/>
                  </a:lnTo>
                  <a:lnTo>
                    <a:pt x="110" y="96"/>
                  </a:lnTo>
                  <a:lnTo>
                    <a:pt x="98" y="85"/>
                  </a:lnTo>
                  <a:lnTo>
                    <a:pt x="85" y="73"/>
                  </a:lnTo>
                  <a:lnTo>
                    <a:pt x="73" y="60"/>
                  </a:lnTo>
                  <a:lnTo>
                    <a:pt x="60" y="50"/>
                  </a:lnTo>
                  <a:lnTo>
                    <a:pt x="48" y="37"/>
                  </a:lnTo>
                  <a:lnTo>
                    <a:pt x="35" y="27"/>
                  </a:lnTo>
                  <a:lnTo>
                    <a:pt x="25" y="18"/>
                  </a:lnTo>
                  <a:lnTo>
                    <a:pt x="12" y="8"/>
                  </a:lnTo>
                  <a:lnTo>
                    <a:pt x="0" y="0"/>
                  </a:lnTo>
                  <a:lnTo>
                    <a:pt x="0" y="0"/>
                  </a:lnTo>
                  <a:lnTo>
                    <a:pt x="12" y="8"/>
                  </a:lnTo>
                  <a:lnTo>
                    <a:pt x="25" y="16"/>
                  </a:lnTo>
                  <a:lnTo>
                    <a:pt x="37" y="25"/>
                  </a:lnTo>
                  <a:lnTo>
                    <a:pt x="50" y="36"/>
                  </a:lnTo>
                  <a:lnTo>
                    <a:pt x="62" y="43"/>
                  </a:lnTo>
                  <a:lnTo>
                    <a:pt x="74" y="54"/>
                  </a:lnTo>
                  <a:lnTo>
                    <a:pt x="87" y="64"/>
                  </a:lnTo>
                  <a:lnTo>
                    <a:pt x="99" y="75"/>
                  </a:lnTo>
                  <a:lnTo>
                    <a:pt x="113" y="85"/>
                  </a:lnTo>
                  <a:lnTo>
                    <a:pt x="125" y="96"/>
                  </a:lnTo>
                  <a:lnTo>
                    <a:pt x="125" y="96"/>
                  </a:lnTo>
                  <a:lnTo>
                    <a:pt x="136" y="105"/>
                  </a:lnTo>
                  <a:lnTo>
                    <a:pt x="149" y="115"/>
                  </a:lnTo>
                  <a:lnTo>
                    <a:pt x="163" y="123"/>
                  </a:lnTo>
                  <a:lnTo>
                    <a:pt x="177" y="132"/>
                  </a:lnTo>
                  <a:lnTo>
                    <a:pt x="193" y="140"/>
                  </a:lnTo>
                  <a:lnTo>
                    <a:pt x="207" y="146"/>
                  </a:lnTo>
                  <a:lnTo>
                    <a:pt x="222" y="153"/>
                  </a:lnTo>
                  <a:lnTo>
                    <a:pt x="234" y="159"/>
                  </a:lnTo>
                  <a:lnTo>
                    <a:pt x="248" y="165"/>
                  </a:lnTo>
                  <a:lnTo>
                    <a:pt x="258" y="170"/>
                  </a:lnTo>
                  <a:lnTo>
                    <a:pt x="255" y="181"/>
                  </a:lnTo>
                </a:path>
              </a:pathLst>
            </a:custGeom>
            <a:solidFill>
              <a:srgbClr val="7C6000"/>
            </a:solidFill>
            <a:ln w="9525" cap="rnd">
              <a:noFill/>
              <a:round/>
              <a:headEnd/>
              <a:tailEnd/>
            </a:ln>
            <a:effectLst/>
          </p:spPr>
          <p:txBody>
            <a:bodyPr/>
            <a:lstStyle/>
            <a:p>
              <a:endParaRPr lang="en-US" sz="1800"/>
            </a:p>
          </p:txBody>
        </p:sp>
        <p:sp>
          <p:nvSpPr>
            <p:cNvPr id="247" name="Freeform 245">
              <a:extLst>
                <a:ext uri="{FF2B5EF4-FFF2-40B4-BE49-F238E27FC236}">
                  <a16:creationId xmlns:a16="http://schemas.microsoft.com/office/drawing/2014/main" id="{D6E8B894-41B3-ED44-97F3-FBEE93D4A662}"/>
                </a:ext>
              </a:extLst>
            </p:cNvPr>
            <p:cNvSpPr>
              <a:spLocks/>
            </p:cNvSpPr>
            <p:nvPr/>
          </p:nvSpPr>
          <p:spPr bwMode="auto">
            <a:xfrm>
              <a:off x="2172" y="2825"/>
              <a:ext cx="317" cy="193"/>
            </a:xfrm>
            <a:custGeom>
              <a:avLst/>
              <a:gdLst/>
              <a:ahLst/>
              <a:cxnLst>
                <a:cxn ang="0">
                  <a:pos x="267" y="71"/>
                </a:cxn>
                <a:cxn ang="0">
                  <a:pos x="251" y="58"/>
                </a:cxn>
                <a:cxn ang="0">
                  <a:pos x="230" y="46"/>
                </a:cxn>
                <a:cxn ang="0">
                  <a:pos x="209" y="33"/>
                </a:cxn>
                <a:cxn ang="0">
                  <a:pos x="183" y="23"/>
                </a:cxn>
                <a:cxn ang="0">
                  <a:pos x="156" y="14"/>
                </a:cxn>
                <a:cxn ang="0">
                  <a:pos x="126" y="5"/>
                </a:cxn>
                <a:cxn ang="0">
                  <a:pos x="96" y="1"/>
                </a:cxn>
                <a:cxn ang="0">
                  <a:pos x="64" y="0"/>
                </a:cxn>
                <a:cxn ang="0">
                  <a:pos x="34" y="0"/>
                </a:cxn>
                <a:cxn ang="0">
                  <a:pos x="0" y="5"/>
                </a:cxn>
                <a:cxn ang="0">
                  <a:pos x="0" y="5"/>
                </a:cxn>
                <a:cxn ang="0">
                  <a:pos x="0" y="7"/>
                </a:cxn>
                <a:cxn ang="0">
                  <a:pos x="6" y="16"/>
                </a:cxn>
                <a:cxn ang="0">
                  <a:pos x="14" y="28"/>
                </a:cxn>
                <a:cxn ang="0">
                  <a:pos x="25" y="46"/>
                </a:cxn>
                <a:cxn ang="0">
                  <a:pos x="38" y="65"/>
                </a:cxn>
                <a:cxn ang="0">
                  <a:pos x="52" y="83"/>
                </a:cxn>
                <a:cxn ang="0">
                  <a:pos x="67" y="100"/>
                </a:cxn>
                <a:cxn ang="0">
                  <a:pos x="84" y="118"/>
                </a:cxn>
                <a:cxn ang="0">
                  <a:pos x="101" y="132"/>
                </a:cxn>
                <a:cxn ang="0">
                  <a:pos x="117" y="143"/>
                </a:cxn>
                <a:cxn ang="0">
                  <a:pos x="117" y="143"/>
                </a:cxn>
                <a:cxn ang="0">
                  <a:pos x="135" y="151"/>
                </a:cxn>
                <a:cxn ang="0">
                  <a:pos x="154" y="157"/>
                </a:cxn>
                <a:cxn ang="0">
                  <a:pos x="175" y="166"/>
                </a:cxn>
                <a:cxn ang="0">
                  <a:pos x="193" y="172"/>
                </a:cxn>
                <a:cxn ang="0">
                  <a:pos x="214" y="178"/>
                </a:cxn>
                <a:cxn ang="0">
                  <a:pos x="236" y="183"/>
                </a:cxn>
                <a:cxn ang="0">
                  <a:pos x="257" y="187"/>
                </a:cxn>
                <a:cxn ang="0">
                  <a:pos x="276" y="192"/>
                </a:cxn>
                <a:cxn ang="0">
                  <a:pos x="297" y="192"/>
                </a:cxn>
                <a:cxn ang="0">
                  <a:pos x="316" y="192"/>
                </a:cxn>
                <a:cxn ang="0">
                  <a:pos x="267" y="71"/>
                </a:cxn>
              </a:cxnLst>
              <a:rect l="0" t="0" r="r" b="b"/>
              <a:pathLst>
                <a:path w="317" h="193">
                  <a:moveTo>
                    <a:pt x="267" y="71"/>
                  </a:moveTo>
                  <a:lnTo>
                    <a:pt x="251" y="58"/>
                  </a:lnTo>
                  <a:lnTo>
                    <a:pt x="230" y="46"/>
                  </a:lnTo>
                  <a:lnTo>
                    <a:pt x="209" y="33"/>
                  </a:lnTo>
                  <a:lnTo>
                    <a:pt x="183" y="23"/>
                  </a:lnTo>
                  <a:lnTo>
                    <a:pt x="156" y="14"/>
                  </a:lnTo>
                  <a:lnTo>
                    <a:pt x="126" y="5"/>
                  </a:lnTo>
                  <a:lnTo>
                    <a:pt x="96" y="1"/>
                  </a:lnTo>
                  <a:lnTo>
                    <a:pt x="64" y="0"/>
                  </a:lnTo>
                  <a:lnTo>
                    <a:pt x="34" y="0"/>
                  </a:lnTo>
                  <a:lnTo>
                    <a:pt x="0" y="5"/>
                  </a:lnTo>
                  <a:lnTo>
                    <a:pt x="0" y="5"/>
                  </a:lnTo>
                  <a:lnTo>
                    <a:pt x="0" y="7"/>
                  </a:lnTo>
                  <a:lnTo>
                    <a:pt x="6" y="16"/>
                  </a:lnTo>
                  <a:lnTo>
                    <a:pt x="14" y="28"/>
                  </a:lnTo>
                  <a:lnTo>
                    <a:pt x="25" y="46"/>
                  </a:lnTo>
                  <a:lnTo>
                    <a:pt x="38" y="65"/>
                  </a:lnTo>
                  <a:lnTo>
                    <a:pt x="52" y="83"/>
                  </a:lnTo>
                  <a:lnTo>
                    <a:pt x="67" y="100"/>
                  </a:lnTo>
                  <a:lnTo>
                    <a:pt x="84" y="118"/>
                  </a:lnTo>
                  <a:lnTo>
                    <a:pt x="101" y="132"/>
                  </a:lnTo>
                  <a:lnTo>
                    <a:pt x="117" y="143"/>
                  </a:lnTo>
                  <a:lnTo>
                    <a:pt x="117" y="143"/>
                  </a:lnTo>
                  <a:lnTo>
                    <a:pt x="135" y="151"/>
                  </a:lnTo>
                  <a:lnTo>
                    <a:pt x="154" y="157"/>
                  </a:lnTo>
                  <a:lnTo>
                    <a:pt x="175" y="166"/>
                  </a:lnTo>
                  <a:lnTo>
                    <a:pt x="193" y="172"/>
                  </a:lnTo>
                  <a:lnTo>
                    <a:pt x="214" y="178"/>
                  </a:lnTo>
                  <a:lnTo>
                    <a:pt x="236" y="183"/>
                  </a:lnTo>
                  <a:lnTo>
                    <a:pt x="257" y="187"/>
                  </a:lnTo>
                  <a:lnTo>
                    <a:pt x="276" y="192"/>
                  </a:lnTo>
                  <a:lnTo>
                    <a:pt x="297" y="192"/>
                  </a:lnTo>
                  <a:lnTo>
                    <a:pt x="316" y="192"/>
                  </a:lnTo>
                  <a:lnTo>
                    <a:pt x="267" y="71"/>
                  </a:lnTo>
                </a:path>
              </a:pathLst>
            </a:custGeom>
            <a:solidFill>
              <a:srgbClr val="FFD80F"/>
            </a:solidFill>
            <a:ln w="9525" cap="rnd">
              <a:noFill/>
              <a:round/>
              <a:headEnd/>
              <a:tailEnd/>
            </a:ln>
            <a:effectLst/>
          </p:spPr>
          <p:txBody>
            <a:bodyPr/>
            <a:lstStyle/>
            <a:p>
              <a:endParaRPr lang="en-US" sz="1800"/>
            </a:p>
          </p:txBody>
        </p:sp>
        <p:sp>
          <p:nvSpPr>
            <p:cNvPr id="248" name="Freeform 246">
              <a:extLst>
                <a:ext uri="{FF2B5EF4-FFF2-40B4-BE49-F238E27FC236}">
                  <a16:creationId xmlns:a16="http://schemas.microsoft.com/office/drawing/2014/main" id="{BE759DA5-AD67-6D41-975E-7E6EB3F1EF2E}"/>
                </a:ext>
              </a:extLst>
            </p:cNvPr>
            <p:cNvSpPr>
              <a:spLocks/>
            </p:cNvSpPr>
            <p:nvPr/>
          </p:nvSpPr>
          <p:spPr bwMode="auto">
            <a:xfrm>
              <a:off x="2172" y="2825"/>
              <a:ext cx="317" cy="193"/>
            </a:xfrm>
            <a:custGeom>
              <a:avLst/>
              <a:gdLst/>
              <a:ahLst/>
              <a:cxnLst>
                <a:cxn ang="0">
                  <a:pos x="267" y="71"/>
                </a:cxn>
                <a:cxn ang="0">
                  <a:pos x="251" y="58"/>
                </a:cxn>
                <a:cxn ang="0">
                  <a:pos x="230" y="46"/>
                </a:cxn>
                <a:cxn ang="0">
                  <a:pos x="209" y="33"/>
                </a:cxn>
                <a:cxn ang="0">
                  <a:pos x="183" y="23"/>
                </a:cxn>
                <a:cxn ang="0">
                  <a:pos x="156" y="14"/>
                </a:cxn>
                <a:cxn ang="0">
                  <a:pos x="126" y="5"/>
                </a:cxn>
                <a:cxn ang="0">
                  <a:pos x="96" y="1"/>
                </a:cxn>
                <a:cxn ang="0">
                  <a:pos x="64" y="0"/>
                </a:cxn>
                <a:cxn ang="0">
                  <a:pos x="34" y="0"/>
                </a:cxn>
                <a:cxn ang="0">
                  <a:pos x="0" y="5"/>
                </a:cxn>
                <a:cxn ang="0">
                  <a:pos x="0" y="5"/>
                </a:cxn>
                <a:cxn ang="0">
                  <a:pos x="0" y="7"/>
                </a:cxn>
                <a:cxn ang="0">
                  <a:pos x="6" y="16"/>
                </a:cxn>
                <a:cxn ang="0">
                  <a:pos x="14" y="28"/>
                </a:cxn>
                <a:cxn ang="0">
                  <a:pos x="25" y="46"/>
                </a:cxn>
                <a:cxn ang="0">
                  <a:pos x="38" y="65"/>
                </a:cxn>
                <a:cxn ang="0">
                  <a:pos x="52" y="83"/>
                </a:cxn>
                <a:cxn ang="0">
                  <a:pos x="67" y="100"/>
                </a:cxn>
                <a:cxn ang="0">
                  <a:pos x="84" y="118"/>
                </a:cxn>
                <a:cxn ang="0">
                  <a:pos x="101" y="132"/>
                </a:cxn>
                <a:cxn ang="0">
                  <a:pos x="117" y="143"/>
                </a:cxn>
                <a:cxn ang="0">
                  <a:pos x="117" y="143"/>
                </a:cxn>
                <a:cxn ang="0">
                  <a:pos x="135" y="151"/>
                </a:cxn>
                <a:cxn ang="0">
                  <a:pos x="154" y="157"/>
                </a:cxn>
                <a:cxn ang="0">
                  <a:pos x="175" y="166"/>
                </a:cxn>
                <a:cxn ang="0">
                  <a:pos x="193" y="172"/>
                </a:cxn>
                <a:cxn ang="0">
                  <a:pos x="214" y="178"/>
                </a:cxn>
                <a:cxn ang="0">
                  <a:pos x="236" y="183"/>
                </a:cxn>
                <a:cxn ang="0">
                  <a:pos x="257" y="187"/>
                </a:cxn>
                <a:cxn ang="0">
                  <a:pos x="276" y="192"/>
                </a:cxn>
                <a:cxn ang="0">
                  <a:pos x="297" y="192"/>
                </a:cxn>
                <a:cxn ang="0">
                  <a:pos x="316" y="192"/>
                </a:cxn>
              </a:cxnLst>
              <a:rect l="0" t="0" r="r" b="b"/>
              <a:pathLst>
                <a:path w="317" h="193">
                  <a:moveTo>
                    <a:pt x="267" y="71"/>
                  </a:moveTo>
                  <a:lnTo>
                    <a:pt x="251" y="58"/>
                  </a:lnTo>
                  <a:lnTo>
                    <a:pt x="230" y="46"/>
                  </a:lnTo>
                  <a:lnTo>
                    <a:pt x="209" y="33"/>
                  </a:lnTo>
                  <a:lnTo>
                    <a:pt x="183" y="23"/>
                  </a:lnTo>
                  <a:lnTo>
                    <a:pt x="156" y="14"/>
                  </a:lnTo>
                  <a:lnTo>
                    <a:pt x="126" y="5"/>
                  </a:lnTo>
                  <a:lnTo>
                    <a:pt x="96" y="1"/>
                  </a:lnTo>
                  <a:lnTo>
                    <a:pt x="64" y="0"/>
                  </a:lnTo>
                  <a:lnTo>
                    <a:pt x="34" y="0"/>
                  </a:lnTo>
                  <a:lnTo>
                    <a:pt x="0" y="5"/>
                  </a:lnTo>
                  <a:lnTo>
                    <a:pt x="0" y="5"/>
                  </a:lnTo>
                  <a:lnTo>
                    <a:pt x="0" y="7"/>
                  </a:lnTo>
                  <a:lnTo>
                    <a:pt x="6" y="16"/>
                  </a:lnTo>
                  <a:lnTo>
                    <a:pt x="14" y="28"/>
                  </a:lnTo>
                  <a:lnTo>
                    <a:pt x="25" y="46"/>
                  </a:lnTo>
                  <a:lnTo>
                    <a:pt x="38" y="65"/>
                  </a:lnTo>
                  <a:lnTo>
                    <a:pt x="52" y="83"/>
                  </a:lnTo>
                  <a:lnTo>
                    <a:pt x="67" y="100"/>
                  </a:lnTo>
                  <a:lnTo>
                    <a:pt x="84" y="118"/>
                  </a:lnTo>
                  <a:lnTo>
                    <a:pt x="101" y="132"/>
                  </a:lnTo>
                  <a:lnTo>
                    <a:pt x="117" y="143"/>
                  </a:lnTo>
                  <a:lnTo>
                    <a:pt x="117" y="143"/>
                  </a:lnTo>
                  <a:lnTo>
                    <a:pt x="135" y="151"/>
                  </a:lnTo>
                  <a:lnTo>
                    <a:pt x="154" y="157"/>
                  </a:lnTo>
                  <a:lnTo>
                    <a:pt x="175" y="166"/>
                  </a:lnTo>
                  <a:lnTo>
                    <a:pt x="193" y="172"/>
                  </a:lnTo>
                  <a:lnTo>
                    <a:pt x="214" y="178"/>
                  </a:lnTo>
                  <a:lnTo>
                    <a:pt x="236" y="183"/>
                  </a:lnTo>
                  <a:lnTo>
                    <a:pt x="257" y="187"/>
                  </a:lnTo>
                  <a:lnTo>
                    <a:pt x="276" y="192"/>
                  </a:lnTo>
                  <a:lnTo>
                    <a:pt x="297" y="192"/>
                  </a:lnTo>
                  <a:lnTo>
                    <a:pt x="316" y="192"/>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249" name="Freeform 247">
              <a:extLst>
                <a:ext uri="{FF2B5EF4-FFF2-40B4-BE49-F238E27FC236}">
                  <a16:creationId xmlns:a16="http://schemas.microsoft.com/office/drawing/2014/main" id="{011C4DC6-F5AA-4A4F-A63E-FB0AE7776915}"/>
                </a:ext>
              </a:extLst>
            </p:cNvPr>
            <p:cNvSpPr>
              <a:spLocks/>
            </p:cNvSpPr>
            <p:nvPr/>
          </p:nvSpPr>
          <p:spPr bwMode="auto">
            <a:xfrm>
              <a:off x="2244" y="2858"/>
              <a:ext cx="219" cy="96"/>
            </a:xfrm>
            <a:custGeom>
              <a:avLst/>
              <a:gdLst/>
              <a:ahLst/>
              <a:cxnLst>
                <a:cxn ang="0">
                  <a:pos x="218" y="85"/>
                </a:cxn>
                <a:cxn ang="0">
                  <a:pos x="187" y="76"/>
                </a:cxn>
                <a:cxn ang="0">
                  <a:pos x="159" y="67"/>
                </a:cxn>
                <a:cxn ang="0">
                  <a:pos x="132" y="59"/>
                </a:cxn>
                <a:cxn ang="0">
                  <a:pos x="107" y="48"/>
                </a:cxn>
                <a:cxn ang="0">
                  <a:pos x="86" y="40"/>
                </a:cxn>
                <a:cxn ang="0">
                  <a:pos x="63" y="32"/>
                </a:cxn>
                <a:cxn ang="0">
                  <a:pos x="43" y="23"/>
                </a:cxn>
                <a:cxn ang="0">
                  <a:pos x="27" y="15"/>
                </a:cxn>
                <a:cxn ang="0">
                  <a:pos x="13" y="6"/>
                </a:cxn>
                <a:cxn ang="0">
                  <a:pos x="0" y="0"/>
                </a:cxn>
                <a:cxn ang="0">
                  <a:pos x="0" y="0"/>
                </a:cxn>
                <a:cxn ang="0">
                  <a:pos x="13" y="6"/>
                </a:cxn>
                <a:cxn ang="0">
                  <a:pos x="27" y="15"/>
                </a:cxn>
                <a:cxn ang="0">
                  <a:pos x="43" y="25"/>
                </a:cxn>
                <a:cxn ang="0">
                  <a:pos x="63" y="36"/>
                </a:cxn>
                <a:cxn ang="0">
                  <a:pos x="84" y="46"/>
                </a:cxn>
                <a:cxn ang="0">
                  <a:pos x="105" y="57"/>
                </a:cxn>
                <a:cxn ang="0">
                  <a:pos x="130" y="67"/>
                </a:cxn>
                <a:cxn ang="0">
                  <a:pos x="155" y="76"/>
                </a:cxn>
                <a:cxn ang="0">
                  <a:pos x="182" y="87"/>
                </a:cxn>
                <a:cxn ang="0">
                  <a:pos x="214" y="95"/>
                </a:cxn>
                <a:cxn ang="0">
                  <a:pos x="218" y="85"/>
                </a:cxn>
              </a:cxnLst>
              <a:rect l="0" t="0" r="r" b="b"/>
              <a:pathLst>
                <a:path w="219" h="96">
                  <a:moveTo>
                    <a:pt x="218" y="85"/>
                  </a:moveTo>
                  <a:lnTo>
                    <a:pt x="187" y="76"/>
                  </a:lnTo>
                  <a:lnTo>
                    <a:pt x="159" y="67"/>
                  </a:lnTo>
                  <a:lnTo>
                    <a:pt x="132" y="59"/>
                  </a:lnTo>
                  <a:lnTo>
                    <a:pt x="107" y="48"/>
                  </a:lnTo>
                  <a:lnTo>
                    <a:pt x="86" y="40"/>
                  </a:lnTo>
                  <a:lnTo>
                    <a:pt x="63" y="32"/>
                  </a:lnTo>
                  <a:lnTo>
                    <a:pt x="43" y="23"/>
                  </a:lnTo>
                  <a:lnTo>
                    <a:pt x="27" y="15"/>
                  </a:lnTo>
                  <a:lnTo>
                    <a:pt x="13" y="6"/>
                  </a:lnTo>
                  <a:lnTo>
                    <a:pt x="0" y="0"/>
                  </a:lnTo>
                  <a:lnTo>
                    <a:pt x="0" y="0"/>
                  </a:lnTo>
                  <a:lnTo>
                    <a:pt x="13" y="6"/>
                  </a:lnTo>
                  <a:lnTo>
                    <a:pt x="27" y="15"/>
                  </a:lnTo>
                  <a:lnTo>
                    <a:pt x="43" y="25"/>
                  </a:lnTo>
                  <a:lnTo>
                    <a:pt x="63" y="36"/>
                  </a:lnTo>
                  <a:lnTo>
                    <a:pt x="84" y="46"/>
                  </a:lnTo>
                  <a:lnTo>
                    <a:pt x="105" y="57"/>
                  </a:lnTo>
                  <a:lnTo>
                    <a:pt x="130" y="67"/>
                  </a:lnTo>
                  <a:lnTo>
                    <a:pt x="155" y="76"/>
                  </a:lnTo>
                  <a:lnTo>
                    <a:pt x="182" y="87"/>
                  </a:lnTo>
                  <a:lnTo>
                    <a:pt x="214" y="95"/>
                  </a:lnTo>
                  <a:lnTo>
                    <a:pt x="218" y="85"/>
                  </a:lnTo>
                </a:path>
              </a:pathLst>
            </a:custGeom>
            <a:solidFill>
              <a:srgbClr val="7C6000"/>
            </a:solidFill>
            <a:ln w="9525" cap="rnd">
              <a:noFill/>
              <a:round/>
              <a:headEnd/>
              <a:tailEnd/>
            </a:ln>
            <a:effectLst/>
          </p:spPr>
          <p:txBody>
            <a:bodyPr/>
            <a:lstStyle/>
            <a:p>
              <a:endParaRPr lang="en-US" sz="1800"/>
            </a:p>
          </p:txBody>
        </p:sp>
        <p:sp>
          <p:nvSpPr>
            <p:cNvPr id="250" name="Freeform 248">
              <a:extLst>
                <a:ext uri="{FF2B5EF4-FFF2-40B4-BE49-F238E27FC236}">
                  <a16:creationId xmlns:a16="http://schemas.microsoft.com/office/drawing/2014/main" id="{112B9415-F2F9-724B-95BD-C835F3774029}"/>
                </a:ext>
              </a:extLst>
            </p:cNvPr>
            <p:cNvSpPr>
              <a:spLocks/>
            </p:cNvSpPr>
            <p:nvPr/>
          </p:nvSpPr>
          <p:spPr bwMode="auto">
            <a:xfrm>
              <a:off x="2260" y="2676"/>
              <a:ext cx="326" cy="278"/>
            </a:xfrm>
            <a:custGeom>
              <a:avLst/>
              <a:gdLst/>
              <a:ahLst/>
              <a:cxnLst>
                <a:cxn ang="0">
                  <a:pos x="295" y="277"/>
                </a:cxn>
                <a:cxn ang="0">
                  <a:pos x="277" y="274"/>
                </a:cxn>
                <a:cxn ang="0">
                  <a:pos x="258" y="271"/>
                </a:cxn>
                <a:cxn ang="0">
                  <a:pos x="235" y="264"/>
                </a:cxn>
                <a:cxn ang="0">
                  <a:pos x="214" y="256"/>
                </a:cxn>
                <a:cxn ang="0">
                  <a:pos x="189" y="247"/>
                </a:cxn>
                <a:cxn ang="0">
                  <a:pos x="164" y="237"/>
                </a:cxn>
                <a:cxn ang="0">
                  <a:pos x="141" y="223"/>
                </a:cxn>
                <a:cxn ang="0">
                  <a:pos x="115" y="205"/>
                </a:cxn>
                <a:cxn ang="0">
                  <a:pos x="94" y="186"/>
                </a:cxn>
                <a:cxn ang="0">
                  <a:pos x="73" y="165"/>
                </a:cxn>
                <a:cxn ang="0">
                  <a:pos x="73" y="165"/>
                </a:cxn>
                <a:cxn ang="0">
                  <a:pos x="56" y="142"/>
                </a:cxn>
                <a:cxn ang="0">
                  <a:pos x="41" y="122"/>
                </a:cxn>
                <a:cxn ang="0">
                  <a:pos x="30" y="104"/>
                </a:cxn>
                <a:cxn ang="0">
                  <a:pos x="23" y="85"/>
                </a:cxn>
                <a:cxn ang="0">
                  <a:pos x="16" y="69"/>
                </a:cxn>
                <a:cxn ang="0">
                  <a:pos x="9" y="53"/>
                </a:cxn>
                <a:cxn ang="0">
                  <a:pos x="7" y="39"/>
                </a:cxn>
                <a:cxn ang="0">
                  <a:pos x="3" y="27"/>
                </a:cxn>
                <a:cxn ang="0">
                  <a:pos x="1" y="14"/>
                </a:cxn>
                <a:cxn ang="0">
                  <a:pos x="0" y="2"/>
                </a:cxn>
                <a:cxn ang="0">
                  <a:pos x="0" y="2"/>
                </a:cxn>
                <a:cxn ang="0">
                  <a:pos x="1" y="2"/>
                </a:cxn>
                <a:cxn ang="0">
                  <a:pos x="7" y="2"/>
                </a:cxn>
                <a:cxn ang="0">
                  <a:pos x="18" y="2"/>
                </a:cxn>
                <a:cxn ang="0">
                  <a:pos x="33" y="0"/>
                </a:cxn>
                <a:cxn ang="0">
                  <a:pos x="48" y="2"/>
                </a:cxn>
                <a:cxn ang="0">
                  <a:pos x="67" y="2"/>
                </a:cxn>
                <a:cxn ang="0">
                  <a:pos x="83" y="5"/>
                </a:cxn>
                <a:cxn ang="0">
                  <a:pos x="102" y="9"/>
                </a:cxn>
                <a:cxn ang="0">
                  <a:pos x="120" y="18"/>
                </a:cxn>
                <a:cxn ang="0">
                  <a:pos x="136" y="27"/>
                </a:cxn>
                <a:cxn ang="0">
                  <a:pos x="136" y="27"/>
                </a:cxn>
                <a:cxn ang="0">
                  <a:pos x="153" y="39"/>
                </a:cxn>
                <a:cxn ang="0">
                  <a:pos x="170" y="51"/>
                </a:cxn>
                <a:cxn ang="0">
                  <a:pos x="189" y="69"/>
                </a:cxn>
                <a:cxn ang="0">
                  <a:pos x="208" y="85"/>
                </a:cxn>
                <a:cxn ang="0">
                  <a:pos x="226" y="106"/>
                </a:cxn>
                <a:cxn ang="0">
                  <a:pos x="248" y="127"/>
                </a:cxn>
                <a:cxn ang="0">
                  <a:pos x="267" y="152"/>
                </a:cxn>
                <a:cxn ang="0">
                  <a:pos x="286" y="182"/>
                </a:cxn>
                <a:cxn ang="0">
                  <a:pos x="305" y="216"/>
                </a:cxn>
                <a:cxn ang="0">
                  <a:pos x="325" y="249"/>
                </a:cxn>
                <a:cxn ang="0">
                  <a:pos x="295" y="277"/>
                </a:cxn>
              </a:cxnLst>
              <a:rect l="0" t="0" r="r" b="b"/>
              <a:pathLst>
                <a:path w="326" h="278">
                  <a:moveTo>
                    <a:pt x="295" y="277"/>
                  </a:moveTo>
                  <a:lnTo>
                    <a:pt x="277" y="274"/>
                  </a:lnTo>
                  <a:lnTo>
                    <a:pt x="258" y="271"/>
                  </a:lnTo>
                  <a:lnTo>
                    <a:pt x="235" y="264"/>
                  </a:lnTo>
                  <a:lnTo>
                    <a:pt x="214" y="256"/>
                  </a:lnTo>
                  <a:lnTo>
                    <a:pt x="189" y="247"/>
                  </a:lnTo>
                  <a:lnTo>
                    <a:pt x="164" y="237"/>
                  </a:lnTo>
                  <a:lnTo>
                    <a:pt x="141" y="223"/>
                  </a:lnTo>
                  <a:lnTo>
                    <a:pt x="115" y="205"/>
                  </a:lnTo>
                  <a:lnTo>
                    <a:pt x="94" y="186"/>
                  </a:lnTo>
                  <a:lnTo>
                    <a:pt x="73" y="165"/>
                  </a:lnTo>
                  <a:lnTo>
                    <a:pt x="73" y="165"/>
                  </a:lnTo>
                  <a:lnTo>
                    <a:pt x="56" y="142"/>
                  </a:lnTo>
                  <a:lnTo>
                    <a:pt x="41" y="122"/>
                  </a:lnTo>
                  <a:lnTo>
                    <a:pt x="30" y="104"/>
                  </a:lnTo>
                  <a:lnTo>
                    <a:pt x="23" y="85"/>
                  </a:lnTo>
                  <a:lnTo>
                    <a:pt x="16" y="69"/>
                  </a:lnTo>
                  <a:lnTo>
                    <a:pt x="9" y="53"/>
                  </a:lnTo>
                  <a:lnTo>
                    <a:pt x="7" y="39"/>
                  </a:lnTo>
                  <a:lnTo>
                    <a:pt x="3" y="27"/>
                  </a:lnTo>
                  <a:lnTo>
                    <a:pt x="1" y="14"/>
                  </a:lnTo>
                  <a:lnTo>
                    <a:pt x="0" y="2"/>
                  </a:lnTo>
                  <a:lnTo>
                    <a:pt x="0" y="2"/>
                  </a:lnTo>
                  <a:lnTo>
                    <a:pt x="1" y="2"/>
                  </a:lnTo>
                  <a:lnTo>
                    <a:pt x="7" y="2"/>
                  </a:lnTo>
                  <a:lnTo>
                    <a:pt x="18" y="2"/>
                  </a:lnTo>
                  <a:lnTo>
                    <a:pt x="33" y="0"/>
                  </a:lnTo>
                  <a:lnTo>
                    <a:pt x="48" y="2"/>
                  </a:lnTo>
                  <a:lnTo>
                    <a:pt x="67" y="2"/>
                  </a:lnTo>
                  <a:lnTo>
                    <a:pt x="83" y="5"/>
                  </a:lnTo>
                  <a:lnTo>
                    <a:pt x="102" y="9"/>
                  </a:lnTo>
                  <a:lnTo>
                    <a:pt x="120" y="18"/>
                  </a:lnTo>
                  <a:lnTo>
                    <a:pt x="136" y="27"/>
                  </a:lnTo>
                  <a:lnTo>
                    <a:pt x="136" y="27"/>
                  </a:lnTo>
                  <a:lnTo>
                    <a:pt x="153" y="39"/>
                  </a:lnTo>
                  <a:lnTo>
                    <a:pt x="170" y="51"/>
                  </a:lnTo>
                  <a:lnTo>
                    <a:pt x="189" y="69"/>
                  </a:lnTo>
                  <a:lnTo>
                    <a:pt x="208" y="85"/>
                  </a:lnTo>
                  <a:lnTo>
                    <a:pt x="226" y="106"/>
                  </a:lnTo>
                  <a:lnTo>
                    <a:pt x="248" y="127"/>
                  </a:lnTo>
                  <a:lnTo>
                    <a:pt x="267" y="152"/>
                  </a:lnTo>
                  <a:lnTo>
                    <a:pt x="286" y="182"/>
                  </a:lnTo>
                  <a:lnTo>
                    <a:pt x="305" y="216"/>
                  </a:lnTo>
                  <a:lnTo>
                    <a:pt x="325" y="249"/>
                  </a:lnTo>
                  <a:lnTo>
                    <a:pt x="295" y="277"/>
                  </a:lnTo>
                </a:path>
              </a:pathLst>
            </a:custGeom>
            <a:solidFill>
              <a:srgbClr val="FFD80F"/>
            </a:solidFill>
            <a:ln w="9525" cap="rnd">
              <a:noFill/>
              <a:round/>
              <a:headEnd/>
              <a:tailEnd/>
            </a:ln>
            <a:effectLst/>
          </p:spPr>
          <p:txBody>
            <a:bodyPr/>
            <a:lstStyle/>
            <a:p>
              <a:endParaRPr lang="en-US" sz="1800"/>
            </a:p>
          </p:txBody>
        </p:sp>
        <p:sp>
          <p:nvSpPr>
            <p:cNvPr id="251" name="Freeform 249">
              <a:extLst>
                <a:ext uri="{FF2B5EF4-FFF2-40B4-BE49-F238E27FC236}">
                  <a16:creationId xmlns:a16="http://schemas.microsoft.com/office/drawing/2014/main" id="{53342B4A-6F9C-3D47-B2F8-BD5159FDCBAC}"/>
                </a:ext>
              </a:extLst>
            </p:cNvPr>
            <p:cNvSpPr>
              <a:spLocks/>
            </p:cNvSpPr>
            <p:nvPr/>
          </p:nvSpPr>
          <p:spPr bwMode="auto">
            <a:xfrm>
              <a:off x="2260" y="2676"/>
              <a:ext cx="326" cy="278"/>
            </a:xfrm>
            <a:custGeom>
              <a:avLst/>
              <a:gdLst/>
              <a:ahLst/>
              <a:cxnLst>
                <a:cxn ang="0">
                  <a:pos x="295" y="277"/>
                </a:cxn>
                <a:cxn ang="0">
                  <a:pos x="277" y="274"/>
                </a:cxn>
                <a:cxn ang="0">
                  <a:pos x="258" y="271"/>
                </a:cxn>
                <a:cxn ang="0">
                  <a:pos x="235" y="264"/>
                </a:cxn>
                <a:cxn ang="0">
                  <a:pos x="214" y="256"/>
                </a:cxn>
                <a:cxn ang="0">
                  <a:pos x="189" y="247"/>
                </a:cxn>
                <a:cxn ang="0">
                  <a:pos x="164" y="237"/>
                </a:cxn>
                <a:cxn ang="0">
                  <a:pos x="141" y="223"/>
                </a:cxn>
                <a:cxn ang="0">
                  <a:pos x="115" y="205"/>
                </a:cxn>
                <a:cxn ang="0">
                  <a:pos x="94" y="186"/>
                </a:cxn>
                <a:cxn ang="0">
                  <a:pos x="73" y="165"/>
                </a:cxn>
                <a:cxn ang="0">
                  <a:pos x="73" y="165"/>
                </a:cxn>
                <a:cxn ang="0">
                  <a:pos x="56" y="142"/>
                </a:cxn>
                <a:cxn ang="0">
                  <a:pos x="41" y="122"/>
                </a:cxn>
                <a:cxn ang="0">
                  <a:pos x="30" y="104"/>
                </a:cxn>
                <a:cxn ang="0">
                  <a:pos x="23" y="85"/>
                </a:cxn>
                <a:cxn ang="0">
                  <a:pos x="16" y="69"/>
                </a:cxn>
                <a:cxn ang="0">
                  <a:pos x="9" y="53"/>
                </a:cxn>
                <a:cxn ang="0">
                  <a:pos x="7" y="39"/>
                </a:cxn>
                <a:cxn ang="0">
                  <a:pos x="3" y="27"/>
                </a:cxn>
                <a:cxn ang="0">
                  <a:pos x="1" y="14"/>
                </a:cxn>
                <a:cxn ang="0">
                  <a:pos x="0" y="2"/>
                </a:cxn>
                <a:cxn ang="0">
                  <a:pos x="0" y="2"/>
                </a:cxn>
                <a:cxn ang="0">
                  <a:pos x="1" y="2"/>
                </a:cxn>
                <a:cxn ang="0">
                  <a:pos x="7" y="2"/>
                </a:cxn>
                <a:cxn ang="0">
                  <a:pos x="18" y="2"/>
                </a:cxn>
                <a:cxn ang="0">
                  <a:pos x="33" y="0"/>
                </a:cxn>
                <a:cxn ang="0">
                  <a:pos x="48" y="2"/>
                </a:cxn>
                <a:cxn ang="0">
                  <a:pos x="67" y="2"/>
                </a:cxn>
                <a:cxn ang="0">
                  <a:pos x="83" y="5"/>
                </a:cxn>
                <a:cxn ang="0">
                  <a:pos x="102" y="9"/>
                </a:cxn>
                <a:cxn ang="0">
                  <a:pos x="120" y="18"/>
                </a:cxn>
                <a:cxn ang="0">
                  <a:pos x="136" y="27"/>
                </a:cxn>
                <a:cxn ang="0">
                  <a:pos x="136" y="27"/>
                </a:cxn>
                <a:cxn ang="0">
                  <a:pos x="153" y="39"/>
                </a:cxn>
                <a:cxn ang="0">
                  <a:pos x="170" y="51"/>
                </a:cxn>
                <a:cxn ang="0">
                  <a:pos x="189" y="69"/>
                </a:cxn>
                <a:cxn ang="0">
                  <a:pos x="208" y="85"/>
                </a:cxn>
                <a:cxn ang="0">
                  <a:pos x="226" y="106"/>
                </a:cxn>
                <a:cxn ang="0">
                  <a:pos x="248" y="127"/>
                </a:cxn>
                <a:cxn ang="0">
                  <a:pos x="267" y="152"/>
                </a:cxn>
                <a:cxn ang="0">
                  <a:pos x="286" y="182"/>
                </a:cxn>
                <a:cxn ang="0">
                  <a:pos x="305" y="216"/>
                </a:cxn>
                <a:cxn ang="0">
                  <a:pos x="325" y="249"/>
                </a:cxn>
              </a:cxnLst>
              <a:rect l="0" t="0" r="r" b="b"/>
              <a:pathLst>
                <a:path w="326" h="278">
                  <a:moveTo>
                    <a:pt x="295" y="277"/>
                  </a:moveTo>
                  <a:lnTo>
                    <a:pt x="277" y="274"/>
                  </a:lnTo>
                  <a:lnTo>
                    <a:pt x="258" y="271"/>
                  </a:lnTo>
                  <a:lnTo>
                    <a:pt x="235" y="264"/>
                  </a:lnTo>
                  <a:lnTo>
                    <a:pt x="214" y="256"/>
                  </a:lnTo>
                  <a:lnTo>
                    <a:pt x="189" y="247"/>
                  </a:lnTo>
                  <a:lnTo>
                    <a:pt x="164" y="237"/>
                  </a:lnTo>
                  <a:lnTo>
                    <a:pt x="141" y="223"/>
                  </a:lnTo>
                  <a:lnTo>
                    <a:pt x="115" y="205"/>
                  </a:lnTo>
                  <a:lnTo>
                    <a:pt x="94" y="186"/>
                  </a:lnTo>
                  <a:lnTo>
                    <a:pt x="73" y="165"/>
                  </a:lnTo>
                  <a:lnTo>
                    <a:pt x="73" y="165"/>
                  </a:lnTo>
                  <a:lnTo>
                    <a:pt x="56" y="142"/>
                  </a:lnTo>
                  <a:lnTo>
                    <a:pt x="41" y="122"/>
                  </a:lnTo>
                  <a:lnTo>
                    <a:pt x="30" y="104"/>
                  </a:lnTo>
                  <a:lnTo>
                    <a:pt x="23" y="85"/>
                  </a:lnTo>
                  <a:lnTo>
                    <a:pt x="16" y="69"/>
                  </a:lnTo>
                  <a:lnTo>
                    <a:pt x="9" y="53"/>
                  </a:lnTo>
                  <a:lnTo>
                    <a:pt x="7" y="39"/>
                  </a:lnTo>
                  <a:lnTo>
                    <a:pt x="3" y="27"/>
                  </a:lnTo>
                  <a:lnTo>
                    <a:pt x="1" y="14"/>
                  </a:lnTo>
                  <a:lnTo>
                    <a:pt x="0" y="2"/>
                  </a:lnTo>
                  <a:lnTo>
                    <a:pt x="0" y="2"/>
                  </a:lnTo>
                  <a:lnTo>
                    <a:pt x="1" y="2"/>
                  </a:lnTo>
                  <a:lnTo>
                    <a:pt x="7" y="2"/>
                  </a:lnTo>
                  <a:lnTo>
                    <a:pt x="18" y="2"/>
                  </a:lnTo>
                  <a:lnTo>
                    <a:pt x="33" y="0"/>
                  </a:lnTo>
                  <a:lnTo>
                    <a:pt x="48" y="2"/>
                  </a:lnTo>
                  <a:lnTo>
                    <a:pt x="67" y="2"/>
                  </a:lnTo>
                  <a:lnTo>
                    <a:pt x="83" y="5"/>
                  </a:lnTo>
                  <a:lnTo>
                    <a:pt x="102" y="9"/>
                  </a:lnTo>
                  <a:lnTo>
                    <a:pt x="120" y="18"/>
                  </a:lnTo>
                  <a:lnTo>
                    <a:pt x="136" y="27"/>
                  </a:lnTo>
                  <a:lnTo>
                    <a:pt x="136" y="27"/>
                  </a:lnTo>
                  <a:lnTo>
                    <a:pt x="153" y="39"/>
                  </a:lnTo>
                  <a:lnTo>
                    <a:pt x="170" y="51"/>
                  </a:lnTo>
                  <a:lnTo>
                    <a:pt x="189" y="69"/>
                  </a:lnTo>
                  <a:lnTo>
                    <a:pt x="208" y="85"/>
                  </a:lnTo>
                  <a:lnTo>
                    <a:pt x="226" y="106"/>
                  </a:lnTo>
                  <a:lnTo>
                    <a:pt x="248" y="127"/>
                  </a:lnTo>
                  <a:lnTo>
                    <a:pt x="267" y="152"/>
                  </a:lnTo>
                  <a:lnTo>
                    <a:pt x="286" y="182"/>
                  </a:lnTo>
                  <a:lnTo>
                    <a:pt x="305" y="216"/>
                  </a:lnTo>
                  <a:lnTo>
                    <a:pt x="325" y="249"/>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252" name="Freeform 250">
              <a:extLst>
                <a:ext uri="{FF2B5EF4-FFF2-40B4-BE49-F238E27FC236}">
                  <a16:creationId xmlns:a16="http://schemas.microsoft.com/office/drawing/2014/main" id="{2EF9C484-4AC7-9F4C-B980-51E9B39F2006}"/>
                </a:ext>
              </a:extLst>
            </p:cNvPr>
            <p:cNvSpPr>
              <a:spLocks/>
            </p:cNvSpPr>
            <p:nvPr/>
          </p:nvSpPr>
          <p:spPr bwMode="auto">
            <a:xfrm>
              <a:off x="2343" y="2745"/>
              <a:ext cx="191" cy="176"/>
            </a:xfrm>
            <a:custGeom>
              <a:avLst/>
              <a:gdLst/>
              <a:ahLst/>
              <a:cxnLst>
                <a:cxn ang="0">
                  <a:pos x="190" y="168"/>
                </a:cxn>
                <a:cxn ang="0">
                  <a:pos x="169" y="154"/>
                </a:cxn>
                <a:cxn ang="0">
                  <a:pos x="144" y="138"/>
                </a:cxn>
                <a:cxn ang="0">
                  <a:pos x="124" y="119"/>
                </a:cxn>
                <a:cxn ang="0">
                  <a:pos x="101" y="103"/>
                </a:cxn>
                <a:cxn ang="0">
                  <a:pos x="80" y="83"/>
                </a:cxn>
                <a:cxn ang="0">
                  <a:pos x="59" y="64"/>
                </a:cxn>
                <a:cxn ang="0">
                  <a:pos x="40" y="46"/>
                </a:cxn>
                <a:cxn ang="0">
                  <a:pos x="25" y="29"/>
                </a:cxn>
                <a:cxn ang="0">
                  <a:pos x="10" y="12"/>
                </a:cxn>
                <a:cxn ang="0">
                  <a:pos x="0" y="0"/>
                </a:cxn>
                <a:cxn ang="0">
                  <a:pos x="0" y="0"/>
                </a:cxn>
                <a:cxn ang="0">
                  <a:pos x="10" y="12"/>
                </a:cxn>
                <a:cxn ang="0">
                  <a:pos x="23" y="29"/>
                </a:cxn>
                <a:cxn ang="0">
                  <a:pos x="38" y="48"/>
                </a:cxn>
                <a:cxn ang="0">
                  <a:pos x="57" y="67"/>
                </a:cxn>
                <a:cxn ang="0">
                  <a:pos x="75" y="85"/>
                </a:cxn>
                <a:cxn ang="0">
                  <a:pos x="96" y="106"/>
                </a:cxn>
                <a:cxn ang="0">
                  <a:pos x="118" y="126"/>
                </a:cxn>
                <a:cxn ang="0">
                  <a:pos x="139" y="145"/>
                </a:cxn>
                <a:cxn ang="0">
                  <a:pos x="160" y="159"/>
                </a:cxn>
                <a:cxn ang="0">
                  <a:pos x="181" y="175"/>
                </a:cxn>
                <a:cxn ang="0">
                  <a:pos x="190" y="168"/>
                </a:cxn>
              </a:cxnLst>
              <a:rect l="0" t="0" r="r" b="b"/>
              <a:pathLst>
                <a:path w="191" h="176">
                  <a:moveTo>
                    <a:pt x="190" y="168"/>
                  </a:moveTo>
                  <a:lnTo>
                    <a:pt x="169" y="154"/>
                  </a:lnTo>
                  <a:lnTo>
                    <a:pt x="144" y="138"/>
                  </a:lnTo>
                  <a:lnTo>
                    <a:pt x="124" y="119"/>
                  </a:lnTo>
                  <a:lnTo>
                    <a:pt x="101" y="103"/>
                  </a:lnTo>
                  <a:lnTo>
                    <a:pt x="80" y="83"/>
                  </a:lnTo>
                  <a:lnTo>
                    <a:pt x="59" y="64"/>
                  </a:lnTo>
                  <a:lnTo>
                    <a:pt x="40" y="46"/>
                  </a:lnTo>
                  <a:lnTo>
                    <a:pt x="25" y="29"/>
                  </a:lnTo>
                  <a:lnTo>
                    <a:pt x="10" y="12"/>
                  </a:lnTo>
                  <a:lnTo>
                    <a:pt x="0" y="0"/>
                  </a:lnTo>
                  <a:lnTo>
                    <a:pt x="0" y="0"/>
                  </a:lnTo>
                  <a:lnTo>
                    <a:pt x="10" y="12"/>
                  </a:lnTo>
                  <a:lnTo>
                    <a:pt x="23" y="29"/>
                  </a:lnTo>
                  <a:lnTo>
                    <a:pt x="38" y="48"/>
                  </a:lnTo>
                  <a:lnTo>
                    <a:pt x="57" y="67"/>
                  </a:lnTo>
                  <a:lnTo>
                    <a:pt x="75" y="85"/>
                  </a:lnTo>
                  <a:lnTo>
                    <a:pt x="96" y="106"/>
                  </a:lnTo>
                  <a:lnTo>
                    <a:pt x="118" y="126"/>
                  </a:lnTo>
                  <a:lnTo>
                    <a:pt x="139" y="145"/>
                  </a:lnTo>
                  <a:lnTo>
                    <a:pt x="160" y="159"/>
                  </a:lnTo>
                  <a:lnTo>
                    <a:pt x="181" y="175"/>
                  </a:lnTo>
                  <a:lnTo>
                    <a:pt x="190" y="168"/>
                  </a:lnTo>
                </a:path>
              </a:pathLst>
            </a:custGeom>
            <a:solidFill>
              <a:srgbClr val="7C6000"/>
            </a:solidFill>
            <a:ln w="9525" cap="rnd">
              <a:noFill/>
              <a:round/>
              <a:headEnd/>
              <a:tailEnd/>
            </a:ln>
            <a:effectLst/>
          </p:spPr>
          <p:txBody>
            <a:bodyPr/>
            <a:lstStyle/>
            <a:p>
              <a:endParaRPr lang="en-US" sz="1800"/>
            </a:p>
          </p:txBody>
        </p:sp>
        <p:sp>
          <p:nvSpPr>
            <p:cNvPr id="253" name="Freeform 251">
              <a:extLst>
                <a:ext uri="{FF2B5EF4-FFF2-40B4-BE49-F238E27FC236}">
                  <a16:creationId xmlns:a16="http://schemas.microsoft.com/office/drawing/2014/main" id="{40A2A543-2E2E-4646-BEE1-BD069A250382}"/>
                </a:ext>
              </a:extLst>
            </p:cNvPr>
            <p:cNvSpPr>
              <a:spLocks/>
            </p:cNvSpPr>
            <p:nvPr/>
          </p:nvSpPr>
          <p:spPr bwMode="auto">
            <a:xfrm>
              <a:off x="2428" y="2557"/>
              <a:ext cx="235" cy="413"/>
            </a:xfrm>
            <a:custGeom>
              <a:avLst/>
              <a:gdLst/>
              <a:ahLst/>
              <a:cxnLst>
                <a:cxn ang="0">
                  <a:pos x="210" y="412"/>
                </a:cxn>
                <a:cxn ang="0">
                  <a:pos x="194" y="401"/>
                </a:cxn>
                <a:cxn ang="0">
                  <a:pos x="175" y="391"/>
                </a:cxn>
                <a:cxn ang="0">
                  <a:pos x="152" y="375"/>
                </a:cxn>
                <a:cxn ang="0">
                  <a:pos x="131" y="361"/>
                </a:cxn>
                <a:cxn ang="0">
                  <a:pos x="108" y="343"/>
                </a:cxn>
                <a:cxn ang="0">
                  <a:pos x="86" y="327"/>
                </a:cxn>
                <a:cxn ang="0">
                  <a:pos x="67" y="308"/>
                </a:cxn>
                <a:cxn ang="0">
                  <a:pos x="50" y="290"/>
                </a:cxn>
                <a:cxn ang="0">
                  <a:pos x="35" y="269"/>
                </a:cxn>
                <a:cxn ang="0">
                  <a:pos x="25" y="247"/>
                </a:cxn>
                <a:cxn ang="0">
                  <a:pos x="25" y="247"/>
                </a:cxn>
                <a:cxn ang="0">
                  <a:pos x="16" y="224"/>
                </a:cxn>
                <a:cxn ang="0">
                  <a:pos x="9" y="201"/>
                </a:cxn>
                <a:cxn ang="0">
                  <a:pos x="6" y="173"/>
                </a:cxn>
                <a:cxn ang="0">
                  <a:pos x="4" y="148"/>
                </a:cxn>
                <a:cxn ang="0">
                  <a:pos x="2" y="121"/>
                </a:cxn>
                <a:cxn ang="0">
                  <a:pos x="0" y="94"/>
                </a:cxn>
                <a:cxn ang="0">
                  <a:pos x="0" y="67"/>
                </a:cxn>
                <a:cxn ang="0">
                  <a:pos x="2" y="41"/>
                </a:cxn>
                <a:cxn ang="0">
                  <a:pos x="2" y="18"/>
                </a:cxn>
                <a:cxn ang="0">
                  <a:pos x="6" y="0"/>
                </a:cxn>
                <a:cxn ang="0">
                  <a:pos x="6" y="0"/>
                </a:cxn>
                <a:cxn ang="0">
                  <a:pos x="9" y="1"/>
                </a:cxn>
                <a:cxn ang="0">
                  <a:pos x="18" y="12"/>
                </a:cxn>
                <a:cxn ang="0">
                  <a:pos x="33" y="28"/>
                </a:cxn>
                <a:cxn ang="0">
                  <a:pos x="50" y="48"/>
                </a:cxn>
                <a:cxn ang="0">
                  <a:pos x="67" y="71"/>
                </a:cxn>
                <a:cxn ang="0">
                  <a:pos x="88" y="94"/>
                </a:cxn>
                <a:cxn ang="0">
                  <a:pos x="105" y="119"/>
                </a:cxn>
                <a:cxn ang="0">
                  <a:pos x="122" y="142"/>
                </a:cxn>
                <a:cxn ang="0">
                  <a:pos x="134" y="163"/>
                </a:cxn>
                <a:cxn ang="0">
                  <a:pos x="143" y="180"/>
                </a:cxn>
                <a:cxn ang="0">
                  <a:pos x="143" y="180"/>
                </a:cxn>
                <a:cxn ang="0">
                  <a:pos x="150" y="196"/>
                </a:cxn>
                <a:cxn ang="0">
                  <a:pos x="158" y="216"/>
                </a:cxn>
                <a:cxn ang="0">
                  <a:pos x="166" y="237"/>
                </a:cxn>
                <a:cxn ang="0">
                  <a:pos x="177" y="258"/>
                </a:cxn>
                <a:cxn ang="0">
                  <a:pos x="187" y="279"/>
                </a:cxn>
                <a:cxn ang="0">
                  <a:pos x="198" y="297"/>
                </a:cxn>
                <a:cxn ang="0">
                  <a:pos x="208" y="318"/>
                </a:cxn>
                <a:cxn ang="0">
                  <a:pos x="217" y="336"/>
                </a:cxn>
                <a:cxn ang="0">
                  <a:pos x="226" y="352"/>
                </a:cxn>
                <a:cxn ang="0">
                  <a:pos x="234" y="366"/>
                </a:cxn>
                <a:cxn ang="0">
                  <a:pos x="210" y="412"/>
                </a:cxn>
              </a:cxnLst>
              <a:rect l="0" t="0" r="r" b="b"/>
              <a:pathLst>
                <a:path w="235" h="413">
                  <a:moveTo>
                    <a:pt x="210" y="412"/>
                  </a:moveTo>
                  <a:lnTo>
                    <a:pt x="194" y="401"/>
                  </a:lnTo>
                  <a:lnTo>
                    <a:pt x="175" y="391"/>
                  </a:lnTo>
                  <a:lnTo>
                    <a:pt x="152" y="375"/>
                  </a:lnTo>
                  <a:lnTo>
                    <a:pt x="131" y="361"/>
                  </a:lnTo>
                  <a:lnTo>
                    <a:pt x="108" y="343"/>
                  </a:lnTo>
                  <a:lnTo>
                    <a:pt x="86" y="327"/>
                  </a:lnTo>
                  <a:lnTo>
                    <a:pt x="67" y="308"/>
                  </a:lnTo>
                  <a:lnTo>
                    <a:pt x="50" y="290"/>
                  </a:lnTo>
                  <a:lnTo>
                    <a:pt x="35" y="269"/>
                  </a:lnTo>
                  <a:lnTo>
                    <a:pt x="25" y="247"/>
                  </a:lnTo>
                  <a:lnTo>
                    <a:pt x="25" y="247"/>
                  </a:lnTo>
                  <a:lnTo>
                    <a:pt x="16" y="224"/>
                  </a:lnTo>
                  <a:lnTo>
                    <a:pt x="9" y="201"/>
                  </a:lnTo>
                  <a:lnTo>
                    <a:pt x="6" y="173"/>
                  </a:lnTo>
                  <a:lnTo>
                    <a:pt x="4" y="148"/>
                  </a:lnTo>
                  <a:lnTo>
                    <a:pt x="2" y="121"/>
                  </a:lnTo>
                  <a:lnTo>
                    <a:pt x="0" y="94"/>
                  </a:lnTo>
                  <a:lnTo>
                    <a:pt x="0" y="67"/>
                  </a:lnTo>
                  <a:lnTo>
                    <a:pt x="2" y="41"/>
                  </a:lnTo>
                  <a:lnTo>
                    <a:pt x="2" y="18"/>
                  </a:lnTo>
                  <a:lnTo>
                    <a:pt x="6" y="0"/>
                  </a:lnTo>
                  <a:lnTo>
                    <a:pt x="6" y="0"/>
                  </a:lnTo>
                  <a:lnTo>
                    <a:pt x="9" y="1"/>
                  </a:lnTo>
                  <a:lnTo>
                    <a:pt x="18" y="12"/>
                  </a:lnTo>
                  <a:lnTo>
                    <a:pt x="33" y="28"/>
                  </a:lnTo>
                  <a:lnTo>
                    <a:pt x="50" y="48"/>
                  </a:lnTo>
                  <a:lnTo>
                    <a:pt x="67" y="71"/>
                  </a:lnTo>
                  <a:lnTo>
                    <a:pt x="88" y="94"/>
                  </a:lnTo>
                  <a:lnTo>
                    <a:pt x="105" y="119"/>
                  </a:lnTo>
                  <a:lnTo>
                    <a:pt x="122" y="142"/>
                  </a:lnTo>
                  <a:lnTo>
                    <a:pt x="134" y="163"/>
                  </a:lnTo>
                  <a:lnTo>
                    <a:pt x="143" y="180"/>
                  </a:lnTo>
                  <a:lnTo>
                    <a:pt x="143" y="180"/>
                  </a:lnTo>
                  <a:lnTo>
                    <a:pt x="150" y="196"/>
                  </a:lnTo>
                  <a:lnTo>
                    <a:pt x="158" y="216"/>
                  </a:lnTo>
                  <a:lnTo>
                    <a:pt x="166" y="237"/>
                  </a:lnTo>
                  <a:lnTo>
                    <a:pt x="177" y="258"/>
                  </a:lnTo>
                  <a:lnTo>
                    <a:pt x="187" y="279"/>
                  </a:lnTo>
                  <a:lnTo>
                    <a:pt x="198" y="297"/>
                  </a:lnTo>
                  <a:lnTo>
                    <a:pt x="208" y="318"/>
                  </a:lnTo>
                  <a:lnTo>
                    <a:pt x="217" y="336"/>
                  </a:lnTo>
                  <a:lnTo>
                    <a:pt x="226" y="352"/>
                  </a:lnTo>
                  <a:lnTo>
                    <a:pt x="234" y="366"/>
                  </a:lnTo>
                  <a:lnTo>
                    <a:pt x="210" y="412"/>
                  </a:lnTo>
                </a:path>
              </a:pathLst>
            </a:custGeom>
            <a:solidFill>
              <a:srgbClr val="FFD80F"/>
            </a:solidFill>
            <a:ln w="9525" cap="rnd">
              <a:noFill/>
              <a:round/>
              <a:headEnd/>
              <a:tailEnd/>
            </a:ln>
            <a:effectLst/>
          </p:spPr>
          <p:txBody>
            <a:bodyPr/>
            <a:lstStyle/>
            <a:p>
              <a:endParaRPr lang="en-US" sz="1800"/>
            </a:p>
          </p:txBody>
        </p:sp>
        <p:sp>
          <p:nvSpPr>
            <p:cNvPr id="254" name="Freeform 252">
              <a:extLst>
                <a:ext uri="{FF2B5EF4-FFF2-40B4-BE49-F238E27FC236}">
                  <a16:creationId xmlns:a16="http://schemas.microsoft.com/office/drawing/2014/main" id="{6BE8FD42-0459-2F4E-BBD3-68A463246040}"/>
                </a:ext>
              </a:extLst>
            </p:cNvPr>
            <p:cNvSpPr>
              <a:spLocks/>
            </p:cNvSpPr>
            <p:nvPr/>
          </p:nvSpPr>
          <p:spPr bwMode="auto">
            <a:xfrm>
              <a:off x="2428" y="2557"/>
              <a:ext cx="235" cy="413"/>
            </a:xfrm>
            <a:custGeom>
              <a:avLst/>
              <a:gdLst/>
              <a:ahLst/>
              <a:cxnLst>
                <a:cxn ang="0">
                  <a:pos x="210" y="412"/>
                </a:cxn>
                <a:cxn ang="0">
                  <a:pos x="194" y="401"/>
                </a:cxn>
                <a:cxn ang="0">
                  <a:pos x="175" y="391"/>
                </a:cxn>
                <a:cxn ang="0">
                  <a:pos x="152" y="375"/>
                </a:cxn>
                <a:cxn ang="0">
                  <a:pos x="131" y="361"/>
                </a:cxn>
                <a:cxn ang="0">
                  <a:pos x="108" y="343"/>
                </a:cxn>
                <a:cxn ang="0">
                  <a:pos x="86" y="327"/>
                </a:cxn>
                <a:cxn ang="0">
                  <a:pos x="67" y="308"/>
                </a:cxn>
                <a:cxn ang="0">
                  <a:pos x="50" y="290"/>
                </a:cxn>
                <a:cxn ang="0">
                  <a:pos x="35" y="269"/>
                </a:cxn>
                <a:cxn ang="0">
                  <a:pos x="25" y="247"/>
                </a:cxn>
                <a:cxn ang="0">
                  <a:pos x="25" y="247"/>
                </a:cxn>
                <a:cxn ang="0">
                  <a:pos x="16" y="224"/>
                </a:cxn>
                <a:cxn ang="0">
                  <a:pos x="9" y="201"/>
                </a:cxn>
                <a:cxn ang="0">
                  <a:pos x="6" y="173"/>
                </a:cxn>
                <a:cxn ang="0">
                  <a:pos x="4" y="148"/>
                </a:cxn>
                <a:cxn ang="0">
                  <a:pos x="2" y="121"/>
                </a:cxn>
                <a:cxn ang="0">
                  <a:pos x="0" y="94"/>
                </a:cxn>
                <a:cxn ang="0">
                  <a:pos x="0" y="67"/>
                </a:cxn>
                <a:cxn ang="0">
                  <a:pos x="2" y="41"/>
                </a:cxn>
                <a:cxn ang="0">
                  <a:pos x="2" y="18"/>
                </a:cxn>
                <a:cxn ang="0">
                  <a:pos x="6" y="0"/>
                </a:cxn>
                <a:cxn ang="0">
                  <a:pos x="6" y="0"/>
                </a:cxn>
                <a:cxn ang="0">
                  <a:pos x="9" y="1"/>
                </a:cxn>
                <a:cxn ang="0">
                  <a:pos x="18" y="12"/>
                </a:cxn>
                <a:cxn ang="0">
                  <a:pos x="33" y="28"/>
                </a:cxn>
                <a:cxn ang="0">
                  <a:pos x="50" y="48"/>
                </a:cxn>
                <a:cxn ang="0">
                  <a:pos x="67" y="71"/>
                </a:cxn>
                <a:cxn ang="0">
                  <a:pos x="88" y="94"/>
                </a:cxn>
                <a:cxn ang="0">
                  <a:pos x="105" y="119"/>
                </a:cxn>
                <a:cxn ang="0">
                  <a:pos x="122" y="142"/>
                </a:cxn>
                <a:cxn ang="0">
                  <a:pos x="134" y="163"/>
                </a:cxn>
                <a:cxn ang="0">
                  <a:pos x="143" y="180"/>
                </a:cxn>
                <a:cxn ang="0">
                  <a:pos x="143" y="180"/>
                </a:cxn>
                <a:cxn ang="0">
                  <a:pos x="150" y="196"/>
                </a:cxn>
                <a:cxn ang="0">
                  <a:pos x="158" y="216"/>
                </a:cxn>
                <a:cxn ang="0">
                  <a:pos x="166" y="237"/>
                </a:cxn>
                <a:cxn ang="0">
                  <a:pos x="177" y="258"/>
                </a:cxn>
                <a:cxn ang="0">
                  <a:pos x="187" y="279"/>
                </a:cxn>
                <a:cxn ang="0">
                  <a:pos x="198" y="297"/>
                </a:cxn>
                <a:cxn ang="0">
                  <a:pos x="208" y="318"/>
                </a:cxn>
                <a:cxn ang="0">
                  <a:pos x="217" y="336"/>
                </a:cxn>
                <a:cxn ang="0">
                  <a:pos x="226" y="352"/>
                </a:cxn>
                <a:cxn ang="0">
                  <a:pos x="234" y="366"/>
                </a:cxn>
              </a:cxnLst>
              <a:rect l="0" t="0" r="r" b="b"/>
              <a:pathLst>
                <a:path w="235" h="413">
                  <a:moveTo>
                    <a:pt x="210" y="412"/>
                  </a:moveTo>
                  <a:lnTo>
                    <a:pt x="194" y="401"/>
                  </a:lnTo>
                  <a:lnTo>
                    <a:pt x="175" y="391"/>
                  </a:lnTo>
                  <a:lnTo>
                    <a:pt x="152" y="375"/>
                  </a:lnTo>
                  <a:lnTo>
                    <a:pt x="131" y="361"/>
                  </a:lnTo>
                  <a:lnTo>
                    <a:pt x="108" y="343"/>
                  </a:lnTo>
                  <a:lnTo>
                    <a:pt x="86" y="327"/>
                  </a:lnTo>
                  <a:lnTo>
                    <a:pt x="67" y="308"/>
                  </a:lnTo>
                  <a:lnTo>
                    <a:pt x="50" y="290"/>
                  </a:lnTo>
                  <a:lnTo>
                    <a:pt x="35" y="269"/>
                  </a:lnTo>
                  <a:lnTo>
                    <a:pt x="25" y="247"/>
                  </a:lnTo>
                  <a:lnTo>
                    <a:pt x="25" y="247"/>
                  </a:lnTo>
                  <a:lnTo>
                    <a:pt x="16" y="224"/>
                  </a:lnTo>
                  <a:lnTo>
                    <a:pt x="9" y="201"/>
                  </a:lnTo>
                  <a:lnTo>
                    <a:pt x="6" y="173"/>
                  </a:lnTo>
                  <a:lnTo>
                    <a:pt x="4" y="148"/>
                  </a:lnTo>
                  <a:lnTo>
                    <a:pt x="2" y="121"/>
                  </a:lnTo>
                  <a:lnTo>
                    <a:pt x="0" y="94"/>
                  </a:lnTo>
                  <a:lnTo>
                    <a:pt x="0" y="67"/>
                  </a:lnTo>
                  <a:lnTo>
                    <a:pt x="2" y="41"/>
                  </a:lnTo>
                  <a:lnTo>
                    <a:pt x="2" y="18"/>
                  </a:lnTo>
                  <a:lnTo>
                    <a:pt x="6" y="0"/>
                  </a:lnTo>
                  <a:lnTo>
                    <a:pt x="6" y="0"/>
                  </a:lnTo>
                  <a:lnTo>
                    <a:pt x="9" y="1"/>
                  </a:lnTo>
                  <a:lnTo>
                    <a:pt x="18" y="12"/>
                  </a:lnTo>
                  <a:lnTo>
                    <a:pt x="33" y="28"/>
                  </a:lnTo>
                  <a:lnTo>
                    <a:pt x="50" y="48"/>
                  </a:lnTo>
                  <a:lnTo>
                    <a:pt x="67" y="71"/>
                  </a:lnTo>
                  <a:lnTo>
                    <a:pt x="88" y="94"/>
                  </a:lnTo>
                  <a:lnTo>
                    <a:pt x="105" y="119"/>
                  </a:lnTo>
                  <a:lnTo>
                    <a:pt x="122" y="142"/>
                  </a:lnTo>
                  <a:lnTo>
                    <a:pt x="134" y="163"/>
                  </a:lnTo>
                  <a:lnTo>
                    <a:pt x="143" y="180"/>
                  </a:lnTo>
                  <a:lnTo>
                    <a:pt x="143" y="180"/>
                  </a:lnTo>
                  <a:lnTo>
                    <a:pt x="150" y="196"/>
                  </a:lnTo>
                  <a:lnTo>
                    <a:pt x="158" y="216"/>
                  </a:lnTo>
                  <a:lnTo>
                    <a:pt x="166" y="237"/>
                  </a:lnTo>
                  <a:lnTo>
                    <a:pt x="177" y="258"/>
                  </a:lnTo>
                  <a:lnTo>
                    <a:pt x="187" y="279"/>
                  </a:lnTo>
                  <a:lnTo>
                    <a:pt x="198" y="297"/>
                  </a:lnTo>
                  <a:lnTo>
                    <a:pt x="208" y="318"/>
                  </a:lnTo>
                  <a:lnTo>
                    <a:pt x="217" y="336"/>
                  </a:lnTo>
                  <a:lnTo>
                    <a:pt x="226" y="352"/>
                  </a:lnTo>
                  <a:lnTo>
                    <a:pt x="234" y="366"/>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255" name="Freeform 253">
              <a:extLst>
                <a:ext uri="{FF2B5EF4-FFF2-40B4-BE49-F238E27FC236}">
                  <a16:creationId xmlns:a16="http://schemas.microsoft.com/office/drawing/2014/main" id="{7A85ACE6-6C01-EC48-A025-94917DBD372F}"/>
                </a:ext>
              </a:extLst>
            </p:cNvPr>
            <p:cNvSpPr>
              <a:spLocks/>
            </p:cNvSpPr>
            <p:nvPr/>
          </p:nvSpPr>
          <p:spPr bwMode="auto">
            <a:xfrm>
              <a:off x="2459" y="2670"/>
              <a:ext cx="163" cy="271"/>
            </a:xfrm>
            <a:custGeom>
              <a:avLst/>
              <a:gdLst/>
              <a:ahLst/>
              <a:cxnLst>
                <a:cxn ang="0">
                  <a:pos x="162" y="261"/>
                </a:cxn>
                <a:cxn ang="0">
                  <a:pos x="145" y="249"/>
                </a:cxn>
                <a:cxn ang="0">
                  <a:pos x="130" y="238"/>
                </a:cxn>
                <a:cxn ang="0">
                  <a:pos x="115" y="225"/>
                </a:cxn>
                <a:cxn ang="0">
                  <a:pos x="103" y="214"/>
                </a:cxn>
                <a:cxn ang="0">
                  <a:pos x="90" y="200"/>
                </a:cxn>
                <a:cxn ang="0">
                  <a:pos x="79" y="187"/>
                </a:cxn>
                <a:cxn ang="0">
                  <a:pos x="69" y="175"/>
                </a:cxn>
                <a:cxn ang="0">
                  <a:pos x="60" y="162"/>
                </a:cxn>
                <a:cxn ang="0">
                  <a:pos x="52" y="149"/>
                </a:cxn>
                <a:cxn ang="0">
                  <a:pos x="44" y="134"/>
                </a:cxn>
                <a:cxn ang="0">
                  <a:pos x="44" y="134"/>
                </a:cxn>
                <a:cxn ang="0">
                  <a:pos x="37" y="124"/>
                </a:cxn>
                <a:cxn ang="0">
                  <a:pos x="33" y="113"/>
                </a:cxn>
                <a:cxn ang="0">
                  <a:pos x="27" y="101"/>
                </a:cxn>
                <a:cxn ang="0">
                  <a:pos x="20" y="88"/>
                </a:cxn>
                <a:cxn ang="0">
                  <a:pos x="16" y="73"/>
                </a:cxn>
                <a:cxn ang="0">
                  <a:pos x="12" y="58"/>
                </a:cxn>
                <a:cxn ang="0">
                  <a:pos x="7" y="46"/>
                </a:cxn>
                <a:cxn ang="0">
                  <a:pos x="3" y="29"/>
                </a:cxn>
                <a:cxn ang="0">
                  <a:pos x="2" y="16"/>
                </a:cxn>
                <a:cxn ang="0">
                  <a:pos x="0" y="0"/>
                </a:cxn>
                <a:cxn ang="0">
                  <a:pos x="0" y="0"/>
                </a:cxn>
                <a:cxn ang="0">
                  <a:pos x="2" y="16"/>
                </a:cxn>
                <a:cxn ang="0">
                  <a:pos x="3" y="31"/>
                </a:cxn>
                <a:cxn ang="0">
                  <a:pos x="5" y="46"/>
                </a:cxn>
                <a:cxn ang="0">
                  <a:pos x="7" y="62"/>
                </a:cxn>
                <a:cxn ang="0">
                  <a:pos x="12" y="78"/>
                </a:cxn>
                <a:cxn ang="0">
                  <a:pos x="14" y="92"/>
                </a:cxn>
                <a:cxn ang="0">
                  <a:pos x="18" y="105"/>
                </a:cxn>
                <a:cxn ang="0">
                  <a:pos x="23" y="120"/>
                </a:cxn>
                <a:cxn ang="0">
                  <a:pos x="27" y="132"/>
                </a:cxn>
                <a:cxn ang="0">
                  <a:pos x="33" y="143"/>
                </a:cxn>
                <a:cxn ang="0">
                  <a:pos x="33" y="143"/>
                </a:cxn>
                <a:cxn ang="0">
                  <a:pos x="39" y="157"/>
                </a:cxn>
                <a:cxn ang="0">
                  <a:pos x="50" y="170"/>
                </a:cxn>
                <a:cxn ang="0">
                  <a:pos x="58" y="182"/>
                </a:cxn>
                <a:cxn ang="0">
                  <a:pos x="67" y="196"/>
                </a:cxn>
                <a:cxn ang="0">
                  <a:pos x="79" y="208"/>
                </a:cxn>
                <a:cxn ang="0">
                  <a:pos x="92" y="221"/>
                </a:cxn>
                <a:cxn ang="0">
                  <a:pos x="104" y="233"/>
                </a:cxn>
                <a:cxn ang="0">
                  <a:pos x="117" y="244"/>
                </a:cxn>
                <a:cxn ang="0">
                  <a:pos x="134" y="256"/>
                </a:cxn>
                <a:cxn ang="0">
                  <a:pos x="152" y="270"/>
                </a:cxn>
                <a:cxn ang="0">
                  <a:pos x="162" y="261"/>
                </a:cxn>
              </a:cxnLst>
              <a:rect l="0" t="0" r="r" b="b"/>
              <a:pathLst>
                <a:path w="163" h="271">
                  <a:moveTo>
                    <a:pt x="162" y="261"/>
                  </a:moveTo>
                  <a:lnTo>
                    <a:pt x="145" y="249"/>
                  </a:lnTo>
                  <a:lnTo>
                    <a:pt x="130" y="238"/>
                  </a:lnTo>
                  <a:lnTo>
                    <a:pt x="115" y="225"/>
                  </a:lnTo>
                  <a:lnTo>
                    <a:pt x="103" y="214"/>
                  </a:lnTo>
                  <a:lnTo>
                    <a:pt x="90" y="200"/>
                  </a:lnTo>
                  <a:lnTo>
                    <a:pt x="79" y="187"/>
                  </a:lnTo>
                  <a:lnTo>
                    <a:pt x="69" y="175"/>
                  </a:lnTo>
                  <a:lnTo>
                    <a:pt x="60" y="162"/>
                  </a:lnTo>
                  <a:lnTo>
                    <a:pt x="52" y="149"/>
                  </a:lnTo>
                  <a:lnTo>
                    <a:pt x="44" y="134"/>
                  </a:lnTo>
                  <a:lnTo>
                    <a:pt x="44" y="134"/>
                  </a:lnTo>
                  <a:lnTo>
                    <a:pt x="37" y="124"/>
                  </a:lnTo>
                  <a:lnTo>
                    <a:pt x="33" y="113"/>
                  </a:lnTo>
                  <a:lnTo>
                    <a:pt x="27" y="101"/>
                  </a:lnTo>
                  <a:lnTo>
                    <a:pt x="20" y="88"/>
                  </a:lnTo>
                  <a:lnTo>
                    <a:pt x="16" y="73"/>
                  </a:lnTo>
                  <a:lnTo>
                    <a:pt x="12" y="58"/>
                  </a:lnTo>
                  <a:lnTo>
                    <a:pt x="7" y="46"/>
                  </a:lnTo>
                  <a:lnTo>
                    <a:pt x="3" y="29"/>
                  </a:lnTo>
                  <a:lnTo>
                    <a:pt x="2" y="16"/>
                  </a:lnTo>
                  <a:lnTo>
                    <a:pt x="0" y="0"/>
                  </a:lnTo>
                  <a:lnTo>
                    <a:pt x="0" y="0"/>
                  </a:lnTo>
                  <a:lnTo>
                    <a:pt x="2" y="16"/>
                  </a:lnTo>
                  <a:lnTo>
                    <a:pt x="3" y="31"/>
                  </a:lnTo>
                  <a:lnTo>
                    <a:pt x="5" y="46"/>
                  </a:lnTo>
                  <a:lnTo>
                    <a:pt x="7" y="62"/>
                  </a:lnTo>
                  <a:lnTo>
                    <a:pt x="12" y="78"/>
                  </a:lnTo>
                  <a:lnTo>
                    <a:pt x="14" y="92"/>
                  </a:lnTo>
                  <a:lnTo>
                    <a:pt x="18" y="105"/>
                  </a:lnTo>
                  <a:lnTo>
                    <a:pt x="23" y="120"/>
                  </a:lnTo>
                  <a:lnTo>
                    <a:pt x="27" y="132"/>
                  </a:lnTo>
                  <a:lnTo>
                    <a:pt x="33" y="143"/>
                  </a:lnTo>
                  <a:lnTo>
                    <a:pt x="33" y="143"/>
                  </a:lnTo>
                  <a:lnTo>
                    <a:pt x="39" y="157"/>
                  </a:lnTo>
                  <a:lnTo>
                    <a:pt x="50" y="170"/>
                  </a:lnTo>
                  <a:lnTo>
                    <a:pt x="58" y="182"/>
                  </a:lnTo>
                  <a:lnTo>
                    <a:pt x="67" y="196"/>
                  </a:lnTo>
                  <a:lnTo>
                    <a:pt x="79" y="208"/>
                  </a:lnTo>
                  <a:lnTo>
                    <a:pt x="92" y="221"/>
                  </a:lnTo>
                  <a:lnTo>
                    <a:pt x="104" y="233"/>
                  </a:lnTo>
                  <a:lnTo>
                    <a:pt x="117" y="244"/>
                  </a:lnTo>
                  <a:lnTo>
                    <a:pt x="134" y="256"/>
                  </a:lnTo>
                  <a:lnTo>
                    <a:pt x="152" y="270"/>
                  </a:lnTo>
                  <a:lnTo>
                    <a:pt x="162" y="261"/>
                  </a:lnTo>
                </a:path>
              </a:pathLst>
            </a:custGeom>
            <a:solidFill>
              <a:srgbClr val="7C6000"/>
            </a:solidFill>
            <a:ln w="9525" cap="rnd">
              <a:noFill/>
              <a:round/>
              <a:headEnd/>
              <a:tailEnd/>
            </a:ln>
            <a:effectLst/>
          </p:spPr>
          <p:txBody>
            <a:bodyPr/>
            <a:lstStyle/>
            <a:p>
              <a:endParaRPr lang="en-US" sz="1800"/>
            </a:p>
          </p:txBody>
        </p:sp>
        <p:sp>
          <p:nvSpPr>
            <p:cNvPr id="256" name="Freeform 254">
              <a:extLst>
                <a:ext uri="{FF2B5EF4-FFF2-40B4-BE49-F238E27FC236}">
                  <a16:creationId xmlns:a16="http://schemas.microsoft.com/office/drawing/2014/main" id="{49C91160-718F-AC43-909E-E4C6DB74C6D2}"/>
                </a:ext>
              </a:extLst>
            </p:cNvPr>
            <p:cNvSpPr>
              <a:spLocks/>
            </p:cNvSpPr>
            <p:nvPr/>
          </p:nvSpPr>
          <p:spPr bwMode="auto">
            <a:xfrm>
              <a:off x="2331" y="2926"/>
              <a:ext cx="390" cy="143"/>
            </a:xfrm>
            <a:custGeom>
              <a:avLst/>
              <a:gdLst/>
              <a:ahLst/>
              <a:cxnLst>
                <a:cxn ang="0">
                  <a:pos x="389" y="42"/>
                </a:cxn>
                <a:cxn ang="0">
                  <a:pos x="374" y="34"/>
                </a:cxn>
                <a:cxn ang="0">
                  <a:pos x="357" y="27"/>
                </a:cxn>
                <a:cxn ang="0">
                  <a:pos x="342" y="22"/>
                </a:cxn>
                <a:cxn ang="0">
                  <a:pos x="324" y="17"/>
                </a:cxn>
                <a:cxn ang="0">
                  <a:pos x="306" y="13"/>
                </a:cxn>
                <a:cxn ang="0">
                  <a:pos x="290" y="8"/>
                </a:cxn>
                <a:cxn ang="0">
                  <a:pos x="273" y="6"/>
                </a:cxn>
                <a:cxn ang="0">
                  <a:pos x="256" y="4"/>
                </a:cxn>
                <a:cxn ang="0">
                  <a:pos x="239" y="2"/>
                </a:cxn>
                <a:cxn ang="0">
                  <a:pos x="225" y="0"/>
                </a:cxn>
                <a:cxn ang="0">
                  <a:pos x="225" y="0"/>
                </a:cxn>
                <a:cxn ang="0">
                  <a:pos x="209" y="0"/>
                </a:cxn>
                <a:cxn ang="0">
                  <a:pos x="197" y="0"/>
                </a:cxn>
                <a:cxn ang="0">
                  <a:pos x="182" y="2"/>
                </a:cxn>
                <a:cxn ang="0">
                  <a:pos x="170" y="4"/>
                </a:cxn>
                <a:cxn ang="0">
                  <a:pos x="157" y="4"/>
                </a:cxn>
                <a:cxn ang="0">
                  <a:pos x="145" y="8"/>
                </a:cxn>
                <a:cxn ang="0">
                  <a:pos x="131" y="11"/>
                </a:cxn>
                <a:cxn ang="0">
                  <a:pos x="121" y="15"/>
                </a:cxn>
                <a:cxn ang="0">
                  <a:pos x="108" y="19"/>
                </a:cxn>
                <a:cxn ang="0">
                  <a:pos x="98" y="23"/>
                </a:cxn>
                <a:cxn ang="0">
                  <a:pos x="98" y="23"/>
                </a:cxn>
                <a:cxn ang="0">
                  <a:pos x="87" y="27"/>
                </a:cxn>
                <a:cxn ang="0">
                  <a:pos x="78" y="34"/>
                </a:cxn>
                <a:cxn ang="0">
                  <a:pos x="67" y="40"/>
                </a:cxn>
                <a:cxn ang="0">
                  <a:pos x="56" y="47"/>
                </a:cxn>
                <a:cxn ang="0">
                  <a:pos x="46" y="52"/>
                </a:cxn>
                <a:cxn ang="0">
                  <a:pos x="35" y="59"/>
                </a:cxn>
                <a:cxn ang="0">
                  <a:pos x="25" y="63"/>
                </a:cxn>
                <a:cxn ang="0">
                  <a:pos x="16" y="70"/>
                </a:cxn>
                <a:cxn ang="0">
                  <a:pos x="5" y="73"/>
                </a:cxn>
                <a:cxn ang="0">
                  <a:pos x="0" y="75"/>
                </a:cxn>
                <a:cxn ang="0">
                  <a:pos x="0" y="75"/>
                </a:cxn>
                <a:cxn ang="0">
                  <a:pos x="0" y="78"/>
                </a:cxn>
                <a:cxn ang="0">
                  <a:pos x="4" y="80"/>
                </a:cxn>
                <a:cxn ang="0">
                  <a:pos x="9" y="84"/>
                </a:cxn>
                <a:cxn ang="0">
                  <a:pos x="20" y="91"/>
                </a:cxn>
                <a:cxn ang="0">
                  <a:pos x="30" y="99"/>
                </a:cxn>
                <a:cxn ang="0">
                  <a:pos x="43" y="105"/>
                </a:cxn>
                <a:cxn ang="0">
                  <a:pos x="56" y="112"/>
                </a:cxn>
                <a:cxn ang="0">
                  <a:pos x="69" y="119"/>
                </a:cxn>
                <a:cxn ang="0">
                  <a:pos x="83" y="126"/>
                </a:cxn>
                <a:cxn ang="0">
                  <a:pos x="98" y="130"/>
                </a:cxn>
                <a:cxn ang="0">
                  <a:pos x="98" y="130"/>
                </a:cxn>
                <a:cxn ang="0">
                  <a:pos x="115" y="135"/>
                </a:cxn>
                <a:cxn ang="0">
                  <a:pos x="136" y="139"/>
                </a:cxn>
                <a:cxn ang="0">
                  <a:pos x="159" y="142"/>
                </a:cxn>
                <a:cxn ang="0">
                  <a:pos x="186" y="142"/>
                </a:cxn>
                <a:cxn ang="0">
                  <a:pos x="216" y="142"/>
                </a:cxn>
                <a:cxn ang="0">
                  <a:pos x="246" y="139"/>
                </a:cxn>
                <a:cxn ang="0">
                  <a:pos x="275" y="137"/>
                </a:cxn>
                <a:cxn ang="0">
                  <a:pos x="304" y="130"/>
                </a:cxn>
                <a:cxn ang="0">
                  <a:pos x="334" y="122"/>
                </a:cxn>
                <a:cxn ang="0">
                  <a:pos x="363" y="112"/>
                </a:cxn>
                <a:cxn ang="0">
                  <a:pos x="389" y="42"/>
                </a:cxn>
              </a:cxnLst>
              <a:rect l="0" t="0" r="r" b="b"/>
              <a:pathLst>
                <a:path w="390" h="143">
                  <a:moveTo>
                    <a:pt x="389" y="42"/>
                  </a:moveTo>
                  <a:lnTo>
                    <a:pt x="374" y="34"/>
                  </a:lnTo>
                  <a:lnTo>
                    <a:pt x="357" y="27"/>
                  </a:lnTo>
                  <a:lnTo>
                    <a:pt x="342" y="22"/>
                  </a:lnTo>
                  <a:lnTo>
                    <a:pt x="324" y="17"/>
                  </a:lnTo>
                  <a:lnTo>
                    <a:pt x="306" y="13"/>
                  </a:lnTo>
                  <a:lnTo>
                    <a:pt x="290" y="8"/>
                  </a:lnTo>
                  <a:lnTo>
                    <a:pt x="273" y="6"/>
                  </a:lnTo>
                  <a:lnTo>
                    <a:pt x="256" y="4"/>
                  </a:lnTo>
                  <a:lnTo>
                    <a:pt x="239" y="2"/>
                  </a:lnTo>
                  <a:lnTo>
                    <a:pt x="225" y="0"/>
                  </a:lnTo>
                  <a:lnTo>
                    <a:pt x="225" y="0"/>
                  </a:lnTo>
                  <a:lnTo>
                    <a:pt x="209" y="0"/>
                  </a:lnTo>
                  <a:lnTo>
                    <a:pt x="197" y="0"/>
                  </a:lnTo>
                  <a:lnTo>
                    <a:pt x="182" y="2"/>
                  </a:lnTo>
                  <a:lnTo>
                    <a:pt x="170" y="4"/>
                  </a:lnTo>
                  <a:lnTo>
                    <a:pt x="157" y="4"/>
                  </a:lnTo>
                  <a:lnTo>
                    <a:pt x="145" y="8"/>
                  </a:lnTo>
                  <a:lnTo>
                    <a:pt x="131" y="11"/>
                  </a:lnTo>
                  <a:lnTo>
                    <a:pt x="121" y="15"/>
                  </a:lnTo>
                  <a:lnTo>
                    <a:pt x="108" y="19"/>
                  </a:lnTo>
                  <a:lnTo>
                    <a:pt x="98" y="23"/>
                  </a:lnTo>
                  <a:lnTo>
                    <a:pt x="98" y="23"/>
                  </a:lnTo>
                  <a:lnTo>
                    <a:pt x="87" y="27"/>
                  </a:lnTo>
                  <a:lnTo>
                    <a:pt x="78" y="34"/>
                  </a:lnTo>
                  <a:lnTo>
                    <a:pt x="67" y="40"/>
                  </a:lnTo>
                  <a:lnTo>
                    <a:pt x="56" y="47"/>
                  </a:lnTo>
                  <a:lnTo>
                    <a:pt x="46" y="52"/>
                  </a:lnTo>
                  <a:lnTo>
                    <a:pt x="35" y="59"/>
                  </a:lnTo>
                  <a:lnTo>
                    <a:pt x="25" y="63"/>
                  </a:lnTo>
                  <a:lnTo>
                    <a:pt x="16" y="70"/>
                  </a:lnTo>
                  <a:lnTo>
                    <a:pt x="5" y="73"/>
                  </a:lnTo>
                  <a:lnTo>
                    <a:pt x="0" y="75"/>
                  </a:lnTo>
                  <a:lnTo>
                    <a:pt x="0" y="75"/>
                  </a:lnTo>
                  <a:lnTo>
                    <a:pt x="0" y="78"/>
                  </a:lnTo>
                  <a:lnTo>
                    <a:pt x="4" y="80"/>
                  </a:lnTo>
                  <a:lnTo>
                    <a:pt x="9" y="84"/>
                  </a:lnTo>
                  <a:lnTo>
                    <a:pt x="20" y="91"/>
                  </a:lnTo>
                  <a:lnTo>
                    <a:pt x="30" y="99"/>
                  </a:lnTo>
                  <a:lnTo>
                    <a:pt x="43" y="105"/>
                  </a:lnTo>
                  <a:lnTo>
                    <a:pt x="56" y="112"/>
                  </a:lnTo>
                  <a:lnTo>
                    <a:pt x="69" y="119"/>
                  </a:lnTo>
                  <a:lnTo>
                    <a:pt x="83" y="126"/>
                  </a:lnTo>
                  <a:lnTo>
                    <a:pt x="98" y="130"/>
                  </a:lnTo>
                  <a:lnTo>
                    <a:pt x="98" y="130"/>
                  </a:lnTo>
                  <a:lnTo>
                    <a:pt x="115" y="135"/>
                  </a:lnTo>
                  <a:lnTo>
                    <a:pt x="136" y="139"/>
                  </a:lnTo>
                  <a:lnTo>
                    <a:pt x="159" y="142"/>
                  </a:lnTo>
                  <a:lnTo>
                    <a:pt x="186" y="142"/>
                  </a:lnTo>
                  <a:lnTo>
                    <a:pt x="216" y="142"/>
                  </a:lnTo>
                  <a:lnTo>
                    <a:pt x="246" y="139"/>
                  </a:lnTo>
                  <a:lnTo>
                    <a:pt x="275" y="137"/>
                  </a:lnTo>
                  <a:lnTo>
                    <a:pt x="304" y="130"/>
                  </a:lnTo>
                  <a:lnTo>
                    <a:pt x="334" y="122"/>
                  </a:lnTo>
                  <a:lnTo>
                    <a:pt x="363" y="112"/>
                  </a:lnTo>
                  <a:lnTo>
                    <a:pt x="389" y="42"/>
                  </a:lnTo>
                </a:path>
              </a:pathLst>
            </a:custGeom>
            <a:solidFill>
              <a:srgbClr val="FFD80F"/>
            </a:solidFill>
            <a:ln w="9525" cap="rnd">
              <a:noFill/>
              <a:round/>
              <a:headEnd/>
              <a:tailEnd/>
            </a:ln>
            <a:effectLst/>
          </p:spPr>
          <p:txBody>
            <a:bodyPr/>
            <a:lstStyle/>
            <a:p>
              <a:endParaRPr lang="en-US" sz="1800"/>
            </a:p>
          </p:txBody>
        </p:sp>
        <p:sp>
          <p:nvSpPr>
            <p:cNvPr id="257" name="Freeform 255">
              <a:extLst>
                <a:ext uri="{FF2B5EF4-FFF2-40B4-BE49-F238E27FC236}">
                  <a16:creationId xmlns:a16="http://schemas.microsoft.com/office/drawing/2014/main" id="{A98B7BF9-4B05-F549-937C-FB082EAC2031}"/>
                </a:ext>
              </a:extLst>
            </p:cNvPr>
            <p:cNvSpPr>
              <a:spLocks/>
            </p:cNvSpPr>
            <p:nvPr/>
          </p:nvSpPr>
          <p:spPr bwMode="auto">
            <a:xfrm>
              <a:off x="2331" y="2926"/>
              <a:ext cx="390" cy="143"/>
            </a:xfrm>
            <a:custGeom>
              <a:avLst/>
              <a:gdLst/>
              <a:ahLst/>
              <a:cxnLst>
                <a:cxn ang="0">
                  <a:pos x="389" y="42"/>
                </a:cxn>
                <a:cxn ang="0">
                  <a:pos x="374" y="34"/>
                </a:cxn>
                <a:cxn ang="0">
                  <a:pos x="357" y="27"/>
                </a:cxn>
                <a:cxn ang="0">
                  <a:pos x="342" y="22"/>
                </a:cxn>
                <a:cxn ang="0">
                  <a:pos x="324" y="17"/>
                </a:cxn>
                <a:cxn ang="0">
                  <a:pos x="306" y="13"/>
                </a:cxn>
                <a:cxn ang="0">
                  <a:pos x="290" y="8"/>
                </a:cxn>
                <a:cxn ang="0">
                  <a:pos x="273" y="6"/>
                </a:cxn>
                <a:cxn ang="0">
                  <a:pos x="256" y="4"/>
                </a:cxn>
                <a:cxn ang="0">
                  <a:pos x="239" y="2"/>
                </a:cxn>
                <a:cxn ang="0">
                  <a:pos x="225" y="0"/>
                </a:cxn>
                <a:cxn ang="0">
                  <a:pos x="225" y="0"/>
                </a:cxn>
                <a:cxn ang="0">
                  <a:pos x="209" y="0"/>
                </a:cxn>
                <a:cxn ang="0">
                  <a:pos x="197" y="0"/>
                </a:cxn>
                <a:cxn ang="0">
                  <a:pos x="182" y="2"/>
                </a:cxn>
                <a:cxn ang="0">
                  <a:pos x="170" y="4"/>
                </a:cxn>
                <a:cxn ang="0">
                  <a:pos x="157" y="4"/>
                </a:cxn>
                <a:cxn ang="0">
                  <a:pos x="145" y="8"/>
                </a:cxn>
                <a:cxn ang="0">
                  <a:pos x="131" y="11"/>
                </a:cxn>
                <a:cxn ang="0">
                  <a:pos x="121" y="15"/>
                </a:cxn>
                <a:cxn ang="0">
                  <a:pos x="108" y="19"/>
                </a:cxn>
                <a:cxn ang="0">
                  <a:pos x="98" y="23"/>
                </a:cxn>
                <a:cxn ang="0">
                  <a:pos x="98" y="23"/>
                </a:cxn>
                <a:cxn ang="0">
                  <a:pos x="87" y="27"/>
                </a:cxn>
                <a:cxn ang="0">
                  <a:pos x="78" y="34"/>
                </a:cxn>
                <a:cxn ang="0">
                  <a:pos x="67" y="40"/>
                </a:cxn>
                <a:cxn ang="0">
                  <a:pos x="56" y="47"/>
                </a:cxn>
                <a:cxn ang="0">
                  <a:pos x="46" y="52"/>
                </a:cxn>
                <a:cxn ang="0">
                  <a:pos x="35" y="59"/>
                </a:cxn>
                <a:cxn ang="0">
                  <a:pos x="25" y="63"/>
                </a:cxn>
                <a:cxn ang="0">
                  <a:pos x="16" y="70"/>
                </a:cxn>
                <a:cxn ang="0">
                  <a:pos x="5" y="73"/>
                </a:cxn>
                <a:cxn ang="0">
                  <a:pos x="0" y="75"/>
                </a:cxn>
                <a:cxn ang="0">
                  <a:pos x="0" y="75"/>
                </a:cxn>
                <a:cxn ang="0">
                  <a:pos x="0" y="78"/>
                </a:cxn>
                <a:cxn ang="0">
                  <a:pos x="4" y="80"/>
                </a:cxn>
                <a:cxn ang="0">
                  <a:pos x="9" y="84"/>
                </a:cxn>
                <a:cxn ang="0">
                  <a:pos x="20" y="91"/>
                </a:cxn>
                <a:cxn ang="0">
                  <a:pos x="30" y="99"/>
                </a:cxn>
                <a:cxn ang="0">
                  <a:pos x="43" y="105"/>
                </a:cxn>
                <a:cxn ang="0">
                  <a:pos x="56" y="112"/>
                </a:cxn>
                <a:cxn ang="0">
                  <a:pos x="69" y="119"/>
                </a:cxn>
                <a:cxn ang="0">
                  <a:pos x="83" y="126"/>
                </a:cxn>
                <a:cxn ang="0">
                  <a:pos x="98" y="130"/>
                </a:cxn>
                <a:cxn ang="0">
                  <a:pos x="98" y="130"/>
                </a:cxn>
                <a:cxn ang="0">
                  <a:pos x="115" y="135"/>
                </a:cxn>
                <a:cxn ang="0">
                  <a:pos x="136" y="139"/>
                </a:cxn>
                <a:cxn ang="0">
                  <a:pos x="159" y="142"/>
                </a:cxn>
                <a:cxn ang="0">
                  <a:pos x="186" y="142"/>
                </a:cxn>
                <a:cxn ang="0">
                  <a:pos x="216" y="142"/>
                </a:cxn>
                <a:cxn ang="0">
                  <a:pos x="246" y="139"/>
                </a:cxn>
                <a:cxn ang="0">
                  <a:pos x="275" y="137"/>
                </a:cxn>
                <a:cxn ang="0">
                  <a:pos x="304" y="130"/>
                </a:cxn>
                <a:cxn ang="0">
                  <a:pos x="334" y="122"/>
                </a:cxn>
                <a:cxn ang="0">
                  <a:pos x="363" y="112"/>
                </a:cxn>
              </a:cxnLst>
              <a:rect l="0" t="0" r="r" b="b"/>
              <a:pathLst>
                <a:path w="390" h="143">
                  <a:moveTo>
                    <a:pt x="389" y="42"/>
                  </a:moveTo>
                  <a:lnTo>
                    <a:pt x="374" y="34"/>
                  </a:lnTo>
                  <a:lnTo>
                    <a:pt x="357" y="27"/>
                  </a:lnTo>
                  <a:lnTo>
                    <a:pt x="342" y="22"/>
                  </a:lnTo>
                  <a:lnTo>
                    <a:pt x="324" y="17"/>
                  </a:lnTo>
                  <a:lnTo>
                    <a:pt x="306" y="13"/>
                  </a:lnTo>
                  <a:lnTo>
                    <a:pt x="290" y="8"/>
                  </a:lnTo>
                  <a:lnTo>
                    <a:pt x="273" y="6"/>
                  </a:lnTo>
                  <a:lnTo>
                    <a:pt x="256" y="4"/>
                  </a:lnTo>
                  <a:lnTo>
                    <a:pt x="239" y="2"/>
                  </a:lnTo>
                  <a:lnTo>
                    <a:pt x="225" y="0"/>
                  </a:lnTo>
                  <a:lnTo>
                    <a:pt x="225" y="0"/>
                  </a:lnTo>
                  <a:lnTo>
                    <a:pt x="209" y="0"/>
                  </a:lnTo>
                  <a:lnTo>
                    <a:pt x="197" y="0"/>
                  </a:lnTo>
                  <a:lnTo>
                    <a:pt x="182" y="2"/>
                  </a:lnTo>
                  <a:lnTo>
                    <a:pt x="170" y="4"/>
                  </a:lnTo>
                  <a:lnTo>
                    <a:pt x="157" y="4"/>
                  </a:lnTo>
                  <a:lnTo>
                    <a:pt x="145" y="8"/>
                  </a:lnTo>
                  <a:lnTo>
                    <a:pt x="131" y="11"/>
                  </a:lnTo>
                  <a:lnTo>
                    <a:pt x="121" y="15"/>
                  </a:lnTo>
                  <a:lnTo>
                    <a:pt x="108" y="19"/>
                  </a:lnTo>
                  <a:lnTo>
                    <a:pt x="98" y="23"/>
                  </a:lnTo>
                  <a:lnTo>
                    <a:pt x="98" y="23"/>
                  </a:lnTo>
                  <a:lnTo>
                    <a:pt x="87" y="27"/>
                  </a:lnTo>
                  <a:lnTo>
                    <a:pt x="78" y="34"/>
                  </a:lnTo>
                  <a:lnTo>
                    <a:pt x="67" y="40"/>
                  </a:lnTo>
                  <a:lnTo>
                    <a:pt x="56" y="47"/>
                  </a:lnTo>
                  <a:lnTo>
                    <a:pt x="46" y="52"/>
                  </a:lnTo>
                  <a:lnTo>
                    <a:pt x="35" y="59"/>
                  </a:lnTo>
                  <a:lnTo>
                    <a:pt x="25" y="63"/>
                  </a:lnTo>
                  <a:lnTo>
                    <a:pt x="16" y="70"/>
                  </a:lnTo>
                  <a:lnTo>
                    <a:pt x="5" y="73"/>
                  </a:lnTo>
                  <a:lnTo>
                    <a:pt x="0" y="75"/>
                  </a:lnTo>
                  <a:lnTo>
                    <a:pt x="0" y="75"/>
                  </a:lnTo>
                  <a:lnTo>
                    <a:pt x="0" y="78"/>
                  </a:lnTo>
                  <a:lnTo>
                    <a:pt x="4" y="80"/>
                  </a:lnTo>
                  <a:lnTo>
                    <a:pt x="9" y="84"/>
                  </a:lnTo>
                  <a:lnTo>
                    <a:pt x="20" y="91"/>
                  </a:lnTo>
                  <a:lnTo>
                    <a:pt x="30" y="99"/>
                  </a:lnTo>
                  <a:lnTo>
                    <a:pt x="43" y="105"/>
                  </a:lnTo>
                  <a:lnTo>
                    <a:pt x="56" y="112"/>
                  </a:lnTo>
                  <a:lnTo>
                    <a:pt x="69" y="119"/>
                  </a:lnTo>
                  <a:lnTo>
                    <a:pt x="83" y="126"/>
                  </a:lnTo>
                  <a:lnTo>
                    <a:pt x="98" y="130"/>
                  </a:lnTo>
                  <a:lnTo>
                    <a:pt x="98" y="130"/>
                  </a:lnTo>
                  <a:lnTo>
                    <a:pt x="115" y="135"/>
                  </a:lnTo>
                  <a:lnTo>
                    <a:pt x="136" y="139"/>
                  </a:lnTo>
                  <a:lnTo>
                    <a:pt x="159" y="142"/>
                  </a:lnTo>
                  <a:lnTo>
                    <a:pt x="186" y="142"/>
                  </a:lnTo>
                  <a:lnTo>
                    <a:pt x="216" y="142"/>
                  </a:lnTo>
                  <a:lnTo>
                    <a:pt x="246" y="139"/>
                  </a:lnTo>
                  <a:lnTo>
                    <a:pt x="275" y="137"/>
                  </a:lnTo>
                  <a:lnTo>
                    <a:pt x="304" y="130"/>
                  </a:lnTo>
                  <a:lnTo>
                    <a:pt x="334" y="122"/>
                  </a:lnTo>
                  <a:lnTo>
                    <a:pt x="363" y="112"/>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258" name="Freeform 256">
              <a:extLst>
                <a:ext uri="{FF2B5EF4-FFF2-40B4-BE49-F238E27FC236}">
                  <a16:creationId xmlns:a16="http://schemas.microsoft.com/office/drawing/2014/main" id="{CFACB4E7-23B3-F945-8397-95C080997A29}"/>
                </a:ext>
              </a:extLst>
            </p:cNvPr>
            <p:cNvSpPr>
              <a:spLocks/>
            </p:cNvSpPr>
            <p:nvPr/>
          </p:nvSpPr>
          <p:spPr bwMode="auto">
            <a:xfrm>
              <a:off x="2387" y="2994"/>
              <a:ext cx="304" cy="28"/>
            </a:xfrm>
            <a:custGeom>
              <a:avLst/>
              <a:gdLst/>
              <a:ahLst/>
              <a:cxnLst>
                <a:cxn ang="0">
                  <a:pos x="298" y="0"/>
                </a:cxn>
                <a:cxn ang="0">
                  <a:pos x="263" y="7"/>
                </a:cxn>
                <a:cxn ang="0">
                  <a:pos x="227" y="11"/>
                </a:cxn>
                <a:cxn ang="0">
                  <a:pos x="192" y="16"/>
                </a:cxn>
                <a:cxn ang="0">
                  <a:pos x="155" y="18"/>
                </a:cxn>
                <a:cxn ang="0">
                  <a:pos x="124" y="20"/>
                </a:cxn>
                <a:cxn ang="0">
                  <a:pos x="93" y="20"/>
                </a:cxn>
                <a:cxn ang="0">
                  <a:pos x="63" y="20"/>
                </a:cxn>
                <a:cxn ang="0">
                  <a:pos x="38" y="18"/>
                </a:cxn>
                <a:cxn ang="0">
                  <a:pos x="17" y="16"/>
                </a:cxn>
                <a:cxn ang="0">
                  <a:pos x="0" y="14"/>
                </a:cxn>
                <a:cxn ang="0">
                  <a:pos x="0" y="14"/>
                </a:cxn>
                <a:cxn ang="0">
                  <a:pos x="17" y="16"/>
                </a:cxn>
                <a:cxn ang="0">
                  <a:pos x="38" y="20"/>
                </a:cxn>
                <a:cxn ang="0">
                  <a:pos x="65" y="22"/>
                </a:cxn>
                <a:cxn ang="0">
                  <a:pos x="93" y="24"/>
                </a:cxn>
                <a:cxn ang="0">
                  <a:pos x="124" y="27"/>
                </a:cxn>
                <a:cxn ang="0">
                  <a:pos x="158" y="27"/>
                </a:cxn>
                <a:cxn ang="0">
                  <a:pos x="194" y="24"/>
                </a:cxn>
                <a:cxn ang="0">
                  <a:pos x="231" y="22"/>
                </a:cxn>
                <a:cxn ang="0">
                  <a:pos x="267" y="18"/>
                </a:cxn>
                <a:cxn ang="0">
                  <a:pos x="303" y="11"/>
                </a:cxn>
                <a:cxn ang="0">
                  <a:pos x="298" y="0"/>
                </a:cxn>
              </a:cxnLst>
              <a:rect l="0" t="0" r="r" b="b"/>
              <a:pathLst>
                <a:path w="304" h="28">
                  <a:moveTo>
                    <a:pt x="298" y="0"/>
                  </a:moveTo>
                  <a:lnTo>
                    <a:pt x="263" y="7"/>
                  </a:lnTo>
                  <a:lnTo>
                    <a:pt x="227" y="11"/>
                  </a:lnTo>
                  <a:lnTo>
                    <a:pt x="192" y="16"/>
                  </a:lnTo>
                  <a:lnTo>
                    <a:pt x="155" y="18"/>
                  </a:lnTo>
                  <a:lnTo>
                    <a:pt x="124" y="20"/>
                  </a:lnTo>
                  <a:lnTo>
                    <a:pt x="93" y="20"/>
                  </a:lnTo>
                  <a:lnTo>
                    <a:pt x="63" y="20"/>
                  </a:lnTo>
                  <a:lnTo>
                    <a:pt x="38" y="18"/>
                  </a:lnTo>
                  <a:lnTo>
                    <a:pt x="17" y="16"/>
                  </a:lnTo>
                  <a:lnTo>
                    <a:pt x="0" y="14"/>
                  </a:lnTo>
                  <a:lnTo>
                    <a:pt x="0" y="14"/>
                  </a:lnTo>
                  <a:lnTo>
                    <a:pt x="17" y="16"/>
                  </a:lnTo>
                  <a:lnTo>
                    <a:pt x="38" y="20"/>
                  </a:lnTo>
                  <a:lnTo>
                    <a:pt x="65" y="22"/>
                  </a:lnTo>
                  <a:lnTo>
                    <a:pt x="93" y="24"/>
                  </a:lnTo>
                  <a:lnTo>
                    <a:pt x="124" y="27"/>
                  </a:lnTo>
                  <a:lnTo>
                    <a:pt x="158" y="27"/>
                  </a:lnTo>
                  <a:lnTo>
                    <a:pt x="194" y="24"/>
                  </a:lnTo>
                  <a:lnTo>
                    <a:pt x="231" y="22"/>
                  </a:lnTo>
                  <a:lnTo>
                    <a:pt x="267" y="18"/>
                  </a:lnTo>
                  <a:lnTo>
                    <a:pt x="303" y="11"/>
                  </a:lnTo>
                  <a:lnTo>
                    <a:pt x="298" y="0"/>
                  </a:lnTo>
                </a:path>
              </a:pathLst>
            </a:custGeom>
            <a:solidFill>
              <a:srgbClr val="7C6000"/>
            </a:solidFill>
            <a:ln w="9525" cap="rnd">
              <a:noFill/>
              <a:round/>
              <a:headEnd/>
              <a:tailEnd/>
            </a:ln>
            <a:effectLst/>
          </p:spPr>
          <p:txBody>
            <a:bodyPr/>
            <a:lstStyle/>
            <a:p>
              <a:endParaRPr lang="en-US" sz="1800"/>
            </a:p>
          </p:txBody>
        </p:sp>
        <p:sp>
          <p:nvSpPr>
            <p:cNvPr id="259" name="Freeform 257">
              <a:extLst>
                <a:ext uri="{FF2B5EF4-FFF2-40B4-BE49-F238E27FC236}">
                  <a16:creationId xmlns:a16="http://schemas.microsoft.com/office/drawing/2014/main" id="{9B2C34AE-F4A6-CA40-A15B-FC10986E92D7}"/>
                </a:ext>
              </a:extLst>
            </p:cNvPr>
            <p:cNvSpPr>
              <a:spLocks/>
            </p:cNvSpPr>
            <p:nvPr/>
          </p:nvSpPr>
          <p:spPr bwMode="auto">
            <a:xfrm>
              <a:off x="2527" y="2670"/>
              <a:ext cx="176" cy="315"/>
            </a:xfrm>
            <a:custGeom>
              <a:avLst/>
              <a:gdLst/>
              <a:ahLst/>
              <a:cxnLst>
                <a:cxn ang="0">
                  <a:pos x="175" y="265"/>
                </a:cxn>
                <a:cxn ang="0">
                  <a:pos x="172" y="253"/>
                </a:cxn>
                <a:cxn ang="0">
                  <a:pos x="168" y="237"/>
                </a:cxn>
                <a:cxn ang="0">
                  <a:pos x="166" y="223"/>
                </a:cxn>
                <a:cxn ang="0">
                  <a:pos x="163" y="206"/>
                </a:cxn>
                <a:cxn ang="0">
                  <a:pos x="159" y="191"/>
                </a:cxn>
                <a:cxn ang="0">
                  <a:pos x="158" y="175"/>
                </a:cxn>
                <a:cxn ang="0">
                  <a:pos x="156" y="161"/>
                </a:cxn>
                <a:cxn ang="0">
                  <a:pos x="151" y="147"/>
                </a:cxn>
                <a:cxn ang="0">
                  <a:pos x="147" y="132"/>
                </a:cxn>
                <a:cxn ang="0">
                  <a:pos x="140" y="120"/>
                </a:cxn>
                <a:cxn ang="0">
                  <a:pos x="140" y="120"/>
                </a:cxn>
                <a:cxn ang="0">
                  <a:pos x="134" y="107"/>
                </a:cxn>
                <a:cxn ang="0">
                  <a:pos x="126" y="92"/>
                </a:cxn>
                <a:cxn ang="0">
                  <a:pos x="113" y="80"/>
                </a:cxn>
                <a:cxn ang="0">
                  <a:pos x="101" y="65"/>
                </a:cxn>
                <a:cxn ang="0">
                  <a:pos x="85" y="52"/>
                </a:cxn>
                <a:cxn ang="0">
                  <a:pos x="71" y="39"/>
                </a:cxn>
                <a:cxn ang="0">
                  <a:pos x="52" y="27"/>
                </a:cxn>
                <a:cxn ang="0">
                  <a:pos x="35" y="16"/>
                </a:cxn>
                <a:cxn ang="0">
                  <a:pos x="18" y="8"/>
                </a:cxn>
                <a:cxn ang="0">
                  <a:pos x="0" y="0"/>
                </a:cxn>
                <a:cxn ang="0">
                  <a:pos x="0" y="0"/>
                </a:cxn>
                <a:cxn ang="0">
                  <a:pos x="0" y="2"/>
                </a:cxn>
                <a:cxn ang="0">
                  <a:pos x="0" y="8"/>
                </a:cxn>
                <a:cxn ang="0">
                  <a:pos x="2" y="16"/>
                </a:cxn>
                <a:cxn ang="0">
                  <a:pos x="2" y="25"/>
                </a:cxn>
                <a:cxn ang="0">
                  <a:pos x="2" y="37"/>
                </a:cxn>
                <a:cxn ang="0">
                  <a:pos x="4" y="50"/>
                </a:cxn>
                <a:cxn ang="0">
                  <a:pos x="4" y="62"/>
                </a:cxn>
                <a:cxn ang="0">
                  <a:pos x="6" y="76"/>
                </a:cxn>
                <a:cxn ang="0">
                  <a:pos x="6" y="85"/>
                </a:cxn>
                <a:cxn ang="0">
                  <a:pos x="8" y="96"/>
                </a:cxn>
                <a:cxn ang="0">
                  <a:pos x="8" y="96"/>
                </a:cxn>
                <a:cxn ang="0">
                  <a:pos x="8" y="109"/>
                </a:cxn>
                <a:cxn ang="0">
                  <a:pos x="9" y="120"/>
                </a:cxn>
                <a:cxn ang="0">
                  <a:pos x="14" y="132"/>
                </a:cxn>
                <a:cxn ang="0">
                  <a:pos x="16" y="147"/>
                </a:cxn>
                <a:cxn ang="0">
                  <a:pos x="20" y="159"/>
                </a:cxn>
                <a:cxn ang="0">
                  <a:pos x="25" y="172"/>
                </a:cxn>
                <a:cxn ang="0">
                  <a:pos x="31" y="185"/>
                </a:cxn>
                <a:cxn ang="0">
                  <a:pos x="35" y="198"/>
                </a:cxn>
                <a:cxn ang="0">
                  <a:pos x="41" y="208"/>
                </a:cxn>
                <a:cxn ang="0">
                  <a:pos x="48" y="217"/>
                </a:cxn>
                <a:cxn ang="0">
                  <a:pos x="48" y="217"/>
                </a:cxn>
                <a:cxn ang="0">
                  <a:pos x="57" y="225"/>
                </a:cxn>
                <a:cxn ang="0">
                  <a:pos x="64" y="235"/>
                </a:cxn>
                <a:cxn ang="0">
                  <a:pos x="75" y="246"/>
                </a:cxn>
                <a:cxn ang="0">
                  <a:pos x="88" y="256"/>
                </a:cxn>
                <a:cxn ang="0">
                  <a:pos x="101" y="267"/>
                </a:cxn>
                <a:cxn ang="0">
                  <a:pos x="113" y="278"/>
                </a:cxn>
                <a:cxn ang="0">
                  <a:pos x="128" y="290"/>
                </a:cxn>
                <a:cxn ang="0">
                  <a:pos x="140" y="299"/>
                </a:cxn>
                <a:cxn ang="0">
                  <a:pos x="156" y="307"/>
                </a:cxn>
                <a:cxn ang="0">
                  <a:pos x="168" y="314"/>
                </a:cxn>
                <a:cxn ang="0">
                  <a:pos x="175" y="265"/>
                </a:cxn>
              </a:cxnLst>
              <a:rect l="0" t="0" r="r" b="b"/>
              <a:pathLst>
                <a:path w="176" h="315">
                  <a:moveTo>
                    <a:pt x="175" y="265"/>
                  </a:moveTo>
                  <a:lnTo>
                    <a:pt x="172" y="253"/>
                  </a:lnTo>
                  <a:lnTo>
                    <a:pt x="168" y="237"/>
                  </a:lnTo>
                  <a:lnTo>
                    <a:pt x="166" y="223"/>
                  </a:lnTo>
                  <a:lnTo>
                    <a:pt x="163" y="206"/>
                  </a:lnTo>
                  <a:lnTo>
                    <a:pt x="159" y="191"/>
                  </a:lnTo>
                  <a:lnTo>
                    <a:pt x="158" y="175"/>
                  </a:lnTo>
                  <a:lnTo>
                    <a:pt x="156" y="161"/>
                  </a:lnTo>
                  <a:lnTo>
                    <a:pt x="151" y="147"/>
                  </a:lnTo>
                  <a:lnTo>
                    <a:pt x="147" y="132"/>
                  </a:lnTo>
                  <a:lnTo>
                    <a:pt x="140" y="120"/>
                  </a:lnTo>
                  <a:lnTo>
                    <a:pt x="140" y="120"/>
                  </a:lnTo>
                  <a:lnTo>
                    <a:pt x="134" y="107"/>
                  </a:lnTo>
                  <a:lnTo>
                    <a:pt x="126" y="92"/>
                  </a:lnTo>
                  <a:lnTo>
                    <a:pt x="113" y="80"/>
                  </a:lnTo>
                  <a:lnTo>
                    <a:pt x="101" y="65"/>
                  </a:lnTo>
                  <a:lnTo>
                    <a:pt x="85" y="52"/>
                  </a:lnTo>
                  <a:lnTo>
                    <a:pt x="71" y="39"/>
                  </a:lnTo>
                  <a:lnTo>
                    <a:pt x="52" y="27"/>
                  </a:lnTo>
                  <a:lnTo>
                    <a:pt x="35" y="16"/>
                  </a:lnTo>
                  <a:lnTo>
                    <a:pt x="18" y="8"/>
                  </a:lnTo>
                  <a:lnTo>
                    <a:pt x="0" y="0"/>
                  </a:lnTo>
                  <a:lnTo>
                    <a:pt x="0" y="0"/>
                  </a:lnTo>
                  <a:lnTo>
                    <a:pt x="0" y="2"/>
                  </a:lnTo>
                  <a:lnTo>
                    <a:pt x="0" y="8"/>
                  </a:lnTo>
                  <a:lnTo>
                    <a:pt x="2" y="16"/>
                  </a:lnTo>
                  <a:lnTo>
                    <a:pt x="2" y="25"/>
                  </a:lnTo>
                  <a:lnTo>
                    <a:pt x="2" y="37"/>
                  </a:lnTo>
                  <a:lnTo>
                    <a:pt x="4" y="50"/>
                  </a:lnTo>
                  <a:lnTo>
                    <a:pt x="4" y="62"/>
                  </a:lnTo>
                  <a:lnTo>
                    <a:pt x="6" y="76"/>
                  </a:lnTo>
                  <a:lnTo>
                    <a:pt x="6" y="85"/>
                  </a:lnTo>
                  <a:lnTo>
                    <a:pt x="8" y="96"/>
                  </a:lnTo>
                  <a:lnTo>
                    <a:pt x="8" y="96"/>
                  </a:lnTo>
                  <a:lnTo>
                    <a:pt x="8" y="109"/>
                  </a:lnTo>
                  <a:lnTo>
                    <a:pt x="9" y="120"/>
                  </a:lnTo>
                  <a:lnTo>
                    <a:pt x="14" y="132"/>
                  </a:lnTo>
                  <a:lnTo>
                    <a:pt x="16" y="147"/>
                  </a:lnTo>
                  <a:lnTo>
                    <a:pt x="20" y="159"/>
                  </a:lnTo>
                  <a:lnTo>
                    <a:pt x="25" y="172"/>
                  </a:lnTo>
                  <a:lnTo>
                    <a:pt x="31" y="185"/>
                  </a:lnTo>
                  <a:lnTo>
                    <a:pt x="35" y="198"/>
                  </a:lnTo>
                  <a:lnTo>
                    <a:pt x="41" y="208"/>
                  </a:lnTo>
                  <a:lnTo>
                    <a:pt x="48" y="217"/>
                  </a:lnTo>
                  <a:lnTo>
                    <a:pt x="48" y="217"/>
                  </a:lnTo>
                  <a:lnTo>
                    <a:pt x="57" y="225"/>
                  </a:lnTo>
                  <a:lnTo>
                    <a:pt x="64" y="235"/>
                  </a:lnTo>
                  <a:lnTo>
                    <a:pt x="75" y="246"/>
                  </a:lnTo>
                  <a:lnTo>
                    <a:pt x="88" y="256"/>
                  </a:lnTo>
                  <a:lnTo>
                    <a:pt x="101" y="267"/>
                  </a:lnTo>
                  <a:lnTo>
                    <a:pt x="113" y="278"/>
                  </a:lnTo>
                  <a:lnTo>
                    <a:pt x="128" y="290"/>
                  </a:lnTo>
                  <a:lnTo>
                    <a:pt x="140" y="299"/>
                  </a:lnTo>
                  <a:lnTo>
                    <a:pt x="156" y="307"/>
                  </a:lnTo>
                  <a:lnTo>
                    <a:pt x="168" y="314"/>
                  </a:lnTo>
                  <a:lnTo>
                    <a:pt x="175" y="265"/>
                  </a:lnTo>
                </a:path>
              </a:pathLst>
            </a:custGeom>
            <a:solidFill>
              <a:srgbClr val="FFD80F"/>
            </a:solidFill>
            <a:ln w="9525" cap="rnd">
              <a:noFill/>
              <a:round/>
              <a:headEnd/>
              <a:tailEnd/>
            </a:ln>
            <a:effectLst/>
          </p:spPr>
          <p:txBody>
            <a:bodyPr/>
            <a:lstStyle/>
            <a:p>
              <a:endParaRPr lang="en-US" sz="1800"/>
            </a:p>
          </p:txBody>
        </p:sp>
        <p:sp>
          <p:nvSpPr>
            <p:cNvPr id="260" name="Freeform 258">
              <a:extLst>
                <a:ext uri="{FF2B5EF4-FFF2-40B4-BE49-F238E27FC236}">
                  <a16:creationId xmlns:a16="http://schemas.microsoft.com/office/drawing/2014/main" id="{F8560248-58F4-1946-85A2-2F83CE97D35C}"/>
                </a:ext>
              </a:extLst>
            </p:cNvPr>
            <p:cNvSpPr>
              <a:spLocks/>
            </p:cNvSpPr>
            <p:nvPr/>
          </p:nvSpPr>
          <p:spPr bwMode="auto">
            <a:xfrm>
              <a:off x="2527" y="2670"/>
              <a:ext cx="176" cy="315"/>
            </a:xfrm>
            <a:custGeom>
              <a:avLst/>
              <a:gdLst/>
              <a:ahLst/>
              <a:cxnLst>
                <a:cxn ang="0">
                  <a:pos x="175" y="265"/>
                </a:cxn>
                <a:cxn ang="0">
                  <a:pos x="172" y="253"/>
                </a:cxn>
                <a:cxn ang="0">
                  <a:pos x="168" y="237"/>
                </a:cxn>
                <a:cxn ang="0">
                  <a:pos x="166" y="223"/>
                </a:cxn>
                <a:cxn ang="0">
                  <a:pos x="163" y="206"/>
                </a:cxn>
                <a:cxn ang="0">
                  <a:pos x="159" y="191"/>
                </a:cxn>
                <a:cxn ang="0">
                  <a:pos x="158" y="175"/>
                </a:cxn>
                <a:cxn ang="0">
                  <a:pos x="156" y="161"/>
                </a:cxn>
                <a:cxn ang="0">
                  <a:pos x="151" y="147"/>
                </a:cxn>
                <a:cxn ang="0">
                  <a:pos x="147" y="132"/>
                </a:cxn>
                <a:cxn ang="0">
                  <a:pos x="140" y="120"/>
                </a:cxn>
                <a:cxn ang="0">
                  <a:pos x="140" y="120"/>
                </a:cxn>
                <a:cxn ang="0">
                  <a:pos x="134" y="107"/>
                </a:cxn>
                <a:cxn ang="0">
                  <a:pos x="126" y="92"/>
                </a:cxn>
                <a:cxn ang="0">
                  <a:pos x="113" y="80"/>
                </a:cxn>
                <a:cxn ang="0">
                  <a:pos x="101" y="65"/>
                </a:cxn>
                <a:cxn ang="0">
                  <a:pos x="85" y="52"/>
                </a:cxn>
                <a:cxn ang="0">
                  <a:pos x="71" y="39"/>
                </a:cxn>
                <a:cxn ang="0">
                  <a:pos x="52" y="27"/>
                </a:cxn>
                <a:cxn ang="0">
                  <a:pos x="35" y="16"/>
                </a:cxn>
                <a:cxn ang="0">
                  <a:pos x="18" y="8"/>
                </a:cxn>
                <a:cxn ang="0">
                  <a:pos x="0" y="0"/>
                </a:cxn>
                <a:cxn ang="0">
                  <a:pos x="0" y="0"/>
                </a:cxn>
                <a:cxn ang="0">
                  <a:pos x="0" y="2"/>
                </a:cxn>
                <a:cxn ang="0">
                  <a:pos x="0" y="8"/>
                </a:cxn>
                <a:cxn ang="0">
                  <a:pos x="2" y="16"/>
                </a:cxn>
                <a:cxn ang="0">
                  <a:pos x="2" y="25"/>
                </a:cxn>
                <a:cxn ang="0">
                  <a:pos x="2" y="37"/>
                </a:cxn>
                <a:cxn ang="0">
                  <a:pos x="4" y="50"/>
                </a:cxn>
                <a:cxn ang="0">
                  <a:pos x="4" y="62"/>
                </a:cxn>
                <a:cxn ang="0">
                  <a:pos x="6" y="76"/>
                </a:cxn>
                <a:cxn ang="0">
                  <a:pos x="6" y="85"/>
                </a:cxn>
                <a:cxn ang="0">
                  <a:pos x="8" y="96"/>
                </a:cxn>
                <a:cxn ang="0">
                  <a:pos x="8" y="96"/>
                </a:cxn>
                <a:cxn ang="0">
                  <a:pos x="8" y="109"/>
                </a:cxn>
                <a:cxn ang="0">
                  <a:pos x="9" y="120"/>
                </a:cxn>
                <a:cxn ang="0">
                  <a:pos x="14" y="132"/>
                </a:cxn>
                <a:cxn ang="0">
                  <a:pos x="16" y="147"/>
                </a:cxn>
                <a:cxn ang="0">
                  <a:pos x="20" y="159"/>
                </a:cxn>
                <a:cxn ang="0">
                  <a:pos x="25" y="172"/>
                </a:cxn>
                <a:cxn ang="0">
                  <a:pos x="31" y="185"/>
                </a:cxn>
                <a:cxn ang="0">
                  <a:pos x="35" y="198"/>
                </a:cxn>
                <a:cxn ang="0">
                  <a:pos x="41" y="208"/>
                </a:cxn>
                <a:cxn ang="0">
                  <a:pos x="48" y="217"/>
                </a:cxn>
                <a:cxn ang="0">
                  <a:pos x="48" y="217"/>
                </a:cxn>
                <a:cxn ang="0">
                  <a:pos x="57" y="225"/>
                </a:cxn>
                <a:cxn ang="0">
                  <a:pos x="64" y="235"/>
                </a:cxn>
                <a:cxn ang="0">
                  <a:pos x="75" y="246"/>
                </a:cxn>
                <a:cxn ang="0">
                  <a:pos x="88" y="256"/>
                </a:cxn>
                <a:cxn ang="0">
                  <a:pos x="101" y="267"/>
                </a:cxn>
                <a:cxn ang="0">
                  <a:pos x="113" y="278"/>
                </a:cxn>
                <a:cxn ang="0">
                  <a:pos x="128" y="290"/>
                </a:cxn>
                <a:cxn ang="0">
                  <a:pos x="140" y="299"/>
                </a:cxn>
                <a:cxn ang="0">
                  <a:pos x="156" y="307"/>
                </a:cxn>
                <a:cxn ang="0">
                  <a:pos x="168" y="314"/>
                </a:cxn>
              </a:cxnLst>
              <a:rect l="0" t="0" r="r" b="b"/>
              <a:pathLst>
                <a:path w="176" h="315">
                  <a:moveTo>
                    <a:pt x="175" y="265"/>
                  </a:moveTo>
                  <a:lnTo>
                    <a:pt x="172" y="253"/>
                  </a:lnTo>
                  <a:lnTo>
                    <a:pt x="168" y="237"/>
                  </a:lnTo>
                  <a:lnTo>
                    <a:pt x="166" y="223"/>
                  </a:lnTo>
                  <a:lnTo>
                    <a:pt x="163" y="206"/>
                  </a:lnTo>
                  <a:lnTo>
                    <a:pt x="159" y="191"/>
                  </a:lnTo>
                  <a:lnTo>
                    <a:pt x="158" y="175"/>
                  </a:lnTo>
                  <a:lnTo>
                    <a:pt x="156" y="161"/>
                  </a:lnTo>
                  <a:lnTo>
                    <a:pt x="151" y="147"/>
                  </a:lnTo>
                  <a:lnTo>
                    <a:pt x="147" y="132"/>
                  </a:lnTo>
                  <a:lnTo>
                    <a:pt x="140" y="120"/>
                  </a:lnTo>
                  <a:lnTo>
                    <a:pt x="140" y="120"/>
                  </a:lnTo>
                  <a:lnTo>
                    <a:pt x="134" y="107"/>
                  </a:lnTo>
                  <a:lnTo>
                    <a:pt x="126" y="92"/>
                  </a:lnTo>
                  <a:lnTo>
                    <a:pt x="113" y="80"/>
                  </a:lnTo>
                  <a:lnTo>
                    <a:pt x="101" y="65"/>
                  </a:lnTo>
                  <a:lnTo>
                    <a:pt x="85" y="52"/>
                  </a:lnTo>
                  <a:lnTo>
                    <a:pt x="71" y="39"/>
                  </a:lnTo>
                  <a:lnTo>
                    <a:pt x="52" y="27"/>
                  </a:lnTo>
                  <a:lnTo>
                    <a:pt x="35" y="16"/>
                  </a:lnTo>
                  <a:lnTo>
                    <a:pt x="18" y="8"/>
                  </a:lnTo>
                  <a:lnTo>
                    <a:pt x="0" y="0"/>
                  </a:lnTo>
                  <a:lnTo>
                    <a:pt x="0" y="0"/>
                  </a:lnTo>
                  <a:lnTo>
                    <a:pt x="0" y="2"/>
                  </a:lnTo>
                  <a:lnTo>
                    <a:pt x="0" y="8"/>
                  </a:lnTo>
                  <a:lnTo>
                    <a:pt x="2" y="16"/>
                  </a:lnTo>
                  <a:lnTo>
                    <a:pt x="2" y="25"/>
                  </a:lnTo>
                  <a:lnTo>
                    <a:pt x="2" y="37"/>
                  </a:lnTo>
                  <a:lnTo>
                    <a:pt x="4" y="50"/>
                  </a:lnTo>
                  <a:lnTo>
                    <a:pt x="4" y="62"/>
                  </a:lnTo>
                  <a:lnTo>
                    <a:pt x="6" y="76"/>
                  </a:lnTo>
                  <a:lnTo>
                    <a:pt x="6" y="85"/>
                  </a:lnTo>
                  <a:lnTo>
                    <a:pt x="8" y="96"/>
                  </a:lnTo>
                  <a:lnTo>
                    <a:pt x="8" y="96"/>
                  </a:lnTo>
                  <a:lnTo>
                    <a:pt x="8" y="109"/>
                  </a:lnTo>
                  <a:lnTo>
                    <a:pt x="9" y="120"/>
                  </a:lnTo>
                  <a:lnTo>
                    <a:pt x="14" y="132"/>
                  </a:lnTo>
                  <a:lnTo>
                    <a:pt x="16" y="147"/>
                  </a:lnTo>
                  <a:lnTo>
                    <a:pt x="20" y="159"/>
                  </a:lnTo>
                  <a:lnTo>
                    <a:pt x="25" y="172"/>
                  </a:lnTo>
                  <a:lnTo>
                    <a:pt x="31" y="185"/>
                  </a:lnTo>
                  <a:lnTo>
                    <a:pt x="35" y="198"/>
                  </a:lnTo>
                  <a:lnTo>
                    <a:pt x="41" y="208"/>
                  </a:lnTo>
                  <a:lnTo>
                    <a:pt x="48" y="217"/>
                  </a:lnTo>
                  <a:lnTo>
                    <a:pt x="48" y="217"/>
                  </a:lnTo>
                  <a:lnTo>
                    <a:pt x="57" y="225"/>
                  </a:lnTo>
                  <a:lnTo>
                    <a:pt x="64" y="235"/>
                  </a:lnTo>
                  <a:lnTo>
                    <a:pt x="75" y="246"/>
                  </a:lnTo>
                  <a:lnTo>
                    <a:pt x="88" y="256"/>
                  </a:lnTo>
                  <a:lnTo>
                    <a:pt x="101" y="267"/>
                  </a:lnTo>
                  <a:lnTo>
                    <a:pt x="113" y="278"/>
                  </a:lnTo>
                  <a:lnTo>
                    <a:pt x="128" y="290"/>
                  </a:lnTo>
                  <a:lnTo>
                    <a:pt x="140" y="299"/>
                  </a:lnTo>
                  <a:lnTo>
                    <a:pt x="156" y="307"/>
                  </a:lnTo>
                  <a:lnTo>
                    <a:pt x="168" y="314"/>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261" name="Freeform 259">
              <a:extLst>
                <a:ext uri="{FF2B5EF4-FFF2-40B4-BE49-F238E27FC236}">
                  <a16:creationId xmlns:a16="http://schemas.microsoft.com/office/drawing/2014/main" id="{D565D9F5-80DA-6645-8D7E-F3FAA4097262}"/>
                </a:ext>
              </a:extLst>
            </p:cNvPr>
            <p:cNvSpPr>
              <a:spLocks/>
            </p:cNvSpPr>
            <p:nvPr/>
          </p:nvSpPr>
          <p:spPr bwMode="auto">
            <a:xfrm>
              <a:off x="2579" y="2745"/>
              <a:ext cx="121" cy="204"/>
            </a:xfrm>
            <a:custGeom>
              <a:avLst/>
              <a:gdLst/>
              <a:ahLst/>
              <a:cxnLst>
                <a:cxn ang="0">
                  <a:pos x="108" y="203"/>
                </a:cxn>
                <a:cxn ang="0">
                  <a:pos x="101" y="195"/>
                </a:cxn>
                <a:cxn ang="0">
                  <a:pos x="92" y="186"/>
                </a:cxn>
                <a:cxn ang="0">
                  <a:pos x="83" y="176"/>
                </a:cxn>
                <a:cxn ang="0">
                  <a:pos x="75" y="165"/>
                </a:cxn>
                <a:cxn ang="0">
                  <a:pos x="67" y="154"/>
                </a:cxn>
                <a:cxn ang="0">
                  <a:pos x="60" y="147"/>
                </a:cxn>
                <a:cxn ang="0">
                  <a:pos x="52" y="136"/>
                </a:cxn>
                <a:cxn ang="0">
                  <a:pos x="46" y="126"/>
                </a:cxn>
                <a:cxn ang="0">
                  <a:pos x="39" y="117"/>
                </a:cxn>
                <a:cxn ang="0">
                  <a:pos x="35" y="110"/>
                </a:cxn>
                <a:cxn ang="0">
                  <a:pos x="35" y="110"/>
                </a:cxn>
                <a:cxn ang="0">
                  <a:pos x="31" y="103"/>
                </a:cxn>
                <a:cxn ang="0">
                  <a:pos x="27" y="94"/>
                </a:cxn>
                <a:cxn ang="0">
                  <a:pos x="23" y="85"/>
                </a:cxn>
                <a:cxn ang="0">
                  <a:pos x="20" y="73"/>
                </a:cxn>
                <a:cxn ang="0">
                  <a:pos x="16" y="62"/>
                </a:cxn>
                <a:cxn ang="0">
                  <a:pos x="12" y="50"/>
                </a:cxn>
                <a:cxn ang="0">
                  <a:pos x="9" y="37"/>
                </a:cxn>
                <a:cxn ang="0">
                  <a:pos x="6" y="25"/>
                </a:cxn>
                <a:cxn ang="0">
                  <a:pos x="2" y="12"/>
                </a:cxn>
                <a:cxn ang="0">
                  <a:pos x="0" y="0"/>
                </a:cxn>
                <a:cxn ang="0">
                  <a:pos x="0" y="0"/>
                </a:cxn>
                <a:cxn ang="0">
                  <a:pos x="4" y="12"/>
                </a:cxn>
                <a:cxn ang="0">
                  <a:pos x="6" y="25"/>
                </a:cxn>
                <a:cxn ang="0">
                  <a:pos x="12" y="37"/>
                </a:cxn>
                <a:cxn ang="0">
                  <a:pos x="16" y="50"/>
                </a:cxn>
                <a:cxn ang="0">
                  <a:pos x="20" y="62"/>
                </a:cxn>
                <a:cxn ang="0">
                  <a:pos x="27" y="73"/>
                </a:cxn>
                <a:cxn ang="0">
                  <a:pos x="31" y="85"/>
                </a:cxn>
                <a:cxn ang="0">
                  <a:pos x="37" y="94"/>
                </a:cxn>
                <a:cxn ang="0">
                  <a:pos x="41" y="103"/>
                </a:cxn>
                <a:cxn ang="0">
                  <a:pos x="46" y="110"/>
                </a:cxn>
                <a:cxn ang="0">
                  <a:pos x="46" y="110"/>
                </a:cxn>
                <a:cxn ang="0">
                  <a:pos x="50" y="117"/>
                </a:cxn>
                <a:cxn ang="0">
                  <a:pos x="57" y="126"/>
                </a:cxn>
                <a:cxn ang="0">
                  <a:pos x="62" y="136"/>
                </a:cxn>
                <a:cxn ang="0">
                  <a:pos x="71" y="147"/>
                </a:cxn>
                <a:cxn ang="0">
                  <a:pos x="80" y="154"/>
                </a:cxn>
                <a:cxn ang="0">
                  <a:pos x="88" y="165"/>
                </a:cxn>
                <a:cxn ang="0">
                  <a:pos x="96" y="176"/>
                </a:cxn>
                <a:cxn ang="0">
                  <a:pos x="105" y="186"/>
                </a:cxn>
                <a:cxn ang="0">
                  <a:pos x="113" y="195"/>
                </a:cxn>
                <a:cxn ang="0">
                  <a:pos x="120" y="203"/>
                </a:cxn>
                <a:cxn ang="0">
                  <a:pos x="108" y="203"/>
                </a:cxn>
              </a:cxnLst>
              <a:rect l="0" t="0" r="r" b="b"/>
              <a:pathLst>
                <a:path w="121" h="204">
                  <a:moveTo>
                    <a:pt x="108" y="203"/>
                  </a:moveTo>
                  <a:lnTo>
                    <a:pt x="101" y="195"/>
                  </a:lnTo>
                  <a:lnTo>
                    <a:pt x="92" y="186"/>
                  </a:lnTo>
                  <a:lnTo>
                    <a:pt x="83" y="176"/>
                  </a:lnTo>
                  <a:lnTo>
                    <a:pt x="75" y="165"/>
                  </a:lnTo>
                  <a:lnTo>
                    <a:pt x="67" y="154"/>
                  </a:lnTo>
                  <a:lnTo>
                    <a:pt x="60" y="147"/>
                  </a:lnTo>
                  <a:lnTo>
                    <a:pt x="52" y="136"/>
                  </a:lnTo>
                  <a:lnTo>
                    <a:pt x="46" y="126"/>
                  </a:lnTo>
                  <a:lnTo>
                    <a:pt x="39" y="117"/>
                  </a:lnTo>
                  <a:lnTo>
                    <a:pt x="35" y="110"/>
                  </a:lnTo>
                  <a:lnTo>
                    <a:pt x="35" y="110"/>
                  </a:lnTo>
                  <a:lnTo>
                    <a:pt x="31" y="103"/>
                  </a:lnTo>
                  <a:lnTo>
                    <a:pt x="27" y="94"/>
                  </a:lnTo>
                  <a:lnTo>
                    <a:pt x="23" y="85"/>
                  </a:lnTo>
                  <a:lnTo>
                    <a:pt x="20" y="73"/>
                  </a:lnTo>
                  <a:lnTo>
                    <a:pt x="16" y="62"/>
                  </a:lnTo>
                  <a:lnTo>
                    <a:pt x="12" y="50"/>
                  </a:lnTo>
                  <a:lnTo>
                    <a:pt x="9" y="37"/>
                  </a:lnTo>
                  <a:lnTo>
                    <a:pt x="6" y="25"/>
                  </a:lnTo>
                  <a:lnTo>
                    <a:pt x="2" y="12"/>
                  </a:lnTo>
                  <a:lnTo>
                    <a:pt x="0" y="0"/>
                  </a:lnTo>
                  <a:lnTo>
                    <a:pt x="0" y="0"/>
                  </a:lnTo>
                  <a:lnTo>
                    <a:pt x="4" y="12"/>
                  </a:lnTo>
                  <a:lnTo>
                    <a:pt x="6" y="25"/>
                  </a:lnTo>
                  <a:lnTo>
                    <a:pt x="12" y="37"/>
                  </a:lnTo>
                  <a:lnTo>
                    <a:pt x="16" y="50"/>
                  </a:lnTo>
                  <a:lnTo>
                    <a:pt x="20" y="62"/>
                  </a:lnTo>
                  <a:lnTo>
                    <a:pt x="27" y="73"/>
                  </a:lnTo>
                  <a:lnTo>
                    <a:pt x="31" y="85"/>
                  </a:lnTo>
                  <a:lnTo>
                    <a:pt x="37" y="94"/>
                  </a:lnTo>
                  <a:lnTo>
                    <a:pt x="41" y="103"/>
                  </a:lnTo>
                  <a:lnTo>
                    <a:pt x="46" y="110"/>
                  </a:lnTo>
                  <a:lnTo>
                    <a:pt x="46" y="110"/>
                  </a:lnTo>
                  <a:lnTo>
                    <a:pt x="50" y="117"/>
                  </a:lnTo>
                  <a:lnTo>
                    <a:pt x="57" y="126"/>
                  </a:lnTo>
                  <a:lnTo>
                    <a:pt x="62" y="136"/>
                  </a:lnTo>
                  <a:lnTo>
                    <a:pt x="71" y="147"/>
                  </a:lnTo>
                  <a:lnTo>
                    <a:pt x="80" y="154"/>
                  </a:lnTo>
                  <a:lnTo>
                    <a:pt x="88" y="165"/>
                  </a:lnTo>
                  <a:lnTo>
                    <a:pt x="96" y="176"/>
                  </a:lnTo>
                  <a:lnTo>
                    <a:pt x="105" y="186"/>
                  </a:lnTo>
                  <a:lnTo>
                    <a:pt x="113" y="195"/>
                  </a:lnTo>
                  <a:lnTo>
                    <a:pt x="120" y="203"/>
                  </a:lnTo>
                  <a:lnTo>
                    <a:pt x="108" y="203"/>
                  </a:lnTo>
                </a:path>
              </a:pathLst>
            </a:custGeom>
            <a:solidFill>
              <a:srgbClr val="7C6000"/>
            </a:solidFill>
            <a:ln w="9525" cap="rnd">
              <a:noFill/>
              <a:round/>
              <a:headEnd/>
              <a:tailEnd/>
            </a:ln>
            <a:effectLst/>
          </p:spPr>
          <p:txBody>
            <a:bodyPr/>
            <a:lstStyle/>
            <a:p>
              <a:endParaRPr lang="en-US" sz="1800"/>
            </a:p>
          </p:txBody>
        </p:sp>
        <p:sp>
          <p:nvSpPr>
            <p:cNvPr id="262" name="Freeform 260">
              <a:extLst>
                <a:ext uri="{FF2B5EF4-FFF2-40B4-BE49-F238E27FC236}">
                  <a16:creationId xmlns:a16="http://schemas.microsoft.com/office/drawing/2014/main" id="{73763C9D-DB9E-7E4F-AC1F-215F90F01416}"/>
                </a:ext>
              </a:extLst>
            </p:cNvPr>
            <p:cNvSpPr>
              <a:spLocks/>
            </p:cNvSpPr>
            <p:nvPr/>
          </p:nvSpPr>
          <p:spPr bwMode="auto">
            <a:xfrm>
              <a:off x="2911" y="3038"/>
              <a:ext cx="239" cy="226"/>
            </a:xfrm>
            <a:custGeom>
              <a:avLst/>
              <a:gdLst/>
              <a:ahLst/>
              <a:cxnLst>
                <a:cxn ang="0">
                  <a:pos x="44" y="4"/>
                </a:cxn>
                <a:cxn ang="0">
                  <a:pos x="67" y="7"/>
                </a:cxn>
                <a:cxn ang="0">
                  <a:pos x="94" y="16"/>
                </a:cxn>
                <a:cxn ang="0">
                  <a:pos x="117" y="29"/>
                </a:cxn>
                <a:cxn ang="0">
                  <a:pos x="134" y="46"/>
                </a:cxn>
                <a:cxn ang="0">
                  <a:pos x="141" y="57"/>
                </a:cxn>
                <a:cxn ang="0">
                  <a:pos x="147" y="77"/>
                </a:cxn>
                <a:cxn ang="0">
                  <a:pos x="153" y="98"/>
                </a:cxn>
                <a:cxn ang="0">
                  <a:pos x="155" y="117"/>
                </a:cxn>
                <a:cxn ang="0">
                  <a:pos x="161" y="129"/>
                </a:cxn>
                <a:cxn ang="0">
                  <a:pos x="170" y="138"/>
                </a:cxn>
                <a:cxn ang="0">
                  <a:pos x="177" y="140"/>
                </a:cxn>
                <a:cxn ang="0">
                  <a:pos x="191" y="144"/>
                </a:cxn>
                <a:cxn ang="0">
                  <a:pos x="206" y="144"/>
                </a:cxn>
                <a:cxn ang="0">
                  <a:pos x="221" y="144"/>
                </a:cxn>
                <a:cxn ang="0">
                  <a:pos x="233" y="144"/>
                </a:cxn>
                <a:cxn ang="0">
                  <a:pos x="238" y="142"/>
                </a:cxn>
                <a:cxn ang="0">
                  <a:pos x="229" y="153"/>
                </a:cxn>
                <a:cxn ang="0">
                  <a:pos x="217" y="174"/>
                </a:cxn>
                <a:cxn ang="0">
                  <a:pos x="212" y="182"/>
                </a:cxn>
                <a:cxn ang="0">
                  <a:pos x="206" y="201"/>
                </a:cxn>
                <a:cxn ang="0">
                  <a:pos x="203" y="216"/>
                </a:cxn>
                <a:cxn ang="0">
                  <a:pos x="203" y="222"/>
                </a:cxn>
                <a:cxn ang="0">
                  <a:pos x="198" y="225"/>
                </a:cxn>
                <a:cxn ang="0">
                  <a:pos x="182" y="225"/>
                </a:cxn>
                <a:cxn ang="0">
                  <a:pos x="161" y="222"/>
                </a:cxn>
                <a:cxn ang="0">
                  <a:pos x="136" y="222"/>
                </a:cxn>
                <a:cxn ang="0">
                  <a:pos x="115" y="216"/>
                </a:cxn>
                <a:cxn ang="0">
                  <a:pos x="104" y="211"/>
                </a:cxn>
                <a:cxn ang="0">
                  <a:pos x="88" y="201"/>
                </a:cxn>
                <a:cxn ang="0">
                  <a:pos x="77" y="188"/>
                </a:cxn>
                <a:cxn ang="0">
                  <a:pos x="71" y="172"/>
                </a:cxn>
                <a:cxn ang="0">
                  <a:pos x="67" y="151"/>
                </a:cxn>
                <a:cxn ang="0">
                  <a:pos x="67" y="142"/>
                </a:cxn>
                <a:cxn ang="0">
                  <a:pos x="65" y="121"/>
                </a:cxn>
                <a:cxn ang="0">
                  <a:pos x="62" y="98"/>
                </a:cxn>
                <a:cxn ang="0">
                  <a:pos x="58" y="80"/>
                </a:cxn>
                <a:cxn ang="0">
                  <a:pos x="51" y="62"/>
                </a:cxn>
                <a:cxn ang="0">
                  <a:pos x="39" y="52"/>
                </a:cxn>
                <a:cxn ang="0">
                  <a:pos x="26" y="46"/>
                </a:cxn>
                <a:cxn ang="0">
                  <a:pos x="7" y="27"/>
                </a:cxn>
                <a:cxn ang="0">
                  <a:pos x="0" y="18"/>
                </a:cxn>
              </a:cxnLst>
              <a:rect l="0" t="0" r="r" b="b"/>
              <a:pathLst>
                <a:path w="239" h="226">
                  <a:moveTo>
                    <a:pt x="33" y="0"/>
                  </a:moveTo>
                  <a:lnTo>
                    <a:pt x="44" y="4"/>
                  </a:lnTo>
                  <a:lnTo>
                    <a:pt x="53" y="6"/>
                  </a:lnTo>
                  <a:lnTo>
                    <a:pt x="67" y="7"/>
                  </a:lnTo>
                  <a:lnTo>
                    <a:pt x="79" y="12"/>
                  </a:lnTo>
                  <a:lnTo>
                    <a:pt x="94" y="16"/>
                  </a:lnTo>
                  <a:lnTo>
                    <a:pt x="104" y="23"/>
                  </a:lnTo>
                  <a:lnTo>
                    <a:pt x="117" y="29"/>
                  </a:lnTo>
                  <a:lnTo>
                    <a:pt x="127" y="37"/>
                  </a:lnTo>
                  <a:lnTo>
                    <a:pt x="134" y="46"/>
                  </a:lnTo>
                  <a:lnTo>
                    <a:pt x="141" y="57"/>
                  </a:lnTo>
                  <a:lnTo>
                    <a:pt x="141" y="57"/>
                  </a:lnTo>
                  <a:lnTo>
                    <a:pt x="145" y="69"/>
                  </a:lnTo>
                  <a:lnTo>
                    <a:pt x="147" y="77"/>
                  </a:lnTo>
                  <a:lnTo>
                    <a:pt x="149" y="90"/>
                  </a:lnTo>
                  <a:lnTo>
                    <a:pt x="153" y="98"/>
                  </a:lnTo>
                  <a:lnTo>
                    <a:pt x="153" y="108"/>
                  </a:lnTo>
                  <a:lnTo>
                    <a:pt x="155" y="117"/>
                  </a:lnTo>
                  <a:lnTo>
                    <a:pt x="157" y="124"/>
                  </a:lnTo>
                  <a:lnTo>
                    <a:pt x="161" y="129"/>
                  </a:lnTo>
                  <a:lnTo>
                    <a:pt x="166" y="136"/>
                  </a:lnTo>
                  <a:lnTo>
                    <a:pt x="170" y="138"/>
                  </a:lnTo>
                  <a:lnTo>
                    <a:pt x="170" y="138"/>
                  </a:lnTo>
                  <a:lnTo>
                    <a:pt x="177" y="140"/>
                  </a:lnTo>
                  <a:lnTo>
                    <a:pt x="182" y="142"/>
                  </a:lnTo>
                  <a:lnTo>
                    <a:pt x="191" y="144"/>
                  </a:lnTo>
                  <a:lnTo>
                    <a:pt x="198" y="144"/>
                  </a:lnTo>
                  <a:lnTo>
                    <a:pt x="206" y="144"/>
                  </a:lnTo>
                  <a:lnTo>
                    <a:pt x="212" y="144"/>
                  </a:lnTo>
                  <a:lnTo>
                    <a:pt x="221" y="144"/>
                  </a:lnTo>
                  <a:lnTo>
                    <a:pt x="226" y="144"/>
                  </a:lnTo>
                  <a:lnTo>
                    <a:pt x="233" y="144"/>
                  </a:lnTo>
                  <a:lnTo>
                    <a:pt x="238" y="142"/>
                  </a:lnTo>
                  <a:lnTo>
                    <a:pt x="238" y="142"/>
                  </a:lnTo>
                  <a:lnTo>
                    <a:pt x="235" y="144"/>
                  </a:lnTo>
                  <a:lnTo>
                    <a:pt x="229" y="153"/>
                  </a:lnTo>
                  <a:lnTo>
                    <a:pt x="223" y="163"/>
                  </a:lnTo>
                  <a:lnTo>
                    <a:pt x="217" y="174"/>
                  </a:lnTo>
                  <a:lnTo>
                    <a:pt x="212" y="182"/>
                  </a:lnTo>
                  <a:lnTo>
                    <a:pt x="212" y="182"/>
                  </a:lnTo>
                  <a:lnTo>
                    <a:pt x="208" y="193"/>
                  </a:lnTo>
                  <a:lnTo>
                    <a:pt x="206" y="201"/>
                  </a:lnTo>
                  <a:lnTo>
                    <a:pt x="203" y="207"/>
                  </a:lnTo>
                  <a:lnTo>
                    <a:pt x="203" y="216"/>
                  </a:lnTo>
                  <a:lnTo>
                    <a:pt x="203" y="222"/>
                  </a:lnTo>
                  <a:lnTo>
                    <a:pt x="203" y="222"/>
                  </a:lnTo>
                  <a:lnTo>
                    <a:pt x="202" y="225"/>
                  </a:lnTo>
                  <a:lnTo>
                    <a:pt x="198" y="225"/>
                  </a:lnTo>
                  <a:lnTo>
                    <a:pt x="191" y="225"/>
                  </a:lnTo>
                  <a:lnTo>
                    <a:pt x="182" y="225"/>
                  </a:lnTo>
                  <a:lnTo>
                    <a:pt x="172" y="225"/>
                  </a:lnTo>
                  <a:lnTo>
                    <a:pt x="161" y="222"/>
                  </a:lnTo>
                  <a:lnTo>
                    <a:pt x="149" y="222"/>
                  </a:lnTo>
                  <a:lnTo>
                    <a:pt x="136" y="222"/>
                  </a:lnTo>
                  <a:lnTo>
                    <a:pt x="126" y="218"/>
                  </a:lnTo>
                  <a:lnTo>
                    <a:pt x="115" y="216"/>
                  </a:lnTo>
                  <a:lnTo>
                    <a:pt x="115" y="216"/>
                  </a:lnTo>
                  <a:lnTo>
                    <a:pt x="104" y="211"/>
                  </a:lnTo>
                  <a:lnTo>
                    <a:pt x="96" y="207"/>
                  </a:lnTo>
                  <a:lnTo>
                    <a:pt x="88" y="201"/>
                  </a:lnTo>
                  <a:lnTo>
                    <a:pt x="83" y="195"/>
                  </a:lnTo>
                  <a:lnTo>
                    <a:pt x="77" y="188"/>
                  </a:lnTo>
                  <a:lnTo>
                    <a:pt x="73" y="180"/>
                  </a:lnTo>
                  <a:lnTo>
                    <a:pt x="71" y="172"/>
                  </a:lnTo>
                  <a:lnTo>
                    <a:pt x="67" y="161"/>
                  </a:lnTo>
                  <a:lnTo>
                    <a:pt x="67" y="151"/>
                  </a:lnTo>
                  <a:lnTo>
                    <a:pt x="67" y="142"/>
                  </a:lnTo>
                  <a:lnTo>
                    <a:pt x="67" y="142"/>
                  </a:lnTo>
                  <a:lnTo>
                    <a:pt x="67" y="131"/>
                  </a:lnTo>
                  <a:lnTo>
                    <a:pt x="65" y="121"/>
                  </a:lnTo>
                  <a:lnTo>
                    <a:pt x="65" y="110"/>
                  </a:lnTo>
                  <a:lnTo>
                    <a:pt x="62" y="98"/>
                  </a:lnTo>
                  <a:lnTo>
                    <a:pt x="62" y="90"/>
                  </a:lnTo>
                  <a:lnTo>
                    <a:pt x="58" y="80"/>
                  </a:lnTo>
                  <a:lnTo>
                    <a:pt x="56" y="71"/>
                  </a:lnTo>
                  <a:lnTo>
                    <a:pt x="51" y="62"/>
                  </a:lnTo>
                  <a:lnTo>
                    <a:pt x="46" y="57"/>
                  </a:lnTo>
                  <a:lnTo>
                    <a:pt x="39" y="52"/>
                  </a:lnTo>
                  <a:lnTo>
                    <a:pt x="39" y="52"/>
                  </a:lnTo>
                  <a:lnTo>
                    <a:pt x="26" y="46"/>
                  </a:lnTo>
                  <a:lnTo>
                    <a:pt x="16" y="35"/>
                  </a:lnTo>
                  <a:lnTo>
                    <a:pt x="7" y="27"/>
                  </a:lnTo>
                  <a:lnTo>
                    <a:pt x="1" y="20"/>
                  </a:lnTo>
                  <a:lnTo>
                    <a:pt x="0" y="18"/>
                  </a:lnTo>
                  <a:lnTo>
                    <a:pt x="33" y="0"/>
                  </a:lnTo>
                </a:path>
              </a:pathLst>
            </a:custGeom>
            <a:solidFill>
              <a:srgbClr val="FFD80F"/>
            </a:solidFill>
            <a:ln w="9525" cap="rnd">
              <a:noFill/>
              <a:round/>
              <a:headEnd/>
              <a:tailEnd/>
            </a:ln>
            <a:effectLst/>
          </p:spPr>
          <p:txBody>
            <a:bodyPr/>
            <a:lstStyle/>
            <a:p>
              <a:endParaRPr lang="en-US" sz="1800"/>
            </a:p>
          </p:txBody>
        </p:sp>
        <p:sp>
          <p:nvSpPr>
            <p:cNvPr id="263" name="Freeform 261">
              <a:extLst>
                <a:ext uri="{FF2B5EF4-FFF2-40B4-BE49-F238E27FC236}">
                  <a16:creationId xmlns:a16="http://schemas.microsoft.com/office/drawing/2014/main" id="{1238527C-EA41-7046-BBFF-51A81B5B86E6}"/>
                </a:ext>
              </a:extLst>
            </p:cNvPr>
            <p:cNvSpPr>
              <a:spLocks/>
            </p:cNvSpPr>
            <p:nvPr/>
          </p:nvSpPr>
          <p:spPr bwMode="auto">
            <a:xfrm>
              <a:off x="2911" y="3038"/>
              <a:ext cx="239" cy="226"/>
            </a:xfrm>
            <a:custGeom>
              <a:avLst/>
              <a:gdLst/>
              <a:ahLst/>
              <a:cxnLst>
                <a:cxn ang="0">
                  <a:pos x="44" y="4"/>
                </a:cxn>
                <a:cxn ang="0">
                  <a:pos x="67" y="7"/>
                </a:cxn>
                <a:cxn ang="0">
                  <a:pos x="94" y="16"/>
                </a:cxn>
                <a:cxn ang="0">
                  <a:pos x="117" y="29"/>
                </a:cxn>
                <a:cxn ang="0">
                  <a:pos x="134" y="46"/>
                </a:cxn>
                <a:cxn ang="0">
                  <a:pos x="141" y="57"/>
                </a:cxn>
                <a:cxn ang="0">
                  <a:pos x="147" y="77"/>
                </a:cxn>
                <a:cxn ang="0">
                  <a:pos x="153" y="98"/>
                </a:cxn>
                <a:cxn ang="0">
                  <a:pos x="155" y="117"/>
                </a:cxn>
                <a:cxn ang="0">
                  <a:pos x="161" y="129"/>
                </a:cxn>
                <a:cxn ang="0">
                  <a:pos x="170" y="138"/>
                </a:cxn>
                <a:cxn ang="0">
                  <a:pos x="177" y="140"/>
                </a:cxn>
                <a:cxn ang="0">
                  <a:pos x="191" y="144"/>
                </a:cxn>
                <a:cxn ang="0">
                  <a:pos x="206" y="144"/>
                </a:cxn>
                <a:cxn ang="0">
                  <a:pos x="221" y="144"/>
                </a:cxn>
                <a:cxn ang="0">
                  <a:pos x="233" y="144"/>
                </a:cxn>
                <a:cxn ang="0">
                  <a:pos x="238" y="142"/>
                </a:cxn>
                <a:cxn ang="0">
                  <a:pos x="229" y="153"/>
                </a:cxn>
                <a:cxn ang="0">
                  <a:pos x="217" y="174"/>
                </a:cxn>
                <a:cxn ang="0">
                  <a:pos x="212" y="182"/>
                </a:cxn>
                <a:cxn ang="0">
                  <a:pos x="206" y="201"/>
                </a:cxn>
                <a:cxn ang="0">
                  <a:pos x="203" y="216"/>
                </a:cxn>
                <a:cxn ang="0">
                  <a:pos x="203" y="222"/>
                </a:cxn>
                <a:cxn ang="0">
                  <a:pos x="198" y="225"/>
                </a:cxn>
                <a:cxn ang="0">
                  <a:pos x="182" y="225"/>
                </a:cxn>
                <a:cxn ang="0">
                  <a:pos x="161" y="222"/>
                </a:cxn>
                <a:cxn ang="0">
                  <a:pos x="136" y="222"/>
                </a:cxn>
                <a:cxn ang="0">
                  <a:pos x="115" y="216"/>
                </a:cxn>
                <a:cxn ang="0">
                  <a:pos x="104" y="211"/>
                </a:cxn>
                <a:cxn ang="0">
                  <a:pos x="88" y="201"/>
                </a:cxn>
                <a:cxn ang="0">
                  <a:pos x="77" y="188"/>
                </a:cxn>
                <a:cxn ang="0">
                  <a:pos x="71" y="172"/>
                </a:cxn>
                <a:cxn ang="0">
                  <a:pos x="67" y="151"/>
                </a:cxn>
                <a:cxn ang="0">
                  <a:pos x="67" y="142"/>
                </a:cxn>
                <a:cxn ang="0">
                  <a:pos x="65" y="121"/>
                </a:cxn>
                <a:cxn ang="0">
                  <a:pos x="62" y="98"/>
                </a:cxn>
                <a:cxn ang="0">
                  <a:pos x="58" y="80"/>
                </a:cxn>
                <a:cxn ang="0">
                  <a:pos x="51" y="62"/>
                </a:cxn>
                <a:cxn ang="0">
                  <a:pos x="39" y="52"/>
                </a:cxn>
                <a:cxn ang="0">
                  <a:pos x="26" y="46"/>
                </a:cxn>
                <a:cxn ang="0">
                  <a:pos x="7" y="27"/>
                </a:cxn>
                <a:cxn ang="0">
                  <a:pos x="0" y="18"/>
                </a:cxn>
              </a:cxnLst>
              <a:rect l="0" t="0" r="r" b="b"/>
              <a:pathLst>
                <a:path w="239" h="226">
                  <a:moveTo>
                    <a:pt x="33" y="0"/>
                  </a:moveTo>
                  <a:lnTo>
                    <a:pt x="44" y="4"/>
                  </a:lnTo>
                  <a:lnTo>
                    <a:pt x="53" y="6"/>
                  </a:lnTo>
                  <a:lnTo>
                    <a:pt x="67" y="7"/>
                  </a:lnTo>
                  <a:lnTo>
                    <a:pt x="79" y="12"/>
                  </a:lnTo>
                  <a:lnTo>
                    <a:pt x="94" y="16"/>
                  </a:lnTo>
                  <a:lnTo>
                    <a:pt x="104" y="23"/>
                  </a:lnTo>
                  <a:lnTo>
                    <a:pt x="117" y="29"/>
                  </a:lnTo>
                  <a:lnTo>
                    <a:pt x="127" y="37"/>
                  </a:lnTo>
                  <a:lnTo>
                    <a:pt x="134" y="46"/>
                  </a:lnTo>
                  <a:lnTo>
                    <a:pt x="141" y="57"/>
                  </a:lnTo>
                  <a:lnTo>
                    <a:pt x="141" y="57"/>
                  </a:lnTo>
                  <a:lnTo>
                    <a:pt x="145" y="69"/>
                  </a:lnTo>
                  <a:lnTo>
                    <a:pt x="147" y="77"/>
                  </a:lnTo>
                  <a:lnTo>
                    <a:pt x="149" y="90"/>
                  </a:lnTo>
                  <a:lnTo>
                    <a:pt x="153" y="98"/>
                  </a:lnTo>
                  <a:lnTo>
                    <a:pt x="153" y="108"/>
                  </a:lnTo>
                  <a:lnTo>
                    <a:pt x="155" y="117"/>
                  </a:lnTo>
                  <a:lnTo>
                    <a:pt x="157" y="124"/>
                  </a:lnTo>
                  <a:lnTo>
                    <a:pt x="161" y="129"/>
                  </a:lnTo>
                  <a:lnTo>
                    <a:pt x="166" y="136"/>
                  </a:lnTo>
                  <a:lnTo>
                    <a:pt x="170" y="138"/>
                  </a:lnTo>
                  <a:lnTo>
                    <a:pt x="170" y="138"/>
                  </a:lnTo>
                  <a:lnTo>
                    <a:pt x="177" y="140"/>
                  </a:lnTo>
                  <a:lnTo>
                    <a:pt x="182" y="142"/>
                  </a:lnTo>
                  <a:lnTo>
                    <a:pt x="191" y="144"/>
                  </a:lnTo>
                  <a:lnTo>
                    <a:pt x="198" y="144"/>
                  </a:lnTo>
                  <a:lnTo>
                    <a:pt x="206" y="144"/>
                  </a:lnTo>
                  <a:lnTo>
                    <a:pt x="212" y="144"/>
                  </a:lnTo>
                  <a:lnTo>
                    <a:pt x="221" y="144"/>
                  </a:lnTo>
                  <a:lnTo>
                    <a:pt x="226" y="144"/>
                  </a:lnTo>
                  <a:lnTo>
                    <a:pt x="233" y="144"/>
                  </a:lnTo>
                  <a:lnTo>
                    <a:pt x="238" y="142"/>
                  </a:lnTo>
                  <a:lnTo>
                    <a:pt x="238" y="142"/>
                  </a:lnTo>
                  <a:lnTo>
                    <a:pt x="235" y="144"/>
                  </a:lnTo>
                  <a:lnTo>
                    <a:pt x="229" y="153"/>
                  </a:lnTo>
                  <a:lnTo>
                    <a:pt x="223" y="163"/>
                  </a:lnTo>
                  <a:lnTo>
                    <a:pt x="217" y="174"/>
                  </a:lnTo>
                  <a:lnTo>
                    <a:pt x="212" y="182"/>
                  </a:lnTo>
                  <a:lnTo>
                    <a:pt x="212" y="182"/>
                  </a:lnTo>
                  <a:lnTo>
                    <a:pt x="208" y="193"/>
                  </a:lnTo>
                  <a:lnTo>
                    <a:pt x="206" y="201"/>
                  </a:lnTo>
                  <a:lnTo>
                    <a:pt x="203" y="207"/>
                  </a:lnTo>
                  <a:lnTo>
                    <a:pt x="203" y="216"/>
                  </a:lnTo>
                  <a:lnTo>
                    <a:pt x="203" y="222"/>
                  </a:lnTo>
                  <a:lnTo>
                    <a:pt x="203" y="222"/>
                  </a:lnTo>
                  <a:lnTo>
                    <a:pt x="202" y="225"/>
                  </a:lnTo>
                  <a:lnTo>
                    <a:pt x="198" y="225"/>
                  </a:lnTo>
                  <a:lnTo>
                    <a:pt x="191" y="225"/>
                  </a:lnTo>
                  <a:lnTo>
                    <a:pt x="182" y="225"/>
                  </a:lnTo>
                  <a:lnTo>
                    <a:pt x="172" y="225"/>
                  </a:lnTo>
                  <a:lnTo>
                    <a:pt x="161" y="222"/>
                  </a:lnTo>
                  <a:lnTo>
                    <a:pt x="149" y="222"/>
                  </a:lnTo>
                  <a:lnTo>
                    <a:pt x="136" y="222"/>
                  </a:lnTo>
                  <a:lnTo>
                    <a:pt x="126" y="218"/>
                  </a:lnTo>
                  <a:lnTo>
                    <a:pt x="115" y="216"/>
                  </a:lnTo>
                  <a:lnTo>
                    <a:pt x="115" y="216"/>
                  </a:lnTo>
                  <a:lnTo>
                    <a:pt x="104" y="211"/>
                  </a:lnTo>
                  <a:lnTo>
                    <a:pt x="96" y="207"/>
                  </a:lnTo>
                  <a:lnTo>
                    <a:pt x="88" y="201"/>
                  </a:lnTo>
                  <a:lnTo>
                    <a:pt x="83" y="195"/>
                  </a:lnTo>
                  <a:lnTo>
                    <a:pt x="77" y="188"/>
                  </a:lnTo>
                  <a:lnTo>
                    <a:pt x="73" y="180"/>
                  </a:lnTo>
                  <a:lnTo>
                    <a:pt x="71" y="172"/>
                  </a:lnTo>
                  <a:lnTo>
                    <a:pt x="67" y="161"/>
                  </a:lnTo>
                  <a:lnTo>
                    <a:pt x="67" y="151"/>
                  </a:lnTo>
                  <a:lnTo>
                    <a:pt x="67" y="142"/>
                  </a:lnTo>
                  <a:lnTo>
                    <a:pt x="67" y="142"/>
                  </a:lnTo>
                  <a:lnTo>
                    <a:pt x="67" y="131"/>
                  </a:lnTo>
                  <a:lnTo>
                    <a:pt x="65" y="121"/>
                  </a:lnTo>
                  <a:lnTo>
                    <a:pt x="65" y="110"/>
                  </a:lnTo>
                  <a:lnTo>
                    <a:pt x="62" y="98"/>
                  </a:lnTo>
                  <a:lnTo>
                    <a:pt x="62" y="90"/>
                  </a:lnTo>
                  <a:lnTo>
                    <a:pt x="58" y="80"/>
                  </a:lnTo>
                  <a:lnTo>
                    <a:pt x="56" y="71"/>
                  </a:lnTo>
                  <a:lnTo>
                    <a:pt x="51" y="62"/>
                  </a:lnTo>
                  <a:lnTo>
                    <a:pt x="46" y="57"/>
                  </a:lnTo>
                  <a:lnTo>
                    <a:pt x="39" y="52"/>
                  </a:lnTo>
                  <a:lnTo>
                    <a:pt x="39" y="52"/>
                  </a:lnTo>
                  <a:lnTo>
                    <a:pt x="26" y="46"/>
                  </a:lnTo>
                  <a:lnTo>
                    <a:pt x="16" y="35"/>
                  </a:lnTo>
                  <a:lnTo>
                    <a:pt x="7" y="27"/>
                  </a:lnTo>
                  <a:lnTo>
                    <a:pt x="1" y="20"/>
                  </a:lnTo>
                  <a:lnTo>
                    <a:pt x="0" y="18"/>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264" name="Freeform 262">
              <a:extLst>
                <a:ext uri="{FF2B5EF4-FFF2-40B4-BE49-F238E27FC236}">
                  <a16:creationId xmlns:a16="http://schemas.microsoft.com/office/drawing/2014/main" id="{F8477DE0-DCCE-8943-A66C-0CFB6F28BF5F}"/>
                </a:ext>
              </a:extLst>
            </p:cNvPr>
            <p:cNvSpPr>
              <a:spLocks/>
            </p:cNvSpPr>
            <p:nvPr/>
          </p:nvSpPr>
          <p:spPr bwMode="auto">
            <a:xfrm>
              <a:off x="2939" y="2854"/>
              <a:ext cx="214" cy="260"/>
            </a:xfrm>
            <a:custGeom>
              <a:avLst/>
              <a:gdLst/>
              <a:ahLst/>
              <a:cxnLst>
                <a:cxn ang="0">
                  <a:pos x="15" y="68"/>
                </a:cxn>
                <a:cxn ang="0">
                  <a:pos x="36" y="50"/>
                </a:cxn>
                <a:cxn ang="0">
                  <a:pos x="59" y="29"/>
                </a:cxn>
                <a:cxn ang="0">
                  <a:pos x="72" y="19"/>
                </a:cxn>
                <a:cxn ang="0">
                  <a:pos x="98" y="4"/>
                </a:cxn>
                <a:cxn ang="0">
                  <a:pos x="122" y="0"/>
                </a:cxn>
                <a:cxn ang="0">
                  <a:pos x="135" y="2"/>
                </a:cxn>
                <a:cxn ang="0">
                  <a:pos x="162" y="19"/>
                </a:cxn>
                <a:cxn ang="0">
                  <a:pos x="178" y="48"/>
                </a:cxn>
                <a:cxn ang="0">
                  <a:pos x="178" y="57"/>
                </a:cxn>
                <a:cxn ang="0">
                  <a:pos x="178" y="75"/>
                </a:cxn>
                <a:cxn ang="0">
                  <a:pos x="174" y="94"/>
                </a:cxn>
                <a:cxn ang="0">
                  <a:pos x="173" y="111"/>
                </a:cxn>
                <a:cxn ang="0">
                  <a:pos x="173" y="124"/>
                </a:cxn>
                <a:cxn ang="0">
                  <a:pos x="174" y="130"/>
                </a:cxn>
                <a:cxn ang="0">
                  <a:pos x="183" y="141"/>
                </a:cxn>
                <a:cxn ang="0">
                  <a:pos x="194" y="153"/>
                </a:cxn>
                <a:cxn ang="0">
                  <a:pos x="204" y="167"/>
                </a:cxn>
                <a:cxn ang="0">
                  <a:pos x="213" y="183"/>
                </a:cxn>
                <a:cxn ang="0">
                  <a:pos x="213" y="199"/>
                </a:cxn>
                <a:cxn ang="0">
                  <a:pos x="206" y="216"/>
                </a:cxn>
                <a:cxn ang="0">
                  <a:pos x="189" y="241"/>
                </a:cxn>
                <a:cxn ang="0">
                  <a:pos x="160" y="256"/>
                </a:cxn>
                <a:cxn ang="0">
                  <a:pos x="149" y="259"/>
                </a:cxn>
                <a:cxn ang="0">
                  <a:pos x="130" y="256"/>
                </a:cxn>
                <a:cxn ang="0">
                  <a:pos x="109" y="250"/>
                </a:cxn>
                <a:cxn ang="0">
                  <a:pos x="88" y="241"/>
                </a:cxn>
                <a:cxn ang="0">
                  <a:pos x="72" y="231"/>
                </a:cxn>
                <a:cxn ang="0">
                  <a:pos x="63" y="227"/>
                </a:cxn>
                <a:cxn ang="0">
                  <a:pos x="36" y="215"/>
                </a:cxn>
                <a:cxn ang="0">
                  <a:pos x="13" y="212"/>
                </a:cxn>
                <a:cxn ang="0">
                  <a:pos x="0" y="71"/>
                </a:cxn>
              </a:cxnLst>
              <a:rect l="0" t="0" r="r" b="b"/>
              <a:pathLst>
                <a:path w="214" h="260">
                  <a:moveTo>
                    <a:pt x="0" y="71"/>
                  </a:moveTo>
                  <a:lnTo>
                    <a:pt x="15" y="68"/>
                  </a:lnTo>
                  <a:lnTo>
                    <a:pt x="25" y="59"/>
                  </a:lnTo>
                  <a:lnTo>
                    <a:pt x="36" y="50"/>
                  </a:lnTo>
                  <a:lnTo>
                    <a:pt x="47" y="42"/>
                  </a:lnTo>
                  <a:lnTo>
                    <a:pt x="59" y="29"/>
                  </a:lnTo>
                  <a:lnTo>
                    <a:pt x="59" y="29"/>
                  </a:lnTo>
                  <a:lnTo>
                    <a:pt x="72" y="19"/>
                  </a:lnTo>
                  <a:lnTo>
                    <a:pt x="86" y="10"/>
                  </a:lnTo>
                  <a:lnTo>
                    <a:pt x="98" y="4"/>
                  </a:lnTo>
                  <a:lnTo>
                    <a:pt x="111" y="2"/>
                  </a:lnTo>
                  <a:lnTo>
                    <a:pt x="122" y="0"/>
                  </a:lnTo>
                  <a:lnTo>
                    <a:pt x="122" y="0"/>
                  </a:lnTo>
                  <a:lnTo>
                    <a:pt x="135" y="2"/>
                  </a:lnTo>
                  <a:lnTo>
                    <a:pt x="149" y="8"/>
                  </a:lnTo>
                  <a:lnTo>
                    <a:pt x="162" y="19"/>
                  </a:lnTo>
                  <a:lnTo>
                    <a:pt x="173" y="31"/>
                  </a:lnTo>
                  <a:lnTo>
                    <a:pt x="178" y="48"/>
                  </a:lnTo>
                  <a:lnTo>
                    <a:pt x="178" y="48"/>
                  </a:lnTo>
                  <a:lnTo>
                    <a:pt x="178" y="57"/>
                  </a:lnTo>
                  <a:lnTo>
                    <a:pt x="178" y="68"/>
                  </a:lnTo>
                  <a:lnTo>
                    <a:pt x="178" y="75"/>
                  </a:lnTo>
                  <a:lnTo>
                    <a:pt x="176" y="86"/>
                  </a:lnTo>
                  <a:lnTo>
                    <a:pt x="174" y="94"/>
                  </a:lnTo>
                  <a:lnTo>
                    <a:pt x="174" y="103"/>
                  </a:lnTo>
                  <a:lnTo>
                    <a:pt x="173" y="111"/>
                  </a:lnTo>
                  <a:lnTo>
                    <a:pt x="173" y="118"/>
                  </a:lnTo>
                  <a:lnTo>
                    <a:pt x="173" y="124"/>
                  </a:lnTo>
                  <a:lnTo>
                    <a:pt x="174" y="130"/>
                  </a:lnTo>
                  <a:lnTo>
                    <a:pt x="174" y="130"/>
                  </a:lnTo>
                  <a:lnTo>
                    <a:pt x="178" y="134"/>
                  </a:lnTo>
                  <a:lnTo>
                    <a:pt x="183" y="141"/>
                  </a:lnTo>
                  <a:lnTo>
                    <a:pt x="187" y="147"/>
                  </a:lnTo>
                  <a:lnTo>
                    <a:pt x="194" y="153"/>
                  </a:lnTo>
                  <a:lnTo>
                    <a:pt x="199" y="160"/>
                  </a:lnTo>
                  <a:lnTo>
                    <a:pt x="204" y="167"/>
                  </a:lnTo>
                  <a:lnTo>
                    <a:pt x="208" y="174"/>
                  </a:lnTo>
                  <a:lnTo>
                    <a:pt x="213" y="183"/>
                  </a:lnTo>
                  <a:lnTo>
                    <a:pt x="213" y="190"/>
                  </a:lnTo>
                  <a:lnTo>
                    <a:pt x="213" y="199"/>
                  </a:lnTo>
                  <a:lnTo>
                    <a:pt x="213" y="199"/>
                  </a:lnTo>
                  <a:lnTo>
                    <a:pt x="206" y="216"/>
                  </a:lnTo>
                  <a:lnTo>
                    <a:pt x="199" y="231"/>
                  </a:lnTo>
                  <a:lnTo>
                    <a:pt x="189" y="241"/>
                  </a:lnTo>
                  <a:lnTo>
                    <a:pt x="174" y="250"/>
                  </a:lnTo>
                  <a:lnTo>
                    <a:pt x="160" y="256"/>
                  </a:lnTo>
                  <a:lnTo>
                    <a:pt x="160" y="256"/>
                  </a:lnTo>
                  <a:lnTo>
                    <a:pt x="149" y="259"/>
                  </a:lnTo>
                  <a:lnTo>
                    <a:pt x="141" y="259"/>
                  </a:lnTo>
                  <a:lnTo>
                    <a:pt x="130" y="256"/>
                  </a:lnTo>
                  <a:lnTo>
                    <a:pt x="120" y="254"/>
                  </a:lnTo>
                  <a:lnTo>
                    <a:pt x="109" y="250"/>
                  </a:lnTo>
                  <a:lnTo>
                    <a:pt x="98" y="245"/>
                  </a:lnTo>
                  <a:lnTo>
                    <a:pt x="88" y="241"/>
                  </a:lnTo>
                  <a:lnTo>
                    <a:pt x="80" y="235"/>
                  </a:lnTo>
                  <a:lnTo>
                    <a:pt x="72" y="231"/>
                  </a:lnTo>
                  <a:lnTo>
                    <a:pt x="63" y="227"/>
                  </a:lnTo>
                  <a:lnTo>
                    <a:pt x="63" y="227"/>
                  </a:lnTo>
                  <a:lnTo>
                    <a:pt x="50" y="218"/>
                  </a:lnTo>
                  <a:lnTo>
                    <a:pt x="36" y="215"/>
                  </a:lnTo>
                  <a:lnTo>
                    <a:pt x="23" y="212"/>
                  </a:lnTo>
                  <a:lnTo>
                    <a:pt x="13" y="212"/>
                  </a:lnTo>
                  <a:lnTo>
                    <a:pt x="4" y="212"/>
                  </a:lnTo>
                  <a:lnTo>
                    <a:pt x="0" y="71"/>
                  </a:lnTo>
                </a:path>
              </a:pathLst>
            </a:custGeom>
            <a:solidFill>
              <a:srgbClr val="3B5959"/>
            </a:solidFill>
            <a:ln w="9525" cap="rnd">
              <a:noFill/>
              <a:round/>
              <a:headEnd/>
              <a:tailEnd/>
            </a:ln>
            <a:effectLst/>
          </p:spPr>
          <p:txBody>
            <a:bodyPr/>
            <a:lstStyle/>
            <a:p>
              <a:endParaRPr lang="en-US" sz="1800"/>
            </a:p>
          </p:txBody>
        </p:sp>
        <p:sp>
          <p:nvSpPr>
            <p:cNvPr id="265" name="Freeform 263">
              <a:extLst>
                <a:ext uri="{FF2B5EF4-FFF2-40B4-BE49-F238E27FC236}">
                  <a16:creationId xmlns:a16="http://schemas.microsoft.com/office/drawing/2014/main" id="{649BC185-CACE-CB4A-949A-526B8C793E31}"/>
                </a:ext>
              </a:extLst>
            </p:cNvPr>
            <p:cNvSpPr>
              <a:spLocks/>
            </p:cNvSpPr>
            <p:nvPr/>
          </p:nvSpPr>
          <p:spPr bwMode="auto">
            <a:xfrm>
              <a:off x="2939" y="2854"/>
              <a:ext cx="214" cy="260"/>
            </a:xfrm>
            <a:custGeom>
              <a:avLst/>
              <a:gdLst/>
              <a:ahLst/>
              <a:cxnLst>
                <a:cxn ang="0">
                  <a:pos x="0" y="71"/>
                </a:cxn>
                <a:cxn ang="0">
                  <a:pos x="15" y="68"/>
                </a:cxn>
                <a:cxn ang="0">
                  <a:pos x="25" y="59"/>
                </a:cxn>
                <a:cxn ang="0">
                  <a:pos x="36" y="50"/>
                </a:cxn>
                <a:cxn ang="0">
                  <a:pos x="47" y="42"/>
                </a:cxn>
                <a:cxn ang="0">
                  <a:pos x="59" y="29"/>
                </a:cxn>
                <a:cxn ang="0">
                  <a:pos x="59" y="29"/>
                </a:cxn>
                <a:cxn ang="0">
                  <a:pos x="72" y="19"/>
                </a:cxn>
                <a:cxn ang="0">
                  <a:pos x="86" y="10"/>
                </a:cxn>
                <a:cxn ang="0">
                  <a:pos x="98" y="4"/>
                </a:cxn>
                <a:cxn ang="0">
                  <a:pos x="111" y="2"/>
                </a:cxn>
                <a:cxn ang="0">
                  <a:pos x="122" y="0"/>
                </a:cxn>
                <a:cxn ang="0">
                  <a:pos x="122" y="0"/>
                </a:cxn>
                <a:cxn ang="0">
                  <a:pos x="135" y="2"/>
                </a:cxn>
                <a:cxn ang="0">
                  <a:pos x="149" y="8"/>
                </a:cxn>
                <a:cxn ang="0">
                  <a:pos x="162" y="19"/>
                </a:cxn>
                <a:cxn ang="0">
                  <a:pos x="173" y="31"/>
                </a:cxn>
                <a:cxn ang="0">
                  <a:pos x="178" y="48"/>
                </a:cxn>
                <a:cxn ang="0">
                  <a:pos x="178" y="48"/>
                </a:cxn>
                <a:cxn ang="0">
                  <a:pos x="178" y="57"/>
                </a:cxn>
                <a:cxn ang="0">
                  <a:pos x="178" y="68"/>
                </a:cxn>
                <a:cxn ang="0">
                  <a:pos x="178" y="75"/>
                </a:cxn>
                <a:cxn ang="0">
                  <a:pos x="176" y="86"/>
                </a:cxn>
                <a:cxn ang="0">
                  <a:pos x="174" y="94"/>
                </a:cxn>
                <a:cxn ang="0">
                  <a:pos x="174" y="103"/>
                </a:cxn>
                <a:cxn ang="0">
                  <a:pos x="173" y="111"/>
                </a:cxn>
                <a:cxn ang="0">
                  <a:pos x="173" y="118"/>
                </a:cxn>
                <a:cxn ang="0">
                  <a:pos x="173" y="124"/>
                </a:cxn>
                <a:cxn ang="0">
                  <a:pos x="174" y="130"/>
                </a:cxn>
                <a:cxn ang="0">
                  <a:pos x="174" y="130"/>
                </a:cxn>
                <a:cxn ang="0">
                  <a:pos x="178" y="134"/>
                </a:cxn>
                <a:cxn ang="0">
                  <a:pos x="183" y="141"/>
                </a:cxn>
                <a:cxn ang="0">
                  <a:pos x="187" y="147"/>
                </a:cxn>
                <a:cxn ang="0">
                  <a:pos x="194" y="153"/>
                </a:cxn>
                <a:cxn ang="0">
                  <a:pos x="199" y="160"/>
                </a:cxn>
                <a:cxn ang="0">
                  <a:pos x="204" y="167"/>
                </a:cxn>
                <a:cxn ang="0">
                  <a:pos x="208" y="174"/>
                </a:cxn>
                <a:cxn ang="0">
                  <a:pos x="213" y="183"/>
                </a:cxn>
                <a:cxn ang="0">
                  <a:pos x="213" y="190"/>
                </a:cxn>
                <a:cxn ang="0">
                  <a:pos x="213" y="199"/>
                </a:cxn>
                <a:cxn ang="0">
                  <a:pos x="213" y="199"/>
                </a:cxn>
                <a:cxn ang="0">
                  <a:pos x="206" y="216"/>
                </a:cxn>
                <a:cxn ang="0">
                  <a:pos x="199" y="231"/>
                </a:cxn>
                <a:cxn ang="0">
                  <a:pos x="189" y="241"/>
                </a:cxn>
                <a:cxn ang="0">
                  <a:pos x="174" y="250"/>
                </a:cxn>
                <a:cxn ang="0">
                  <a:pos x="160" y="256"/>
                </a:cxn>
                <a:cxn ang="0">
                  <a:pos x="160" y="256"/>
                </a:cxn>
                <a:cxn ang="0">
                  <a:pos x="149" y="259"/>
                </a:cxn>
                <a:cxn ang="0">
                  <a:pos x="141" y="259"/>
                </a:cxn>
                <a:cxn ang="0">
                  <a:pos x="130" y="256"/>
                </a:cxn>
                <a:cxn ang="0">
                  <a:pos x="120" y="254"/>
                </a:cxn>
                <a:cxn ang="0">
                  <a:pos x="109" y="250"/>
                </a:cxn>
                <a:cxn ang="0">
                  <a:pos x="98" y="245"/>
                </a:cxn>
                <a:cxn ang="0">
                  <a:pos x="88" y="241"/>
                </a:cxn>
                <a:cxn ang="0">
                  <a:pos x="80" y="235"/>
                </a:cxn>
                <a:cxn ang="0">
                  <a:pos x="72" y="231"/>
                </a:cxn>
                <a:cxn ang="0">
                  <a:pos x="63" y="227"/>
                </a:cxn>
                <a:cxn ang="0">
                  <a:pos x="63" y="227"/>
                </a:cxn>
                <a:cxn ang="0">
                  <a:pos x="50" y="218"/>
                </a:cxn>
                <a:cxn ang="0">
                  <a:pos x="36" y="215"/>
                </a:cxn>
                <a:cxn ang="0">
                  <a:pos x="23" y="212"/>
                </a:cxn>
                <a:cxn ang="0">
                  <a:pos x="13" y="212"/>
                </a:cxn>
                <a:cxn ang="0">
                  <a:pos x="4" y="212"/>
                </a:cxn>
              </a:cxnLst>
              <a:rect l="0" t="0" r="r" b="b"/>
              <a:pathLst>
                <a:path w="214" h="260">
                  <a:moveTo>
                    <a:pt x="0" y="71"/>
                  </a:moveTo>
                  <a:lnTo>
                    <a:pt x="15" y="68"/>
                  </a:lnTo>
                  <a:lnTo>
                    <a:pt x="25" y="59"/>
                  </a:lnTo>
                  <a:lnTo>
                    <a:pt x="36" y="50"/>
                  </a:lnTo>
                  <a:lnTo>
                    <a:pt x="47" y="42"/>
                  </a:lnTo>
                  <a:lnTo>
                    <a:pt x="59" y="29"/>
                  </a:lnTo>
                  <a:lnTo>
                    <a:pt x="59" y="29"/>
                  </a:lnTo>
                  <a:lnTo>
                    <a:pt x="72" y="19"/>
                  </a:lnTo>
                  <a:lnTo>
                    <a:pt x="86" y="10"/>
                  </a:lnTo>
                  <a:lnTo>
                    <a:pt x="98" y="4"/>
                  </a:lnTo>
                  <a:lnTo>
                    <a:pt x="111" y="2"/>
                  </a:lnTo>
                  <a:lnTo>
                    <a:pt x="122" y="0"/>
                  </a:lnTo>
                  <a:lnTo>
                    <a:pt x="122" y="0"/>
                  </a:lnTo>
                  <a:lnTo>
                    <a:pt x="135" y="2"/>
                  </a:lnTo>
                  <a:lnTo>
                    <a:pt x="149" y="8"/>
                  </a:lnTo>
                  <a:lnTo>
                    <a:pt x="162" y="19"/>
                  </a:lnTo>
                  <a:lnTo>
                    <a:pt x="173" y="31"/>
                  </a:lnTo>
                  <a:lnTo>
                    <a:pt x="178" y="48"/>
                  </a:lnTo>
                  <a:lnTo>
                    <a:pt x="178" y="48"/>
                  </a:lnTo>
                  <a:lnTo>
                    <a:pt x="178" y="57"/>
                  </a:lnTo>
                  <a:lnTo>
                    <a:pt x="178" y="68"/>
                  </a:lnTo>
                  <a:lnTo>
                    <a:pt x="178" y="75"/>
                  </a:lnTo>
                  <a:lnTo>
                    <a:pt x="176" y="86"/>
                  </a:lnTo>
                  <a:lnTo>
                    <a:pt x="174" y="94"/>
                  </a:lnTo>
                  <a:lnTo>
                    <a:pt x="174" y="103"/>
                  </a:lnTo>
                  <a:lnTo>
                    <a:pt x="173" y="111"/>
                  </a:lnTo>
                  <a:lnTo>
                    <a:pt x="173" y="118"/>
                  </a:lnTo>
                  <a:lnTo>
                    <a:pt x="173" y="124"/>
                  </a:lnTo>
                  <a:lnTo>
                    <a:pt x="174" y="130"/>
                  </a:lnTo>
                  <a:lnTo>
                    <a:pt x="174" y="130"/>
                  </a:lnTo>
                  <a:lnTo>
                    <a:pt x="178" y="134"/>
                  </a:lnTo>
                  <a:lnTo>
                    <a:pt x="183" y="141"/>
                  </a:lnTo>
                  <a:lnTo>
                    <a:pt x="187" y="147"/>
                  </a:lnTo>
                  <a:lnTo>
                    <a:pt x="194" y="153"/>
                  </a:lnTo>
                  <a:lnTo>
                    <a:pt x="199" y="160"/>
                  </a:lnTo>
                  <a:lnTo>
                    <a:pt x="204" y="167"/>
                  </a:lnTo>
                  <a:lnTo>
                    <a:pt x="208" y="174"/>
                  </a:lnTo>
                  <a:lnTo>
                    <a:pt x="213" y="183"/>
                  </a:lnTo>
                  <a:lnTo>
                    <a:pt x="213" y="190"/>
                  </a:lnTo>
                  <a:lnTo>
                    <a:pt x="213" y="199"/>
                  </a:lnTo>
                  <a:lnTo>
                    <a:pt x="213" y="199"/>
                  </a:lnTo>
                  <a:lnTo>
                    <a:pt x="206" y="216"/>
                  </a:lnTo>
                  <a:lnTo>
                    <a:pt x="199" y="231"/>
                  </a:lnTo>
                  <a:lnTo>
                    <a:pt x="189" y="241"/>
                  </a:lnTo>
                  <a:lnTo>
                    <a:pt x="174" y="250"/>
                  </a:lnTo>
                  <a:lnTo>
                    <a:pt x="160" y="256"/>
                  </a:lnTo>
                  <a:lnTo>
                    <a:pt x="160" y="256"/>
                  </a:lnTo>
                  <a:lnTo>
                    <a:pt x="149" y="259"/>
                  </a:lnTo>
                  <a:lnTo>
                    <a:pt x="141" y="259"/>
                  </a:lnTo>
                  <a:lnTo>
                    <a:pt x="130" y="256"/>
                  </a:lnTo>
                  <a:lnTo>
                    <a:pt x="120" y="254"/>
                  </a:lnTo>
                  <a:lnTo>
                    <a:pt x="109" y="250"/>
                  </a:lnTo>
                  <a:lnTo>
                    <a:pt x="98" y="245"/>
                  </a:lnTo>
                  <a:lnTo>
                    <a:pt x="88" y="241"/>
                  </a:lnTo>
                  <a:lnTo>
                    <a:pt x="80" y="235"/>
                  </a:lnTo>
                  <a:lnTo>
                    <a:pt x="72" y="231"/>
                  </a:lnTo>
                  <a:lnTo>
                    <a:pt x="63" y="227"/>
                  </a:lnTo>
                  <a:lnTo>
                    <a:pt x="63" y="227"/>
                  </a:lnTo>
                  <a:lnTo>
                    <a:pt x="50" y="218"/>
                  </a:lnTo>
                  <a:lnTo>
                    <a:pt x="36" y="215"/>
                  </a:lnTo>
                  <a:lnTo>
                    <a:pt x="23" y="212"/>
                  </a:lnTo>
                  <a:lnTo>
                    <a:pt x="13" y="212"/>
                  </a:lnTo>
                  <a:lnTo>
                    <a:pt x="4" y="212"/>
                  </a:lnTo>
                </a:path>
              </a:pathLst>
            </a:custGeom>
            <a:noFill/>
            <a:ln w="12700" cap="rnd" cmpd="sng">
              <a:solidFill>
                <a:srgbClr val="3B5959"/>
              </a:solidFill>
              <a:prstDash val="solid"/>
              <a:round/>
              <a:headEnd type="none" w="sm" len="sm"/>
              <a:tailEnd type="none" w="sm" len="sm"/>
            </a:ln>
            <a:effectLst/>
          </p:spPr>
          <p:txBody>
            <a:bodyPr/>
            <a:lstStyle/>
            <a:p>
              <a:endParaRPr lang="en-US" sz="1800"/>
            </a:p>
          </p:txBody>
        </p:sp>
        <p:sp>
          <p:nvSpPr>
            <p:cNvPr id="266" name="Freeform 264">
              <a:extLst>
                <a:ext uri="{FF2B5EF4-FFF2-40B4-BE49-F238E27FC236}">
                  <a16:creationId xmlns:a16="http://schemas.microsoft.com/office/drawing/2014/main" id="{1A999895-0D38-B443-B699-321E4BDF2044}"/>
                </a:ext>
              </a:extLst>
            </p:cNvPr>
            <p:cNvSpPr>
              <a:spLocks/>
            </p:cNvSpPr>
            <p:nvPr/>
          </p:nvSpPr>
          <p:spPr bwMode="auto">
            <a:xfrm>
              <a:off x="2939" y="2848"/>
              <a:ext cx="214" cy="260"/>
            </a:xfrm>
            <a:custGeom>
              <a:avLst/>
              <a:gdLst/>
              <a:ahLst/>
              <a:cxnLst>
                <a:cxn ang="0">
                  <a:pos x="15" y="67"/>
                </a:cxn>
                <a:cxn ang="0">
                  <a:pos x="36" y="51"/>
                </a:cxn>
                <a:cxn ang="0">
                  <a:pos x="59" y="28"/>
                </a:cxn>
                <a:cxn ang="0">
                  <a:pos x="72" y="20"/>
                </a:cxn>
                <a:cxn ang="0">
                  <a:pos x="98" y="5"/>
                </a:cxn>
                <a:cxn ang="0">
                  <a:pos x="122" y="0"/>
                </a:cxn>
                <a:cxn ang="0">
                  <a:pos x="135" y="1"/>
                </a:cxn>
                <a:cxn ang="0">
                  <a:pos x="162" y="18"/>
                </a:cxn>
                <a:cxn ang="0">
                  <a:pos x="178" y="48"/>
                </a:cxn>
                <a:cxn ang="0">
                  <a:pos x="178" y="58"/>
                </a:cxn>
                <a:cxn ang="0">
                  <a:pos x="178" y="77"/>
                </a:cxn>
                <a:cxn ang="0">
                  <a:pos x="174" y="94"/>
                </a:cxn>
                <a:cxn ang="0">
                  <a:pos x="173" y="111"/>
                </a:cxn>
                <a:cxn ang="0">
                  <a:pos x="173" y="125"/>
                </a:cxn>
                <a:cxn ang="0">
                  <a:pos x="174" y="130"/>
                </a:cxn>
                <a:cxn ang="0">
                  <a:pos x="183" y="141"/>
                </a:cxn>
                <a:cxn ang="0">
                  <a:pos x="194" y="153"/>
                </a:cxn>
                <a:cxn ang="0">
                  <a:pos x="204" y="168"/>
                </a:cxn>
                <a:cxn ang="0">
                  <a:pos x="213" y="185"/>
                </a:cxn>
                <a:cxn ang="0">
                  <a:pos x="213" y="201"/>
                </a:cxn>
                <a:cxn ang="0">
                  <a:pos x="206" y="219"/>
                </a:cxn>
                <a:cxn ang="0">
                  <a:pos x="189" y="244"/>
                </a:cxn>
                <a:cxn ang="0">
                  <a:pos x="160" y="259"/>
                </a:cxn>
                <a:cxn ang="0">
                  <a:pos x="149" y="259"/>
                </a:cxn>
                <a:cxn ang="0">
                  <a:pos x="130" y="256"/>
                </a:cxn>
                <a:cxn ang="0">
                  <a:pos x="109" y="250"/>
                </a:cxn>
                <a:cxn ang="0">
                  <a:pos x="88" y="242"/>
                </a:cxn>
                <a:cxn ang="0">
                  <a:pos x="72" y="231"/>
                </a:cxn>
                <a:cxn ang="0">
                  <a:pos x="63" y="227"/>
                </a:cxn>
                <a:cxn ang="0">
                  <a:pos x="36" y="217"/>
                </a:cxn>
                <a:cxn ang="0">
                  <a:pos x="13" y="212"/>
                </a:cxn>
                <a:cxn ang="0">
                  <a:pos x="0" y="71"/>
                </a:cxn>
              </a:cxnLst>
              <a:rect l="0" t="0" r="r" b="b"/>
              <a:pathLst>
                <a:path w="214" h="260">
                  <a:moveTo>
                    <a:pt x="0" y="71"/>
                  </a:moveTo>
                  <a:lnTo>
                    <a:pt x="15" y="67"/>
                  </a:lnTo>
                  <a:lnTo>
                    <a:pt x="25" y="60"/>
                  </a:lnTo>
                  <a:lnTo>
                    <a:pt x="36" y="51"/>
                  </a:lnTo>
                  <a:lnTo>
                    <a:pt x="47" y="41"/>
                  </a:lnTo>
                  <a:lnTo>
                    <a:pt x="59" y="28"/>
                  </a:lnTo>
                  <a:lnTo>
                    <a:pt x="59" y="28"/>
                  </a:lnTo>
                  <a:lnTo>
                    <a:pt x="72" y="20"/>
                  </a:lnTo>
                  <a:lnTo>
                    <a:pt x="86" y="12"/>
                  </a:lnTo>
                  <a:lnTo>
                    <a:pt x="98" y="5"/>
                  </a:lnTo>
                  <a:lnTo>
                    <a:pt x="111" y="1"/>
                  </a:lnTo>
                  <a:lnTo>
                    <a:pt x="122" y="0"/>
                  </a:lnTo>
                  <a:lnTo>
                    <a:pt x="122" y="0"/>
                  </a:lnTo>
                  <a:lnTo>
                    <a:pt x="135" y="1"/>
                  </a:lnTo>
                  <a:lnTo>
                    <a:pt x="149" y="7"/>
                  </a:lnTo>
                  <a:lnTo>
                    <a:pt x="162" y="18"/>
                  </a:lnTo>
                  <a:lnTo>
                    <a:pt x="173" y="33"/>
                  </a:lnTo>
                  <a:lnTo>
                    <a:pt x="178" y="48"/>
                  </a:lnTo>
                  <a:lnTo>
                    <a:pt x="178" y="48"/>
                  </a:lnTo>
                  <a:lnTo>
                    <a:pt x="178" y="58"/>
                  </a:lnTo>
                  <a:lnTo>
                    <a:pt x="178" y="67"/>
                  </a:lnTo>
                  <a:lnTo>
                    <a:pt x="178" y="77"/>
                  </a:lnTo>
                  <a:lnTo>
                    <a:pt x="176" y="85"/>
                  </a:lnTo>
                  <a:lnTo>
                    <a:pt x="174" y="94"/>
                  </a:lnTo>
                  <a:lnTo>
                    <a:pt x="174" y="102"/>
                  </a:lnTo>
                  <a:lnTo>
                    <a:pt x="173" y="111"/>
                  </a:lnTo>
                  <a:lnTo>
                    <a:pt x="173" y="120"/>
                  </a:lnTo>
                  <a:lnTo>
                    <a:pt x="173" y="125"/>
                  </a:lnTo>
                  <a:lnTo>
                    <a:pt x="174" y="130"/>
                  </a:lnTo>
                  <a:lnTo>
                    <a:pt x="174" y="130"/>
                  </a:lnTo>
                  <a:lnTo>
                    <a:pt x="178" y="136"/>
                  </a:lnTo>
                  <a:lnTo>
                    <a:pt x="183" y="141"/>
                  </a:lnTo>
                  <a:lnTo>
                    <a:pt x="187" y="147"/>
                  </a:lnTo>
                  <a:lnTo>
                    <a:pt x="194" y="153"/>
                  </a:lnTo>
                  <a:lnTo>
                    <a:pt x="199" y="159"/>
                  </a:lnTo>
                  <a:lnTo>
                    <a:pt x="204" y="168"/>
                  </a:lnTo>
                  <a:lnTo>
                    <a:pt x="208" y="176"/>
                  </a:lnTo>
                  <a:lnTo>
                    <a:pt x="213" y="185"/>
                  </a:lnTo>
                  <a:lnTo>
                    <a:pt x="213" y="193"/>
                  </a:lnTo>
                  <a:lnTo>
                    <a:pt x="213" y="201"/>
                  </a:lnTo>
                  <a:lnTo>
                    <a:pt x="213" y="201"/>
                  </a:lnTo>
                  <a:lnTo>
                    <a:pt x="206" y="219"/>
                  </a:lnTo>
                  <a:lnTo>
                    <a:pt x="199" y="231"/>
                  </a:lnTo>
                  <a:lnTo>
                    <a:pt x="189" y="244"/>
                  </a:lnTo>
                  <a:lnTo>
                    <a:pt x="174" y="252"/>
                  </a:lnTo>
                  <a:lnTo>
                    <a:pt x="160" y="259"/>
                  </a:lnTo>
                  <a:lnTo>
                    <a:pt x="160" y="259"/>
                  </a:lnTo>
                  <a:lnTo>
                    <a:pt x="149" y="259"/>
                  </a:lnTo>
                  <a:lnTo>
                    <a:pt x="141" y="259"/>
                  </a:lnTo>
                  <a:lnTo>
                    <a:pt x="130" y="256"/>
                  </a:lnTo>
                  <a:lnTo>
                    <a:pt x="120" y="254"/>
                  </a:lnTo>
                  <a:lnTo>
                    <a:pt x="109" y="250"/>
                  </a:lnTo>
                  <a:lnTo>
                    <a:pt x="98" y="246"/>
                  </a:lnTo>
                  <a:lnTo>
                    <a:pt x="88" y="242"/>
                  </a:lnTo>
                  <a:lnTo>
                    <a:pt x="80" y="238"/>
                  </a:lnTo>
                  <a:lnTo>
                    <a:pt x="72" y="231"/>
                  </a:lnTo>
                  <a:lnTo>
                    <a:pt x="63" y="227"/>
                  </a:lnTo>
                  <a:lnTo>
                    <a:pt x="63" y="227"/>
                  </a:lnTo>
                  <a:lnTo>
                    <a:pt x="50" y="221"/>
                  </a:lnTo>
                  <a:lnTo>
                    <a:pt x="36" y="217"/>
                  </a:lnTo>
                  <a:lnTo>
                    <a:pt x="23" y="214"/>
                  </a:lnTo>
                  <a:lnTo>
                    <a:pt x="13" y="212"/>
                  </a:lnTo>
                  <a:lnTo>
                    <a:pt x="4" y="212"/>
                  </a:lnTo>
                  <a:lnTo>
                    <a:pt x="0" y="71"/>
                  </a:lnTo>
                </a:path>
              </a:pathLst>
            </a:custGeom>
            <a:solidFill>
              <a:srgbClr val="FFD80F"/>
            </a:solidFill>
            <a:ln w="9525" cap="rnd">
              <a:noFill/>
              <a:round/>
              <a:headEnd/>
              <a:tailEnd/>
            </a:ln>
            <a:effectLst/>
          </p:spPr>
          <p:txBody>
            <a:bodyPr/>
            <a:lstStyle/>
            <a:p>
              <a:endParaRPr lang="en-US" sz="1800"/>
            </a:p>
          </p:txBody>
        </p:sp>
        <p:sp>
          <p:nvSpPr>
            <p:cNvPr id="267" name="Freeform 265">
              <a:extLst>
                <a:ext uri="{FF2B5EF4-FFF2-40B4-BE49-F238E27FC236}">
                  <a16:creationId xmlns:a16="http://schemas.microsoft.com/office/drawing/2014/main" id="{62D5213E-9D3B-A544-BA0D-B9838CD9B962}"/>
                </a:ext>
              </a:extLst>
            </p:cNvPr>
            <p:cNvSpPr>
              <a:spLocks/>
            </p:cNvSpPr>
            <p:nvPr/>
          </p:nvSpPr>
          <p:spPr bwMode="auto">
            <a:xfrm>
              <a:off x="2939" y="2848"/>
              <a:ext cx="214" cy="260"/>
            </a:xfrm>
            <a:custGeom>
              <a:avLst/>
              <a:gdLst/>
              <a:ahLst/>
              <a:cxnLst>
                <a:cxn ang="0">
                  <a:pos x="0" y="71"/>
                </a:cxn>
                <a:cxn ang="0">
                  <a:pos x="15" y="67"/>
                </a:cxn>
                <a:cxn ang="0">
                  <a:pos x="25" y="60"/>
                </a:cxn>
                <a:cxn ang="0">
                  <a:pos x="36" y="51"/>
                </a:cxn>
                <a:cxn ang="0">
                  <a:pos x="47" y="41"/>
                </a:cxn>
                <a:cxn ang="0">
                  <a:pos x="59" y="28"/>
                </a:cxn>
                <a:cxn ang="0">
                  <a:pos x="59" y="28"/>
                </a:cxn>
                <a:cxn ang="0">
                  <a:pos x="72" y="20"/>
                </a:cxn>
                <a:cxn ang="0">
                  <a:pos x="86" y="12"/>
                </a:cxn>
                <a:cxn ang="0">
                  <a:pos x="98" y="5"/>
                </a:cxn>
                <a:cxn ang="0">
                  <a:pos x="111" y="1"/>
                </a:cxn>
                <a:cxn ang="0">
                  <a:pos x="122" y="0"/>
                </a:cxn>
                <a:cxn ang="0">
                  <a:pos x="122" y="0"/>
                </a:cxn>
                <a:cxn ang="0">
                  <a:pos x="135" y="1"/>
                </a:cxn>
                <a:cxn ang="0">
                  <a:pos x="149" y="7"/>
                </a:cxn>
                <a:cxn ang="0">
                  <a:pos x="162" y="18"/>
                </a:cxn>
                <a:cxn ang="0">
                  <a:pos x="173" y="33"/>
                </a:cxn>
                <a:cxn ang="0">
                  <a:pos x="178" y="48"/>
                </a:cxn>
                <a:cxn ang="0">
                  <a:pos x="178" y="48"/>
                </a:cxn>
                <a:cxn ang="0">
                  <a:pos x="178" y="58"/>
                </a:cxn>
                <a:cxn ang="0">
                  <a:pos x="178" y="67"/>
                </a:cxn>
                <a:cxn ang="0">
                  <a:pos x="178" y="77"/>
                </a:cxn>
                <a:cxn ang="0">
                  <a:pos x="176" y="85"/>
                </a:cxn>
                <a:cxn ang="0">
                  <a:pos x="174" y="94"/>
                </a:cxn>
                <a:cxn ang="0">
                  <a:pos x="174" y="102"/>
                </a:cxn>
                <a:cxn ang="0">
                  <a:pos x="173" y="111"/>
                </a:cxn>
                <a:cxn ang="0">
                  <a:pos x="173" y="120"/>
                </a:cxn>
                <a:cxn ang="0">
                  <a:pos x="173" y="125"/>
                </a:cxn>
                <a:cxn ang="0">
                  <a:pos x="174" y="130"/>
                </a:cxn>
                <a:cxn ang="0">
                  <a:pos x="174" y="130"/>
                </a:cxn>
                <a:cxn ang="0">
                  <a:pos x="178" y="136"/>
                </a:cxn>
                <a:cxn ang="0">
                  <a:pos x="183" y="141"/>
                </a:cxn>
                <a:cxn ang="0">
                  <a:pos x="187" y="147"/>
                </a:cxn>
                <a:cxn ang="0">
                  <a:pos x="194" y="153"/>
                </a:cxn>
                <a:cxn ang="0">
                  <a:pos x="199" y="159"/>
                </a:cxn>
                <a:cxn ang="0">
                  <a:pos x="204" y="168"/>
                </a:cxn>
                <a:cxn ang="0">
                  <a:pos x="208" y="176"/>
                </a:cxn>
                <a:cxn ang="0">
                  <a:pos x="213" y="185"/>
                </a:cxn>
                <a:cxn ang="0">
                  <a:pos x="213" y="193"/>
                </a:cxn>
                <a:cxn ang="0">
                  <a:pos x="213" y="201"/>
                </a:cxn>
                <a:cxn ang="0">
                  <a:pos x="213" y="201"/>
                </a:cxn>
                <a:cxn ang="0">
                  <a:pos x="206" y="219"/>
                </a:cxn>
                <a:cxn ang="0">
                  <a:pos x="199" y="231"/>
                </a:cxn>
                <a:cxn ang="0">
                  <a:pos x="189" y="244"/>
                </a:cxn>
                <a:cxn ang="0">
                  <a:pos x="174" y="252"/>
                </a:cxn>
                <a:cxn ang="0">
                  <a:pos x="160" y="259"/>
                </a:cxn>
                <a:cxn ang="0">
                  <a:pos x="160" y="259"/>
                </a:cxn>
                <a:cxn ang="0">
                  <a:pos x="149" y="259"/>
                </a:cxn>
                <a:cxn ang="0">
                  <a:pos x="141" y="259"/>
                </a:cxn>
                <a:cxn ang="0">
                  <a:pos x="130" y="256"/>
                </a:cxn>
                <a:cxn ang="0">
                  <a:pos x="120" y="254"/>
                </a:cxn>
                <a:cxn ang="0">
                  <a:pos x="109" y="250"/>
                </a:cxn>
                <a:cxn ang="0">
                  <a:pos x="98" y="246"/>
                </a:cxn>
                <a:cxn ang="0">
                  <a:pos x="88" y="242"/>
                </a:cxn>
                <a:cxn ang="0">
                  <a:pos x="80" y="238"/>
                </a:cxn>
                <a:cxn ang="0">
                  <a:pos x="72" y="231"/>
                </a:cxn>
                <a:cxn ang="0">
                  <a:pos x="63" y="227"/>
                </a:cxn>
                <a:cxn ang="0">
                  <a:pos x="63" y="227"/>
                </a:cxn>
                <a:cxn ang="0">
                  <a:pos x="50" y="221"/>
                </a:cxn>
                <a:cxn ang="0">
                  <a:pos x="36" y="217"/>
                </a:cxn>
                <a:cxn ang="0">
                  <a:pos x="23" y="214"/>
                </a:cxn>
                <a:cxn ang="0">
                  <a:pos x="13" y="212"/>
                </a:cxn>
                <a:cxn ang="0">
                  <a:pos x="4" y="212"/>
                </a:cxn>
              </a:cxnLst>
              <a:rect l="0" t="0" r="r" b="b"/>
              <a:pathLst>
                <a:path w="214" h="260">
                  <a:moveTo>
                    <a:pt x="0" y="71"/>
                  </a:moveTo>
                  <a:lnTo>
                    <a:pt x="15" y="67"/>
                  </a:lnTo>
                  <a:lnTo>
                    <a:pt x="25" y="60"/>
                  </a:lnTo>
                  <a:lnTo>
                    <a:pt x="36" y="51"/>
                  </a:lnTo>
                  <a:lnTo>
                    <a:pt x="47" y="41"/>
                  </a:lnTo>
                  <a:lnTo>
                    <a:pt x="59" y="28"/>
                  </a:lnTo>
                  <a:lnTo>
                    <a:pt x="59" y="28"/>
                  </a:lnTo>
                  <a:lnTo>
                    <a:pt x="72" y="20"/>
                  </a:lnTo>
                  <a:lnTo>
                    <a:pt x="86" y="12"/>
                  </a:lnTo>
                  <a:lnTo>
                    <a:pt x="98" y="5"/>
                  </a:lnTo>
                  <a:lnTo>
                    <a:pt x="111" y="1"/>
                  </a:lnTo>
                  <a:lnTo>
                    <a:pt x="122" y="0"/>
                  </a:lnTo>
                  <a:lnTo>
                    <a:pt x="122" y="0"/>
                  </a:lnTo>
                  <a:lnTo>
                    <a:pt x="135" y="1"/>
                  </a:lnTo>
                  <a:lnTo>
                    <a:pt x="149" y="7"/>
                  </a:lnTo>
                  <a:lnTo>
                    <a:pt x="162" y="18"/>
                  </a:lnTo>
                  <a:lnTo>
                    <a:pt x="173" y="33"/>
                  </a:lnTo>
                  <a:lnTo>
                    <a:pt x="178" y="48"/>
                  </a:lnTo>
                  <a:lnTo>
                    <a:pt x="178" y="48"/>
                  </a:lnTo>
                  <a:lnTo>
                    <a:pt x="178" y="58"/>
                  </a:lnTo>
                  <a:lnTo>
                    <a:pt x="178" y="67"/>
                  </a:lnTo>
                  <a:lnTo>
                    <a:pt x="178" y="77"/>
                  </a:lnTo>
                  <a:lnTo>
                    <a:pt x="176" y="85"/>
                  </a:lnTo>
                  <a:lnTo>
                    <a:pt x="174" y="94"/>
                  </a:lnTo>
                  <a:lnTo>
                    <a:pt x="174" y="102"/>
                  </a:lnTo>
                  <a:lnTo>
                    <a:pt x="173" y="111"/>
                  </a:lnTo>
                  <a:lnTo>
                    <a:pt x="173" y="120"/>
                  </a:lnTo>
                  <a:lnTo>
                    <a:pt x="173" y="125"/>
                  </a:lnTo>
                  <a:lnTo>
                    <a:pt x="174" y="130"/>
                  </a:lnTo>
                  <a:lnTo>
                    <a:pt x="174" y="130"/>
                  </a:lnTo>
                  <a:lnTo>
                    <a:pt x="178" y="136"/>
                  </a:lnTo>
                  <a:lnTo>
                    <a:pt x="183" y="141"/>
                  </a:lnTo>
                  <a:lnTo>
                    <a:pt x="187" y="147"/>
                  </a:lnTo>
                  <a:lnTo>
                    <a:pt x="194" y="153"/>
                  </a:lnTo>
                  <a:lnTo>
                    <a:pt x="199" y="159"/>
                  </a:lnTo>
                  <a:lnTo>
                    <a:pt x="204" y="168"/>
                  </a:lnTo>
                  <a:lnTo>
                    <a:pt x="208" y="176"/>
                  </a:lnTo>
                  <a:lnTo>
                    <a:pt x="213" y="185"/>
                  </a:lnTo>
                  <a:lnTo>
                    <a:pt x="213" y="193"/>
                  </a:lnTo>
                  <a:lnTo>
                    <a:pt x="213" y="201"/>
                  </a:lnTo>
                  <a:lnTo>
                    <a:pt x="213" y="201"/>
                  </a:lnTo>
                  <a:lnTo>
                    <a:pt x="206" y="219"/>
                  </a:lnTo>
                  <a:lnTo>
                    <a:pt x="199" y="231"/>
                  </a:lnTo>
                  <a:lnTo>
                    <a:pt x="189" y="244"/>
                  </a:lnTo>
                  <a:lnTo>
                    <a:pt x="174" y="252"/>
                  </a:lnTo>
                  <a:lnTo>
                    <a:pt x="160" y="259"/>
                  </a:lnTo>
                  <a:lnTo>
                    <a:pt x="160" y="259"/>
                  </a:lnTo>
                  <a:lnTo>
                    <a:pt x="149" y="259"/>
                  </a:lnTo>
                  <a:lnTo>
                    <a:pt x="141" y="259"/>
                  </a:lnTo>
                  <a:lnTo>
                    <a:pt x="130" y="256"/>
                  </a:lnTo>
                  <a:lnTo>
                    <a:pt x="120" y="254"/>
                  </a:lnTo>
                  <a:lnTo>
                    <a:pt x="109" y="250"/>
                  </a:lnTo>
                  <a:lnTo>
                    <a:pt x="98" y="246"/>
                  </a:lnTo>
                  <a:lnTo>
                    <a:pt x="88" y="242"/>
                  </a:lnTo>
                  <a:lnTo>
                    <a:pt x="80" y="238"/>
                  </a:lnTo>
                  <a:lnTo>
                    <a:pt x="72" y="231"/>
                  </a:lnTo>
                  <a:lnTo>
                    <a:pt x="63" y="227"/>
                  </a:lnTo>
                  <a:lnTo>
                    <a:pt x="63" y="227"/>
                  </a:lnTo>
                  <a:lnTo>
                    <a:pt x="50" y="221"/>
                  </a:lnTo>
                  <a:lnTo>
                    <a:pt x="36" y="217"/>
                  </a:lnTo>
                  <a:lnTo>
                    <a:pt x="23" y="214"/>
                  </a:lnTo>
                  <a:lnTo>
                    <a:pt x="13" y="212"/>
                  </a:lnTo>
                  <a:lnTo>
                    <a:pt x="4" y="212"/>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268" name="Freeform 266">
              <a:extLst>
                <a:ext uri="{FF2B5EF4-FFF2-40B4-BE49-F238E27FC236}">
                  <a16:creationId xmlns:a16="http://schemas.microsoft.com/office/drawing/2014/main" id="{94FA8BA1-89C0-CB4B-9695-8E0CA7A2D88E}"/>
                </a:ext>
              </a:extLst>
            </p:cNvPr>
            <p:cNvSpPr>
              <a:spLocks/>
            </p:cNvSpPr>
            <p:nvPr/>
          </p:nvSpPr>
          <p:spPr bwMode="auto">
            <a:xfrm>
              <a:off x="2899" y="2899"/>
              <a:ext cx="75" cy="195"/>
            </a:xfrm>
            <a:custGeom>
              <a:avLst/>
              <a:gdLst/>
              <a:ahLst/>
              <a:cxnLst>
                <a:cxn ang="0">
                  <a:pos x="2" y="60"/>
                </a:cxn>
                <a:cxn ang="0">
                  <a:pos x="4" y="48"/>
                </a:cxn>
                <a:cxn ang="0">
                  <a:pos x="6" y="30"/>
                </a:cxn>
                <a:cxn ang="0">
                  <a:pos x="11" y="16"/>
                </a:cxn>
                <a:cxn ang="0">
                  <a:pos x="16" y="5"/>
                </a:cxn>
                <a:cxn ang="0">
                  <a:pos x="27" y="0"/>
                </a:cxn>
                <a:cxn ang="0">
                  <a:pos x="27" y="0"/>
                </a:cxn>
                <a:cxn ang="0">
                  <a:pos x="38" y="3"/>
                </a:cxn>
                <a:cxn ang="0">
                  <a:pos x="46" y="9"/>
                </a:cxn>
                <a:cxn ang="0">
                  <a:pos x="55" y="23"/>
                </a:cxn>
                <a:cxn ang="0">
                  <a:pos x="59" y="37"/>
                </a:cxn>
                <a:cxn ang="0">
                  <a:pos x="61" y="51"/>
                </a:cxn>
                <a:cxn ang="0">
                  <a:pos x="61" y="51"/>
                </a:cxn>
                <a:cxn ang="0">
                  <a:pos x="61" y="67"/>
                </a:cxn>
                <a:cxn ang="0">
                  <a:pos x="64" y="79"/>
                </a:cxn>
                <a:cxn ang="0">
                  <a:pos x="67" y="92"/>
                </a:cxn>
                <a:cxn ang="0">
                  <a:pos x="69" y="102"/>
                </a:cxn>
                <a:cxn ang="0">
                  <a:pos x="71" y="111"/>
                </a:cxn>
                <a:cxn ang="0">
                  <a:pos x="71" y="111"/>
                </a:cxn>
                <a:cxn ang="0">
                  <a:pos x="71" y="117"/>
                </a:cxn>
                <a:cxn ang="0">
                  <a:pos x="74" y="123"/>
                </a:cxn>
                <a:cxn ang="0">
                  <a:pos x="74" y="134"/>
                </a:cxn>
                <a:cxn ang="0">
                  <a:pos x="74" y="143"/>
                </a:cxn>
                <a:cxn ang="0">
                  <a:pos x="71" y="151"/>
                </a:cxn>
                <a:cxn ang="0">
                  <a:pos x="71" y="162"/>
                </a:cxn>
                <a:cxn ang="0">
                  <a:pos x="69" y="170"/>
                </a:cxn>
                <a:cxn ang="0">
                  <a:pos x="65" y="178"/>
                </a:cxn>
                <a:cxn ang="0">
                  <a:pos x="64" y="185"/>
                </a:cxn>
                <a:cxn ang="0">
                  <a:pos x="57" y="191"/>
                </a:cxn>
                <a:cxn ang="0">
                  <a:pos x="57" y="191"/>
                </a:cxn>
                <a:cxn ang="0">
                  <a:pos x="44" y="194"/>
                </a:cxn>
                <a:cxn ang="0">
                  <a:pos x="32" y="191"/>
                </a:cxn>
                <a:cxn ang="0">
                  <a:pos x="18" y="185"/>
                </a:cxn>
                <a:cxn ang="0">
                  <a:pos x="11" y="176"/>
                </a:cxn>
                <a:cxn ang="0">
                  <a:pos x="4" y="164"/>
                </a:cxn>
                <a:cxn ang="0">
                  <a:pos x="4" y="164"/>
                </a:cxn>
                <a:cxn ang="0">
                  <a:pos x="4" y="155"/>
                </a:cxn>
                <a:cxn ang="0">
                  <a:pos x="2" y="146"/>
                </a:cxn>
                <a:cxn ang="0">
                  <a:pos x="2" y="134"/>
                </a:cxn>
                <a:cxn ang="0">
                  <a:pos x="0" y="122"/>
                </a:cxn>
                <a:cxn ang="0">
                  <a:pos x="0" y="109"/>
                </a:cxn>
                <a:cxn ang="0">
                  <a:pos x="0" y="97"/>
                </a:cxn>
                <a:cxn ang="0">
                  <a:pos x="0" y="85"/>
                </a:cxn>
                <a:cxn ang="0">
                  <a:pos x="0" y="74"/>
                </a:cxn>
                <a:cxn ang="0">
                  <a:pos x="0" y="67"/>
                </a:cxn>
                <a:cxn ang="0">
                  <a:pos x="2" y="60"/>
                </a:cxn>
                <a:cxn ang="0">
                  <a:pos x="2" y="60"/>
                </a:cxn>
              </a:cxnLst>
              <a:rect l="0" t="0" r="r" b="b"/>
              <a:pathLst>
                <a:path w="75" h="195">
                  <a:moveTo>
                    <a:pt x="2" y="60"/>
                  </a:moveTo>
                  <a:lnTo>
                    <a:pt x="4" y="48"/>
                  </a:lnTo>
                  <a:lnTo>
                    <a:pt x="6" y="30"/>
                  </a:lnTo>
                  <a:lnTo>
                    <a:pt x="11" y="16"/>
                  </a:lnTo>
                  <a:lnTo>
                    <a:pt x="16" y="5"/>
                  </a:lnTo>
                  <a:lnTo>
                    <a:pt x="27" y="0"/>
                  </a:lnTo>
                  <a:lnTo>
                    <a:pt x="27" y="0"/>
                  </a:lnTo>
                  <a:lnTo>
                    <a:pt x="38" y="3"/>
                  </a:lnTo>
                  <a:lnTo>
                    <a:pt x="46" y="9"/>
                  </a:lnTo>
                  <a:lnTo>
                    <a:pt x="55" y="23"/>
                  </a:lnTo>
                  <a:lnTo>
                    <a:pt x="59" y="37"/>
                  </a:lnTo>
                  <a:lnTo>
                    <a:pt x="61" y="51"/>
                  </a:lnTo>
                  <a:lnTo>
                    <a:pt x="61" y="51"/>
                  </a:lnTo>
                  <a:lnTo>
                    <a:pt x="61" y="67"/>
                  </a:lnTo>
                  <a:lnTo>
                    <a:pt x="64" y="79"/>
                  </a:lnTo>
                  <a:lnTo>
                    <a:pt x="67" y="92"/>
                  </a:lnTo>
                  <a:lnTo>
                    <a:pt x="69" y="102"/>
                  </a:lnTo>
                  <a:lnTo>
                    <a:pt x="71" y="111"/>
                  </a:lnTo>
                  <a:lnTo>
                    <a:pt x="71" y="111"/>
                  </a:lnTo>
                  <a:lnTo>
                    <a:pt x="71" y="117"/>
                  </a:lnTo>
                  <a:lnTo>
                    <a:pt x="74" y="123"/>
                  </a:lnTo>
                  <a:lnTo>
                    <a:pt x="74" y="134"/>
                  </a:lnTo>
                  <a:lnTo>
                    <a:pt x="74" y="143"/>
                  </a:lnTo>
                  <a:lnTo>
                    <a:pt x="71" y="151"/>
                  </a:lnTo>
                  <a:lnTo>
                    <a:pt x="71" y="162"/>
                  </a:lnTo>
                  <a:lnTo>
                    <a:pt x="69" y="170"/>
                  </a:lnTo>
                  <a:lnTo>
                    <a:pt x="65" y="178"/>
                  </a:lnTo>
                  <a:lnTo>
                    <a:pt x="64" y="185"/>
                  </a:lnTo>
                  <a:lnTo>
                    <a:pt x="57" y="191"/>
                  </a:lnTo>
                  <a:lnTo>
                    <a:pt x="57" y="191"/>
                  </a:lnTo>
                  <a:lnTo>
                    <a:pt x="44" y="194"/>
                  </a:lnTo>
                  <a:lnTo>
                    <a:pt x="32" y="191"/>
                  </a:lnTo>
                  <a:lnTo>
                    <a:pt x="18" y="185"/>
                  </a:lnTo>
                  <a:lnTo>
                    <a:pt x="11" y="176"/>
                  </a:lnTo>
                  <a:lnTo>
                    <a:pt x="4" y="164"/>
                  </a:lnTo>
                  <a:lnTo>
                    <a:pt x="4" y="164"/>
                  </a:lnTo>
                  <a:lnTo>
                    <a:pt x="4" y="155"/>
                  </a:lnTo>
                  <a:lnTo>
                    <a:pt x="2" y="146"/>
                  </a:lnTo>
                  <a:lnTo>
                    <a:pt x="2" y="134"/>
                  </a:lnTo>
                  <a:lnTo>
                    <a:pt x="0" y="122"/>
                  </a:lnTo>
                  <a:lnTo>
                    <a:pt x="0" y="109"/>
                  </a:lnTo>
                  <a:lnTo>
                    <a:pt x="0" y="97"/>
                  </a:lnTo>
                  <a:lnTo>
                    <a:pt x="0" y="85"/>
                  </a:lnTo>
                  <a:lnTo>
                    <a:pt x="0" y="74"/>
                  </a:lnTo>
                  <a:lnTo>
                    <a:pt x="0" y="67"/>
                  </a:lnTo>
                  <a:lnTo>
                    <a:pt x="2" y="60"/>
                  </a:lnTo>
                  <a:lnTo>
                    <a:pt x="2" y="60"/>
                  </a:lnTo>
                </a:path>
              </a:pathLst>
            </a:custGeom>
            <a:solidFill>
              <a:srgbClr val="3B5959"/>
            </a:solidFill>
            <a:ln w="9525" cap="rnd">
              <a:noFill/>
              <a:round/>
              <a:headEnd/>
              <a:tailEnd/>
            </a:ln>
            <a:effectLst/>
          </p:spPr>
          <p:txBody>
            <a:bodyPr/>
            <a:lstStyle/>
            <a:p>
              <a:endParaRPr lang="en-US" sz="1800"/>
            </a:p>
          </p:txBody>
        </p:sp>
        <p:sp>
          <p:nvSpPr>
            <p:cNvPr id="269" name="Freeform 267">
              <a:extLst>
                <a:ext uri="{FF2B5EF4-FFF2-40B4-BE49-F238E27FC236}">
                  <a16:creationId xmlns:a16="http://schemas.microsoft.com/office/drawing/2014/main" id="{765B49FD-B243-2F41-A03A-69C75A51304E}"/>
                </a:ext>
              </a:extLst>
            </p:cNvPr>
            <p:cNvSpPr>
              <a:spLocks/>
            </p:cNvSpPr>
            <p:nvPr/>
          </p:nvSpPr>
          <p:spPr bwMode="auto">
            <a:xfrm>
              <a:off x="2899" y="2899"/>
              <a:ext cx="75" cy="195"/>
            </a:xfrm>
            <a:custGeom>
              <a:avLst/>
              <a:gdLst/>
              <a:ahLst/>
              <a:cxnLst>
                <a:cxn ang="0">
                  <a:pos x="2" y="60"/>
                </a:cxn>
                <a:cxn ang="0">
                  <a:pos x="4" y="48"/>
                </a:cxn>
                <a:cxn ang="0">
                  <a:pos x="6" y="30"/>
                </a:cxn>
                <a:cxn ang="0">
                  <a:pos x="11" y="16"/>
                </a:cxn>
                <a:cxn ang="0">
                  <a:pos x="16" y="5"/>
                </a:cxn>
                <a:cxn ang="0">
                  <a:pos x="27" y="0"/>
                </a:cxn>
                <a:cxn ang="0">
                  <a:pos x="27" y="0"/>
                </a:cxn>
                <a:cxn ang="0">
                  <a:pos x="38" y="3"/>
                </a:cxn>
                <a:cxn ang="0">
                  <a:pos x="46" y="9"/>
                </a:cxn>
                <a:cxn ang="0">
                  <a:pos x="55" y="23"/>
                </a:cxn>
                <a:cxn ang="0">
                  <a:pos x="59" y="37"/>
                </a:cxn>
                <a:cxn ang="0">
                  <a:pos x="61" y="51"/>
                </a:cxn>
                <a:cxn ang="0">
                  <a:pos x="61" y="51"/>
                </a:cxn>
                <a:cxn ang="0">
                  <a:pos x="61" y="67"/>
                </a:cxn>
                <a:cxn ang="0">
                  <a:pos x="64" y="79"/>
                </a:cxn>
                <a:cxn ang="0">
                  <a:pos x="67" y="92"/>
                </a:cxn>
                <a:cxn ang="0">
                  <a:pos x="69" y="102"/>
                </a:cxn>
                <a:cxn ang="0">
                  <a:pos x="71" y="111"/>
                </a:cxn>
                <a:cxn ang="0">
                  <a:pos x="71" y="111"/>
                </a:cxn>
                <a:cxn ang="0">
                  <a:pos x="71" y="117"/>
                </a:cxn>
                <a:cxn ang="0">
                  <a:pos x="74" y="123"/>
                </a:cxn>
                <a:cxn ang="0">
                  <a:pos x="74" y="134"/>
                </a:cxn>
                <a:cxn ang="0">
                  <a:pos x="74" y="143"/>
                </a:cxn>
                <a:cxn ang="0">
                  <a:pos x="71" y="151"/>
                </a:cxn>
                <a:cxn ang="0">
                  <a:pos x="71" y="162"/>
                </a:cxn>
                <a:cxn ang="0">
                  <a:pos x="69" y="170"/>
                </a:cxn>
                <a:cxn ang="0">
                  <a:pos x="65" y="178"/>
                </a:cxn>
                <a:cxn ang="0">
                  <a:pos x="64" y="185"/>
                </a:cxn>
                <a:cxn ang="0">
                  <a:pos x="57" y="191"/>
                </a:cxn>
                <a:cxn ang="0">
                  <a:pos x="57" y="191"/>
                </a:cxn>
                <a:cxn ang="0">
                  <a:pos x="44" y="194"/>
                </a:cxn>
                <a:cxn ang="0">
                  <a:pos x="32" y="191"/>
                </a:cxn>
                <a:cxn ang="0">
                  <a:pos x="18" y="185"/>
                </a:cxn>
                <a:cxn ang="0">
                  <a:pos x="11" y="176"/>
                </a:cxn>
                <a:cxn ang="0">
                  <a:pos x="4" y="164"/>
                </a:cxn>
                <a:cxn ang="0">
                  <a:pos x="4" y="164"/>
                </a:cxn>
                <a:cxn ang="0">
                  <a:pos x="4" y="155"/>
                </a:cxn>
                <a:cxn ang="0">
                  <a:pos x="2" y="146"/>
                </a:cxn>
                <a:cxn ang="0">
                  <a:pos x="2" y="134"/>
                </a:cxn>
                <a:cxn ang="0">
                  <a:pos x="0" y="122"/>
                </a:cxn>
                <a:cxn ang="0">
                  <a:pos x="0" y="109"/>
                </a:cxn>
                <a:cxn ang="0">
                  <a:pos x="0" y="97"/>
                </a:cxn>
                <a:cxn ang="0">
                  <a:pos x="0" y="85"/>
                </a:cxn>
                <a:cxn ang="0">
                  <a:pos x="0" y="74"/>
                </a:cxn>
                <a:cxn ang="0">
                  <a:pos x="0" y="67"/>
                </a:cxn>
                <a:cxn ang="0">
                  <a:pos x="2" y="60"/>
                </a:cxn>
                <a:cxn ang="0">
                  <a:pos x="2" y="60"/>
                </a:cxn>
              </a:cxnLst>
              <a:rect l="0" t="0" r="r" b="b"/>
              <a:pathLst>
                <a:path w="75" h="195">
                  <a:moveTo>
                    <a:pt x="2" y="60"/>
                  </a:moveTo>
                  <a:lnTo>
                    <a:pt x="4" y="48"/>
                  </a:lnTo>
                  <a:lnTo>
                    <a:pt x="6" y="30"/>
                  </a:lnTo>
                  <a:lnTo>
                    <a:pt x="11" y="16"/>
                  </a:lnTo>
                  <a:lnTo>
                    <a:pt x="16" y="5"/>
                  </a:lnTo>
                  <a:lnTo>
                    <a:pt x="27" y="0"/>
                  </a:lnTo>
                  <a:lnTo>
                    <a:pt x="27" y="0"/>
                  </a:lnTo>
                  <a:lnTo>
                    <a:pt x="38" y="3"/>
                  </a:lnTo>
                  <a:lnTo>
                    <a:pt x="46" y="9"/>
                  </a:lnTo>
                  <a:lnTo>
                    <a:pt x="55" y="23"/>
                  </a:lnTo>
                  <a:lnTo>
                    <a:pt x="59" y="37"/>
                  </a:lnTo>
                  <a:lnTo>
                    <a:pt x="61" y="51"/>
                  </a:lnTo>
                  <a:lnTo>
                    <a:pt x="61" y="51"/>
                  </a:lnTo>
                  <a:lnTo>
                    <a:pt x="61" y="67"/>
                  </a:lnTo>
                  <a:lnTo>
                    <a:pt x="64" y="79"/>
                  </a:lnTo>
                  <a:lnTo>
                    <a:pt x="67" y="92"/>
                  </a:lnTo>
                  <a:lnTo>
                    <a:pt x="69" y="102"/>
                  </a:lnTo>
                  <a:lnTo>
                    <a:pt x="71" y="111"/>
                  </a:lnTo>
                  <a:lnTo>
                    <a:pt x="71" y="111"/>
                  </a:lnTo>
                  <a:lnTo>
                    <a:pt x="71" y="117"/>
                  </a:lnTo>
                  <a:lnTo>
                    <a:pt x="74" y="123"/>
                  </a:lnTo>
                  <a:lnTo>
                    <a:pt x="74" y="134"/>
                  </a:lnTo>
                  <a:lnTo>
                    <a:pt x="74" y="143"/>
                  </a:lnTo>
                  <a:lnTo>
                    <a:pt x="71" y="151"/>
                  </a:lnTo>
                  <a:lnTo>
                    <a:pt x="71" y="162"/>
                  </a:lnTo>
                  <a:lnTo>
                    <a:pt x="69" y="170"/>
                  </a:lnTo>
                  <a:lnTo>
                    <a:pt x="65" y="178"/>
                  </a:lnTo>
                  <a:lnTo>
                    <a:pt x="64" y="185"/>
                  </a:lnTo>
                  <a:lnTo>
                    <a:pt x="57" y="191"/>
                  </a:lnTo>
                  <a:lnTo>
                    <a:pt x="57" y="191"/>
                  </a:lnTo>
                  <a:lnTo>
                    <a:pt x="44" y="194"/>
                  </a:lnTo>
                  <a:lnTo>
                    <a:pt x="32" y="191"/>
                  </a:lnTo>
                  <a:lnTo>
                    <a:pt x="18" y="185"/>
                  </a:lnTo>
                  <a:lnTo>
                    <a:pt x="11" y="176"/>
                  </a:lnTo>
                  <a:lnTo>
                    <a:pt x="4" y="164"/>
                  </a:lnTo>
                  <a:lnTo>
                    <a:pt x="4" y="164"/>
                  </a:lnTo>
                  <a:lnTo>
                    <a:pt x="4" y="155"/>
                  </a:lnTo>
                  <a:lnTo>
                    <a:pt x="2" y="146"/>
                  </a:lnTo>
                  <a:lnTo>
                    <a:pt x="2" y="134"/>
                  </a:lnTo>
                  <a:lnTo>
                    <a:pt x="0" y="122"/>
                  </a:lnTo>
                  <a:lnTo>
                    <a:pt x="0" y="109"/>
                  </a:lnTo>
                  <a:lnTo>
                    <a:pt x="0" y="97"/>
                  </a:lnTo>
                  <a:lnTo>
                    <a:pt x="0" y="85"/>
                  </a:lnTo>
                  <a:lnTo>
                    <a:pt x="0" y="74"/>
                  </a:lnTo>
                  <a:lnTo>
                    <a:pt x="0" y="67"/>
                  </a:lnTo>
                  <a:lnTo>
                    <a:pt x="2" y="60"/>
                  </a:lnTo>
                  <a:lnTo>
                    <a:pt x="2" y="60"/>
                  </a:lnTo>
                </a:path>
              </a:pathLst>
            </a:custGeom>
            <a:noFill/>
            <a:ln w="12700" cap="rnd" cmpd="sng">
              <a:solidFill>
                <a:srgbClr val="3B5959"/>
              </a:solidFill>
              <a:prstDash val="solid"/>
              <a:round/>
              <a:headEnd type="none" w="sm" len="sm"/>
              <a:tailEnd type="none" w="sm" len="sm"/>
            </a:ln>
            <a:effectLst/>
          </p:spPr>
          <p:txBody>
            <a:bodyPr/>
            <a:lstStyle/>
            <a:p>
              <a:endParaRPr lang="en-US" sz="1800"/>
            </a:p>
          </p:txBody>
        </p:sp>
        <p:sp>
          <p:nvSpPr>
            <p:cNvPr id="270" name="Freeform 268">
              <a:extLst>
                <a:ext uri="{FF2B5EF4-FFF2-40B4-BE49-F238E27FC236}">
                  <a16:creationId xmlns:a16="http://schemas.microsoft.com/office/drawing/2014/main" id="{6C1F658B-4E57-594E-840C-8AFA62D5A13C}"/>
                </a:ext>
              </a:extLst>
            </p:cNvPr>
            <p:cNvSpPr>
              <a:spLocks/>
            </p:cNvSpPr>
            <p:nvPr/>
          </p:nvSpPr>
          <p:spPr bwMode="auto">
            <a:xfrm>
              <a:off x="2899" y="2890"/>
              <a:ext cx="75" cy="195"/>
            </a:xfrm>
            <a:custGeom>
              <a:avLst/>
              <a:gdLst/>
              <a:ahLst/>
              <a:cxnLst>
                <a:cxn ang="0">
                  <a:pos x="2" y="60"/>
                </a:cxn>
                <a:cxn ang="0">
                  <a:pos x="4" y="48"/>
                </a:cxn>
                <a:cxn ang="0">
                  <a:pos x="6" y="31"/>
                </a:cxn>
                <a:cxn ang="0">
                  <a:pos x="11" y="14"/>
                </a:cxn>
                <a:cxn ang="0">
                  <a:pos x="16" y="4"/>
                </a:cxn>
                <a:cxn ang="0">
                  <a:pos x="27" y="0"/>
                </a:cxn>
                <a:cxn ang="0">
                  <a:pos x="27" y="0"/>
                </a:cxn>
                <a:cxn ang="0">
                  <a:pos x="38" y="2"/>
                </a:cxn>
                <a:cxn ang="0">
                  <a:pos x="46" y="9"/>
                </a:cxn>
                <a:cxn ang="0">
                  <a:pos x="55" y="23"/>
                </a:cxn>
                <a:cxn ang="0">
                  <a:pos x="59" y="35"/>
                </a:cxn>
                <a:cxn ang="0">
                  <a:pos x="61" y="52"/>
                </a:cxn>
                <a:cxn ang="0">
                  <a:pos x="61" y="52"/>
                </a:cxn>
                <a:cxn ang="0">
                  <a:pos x="61" y="65"/>
                </a:cxn>
                <a:cxn ang="0">
                  <a:pos x="64" y="80"/>
                </a:cxn>
                <a:cxn ang="0">
                  <a:pos x="67" y="90"/>
                </a:cxn>
                <a:cxn ang="0">
                  <a:pos x="69" y="101"/>
                </a:cxn>
                <a:cxn ang="0">
                  <a:pos x="71" y="111"/>
                </a:cxn>
                <a:cxn ang="0">
                  <a:pos x="71" y="111"/>
                </a:cxn>
                <a:cxn ang="0">
                  <a:pos x="71" y="117"/>
                </a:cxn>
                <a:cxn ang="0">
                  <a:pos x="74" y="124"/>
                </a:cxn>
                <a:cxn ang="0">
                  <a:pos x="74" y="132"/>
                </a:cxn>
                <a:cxn ang="0">
                  <a:pos x="74" y="143"/>
                </a:cxn>
                <a:cxn ang="0">
                  <a:pos x="71" y="152"/>
                </a:cxn>
                <a:cxn ang="0">
                  <a:pos x="71" y="162"/>
                </a:cxn>
                <a:cxn ang="0">
                  <a:pos x="69" y="170"/>
                </a:cxn>
                <a:cxn ang="0">
                  <a:pos x="65" y="179"/>
                </a:cxn>
                <a:cxn ang="0">
                  <a:pos x="64" y="185"/>
                </a:cxn>
                <a:cxn ang="0">
                  <a:pos x="57" y="189"/>
                </a:cxn>
                <a:cxn ang="0">
                  <a:pos x="57" y="189"/>
                </a:cxn>
                <a:cxn ang="0">
                  <a:pos x="44" y="194"/>
                </a:cxn>
                <a:cxn ang="0">
                  <a:pos x="32" y="191"/>
                </a:cxn>
                <a:cxn ang="0">
                  <a:pos x="18" y="185"/>
                </a:cxn>
                <a:cxn ang="0">
                  <a:pos x="11" y="177"/>
                </a:cxn>
                <a:cxn ang="0">
                  <a:pos x="4" y="164"/>
                </a:cxn>
                <a:cxn ang="0">
                  <a:pos x="4" y="164"/>
                </a:cxn>
                <a:cxn ang="0">
                  <a:pos x="4" y="155"/>
                </a:cxn>
                <a:cxn ang="0">
                  <a:pos x="2" y="145"/>
                </a:cxn>
                <a:cxn ang="0">
                  <a:pos x="2" y="134"/>
                </a:cxn>
                <a:cxn ang="0">
                  <a:pos x="0" y="122"/>
                </a:cxn>
                <a:cxn ang="0">
                  <a:pos x="0" y="109"/>
                </a:cxn>
                <a:cxn ang="0">
                  <a:pos x="0" y="97"/>
                </a:cxn>
                <a:cxn ang="0">
                  <a:pos x="0" y="85"/>
                </a:cxn>
                <a:cxn ang="0">
                  <a:pos x="0" y="76"/>
                </a:cxn>
                <a:cxn ang="0">
                  <a:pos x="0" y="67"/>
                </a:cxn>
                <a:cxn ang="0">
                  <a:pos x="2" y="60"/>
                </a:cxn>
                <a:cxn ang="0">
                  <a:pos x="2" y="60"/>
                </a:cxn>
              </a:cxnLst>
              <a:rect l="0" t="0" r="r" b="b"/>
              <a:pathLst>
                <a:path w="75" h="195">
                  <a:moveTo>
                    <a:pt x="2" y="60"/>
                  </a:moveTo>
                  <a:lnTo>
                    <a:pt x="4" y="48"/>
                  </a:lnTo>
                  <a:lnTo>
                    <a:pt x="6" y="31"/>
                  </a:lnTo>
                  <a:lnTo>
                    <a:pt x="11" y="14"/>
                  </a:lnTo>
                  <a:lnTo>
                    <a:pt x="16" y="4"/>
                  </a:lnTo>
                  <a:lnTo>
                    <a:pt x="27" y="0"/>
                  </a:lnTo>
                  <a:lnTo>
                    <a:pt x="27" y="0"/>
                  </a:lnTo>
                  <a:lnTo>
                    <a:pt x="38" y="2"/>
                  </a:lnTo>
                  <a:lnTo>
                    <a:pt x="46" y="9"/>
                  </a:lnTo>
                  <a:lnTo>
                    <a:pt x="55" y="23"/>
                  </a:lnTo>
                  <a:lnTo>
                    <a:pt x="59" y="35"/>
                  </a:lnTo>
                  <a:lnTo>
                    <a:pt x="61" y="52"/>
                  </a:lnTo>
                  <a:lnTo>
                    <a:pt x="61" y="52"/>
                  </a:lnTo>
                  <a:lnTo>
                    <a:pt x="61" y="65"/>
                  </a:lnTo>
                  <a:lnTo>
                    <a:pt x="64" y="80"/>
                  </a:lnTo>
                  <a:lnTo>
                    <a:pt x="67" y="90"/>
                  </a:lnTo>
                  <a:lnTo>
                    <a:pt x="69" y="101"/>
                  </a:lnTo>
                  <a:lnTo>
                    <a:pt x="71" y="111"/>
                  </a:lnTo>
                  <a:lnTo>
                    <a:pt x="71" y="111"/>
                  </a:lnTo>
                  <a:lnTo>
                    <a:pt x="71" y="117"/>
                  </a:lnTo>
                  <a:lnTo>
                    <a:pt x="74" y="124"/>
                  </a:lnTo>
                  <a:lnTo>
                    <a:pt x="74" y="132"/>
                  </a:lnTo>
                  <a:lnTo>
                    <a:pt x="74" y="143"/>
                  </a:lnTo>
                  <a:lnTo>
                    <a:pt x="71" y="152"/>
                  </a:lnTo>
                  <a:lnTo>
                    <a:pt x="71" y="162"/>
                  </a:lnTo>
                  <a:lnTo>
                    <a:pt x="69" y="170"/>
                  </a:lnTo>
                  <a:lnTo>
                    <a:pt x="65" y="179"/>
                  </a:lnTo>
                  <a:lnTo>
                    <a:pt x="64" y="185"/>
                  </a:lnTo>
                  <a:lnTo>
                    <a:pt x="57" y="189"/>
                  </a:lnTo>
                  <a:lnTo>
                    <a:pt x="57" y="189"/>
                  </a:lnTo>
                  <a:lnTo>
                    <a:pt x="44" y="194"/>
                  </a:lnTo>
                  <a:lnTo>
                    <a:pt x="32" y="191"/>
                  </a:lnTo>
                  <a:lnTo>
                    <a:pt x="18" y="185"/>
                  </a:lnTo>
                  <a:lnTo>
                    <a:pt x="11" y="177"/>
                  </a:lnTo>
                  <a:lnTo>
                    <a:pt x="4" y="164"/>
                  </a:lnTo>
                  <a:lnTo>
                    <a:pt x="4" y="164"/>
                  </a:lnTo>
                  <a:lnTo>
                    <a:pt x="4" y="155"/>
                  </a:lnTo>
                  <a:lnTo>
                    <a:pt x="2" y="145"/>
                  </a:lnTo>
                  <a:lnTo>
                    <a:pt x="2" y="134"/>
                  </a:lnTo>
                  <a:lnTo>
                    <a:pt x="0" y="122"/>
                  </a:lnTo>
                  <a:lnTo>
                    <a:pt x="0" y="109"/>
                  </a:lnTo>
                  <a:lnTo>
                    <a:pt x="0" y="97"/>
                  </a:lnTo>
                  <a:lnTo>
                    <a:pt x="0" y="85"/>
                  </a:lnTo>
                  <a:lnTo>
                    <a:pt x="0" y="76"/>
                  </a:lnTo>
                  <a:lnTo>
                    <a:pt x="0" y="67"/>
                  </a:lnTo>
                  <a:lnTo>
                    <a:pt x="2" y="60"/>
                  </a:lnTo>
                  <a:lnTo>
                    <a:pt x="2" y="60"/>
                  </a:lnTo>
                </a:path>
              </a:pathLst>
            </a:custGeom>
            <a:solidFill>
              <a:srgbClr val="FFD80F"/>
            </a:solidFill>
            <a:ln w="9525" cap="rnd">
              <a:noFill/>
              <a:round/>
              <a:headEnd/>
              <a:tailEnd/>
            </a:ln>
            <a:effectLst/>
          </p:spPr>
          <p:txBody>
            <a:bodyPr/>
            <a:lstStyle/>
            <a:p>
              <a:endParaRPr lang="en-US" sz="1800"/>
            </a:p>
          </p:txBody>
        </p:sp>
        <p:sp>
          <p:nvSpPr>
            <p:cNvPr id="271" name="Freeform 269">
              <a:extLst>
                <a:ext uri="{FF2B5EF4-FFF2-40B4-BE49-F238E27FC236}">
                  <a16:creationId xmlns:a16="http://schemas.microsoft.com/office/drawing/2014/main" id="{74AB69BE-08ED-754D-A414-D4E3955CD623}"/>
                </a:ext>
              </a:extLst>
            </p:cNvPr>
            <p:cNvSpPr>
              <a:spLocks/>
            </p:cNvSpPr>
            <p:nvPr/>
          </p:nvSpPr>
          <p:spPr bwMode="auto">
            <a:xfrm>
              <a:off x="2899" y="2890"/>
              <a:ext cx="75" cy="195"/>
            </a:xfrm>
            <a:custGeom>
              <a:avLst/>
              <a:gdLst/>
              <a:ahLst/>
              <a:cxnLst>
                <a:cxn ang="0">
                  <a:pos x="2" y="60"/>
                </a:cxn>
                <a:cxn ang="0">
                  <a:pos x="4" y="48"/>
                </a:cxn>
                <a:cxn ang="0">
                  <a:pos x="6" y="31"/>
                </a:cxn>
                <a:cxn ang="0">
                  <a:pos x="11" y="14"/>
                </a:cxn>
                <a:cxn ang="0">
                  <a:pos x="16" y="4"/>
                </a:cxn>
                <a:cxn ang="0">
                  <a:pos x="27" y="0"/>
                </a:cxn>
                <a:cxn ang="0">
                  <a:pos x="27" y="0"/>
                </a:cxn>
                <a:cxn ang="0">
                  <a:pos x="38" y="2"/>
                </a:cxn>
                <a:cxn ang="0">
                  <a:pos x="46" y="9"/>
                </a:cxn>
                <a:cxn ang="0">
                  <a:pos x="55" y="23"/>
                </a:cxn>
                <a:cxn ang="0">
                  <a:pos x="59" y="35"/>
                </a:cxn>
                <a:cxn ang="0">
                  <a:pos x="61" y="52"/>
                </a:cxn>
                <a:cxn ang="0">
                  <a:pos x="61" y="52"/>
                </a:cxn>
                <a:cxn ang="0">
                  <a:pos x="61" y="65"/>
                </a:cxn>
                <a:cxn ang="0">
                  <a:pos x="64" y="80"/>
                </a:cxn>
                <a:cxn ang="0">
                  <a:pos x="67" y="90"/>
                </a:cxn>
                <a:cxn ang="0">
                  <a:pos x="69" y="101"/>
                </a:cxn>
                <a:cxn ang="0">
                  <a:pos x="71" y="111"/>
                </a:cxn>
                <a:cxn ang="0">
                  <a:pos x="71" y="111"/>
                </a:cxn>
                <a:cxn ang="0">
                  <a:pos x="71" y="117"/>
                </a:cxn>
                <a:cxn ang="0">
                  <a:pos x="74" y="124"/>
                </a:cxn>
                <a:cxn ang="0">
                  <a:pos x="74" y="132"/>
                </a:cxn>
                <a:cxn ang="0">
                  <a:pos x="74" y="143"/>
                </a:cxn>
                <a:cxn ang="0">
                  <a:pos x="71" y="152"/>
                </a:cxn>
                <a:cxn ang="0">
                  <a:pos x="71" y="162"/>
                </a:cxn>
                <a:cxn ang="0">
                  <a:pos x="69" y="170"/>
                </a:cxn>
                <a:cxn ang="0">
                  <a:pos x="65" y="179"/>
                </a:cxn>
                <a:cxn ang="0">
                  <a:pos x="64" y="185"/>
                </a:cxn>
                <a:cxn ang="0">
                  <a:pos x="57" y="189"/>
                </a:cxn>
                <a:cxn ang="0">
                  <a:pos x="57" y="189"/>
                </a:cxn>
                <a:cxn ang="0">
                  <a:pos x="44" y="194"/>
                </a:cxn>
                <a:cxn ang="0">
                  <a:pos x="32" y="191"/>
                </a:cxn>
                <a:cxn ang="0">
                  <a:pos x="18" y="185"/>
                </a:cxn>
                <a:cxn ang="0">
                  <a:pos x="11" y="177"/>
                </a:cxn>
                <a:cxn ang="0">
                  <a:pos x="4" y="164"/>
                </a:cxn>
                <a:cxn ang="0">
                  <a:pos x="4" y="164"/>
                </a:cxn>
                <a:cxn ang="0">
                  <a:pos x="4" y="155"/>
                </a:cxn>
                <a:cxn ang="0">
                  <a:pos x="2" y="145"/>
                </a:cxn>
                <a:cxn ang="0">
                  <a:pos x="2" y="134"/>
                </a:cxn>
                <a:cxn ang="0">
                  <a:pos x="0" y="122"/>
                </a:cxn>
                <a:cxn ang="0">
                  <a:pos x="0" y="109"/>
                </a:cxn>
                <a:cxn ang="0">
                  <a:pos x="0" y="97"/>
                </a:cxn>
                <a:cxn ang="0">
                  <a:pos x="0" y="85"/>
                </a:cxn>
                <a:cxn ang="0">
                  <a:pos x="0" y="76"/>
                </a:cxn>
                <a:cxn ang="0">
                  <a:pos x="0" y="67"/>
                </a:cxn>
                <a:cxn ang="0">
                  <a:pos x="2" y="60"/>
                </a:cxn>
                <a:cxn ang="0">
                  <a:pos x="2" y="60"/>
                </a:cxn>
              </a:cxnLst>
              <a:rect l="0" t="0" r="r" b="b"/>
              <a:pathLst>
                <a:path w="75" h="195">
                  <a:moveTo>
                    <a:pt x="2" y="60"/>
                  </a:moveTo>
                  <a:lnTo>
                    <a:pt x="4" y="48"/>
                  </a:lnTo>
                  <a:lnTo>
                    <a:pt x="6" y="31"/>
                  </a:lnTo>
                  <a:lnTo>
                    <a:pt x="11" y="14"/>
                  </a:lnTo>
                  <a:lnTo>
                    <a:pt x="16" y="4"/>
                  </a:lnTo>
                  <a:lnTo>
                    <a:pt x="27" y="0"/>
                  </a:lnTo>
                  <a:lnTo>
                    <a:pt x="27" y="0"/>
                  </a:lnTo>
                  <a:lnTo>
                    <a:pt x="38" y="2"/>
                  </a:lnTo>
                  <a:lnTo>
                    <a:pt x="46" y="9"/>
                  </a:lnTo>
                  <a:lnTo>
                    <a:pt x="55" y="23"/>
                  </a:lnTo>
                  <a:lnTo>
                    <a:pt x="59" y="35"/>
                  </a:lnTo>
                  <a:lnTo>
                    <a:pt x="61" y="52"/>
                  </a:lnTo>
                  <a:lnTo>
                    <a:pt x="61" y="52"/>
                  </a:lnTo>
                  <a:lnTo>
                    <a:pt x="61" y="65"/>
                  </a:lnTo>
                  <a:lnTo>
                    <a:pt x="64" y="80"/>
                  </a:lnTo>
                  <a:lnTo>
                    <a:pt x="67" y="90"/>
                  </a:lnTo>
                  <a:lnTo>
                    <a:pt x="69" y="101"/>
                  </a:lnTo>
                  <a:lnTo>
                    <a:pt x="71" y="111"/>
                  </a:lnTo>
                  <a:lnTo>
                    <a:pt x="71" y="111"/>
                  </a:lnTo>
                  <a:lnTo>
                    <a:pt x="71" y="117"/>
                  </a:lnTo>
                  <a:lnTo>
                    <a:pt x="74" y="124"/>
                  </a:lnTo>
                  <a:lnTo>
                    <a:pt x="74" y="132"/>
                  </a:lnTo>
                  <a:lnTo>
                    <a:pt x="74" y="143"/>
                  </a:lnTo>
                  <a:lnTo>
                    <a:pt x="71" y="152"/>
                  </a:lnTo>
                  <a:lnTo>
                    <a:pt x="71" y="162"/>
                  </a:lnTo>
                  <a:lnTo>
                    <a:pt x="69" y="170"/>
                  </a:lnTo>
                  <a:lnTo>
                    <a:pt x="65" y="179"/>
                  </a:lnTo>
                  <a:lnTo>
                    <a:pt x="64" y="185"/>
                  </a:lnTo>
                  <a:lnTo>
                    <a:pt x="57" y="189"/>
                  </a:lnTo>
                  <a:lnTo>
                    <a:pt x="57" y="189"/>
                  </a:lnTo>
                  <a:lnTo>
                    <a:pt x="44" y="194"/>
                  </a:lnTo>
                  <a:lnTo>
                    <a:pt x="32" y="191"/>
                  </a:lnTo>
                  <a:lnTo>
                    <a:pt x="18" y="185"/>
                  </a:lnTo>
                  <a:lnTo>
                    <a:pt x="11" y="177"/>
                  </a:lnTo>
                  <a:lnTo>
                    <a:pt x="4" y="164"/>
                  </a:lnTo>
                  <a:lnTo>
                    <a:pt x="4" y="164"/>
                  </a:lnTo>
                  <a:lnTo>
                    <a:pt x="4" y="155"/>
                  </a:lnTo>
                  <a:lnTo>
                    <a:pt x="2" y="145"/>
                  </a:lnTo>
                  <a:lnTo>
                    <a:pt x="2" y="134"/>
                  </a:lnTo>
                  <a:lnTo>
                    <a:pt x="0" y="122"/>
                  </a:lnTo>
                  <a:lnTo>
                    <a:pt x="0" y="109"/>
                  </a:lnTo>
                  <a:lnTo>
                    <a:pt x="0" y="97"/>
                  </a:lnTo>
                  <a:lnTo>
                    <a:pt x="0" y="85"/>
                  </a:lnTo>
                  <a:lnTo>
                    <a:pt x="0" y="76"/>
                  </a:lnTo>
                  <a:lnTo>
                    <a:pt x="0" y="67"/>
                  </a:lnTo>
                  <a:lnTo>
                    <a:pt x="2" y="60"/>
                  </a:lnTo>
                  <a:lnTo>
                    <a:pt x="2" y="60"/>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272" name="Freeform 270">
              <a:extLst>
                <a:ext uri="{FF2B5EF4-FFF2-40B4-BE49-F238E27FC236}">
                  <a16:creationId xmlns:a16="http://schemas.microsoft.com/office/drawing/2014/main" id="{221C3D90-053D-614F-AE03-80362C9CDD8D}"/>
                </a:ext>
              </a:extLst>
            </p:cNvPr>
            <p:cNvSpPr>
              <a:spLocks/>
            </p:cNvSpPr>
            <p:nvPr/>
          </p:nvSpPr>
          <p:spPr bwMode="auto">
            <a:xfrm>
              <a:off x="2969" y="2918"/>
              <a:ext cx="100" cy="110"/>
            </a:xfrm>
            <a:custGeom>
              <a:avLst/>
              <a:gdLst/>
              <a:ahLst/>
              <a:cxnLst>
                <a:cxn ang="0">
                  <a:pos x="0" y="56"/>
                </a:cxn>
                <a:cxn ang="0">
                  <a:pos x="11" y="50"/>
                </a:cxn>
                <a:cxn ang="0">
                  <a:pos x="20" y="37"/>
                </a:cxn>
                <a:cxn ang="0">
                  <a:pos x="34" y="27"/>
                </a:cxn>
                <a:cxn ang="0">
                  <a:pos x="46" y="16"/>
                </a:cxn>
                <a:cxn ang="0">
                  <a:pos x="57" y="5"/>
                </a:cxn>
                <a:cxn ang="0">
                  <a:pos x="57" y="5"/>
                </a:cxn>
                <a:cxn ang="0">
                  <a:pos x="68" y="0"/>
                </a:cxn>
                <a:cxn ang="0">
                  <a:pos x="78" y="0"/>
                </a:cxn>
                <a:cxn ang="0">
                  <a:pos x="89" y="4"/>
                </a:cxn>
                <a:cxn ang="0">
                  <a:pos x="94" y="12"/>
                </a:cxn>
                <a:cxn ang="0">
                  <a:pos x="96" y="25"/>
                </a:cxn>
                <a:cxn ang="0">
                  <a:pos x="96" y="25"/>
                </a:cxn>
                <a:cxn ang="0">
                  <a:pos x="94" y="35"/>
                </a:cxn>
                <a:cxn ang="0">
                  <a:pos x="93" y="46"/>
                </a:cxn>
                <a:cxn ang="0">
                  <a:pos x="93" y="55"/>
                </a:cxn>
                <a:cxn ang="0">
                  <a:pos x="94" y="62"/>
                </a:cxn>
                <a:cxn ang="0">
                  <a:pos x="96" y="69"/>
                </a:cxn>
                <a:cxn ang="0">
                  <a:pos x="96" y="69"/>
                </a:cxn>
                <a:cxn ang="0">
                  <a:pos x="99" y="78"/>
                </a:cxn>
                <a:cxn ang="0">
                  <a:pos x="99" y="85"/>
                </a:cxn>
                <a:cxn ang="0">
                  <a:pos x="94" y="96"/>
                </a:cxn>
                <a:cxn ang="0">
                  <a:pos x="91" y="104"/>
                </a:cxn>
                <a:cxn ang="0">
                  <a:pos x="82" y="109"/>
                </a:cxn>
                <a:cxn ang="0">
                  <a:pos x="82" y="109"/>
                </a:cxn>
                <a:cxn ang="0">
                  <a:pos x="71" y="109"/>
                </a:cxn>
                <a:cxn ang="0">
                  <a:pos x="61" y="106"/>
                </a:cxn>
                <a:cxn ang="0">
                  <a:pos x="50" y="101"/>
                </a:cxn>
                <a:cxn ang="0">
                  <a:pos x="40" y="94"/>
                </a:cxn>
                <a:cxn ang="0">
                  <a:pos x="34" y="88"/>
                </a:cxn>
                <a:cxn ang="0">
                  <a:pos x="34" y="88"/>
                </a:cxn>
                <a:cxn ang="0">
                  <a:pos x="27" y="79"/>
                </a:cxn>
                <a:cxn ang="0">
                  <a:pos x="18" y="73"/>
                </a:cxn>
                <a:cxn ang="0">
                  <a:pos x="11" y="64"/>
                </a:cxn>
                <a:cxn ang="0">
                  <a:pos x="4" y="58"/>
                </a:cxn>
                <a:cxn ang="0">
                  <a:pos x="0" y="56"/>
                </a:cxn>
                <a:cxn ang="0">
                  <a:pos x="0" y="56"/>
                </a:cxn>
              </a:cxnLst>
              <a:rect l="0" t="0" r="r" b="b"/>
              <a:pathLst>
                <a:path w="100" h="110">
                  <a:moveTo>
                    <a:pt x="0" y="56"/>
                  </a:moveTo>
                  <a:lnTo>
                    <a:pt x="11" y="50"/>
                  </a:lnTo>
                  <a:lnTo>
                    <a:pt x="20" y="37"/>
                  </a:lnTo>
                  <a:lnTo>
                    <a:pt x="34" y="27"/>
                  </a:lnTo>
                  <a:lnTo>
                    <a:pt x="46" y="16"/>
                  </a:lnTo>
                  <a:lnTo>
                    <a:pt x="57" y="5"/>
                  </a:lnTo>
                  <a:lnTo>
                    <a:pt x="57" y="5"/>
                  </a:lnTo>
                  <a:lnTo>
                    <a:pt x="68" y="0"/>
                  </a:lnTo>
                  <a:lnTo>
                    <a:pt x="78" y="0"/>
                  </a:lnTo>
                  <a:lnTo>
                    <a:pt x="89" y="4"/>
                  </a:lnTo>
                  <a:lnTo>
                    <a:pt x="94" y="12"/>
                  </a:lnTo>
                  <a:lnTo>
                    <a:pt x="96" y="25"/>
                  </a:lnTo>
                  <a:lnTo>
                    <a:pt x="96" y="25"/>
                  </a:lnTo>
                  <a:lnTo>
                    <a:pt x="94" y="35"/>
                  </a:lnTo>
                  <a:lnTo>
                    <a:pt x="93" y="46"/>
                  </a:lnTo>
                  <a:lnTo>
                    <a:pt x="93" y="55"/>
                  </a:lnTo>
                  <a:lnTo>
                    <a:pt x="94" y="62"/>
                  </a:lnTo>
                  <a:lnTo>
                    <a:pt x="96" y="69"/>
                  </a:lnTo>
                  <a:lnTo>
                    <a:pt x="96" y="69"/>
                  </a:lnTo>
                  <a:lnTo>
                    <a:pt x="99" y="78"/>
                  </a:lnTo>
                  <a:lnTo>
                    <a:pt x="99" y="85"/>
                  </a:lnTo>
                  <a:lnTo>
                    <a:pt x="94" y="96"/>
                  </a:lnTo>
                  <a:lnTo>
                    <a:pt x="91" y="104"/>
                  </a:lnTo>
                  <a:lnTo>
                    <a:pt x="82" y="109"/>
                  </a:lnTo>
                  <a:lnTo>
                    <a:pt x="82" y="109"/>
                  </a:lnTo>
                  <a:lnTo>
                    <a:pt x="71" y="109"/>
                  </a:lnTo>
                  <a:lnTo>
                    <a:pt x="61" y="106"/>
                  </a:lnTo>
                  <a:lnTo>
                    <a:pt x="50" y="101"/>
                  </a:lnTo>
                  <a:lnTo>
                    <a:pt x="40" y="94"/>
                  </a:lnTo>
                  <a:lnTo>
                    <a:pt x="34" y="88"/>
                  </a:lnTo>
                  <a:lnTo>
                    <a:pt x="34" y="88"/>
                  </a:lnTo>
                  <a:lnTo>
                    <a:pt x="27" y="79"/>
                  </a:lnTo>
                  <a:lnTo>
                    <a:pt x="18" y="73"/>
                  </a:lnTo>
                  <a:lnTo>
                    <a:pt x="11" y="64"/>
                  </a:lnTo>
                  <a:lnTo>
                    <a:pt x="4" y="58"/>
                  </a:lnTo>
                  <a:lnTo>
                    <a:pt x="0" y="56"/>
                  </a:lnTo>
                  <a:lnTo>
                    <a:pt x="0" y="56"/>
                  </a:lnTo>
                </a:path>
              </a:pathLst>
            </a:custGeom>
            <a:solidFill>
              <a:srgbClr val="FFD80F"/>
            </a:solidFill>
            <a:ln w="9525" cap="rnd">
              <a:noFill/>
              <a:round/>
              <a:headEnd/>
              <a:tailEnd/>
            </a:ln>
            <a:effectLst/>
          </p:spPr>
          <p:txBody>
            <a:bodyPr/>
            <a:lstStyle/>
            <a:p>
              <a:endParaRPr lang="en-US" sz="1800"/>
            </a:p>
          </p:txBody>
        </p:sp>
        <p:sp>
          <p:nvSpPr>
            <p:cNvPr id="273" name="Freeform 271">
              <a:extLst>
                <a:ext uri="{FF2B5EF4-FFF2-40B4-BE49-F238E27FC236}">
                  <a16:creationId xmlns:a16="http://schemas.microsoft.com/office/drawing/2014/main" id="{957E9346-1A0F-6F4B-8BC7-F412662B9D5D}"/>
                </a:ext>
              </a:extLst>
            </p:cNvPr>
            <p:cNvSpPr>
              <a:spLocks/>
            </p:cNvSpPr>
            <p:nvPr/>
          </p:nvSpPr>
          <p:spPr bwMode="auto">
            <a:xfrm>
              <a:off x="2969" y="2918"/>
              <a:ext cx="100" cy="110"/>
            </a:xfrm>
            <a:custGeom>
              <a:avLst/>
              <a:gdLst/>
              <a:ahLst/>
              <a:cxnLst>
                <a:cxn ang="0">
                  <a:pos x="0" y="56"/>
                </a:cxn>
                <a:cxn ang="0">
                  <a:pos x="11" y="50"/>
                </a:cxn>
                <a:cxn ang="0">
                  <a:pos x="20" y="37"/>
                </a:cxn>
                <a:cxn ang="0">
                  <a:pos x="34" y="27"/>
                </a:cxn>
                <a:cxn ang="0">
                  <a:pos x="46" y="16"/>
                </a:cxn>
                <a:cxn ang="0">
                  <a:pos x="57" y="5"/>
                </a:cxn>
                <a:cxn ang="0">
                  <a:pos x="57" y="5"/>
                </a:cxn>
                <a:cxn ang="0">
                  <a:pos x="68" y="0"/>
                </a:cxn>
                <a:cxn ang="0">
                  <a:pos x="78" y="0"/>
                </a:cxn>
                <a:cxn ang="0">
                  <a:pos x="89" y="4"/>
                </a:cxn>
                <a:cxn ang="0">
                  <a:pos x="94" y="12"/>
                </a:cxn>
                <a:cxn ang="0">
                  <a:pos x="96" y="25"/>
                </a:cxn>
                <a:cxn ang="0">
                  <a:pos x="96" y="25"/>
                </a:cxn>
                <a:cxn ang="0">
                  <a:pos x="94" y="35"/>
                </a:cxn>
                <a:cxn ang="0">
                  <a:pos x="93" y="46"/>
                </a:cxn>
                <a:cxn ang="0">
                  <a:pos x="93" y="55"/>
                </a:cxn>
                <a:cxn ang="0">
                  <a:pos x="94" y="62"/>
                </a:cxn>
                <a:cxn ang="0">
                  <a:pos x="96" y="69"/>
                </a:cxn>
                <a:cxn ang="0">
                  <a:pos x="96" y="69"/>
                </a:cxn>
                <a:cxn ang="0">
                  <a:pos x="99" y="78"/>
                </a:cxn>
                <a:cxn ang="0">
                  <a:pos x="99" y="85"/>
                </a:cxn>
                <a:cxn ang="0">
                  <a:pos x="94" y="96"/>
                </a:cxn>
                <a:cxn ang="0">
                  <a:pos x="91" y="104"/>
                </a:cxn>
                <a:cxn ang="0">
                  <a:pos x="82" y="109"/>
                </a:cxn>
                <a:cxn ang="0">
                  <a:pos x="82" y="109"/>
                </a:cxn>
                <a:cxn ang="0">
                  <a:pos x="71" y="109"/>
                </a:cxn>
                <a:cxn ang="0">
                  <a:pos x="61" y="106"/>
                </a:cxn>
                <a:cxn ang="0">
                  <a:pos x="50" y="101"/>
                </a:cxn>
                <a:cxn ang="0">
                  <a:pos x="40" y="94"/>
                </a:cxn>
                <a:cxn ang="0">
                  <a:pos x="34" y="88"/>
                </a:cxn>
                <a:cxn ang="0">
                  <a:pos x="34" y="88"/>
                </a:cxn>
                <a:cxn ang="0">
                  <a:pos x="27" y="79"/>
                </a:cxn>
                <a:cxn ang="0">
                  <a:pos x="18" y="73"/>
                </a:cxn>
                <a:cxn ang="0">
                  <a:pos x="11" y="64"/>
                </a:cxn>
                <a:cxn ang="0">
                  <a:pos x="4" y="58"/>
                </a:cxn>
                <a:cxn ang="0">
                  <a:pos x="0" y="56"/>
                </a:cxn>
                <a:cxn ang="0">
                  <a:pos x="0" y="56"/>
                </a:cxn>
              </a:cxnLst>
              <a:rect l="0" t="0" r="r" b="b"/>
              <a:pathLst>
                <a:path w="100" h="110">
                  <a:moveTo>
                    <a:pt x="0" y="56"/>
                  </a:moveTo>
                  <a:lnTo>
                    <a:pt x="11" y="50"/>
                  </a:lnTo>
                  <a:lnTo>
                    <a:pt x="20" y="37"/>
                  </a:lnTo>
                  <a:lnTo>
                    <a:pt x="34" y="27"/>
                  </a:lnTo>
                  <a:lnTo>
                    <a:pt x="46" y="16"/>
                  </a:lnTo>
                  <a:lnTo>
                    <a:pt x="57" y="5"/>
                  </a:lnTo>
                  <a:lnTo>
                    <a:pt x="57" y="5"/>
                  </a:lnTo>
                  <a:lnTo>
                    <a:pt x="68" y="0"/>
                  </a:lnTo>
                  <a:lnTo>
                    <a:pt x="78" y="0"/>
                  </a:lnTo>
                  <a:lnTo>
                    <a:pt x="89" y="4"/>
                  </a:lnTo>
                  <a:lnTo>
                    <a:pt x="94" y="12"/>
                  </a:lnTo>
                  <a:lnTo>
                    <a:pt x="96" y="25"/>
                  </a:lnTo>
                  <a:lnTo>
                    <a:pt x="96" y="25"/>
                  </a:lnTo>
                  <a:lnTo>
                    <a:pt x="94" y="35"/>
                  </a:lnTo>
                  <a:lnTo>
                    <a:pt x="93" y="46"/>
                  </a:lnTo>
                  <a:lnTo>
                    <a:pt x="93" y="55"/>
                  </a:lnTo>
                  <a:lnTo>
                    <a:pt x="94" y="62"/>
                  </a:lnTo>
                  <a:lnTo>
                    <a:pt x="96" y="69"/>
                  </a:lnTo>
                  <a:lnTo>
                    <a:pt x="96" y="69"/>
                  </a:lnTo>
                  <a:lnTo>
                    <a:pt x="99" y="78"/>
                  </a:lnTo>
                  <a:lnTo>
                    <a:pt x="99" y="85"/>
                  </a:lnTo>
                  <a:lnTo>
                    <a:pt x="94" y="96"/>
                  </a:lnTo>
                  <a:lnTo>
                    <a:pt x="91" y="104"/>
                  </a:lnTo>
                  <a:lnTo>
                    <a:pt x="82" y="109"/>
                  </a:lnTo>
                  <a:lnTo>
                    <a:pt x="82" y="109"/>
                  </a:lnTo>
                  <a:lnTo>
                    <a:pt x="71" y="109"/>
                  </a:lnTo>
                  <a:lnTo>
                    <a:pt x="61" y="106"/>
                  </a:lnTo>
                  <a:lnTo>
                    <a:pt x="50" y="101"/>
                  </a:lnTo>
                  <a:lnTo>
                    <a:pt x="40" y="94"/>
                  </a:lnTo>
                  <a:lnTo>
                    <a:pt x="34" y="88"/>
                  </a:lnTo>
                  <a:lnTo>
                    <a:pt x="34" y="88"/>
                  </a:lnTo>
                  <a:lnTo>
                    <a:pt x="27" y="79"/>
                  </a:lnTo>
                  <a:lnTo>
                    <a:pt x="18" y="73"/>
                  </a:lnTo>
                  <a:lnTo>
                    <a:pt x="11" y="64"/>
                  </a:lnTo>
                  <a:lnTo>
                    <a:pt x="4" y="58"/>
                  </a:lnTo>
                  <a:lnTo>
                    <a:pt x="0" y="56"/>
                  </a:lnTo>
                  <a:lnTo>
                    <a:pt x="0" y="56"/>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274" name="Freeform 272">
              <a:extLst>
                <a:ext uri="{FF2B5EF4-FFF2-40B4-BE49-F238E27FC236}">
                  <a16:creationId xmlns:a16="http://schemas.microsoft.com/office/drawing/2014/main" id="{13CABC01-AF99-1E46-A00B-1221B37EE1A7}"/>
                </a:ext>
              </a:extLst>
            </p:cNvPr>
            <p:cNvSpPr>
              <a:spLocks/>
            </p:cNvSpPr>
            <p:nvPr/>
          </p:nvSpPr>
          <p:spPr bwMode="auto">
            <a:xfrm>
              <a:off x="2649" y="3038"/>
              <a:ext cx="240" cy="226"/>
            </a:xfrm>
            <a:custGeom>
              <a:avLst/>
              <a:gdLst/>
              <a:ahLst/>
              <a:cxnLst>
                <a:cxn ang="0">
                  <a:pos x="195" y="4"/>
                </a:cxn>
                <a:cxn ang="0">
                  <a:pos x="169" y="7"/>
                </a:cxn>
                <a:cxn ang="0">
                  <a:pos x="144" y="16"/>
                </a:cxn>
                <a:cxn ang="0">
                  <a:pos x="119" y="29"/>
                </a:cxn>
                <a:cxn ang="0">
                  <a:pos x="103" y="46"/>
                </a:cxn>
                <a:cxn ang="0">
                  <a:pos x="98" y="57"/>
                </a:cxn>
                <a:cxn ang="0">
                  <a:pos x="89" y="77"/>
                </a:cxn>
                <a:cxn ang="0">
                  <a:pos x="86" y="98"/>
                </a:cxn>
                <a:cxn ang="0">
                  <a:pos x="82" y="117"/>
                </a:cxn>
                <a:cxn ang="0">
                  <a:pos x="75" y="129"/>
                </a:cxn>
                <a:cxn ang="0">
                  <a:pos x="66" y="138"/>
                </a:cxn>
                <a:cxn ang="0">
                  <a:pos x="61" y="140"/>
                </a:cxn>
                <a:cxn ang="0">
                  <a:pos x="48" y="144"/>
                </a:cxn>
                <a:cxn ang="0">
                  <a:pos x="33" y="144"/>
                </a:cxn>
                <a:cxn ang="0">
                  <a:pos x="18" y="144"/>
                </a:cxn>
                <a:cxn ang="0">
                  <a:pos x="6" y="144"/>
                </a:cxn>
                <a:cxn ang="0">
                  <a:pos x="0" y="142"/>
                </a:cxn>
                <a:cxn ang="0">
                  <a:pos x="8" y="153"/>
                </a:cxn>
                <a:cxn ang="0">
                  <a:pos x="23" y="174"/>
                </a:cxn>
                <a:cxn ang="0">
                  <a:pos x="27" y="182"/>
                </a:cxn>
                <a:cxn ang="0">
                  <a:pos x="31" y="201"/>
                </a:cxn>
                <a:cxn ang="0">
                  <a:pos x="33" y="216"/>
                </a:cxn>
                <a:cxn ang="0">
                  <a:pos x="33" y="222"/>
                </a:cxn>
                <a:cxn ang="0">
                  <a:pos x="39" y="225"/>
                </a:cxn>
                <a:cxn ang="0">
                  <a:pos x="57" y="225"/>
                </a:cxn>
                <a:cxn ang="0">
                  <a:pos x="77" y="222"/>
                </a:cxn>
                <a:cxn ang="0">
                  <a:pos x="100" y="222"/>
                </a:cxn>
                <a:cxn ang="0">
                  <a:pos x="123" y="216"/>
                </a:cxn>
                <a:cxn ang="0">
                  <a:pos x="132" y="211"/>
                </a:cxn>
                <a:cxn ang="0">
                  <a:pos x="149" y="201"/>
                </a:cxn>
                <a:cxn ang="0">
                  <a:pos x="160" y="188"/>
                </a:cxn>
                <a:cxn ang="0">
                  <a:pos x="167" y="172"/>
                </a:cxn>
                <a:cxn ang="0">
                  <a:pos x="169" y="151"/>
                </a:cxn>
                <a:cxn ang="0">
                  <a:pos x="172" y="142"/>
                </a:cxn>
                <a:cxn ang="0">
                  <a:pos x="172" y="121"/>
                </a:cxn>
                <a:cxn ang="0">
                  <a:pos x="174" y="98"/>
                </a:cxn>
                <a:cxn ang="0">
                  <a:pos x="178" y="80"/>
                </a:cxn>
                <a:cxn ang="0">
                  <a:pos x="187" y="62"/>
                </a:cxn>
                <a:cxn ang="0">
                  <a:pos x="197" y="52"/>
                </a:cxn>
                <a:cxn ang="0">
                  <a:pos x="210" y="46"/>
                </a:cxn>
                <a:cxn ang="0">
                  <a:pos x="231" y="27"/>
                </a:cxn>
                <a:cxn ang="0">
                  <a:pos x="239" y="18"/>
                </a:cxn>
              </a:cxnLst>
              <a:rect l="0" t="0" r="r" b="b"/>
              <a:pathLst>
                <a:path w="240" h="226">
                  <a:moveTo>
                    <a:pt x="203" y="0"/>
                  </a:moveTo>
                  <a:lnTo>
                    <a:pt x="195" y="4"/>
                  </a:lnTo>
                  <a:lnTo>
                    <a:pt x="183" y="6"/>
                  </a:lnTo>
                  <a:lnTo>
                    <a:pt x="169" y="7"/>
                  </a:lnTo>
                  <a:lnTo>
                    <a:pt x="157" y="12"/>
                  </a:lnTo>
                  <a:lnTo>
                    <a:pt x="144" y="16"/>
                  </a:lnTo>
                  <a:lnTo>
                    <a:pt x="132" y="23"/>
                  </a:lnTo>
                  <a:lnTo>
                    <a:pt x="119" y="29"/>
                  </a:lnTo>
                  <a:lnTo>
                    <a:pt x="111" y="37"/>
                  </a:lnTo>
                  <a:lnTo>
                    <a:pt x="103" y="46"/>
                  </a:lnTo>
                  <a:lnTo>
                    <a:pt x="98" y="57"/>
                  </a:lnTo>
                  <a:lnTo>
                    <a:pt x="98" y="57"/>
                  </a:lnTo>
                  <a:lnTo>
                    <a:pt x="94" y="69"/>
                  </a:lnTo>
                  <a:lnTo>
                    <a:pt x="89" y="77"/>
                  </a:lnTo>
                  <a:lnTo>
                    <a:pt x="87" y="90"/>
                  </a:lnTo>
                  <a:lnTo>
                    <a:pt x="86" y="98"/>
                  </a:lnTo>
                  <a:lnTo>
                    <a:pt x="84" y="108"/>
                  </a:lnTo>
                  <a:lnTo>
                    <a:pt x="82" y="117"/>
                  </a:lnTo>
                  <a:lnTo>
                    <a:pt x="80" y="124"/>
                  </a:lnTo>
                  <a:lnTo>
                    <a:pt x="75" y="129"/>
                  </a:lnTo>
                  <a:lnTo>
                    <a:pt x="71" y="136"/>
                  </a:lnTo>
                  <a:lnTo>
                    <a:pt x="66" y="138"/>
                  </a:lnTo>
                  <a:lnTo>
                    <a:pt x="66" y="138"/>
                  </a:lnTo>
                  <a:lnTo>
                    <a:pt x="61" y="140"/>
                  </a:lnTo>
                  <a:lnTo>
                    <a:pt x="54" y="142"/>
                  </a:lnTo>
                  <a:lnTo>
                    <a:pt x="48" y="144"/>
                  </a:lnTo>
                  <a:lnTo>
                    <a:pt x="39" y="144"/>
                  </a:lnTo>
                  <a:lnTo>
                    <a:pt x="33" y="144"/>
                  </a:lnTo>
                  <a:lnTo>
                    <a:pt x="25" y="144"/>
                  </a:lnTo>
                  <a:lnTo>
                    <a:pt x="18" y="144"/>
                  </a:lnTo>
                  <a:lnTo>
                    <a:pt x="12" y="144"/>
                  </a:lnTo>
                  <a:lnTo>
                    <a:pt x="6" y="144"/>
                  </a:lnTo>
                  <a:lnTo>
                    <a:pt x="0" y="142"/>
                  </a:lnTo>
                  <a:lnTo>
                    <a:pt x="0" y="142"/>
                  </a:lnTo>
                  <a:lnTo>
                    <a:pt x="4" y="144"/>
                  </a:lnTo>
                  <a:lnTo>
                    <a:pt x="8" y="153"/>
                  </a:lnTo>
                  <a:lnTo>
                    <a:pt x="16" y="163"/>
                  </a:lnTo>
                  <a:lnTo>
                    <a:pt x="23" y="174"/>
                  </a:lnTo>
                  <a:lnTo>
                    <a:pt x="27" y="182"/>
                  </a:lnTo>
                  <a:lnTo>
                    <a:pt x="27" y="182"/>
                  </a:lnTo>
                  <a:lnTo>
                    <a:pt x="29" y="193"/>
                  </a:lnTo>
                  <a:lnTo>
                    <a:pt x="31" y="201"/>
                  </a:lnTo>
                  <a:lnTo>
                    <a:pt x="33" y="207"/>
                  </a:lnTo>
                  <a:lnTo>
                    <a:pt x="33" y="216"/>
                  </a:lnTo>
                  <a:lnTo>
                    <a:pt x="33" y="222"/>
                  </a:lnTo>
                  <a:lnTo>
                    <a:pt x="33" y="222"/>
                  </a:lnTo>
                  <a:lnTo>
                    <a:pt x="36" y="225"/>
                  </a:lnTo>
                  <a:lnTo>
                    <a:pt x="39" y="225"/>
                  </a:lnTo>
                  <a:lnTo>
                    <a:pt x="46" y="225"/>
                  </a:lnTo>
                  <a:lnTo>
                    <a:pt x="57" y="225"/>
                  </a:lnTo>
                  <a:lnTo>
                    <a:pt x="66" y="225"/>
                  </a:lnTo>
                  <a:lnTo>
                    <a:pt x="77" y="222"/>
                  </a:lnTo>
                  <a:lnTo>
                    <a:pt x="89" y="222"/>
                  </a:lnTo>
                  <a:lnTo>
                    <a:pt x="100" y="222"/>
                  </a:lnTo>
                  <a:lnTo>
                    <a:pt x="112" y="218"/>
                  </a:lnTo>
                  <a:lnTo>
                    <a:pt x="123" y="216"/>
                  </a:lnTo>
                  <a:lnTo>
                    <a:pt x="123" y="216"/>
                  </a:lnTo>
                  <a:lnTo>
                    <a:pt x="132" y="211"/>
                  </a:lnTo>
                  <a:lnTo>
                    <a:pt x="140" y="207"/>
                  </a:lnTo>
                  <a:lnTo>
                    <a:pt x="149" y="201"/>
                  </a:lnTo>
                  <a:lnTo>
                    <a:pt x="155" y="195"/>
                  </a:lnTo>
                  <a:lnTo>
                    <a:pt x="160" y="188"/>
                  </a:lnTo>
                  <a:lnTo>
                    <a:pt x="163" y="180"/>
                  </a:lnTo>
                  <a:lnTo>
                    <a:pt x="167" y="172"/>
                  </a:lnTo>
                  <a:lnTo>
                    <a:pt x="169" y="161"/>
                  </a:lnTo>
                  <a:lnTo>
                    <a:pt x="169" y="151"/>
                  </a:lnTo>
                  <a:lnTo>
                    <a:pt x="172" y="142"/>
                  </a:lnTo>
                  <a:lnTo>
                    <a:pt x="172" y="142"/>
                  </a:lnTo>
                  <a:lnTo>
                    <a:pt x="172" y="131"/>
                  </a:lnTo>
                  <a:lnTo>
                    <a:pt x="172" y="121"/>
                  </a:lnTo>
                  <a:lnTo>
                    <a:pt x="172" y="110"/>
                  </a:lnTo>
                  <a:lnTo>
                    <a:pt x="174" y="98"/>
                  </a:lnTo>
                  <a:lnTo>
                    <a:pt x="176" y="90"/>
                  </a:lnTo>
                  <a:lnTo>
                    <a:pt x="178" y="80"/>
                  </a:lnTo>
                  <a:lnTo>
                    <a:pt x="183" y="71"/>
                  </a:lnTo>
                  <a:lnTo>
                    <a:pt x="187" y="62"/>
                  </a:lnTo>
                  <a:lnTo>
                    <a:pt x="190" y="57"/>
                  </a:lnTo>
                  <a:lnTo>
                    <a:pt x="197" y="52"/>
                  </a:lnTo>
                  <a:lnTo>
                    <a:pt x="197" y="52"/>
                  </a:lnTo>
                  <a:lnTo>
                    <a:pt x="210" y="46"/>
                  </a:lnTo>
                  <a:lnTo>
                    <a:pt x="220" y="35"/>
                  </a:lnTo>
                  <a:lnTo>
                    <a:pt x="231" y="27"/>
                  </a:lnTo>
                  <a:lnTo>
                    <a:pt x="235" y="20"/>
                  </a:lnTo>
                  <a:lnTo>
                    <a:pt x="239" y="18"/>
                  </a:lnTo>
                  <a:lnTo>
                    <a:pt x="203" y="0"/>
                  </a:lnTo>
                </a:path>
              </a:pathLst>
            </a:custGeom>
            <a:solidFill>
              <a:srgbClr val="FFD80F"/>
            </a:solidFill>
            <a:ln w="9525" cap="rnd">
              <a:noFill/>
              <a:round/>
              <a:headEnd/>
              <a:tailEnd/>
            </a:ln>
            <a:effectLst/>
          </p:spPr>
          <p:txBody>
            <a:bodyPr/>
            <a:lstStyle/>
            <a:p>
              <a:endParaRPr lang="en-US" sz="1800"/>
            </a:p>
          </p:txBody>
        </p:sp>
        <p:sp>
          <p:nvSpPr>
            <p:cNvPr id="275" name="Freeform 273">
              <a:extLst>
                <a:ext uri="{FF2B5EF4-FFF2-40B4-BE49-F238E27FC236}">
                  <a16:creationId xmlns:a16="http://schemas.microsoft.com/office/drawing/2014/main" id="{5710274C-46F3-1B46-89BF-62B774A93305}"/>
                </a:ext>
              </a:extLst>
            </p:cNvPr>
            <p:cNvSpPr>
              <a:spLocks/>
            </p:cNvSpPr>
            <p:nvPr/>
          </p:nvSpPr>
          <p:spPr bwMode="auto">
            <a:xfrm>
              <a:off x="2649" y="3038"/>
              <a:ext cx="240" cy="226"/>
            </a:xfrm>
            <a:custGeom>
              <a:avLst/>
              <a:gdLst/>
              <a:ahLst/>
              <a:cxnLst>
                <a:cxn ang="0">
                  <a:pos x="195" y="4"/>
                </a:cxn>
                <a:cxn ang="0">
                  <a:pos x="169" y="7"/>
                </a:cxn>
                <a:cxn ang="0">
                  <a:pos x="144" y="16"/>
                </a:cxn>
                <a:cxn ang="0">
                  <a:pos x="119" y="29"/>
                </a:cxn>
                <a:cxn ang="0">
                  <a:pos x="103" y="46"/>
                </a:cxn>
                <a:cxn ang="0">
                  <a:pos x="98" y="57"/>
                </a:cxn>
                <a:cxn ang="0">
                  <a:pos x="89" y="77"/>
                </a:cxn>
                <a:cxn ang="0">
                  <a:pos x="86" y="98"/>
                </a:cxn>
                <a:cxn ang="0">
                  <a:pos x="82" y="117"/>
                </a:cxn>
                <a:cxn ang="0">
                  <a:pos x="75" y="129"/>
                </a:cxn>
                <a:cxn ang="0">
                  <a:pos x="66" y="138"/>
                </a:cxn>
                <a:cxn ang="0">
                  <a:pos x="61" y="140"/>
                </a:cxn>
                <a:cxn ang="0">
                  <a:pos x="48" y="144"/>
                </a:cxn>
                <a:cxn ang="0">
                  <a:pos x="33" y="144"/>
                </a:cxn>
                <a:cxn ang="0">
                  <a:pos x="18" y="144"/>
                </a:cxn>
                <a:cxn ang="0">
                  <a:pos x="6" y="144"/>
                </a:cxn>
                <a:cxn ang="0">
                  <a:pos x="0" y="142"/>
                </a:cxn>
                <a:cxn ang="0">
                  <a:pos x="8" y="153"/>
                </a:cxn>
                <a:cxn ang="0">
                  <a:pos x="23" y="174"/>
                </a:cxn>
                <a:cxn ang="0">
                  <a:pos x="27" y="182"/>
                </a:cxn>
                <a:cxn ang="0">
                  <a:pos x="31" y="201"/>
                </a:cxn>
                <a:cxn ang="0">
                  <a:pos x="33" y="216"/>
                </a:cxn>
                <a:cxn ang="0">
                  <a:pos x="33" y="222"/>
                </a:cxn>
                <a:cxn ang="0">
                  <a:pos x="39" y="225"/>
                </a:cxn>
                <a:cxn ang="0">
                  <a:pos x="57" y="225"/>
                </a:cxn>
                <a:cxn ang="0">
                  <a:pos x="77" y="222"/>
                </a:cxn>
                <a:cxn ang="0">
                  <a:pos x="100" y="222"/>
                </a:cxn>
                <a:cxn ang="0">
                  <a:pos x="123" y="216"/>
                </a:cxn>
                <a:cxn ang="0">
                  <a:pos x="132" y="211"/>
                </a:cxn>
                <a:cxn ang="0">
                  <a:pos x="149" y="201"/>
                </a:cxn>
                <a:cxn ang="0">
                  <a:pos x="160" y="188"/>
                </a:cxn>
                <a:cxn ang="0">
                  <a:pos x="167" y="172"/>
                </a:cxn>
                <a:cxn ang="0">
                  <a:pos x="169" y="151"/>
                </a:cxn>
                <a:cxn ang="0">
                  <a:pos x="172" y="142"/>
                </a:cxn>
                <a:cxn ang="0">
                  <a:pos x="172" y="121"/>
                </a:cxn>
                <a:cxn ang="0">
                  <a:pos x="174" y="98"/>
                </a:cxn>
                <a:cxn ang="0">
                  <a:pos x="178" y="80"/>
                </a:cxn>
                <a:cxn ang="0">
                  <a:pos x="187" y="62"/>
                </a:cxn>
                <a:cxn ang="0">
                  <a:pos x="197" y="52"/>
                </a:cxn>
                <a:cxn ang="0">
                  <a:pos x="210" y="46"/>
                </a:cxn>
                <a:cxn ang="0">
                  <a:pos x="231" y="27"/>
                </a:cxn>
                <a:cxn ang="0">
                  <a:pos x="239" y="18"/>
                </a:cxn>
              </a:cxnLst>
              <a:rect l="0" t="0" r="r" b="b"/>
              <a:pathLst>
                <a:path w="240" h="226">
                  <a:moveTo>
                    <a:pt x="203" y="0"/>
                  </a:moveTo>
                  <a:lnTo>
                    <a:pt x="195" y="4"/>
                  </a:lnTo>
                  <a:lnTo>
                    <a:pt x="183" y="6"/>
                  </a:lnTo>
                  <a:lnTo>
                    <a:pt x="169" y="7"/>
                  </a:lnTo>
                  <a:lnTo>
                    <a:pt x="157" y="12"/>
                  </a:lnTo>
                  <a:lnTo>
                    <a:pt x="144" y="16"/>
                  </a:lnTo>
                  <a:lnTo>
                    <a:pt x="132" y="23"/>
                  </a:lnTo>
                  <a:lnTo>
                    <a:pt x="119" y="29"/>
                  </a:lnTo>
                  <a:lnTo>
                    <a:pt x="111" y="37"/>
                  </a:lnTo>
                  <a:lnTo>
                    <a:pt x="103" y="46"/>
                  </a:lnTo>
                  <a:lnTo>
                    <a:pt x="98" y="57"/>
                  </a:lnTo>
                  <a:lnTo>
                    <a:pt x="98" y="57"/>
                  </a:lnTo>
                  <a:lnTo>
                    <a:pt x="94" y="69"/>
                  </a:lnTo>
                  <a:lnTo>
                    <a:pt x="89" y="77"/>
                  </a:lnTo>
                  <a:lnTo>
                    <a:pt x="87" y="90"/>
                  </a:lnTo>
                  <a:lnTo>
                    <a:pt x="86" y="98"/>
                  </a:lnTo>
                  <a:lnTo>
                    <a:pt x="84" y="108"/>
                  </a:lnTo>
                  <a:lnTo>
                    <a:pt x="82" y="117"/>
                  </a:lnTo>
                  <a:lnTo>
                    <a:pt x="80" y="124"/>
                  </a:lnTo>
                  <a:lnTo>
                    <a:pt x="75" y="129"/>
                  </a:lnTo>
                  <a:lnTo>
                    <a:pt x="71" y="136"/>
                  </a:lnTo>
                  <a:lnTo>
                    <a:pt x="66" y="138"/>
                  </a:lnTo>
                  <a:lnTo>
                    <a:pt x="66" y="138"/>
                  </a:lnTo>
                  <a:lnTo>
                    <a:pt x="61" y="140"/>
                  </a:lnTo>
                  <a:lnTo>
                    <a:pt x="54" y="142"/>
                  </a:lnTo>
                  <a:lnTo>
                    <a:pt x="48" y="144"/>
                  </a:lnTo>
                  <a:lnTo>
                    <a:pt x="39" y="144"/>
                  </a:lnTo>
                  <a:lnTo>
                    <a:pt x="33" y="144"/>
                  </a:lnTo>
                  <a:lnTo>
                    <a:pt x="25" y="144"/>
                  </a:lnTo>
                  <a:lnTo>
                    <a:pt x="18" y="144"/>
                  </a:lnTo>
                  <a:lnTo>
                    <a:pt x="12" y="144"/>
                  </a:lnTo>
                  <a:lnTo>
                    <a:pt x="6" y="144"/>
                  </a:lnTo>
                  <a:lnTo>
                    <a:pt x="0" y="142"/>
                  </a:lnTo>
                  <a:lnTo>
                    <a:pt x="0" y="142"/>
                  </a:lnTo>
                  <a:lnTo>
                    <a:pt x="4" y="144"/>
                  </a:lnTo>
                  <a:lnTo>
                    <a:pt x="8" y="153"/>
                  </a:lnTo>
                  <a:lnTo>
                    <a:pt x="16" y="163"/>
                  </a:lnTo>
                  <a:lnTo>
                    <a:pt x="23" y="174"/>
                  </a:lnTo>
                  <a:lnTo>
                    <a:pt x="27" y="182"/>
                  </a:lnTo>
                  <a:lnTo>
                    <a:pt x="27" y="182"/>
                  </a:lnTo>
                  <a:lnTo>
                    <a:pt x="29" y="193"/>
                  </a:lnTo>
                  <a:lnTo>
                    <a:pt x="31" y="201"/>
                  </a:lnTo>
                  <a:lnTo>
                    <a:pt x="33" y="207"/>
                  </a:lnTo>
                  <a:lnTo>
                    <a:pt x="33" y="216"/>
                  </a:lnTo>
                  <a:lnTo>
                    <a:pt x="33" y="222"/>
                  </a:lnTo>
                  <a:lnTo>
                    <a:pt x="33" y="222"/>
                  </a:lnTo>
                  <a:lnTo>
                    <a:pt x="36" y="225"/>
                  </a:lnTo>
                  <a:lnTo>
                    <a:pt x="39" y="225"/>
                  </a:lnTo>
                  <a:lnTo>
                    <a:pt x="46" y="225"/>
                  </a:lnTo>
                  <a:lnTo>
                    <a:pt x="57" y="225"/>
                  </a:lnTo>
                  <a:lnTo>
                    <a:pt x="66" y="225"/>
                  </a:lnTo>
                  <a:lnTo>
                    <a:pt x="77" y="222"/>
                  </a:lnTo>
                  <a:lnTo>
                    <a:pt x="89" y="222"/>
                  </a:lnTo>
                  <a:lnTo>
                    <a:pt x="100" y="222"/>
                  </a:lnTo>
                  <a:lnTo>
                    <a:pt x="112" y="218"/>
                  </a:lnTo>
                  <a:lnTo>
                    <a:pt x="123" y="216"/>
                  </a:lnTo>
                  <a:lnTo>
                    <a:pt x="123" y="216"/>
                  </a:lnTo>
                  <a:lnTo>
                    <a:pt x="132" y="211"/>
                  </a:lnTo>
                  <a:lnTo>
                    <a:pt x="140" y="207"/>
                  </a:lnTo>
                  <a:lnTo>
                    <a:pt x="149" y="201"/>
                  </a:lnTo>
                  <a:lnTo>
                    <a:pt x="155" y="195"/>
                  </a:lnTo>
                  <a:lnTo>
                    <a:pt x="160" y="188"/>
                  </a:lnTo>
                  <a:lnTo>
                    <a:pt x="163" y="180"/>
                  </a:lnTo>
                  <a:lnTo>
                    <a:pt x="167" y="172"/>
                  </a:lnTo>
                  <a:lnTo>
                    <a:pt x="169" y="161"/>
                  </a:lnTo>
                  <a:lnTo>
                    <a:pt x="169" y="151"/>
                  </a:lnTo>
                  <a:lnTo>
                    <a:pt x="172" y="142"/>
                  </a:lnTo>
                  <a:lnTo>
                    <a:pt x="172" y="142"/>
                  </a:lnTo>
                  <a:lnTo>
                    <a:pt x="172" y="131"/>
                  </a:lnTo>
                  <a:lnTo>
                    <a:pt x="172" y="121"/>
                  </a:lnTo>
                  <a:lnTo>
                    <a:pt x="172" y="110"/>
                  </a:lnTo>
                  <a:lnTo>
                    <a:pt x="174" y="98"/>
                  </a:lnTo>
                  <a:lnTo>
                    <a:pt x="176" y="90"/>
                  </a:lnTo>
                  <a:lnTo>
                    <a:pt x="178" y="80"/>
                  </a:lnTo>
                  <a:lnTo>
                    <a:pt x="183" y="71"/>
                  </a:lnTo>
                  <a:lnTo>
                    <a:pt x="187" y="62"/>
                  </a:lnTo>
                  <a:lnTo>
                    <a:pt x="190" y="57"/>
                  </a:lnTo>
                  <a:lnTo>
                    <a:pt x="197" y="52"/>
                  </a:lnTo>
                  <a:lnTo>
                    <a:pt x="197" y="52"/>
                  </a:lnTo>
                  <a:lnTo>
                    <a:pt x="210" y="46"/>
                  </a:lnTo>
                  <a:lnTo>
                    <a:pt x="220" y="35"/>
                  </a:lnTo>
                  <a:lnTo>
                    <a:pt x="231" y="27"/>
                  </a:lnTo>
                  <a:lnTo>
                    <a:pt x="235" y="20"/>
                  </a:lnTo>
                  <a:lnTo>
                    <a:pt x="239" y="18"/>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276" name="Freeform 274">
              <a:extLst>
                <a:ext uri="{FF2B5EF4-FFF2-40B4-BE49-F238E27FC236}">
                  <a16:creationId xmlns:a16="http://schemas.microsoft.com/office/drawing/2014/main" id="{A886B1D2-6272-384A-8FD1-237A956EDE90}"/>
                </a:ext>
              </a:extLst>
            </p:cNvPr>
            <p:cNvSpPr>
              <a:spLocks/>
            </p:cNvSpPr>
            <p:nvPr/>
          </p:nvSpPr>
          <p:spPr bwMode="auto">
            <a:xfrm>
              <a:off x="2645" y="2854"/>
              <a:ext cx="215" cy="260"/>
            </a:xfrm>
            <a:custGeom>
              <a:avLst/>
              <a:gdLst/>
              <a:ahLst/>
              <a:cxnLst>
                <a:cxn ang="0">
                  <a:pos x="200" y="68"/>
                </a:cxn>
                <a:cxn ang="0">
                  <a:pos x="177" y="50"/>
                </a:cxn>
                <a:cxn ang="0">
                  <a:pos x="154" y="29"/>
                </a:cxn>
                <a:cxn ang="0">
                  <a:pos x="142" y="19"/>
                </a:cxn>
                <a:cxn ang="0">
                  <a:pos x="116" y="4"/>
                </a:cxn>
                <a:cxn ang="0">
                  <a:pos x="91" y="0"/>
                </a:cxn>
                <a:cxn ang="0">
                  <a:pos x="78" y="2"/>
                </a:cxn>
                <a:cxn ang="0">
                  <a:pos x="50" y="19"/>
                </a:cxn>
                <a:cxn ang="0">
                  <a:pos x="34" y="48"/>
                </a:cxn>
                <a:cxn ang="0">
                  <a:pos x="34" y="57"/>
                </a:cxn>
                <a:cxn ang="0">
                  <a:pos x="36" y="75"/>
                </a:cxn>
                <a:cxn ang="0">
                  <a:pos x="38" y="94"/>
                </a:cxn>
                <a:cxn ang="0">
                  <a:pos x="40" y="111"/>
                </a:cxn>
                <a:cxn ang="0">
                  <a:pos x="40" y="124"/>
                </a:cxn>
                <a:cxn ang="0">
                  <a:pos x="38" y="130"/>
                </a:cxn>
                <a:cxn ang="0">
                  <a:pos x="31" y="141"/>
                </a:cxn>
                <a:cxn ang="0">
                  <a:pos x="20" y="153"/>
                </a:cxn>
                <a:cxn ang="0">
                  <a:pos x="8" y="167"/>
                </a:cxn>
                <a:cxn ang="0">
                  <a:pos x="2" y="183"/>
                </a:cxn>
                <a:cxn ang="0">
                  <a:pos x="2" y="199"/>
                </a:cxn>
                <a:cxn ang="0">
                  <a:pos x="6" y="216"/>
                </a:cxn>
                <a:cxn ang="0">
                  <a:pos x="25" y="241"/>
                </a:cxn>
                <a:cxn ang="0">
                  <a:pos x="52" y="256"/>
                </a:cxn>
                <a:cxn ang="0">
                  <a:pos x="63" y="259"/>
                </a:cxn>
                <a:cxn ang="0">
                  <a:pos x="84" y="256"/>
                </a:cxn>
                <a:cxn ang="0">
                  <a:pos x="105" y="250"/>
                </a:cxn>
                <a:cxn ang="0">
                  <a:pos x="124" y="241"/>
                </a:cxn>
                <a:cxn ang="0">
                  <a:pos x="143" y="231"/>
                </a:cxn>
                <a:cxn ang="0">
                  <a:pos x="150" y="227"/>
                </a:cxn>
                <a:cxn ang="0">
                  <a:pos x="177" y="215"/>
                </a:cxn>
                <a:cxn ang="0">
                  <a:pos x="200" y="212"/>
                </a:cxn>
                <a:cxn ang="0">
                  <a:pos x="214" y="71"/>
                </a:cxn>
              </a:cxnLst>
              <a:rect l="0" t="0" r="r" b="b"/>
              <a:pathLst>
                <a:path w="215" h="260">
                  <a:moveTo>
                    <a:pt x="214" y="71"/>
                  </a:moveTo>
                  <a:lnTo>
                    <a:pt x="200" y="68"/>
                  </a:lnTo>
                  <a:lnTo>
                    <a:pt x="188" y="59"/>
                  </a:lnTo>
                  <a:lnTo>
                    <a:pt x="177" y="50"/>
                  </a:lnTo>
                  <a:lnTo>
                    <a:pt x="167" y="42"/>
                  </a:lnTo>
                  <a:lnTo>
                    <a:pt x="154" y="29"/>
                  </a:lnTo>
                  <a:lnTo>
                    <a:pt x="154" y="29"/>
                  </a:lnTo>
                  <a:lnTo>
                    <a:pt x="142" y="19"/>
                  </a:lnTo>
                  <a:lnTo>
                    <a:pt x="129" y="10"/>
                  </a:lnTo>
                  <a:lnTo>
                    <a:pt x="116" y="4"/>
                  </a:lnTo>
                  <a:lnTo>
                    <a:pt x="103" y="2"/>
                  </a:lnTo>
                  <a:lnTo>
                    <a:pt x="91" y="0"/>
                  </a:lnTo>
                  <a:lnTo>
                    <a:pt x="91" y="0"/>
                  </a:lnTo>
                  <a:lnTo>
                    <a:pt x="78" y="2"/>
                  </a:lnTo>
                  <a:lnTo>
                    <a:pt x="63" y="8"/>
                  </a:lnTo>
                  <a:lnTo>
                    <a:pt x="50" y="19"/>
                  </a:lnTo>
                  <a:lnTo>
                    <a:pt x="40" y="31"/>
                  </a:lnTo>
                  <a:lnTo>
                    <a:pt x="34" y="48"/>
                  </a:lnTo>
                  <a:lnTo>
                    <a:pt x="34" y="48"/>
                  </a:lnTo>
                  <a:lnTo>
                    <a:pt x="34" y="57"/>
                  </a:lnTo>
                  <a:lnTo>
                    <a:pt x="34" y="68"/>
                  </a:lnTo>
                  <a:lnTo>
                    <a:pt x="36" y="75"/>
                  </a:lnTo>
                  <a:lnTo>
                    <a:pt x="38" y="86"/>
                  </a:lnTo>
                  <a:lnTo>
                    <a:pt x="38" y="94"/>
                  </a:lnTo>
                  <a:lnTo>
                    <a:pt x="40" y="103"/>
                  </a:lnTo>
                  <a:lnTo>
                    <a:pt x="40" y="111"/>
                  </a:lnTo>
                  <a:lnTo>
                    <a:pt x="40" y="118"/>
                  </a:lnTo>
                  <a:lnTo>
                    <a:pt x="40" y="124"/>
                  </a:lnTo>
                  <a:lnTo>
                    <a:pt x="38" y="130"/>
                  </a:lnTo>
                  <a:lnTo>
                    <a:pt x="38" y="130"/>
                  </a:lnTo>
                  <a:lnTo>
                    <a:pt x="36" y="134"/>
                  </a:lnTo>
                  <a:lnTo>
                    <a:pt x="31" y="141"/>
                  </a:lnTo>
                  <a:lnTo>
                    <a:pt x="25" y="147"/>
                  </a:lnTo>
                  <a:lnTo>
                    <a:pt x="20" y="153"/>
                  </a:lnTo>
                  <a:lnTo>
                    <a:pt x="15" y="160"/>
                  </a:lnTo>
                  <a:lnTo>
                    <a:pt x="8" y="167"/>
                  </a:lnTo>
                  <a:lnTo>
                    <a:pt x="4" y="174"/>
                  </a:lnTo>
                  <a:lnTo>
                    <a:pt x="2" y="183"/>
                  </a:lnTo>
                  <a:lnTo>
                    <a:pt x="0" y="190"/>
                  </a:lnTo>
                  <a:lnTo>
                    <a:pt x="2" y="199"/>
                  </a:lnTo>
                  <a:lnTo>
                    <a:pt x="2" y="199"/>
                  </a:lnTo>
                  <a:lnTo>
                    <a:pt x="6" y="216"/>
                  </a:lnTo>
                  <a:lnTo>
                    <a:pt x="15" y="231"/>
                  </a:lnTo>
                  <a:lnTo>
                    <a:pt x="25" y="241"/>
                  </a:lnTo>
                  <a:lnTo>
                    <a:pt x="38" y="250"/>
                  </a:lnTo>
                  <a:lnTo>
                    <a:pt x="52" y="256"/>
                  </a:lnTo>
                  <a:lnTo>
                    <a:pt x="52" y="256"/>
                  </a:lnTo>
                  <a:lnTo>
                    <a:pt x="63" y="259"/>
                  </a:lnTo>
                  <a:lnTo>
                    <a:pt x="71" y="259"/>
                  </a:lnTo>
                  <a:lnTo>
                    <a:pt x="84" y="256"/>
                  </a:lnTo>
                  <a:lnTo>
                    <a:pt x="94" y="254"/>
                  </a:lnTo>
                  <a:lnTo>
                    <a:pt x="105" y="250"/>
                  </a:lnTo>
                  <a:lnTo>
                    <a:pt x="116" y="245"/>
                  </a:lnTo>
                  <a:lnTo>
                    <a:pt x="124" y="241"/>
                  </a:lnTo>
                  <a:lnTo>
                    <a:pt x="135" y="235"/>
                  </a:lnTo>
                  <a:lnTo>
                    <a:pt x="143" y="231"/>
                  </a:lnTo>
                  <a:lnTo>
                    <a:pt x="150" y="227"/>
                  </a:lnTo>
                  <a:lnTo>
                    <a:pt x="150" y="227"/>
                  </a:lnTo>
                  <a:lnTo>
                    <a:pt x="165" y="218"/>
                  </a:lnTo>
                  <a:lnTo>
                    <a:pt x="177" y="215"/>
                  </a:lnTo>
                  <a:lnTo>
                    <a:pt x="190" y="212"/>
                  </a:lnTo>
                  <a:lnTo>
                    <a:pt x="200" y="212"/>
                  </a:lnTo>
                  <a:lnTo>
                    <a:pt x="209" y="212"/>
                  </a:lnTo>
                  <a:lnTo>
                    <a:pt x="214" y="71"/>
                  </a:lnTo>
                </a:path>
              </a:pathLst>
            </a:custGeom>
            <a:solidFill>
              <a:srgbClr val="3B5959"/>
            </a:solidFill>
            <a:ln w="9525" cap="rnd">
              <a:noFill/>
              <a:round/>
              <a:headEnd/>
              <a:tailEnd/>
            </a:ln>
            <a:effectLst/>
          </p:spPr>
          <p:txBody>
            <a:bodyPr/>
            <a:lstStyle/>
            <a:p>
              <a:endParaRPr lang="en-US" sz="1800"/>
            </a:p>
          </p:txBody>
        </p:sp>
        <p:sp>
          <p:nvSpPr>
            <p:cNvPr id="277" name="Freeform 275">
              <a:extLst>
                <a:ext uri="{FF2B5EF4-FFF2-40B4-BE49-F238E27FC236}">
                  <a16:creationId xmlns:a16="http://schemas.microsoft.com/office/drawing/2014/main" id="{98C505E9-864A-1A4C-8196-4FDD5509C187}"/>
                </a:ext>
              </a:extLst>
            </p:cNvPr>
            <p:cNvSpPr>
              <a:spLocks/>
            </p:cNvSpPr>
            <p:nvPr/>
          </p:nvSpPr>
          <p:spPr bwMode="auto">
            <a:xfrm>
              <a:off x="2645" y="2854"/>
              <a:ext cx="215" cy="260"/>
            </a:xfrm>
            <a:custGeom>
              <a:avLst/>
              <a:gdLst/>
              <a:ahLst/>
              <a:cxnLst>
                <a:cxn ang="0">
                  <a:pos x="214" y="71"/>
                </a:cxn>
                <a:cxn ang="0">
                  <a:pos x="200" y="68"/>
                </a:cxn>
                <a:cxn ang="0">
                  <a:pos x="188" y="59"/>
                </a:cxn>
                <a:cxn ang="0">
                  <a:pos x="177" y="50"/>
                </a:cxn>
                <a:cxn ang="0">
                  <a:pos x="167" y="42"/>
                </a:cxn>
                <a:cxn ang="0">
                  <a:pos x="154" y="29"/>
                </a:cxn>
                <a:cxn ang="0">
                  <a:pos x="154" y="29"/>
                </a:cxn>
                <a:cxn ang="0">
                  <a:pos x="142" y="19"/>
                </a:cxn>
                <a:cxn ang="0">
                  <a:pos x="129" y="10"/>
                </a:cxn>
                <a:cxn ang="0">
                  <a:pos x="116" y="4"/>
                </a:cxn>
                <a:cxn ang="0">
                  <a:pos x="103" y="2"/>
                </a:cxn>
                <a:cxn ang="0">
                  <a:pos x="91" y="0"/>
                </a:cxn>
                <a:cxn ang="0">
                  <a:pos x="91" y="0"/>
                </a:cxn>
                <a:cxn ang="0">
                  <a:pos x="78" y="2"/>
                </a:cxn>
                <a:cxn ang="0">
                  <a:pos x="63" y="8"/>
                </a:cxn>
                <a:cxn ang="0">
                  <a:pos x="50" y="19"/>
                </a:cxn>
                <a:cxn ang="0">
                  <a:pos x="40" y="31"/>
                </a:cxn>
                <a:cxn ang="0">
                  <a:pos x="34" y="48"/>
                </a:cxn>
                <a:cxn ang="0">
                  <a:pos x="34" y="48"/>
                </a:cxn>
                <a:cxn ang="0">
                  <a:pos x="34" y="57"/>
                </a:cxn>
                <a:cxn ang="0">
                  <a:pos x="34" y="68"/>
                </a:cxn>
                <a:cxn ang="0">
                  <a:pos x="36" y="75"/>
                </a:cxn>
                <a:cxn ang="0">
                  <a:pos x="38" y="86"/>
                </a:cxn>
                <a:cxn ang="0">
                  <a:pos x="38" y="94"/>
                </a:cxn>
                <a:cxn ang="0">
                  <a:pos x="40" y="103"/>
                </a:cxn>
                <a:cxn ang="0">
                  <a:pos x="40" y="111"/>
                </a:cxn>
                <a:cxn ang="0">
                  <a:pos x="40" y="118"/>
                </a:cxn>
                <a:cxn ang="0">
                  <a:pos x="40" y="124"/>
                </a:cxn>
                <a:cxn ang="0">
                  <a:pos x="38" y="130"/>
                </a:cxn>
                <a:cxn ang="0">
                  <a:pos x="38" y="130"/>
                </a:cxn>
                <a:cxn ang="0">
                  <a:pos x="36" y="134"/>
                </a:cxn>
                <a:cxn ang="0">
                  <a:pos x="31" y="141"/>
                </a:cxn>
                <a:cxn ang="0">
                  <a:pos x="25" y="147"/>
                </a:cxn>
                <a:cxn ang="0">
                  <a:pos x="20" y="153"/>
                </a:cxn>
                <a:cxn ang="0">
                  <a:pos x="15" y="160"/>
                </a:cxn>
                <a:cxn ang="0">
                  <a:pos x="8" y="167"/>
                </a:cxn>
                <a:cxn ang="0">
                  <a:pos x="4" y="174"/>
                </a:cxn>
                <a:cxn ang="0">
                  <a:pos x="2" y="183"/>
                </a:cxn>
                <a:cxn ang="0">
                  <a:pos x="0" y="190"/>
                </a:cxn>
                <a:cxn ang="0">
                  <a:pos x="2" y="199"/>
                </a:cxn>
                <a:cxn ang="0">
                  <a:pos x="2" y="199"/>
                </a:cxn>
                <a:cxn ang="0">
                  <a:pos x="6" y="216"/>
                </a:cxn>
                <a:cxn ang="0">
                  <a:pos x="15" y="231"/>
                </a:cxn>
                <a:cxn ang="0">
                  <a:pos x="25" y="241"/>
                </a:cxn>
                <a:cxn ang="0">
                  <a:pos x="38" y="250"/>
                </a:cxn>
                <a:cxn ang="0">
                  <a:pos x="52" y="256"/>
                </a:cxn>
                <a:cxn ang="0">
                  <a:pos x="52" y="256"/>
                </a:cxn>
                <a:cxn ang="0">
                  <a:pos x="63" y="259"/>
                </a:cxn>
                <a:cxn ang="0">
                  <a:pos x="71" y="259"/>
                </a:cxn>
                <a:cxn ang="0">
                  <a:pos x="84" y="256"/>
                </a:cxn>
                <a:cxn ang="0">
                  <a:pos x="94" y="254"/>
                </a:cxn>
                <a:cxn ang="0">
                  <a:pos x="105" y="250"/>
                </a:cxn>
                <a:cxn ang="0">
                  <a:pos x="116" y="245"/>
                </a:cxn>
                <a:cxn ang="0">
                  <a:pos x="124" y="241"/>
                </a:cxn>
                <a:cxn ang="0">
                  <a:pos x="135" y="235"/>
                </a:cxn>
                <a:cxn ang="0">
                  <a:pos x="143" y="231"/>
                </a:cxn>
                <a:cxn ang="0">
                  <a:pos x="150" y="227"/>
                </a:cxn>
                <a:cxn ang="0">
                  <a:pos x="150" y="227"/>
                </a:cxn>
                <a:cxn ang="0">
                  <a:pos x="165" y="218"/>
                </a:cxn>
                <a:cxn ang="0">
                  <a:pos x="177" y="215"/>
                </a:cxn>
                <a:cxn ang="0">
                  <a:pos x="190" y="212"/>
                </a:cxn>
                <a:cxn ang="0">
                  <a:pos x="200" y="212"/>
                </a:cxn>
                <a:cxn ang="0">
                  <a:pos x="209" y="212"/>
                </a:cxn>
              </a:cxnLst>
              <a:rect l="0" t="0" r="r" b="b"/>
              <a:pathLst>
                <a:path w="215" h="260">
                  <a:moveTo>
                    <a:pt x="214" y="71"/>
                  </a:moveTo>
                  <a:lnTo>
                    <a:pt x="200" y="68"/>
                  </a:lnTo>
                  <a:lnTo>
                    <a:pt x="188" y="59"/>
                  </a:lnTo>
                  <a:lnTo>
                    <a:pt x="177" y="50"/>
                  </a:lnTo>
                  <a:lnTo>
                    <a:pt x="167" y="42"/>
                  </a:lnTo>
                  <a:lnTo>
                    <a:pt x="154" y="29"/>
                  </a:lnTo>
                  <a:lnTo>
                    <a:pt x="154" y="29"/>
                  </a:lnTo>
                  <a:lnTo>
                    <a:pt x="142" y="19"/>
                  </a:lnTo>
                  <a:lnTo>
                    <a:pt x="129" y="10"/>
                  </a:lnTo>
                  <a:lnTo>
                    <a:pt x="116" y="4"/>
                  </a:lnTo>
                  <a:lnTo>
                    <a:pt x="103" y="2"/>
                  </a:lnTo>
                  <a:lnTo>
                    <a:pt x="91" y="0"/>
                  </a:lnTo>
                  <a:lnTo>
                    <a:pt x="91" y="0"/>
                  </a:lnTo>
                  <a:lnTo>
                    <a:pt x="78" y="2"/>
                  </a:lnTo>
                  <a:lnTo>
                    <a:pt x="63" y="8"/>
                  </a:lnTo>
                  <a:lnTo>
                    <a:pt x="50" y="19"/>
                  </a:lnTo>
                  <a:lnTo>
                    <a:pt x="40" y="31"/>
                  </a:lnTo>
                  <a:lnTo>
                    <a:pt x="34" y="48"/>
                  </a:lnTo>
                  <a:lnTo>
                    <a:pt x="34" y="48"/>
                  </a:lnTo>
                  <a:lnTo>
                    <a:pt x="34" y="57"/>
                  </a:lnTo>
                  <a:lnTo>
                    <a:pt x="34" y="68"/>
                  </a:lnTo>
                  <a:lnTo>
                    <a:pt x="36" y="75"/>
                  </a:lnTo>
                  <a:lnTo>
                    <a:pt x="38" y="86"/>
                  </a:lnTo>
                  <a:lnTo>
                    <a:pt x="38" y="94"/>
                  </a:lnTo>
                  <a:lnTo>
                    <a:pt x="40" y="103"/>
                  </a:lnTo>
                  <a:lnTo>
                    <a:pt x="40" y="111"/>
                  </a:lnTo>
                  <a:lnTo>
                    <a:pt x="40" y="118"/>
                  </a:lnTo>
                  <a:lnTo>
                    <a:pt x="40" y="124"/>
                  </a:lnTo>
                  <a:lnTo>
                    <a:pt x="38" y="130"/>
                  </a:lnTo>
                  <a:lnTo>
                    <a:pt x="38" y="130"/>
                  </a:lnTo>
                  <a:lnTo>
                    <a:pt x="36" y="134"/>
                  </a:lnTo>
                  <a:lnTo>
                    <a:pt x="31" y="141"/>
                  </a:lnTo>
                  <a:lnTo>
                    <a:pt x="25" y="147"/>
                  </a:lnTo>
                  <a:lnTo>
                    <a:pt x="20" y="153"/>
                  </a:lnTo>
                  <a:lnTo>
                    <a:pt x="15" y="160"/>
                  </a:lnTo>
                  <a:lnTo>
                    <a:pt x="8" y="167"/>
                  </a:lnTo>
                  <a:lnTo>
                    <a:pt x="4" y="174"/>
                  </a:lnTo>
                  <a:lnTo>
                    <a:pt x="2" y="183"/>
                  </a:lnTo>
                  <a:lnTo>
                    <a:pt x="0" y="190"/>
                  </a:lnTo>
                  <a:lnTo>
                    <a:pt x="2" y="199"/>
                  </a:lnTo>
                  <a:lnTo>
                    <a:pt x="2" y="199"/>
                  </a:lnTo>
                  <a:lnTo>
                    <a:pt x="6" y="216"/>
                  </a:lnTo>
                  <a:lnTo>
                    <a:pt x="15" y="231"/>
                  </a:lnTo>
                  <a:lnTo>
                    <a:pt x="25" y="241"/>
                  </a:lnTo>
                  <a:lnTo>
                    <a:pt x="38" y="250"/>
                  </a:lnTo>
                  <a:lnTo>
                    <a:pt x="52" y="256"/>
                  </a:lnTo>
                  <a:lnTo>
                    <a:pt x="52" y="256"/>
                  </a:lnTo>
                  <a:lnTo>
                    <a:pt x="63" y="259"/>
                  </a:lnTo>
                  <a:lnTo>
                    <a:pt x="71" y="259"/>
                  </a:lnTo>
                  <a:lnTo>
                    <a:pt x="84" y="256"/>
                  </a:lnTo>
                  <a:lnTo>
                    <a:pt x="94" y="254"/>
                  </a:lnTo>
                  <a:lnTo>
                    <a:pt x="105" y="250"/>
                  </a:lnTo>
                  <a:lnTo>
                    <a:pt x="116" y="245"/>
                  </a:lnTo>
                  <a:lnTo>
                    <a:pt x="124" y="241"/>
                  </a:lnTo>
                  <a:lnTo>
                    <a:pt x="135" y="235"/>
                  </a:lnTo>
                  <a:lnTo>
                    <a:pt x="143" y="231"/>
                  </a:lnTo>
                  <a:lnTo>
                    <a:pt x="150" y="227"/>
                  </a:lnTo>
                  <a:lnTo>
                    <a:pt x="150" y="227"/>
                  </a:lnTo>
                  <a:lnTo>
                    <a:pt x="165" y="218"/>
                  </a:lnTo>
                  <a:lnTo>
                    <a:pt x="177" y="215"/>
                  </a:lnTo>
                  <a:lnTo>
                    <a:pt x="190" y="212"/>
                  </a:lnTo>
                  <a:lnTo>
                    <a:pt x="200" y="212"/>
                  </a:lnTo>
                  <a:lnTo>
                    <a:pt x="209" y="212"/>
                  </a:lnTo>
                </a:path>
              </a:pathLst>
            </a:custGeom>
            <a:noFill/>
            <a:ln w="12700" cap="rnd" cmpd="sng">
              <a:solidFill>
                <a:srgbClr val="3B5959"/>
              </a:solidFill>
              <a:prstDash val="solid"/>
              <a:round/>
              <a:headEnd type="none" w="sm" len="sm"/>
              <a:tailEnd type="none" w="sm" len="sm"/>
            </a:ln>
            <a:effectLst/>
          </p:spPr>
          <p:txBody>
            <a:bodyPr/>
            <a:lstStyle/>
            <a:p>
              <a:endParaRPr lang="en-US" sz="1800"/>
            </a:p>
          </p:txBody>
        </p:sp>
        <p:sp>
          <p:nvSpPr>
            <p:cNvPr id="278" name="Freeform 276">
              <a:extLst>
                <a:ext uri="{FF2B5EF4-FFF2-40B4-BE49-F238E27FC236}">
                  <a16:creationId xmlns:a16="http://schemas.microsoft.com/office/drawing/2014/main" id="{6D01F391-1038-EA4A-85AD-725DCA04232A}"/>
                </a:ext>
              </a:extLst>
            </p:cNvPr>
            <p:cNvSpPr>
              <a:spLocks/>
            </p:cNvSpPr>
            <p:nvPr/>
          </p:nvSpPr>
          <p:spPr bwMode="auto">
            <a:xfrm>
              <a:off x="2645" y="2848"/>
              <a:ext cx="215" cy="260"/>
            </a:xfrm>
            <a:custGeom>
              <a:avLst/>
              <a:gdLst/>
              <a:ahLst/>
              <a:cxnLst>
                <a:cxn ang="0">
                  <a:pos x="200" y="67"/>
                </a:cxn>
                <a:cxn ang="0">
                  <a:pos x="177" y="51"/>
                </a:cxn>
                <a:cxn ang="0">
                  <a:pos x="154" y="28"/>
                </a:cxn>
                <a:cxn ang="0">
                  <a:pos x="142" y="20"/>
                </a:cxn>
                <a:cxn ang="0">
                  <a:pos x="116" y="5"/>
                </a:cxn>
                <a:cxn ang="0">
                  <a:pos x="91" y="0"/>
                </a:cxn>
                <a:cxn ang="0">
                  <a:pos x="78" y="1"/>
                </a:cxn>
                <a:cxn ang="0">
                  <a:pos x="50" y="18"/>
                </a:cxn>
                <a:cxn ang="0">
                  <a:pos x="34" y="48"/>
                </a:cxn>
                <a:cxn ang="0">
                  <a:pos x="34" y="58"/>
                </a:cxn>
                <a:cxn ang="0">
                  <a:pos x="36" y="77"/>
                </a:cxn>
                <a:cxn ang="0">
                  <a:pos x="38" y="94"/>
                </a:cxn>
                <a:cxn ang="0">
                  <a:pos x="40" y="111"/>
                </a:cxn>
                <a:cxn ang="0">
                  <a:pos x="40" y="125"/>
                </a:cxn>
                <a:cxn ang="0">
                  <a:pos x="38" y="130"/>
                </a:cxn>
                <a:cxn ang="0">
                  <a:pos x="31" y="141"/>
                </a:cxn>
                <a:cxn ang="0">
                  <a:pos x="20" y="153"/>
                </a:cxn>
                <a:cxn ang="0">
                  <a:pos x="8" y="168"/>
                </a:cxn>
                <a:cxn ang="0">
                  <a:pos x="2" y="185"/>
                </a:cxn>
                <a:cxn ang="0">
                  <a:pos x="2" y="201"/>
                </a:cxn>
                <a:cxn ang="0">
                  <a:pos x="6" y="219"/>
                </a:cxn>
                <a:cxn ang="0">
                  <a:pos x="25" y="244"/>
                </a:cxn>
                <a:cxn ang="0">
                  <a:pos x="52" y="259"/>
                </a:cxn>
                <a:cxn ang="0">
                  <a:pos x="63" y="259"/>
                </a:cxn>
                <a:cxn ang="0">
                  <a:pos x="84" y="256"/>
                </a:cxn>
                <a:cxn ang="0">
                  <a:pos x="105" y="250"/>
                </a:cxn>
                <a:cxn ang="0">
                  <a:pos x="124" y="242"/>
                </a:cxn>
                <a:cxn ang="0">
                  <a:pos x="143" y="231"/>
                </a:cxn>
                <a:cxn ang="0">
                  <a:pos x="150" y="227"/>
                </a:cxn>
                <a:cxn ang="0">
                  <a:pos x="177" y="217"/>
                </a:cxn>
                <a:cxn ang="0">
                  <a:pos x="200" y="212"/>
                </a:cxn>
                <a:cxn ang="0">
                  <a:pos x="214" y="71"/>
                </a:cxn>
              </a:cxnLst>
              <a:rect l="0" t="0" r="r" b="b"/>
              <a:pathLst>
                <a:path w="215" h="260">
                  <a:moveTo>
                    <a:pt x="214" y="71"/>
                  </a:moveTo>
                  <a:lnTo>
                    <a:pt x="200" y="67"/>
                  </a:lnTo>
                  <a:lnTo>
                    <a:pt x="188" y="60"/>
                  </a:lnTo>
                  <a:lnTo>
                    <a:pt x="177" y="51"/>
                  </a:lnTo>
                  <a:lnTo>
                    <a:pt x="167" y="41"/>
                  </a:lnTo>
                  <a:lnTo>
                    <a:pt x="154" y="28"/>
                  </a:lnTo>
                  <a:lnTo>
                    <a:pt x="154" y="28"/>
                  </a:lnTo>
                  <a:lnTo>
                    <a:pt x="142" y="20"/>
                  </a:lnTo>
                  <a:lnTo>
                    <a:pt x="129" y="12"/>
                  </a:lnTo>
                  <a:lnTo>
                    <a:pt x="116" y="5"/>
                  </a:lnTo>
                  <a:lnTo>
                    <a:pt x="103" y="1"/>
                  </a:lnTo>
                  <a:lnTo>
                    <a:pt x="91" y="0"/>
                  </a:lnTo>
                  <a:lnTo>
                    <a:pt x="91" y="0"/>
                  </a:lnTo>
                  <a:lnTo>
                    <a:pt x="78" y="1"/>
                  </a:lnTo>
                  <a:lnTo>
                    <a:pt x="63" y="7"/>
                  </a:lnTo>
                  <a:lnTo>
                    <a:pt x="50" y="18"/>
                  </a:lnTo>
                  <a:lnTo>
                    <a:pt x="40" y="33"/>
                  </a:lnTo>
                  <a:lnTo>
                    <a:pt x="34" y="48"/>
                  </a:lnTo>
                  <a:lnTo>
                    <a:pt x="34" y="48"/>
                  </a:lnTo>
                  <a:lnTo>
                    <a:pt x="34" y="58"/>
                  </a:lnTo>
                  <a:lnTo>
                    <a:pt x="34" y="67"/>
                  </a:lnTo>
                  <a:lnTo>
                    <a:pt x="36" y="77"/>
                  </a:lnTo>
                  <a:lnTo>
                    <a:pt x="38" y="85"/>
                  </a:lnTo>
                  <a:lnTo>
                    <a:pt x="38" y="94"/>
                  </a:lnTo>
                  <a:lnTo>
                    <a:pt x="40" y="102"/>
                  </a:lnTo>
                  <a:lnTo>
                    <a:pt x="40" y="111"/>
                  </a:lnTo>
                  <a:lnTo>
                    <a:pt x="40" y="120"/>
                  </a:lnTo>
                  <a:lnTo>
                    <a:pt x="40" y="125"/>
                  </a:lnTo>
                  <a:lnTo>
                    <a:pt x="38" y="130"/>
                  </a:lnTo>
                  <a:lnTo>
                    <a:pt x="38" y="130"/>
                  </a:lnTo>
                  <a:lnTo>
                    <a:pt x="36" y="136"/>
                  </a:lnTo>
                  <a:lnTo>
                    <a:pt x="31" y="141"/>
                  </a:lnTo>
                  <a:lnTo>
                    <a:pt x="25" y="147"/>
                  </a:lnTo>
                  <a:lnTo>
                    <a:pt x="20" y="153"/>
                  </a:lnTo>
                  <a:lnTo>
                    <a:pt x="15" y="159"/>
                  </a:lnTo>
                  <a:lnTo>
                    <a:pt x="8" y="168"/>
                  </a:lnTo>
                  <a:lnTo>
                    <a:pt x="4" y="176"/>
                  </a:lnTo>
                  <a:lnTo>
                    <a:pt x="2" y="185"/>
                  </a:lnTo>
                  <a:lnTo>
                    <a:pt x="0" y="193"/>
                  </a:lnTo>
                  <a:lnTo>
                    <a:pt x="2" y="201"/>
                  </a:lnTo>
                  <a:lnTo>
                    <a:pt x="2" y="201"/>
                  </a:lnTo>
                  <a:lnTo>
                    <a:pt x="6" y="219"/>
                  </a:lnTo>
                  <a:lnTo>
                    <a:pt x="15" y="231"/>
                  </a:lnTo>
                  <a:lnTo>
                    <a:pt x="25" y="244"/>
                  </a:lnTo>
                  <a:lnTo>
                    <a:pt x="38" y="252"/>
                  </a:lnTo>
                  <a:lnTo>
                    <a:pt x="52" y="259"/>
                  </a:lnTo>
                  <a:lnTo>
                    <a:pt x="52" y="259"/>
                  </a:lnTo>
                  <a:lnTo>
                    <a:pt x="63" y="259"/>
                  </a:lnTo>
                  <a:lnTo>
                    <a:pt x="71" y="259"/>
                  </a:lnTo>
                  <a:lnTo>
                    <a:pt x="84" y="256"/>
                  </a:lnTo>
                  <a:lnTo>
                    <a:pt x="94" y="254"/>
                  </a:lnTo>
                  <a:lnTo>
                    <a:pt x="105" y="250"/>
                  </a:lnTo>
                  <a:lnTo>
                    <a:pt x="116" y="246"/>
                  </a:lnTo>
                  <a:lnTo>
                    <a:pt x="124" y="242"/>
                  </a:lnTo>
                  <a:lnTo>
                    <a:pt x="135" y="238"/>
                  </a:lnTo>
                  <a:lnTo>
                    <a:pt x="143" y="231"/>
                  </a:lnTo>
                  <a:lnTo>
                    <a:pt x="150" y="227"/>
                  </a:lnTo>
                  <a:lnTo>
                    <a:pt x="150" y="227"/>
                  </a:lnTo>
                  <a:lnTo>
                    <a:pt x="165" y="221"/>
                  </a:lnTo>
                  <a:lnTo>
                    <a:pt x="177" y="217"/>
                  </a:lnTo>
                  <a:lnTo>
                    <a:pt x="190" y="214"/>
                  </a:lnTo>
                  <a:lnTo>
                    <a:pt x="200" y="212"/>
                  </a:lnTo>
                  <a:lnTo>
                    <a:pt x="209" y="212"/>
                  </a:lnTo>
                  <a:lnTo>
                    <a:pt x="214" y="71"/>
                  </a:lnTo>
                </a:path>
              </a:pathLst>
            </a:custGeom>
            <a:solidFill>
              <a:srgbClr val="FFD80F"/>
            </a:solidFill>
            <a:ln w="9525" cap="rnd">
              <a:noFill/>
              <a:round/>
              <a:headEnd/>
              <a:tailEnd/>
            </a:ln>
            <a:effectLst/>
          </p:spPr>
          <p:txBody>
            <a:bodyPr/>
            <a:lstStyle/>
            <a:p>
              <a:endParaRPr lang="en-US" sz="1800"/>
            </a:p>
          </p:txBody>
        </p:sp>
        <p:sp>
          <p:nvSpPr>
            <p:cNvPr id="279" name="Freeform 277">
              <a:extLst>
                <a:ext uri="{FF2B5EF4-FFF2-40B4-BE49-F238E27FC236}">
                  <a16:creationId xmlns:a16="http://schemas.microsoft.com/office/drawing/2014/main" id="{B6A1CE7A-A06E-AE47-91F6-75E5568C3713}"/>
                </a:ext>
              </a:extLst>
            </p:cNvPr>
            <p:cNvSpPr>
              <a:spLocks/>
            </p:cNvSpPr>
            <p:nvPr/>
          </p:nvSpPr>
          <p:spPr bwMode="auto">
            <a:xfrm>
              <a:off x="2645" y="2848"/>
              <a:ext cx="215" cy="260"/>
            </a:xfrm>
            <a:custGeom>
              <a:avLst/>
              <a:gdLst/>
              <a:ahLst/>
              <a:cxnLst>
                <a:cxn ang="0">
                  <a:pos x="214" y="71"/>
                </a:cxn>
                <a:cxn ang="0">
                  <a:pos x="200" y="67"/>
                </a:cxn>
                <a:cxn ang="0">
                  <a:pos x="188" y="60"/>
                </a:cxn>
                <a:cxn ang="0">
                  <a:pos x="177" y="51"/>
                </a:cxn>
                <a:cxn ang="0">
                  <a:pos x="167" y="41"/>
                </a:cxn>
                <a:cxn ang="0">
                  <a:pos x="154" y="28"/>
                </a:cxn>
                <a:cxn ang="0">
                  <a:pos x="154" y="28"/>
                </a:cxn>
                <a:cxn ang="0">
                  <a:pos x="142" y="20"/>
                </a:cxn>
                <a:cxn ang="0">
                  <a:pos x="129" y="12"/>
                </a:cxn>
                <a:cxn ang="0">
                  <a:pos x="116" y="5"/>
                </a:cxn>
                <a:cxn ang="0">
                  <a:pos x="103" y="1"/>
                </a:cxn>
                <a:cxn ang="0">
                  <a:pos x="91" y="0"/>
                </a:cxn>
                <a:cxn ang="0">
                  <a:pos x="91" y="0"/>
                </a:cxn>
                <a:cxn ang="0">
                  <a:pos x="78" y="1"/>
                </a:cxn>
                <a:cxn ang="0">
                  <a:pos x="63" y="7"/>
                </a:cxn>
                <a:cxn ang="0">
                  <a:pos x="50" y="18"/>
                </a:cxn>
                <a:cxn ang="0">
                  <a:pos x="40" y="33"/>
                </a:cxn>
                <a:cxn ang="0">
                  <a:pos x="34" y="48"/>
                </a:cxn>
                <a:cxn ang="0">
                  <a:pos x="34" y="48"/>
                </a:cxn>
                <a:cxn ang="0">
                  <a:pos x="34" y="58"/>
                </a:cxn>
                <a:cxn ang="0">
                  <a:pos x="34" y="67"/>
                </a:cxn>
                <a:cxn ang="0">
                  <a:pos x="36" y="77"/>
                </a:cxn>
                <a:cxn ang="0">
                  <a:pos x="38" y="85"/>
                </a:cxn>
                <a:cxn ang="0">
                  <a:pos x="38" y="94"/>
                </a:cxn>
                <a:cxn ang="0">
                  <a:pos x="40" y="102"/>
                </a:cxn>
                <a:cxn ang="0">
                  <a:pos x="40" y="111"/>
                </a:cxn>
                <a:cxn ang="0">
                  <a:pos x="40" y="120"/>
                </a:cxn>
                <a:cxn ang="0">
                  <a:pos x="40" y="125"/>
                </a:cxn>
                <a:cxn ang="0">
                  <a:pos x="38" y="130"/>
                </a:cxn>
                <a:cxn ang="0">
                  <a:pos x="38" y="130"/>
                </a:cxn>
                <a:cxn ang="0">
                  <a:pos x="36" y="136"/>
                </a:cxn>
                <a:cxn ang="0">
                  <a:pos x="31" y="141"/>
                </a:cxn>
                <a:cxn ang="0">
                  <a:pos x="25" y="147"/>
                </a:cxn>
                <a:cxn ang="0">
                  <a:pos x="20" y="153"/>
                </a:cxn>
                <a:cxn ang="0">
                  <a:pos x="15" y="159"/>
                </a:cxn>
                <a:cxn ang="0">
                  <a:pos x="8" y="168"/>
                </a:cxn>
                <a:cxn ang="0">
                  <a:pos x="4" y="176"/>
                </a:cxn>
                <a:cxn ang="0">
                  <a:pos x="2" y="185"/>
                </a:cxn>
                <a:cxn ang="0">
                  <a:pos x="0" y="193"/>
                </a:cxn>
                <a:cxn ang="0">
                  <a:pos x="2" y="201"/>
                </a:cxn>
                <a:cxn ang="0">
                  <a:pos x="2" y="201"/>
                </a:cxn>
                <a:cxn ang="0">
                  <a:pos x="6" y="219"/>
                </a:cxn>
                <a:cxn ang="0">
                  <a:pos x="15" y="231"/>
                </a:cxn>
                <a:cxn ang="0">
                  <a:pos x="25" y="244"/>
                </a:cxn>
                <a:cxn ang="0">
                  <a:pos x="38" y="252"/>
                </a:cxn>
                <a:cxn ang="0">
                  <a:pos x="52" y="259"/>
                </a:cxn>
                <a:cxn ang="0">
                  <a:pos x="52" y="259"/>
                </a:cxn>
                <a:cxn ang="0">
                  <a:pos x="63" y="259"/>
                </a:cxn>
                <a:cxn ang="0">
                  <a:pos x="71" y="259"/>
                </a:cxn>
                <a:cxn ang="0">
                  <a:pos x="84" y="256"/>
                </a:cxn>
                <a:cxn ang="0">
                  <a:pos x="94" y="254"/>
                </a:cxn>
                <a:cxn ang="0">
                  <a:pos x="105" y="250"/>
                </a:cxn>
                <a:cxn ang="0">
                  <a:pos x="116" y="246"/>
                </a:cxn>
                <a:cxn ang="0">
                  <a:pos x="124" y="242"/>
                </a:cxn>
                <a:cxn ang="0">
                  <a:pos x="135" y="238"/>
                </a:cxn>
                <a:cxn ang="0">
                  <a:pos x="143" y="231"/>
                </a:cxn>
                <a:cxn ang="0">
                  <a:pos x="150" y="227"/>
                </a:cxn>
                <a:cxn ang="0">
                  <a:pos x="150" y="227"/>
                </a:cxn>
                <a:cxn ang="0">
                  <a:pos x="165" y="221"/>
                </a:cxn>
                <a:cxn ang="0">
                  <a:pos x="177" y="217"/>
                </a:cxn>
                <a:cxn ang="0">
                  <a:pos x="190" y="214"/>
                </a:cxn>
                <a:cxn ang="0">
                  <a:pos x="200" y="212"/>
                </a:cxn>
                <a:cxn ang="0">
                  <a:pos x="209" y="212"/>
                </a:cxn>
              </a:cxnLst>
              <a:rect l="0" t="0" r="r" b="b"/>
              <a:pathLst>
                <a:path w="215" h="260">
                  <a:moveTo>
                    <a:pt x="214" y="71"/>
                  </a:moveTo>
                  <a:lnTo>
                    <a:pt x="200" y="67"/>
                  </a:lnTo>
                  <a:lnTo>
                    <a:pt x="188" y="60"/>
                  </a:lnTo>
                  <a:lnTo>
                    <a:pt x="177" y="51"/>
                  </a:lnTo>
                  <a:lnTo>
                    <a:pt x="167" y="41"/>
                  </a:lnTo>
                  <a:lnTo>
                    <a:pt x="154" y="28"/>
                  </a:lnTo>
                  <a:lnTo>
                    <a:pt x="154" y="28"/>
                  </a:lnTo>
                  <a:lnTo>
                    <a:pt x="142" y="20"/>
                  </a:lnTo>
                  <a:lnTo>
                    <a:pt x="129" y="12"/>
                  </a:lnTo>
                  <a:lnTo>
                    <a:pt x="116" y="5"/>
                  </a:lnTo>
                  <a:lnTo>
                    <a:pt x="103" y="1"/>
                  </a:lnTo>
                  <a:lnTo>
                    <a:pt x="91" y="0"/>
                  </a:lnTo>
                  <a:lnTo>
                    <a:pt x="91" y="0"/>
                  </a:lnTo>
                  <a:lnTo>
                    <a:pt x="78" y="1"/>
                  </a:lnTo>
                  <a:lnTo>
                    <a:pt x="63" y="7"/>
                  </a:lnTo>
                  <a:lnTo>
                    <a:pt x="50" y="18"/>
                  </a:lnTo>
                  <a:lnTo>
                    <a:pt x="40" y="33"/>
                  </a:lnTo>
                  <a:lnTo>
                    <a:pt x="34" y="48"/>
                  </a:lnTo>
                  <a:lnTo>
                    <a:pt x="34" y="48"/>
                  </a:lnTo>
                  <a:lnTo>
                    <a:pt x="34" y="58"/>
                  </a:lnTo>
                  <a:lnTo>
                    <a:pt x="34" y="67"/>
                  </a:lnTo>
                  <a:lnTo>
                    <a:pt x="36" y="77"/>
                  </a:lnTo>
                  <a:lnTo>
                    <a:pt x="38" y="85"/>
                  </a:lnTo>
                  <a:lnTo>
                    <a:pt x="38" y="94"/>
                  </a:lnTo>
                  <a:lnTo>
                    <a:pt x="40" y="102"/>
                  </a:lnTo>
                  <a:lnTo>
                    <a:pt x="40" y="111"/>
                  </a:lnTo>
                  <a:lnTo>
                    <a:pt x="40" y="120"/>
                  </a:lnTo>
                  <a:lnTo>
                    <a:pt x="40" y="125"/>
                  </a:lnTo>
                  <a:lnTo>
                    <a:pt x="38" y="130"/>
                  </a:lnTo>
                  <a:lnTo>
                    <a:pt x="38" y="130"/>
                  </a:lnTo>
                  <a:lnTo>
                    <a:pt x="36" y="136"/>
                  </a:lnTo>
                  <a:lnTo>
                    <a:pt x="31" y="141"/>
                  </a:lnTo>
                  <a:lnTo>
                    <a:pt x="25" y="147"/>
                  </a:lnTo>
                  <a:lnTo>
                    <a:pt x="20" y="153"/>
                  </a:lnTo>
                  <a:lnTo>
                    <a:pt x="15" y="159"/>
                  </a:lnTo>
                  <a:lnTo>
                    <a:pt x="8" y="168"/>
                  </a:lnTo>
                  <a:lnTo>
                    <a:pt x="4" y="176"/>
                  </a:lnTo>
                  <a:lnTo>
                    <a:pt x="2" y="185"/>
                  </a:lnTo>
                  <a:lnTo>
                    <a:pt x="0" y="193"/>
                  </a:lnTo>
                  <a:lnTo>
                    <a:pt x="2" y="201"/>
                  </a:lnTo>
                  <a:lnTo>
                    <a:pt x="2" y="201"/>
                  </a:lnTo>
                  <a:lnTo>
                    <a:pt x="6" y="219"/>
                  </a:lnTo>
                  <a:lnTo>
                    <a:pt x="15" y="231"/>
                  </a:lnTo>
                  <a:lnTo>
                    <a:pt x="25" y="244"/>
                  </a:lnTo>
                  <a:lnTo>
                    <a:pt x="38" y="252"/>
                  </a:lnTo>
                  <a:lnTo>
                    <a:pt x="52" y="259"/>
                  </a:lnTo>
                  <a:lnTo>
                    <a:pt x="52" y="259"/>
                  </a:lnTo>
                  <a:lnTo>
                    <a:pt x="63" y="259"/>
                  </a:lnTo>
                  <a:lnTo>
                    <a:pt x="71" y="259"/>
                  </a:lnTo>
                  <a:lnTo>
                    <a:pt x="84" y="256"/>
                  </a:lnTo>
                  <a:lnTo>
                    <a:pt x="94" y="254"/>
                  </a:lnTo>
                  <a:lnTo>
                    <a:pt x="105" y="250"/>
                  </a:lnTo>
                  <a:lnTo>
                    <a:pt x="116" y="246"/>
                  </a:lnTo>
                  <a:lnTo>
                    <a:pt x="124" y="242"/>
                  </a:lnTo>
                  <a:lnTo>
                    <a:pt x="135" y="238"/>
                  </a:lnTo>
                  <a:lnTo>
                    <a:pt x="143" y="231"/>
                  </a:lnTo>
                  <a:lnTo>
                    <a:pt x="150" y="227"/>
                  </a:lnTo>
                  <a:lnTo>
                    <a:pt x="150" y="227"/>
                  </a:lnTo>
                  <a:lnTo>
                    <a:pt x="165" y="221"/>
                  </a:lnTo>
                  <a:lnTo>
                    <a:pt x="177" y="217"/>
                  </a:lnTo>
                  <a:lnTo>
                    <a:pt x="190" y="214"/>
                  </a:lnTo>
                  <a:lnTo>
                    <a:pt x="200" y="212"/>
                  </a:lnTo>
                  <a:lnTo>
                    <a:pt x="209" y="212"/>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280" name="Freeform 278">
              <a:extLst>
                <a:ext uri="{FF2B5EF4-FFF2-40B4-BE49-F238E27FC236}">
                  <a16:creationId xmlns:a16="http://schemas.microsoft.com/office/drawing/2014/main" id="{D36E92C0-8BAF-E04F-BB0B-ADB8BDFEED2D}"/>
                </a:ext>
              </a:extLst>
            </p:cNvPr>
            <p:cNvSpPr>
              <a:spLocks/>
            </p:cNvSpPr>
            <p:nvPr/>
          </p:nvSpPr>
          <p:spPr bwMode="auto">
            <a:xfrm>
              <a:off x="2828" y="2899"/>
              <a:ext cx="77" cy="195"/>
            </a:xfrm>
            <a:custGeom>
              <a:avLst/>
              <a:gdLst/>
              <a:ahLst/>
              <a:cxnLst>
                <a:cxn ang="0">
                  <a:pos x="73" y="60"/>
                </a:cxn>
                <a:cxn ang="0">
                  <a:pos x="71" y="48"/>
                </a:cxn>
                <a:cxn ang="0">
                  <a:pos x="67" y="30"/>
                </a:cxn>
                <a:cxn ang="0">
                  <a:pos x="62" y="16"/>
                </a:cxn>
                <a:cxn ang="0">
                  <a:pos x="57" y="5"/>
                </a:cxn>
                <a:cxn ang="0">
                  <a:pos x="46" y="0"/>
                </a:cxn>
                <a:cxn ang="0">
                  <a:pos x="46" y="0"/>
                </a:cxn>
                <a:cxn ang="0">
                  <a:pos x="36" y="3"/>
                </a:cxn>
                <a:cxn ang="0">
                  <a:pos x="27" y="9"/>
                </a:cxn>
                <a:cxn ang="0">
                  <a:pos x="18" y="23"/>
                </a:cxn>
                <a:cxn ang="0">
                  <a:pos x="14" y="37"/>
                </a:cxn>
                <a:cxn ang="0">
                  <a:pos x="14" y="51"/>
                </a:cxn>
                <a:cxn ang="0">
                  <a:pos x="14" y="51"/>
                </a:cxn>
                <a:cxn ang="0">
                  <a:pos x="12" y="67"/>
                </a:cxn>
                <a:cxn ang="0">
                  <a:pos x="11" y="79"/>
                </a:cxn>
                <a:cxn ang="0">
                  <a:pos x="8" y="92"/>
                </a:cxn>
                <a:cxn ang="0">
                  <a:pos x="6" y="102"/>
                </a:cxn>
                <a:cxn ang="0">
                  <a:pos x="2" y="111"/>
                </a:cxn>
                <a:cxn ang="0">
                  <a:pos x="2" y="111"/>
                </a:cxn>
                <a:cxn ang="0">
                  <a:pos x="2" y="117"/>
                </a:cxn>
                <a:cxn ang="0">
                  <a:pos x="2" y="123"/>
                </a:cxn>
                <a:cxn ang="0">
                  <a:pos x="0" y="134"/>
                </a:cxn>
                <a:cxn ang="0">
                  <a:pos x="0" y="143"/>
                </a:cxn>
                <a:cxn ang="0">
                  <a:pos x="2" y="151"/>
                </a:cxn>
                <a:cxn ang="0">
                  <a:pos x="2" y="162"/>
                </a:cxn>
                <a:cxn ang="0">
                  <a:pos x="6" y="170"/>
                </a:cxn>
                <a:cxn ang="0">
                  <a:pos x="8" y="178"/>
                </a:cxn>
                <a:cxn ang="0">
                  <a:pos x="12" y="185"/>
                </a:cxn>
                <a:cxn ang="0">
                  <a:pos x="16" y="191"/>
                </a:cxn>
                <a:cxn ang="0">
                  <a:pos x="16" y="191"/>
                </a:cxn>
                <a:cxn ang="0">
                  <a:pos x="29" y="194"/>
                </a:cxn>
                <a:cxn ang="0">
                  <a:pos x="41" y="191"/>
                </a:cxn>
                <a:cxn ang="0">
                  <a:pos x="55" y="185"/>
                </a:cxn>
                <a:cxn ang="0">
                  <a:pos x="64" y="176"/>
                </a:cxn>
                <a:cxn ang="0">
                  <a:pos x="69" y="164"/>
                </a:cxn>
                <a:cxn ang="0">
                  <a:pos x="69" y="164"/>
                </a:cxn>
                <a:cxn ang="0">
                  <a:pos x="71" y="155"/>
                </a:cxn>
                <a:cxn ang="0">
                  <a:pos x="71" y="146"/>
                </a:cxn>
                <a:cxn ang="0">
                  <a:pos x="71" y="134"/>
                </a:cxn>
                <a:cxn ang="0">
                  <a:pos x="73" y="122"/>
                </a:cxn>
                <a:cxn ang="0">
                  <a:pos x="73" y="109"/>
                </a:cxn>
                <a:cxn ang="0">
                  <a:pos x="76" y="97"/>
                </a:cxn>
                <a:cxn ang="0">
                  <a:pos x="76" y="85"/>
                </a:cxn>
                <a:cxn ang="0">
                  <a:pos x="76" y="74"/>
                </a:cxn>
                <a:cxn ang="0">
                  <a:pos x="73" y="67"/>
                </a:cxn>
                <a:cxn ang="0">
                  <a:pos x="73" y="60"/>
                </a:cxn>
                <a:cxn ang="0">
                  <a:pos x="73" y="60"/>
                </a:cxn>
              </a:cxnLst>
              <a:rect l="0" t="0" r="r" b="b"/>
              <a:pathLst>
                <a:path w="77" h="195">
                  <a:moveTo>
                    <a:pt x="73" y="60"/>
                  </a:moveTo>
                  <a:lnTo>
                    <a:pt x="71" y="48"/>
                  </a:lnTo>
                  <a:lnTo>
                    <a:pt x="67" y="30"/>
                  </a:lnTo>
                  <a:lnTo>
                    <a:pt x="62" y="16"/>
                  </a:lnTo>
                  <a:lnTo>
                    <a:pt x="57" y="5"/>
                  </a:lnTo>
                  <a:lnTo>
                    <a:pt x="46" y="0"/>
                  </a:lnTo>
                  <a:lnTo>
                    <a:pt x="46" y="0"/>
                  </a:lnTo>
                  <a:lnTo>
                    <a:pt x="36" y="3"/>
                  </a:lnTo>
                  <a:lnTo>
                    <a:pt x="27" y="9"/>
                  </a:lnTo>
                  <a:lnTo>
                    <a:pt x="18" y="23"/>
                  </a:lnTo>
                  <a:lnTo>
                    <a:pt x="14" y="37"/>
                  </a:lnTo>
                  <a:lnTo>
                    <a:pt x="14" y="51"/>
                  </a:lnTo>
                  <a:lnTo>
                    <a:pt x="14" y="51"/>
                  </a:lnTo>
                  <a:lnTo>
                    <a:pt x="12" y="67"/>
                  </a:lnTo>
                  <a:lnTo>
                    <a:pt x="11" y="79"/>
                  </a:lnTo>
                  <a:lnTo>
                    <a:pt x="8" y="92"/>
                  </a:lnTo>
                  <a:lnTo>
                    <a:pt x="6" y="102"/>
                  </a:lnTo>
                  <a:lnTo>
                    <a:pt x="2" y="111"/>
                  </a:lnTo>
                  <a:lnTo>
                    <a:pt x="2" y="111"/>
                  </a:lnTo>
                  <a:lnTo>
                    <a:pt x="2" y="117"/>
                  </a:lnTo>
                  <a:lnTo>
                    <a:pt x="2" y="123"/>
                  </a:lnTo>
                  <a:lnTo>
                    <a:pt x="0" y="134"/>
                  </a:lnTo>
                  <a:lnTo>
                    <a:pt x="0" y="143"/>
                  </a:lnTo>
                  <a:lnTo>
                    <a:pt x="2" y="151"/>
                  </a:lnTo>
                  <a:lnTo>
                    <a:pt x="2" y="162"/>
                  </a:lnTo>
                  <a:lnTo>
                    <a:pt x="6" y="170"/>
                  </a:lnTo>
                  <a:lnTo>
                    <a:pt x="8" y="178"/>
                  </a:lnTo>
                  <a:lnTo>
                    <a:pt x="12" y="185"/>
                  </a:lnTo>
                  <a:lnTo>
                    <a:pt x="16" y="191"/>
                  </a:lnTo>
                  <a:lnTo>
                    <a:pt x="16" y="191"/>
                  </a:lnTo>
                  <a:lnTo>
                    <a:pt x="29" y="194"/>
                  </a:lnTo>
                  <a:lnTo>
                    <a:pt x="41" y="191"/>
                  </a:lnTo>
                  <a:lnTo>
                    <a:pt x="55" y="185"/>
                  </a:lnTo>
                  <a:lnTo>
                    <a:pt x="64" y="176"/>
                  </a:lnTo>
                  <a:lnTo>
                    <a:pt x="69" y="164"/>
                  </a:lnTo>
                  <a:lnTo>
                    <a:pt x="69" y="164"/>
                  </a:lnTo>
                  <a:lnTo>
                    <a:pt x="71" y="155"/>
                  </a:lnTo>
                  <a:lnTo>
                    <a:pt x="71" y="146"/>
                  </a:lnTo>
                  <a:lnTo>
                    <a:pt x="71" y="134"/>
                  </a:lnTo>
                  <a:lnTo>
                    <a:pt x="73" y="122"/>
                  </a:lnTo>
                  <a:lnTo>
                    <a:pt x="73" y="109"/>
                  </a:lnTo>
                  <a:lnTo>
                    <a:pt x="76" y="97"/>
                  </a:lnTo>
                  <a:lnTo>
                    <a:pt x="76" y="85"/>
                  </a:lnTo>
                  <a:lnTo>
                    <a:pt x="76" y="74"/>
                  </a:lnTo>
                  <a:lnTo>
                    <a:pt x="73" y="67"/>
                  </a:lnTo>
                  <a:lnTo>
                    <a:pt x="73" y="60"/>
                  </a:lnTo>
                  <a:lnTo>
                    <a:pt x="73" y="60"/>
                  </a:lnTo>
                </a:path>
              </a:pathLst>
            </a:custGeom>
            <a:solidFill>
              <a:srgbClr val="3B5959"/>
            </a:solidFill>
            <a:ln w="9525" cap="rnd">
              <a:noFill/>
              <a:round/>
              <a:headEnd/>
              <a:tailEnd/>
            </a:ln>
            <a:effectLst/>
          </p:spPr>
          <p:txBody>
            <a:bodyPr/>
            <a:lstStyle/>
            <a:p>
              <a:endParaRPr lang="en-US" sz="1800"/>
            </a:p>
          </p:txBody>
        </p:sp>
        <p:sp>
          <p:nvSpPr>
            <p:cNvPr id="281" name="Freeform 279">
              <a:extLst>
                <a:ext uri="{FF2B5EF4-FFF2-40B4-BE49-F238E27FC236}">
                  <a16:creationId xmlns:a16="http://schemas.microsoft.com/office/drawing/2014/main" id="{3A405CC6-47AB-4948-8F02-9218659916D3}"/>
                </a:ext>
              </a:extLst>
            </p:cNvPr>
            <p:cNvSpPr>
              <a:spLocks/>
            </p:cNvSpPr>
            <p:nvPr/>
          </p:nvSpPr>
          <p:spPr bwMode="auto">
            <a:xfrm>
              <a:off x="2828" y="2899"/>
              <a:ext cx="77" cy="195"/>
            </a:xfrm>
            <a:custGeom>
              <a:avLst/>
              <a:gdLst/>
              <a:ahLst/>
              <a:cxnLst>
                <a:cxn ang="0">
                  <a:pos x="73" y="60"/>
                </a:cxn>
                <a:cxn ang="0">
                  <a:pos x="71" y="48"/>
                </a:cxn>
                <a:cxn ang="0">
                  <a:pos x="67" y="30"/>
                </a:cxn>
                <a:cxn ang="0">
                  <a:pos x="62" y="16"/>
                </a:cxn>
                <a:cxn ang="0">
                  <a:pos x="57" y="5"/>
                </a:cxn>
                <a:cxn ang="0">
                  <a:pos x="46" y="0"/>
                </a:cxn>
                <a:cxn ang="0">
                  <a:pos x="46" y="0"/>
                </a:cxn>
                <a:cxn ang="0">
                  <a:pos x="36" y="3"/>
                </a:cxn>
                <a:cxn ang="0">
                  <a:pos x="27" y="9"/>
                </a:cxn>
                <a:cxn ang="0">
                  <a:pos x="18" y="23"/>
                </a:cxn>
                <a:cxn ang="0">
                  <a:pos x="14" y="37"/>
                </a:cxn>
                <a:cxn ang="0">
                  <a:pos x="14" y="51"/>
                </a:cxn>
                <a:cxn ang="0">
                  <a:pos x="14" y="51"/>
                </a:cxn>
                <a:cxn ang="0">
                  <a:pos x="12" y="67"/>
                </a:cxn>
                <a:cxn ang="0">
                  <a:pos x="11" y="79"/>
                </a:cxn>
                <a:cxn ang="0">
                  <a:pos x="8" y="92"/>
                </a:cxn>
                <a:cxn ang="0">
                  <a:pos x="6" y="102"/>
                </a:cxn>
                <a:cxn ang="0">
                  <a:pos x="2" y="111"/>
                </a:cxn>
                <a:cxn ang="0">
                  <a:pos x="2" y="111"/>
                </a:cxn>
                <a:cxn ang="0">
                  <a:pos x="2" y="117"/>
                </a:cxn>
                <a:cxn ang="0">
                  <a:pos x="2" y="123"/>
                </a:cxn>
                <a:cxn ang="0">
                  <a:pos x="0" y="134"/>
                </a:cxn>
                <a:cxn ang="0">
                  <a:pos x="0" y="143"/>
                </a:cxn>
                <a:cxn ang="0">
                  <a:pos x="2" y="151"/>
                </a:cxn>
                <a:cxn ang="0">
                  <a:pos x="2" y="162"/>
                </a:cxn>
                <a:cxn ang="0">
                  <a:pos x="6" y="170"/>
                </a:cxn>
                <a:cxn ang="0">
                  <a:pos x="8" y="178"/>
                </a:cxn>
                <a:cxn ang="0">
                  <a:pos x="12" y="185"/>
                </a:cxn>
                <a:cxn ang="0">
                  <a:pos x="16" y="191"/>
                </a:cxn>
                <a:cxn ang="0">
                  <a:pos x="16" y="191"/>
                </a:cxn>
                <a:cxn ang="0">
                  <a:pos x="29" y="194"/>
                </a:cxn>
                <a:cxn ang="0">
                  <a:pos x="41" y="191"/>
                </a:cxn>
                <a:cxn ang="0">
                  <a:pos x="55" y="185"/>
                </a:cxn>
                <a:cxn ang="0">
                  <a:pos x="64" y="176"/>
                </a:cxn>
                <a:cxn ang="0">
                  <a:pos x="69" y="164"/>
                </a:cxn>
                <a:cxn ang="0">
                  <a:pos x="69" y="164"/>
                </a:cxn>
                <a:cxn ang="0">
                  <a:pos x="71" y="155"/>
                </a:cxn>
                <a:cxn ang="0">
                  <a:pos x="71" y="146"/>
                </a:cxn>
                <a:cxn ang="0">
                  <a:pos x="71" y="134"/>
                </a:cxn>
                <a:cxn ang="0">
                  <a:pos x="73" y="122"/>
                </a:cxn>
                <a:cxn ang="0">
                  <a:pos x="73" y="109"/>
                </a:cxn>
                <a:cxn ang="0">
                  <a:pos x="76" y="97"/>
                </a:cxn>
                <a:cxn ang="0">
                  <a:pos x="76" y="85"/>
                </a:cxn>
                <a:cxn ang="0">
                  <a:pos x="76" y="74"/>
                </a:cxn>
                <a:cxn ang="0">
                  <a:pos x="73" y="67"/>
                </a:cxn>
                <a:cxn ang="0">
                  <a:pos x="73" y="60"/>
                </a:cxn>
                <a:cxn ang="0">
                  <a:pos x="73" y="60"/>
                </a:cxn>
              </a:cxnLst>
              <a:rect l="0" t="0" r="r" b="b"/>
              <a:pathLst>
                <a:path w="77" h="195">
                  <a:moveTo>
                    <a:pt x="73" y="60"/>
                  </a:moveTo>
                  <a:lnTo>
                    <a:pt x="71" y="48"/>
                  </a:lnTo>
                  <a:lnTo>
                    <a:pt x="67" y="30"/>
                  </a:lnTo>
                  <a:lnTo>
                    <a:pt x="62" y="16"/>
                  </a:lnTo>
                  <a:lnTo>
                    <a:pt x="57" y="5"/>
                  </a:lnTo>
                  <a:lnTo>
                    <a:pt x="46" y="0"/>
                  </a:lnTo>
                  <a:lnTo>
                    <a:pt x="46" y="0"/>
                  </a:lnTo>
                  <a:lnTo>
                    <a:pt x="36" y="3"/>
                  </a:lnTo>
                  <a:lnTo>
                    <a:pt x="27" y="9"/>
                  </a:lnTo>
                  <a:lnTo>
                    <a:pt x="18" y="23"/>
                  </a:lnTo>
                  <a:lnTo>
                    <a:pt x="14" y="37"/>
                  </a:lnTo>
                  <a:lnTo>
                    <a:pt x="14" y="51"/>
                  </a:lnTo>
                  <a:lnTo>
                    <a:pt x="14" y="51"/>
                  </a:lnTo>
                  <a:lnTo>
                    <a:pt x="12" y="67"/>
                  </a:lnTo>
                  <a:lnTo>
                    <a:pt x="11" y="79"/>
                  </a:lnTo>
                  <a:lnTo>
                    <a:pt x="8" y="92"/>
                  </a:lnTo>
                  <a:lnTo>
                    <a:pt x="6" y="102"/>
                  </a:lnTo>
                  <a:lnTo>
                    <a:pt x="2" y="111"/>
                  </a:lnTo>
                  <a:lnTo>
                    <a:pt x="2" y="111"/>
                  </a:lnTo>
                  <a:lnTo>
                    <a:pt x="2" y="117"/>
                  </a:lnTo>
                  <a:lnTo>
                    <a:pt x="2" y="123"/>
                  </a:lnTo>
                  <a:lnTo>
                    <a:pt x="0" y="134"/>
                  </a:lnTo>
                  <a:lnTo>
                    <a:pt x="0" y="143"/>
                  </a:lnTo>
                  <a:lnTo>
                    <a:pt x="2" y="151"/>
                  </a:lnTo>
                  <a:lnTo>
                    <a:pt x="2" y="162"/>
                  </a:lnTo>
                  <a:lnTo>
                    <a:pt x="6" y="170"/>
                  </a:lnTo>
                  <a:lnTo>
                    <a:pt x="8" y="178"/>
                  </a:lnTo>
                  <a:lnTo>
                    <a:pt x="12" y="185"/>
                  </a:lnTo>
                  <a:lnTo>
                    <a:pt x="16" y="191"/>
                  </a:lnTo>
                  <a:lnTo>
                    <a:pt x="16" y="191"/>
                  </a:lnTo>
                  <a:lnTo>
                    <a:pt x="29" y="194"/>
                  </a:lnTo>
                  <a:lnTo>
                    <a:pt x="41" y="191"/>
                  </a:lnTo>
                  <a:lnTo>
                    <a:pt x="55" y="185"/>
                  </a:lnTo>
                  <a:lnTo>
                    <a:pt x="64" y="176"/>
                  </a:lnTo>
                  <a:lnTo>
                    <a:pt x="69" y="164"/>
                  </a:lnTo>
                  <a:lnTo>
                    <a:pt x="69" y="164"/>
                  </a:lnTo>
                  <a:lnTo>
                    <a:pt x="71" y="155"/>
                  </a:lnTo>
                  <a:lnTo>
                    <a:pt x="71" y="146"/>
                  </a:lnTo>
                  <a:lnTo>
                    <a:pt x="71" y="134"/>
                  </a:lnTo>
                  <a:lnTo>
                    <a:pt x="73" y="122"/>
                  </a:lnTo>
                  <a:lnTo>
                    <a:pt x="73" y="109"/>
                  </a:lnTo>
                  <a:lnTo>
                    <a:pt x="76" y="97"/>
                  </a:lnTo>
                  <a:lnTo>
                    <a:pt x="76" y="85"/>
                  </a:lnTo>
                  <a:lnTo>
                    <a:pt x="76" y="74"/>
                  </a:lnTo>
                  <a:lnTo>
                    <a:pt x="73" y="67"/>
                  </a:lnTo>
                  <a:lnTo>
                    <a:pt x="73" y="60"/>
                  </a:lnTo>
                  <a:lnTo>
                    <a:pt x="73" y="60"/>
                  </a:lnTo>
                </a:path>
              </a:pathLst>
            </a:custGeom>
            <a:noFill/>
            <a:ln w="12700" cap="rnd" cmpd="sng">
              <a:solidFill>
                <a:srgbClr val="3B5959"/>
              </a:solidFill>
              <a:prstDash val="solid"/>
              <a:round/>
              <a:headEnd type="none" w="sm" len="sm"/>
              <a:tailEnd type="none" w="sm" len="sm"/>
            </a:ln>
            <a:effectLst/>
          </p:spPr>
          <p:txBody>
            <a:bodyPr/>
            <a:lstStyle/>
            <a:p>
              <a:endParaRPr lang="en-US" sz="1800"/>
            </a:p>
          </p:txBody>
        </p:sp>
        <p:sp>
          <p:nvSpPr>
            <p:cNvPr id="282" name="Freeform 280">
              <a:extLst>
                <a:ext uri="{FF2B5EF4-FFF2-40B4-BE49-F238E27FC236}">
                  <a16:creationId xmlns:a16="http://schemas.microsoft.com/office/drawing/2014/main" id="{10FF7CE8-2108-6D46-B0DC-FD58EAB908AF}"/>
                </a:ext>
              </a:extLst>
            </p:cNvPr>
            <p:cNvSpPr>
              <a:spLocks/>
            </p:cNvSpPr>
            <p:nvPr/>
          </p:nvSpPr>
          <p:spPr bwMode="auto">
            <a:xfrm>
              <a:off x="2828" y="2890"/>
              <a:ext cx="77" cy="195"/>
            </a:xfrm>
            <a:custGeom>
              <a:avLst/>
              <a:gdLst/>
              <a:ahLst/>
              <a:cxnLst>
                <a:cxn ang="0">
                  <a:pos x="73" y="60"/>
                </a:cxn>
                <a:cxn ang="0">
                  <a:pos x="71" y="48"/>
                </a:cxn>
                <a:cxn ang="0">
                  <a:pos x="67" y="31"/>
                </a:cxn>
                <a:cxn ang="0">
                  <a:pos x="62" y="14"/>
                </a:cxn>
                <a:cxn ang="0">
                  <a:pos x="57" y="4"/>
                </a:cxn>
                <a:cxn ang="0">
                  <a:pos x="46" y="0"/>
                </a:cxn>
                <a:cxn ang="0">
                  <a:pos x="46" y="0"/>
                </a:cxn>
                <a:cxn ang="0">
                  <a:pos x="36" y="2"/>
                </a:cxn>
                <a:cxn ang="0">
                  <a:pos x="27" y="9"/>
                </a:cxn>
                <a:cxn ang="0">
                  <a:pos x="18" y="23"/>
                </a:cxn>
                <a:cxn ang="0">
                  <a:pos x="14" y="35"/>
                </a:cxn>
                <a:cxn ang="0">
                  <a:pos x="14" y="52"/>
                </a:cxn>
                <a:cxn ang="0">
                  <a:pos x="14" y="52"/>
                </a:cxn>
                <a:cxn ang="0">
                  <a:pos x="12" y="65"/>
                </a:cxn>
                <a:cxn ang="0">
                  <a:pos x="11" y="80"/>
                </a:cxn>
                <a:cxn ang="0">
                  <a:pos x="8" y="90"/>
                </a:cxn>
                <a:cxn ang="0">
                  <a:pos x="6" y="101"/>
                </a:cxn>
                <a:cxn ang="0">
                  <a:pos x="2" y="111"/>
                </a:cxn>
                <a:cxn ang="0">
                  <a:pos x="2" y="111"/>
                </a:cxn>
                <a:cxn ang="0">
                  <a:pos x="2" y="117"/>
                </a:cxn>
                <a:cxn ang="0">
                  <a:pos x="2" y="124"/>
                </a:cxn>
                <a:cxn ang="0">
                  <a:pos x="0" y="132"/>
                </a:cxn>
                <a:cxn ang="0">
                  <a:pos x="0" y="143"/>
                </a:cxn>
                <a:cxn ang="0">
                  <a:pos x="2" y="152"/>
                </a:cxn>
                <a:cxn ang="0">
                  <a:pos x="2" y="162"/>
                </a:cxn>
                <a:cxn ang="0">
                  <a:pos x="6" y="170"/>
                </a:cxn>
                <a:cxn ang="0">
                  <a:pos x="8" y="179"/>
                </a:cxn>
                <a:cxn ang="0">
                  <a:pos x="12" y="185"/>
                </a:cxn>
                <a:cxn ang="0">
                  <a:pos x="16" y="189"/>
                </a:cxn>
                <a:cxn ang="0">
                  <a:pos x="16" y="189"/>
                </a:cxn>
                <a:cxn ang="0">
                  <a:pos x="29" y="194"/>
                </a:cxn>
                <a:cxn ang="0">
                  <a:pos x="41" y="191"/>
                </a:cxn>
                <a:cxn ang="0">
                  <a:pos x="55" y="185"/>
                </a:cxn>
                <a:cxn ang="0">
                  <a:pos x="64" y="177"/>
                </a:cxn>
                <a:cxn ang="0">
                  <a:pos x="69" y="164"/>
                </a:cxn>
                <a:cxn ang="0">
                  <a:pos x="69" y="164"/>
                </a:cxn>
                <a:cxn ang="0">
                  <a:pos x="71" y="155"/>
                </a:cxn>
                <a:cxn ang="0">
                  <a:pos x="71" y="145"/>
                </a:cxn>
                <a:cxn ang="0">
                  <a:pos x="71" y="134"/>
                </a:cxn>
                <a:cxn ang="0">
                  <a:pos x="73" y="122"/>
                </a:cxn>
                <a:cxn ang="0">
                  <a:pos x="73" y="109"/>
                </a:cxn>
                <a:cxn ang="0">
                  <a:pos x="76" y="97"/>
                </a:cxn>
                <a:cxn ang="0">
                  <a:pos x="76" y="85"/>
                </a:cxn>
                <a:cxn ang="0">
                  <a:pos x="76" y="76"/>
                </a:cxn>
                <a:cxn ang="0">
                  <a:pos x="73" y="67"/>
                </a:cxn>
                <a:cxn ang="0">
                  <a:pos x="73" y="60"/>
                </a:cxn>
                <a:cxn ang="0">
                  <a:pos x="73" y="60"/>
                </a:cxn>
              </a:cxnLst>
              <a:rect l="0" t="0" r="r" b="b"/>
              <a:pathLst>
                <a:path w="77" h="195">
                  <a:moveTo>
                    <a:pt x="73" y="60"/>
                  </a:moveTo>
                  <a:lnTo>
                    <a:pt x="71" y="48"/>
                  </a:lnTo>
                  <a:lnTo>
                    <a:pt x="67" y="31"/>
                  </a:lnTo>
                  <a:lnTo>
                    <a:pt x="62" y="14"/>
                  </a:lnTo>
                  <a:lnTo>
                    <a:pt x="57" y="4"/>
                  </a:lnTo>
                  <a:lnTo>
                    <a:pt x="46" y="0"/>
                  </a:lnTo>
                  <a:lnTo>
                    <a:pt x="46" y="0"/>
                  </a:lnTo>
                  <a:lnTo>
                    <a:pt x="36" y="2"/>
                  </a:lnTo>
                  <a:lnTo>
                    <a:pt x="27" y="9"/>
                  </a:lnTo>
                  <a:lnTo>
                    <a:pt x="18" y="23"/>
                  </a:lnTo>
                  <a:lnTo>
                    <a:pt x="14" y="35"/>
                  </a:lnTo>
                  <a:lnTo>
                    <a:pt x="14" y="52"/>
                  </a:lnTo>
                  <a:lnTo>
                    <a:pt x="14" y="52"/>
                  </a:lnTo>
                  <a:lnTo>
                    <a:pt x="12" y="65"/>
                  </a:lnTo>
                  <a:lnTo>
                    <a:pt x="11" y="80"/>
                  </a:lnTo>
                  <a:lnTo>
                    <a:pt x="8" y="90"/>
                  </a:lnTo>
                  <a:lnTo>
                    <a:pt x="6" y="101"/>
                  </a:lnTo>
                  <a:lnTo>
                    <a:pt x="2" y="111"/>
                  </a:lnTo>
                  <a:lnTo>
                    <a:pt x="2" y="111"/>
                  </a:lnTo>
                  <a:lnTo>
                    <a:pt x="2" y="117"/>
                  </a:lnTo>
                  <a:lnTo>
                    <a:pt x="2" y="124"/>
                  </a:lnTo>
                  <a:lnTo>
                    <a:pt x="0" y="132"/>
                  </a:lnTo>
                  <a:lnTo>
                    <a:pt x="0" y="143"/>
                  </a:lnTo>
                  <a:lnTo>
                    <a:pt x="2" y="152"/>
                  </a:lnTo>
                  <a:lnTo>
                    <a:pt x="2" y="162"/>
                  </a:lnTo>
                  <a:lnTo>
                    <a:pt x="6" y="170"/>
                  </a:lnTo>
                  <a:lnTo>
                    <a:pt x="8" y="179"/>
                  </a:lnTo>
                  <a:lnTo>
                    <a:pt x="12" y="185"/>
                  </a:lnTo>
                  <a:lnTo>
                    <a:pt x="16" y="189"/>
                  </a:lnTo>
                  <a:lnTo>
                    <a:pt x="16" y="189"/>
                  </a:lnTo>
                  <a:lnTo>
                    <a:pt x="29" y="194"/>
                  </a:lnTo>
                  <a:lnTo>
                    <a:pt x="41" y="191"/>
                  </a:lnTo>
                  <a:lnTo>
                    <a:pt x="55" y="185"/>
                  </a:lnTo>
                  <a:lnTo>
                    <a:pt x="64" y="177"/>
                  </a:lnTo>
                  <a:lnTo>
                    <a:pt x="69" y="164"/>
                  </a:lnTo>
                  <a:lnTo>
                    <a:pt x="69" y="164"/>
                  </a:lnTo>
                  <a:lnTo>
                    <a:pt x="71" y="155"/>
                  </a:lnTo>
                  <a:lnTo>
                    <a:pt x="71" y="145"/>
                  </a:lnTo>
                  <a:lnTo>
                    <a:pt x="71" y="134"/>
                  </a:lnTo>
                  <a:lnTo>
                    <a:pt x="73" y="122"/>
                  </a:lnTo>
                  <a:lnTo>
                    <a:pt x="73" y="109"/>
                  </a:lnTo>
                  <a:lnTo>
                    <a:pt x="76" y="97"/>
                  </a:lnTo>
                  <a:lnTo>
                    <a:pt x="76" y="85"/>
                  </a:lnTo>
                  <a:lnTo>
                    <a:pt x="76" y="76"/>
                  </a:lnTo>
                  <a:lnTo>
                    <a:pt x="73" y="67"/>
                  </a:lnTo>
                  <a:lnTo>
                    <a:pt x="73" y="60"/>
                  </a:lnTo>
                  <a:lnTo>
                    <a:pt x="73" y="60"/>
                  </a:lnTo>
                </a:path>
              </a:pathLst>
            </a:custGeom>
            <a:solidFill>
              <a:srgbClr val="FFD80F"/>
            </a:solidFill>
            <a:ln w="9525" cap="rnd">
              <a:noFill/>
              <a:round/>
              <a:headEnd/>
              <a:tailEnd/>
            </a:ln>
            <a:effectLst/>
          </p:spPr>
          <p:txBody>
            <a:bodyPr/>
            <a:lstStyle/>
            <a:p>
              <a:endParaRPr lang="en-US" sz="1800"/>
            </a:p>
          </p:txBody>
        </p:sp>
        <p:sp>
          <p:nvSpPr>
            <p:cNvPr id="283" name="Freeform 281">
              <a:extLst>
                <a:ext uri="{FF2B5EF4-FFF2-40B4-BE49-F238E27FC236}">
                  <a16:creationId xmlns:a16="http://schemas.microsoft.com/office/drawing/2014/main" id="{4D46A19A-0157-EA40-9B11-F7115DC8B962}"/>
                </a:ext>
              </a:extLst>
            </p:cNvPr>
            <p:cNvSpPr>
              <a:spLocks/>
            </p:cNvSpPr>
            <p:nvPr/>
          </p:nvSpPr>
          <p:spPr bwMode="auto">
            <a:xfrm>
              <a:off x="2828" y="2890"/>
              <a:ext cx="77" cy="195"/>
            </a:xfrm>
            <a:custGeom>
              <a:avLst/>
              <a:gdLst/>
              <a:ahLst/>
              <a:cxnLst>
                <a:cxn ang="0">
                  <a:pos x="73" y="60"/>
                </a:cxn>
                <a:cxn ang="0">
                  <a:pos x="71" y="48"/>
                </a:cxn>
                <a:cxn ang="0">
                  <a:pos x="67" y="31"/>
                </a:cxn>
                <a:cxn ang="0">
                  <a:pos x="62" y="14"/>
                </a:cxn>
                <a:cxn ang="0">
                  <a:pos x="57" y="4"/>
                </a:cxn>
                <a:cxn ang="0">
                  <a:pos x="46" y="0"/>
                </a:cxn>
                <a:cxn ang="0">
                  <a:pos x="46" y="0"/>
                </a:cxn>
                <a:cxn ang="0">
                  <a:pos x="36" y="2"/>
                </a:cxn>
                <a:cxn ang="0">
                  <a:pos x="27" y="9"/>
                </a:cxn>
                <a:cxn ang="0">
                  <a:pos x="18" y="23"/>
                </a:cxn>
                <a:cxn ang="0">
                  <a:pos x="14" y="35"/>
                </a:cxn>
                <a:cxn ang="0">
                  <a:pos x="14" y="52"/>
                </a:cxn>
                <a:cxn ang="0">
                  <a:pos x="14" y="52"/>
                </a:cxn>
                <a:cxn ang="0">
                  <a:pos x="12" y="65"/>
                </a:cxn>
                <a:cxn ang="0">
                  <a:pos x="11" y="80"/>
                </a:cxn>
                <a:cxn ang="0">
                  <a:pos x="8" y="90"/>
                </a:cxn>
                <a:cxn ang="0">
                  <a:pos x="6" y="101"/>
                </a:cxn>
                <a:cxn ang="0">
                  <a:pos x="2" y="111"/>
                </a:cxn>
                <a:cxn ang="0">
                  <a:pos x="2" y="111"/>
                </a:cxn>
                <a:cxn ang="0">
                  <a:pos x="2" y="117"/>
                </a:cxn>
                <a:cxn ang="0">
                  <a:pos x="2" y="124"/>
                </a:cxn>
                <a:cxn ang="0">
                  <a:pos x="0" y="132"/>
                </a:cxn>
                <a:cxn ang="0">
                  <a:pos x="0" y="143"/>
                </a:cxn>
                <a:cxn ang="0">
                  <a:pos x="2" y="152"/>
                </a:cxn>
                <a:cxn ang="0">
                  <a:pos x="2" y="162"/>
                </a:cxn>
                <a:cxn ang="0">
                  <a:pos x="6" y="170"/>
                </a:cxn>
                <a:cxn ang="0">
                  <a:pos x="8" y="179"/>
                </a:cxn>
                <a:cxn ang="0">
                  <a:pos x="12" y="185"/>
                </a:cxn>
                <a:cxn ang="0">
                  <a:pos x="16" y="189"/>
                </a:cxn>
                <a:cxn ang="0">
                  <a:pos x="16" y="189"/>
                </a:cxn>
                <a:cxn ang="0">
                  <a:pos x="29" y="194"/>
                </a:cxn>
                <a:cxn ang="0">
                  <a:pos x="41" y="191"/>
                </a:cxn>
                <a:cxn ang="0">
                  <a:pos x="55" y="185"/>
                </a:cxn>
                <a:cxn ang="0">
                  <a:pos x="64" y="177"/>
                </a:cxn>
                <a:cxn ang="0">
                  <a:pos x="69" y="164"/>
                </a:cxn>
                <a:cxn ang="0">
                  <a:pos x="69" y="164"/>
                </a:cxn>
                <a:cxn ang="0">
                  <a:pos x="71" y="155"/>
                </a:cxn>
                <a:cxn ang="0">
                  <a:pos x="71" y="145"/>
                </a:cxn>
                <a:cxn ang="0">
                  <a:pos x="71" y="134"/>
                </a:cxn>
                <a:cxn ang="0">
                  <a:pos x="73" y="122"/>
                </a:cxn>
                <a:cxn ang="0">
                  <a:pos x="73" y="109"/>
                </a:cxn>
                <a:cxn ang="0">
                  <a:pos x="76" y="97"/>
                </a:cxn>
                <a:cxn ang="0">
                  <a:pos x="76" y="85"/>
                </a:cxn>
                <a:cxn ang="0">
                  <a:pos x="76" y="76"/>
                </a:cxn>
                <a:cxn ang="0">
                  <a:pos x="73" y="67"/>
                </a:cxn>
                <a:cxn ang="0">
                  <a:pos x="73" y="60"/>
                </a:cxn>
                <a:cxn ang="0">
                  <a:pos x="73" y="60"/>
                </a:cxn>
              </a:cxnLst>
              <a:rect l="0" t="0" r="r" b="b"/>
              <a:pathLst>
                <a:path w="77" h="195">
                  <a:moveTo>
                    <a:pt x="73" y="60"/>
                  </a:moveTo>
                  <a:lnTo>
                    <a:pt x="71" y="48"/>
                  </a:lnTo>
                  <a:lnTo>
                    <a:pt x="67" y="31"/>
                  </a:lnTo>
                  <a:lnTo>
                    <a:pt x="62" y="14"/>
                  </a:lnTo>
                  <a:lnTo>
                    <a:pt x="57" y="4"/>
                  </a:lnTo>
                  <a:lnTo>
                    <a:pt x="46" y="0"/>
                  </a:lnTo>
                  <a:lnTo>
                    <a:pt x="46" y="0"/>
                  </a:lnTo>
                  <a:lnTo>
                    <a:pt x="36" y="2"/>
                  </a:lnTo>
                  <a:lnTo>
                    <a:pt x="27" y="9"/>
                  </a:lnTo>
                  <a:lnTo>
                    <a:pt x="18" y="23"/>
                  </a:lnTo>
                  <a:lnTo>
                    <a:pt x="14" y="35"/>
                  </a:lnTo>
                  <a:lnTo>
                    <a:pt x="14" y="52"/>
                  </a:lnTo>
                  <a:lnTo>
                    <a:pt x="14" y="52"/>
                  </a:lnTo>
                  <a:lnTo>
                    <a:pt x="12" y="65"/>
                  </a:lnTo>
                  <a:lnTo>
                    <a:pt x="11" y="80"/>
                  </a:lnTo>
                  <a:lnTo>
                    <a:pt x="8" y="90"/>
                  </a:lnTo>
                  <a:lnTo>
                    <a:pt x="6" y="101"/>
                  </a:lnTo>
                  <a:lnTo>
                    <a:pt x="2" y="111"/>
                  </a:lnTo>
                  <a:lnTo>
                    <a:pt x="2" y="111"/>
                  </a:lnTo>
                  <a:lnTo>
                    <a:pt x="2" y="117"/>
                  </a:lnTo>
                  <a:lnTo>
                    <a:pt x="2" y="124"/>
                  </a:lnTo>
                  <a:lnTo>
                    <a:pt x="0" y="132"/>
                  </a:lnTo>
                  <a:lnTo>
                    <a:pt x="0" y="143"/>
                  </a:lnTo>
                  <a:lnTo>
                    <a:pt x="2" y="152"/>
                  </a:lnTo>
                  <a:lnTo>
                    <a:pt x="2" y="162"/>
                  </a:lnTo>
                  <a:lnTo>
                    <a:pt x="6" y="170"/>
                  </a:lnTo>
                  <a:lnTo>
                    <a:pt x="8" y="179"/>
                  </a:lnTo>
                  <a:lnTo>
                    <a:pt x="12" y="185"/>
                  </a:lnTo>
                  <a:lnTo>
                    <a:pt x="16" y="189"/>
                  </a:lnTo>
                  <a:lnTo>
                    <a:pt x="16" y="189"/>
                  </a:lnTo>
                  <a:lnTo>
                    <a:pt x="29" y="194"/>
                  </a:lnTo>
                  <a:lnTo>
                    <a:pt x="41" y="191"/>
                  </a:lnTo>
                  <a:lnTo>
                    <a:pt x="55" y="185"/>
                  </a:lnTo>
                  <a:lnTo>
                    <a:pt x="64" y="177"/>
                  </a:lnTo>
                  <a:lnTo>
                    <a:pt x="69" y="164"/>
                  </a:lnTo>
                  <a:lnTo>
                    <a:pt x="69" y="164"/>
                  </a:lnTo>
                  <a:lnTo>
                    <a:pt x="71" y="155"/>
                  </a:lnTo>
                  <a:lnTo>
                    <a:pt x="71" y="145"/>
                  </a:lnTo>
                  <a:lnTo>
                    <a:pt x="71" y="134"/>
                  </a:lnTo>
                  <a:lnTo>
                    <a:pt x="73" y="122"/>
                  </a:lnTo>
                  <a:lnTo>
                    <a:pt x="73" y="109"/>
                  </a:lnTo>
                  <a:lnTo>
                    <a:pt x="76" y="97"/>
                  </a:lnTo>
                  <a:lnTo>
                    <a:pt x="76" y="85"/>
                  </a:lnTo>
                  <a:lnTo>
                    <a:pt x="76" y="76"/>
                  </a:lnTo>
                  <a:lnTo>
                    <a:pt x="73" y="67"/>
                  </a:lnTo>
                  <a:lnTo>
                    <a:pt x="73" y="60"/>
                  </a:lnTo>
                  <a:lnTo>
                    <a:pt x="73" y="60"/>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284" name="Freeform 282">
              <a:extLst>
                <a:ext uri="{FF2B5EF4-FFF2-40B4-BE49-F238E27FC236}">
                  <a16:creationId xmlns:a16="http://schemas.microsoft.com/office/drawing/2014/main" id="{6C3FCE6A-3409-6447-9563-A9224D2D0ECC}"/>
                </a:ext>
              </a:extLst>
            </p:cNvPr>
            <p:cNvSpPr>
              <a:spLocks/>
            </p:cNvSpPr>
            <p:nvPr/>
          </p:nvSpPr>
          <p:spPr bwMode="auto">
            <a:xfrm>
              <a:off x="2729" y="2918"/>
              <a:ext cx="100" cy="110"/>
            </a:xfrm>
            <a:custGeom>
              <a:avLst/>
              <a:gdLst/>
              <a:ahLst/>
              <a:cxnLst>
                <a:cxn ang="0">
                  <a:pos x="99" y="56"/>
                </a:cxn>
                <a:cxn ang="0">
                  <a:pos x="90" y="50"/>
                </a:cxn>
                <a:cxn ang="0">
                  <a:pos x="78" y="37"/>
                </a:cxn>
                <a:cxn ang="0">
                  <a:pos x="64" y="27"/>
                </a:cxn>
                <a:cxn ang="0">
                  <a:pos x="52" y="16"/>
                </a:cxn>
                <a:cxn ang="0">
                  <a:pos x="44" y="5"/>
                </a:cxn>
                <a:cxn ang="0">
                  <a:pos x="44" y="5"/>
                </a:cxn>
                <a:cxn ang="0">
                  <a:pos x="33" y="0"/>
                </a:cxn>
                <a:cxn ang="0">
                  <a:pos x="23" y="0"/>
                </a:cxn>
                <a:cxn ang="0">
                  <a:pos x="9" y="4"/>
                </a:cxn>
                <a:cxn ang="0">
                  <a:pos x="4" y="12"/>
                </a:cxn>
                <a:cxn ang="0">
                  <a:pos x="2" y="25"/>
                </a:cxn>
                <a:cxn ang="0">
                  <a:pos x="2" y="25"/>
                </a:cxn>
                <a:cxn ang="0">
                  <a:pos x="4" y="35"/>
                </a:cxn>
                <a:cxn ang="0">
                  <a:pos x="6" y="46"/>
                </a:cxn>
                <a:cxn ang="0">
                  <a:pos x="6" y="55"/>
                </a:cxn>
                <a:cxn ang="0">
                  <a:pos x="6" y="62"/>
                </a:cxn>
                <a:cxn ang="0">
                  <a:pos x="2" y="69"/>
                </a:cxn>
                <a:cxn ang="0">
                  <a:pos x="2" y="69"/>
                </a:cxn>
                <a:cxn ang="0">
                  <a:pos x="0" y="78"/>
                </a:cxn>
                <a:cxn ang="0">
                  <a:pos x="0" y="85"/>
                </a:cxn>
                <a:cxn ang="0">
                  <a:pos x="4" y="96"/>
                </a:cxn>
                <a:cxn ang="0">
                  <a:pos x="9" y="104"/>
                </a:cxn>
                <a:cxn ang="0">
                  <a:pos x="18" y="109"/>
                </a:cxn>
                <a:cxn ang="0">
                  <a:pos x="18" y="109"/>
                </a:cxn>
                <a:cxn ang="0">
                  <a:pos x="27" y="109"/>
                </a:cxn>
                <a:cxn ang="0">
                  <a:pos x="39" y="106"/>
                </a:cxn>
                <a:cxn ang="0">
                  <a:pos x="50" y="101"/>
                </a:cxn>
                <a:cxn ang="0">
                  <a:pos x="58" y="94"/>
                </a:cxn>
                <a:cxn ang="0">
                  <a:pos x="64" y="88"/>
                </a:cxn>
                <a:cxn ang="0">
                  <a:pos x="64" y="88"/>
                </a:cxn>
                <a:cxn ang="0">
                  <a:pos x="71" y="79"/>
                </a:cxn>
                <a:cxn ang="0">
                  <a:pos x="82" y="73"/>
                </a:cxn>
                <a:cxn ang="0">
                  <a:pos x="90" y="64"/>
                </a:cxn>
                <a:cxn ang="0">
                  <a:pos x="96" y="58"/>
                </a:cxn>
                <a:cxn ang="0">
                  <a:pos x="99" y="56"/>
                </a:cxn>
                <a:cxn ang="0">
                  <a:pos x="99" y="56"/>
                </a:cxn>
              </a:cxnLst>
              <a:rect l="0" t="0" r="r" b="b"/>
              <a:pathLst>
                <a:path w="100" h="110">
                  <a:moveTo>
                    <a:pt x="99" y="56"/>
                  </a:moveTo>
                  <a:lnTo>
                    <a:pt x="90" y="50"/>
                  </a:lnTo>
                  <a:lnTo>
                    <a:pt x="78" y="37"/>
                  </a:lnTo>
                  <a:lnTo>
                    <a:pt x="64" y="27"/>
                  </a:lnTo>
                  <a:lnTo>
                    <a:pt x="52" y="16"/>
                  </a:lnTo>
                  <a:lnTo>
                    <a:pt x="44" y="5"/>
                  </a:lnTo>
                  <a:lnTo>
                    <a:pt x="44" y="5"/>
                  </a:lnTo>
                  <a:lnTo>
                    <a:pt x="33" y="0"/>
                  </a:lnTo>
                  <a:lnTo>
                    <a:pt x="23" y="0"/>
                  </a:lnTo>
                  <a:lnTo>
                    <a:pt x="9" y="4"/>
                  </a:lnTo>
                  <a:lnTo>
                    <a:pt x="4" y="12"/>
                  </a:lnTo>
                  <a:lnTo>
                    <a:pt x="2" y="25"/>
                  </a:lnTo>
                  <a:lnTo>
                    <a:pt x="2" y="25"/>
                  </a:lnTo>
                  <a:lnTo>
                    <a:pt x="4" y="35"/>
                  </a:lnTo>
                  <a:lnTo>
                    <a:pt x="6" y="46"/>
                  </a:lnTo>
                  <a:lnTo>
                    <a:pt x="6" y="55"/>
                  </a:lnTo>
                  <a:lnTo>
                    <a:pt x="6" y="62"/>
                  </a:lnTo>
                  <a:lnTo>
                    <a:pt x="2" y="69"/>
                  </a:lnTo>
                  <a:lnTo>
                    <a:pt x="2" y="69"/>
                  </a:lnTo>
                  <a:lnTo>
                    <a:pt x="0" y="78"/>
                  </a:lnTo>
                  <a:lnTo>
                    <a:pt x="0" y="85"/>
                  </a:lnTo>
                  <a:lnTo>
                    <a:pt x="4" y="96"/>
                  </a:lnTo>
                  <a:lnTo>
                    <a:pt x="9" y="104"/>
                  </a:lnTo>
                  <a:lnTo>
                    <a:pt x="18" y="109"/>
                  </a:lnTo>
                  <a:lnTo>
                    <a:pt x="18" y="109"/>
                  </a:lnTo>
                  <a:lnTo>
                    <a:pt x="27" y="109"/>
                  </a:lnTo>
                  <a:lnTo>
                    <a:pt x="39" y="106"/>
                  </a:lnTo>
                  <a:lnTo>
                    <a:pt x="50" y="101"/>
                  </a:lnTo>
                  <a:lnTo>
                    <a:pt x="58" y="94"/>
                  </a:lnTo>
                  <a:lnTo>
                    <a:pt x="64" y="88"/>
                  </a:lnTo>
                  <a:lnTo>
                    <a:pt x="64" y="88"/>
                  </a:lnTo>
                  <a:lnTo>
                    <a:pt x="71" y="79"/>
                  </a:lnTo>
                  <a:lnTo>
                    <a:pt x="82" y="73"/>
                  </a:lnTo>
                  <a:lnTo>
                    <a:pt x="90" y="64"/>
                  </a:lnTo>
                  <a:lnTo>
                    <a:pt x="96" y="58"/>
                  </a:lnTo>
                  <a:lnTo>
                    <a:pt x="99" y="56"/>
                  </a:lnTo>
                  <a:lnTo>
                    <a:pt x="99" y="56"/>
                  </a:lnTo>
                </a:path>
              </a:pathLst>
            </a:custGeom>
            <a:solidFill>
              <a:srgbClr val="FFD80F"/>
            </a:solidFill>
            <a:ln w="9525" cap="rnd">
              <a:noFill/>
              <a:round/>
              <a:headEnd/>
              <a:tailEnd/>
            </a:ln>
            <a:effectLst/>
          </p:spPr>
          <p:txBody>
            <a:bodyPr/>
            <a:lstStyle/>
            <a:p>
              <a:endParaRPr lang="en-US" sz="1800"/>
            </a:p>
          </p:txBody>
        </p:sp>
        <p:sp>
          <p:nvSpPr>
            <p:cNvPr id="285" name="Freeform 283">
              <a:extLst>
                <a:ext uri="{FF2B5EF4-FFF2-40B4-BE49-F238E27FC236}">
                  <a16:creationId xmlns:a16="http://schemas.microsoft.com/office/drawing/2014/main" id="{AC23E372-ADCE-AC4B-BE83-9B7551654D03}"/>
                </a:ext>
              </a:extLst>
            </p:cNvPr>
            <p:cNvSpPr>
              <a:spLocks/>
            </p:cNvSpPr>
            <p:nvPr/>
          </p:nvSpPr>
          <p:spPr bwMode="auto">
            <a:xfrm>
              <a:off x="2729" y="2918"/>
              <a:ext cx="100" cy="110"/>
            </a:xfrm>
            <a:custGeom>
              <a:avLst/>
              <a:gdLst/>
              <a:ahLst/>
              <a:cxnLst>
                <a:cxn ang="0">
                  <a:pos x="99" y="56"/>
                </a:cxn>
                <a:cxn ang="0">
                  <a:pos x="90" y="50"/>
                </a:cxn>
                <a:cxn ang="0">
                  <a:pos x="78" y="37"/>
                </a:cxn>
                <a:cxn ang="0">
                  <a:pos x="64" y="27"/>
                </a:cxn>
                <a:cxn ang="0">
                  <a:pos x="52" y="16"/>
                </a:cxn>
                <a:cxn ang="0">
                  <a:pos x="44" y="5"/>
                </a:cxn>
                <a:cxn ang="0">
                  <a:pos x="44" y="5"/>
                </a:cxn>
                <a:cxn ang="0">
                  <a:pos x="33" y="0"/>
                </a:cxn>
                <a:cxn ang="0">
                  <a:pos x="23" y="0"/>
                </a:cxn>
                <a:cxn ang="0">
                  <a:pos x="9" y="4"/>
                </a:cxn>
                <a:cxn ang="0">
                  <a:pos x="4" y="12"/>
                </a:cxn>
                <a:cxn ang="0">
                  <a:pos x="2" y="25"/>
                </a:cxn>
                <a:cxn ang="0">
                  <a:pos x="2" y="25"/>
                </a:cxn>
                <a:cxn ang="0">
                  <a:pos x="4" y="35"/>
                </a:cxn>
                <a:cxn ang="0">
                  <a:pos x="6" y="46"/>
                </a:cxn>
                <a:cxn ang="0">
                  <a:pos x="6" y="55"/>
                </a:cxn>
                <a:cxn ang="0">
                  <a:pos x="6" y="62"/>
                </a:cxn>
                <a:cxn ang="0">
                  <a:pos x="2" y="69"/>
                </a:cxn>
                <a:cxn ang="0">
                  <a:pos x="2" y="69"/>
                </a:cxn>
                <a:cxn ang="0">
                  <a:pos x="0" y="78"/>
                </a:cxn>
                <a:cxn ang="0">
                  <a:pos x="0" y="85"/>
                </a:cxn>
                <a:cxn ang="0">
                  <a:pos x="4" y="96"/>
                </a:cxn>
                <a:cxn ang="0">
                  <a:pos x="9" y="104"/>
                </a:cxn>
                <a:cxn ang="0">
                  <a:pos x="18" y="109"/>
                </a:cxn>
                <a:cxn ang="0">
                  <a:pos x="18" y="109"/>
                </a:cxn>
                <a:cxn ang="0">
                  <a:pos x="27" y="109"/>
                </a:cxn>
                <a:cxn ang="0">
                  <a:pos x="39" y="106"/>
                </a:cxn>
                <a:cxn ang="0">
                  <a:pos x="50" y="101"/>
                </a:cxn>
                <a:cxn ang="0">
                  <a:pos x="58" y="94"/>
                </a:cxn>
                <a:cxn ang="0">
                  <a:pos x="64" y="88"/>
                </a:cxn>
                <a:cxn ang="0">
                  <a:pos x="64" y="88"/>
                </a:cxn>
                <a:cxn ang="0">
                  <a:pos x="71" y="79"/>
                </a:cxn>
                <a:cxn ang="0">
                  <a:pos x="82" y="73"/>
                </a:cxn>
                <a:cxn ang="0">
                  <a:pos x="90" y="64"/>
                </a:cxn>
                <a:cxn ang="0">
                  <a:pos x="96" y="58"/>
                </a:cxn>
                <a:cxn ang="0">
                  <a:pos x="99" y="56"/>
                </a:cxn>
                <a:cxn ang="0">
                  <a:pos x="99" y="56"/>
                </a:cxn>
              </a:cxnLst>
              <a:rect l="0" t="0" r="r" b="b"/>
              <a:pathLst>
                <a:path w="100" h="110">
                  <a:moveTo>
                    <a:pt x="99" y="56"/>
                  </a:moveTo>
                  <a:lnTo>
                    <a:pt x="90" y="50"/>
                  </a:lnTo>
                  <a:lnTo>
                    <a:pt x="78" y="37"/>
                  </a:lnTo>
                  <a:lnTo>
                    <a:pt x="64" y="27"/>
                  </a:lnTo>
                  <a:lnTo>
                    <a:pt x="52" y="16"/>
                  </a:lnTo>
                  <a:lnTo>
                    <a:pt x="44" y="5"/>
                  </a:lnTo>
                  <a:lnTo>
                    <a:pt x="44" y="5"/>
                  </a:lnTo>
                  <a:lnTo>
                    <a:pt x="33" y="0"/>
                  </a:lnTo>
                  <a:lnTo>
                    <a:pt x="23" y="0"/>
                  </a:lnTo>
                  <a:lnTo>
                    <a:pt x="9" y="4"/>
                  </a:lnTo>
                  <a:lnTo>
                    <a:pt x="4" y="12"/>
                  </a:lnTo>
                  <a:lnTo>
                    <a:pt x="2" y="25"/>
                  </a:lnTo>
                  <a:lnTo>
                    <a:pt x="2" y="25"/>
                  </a:lnTo>
                  <a:lnTo>
                    <a:pt x="4" y="35"/>
                  </a:lnTo>
                  <a:lnTo>
                    <a:pt x="6" y="46"/>
                  </a:lnTo>
                  <a:lnTo>
                    <a:pt x="6" y="55"/>
                  </a:lnTo>
                  <a:lnTo>
                    <a:pt x="6" y="62"/>
                  </a:lnTo>
                  <a:lnTo>
                    <a:pt x="2" y="69"/>
                  </a:lnTo>
                  <a:lnTo>
                    <a:pt x="2" y="69"/>
                  </a:lnTo>
                  <a:lnTo>
                    <a:pt x="0" y="78"/>
                  </a:lnTo>
                  <a:lnTo>
                    <a:pt x="0" y="85"/>
                  </a:lnTo>
                  <a:lnTo>
                    <a:pt x="4" y="96"/>
                  </a:lnTo>
                  <a:lnTo>
                    <a:pt x="9" y="104"/>
                  </a:lnTo>
                  <a:lnTo>
                    <a:pt x="18" y="109"/>
                  </a:lnTo>
                  <a:lnTo>
                    <a:pt x="18" y="109"/>
                  </a:lnTo>
                  <a:lnTo>
                    <a:pt x="27" y="109"/>
                  </a:lnTo>
                  <a:lnTo>
                    <a:pt x="39" y="106"/>
                  </a:lnTo>
                  <a:lnTo>
                    <a:pt x="50" y="101"/>
                  </a:lnTo>
                  <a:lnTo>
                    <a:pt x="58" y="94"/>
                  </a:lnTo>
                  <a:lnTo>
                    <a:pt x="64" y="88"/>
                  </a:lnTo>
                  <a:lnTo>
                    <a:pt x="64" y="88"/>
                  </a:lnTo>
                  <a:lnTo>
                    <a:pt x="71" y="79"/>
                  </a:lnTo>
                  <a:lnTo>
                    <a:pt x="82" y="73"/>
                  </a:lnTo>
                  <a:lnTo>
                    <a:pt x="90" y="64"/>
                  </a:lnTo>
                  <a:lnTo>
                    <a:pt x="96" y="58"/>
                  </a:lnTo>
                  <a:lnTo>
                    <a:pt x="99" y="56"/>
                  </a:lnTo>
                  <a:lnTo>
                    <a:pt x="99" y="56"/>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286" name="Freeform 284">
              <a:extLst>
                <a:ext uri="{FF2B5EF4-FFF2-40B4-BE49-F238E27FC236}">
                  <a16:creationId xmlns:a16="http://schemas.microsoft.com/office/drawing/2014/main" id="{F53BC184-E27D-0841-B066-87093AC8AA2A}"/>
                </a:ext>
              </a:extLst>
            </p:cNvPr>
            <p:cNvSpPr>
              <a:spLocks/>
            </p:cNvSpPr>
            <p:nvPr/>
          </p:nvSpPr>
          <p:spPr bwMode="auto">
            <a:xfrm>
              <a:off x="2391" y="2814"/>
              <a:ext cx="56" cy="56"/>
            </a:xfrm>
            <a:custGeom>
              <a:avLst/>
              <a:gdLst/>
              <a:ahLst/>
              <a:cxnLst>
                <a:cxn ang="0">
                  <a:pos x="27" y="55"/>
                </a:cxn>
                <a:cxn ang="0">
                  <a:pos x="36" y="52"/>
                </a:cxn>
                <a:cxn ang="0">
                  <a:pos x="44" y="48"/>
                </a:cxn>
                <a:cxn ang="0">
                  <a:pos x="50" y="41"/>
                </a:cxn>
                <a:cxn ang="0">
                  <a:pos x="52" y="35"/>
                </a:cxn>
                <a:cxn ang="0">
                  <a:pos x="55" y="27"/>
                </a:cxn>
                <a:cxn ang="0">
                  <a:pos x="55" y="27"/>
                </a:cxn>
                <a:cxn ang="0">
                  <a:pos x="52" y="18"/>
                </a:cxn>
                <a:cxn ang="0">
                  <a:pos x="50" y="11"/>
                </a:cxn>
                <a:cxn ang="0">
                  <a:pos x="44" y="4"/>
                </a:cxn>
                <a:cxn ang="0">
                  <a:pos x="36" y="0"/>
                </a:cxn>
                <a:cxn ang="0">
                  <a:pos x="27" y="0"/>
                </a:cxn>
                <a:cxn ang="0">
                  <a:pos x="27" y="0"/>
                </a:cxn>
                <a:cxn ang="0">
                  <a:pos x="18" y="0"/>
                </a:cxn>
                <a:cxn ang="0">
                  <a:pos x="11" y="4"/>
                </a:cxn>
                <a:cxn ang="0">
                  <a:pos x="4" y="11"/>
                </a:cxn>
                <a:cxn ang="0">
                  <a:pos x="0" y="18"/>
                </a:cxn>
                <a:cxn ang="0">
                  <a:pos x="0" y="27"/>
                </a:cxn>
                <a:cxn ang="0">
                  <a:pos x="0" y="27"/>
                </a:cxn>
                <a:cxn ang="0">
                  <a:pos x="0" y="35"/>
                </a:cxn>
                <a:cxn ang="0">
                  <a:pos x="4" y="41"/>
                </a:cxn>
                <a:cxn ang="0">
                  <a:pos x="11" y="48"/>
                </a:cxn>
                <a:cxn ang="0">
                  <a:pos x="18" y="52"/>
                </a:cxn>
                <a:cxn ang="0">
                  <a:pos x="27" y="55"/>
                </a:cxn>
                <a:cxn ang="0">
                  <a:pos x="27" y="55"/>
                </a:cxn>
              </a:cxnLst>
              <a:rect l="0" t="0" r="r" b="b"/>
              <a:pathLst>
                <a:path w="56" h="56">
                  <a:moveTo>
                    <a:pt x="27" y="55"/>
                  </a:moveTo>
                  <a:lnTo>
                    <a:pt x="36" y="52"/>
                  </a:lnTo>
                  <a:lnTo>
                    <a:pt x="44" y="48"/>
                  </a:lnTo>
                  <a:lnTo>
                    <a:pt x="50" y="41"/>
                  </a:lnTo>
                  <a:lnTo>
                    <a:pt x="52" y="35"/>
                  </a:lnTo>
                  <a:lnTo>
                    <a:pt x="55" y="27"/>
                  </a:lnTo>
                  <a:lnTo>
                    <a:pt x="55" y="27"/>
                  </a:lnTo>
                  <a:lnTo>
                    <a:pt x="52" y="18"/>
                  </a:lnTo>
                  <a:lnTo>
                    <a:pt x="50" y="11"/>
                  </a:lnTo>
                  <a:lnTo>
                    <a:pt x="44" y="4"/>
                  </a:lnTo>
                  <a:lnTo>
                    <a:pt x="36" y="0"/>
                  </a:lnTo>
                  <a:lnTo>
                    <a:pt x="27" y="0"/>
                  </a:lnTo>
                  <a:lnTo>
                    <a:pt x="27" y="0"/>
                  </a:lnTo>
                  <a:lnTo>
                    <a:pt x="18" y="0"/>
                  </a:lnTo>
                  <a:lnTo>
                    <a:pt x="11" y="4"/>
                  </a:lnTo>
                  <a:lnTo>
                    <a:pt x="4" y="11"/>
                  </a:lnTo>
                  <a:lnTo>
                    <a:pt x="0" y="18"/>
                  </a:lnTo>
                  <a:lnTo>
                    <a:pt x="0" y="27"/>
                  </a:lnTo>
                  <a:lnTo>
                    <a:pt x="0" y="27"/>
                  </a:lnTo>
                  <a:lnTo>
                    <a:pt x="0" y="35"/>
                  </a:lnTo>
                  <a:lnTo>
                    <a:pt x="4" y="41"/>
                  </a:lnTo>
                  <a:lnTo>
                    <a:pt x="11" y="48"/>
                  </a:lnTo>
                  <a:lnTo>
                    <a:pt x="18" y="52"/>
                  </a:lnTo>
                  <a:lnTo>
                    <a:pt x="27" y="55"/>
                  </a:lnTo>
                  <a:lnTo>
                    <a:pt x="27" y="55"/>
                  </a:lnTo>
                </a:path>
              </a:pathLst>
            </a:custGeom>
            <a:solidFill>
              <a:srgbClr val="FFD80F"/>
            </a:solidFill>
            <a:ln w="9525" cap="rnd">
              <a:noFill/>
              <a:round/>
              <a:headEnd/>
              <a:tailEnd/>
            </a:ln>
            <a:effectLst/>
          </p:spPr>
          <p:txBody>
            <a:bodyPr/>
            <a:lstStyle/>
            <a:p>
              <a:endParaRPr lang="en-US" sz="1800"/>
            </a:p>
          </p:txBody>
        </p:sp>
        <p:sp>
          <p:nvSpPr>
            <p:cNvPr id="287" name="Freeform 285">
              <a:extLst>
                <a:ext uri="{FF2B5EF4-FFF2-40B4-BE49-F238E27FC236}">
                  <a16:creationId xmlns:a16="http://schemas.microsoft.com/office/drawing/2014/main" id="{65C6BA4F-3FF2-C84B-9F76-083239149B4E}"/>
                </a:ext>
              </a:extLst>
            </p:cNvPr>
            <p:cNvSpPr>
              <a:spLocks/>
            </p:cNvSpPr>
            <p:nvPr/>
          </p:nvSpPr>
          <p:spPr bwMode="auto">
            <a:xfrm>
              <a:off x="2391" y="2814"/>
              <a:ext cx="56" cy="56"/>
            </a:xfrm>
            <a:custGeom>
              <a:avLst/>
              <a:gdLst/>
              <a:ahLst/>
              <a:cxnLst>
                <a:cxn ang="0">
                  <a:pos x="27" y="55"/>
                </a:cxn>
                <a:cxn ang="0">
                  <a:pos x="36" y="52"/>
                </a:cxn>
                <a:cxn ang="0">
                  <a:pos x="44" y="48"/>
                </a:cxn>
                <a:cxn ang="0">
                  <a:pos x="50" y="41"/>
                </a:cxn>
                <a:cxn ang="0">
                  <a:pos x="52" y="35"/>
                </a:cxn>
                <a:cxn ang="0">
                  <a:pos x="55" y="27"/>
                </a:cxn>
                <a:cxn ang="0">
                  <a:pos x="55" y="27"/>
                </a:cxn>
                <a:cxn ang="0">
                  <a:pos x="52" y="18"/>
                </a:cxn>
                <a:cxn ang="0">
                  <a:pos x="50" y="11"/>
                </a:cxn>
                <a:cxn ang="0">
                  <a:pos x="44" y="4"/>
                </a:cxn>
                <a:cxn ang="0">
                  <a:pos x="36" y="0"/>
                </a:cxn>
                <a:cxn ang="0">
                  <a:pos x="27" y="0"/>
                </a:cxn>
                <a:cxn ang="0">
                  <a:pos x="27" y="0"/>
                </a:cxn>
                <a:cxn ang="0">
                  <a:pos x="18" y="0"/>
                </a:cxn>
                <a:cxn ang="0">
                  <a:pos x="11" y="4"/>
                </a:cxn>
                <a:cxn ang="0">
                  <a:pos x="4" y="11"/>
                </a:cxn>
                <a:cxn ang="0">
                  <a:pos x="0" y="18"/>
                </a:cxn>
                <a:cxn ang="0">
                  <a:pos x="0" y="27"/>
                </a:cxn>
                <a:cxn ang="0">
                  <a:pos x="0" y="27"/>
                </a:cxn>
                <a:cxn ang="0">
                  <a:pos x="0" y="35"/>
                </a:cxn>
                <a:cxn ang="0">
                  <a:pos x="4" y="41"/>
                </a:cxn>
                <a:cxn ang="0">
                  <a:pos x="11" y="48"/>
                </a:cxn>
                <a:cxn ang="0">
                  <a:pos x="18" y="52"/>
                </a:cxn>
                <a:cxn ang="0">
                  <a:pos x="27" y="55"/>
                </a:cxn>
                <a:cxn ang="0">
                  <a:pos x="27" y="55"/>
                </a:cxn>
              </a:cxnLst>
              <a:rect l="0" t="0" r="r" b="b"/>
              <a:pathLst>
                <a:path w="56" h="56">
                  <a:moveTo>
                    <a:pt x="27" y="55"/>
                  </a:moveTo>
                  <a:lnTo>
                    <a:pt x="36" y="52"/>
                  </a:lnTo>
                  <a:lnTo>
                    <a:pt x="44" y="48"/>
                  </a:lnTo>
                  <a:lnTo>
                    <a:pt x="50" y="41"/>
                  </a:lnTo>
                  <a:lnTo>
                    <a:pt x="52" y="35"/>
                  </a:lnTo>
                  <a:lnTo>
                    <a:pt x="55" y="27"/>
                  </a:lnTo>
                  <a:lnTo>
                    <a:pt x="55" y="27"/>
                  </a:lnTo>
                  <a:lnTo>
                    <a:pt x="52" y="18"/>
                  </a:lnTo>
                  <a:lnTo>
                    <a:pt x="50" y="11"/>
                  </a:lnTo>
                  <a:lnTo>
                    <a:pt x="44" y="4"/>
                  </a:lnTo>
                  <a:lnTo>
                    <a:pt x="36" y="0"/>
                  </a:lnTo>
                  <a:lnTo>
                    <a:pt x="27" y="0"/>
                  </a:lnTo>
                  <a:lnTo>
                    <a:pt x="27" y="0"/>
                  </a:lnTo>
                  <a:lnTo>
                    <a:pt x="18" y="0"/>
                  </a:lnTo>
                  <a:lnTo>
                    <a:pt x="11" y="4"/>
                  </a:lnTo>
                  <a:lnTo>
                    <a:pt x="4" y="11"/>
                  </a:lnTo>
                  <a:lnTo>
                    <a:pt x="0" y="18"/>
                  </a:lnTo>
                  <a:lnTo>
                    <a:pt x="0" y="27"/>
                  </a:lnTo>
                  <a:lnTo>
                    <a:pt x="0" y="27"/>
                  </a:lnTo>
                  <a:lnTo>
                    <a:pt x="0" y="35"/>
                  </a:lnTo>
                  <a:lnTo>
                    <a:pt x="4" y="41"/>
                  </a:lnTo>
                  <a:lnTo>
                    <a:pt x="11" y="48"/>
                  </a:lnTo>
                  <a:lnTo>
                    <a:pt x="18" y="52"/>
                  </a:lnTo>
                  <a:lnTo>
                    <a:pt x="27" y="55"/>
                  </a:lnTo>
                  <a:lnTo>
                    <a:pt x="27" y="55"/>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288" name="Freeform 286">
              <a:extLst>
                <a:ext uri="{FF2B5EF4-FFF2-40B4-BE49-F238E27FC236}">
                  <a16:creationId xmlns:a16="http://schemas.microsoft.com/office/drawing/2014/main" id="{9CEF9C09-AB5B-E44E-B1D0-6B079DC3791E}"/>
                </a:ext>
              </a:extLst>
            </p:cNvPr>
            <p:cNvSpPr>
              <a:spLocks/>
            </p:cNvSpPr>
            <p:nvPr/>
          </p:nvSpPr>
          <p:spPr bwMode="auto">
            <a:xfrm>
              <a:off x="2474" y="2780"/>
              <a:ext cx="56" cy="56"/>
            </a:xfrm>
            <a:custGeom>
              <a:avLst/>
              <a:gdLst/>
              <a:ahLst/>
              <a:cxnLst>
                <a:cxn ang="0">
                  <a:pos x="27" y="55"/>
                </a:cxn>
                <a:cxn ang="0">
                  <a:pos x="36" y="52"/>
                </a:cxn>
                <a:cxn ang="0">
                  <a:pos x="41" y="50"/>
                </a:cxn>
                <a:cxn ang="0">
                  <a:pos x="48" y="45"/>
                </a:cxn>
                <a:cxn ang="0">
                  <a:pos x="52" y="36"/>
                </a:cxn>
                <a:cxn ang="0">
                  <a:pos x="55" y="27"/>
                </a:cxn>
                <a:cxn ang="0">
                  <a:pos x="55" y="27"/>
                </a:cxn>
                <a:cxn ang="0">
                  <a:pos x="52" y="19"/>
                </a:cxn>
                <a:cxn ang="0">
                  <a:pos x="48" y="11"/>
                </a:cxn>
                <a:cxn ang="0">
                  <a:pos x="41" y="4"/>
                </a:cxn>
                <a:cxn ang="0">
                  <a:pos x="36" y="0"/>
                </a:cxn>
                <a:cxn ang="0">
                  <a:pos x="27" y="0"/>
                </a:cxn>
                <a:cxn ang="0">
                  <a:pos x="27" y="0"/>
                </a:cxn>
                <a:cxn ang="0">
                  <a:pos x="18" y="0"/>
                </a:cxn>
                <a:cxn ang="0">
                  <a:pos x="11" y="4"/>
                </a:cxn>
                <a:cxn ang="0">
                  <a:pos x="4" y="11"/>
                </a:cxn>
                <a:cxn ang="0">
                  <a:pos x="0" y="19"/>
                </a:cxn>
                <a:cxn ang="0">
                  <a:pos x="0" y="27"/>
                </a:cxn>
                <a:cxn ang="0">
                  <a:pos x="0" y="27"/>
                </a:cxn>
                <a:cxn ang="0">
                  <a:pos x="0" y="36"/>
                </a:cxn>
                <a:cxn ang="0">
                  <a:pos x="4" y="45"/>
                </a:cxn>
                <a:cxn ang="0">
                  <a:pos x="11" y="50"/>
                </a:cxn>
                <a:cxn ang="0">
                  <a:pos x="18" y="52"/>
                </a:cxn>
                <a:cxn ang="0">
                  <a:pos x="27" y="55"/>
                </a:cxn>
                <a:cxn ang="0">
                  <a:pos x="27" y="55"/>
                </a:cxn>
              </a:cxnLst>
              <a:rect l="0" t="0" r="r" b="b"/>
              <a:pathLst>
                <a:path w="56" h="56">
                  <a:moveTo>
                    <a:pt x="27" y="55"/>
                  </a:moveTo>
                  <a:lnTo>
                    <a:pt x="36" y="52"/>
                  </a:lnTo>
                  <a:lnTo>
                    <a:pt x="41" y="50"/>
                  </a:lnTo>
                  <a:lnTo>
                    <a:pt x="48" y="45"/>
                  </a:lnTo>
                  <a:lnTo>
                    <a:pt x="52" y="36"/>
                  </a:lnTo>
                  <a:lnTo>
                    <a:pt x="55" y="27"/>
                  </a:lnTo>
                  <a:lnTo>
                    <a:pt x="55" y="27"/>
                  </a:lnTo>
                  <a:lnTo>
                    <a:pt x="52" y="19"/>
                  </a:lnTo>
                  <a:lnTo>
                    <a:pt x="48" y="11"/>
                  </a:lnTo>
                  <a:lnTo>
                    <a:pt x="41" y="4"/>
                  </a:lnTo>
                  <a:lnTo>
                    <a:pt x="36" y="0"/>
                  </a:lnTo>
                  <a:lnTo>
                    <a:pt x="27" y="0"/>
                  </a:lnTo>
                  <a:lnTo>
                    <a:pt x="27" y="0"/>
                  </a:lnTo>
                  <a:lnTo>
                    <a:pt x="18" y="0"/>
                  </a:lnTo>
                  <a:lnTo>
                    <a:pt x="11" y="4"/>
                  </a:lnTo>
                  <a:lnTo>
                    <a:pt x="4" y="11"/>
                  </a:lnTo>
                  <a:lnTo>
                    <a:pt x="0" y="19"/>
                  </a:lnTo>
                  <a:lnTo>
                    <a:pt x="0" y="27"/>
                  </a:lnTo>
                  <a:lnTo>
                    <a:pt x="0" y="27"/>
                  </a:lnTo>
                  <a:lnTo>
                    <a:pt x="0" y="36"/>
                  </a:lnTo>
                  <a:lnTo>
                    <a:pt x="4" y="45"/>
                  </a:lnTo>
                  <a:lnTo>
                    <a:pt x="11" y="50"/>
                  </a:lnTo>
                  <a:lnTo>
                    <a:pt x="18" y="52"/>
                  </a:lnTo>
                  <a:lnTo>
                    <a:pt x="27" y="55"/>
                  </a:lnTo>
                  <a:lnTo>
                    <a:pt x="27" y="55"/>
                  </a:lnTo>
                </a:path>
              </a:pathLst>
            </a:custGeom>
            <a:solidFill>
              <a:srgbClr val="FFD80F"/>
            </a:solidFill>
            <a:ln w="9525" cap="rnd">
              <a:noFill/>
              <a:round/>
              <a:headEnd/>
              <a:tailEnd/>
            </a:ln>
            <a:effectLst/>
          </p:spPr>
          <p:txBody>
            <a:bodyPr/>
            <a:lstStyle/>
            <a:p>
              <a:endParaRPr lang="en-US" sz="1800"/>
            </a:p>
          </p:txBody>
        </p:sp>
        <p:sp>
          <p:nvSpPr>
            <p:cNvPr id="289" name="Freeform 287">
              <a:extLst>
                <a:ext uri="{FF2B5EF4-FFF2-40B4-BE49-F238E27FC236}">
                  <a16:creationId xmlns:a16="http://schemas.microsoft.com/office/drawing/2014/main" id="{FE6175EF-7E8A-334B-AE18-069EC098CD8B}"/>
                </a:ext>
              </a:extLst>
            </p:cNvPr>
            <p:cNvSpPr>
              <a:spLocks/>
            </p:cNvSpPr>
            <p:nvPr/>
          </p:nvSpPr>
          <p:spPr bwMode="auto">
            <a:xfrm>
              <a:off x="2474" y="2780"/>
              <a:ext cx="56" cy="56"/>
            </a:xfrm>
            <a:custGeom>
              <a:avLst/>
              <a:gdLst/>
              <a:ahLst/>
              <a:cxnLst>
                <a:cxn ang="0">
                  <a:pos x="27" y="55"/>
                </a:cxn>
                <a:cxn ang="0">
                  <a:pos x="36" y="52"/>
                </a:cxn>
                <a:cxn ang="0">
                  <a:pos x="41" y="50"/>
                </a:cxn>
                <a:cxn ang="0">
                  <a:pos x="48" y="45"/>
                </a:cxn>
                <a:cxn ang="0">
                  <a:pos x="52" y="36"/>
                </a:cxn>
                <a:cxn ang="0">
                  <a:pos x="55" y="27"/>
                </a:cxn>
                <a:cxn ang="0">
                  <a:pos x="55" y="27"/>
                </a:cxn>
                <a:cxn ang="0">
                  <a:pos x="52" y="19"/>
                </a:cxn>
                <a:cxn ang="0">
                  <a:pos x="48" y="11"/>
                </a:cxn>
                <a:cxn ang="0">
                  <a:pos x="41" y="4"/>
                </a:cxn>
                <a:cxn ang="0">
                  <a:pos x="36" y="0"/>
                </a:cxn>
                <a:cxn ang="0">
                  <a:pos x="27" y="0"/>
                </a:cxn>
                <a:cxn ang="0">
                  <a:pos x="27" y="0"/>
                </a:cxn>
                <a:cxn ang="0">
                  <a:pos x="18" y="0"/>
                </a:cxn>
                <a:cxn ang="0">
                  <a:pos x="11" y="4"/>
                </a:cxn>
                <a:cxn ang="0">
                  <a:pos x="4" y="11"/>
                </a:cxn>
                <a:cxn ang="0">
                  <a:pos x="0" y="19"/>
                </a:cxn>
                <a:cxn ang="0">
                  <a:pos x="0" y="27"/>
                </a:cxn>
                <a:cxn ang="0">
                  <a:pos x="0" y="27"/>
                </a:cxn>
                <a:cxn ang="0">
                  <a:pos x="0" y="36"/>
                </a:cxn>
                <a:cxn ang="0">
                  <a:pos x="4" y="45"/>
                </a:cxn>
                <a:cxn ang="0">
                  <a:pos x="11" y="50"/>
                </a:cxn>
                <a:cxn ang="0">
                  <a:pos x="18" y="52"/>
                </a:cxn>
                <a:cxn ang="0">
                  <a:pos x="27" y="55"/>
                </a:cxn>
                <a:cxn ang="0">
                  <a:pos x="27" y="55"/>
                </a:cxn>
              </a:cxnLst>
              <a:rect l="0" t="0" r="r" b="b"/>
              <a:pathLst>
                <a:path w="56" h="56">
                  <a:moveTo>
                    <a:pt x="27" y="55"/>
                  </a:moveTo>
                  <a:lnTo>
                    <a:pt x="36" y="52"/>
                  </a:lnTo>
                  <a:lnTo>
                    <a:pt x="41" y="50"/>
                  </a:lnTo>
                  <a:lnTo>
                    <a:pt x="48" y="45"/>
                  </a:lnTo>
                  <a:lnTo>
                    <a:pt x="52" y="36"/>
                  </a:lnTo>
                  <a:lnTo>
                    <a:pt x="55" y="27"/>
                  </a:lnTo>
                  <a:lnTo>
                    <a:pt x="55" y="27"/>
                  </a:lnTo>
                  <a:lnTo>
                    <a:pt x="52" y="19"/>
                  </a:lnTo>
                  <a:lnTo>
                    <a:pt x="48" y="11"/>
                  </a:lnTo>
                  <a:lnTo>
                    <a:pt x="41" y="4"/>
                  </a:lnTo>
                  <a:lnTo>
                    <a:pt x="36" y="0"/>
                  </a:lnTo>
                  <a:lnTo>
                    <a:pt x="27" y="0"/>
                  </a:lnTo>
                  <a:lnTo>
                    <a:pt x="27" y="0"/>
                  </a:lnTo>
                  <a:lnTo>
                    <a:pt x="18" y="0"/>
                  </a:lnTo>
                  <a:lnTo>
                    <a:pt x="11" y="4"/>
                  </a:lnTo>
                  <a:lnTo>
                    <a:pt x="4" y="11"/>
                  </a:lnTo>
                  <a:lnTo>
                    <a:pt x="0" y="19"/>
                  </a:lnTo>
                  <a:lnTo>
                    <a:pt x="0" y="27"/>
                  </a:lnTo>
                  <a:lnTo>
                    <a:pt x="0" y="27"/>
                  </a:lnTo>
                  <a:lnTo>
                    <a:pt x="0" y="36"/>
                  </a:lnTo>
                  <a:lnTo>
                    <a:pt x="4" y="45"/>
                  </a:lnTo>
                  <a:lnTo>
                    <a:pt x="11" y="50"/>
                  </a:lnTo>
                  <a:lnTo>
                    <a:pt x="18" y="52"/>
                  </a:lnTo>
                  <a:lnTo>
                    <a:pt x="27" y="55"/>
                  </a:lnTo>
                  <a:lnTo>
                    <a:pt x="27" y="55"/>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290" name="Freeform 288">
              <a:extLst>
                <a:ext uri="{FF2B5EF4-FFF2-40B4-BE49-F238E27FC236}">
                  <a16:creationId xmlns:a16="http://schemas.microsoft.com/office/drawing/2014/main" id="{3E3F568D-E67B-5148-9651-545C37B5DCAC}"/>
                </a:ext>
              </a:extLst>
            </p:cNvPr>
            <p:cNvSpPr>
              <a:spLocks/>
            </p:cNvSpPr>
            <p:nvPr/>
          </p:nvSpPr>
          <p:spPr bwMode="auto">
            <a:xfrm>
              <a:off x="2216" y="2635"/>
              <a:ext cx="56" cy="56"/>
            </a:xfrm>
            <a:custGeom>
              <a:avLst/>
              <a:gdLst/>
              <a:ahLst/>
              <a:cxnLst>
                <a:cxn ang="0">
                  <a:pos x="27" y="55"/>
                </a:cxn>
                <a:cxn ang="0">
                  <a:pos x="36" y="55"/>
                </a:cxn>
                <a:cxn ang="0">
                  <a:pos x="44" y="50"/>
                </a:cxn>
                <a:cxn ang="0">
                  <a:pos x="50" y="44"/>
                </a:cxn>
                <a:cxn ang="0">
                  <a:pos x="52" y="36"/>
                </a:cxn>
                <a:cxn ang="0">
                  <a:pos x="55" y="27"/>
                </a:cxn>
                <a:cxn ang="0">
                  <a:pos x="55" y="27"/>
                </a:cxn>
                <a:cxn ang="0">
                  <a:pos x="52" y="19"/>
                </a:cxn>
                <a:cxn ang="0">
                  <a:pos x="50" y="11"/>
                </a:cxn>
                <a:cxn ang="0">
                  <a:pos x="44" y="4"/>
                </a:cxn>
                <a:cxn ang="0">
                  <a:pos x="36" y="2"/>
                </a:cxn>
                <a:cxn ang="0">
                  <a:pos x="27" y="0"/>
                </a:cxn>
                <a:cxn ang="0">
                  <a:pos x="27" y="0"/>
                </a:cxn>
                <a:cxn ang="0">
                  <a:pos x="18" y="2"/>
                </a:cxn>
                <a:cxn ang="0">
                  <a:pos x="11" y="4"/>
                </a:cxn>
                <a:cxn ang="0">
                  <a:pos x="4" y="11"/>
                </a:cxn>
                <a:cxn ang="0">
                  <a:pos x="0" y="19"/>
                </a:cxn>
                <a:cxn ang="0">
                  <a:pos x="0" y="27"/>
                </a:cxn>
                <a:cxn ang="0">
                  <a:pos x="0" y="27"/>
                </a:cxn>
                <a:cxn ang="0">
                  <a:pos x="0" y="36"/>
                </a:cxn>
                <a:cxn ang="0">
                  <a:pos x="4" y="44"/>
                </a:cxn>
                <a:cxn ang="0">
                  <a:pos x="11" y="50"/>
                </a:cxn>
                <a:cxn ang="0">
                  <a:pos x="18" y="55"/>
                </a:cxn>
                <a:cxn ang="0">
                  <a:pos x="27" y="55"/>
                </a:cxn>
                <a:cxn ang="0">
                  <a:pos x="27" y="55"/>
                </a:cxn>
              </a:cxnLst>
              <a:rect l="0" t="0" r="r" b="b"/>
              <a:pathLst>
                <a:path w="56" h="56">
                  <a:moveTo>
                    <a:pt x="27" y="55"/>
                  </a:moveTo>
                  <a:lnTo>
                    <a:pt x="36" y="55"/>
                  </a:lnTo>
                  <a:lnTo>
                    <a:pt x="44" y="50"/>
                  </a:lnTo>
                  <a:lnTo>
                    <a:pt x="50" y="44"/>
                  </a:lnTo>
                  <a:lnTo>
                    <a:pt x="52" y="36"/>
                  </a:lnTo>
                  <a:lnTo>
                    <a:pt x="55" y="27"/>
                  </a:lnTo>
                  <a:lnTo>
                    <a:pt x="55" y="27"/>
                  </a:lnTo>
                  <a:lnTo>
                    <a:pt x="52" y="19"/>
                  </a:lnTo>
                  <a:lnTo>
                    <a:pt x="50" y="11"/>
                  </a:lnTo>
                  <a:lnTo>
                    <a:pt x="44" y="4"/>
                  </a:lnTo>
                  <a:lnTo>
                    <a:pt x="36" y="2"/>
                  </a:lnTo>
                  <a:lnTo>
                    <a:pt x="27" y="0"/>
                  </a:lnTo>
                  <a:lnTo>
                    <a:pt x="27" y="0"/>
                  </a:lnTo>
                  <a:lnTo>
                    <a:pt x="18" y="2"/>
                  </a:lnTo>
                  <a:lnTo>
                    <a:pt x="11" y="4"/>
                  </a:lnTo>
                  <a:lnTo>
                    <a:pt x="4" y="11"/>
                  </a:lnTo>
                  <a:lnTo>
                    <a:pt x="0" y="19"/>
                  </a:lnTo>
                  <a:lnTo>
                    <a:pt x="0" y="27"/>
                  </a:lnTo>
                  <a:lnTo>
                    <a:pt x="0" y="27"/>
                  </a:lnTo>
                  <a:lnTo>
                    <a:pt x="0" y="36"/>
                  </a:lnTo>
                  <a:lnTo>
                    <a:pt x="4" y="44"/>
                  </a:lnTo>
                  <a:lnTo>
                    <a:pt x="11" y="50"/>
                  </a:lnTo>
                  <a:lnTo>
                    <a:pt x="18" y="55"/>
                  </a:lnTo>
                  <a:lnTo>
                    <a:pt x="27" y="55"/>
                  </a:lnTo>
                  <a:lnTo>
                    <a:pt x="27" y="55"/>
                  </a:lnTo>
                </a:path>
              </a:pathLst>
            </a:custGeom>
            <a:solidFill>
              <a:srgbClr val="FFD80F"/>
            </a:solidFill>
            <a:ln w="9525" cap="rnd">
              <a:noFill/>
              <a:round/>
              <a:headEnd/>
              <a:tailEnd/>
            </a:ln>
            <a:effectLst/>
          </p:spPr>
          <p:txBody>
            <a:bodyPr/>
            <a:lstStyle/>
            <a:p>
              <a:endParaRPr lang="en-US" sz="1800"/>
            </a:p>
          </p:txBody>
        </p:sp>
        <p:sp>
          <p:nvSpPr>
            <p:cNvPr id="291" name="Freeform 289">
              <a:extLst>
                <a:ext uri="{FF2B5EF4-FFF2-40B4-BE49-F238E27FC236}">
                  <a16:creationId xmlns:a16="http://schemas.microsoft.com/office/drawing/2014/main" id="{9C034A19-2192-9B4D-8D50-08E542ACD848}"/>
                </a:ext>
              </a:extLst>
            </p:cNvPr>
            <p:cNvSpPr>
              <a:spLocks/>
            </p:cNvSpPr>
            <p:nvPr/>
          </p:nvSpPr>
          <p:spPr bwMode="auto">
            <a:xfrm>
              <a:off x="2216" y="2635"/>
              <a:ext cx="56" cy="56"/>
            </a:xfrm>
            <a:custGeom>
              <a:avLst/>
              <a:gdLst/>
              <a:ahLst/>
              <a:cxnLst>
                <a:cxn ang="0">
                  <a:pos x="27" y="55"/>
                </a:cxn>
                <a:cxn ang="0">
                  <a:pos x="36" y="55"/>
                </a:cxn>
                <a:cxn ang="0">
                  <a:pos x="44" y="50"/>
                </a:cxn>
                <a:cxn ang="0">
                  <a:pos x="50" y="44"/>
                </a:cxn>
                <a:cxn ang="0">
                  <a:pos x="52" y="36"/>
                </a:cxn>
                <a:cxn ang="0">
                  <a:pos x="55" y="27"/>
                </a:cxn>
                <a:cxn ang="0">
                  <a:pos x="55" y="27"/>
                </a:cxn>
                <a:cxn ang="0">
                  <a:pos x="52" y="19"/>
                </a:cxn>
                <a:cxn ang="0">
                  <a:pos x="50" y="11"/>
                </a:cxn>
                <a:cxn ang="0">
                  <a:pos x="44" y="4"/>
                </a:cxn>
                <a:cxn ang="0">
                  <a:pos x="36" y="2"/>
                </a:cxn>
                <a:cxn ang="0">
                  <a:pos x="27" y="0"/>
                </a:cxn>
                <a:cxn ang="0">
                  <a:pos x="27" y="0"/>
                </a:cxn>
                <a:cxn ang="0">
                  <a:pos x="18" y="2"/>
                </a:cxn>
                <a:cxn ang="0">
                  <a:pos x="11" y="4"/>
                </a:cxn>
                <a:cxn ang="0">
                  <a:pos x="4" y="11"/>
                </a:cxn>
                <a:cxn ang="0">
                  <a:pos x="0" y="19"/>
                </a:cxn>
                <a:cxn ang="0">
                  <a:pos x="0" y="27"/>
                </a:cxn>
                <a:cxn ang="0">
                  <a:pos x="0" y="27"/>
                </a:cxn>
                <a:cxn ang="0">
                  <a:pos x="0" y="36"/>
                </a:cxn>
                <a:cxn ang="0">
                  <a:pos x="4" y="44"/>
                </a:cxn>
                <a:cxn ang="0">
                  <a:pos x="11" y="50"/>
                </a:cxn>
                <a:cxn ang="0">
                  <a:pos x="18" y="55"/>
                </a:cxn>
                <a:cxn ang="0">
                  <a:pos x="27" y="55"/>
                </a:cxn>
                <a:cxn ang="0">
                  <a:pos x="27" y="55"/>
                </a:cxn>
              </a:cxnLst>
              <a:rect l="0" t="0" r="r" b="b"/>
              <a:pathLst>
                <a:path w="56" h="56">
                  <a:moveTo>
                    <a:pt x="27" y="55"/>
                  </a:moveTo>
                  <a:lnTo>
                    <a:pt x="36" y="55"/>
                  </a:lnTo>
                  <a:lnTo>
                    <a:pt x="44" y="50"/>
                  </a:lnTo>
                  <a:lnTo>
                    <a:pt x="50" y="44"/>
                  </a:lnTo>
                  <a:lnTo>
                    <a:pt x="52" y="36"/>
                  </a:lnTo>
                  <a:lnTo>
                    <a:pt x="55" y="27"/>
                  </a:lnTo>
                  <a:lnTo>
                    <a:pt x="55" y="27"/>
                  </a:lnTo>
                  <a:lnTo>
                    <a:pt x="52" y="19"/>
                  </a:lnTo>
                  <a:lnTo>
                    <a:pt x="50" y="11"/>
                  </a:lnTo>
                  <a:lnTo>
                    <a:pt x="44" y="4"/>
                  </a:lnTo>
                  <a:lnTo>
                    <a:pt x="36" y="2"/>
                  </a:lnTo>
                  <a:lnTo>
                    <a:pt x="27" y="0"/>
                  </a:lnTo>
                  <a:lnTo>
                    <a:pt x="27" y="0"/>
                  </a:lnTo>
                  <a:lnTo>
                    <a:pt x="18" y="2"/>
                  </a:lnTo>
                  <a:lnTo>
                    <a:pt x="11" y="4"/>
                  </a:lnTo>
                  <a:lnTo>
                    <a:pt x="4" y="11"/>
                  </a:lnTo>
                  <a:lnTo>
                    <a:pt x="0" y="19"/>
                  </a:lnTo>
                  <a:lnTo>
                    <a:pt x="0" y="27"/>
                  </a:lnTo>
                  <a:lnTo>
                    <a:pt x="0" y="27"/>
                  </a:lnTo>
                  <a:lnTo>
                    <a:pt x="0" y="36"/>
                  </a:lnTo>
                  <a:lnTo>
                    <a:pt x="4" y="44"/>
                  </a:lnTo>
                  <a:lnTo>
                    <a:pt x="11" y="50"/>
                  </a:lnTo>
                  <a:lnTo>
                    <a:pt x="18" y="55"/>
                  </a:lnTo>
                  <a:lnTo>
                    <a:pt x="27" y="55"/>
                  </a:lnTo>
                  <a:lnTo>
                    <a:pt x="27" y="55"/>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292" name="Freeform 290">
              <a:extLst>
                <a:ext uri="{FF2B5EF4-FFF2-40B4-BE49-F238E27FC236}">
                  <a16:creationId xmlns:a16="http://schemas.microsoft.com/office/drawing/2014/main" id="{A4150461-3DD1-464F-BA33-2416689547FD}"/>
                </a:ext>
              </a:extLst>
            </p:cNvPr>
            <p:cNvSpPr>
              <a:spLocks/>
            </p:cNvSpPr>
            <p:nvPr/>
          </p:nvSpPr>
          <p:spPr bwMode="auto">
            <a:xfrm>
              <a:off x="2322" y="2621"/>
              <a:ext cx="57" cy="56"/>
            </a:xfrm>
            <a:custGeom>
              <a:avLst/>
              <a:gdLst/>
              <a:ahLst/>
              <a:cxnLst>
                <a:cxn ang="0">
                  <a:pos x="28" y="55"/>
                </a:cxn>
                <a:cxn ang="0">
                  <a:pos x="36" y="52"/>
                </a:cxn>
                <a:cxn ang="0">
                  <a:pos x="44" y="48"/>
                </a:cxn>
                <a:cxn ang="0">
                  <a:pos x="51" y="41"/>
                </a:cxn>
                <a:cxn ang="0">
                  <a:pos x="56" y="35"/>
                </a:cxn>
                <a:cxn ang="0">
                  <a:pos x="56" y="27"/>
                </a:cxn>
                <a:cxn ang="0">
                  <a:pos x="56" y="27"/>
                </a:cxn>
                <a:cxn ang="0">
                  <a:pos x="56" y="18"/>
                </a:cxn>
                <a:cxn ang="0">
                  <a:pos x="51" y="9"/>
                </a:cxn>
                <a:cxn ang="0">
                  <a:pos x="44" y="4"/>
                </a:cxn>
                <a:cxn ang="0">
                  <a:pos x="36" y="0"/>
                </a:cxn>
                <a:cxn ang="0">
                  <a:pos x="28" y="0"/>
                </a:cxn>
                <a:cxn ang="0">
                  <a:pos x="28" y="0"/>
                </a:cxn>
                <a:cxn ang="0">
                  <a:pos x="19" y="0"/>
                </a:cxn>
                <a:cxn ang="0">
                  <a:pos x="11" y="4"/>
                </a:cxn>
                <a:cxn ang="0">
                  <a:pos x="6" y="9"/>
                </a:cxn>
                <a:cxn ang="0">
                  <a:pos x="2" y="18"/>
                </a:cxn>
                <a:cxn ang="0">
                  <a:pos x="0" y="27"/>
                </a:cxn>
                <a:cxn ang="0">
                  <a:pos x="0" y="27"/>
                </a:cxn>
                <a:cxn ang="0">
                  <a:pos x="2" y="35"/>
                </a:cxn>
                <a:cxn ang="0">
                  <a:pos x="6" y="41"/>
                </a:cxn>
                <a:cxn ang="0">
                  <a:pos x="11" y="48"/>
                </a:cxn>
                <a:cxn ang="0">
                  <a:pos x="19" y="52"/>
                </a:cxn>
                <a:cxn ang="0">
                  <a:pos x="28" y="55"/>
                </a:cxn>
                <a:cxn ang="0">
                  <a:pos x="28" y="55"/>
                </a:cxn>
              </a:cxnLst>
              <a:rect l="0" t="0" r="r" b="b"/>
              <a:pathLst>
                <a:path w="57" h="56">
                  <a:moveTo>
                    <a:pt x="28" y="55"/>
                  </a:moveTo>
                  <a:lnTo>
                    <a:pt x="36" y="52"/>
                  </a:lnTo>
                  <a:lnTo>
                    <a:pt x="44" y="48"/>
                  </a:lnTo>
                  <a:lnTo>
                    <a:pt x="51" y="41"/>
                  </a:lnTo>
                  <a:lnTo>
                    <a:pt x="56" y="35"/>
                  </a:lnTo>
                  <a:lnTo>
                    <a:pt x="56" y="27"/>
                  </a:lnTo>
                  <a:lnTo>
                    <a:pt x="56" y="27"/>
                  </a:lnTo>
                  <a:lnTo>
                    <a:pt x="56" y="18"/>
                  </a:lnTo>
                  <a:lnTo>
                    <a:pt x="51" y="9"/>
                  </a:lnTo>
                  <a:lnTo>
                    <a:pt x="44" y="4"/>
                  </a:lnTo>
                  <a:lnTo>
                    <a:pt x="36" y="0"/>
                  </a:lnTo>
                  <a:lnTo>
                    <a:pt x="28" y="0"/>
                  </a:lnTo>
                  <a:lnTo>
                    <a:pt x="28" y="0"/>
                  </a:lnTo>
                  <a:lnTo>
                    <a:pt x="19" y="0"/>
                  </a:lnTo>
                  <a:lnTo>
                    <a:pt x="11" y="4"/>
                  </a:lnTo>
                  <a:lnTo>
                    <a:pt x="6" y="9"/>
                  </a:lnTo>
                  <a:lnTo>
                    <a:pt x="2" y="18"/>
                  </a:lnTo>
                  <a:lnTo>
                    <a:pt x="0" y="27"/>
                  </a:lnTo>
                  <a:lnTo>
                    <a:pt x="0" y="27"/>
                  </a:lnTo>
                  <a:lnTo>
                    <a:pt x="2" y="35"/>
                  </a:lnTo>
                  <a:lnTo>
                    <a:pt x="6" y="41"/>
                  </a:lnTo>
                  <a:lnTo>
                    <a:pt x="11" y="48"/>
                  </a:lnTo>
                  <a:lnTo>
                    <a:pt x="19" y="52"/>
                  </a:lnTo>
                  <a:lnTo>
                    <a:pt x="28" y="55"/>
                  </a:lnTo>
                  <a:lnTo>
                    <a:pt x="28" y="55"/>
                  </a:lnTo>
                </a:path>
              </a:pathLst>
            </a:custGeom>
            <a:solidFill>
              <a:srgbClr val="FFD80F"/>
            </a:solidFill>
            <a:ln w="9525" cap="rnd">
              <a:noFill/>
              <a:round/>
              <a:headEnd/>
              <a:tailEnd/>
            </a:ln>
            <a:effectLst/>
          </p:spPr>
          <p:txBody>
            <a:bodyPr/>
            <a:lstStyle/>
            <a:p>
              <a:endParaRPr lang="en-US" sz="1800"/>
            </a:p>
          </p:txBody>
        </p:sp>
        <p:sp>
          <p:nvSpPr>
            <p:cNvPr id="293" name="Freeform 291">
              <a:extLst>
                <a:ext uri="{FF2B5EF4-FFF2-40B4-BE49-F238E27FC236}">
                  <a16:creationId xmlns:a16="http://schemas.microsoft.com/office/drawing/2014/main" id="{629B888B-5032-1849-B758-800A06AEFF9C}"/>
                </a:ext>
              </a:extLst>
            </p:cNvPr>
            <p:cNvSpPr>
              <a:spLocks/>
            </p:cNvSpPr>
            <p:nvPr/>
          </p:nvSpPr>
          <p:spPr bwMode="auto">
            <a:xfrm>
              <a:off x="2322" y="2621"/>
              <a:ext cx="57" cy="56"/>
            </a:xfrm>
            <a:custGeom>
              <a:avLst/>
              <a:gdLst/>
              <a:ahLst/>
              <a:cxnLst>
                <a:cxn ang="0">
                  <a:pos x="28" y="55"/>
                </a:cxn>
                <a:cxn ang="0">
                  <a:pos x="36" y="52"/>
                </a:cxn>
                <a:cxn ang="0">
                  <a:pos x="44" y="48"/>
                </a:cxn>
                <a:cxn ang="0">
                  <a:pos x="51" y="41"/>
                </a:cxn>
                <a:cxn ang="0">
                  <a:pos x="56" y="35"/>
                </a:cxn>
                <a:cxn ang="0">
                  <a:pos x="56" y="27"/>
                </a:cxn>
                <a:cxn ang="0">
                  <a:pos x="56" y="27"/>
                </a:cxn>
                <a:cxn ang="0">
                  <a:pos x="56" y="18"/>
                </a:cxn>
                <a:cxn ang="0">
                  <a:pos x="51" y="9"/>
                </a:cxn>
                <a:cxn ang="0">
                  <a:pos x="44" y="4"/>
                </a:cxn>
                <a:cxn ang="0">
                  <a:pos x="36" y="0"/>
                </a:cxn>
                <a:cxn ang="0">
                  <a:pos x="28" y="0"/>
                </a:cxn>
                <a:cxn ang="0">
                  <a:pos x="28" y="0"/>
                </a:cxn>
                <a:cxn ang="0">
                  <a:pos x="19" y="0"/>
                </a:cxn>
                <a:cxn ang="0">
                  <a:pos x="11" y="4"/>
                </a:cxn>
                <a:cxn ang="0">
                  <a:pos x="6" y="9"/>
                </a:cxn>
                <a:cxn ang="0">
                  <a:pos x="2" y="18"/>
                </a:cxn>
                <a:cxn ang="0">
                  <a:pos x="0" y="27"/>
                </a:cxn>
                <a:cxn ang="0">
                  <a:pos x="0" y="27"/>
                </a:cxn>
                <a:cxn ang="0">
                  <a:pos x="2" y="35"/>
                </a:cxn>
                <a:cxn ang="0">
                  <a:pos x="6" y="41"/>
                </a:cxn>
                <a:cxn ang="0">
                  <a:pos x="11" y="48"/>
                </a:cxn>
                <a:cxn ang="0">
                  <a:pos x="19" y="52"/>
                </a:cxn>
                <a:cxn ang="0">
                  <a:pos x="28" y="55"/>
                </a:cxn>
                <a:cxn ang="0">
                  <a:pos x="28" y="55"/>
                </a:cxn>
              </a:cxnLst>
              <a:rect l="0" t="0" r="r" b="b"/>
              <a:pathLst>
                <a:path w="57" h="56">
                  <a:moveTo>
                    <a:pt x="28" y="55"/>
                  </a:moveTo>
                  <a:lnTo>
                    <a:pt x="36" y="52"/>
                  </a:lnTo>
                  <a:lnTo>
                    <a:pt x="44" y="48"/>
                  </a:lnTo>
                  <a:lnTo>
                    <a:pt x="51" y="41"/>
                  </a:lnTo>
                  <a:lnTo>
                    <a:pt x="56" y="35"/>
                  </a:lnTo>
                  <a:lnTo>
                    <a:pt x="56" y="27"/>
                  </a:lnTo>
                  <a:lnTo>
                    <a:pt x="56" y="27"/>
                  </a:lnTo>
                  <a:lnTo>
                    <a:pt x="56" y="18"/>
                  </a:lnTo>
                  <a:lnTo>
                    <a:pt x="51" y="9"/>
                  </a:lnTo>
                  <a:lnTo>
                    <a:pt x="44" y="4"/>
                  </a:lnTo>
                  <a:lnTo>
                    <a:pt x="36" y="0"/>
                  </a:lnTo>
                  <a:lnTo>
                    <a:pt x="28" y="0"/>
                  </a:lnTo>
                  <a:lnTo>
                    <a:pt x="28" y="0"/>
                  </a:lnTo>
                  <a:lnTo>
                    <a:pt x="19" y="0"/>
                  </a:lnTo>
                  <a:lnTo>
                    <a:pt x="11" y="4"/>
                  </a:lnTo>
                  <a:lnTo>
                    <a:pt x="6" y="9"/>
                  </a:lnTo>
                  <a:lnTo>
                    <a:pt x="2" y="18"/>
                  </a:lnTo>
                  <a:lnTo>
                    <a:pt x="0" y="27"/>
                  </a:lnTo>
                  <a:lnTo>
                    <a:pt x="0" y="27"/>
                  </a:lnTo>
                  <a:lnTo>
                    <a:pt x="2" y="35"/>
                  </a:lnTo>
                  <a:lnTo>
                    <a:pt x="6" y="41"/>
                  </a:lnTo>
                  <a:lnTo>
                    <a:pt x="11" y="48"/>
                  </a:lnTo>
                  <a:lnTo>
                    <a:pt x="19" y="52"/>
                  </a:lnTo>
                  <a:lnTo>
                    <a:pt x="28" y="55"/>
                  </a:lnTo>
                  <a:lnTo>
                    <a:pt x="28" y="55"/>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294" name="Freeform 292">
              <a:extLst>
                <a:ext uri="{FF2B5EF4-FFF2-40B4-BE49-F238E27FC236}">
                  <a16:creationId xmlns:a16="http://schemas.microsoft.com/office/drawing/2014/main" id="{A04CC20B-1476-E545-BB43-2A5466011C8D}"/>
                </a:ext>
              </a:extLst>
            </p:cNvPr>
            <p:cNvSpPr>
              <a:spLocks/>
            </p:cNvSpPr>
            <p:nvPr/>
          </p:nvSpPr>
          <p:spPr bwMode="auto">
            <a:xfrm>
              <a:off x="1979" y="1239"/>
              <a:ext cx="1842" cy="1250"/>
            </a:xfrm>
            <a:custGeom>
              <a:avLst/>
              <a:gdLst/>
              <a:ahLst/>
              <a:cxnLst>
                <a:cxn ang="0">
                  <a:pos x="711" y="297"/>
                </a:cxn>
                <a:cxn ang="0">
                  <a:pos x="455" y="455"/>
                </a:cxn>
                <a:cxn ang="0">
                  <a:pos x="296" y="711"/>
                </a:cxn>
                <a:cxn ang="0">
                  <a:pos x="262" y="921"/>
                </a:cxn>
                <a:cxn ang="0">
                  <a:pos x="267" y="994"/>
                </a:cxn>
                <a:cxn ang="0">
                  <a:pos x="278" y="1068"/>
                </a:cxn>
                <a:cxn ang="0">
                  <a:pos x="296" y="1135"/>
                </a:cxn>
                <a:cxn ang="0">
                  <a:pos x="303" y="1156"/>
                </a:cxn>
                <a:cxn ang="0">
                  <a:pos x="258" y="1140"/>
                </a:cxn>
                <a:cxn ang="0">
                  <a:pos x="195" y="1108"/>
                </a:cxn>
                <a:cxn ang="0">
                  <a:pos x="138" y="1074"/>
                </a:cxn>
                <a:cxn ang="0">
                  <a:pos x="130" y="1085"/>
                </a:cxn>
                <a:cxn ang="0">
                  <a:pos x="101" y="1133"/>
                </a:cxn>
                <a:cxn ang="0">
                  <a:pos x="69" y="1202"/>
                </a:cxn>
                <a:cxn ang="0">
                  <a:pos x="58" y="1249"/>
                </a:cxn>
                <a:cxn ang="0">
                  <a:pos x="29" y="1156"/>
                </a:cxn>
                <a:cxn ang="0">
                  <a:pos x="9" y="1057"/>
                </a:cxn>
                <a:cxn ang="0">
                  <a:pos x="0" y="956"/>
                </a:cxn>
                <a:cxn ang="0">
                  <a:pos x="9" y="771"/>
                </a:cxn>
                <a:cxn ang="0">
                  <a:pos x="177" y="377"/>
                </a:cxn>
                <a:cxn ang="0">
                  <a:pos x="497" y="101"/>
                </a:cxn>
                <a:cxn ang="0">
                  <a:pos x="920" y="0"/>
                </a:cxn>
                <a:cxn ang="0">
                  <a:pos x="1210" y="46"/>
                </a:cxn>
                <a:cxn ang="0">
                  <a:pos x="1571" y="269"/>
                </a:cxn>
                <a:cxn ang="0">
                  <a:pos x="1794" y="630"/>
                </a:cxn>
                <a:cxn ang="0">
                  <a:pos x="1841" y="921"/>
                </a:cxn>
                <a:cxn ang="0">
                  <a:pos x="1835" y="1024"/>
                </a:cxn>
                <a:cxn ang="0">
                  <a:pos x="1817" y="1122"/>
                </a:cxn>
                <a:cxn ang="0">
                  <a:pos x="1790" y="1220"/>
                </a:cxn>
                <a:cxn ang="0">
                  <a:pos x="1778" y="1225"/>
                </a:cxn>
                <a:cxn ang="0">
                  <a:pos x="1750" y="1154"/>
                </a:cxn>
                <a:cxn ang="0">
                  <a:pos x="1716" y="1098"/>
                </a:cxn>
                <a:cxn ang="0">
                  <a:pos x="1702" y="1074"/>
                </a:cxn>
                <a:cxn ang="0">
                  <a:pos x="1666" y="1098"/>
                </a:cxn>
                <a:cxn ang="0">
                  <a:pos x="1601" y="1129"/>
                </a:cxn>
                <a:cxn ang="0">
                  <a:pos x="1546" y="1152"/>
                </a:cxn>
                <a:cxn ang="0">
                  <a:pos x="1534" y="1158"/>
                </a:cxn>
                <a:cxn ang="0">
                  <a:pos x="1555" y="1089"/>
                </a:cxn>
                <a:cxn ang="0">
                  <a:pos x="1571" y="1020"/>
                </a:cxn>
                <a:cxn ang="0">
                  <a:pos x="1578" y="946"/>
                </a:cxn>
                <a:cxn ang="0">
                  <a:pos x="1569" y="813"/>
                </a:cxn>
                <a:cxn ang="0">
                  <a:pos x="1451" y="533"/>
                </a:cxn>
                <a:cxn ang="0">
                  <a:pos x="1221" y="337"/>
                </a:cxn>
                <a:cxn ang="0">
                  <a:pos x="920" y="264"/>
                </a:cxn>
              </a:cxnLst>
              <a:rect l="0" t="0" r="r" b="b"/>
              <a:pathLst>
                <a:path w="1842" h="1250">
                  <a:moveTo>
                    <a:pt x="920" y="264"/>
                  </a:moveTo>
                  <a:lnTo>
                    <a:pt x="812" y="271"/>
                  </a:lnTo>
                  <a:lnTo>
                    <a:pt x="711" y="297"/>
                  </a:lnTo>
                  <a:lnTo>
                    <a:pt x="616" y="337"/>
                  </a:lnTo>
                  <a:lnTo>
                    <a:pt x="531" y="389"/>
                  </a:lnTo>
                  <a:lnTo>
                    <a:pt x="455" y="455"/>
                  </a:lnTo>
                  <a:lnTo>
                    <a:pt x="389" y="533"/>
                  </a:lnTo>
                  <a:lnTo>
                    <a:pt x="336" y="619"/>
                  </a:lnTo>
                  <a:lnTo>
                    <a:pt x="296" y="711"/>
                  </a:lnTo>
                  <a:lnTo>
                    <a:pt x="271" y="813"/>
                  </a:lnTo>
                  <a:lnTo>
                    <a:pt x="262" y="921"/>
                  </a:lnTo>
                  <a:lnTo>
                    <a:pt x="262" y="921"/>
                  </a:lnTo>
                  <a:lnTo>
                    <a:pt x="262" y="946"/>
                  </a:lnTo>
                  <a:lnTo>
                    <a:pt x="262" y="971"/>
                  </a:lnTo>
                  <a:lnTo>
                    <a:pt x="267" y="994"/>
                  </a:lnTo>
                  <a:lnTo>
                    <a:pt x="269" y="1020"/>
                  </a:lnTo>
                  <a:lnTo>
                    <a:pt x="273" y="1043"/>
                  </a:lnTo>
                  <a:lnTo>
                    <a:pt x="278" y="1068"/>
                  </a:lnTo>
                  <a:lnTo>
                    <a:pt x="283" y="1089"/>
                  </a:lnTo>
                  <a:lnTo>
                    <a:pt x="290" y="1112"/>
                  </a:lnTo>
                  <a:lnTo>
                    <a:pt x="296" y="1135"/>
                  </a:lnTo>
                  <a:lnTo>
                    <a:pt x="305" y="1158"/>
                  </a:lnTo>
                  <a:lnTo>
                    <a:pt x="305" y="1158"/>
                  </a:lnTo>
                  <a:lnTo>
                    <a:pt x="303" y="1156"/>
                  </a:lnTo>
                  <a:lnTo>
                    <a:pt x="292" y="1152"/>
                  </a:lnTo>
                  <a:lnTo>
                    <a:pt x="278" y="1146"/>
                  </a:lnTo>
                  <a:lnTo>
                    <a:pt x="258" y="1140"/>
                  </a:lnTo>
                  <a:lnTo>
                    <a:pt x="237" y="1129"/>
                  </a:lnTo>
                  <a:lnTo>
                    <a:pt x="216" y="1119"/>
                  </a:lnTo>
                  <a:lnTo>
                    <a:pt x="195" y="1108"/>
                  </a:lnTo>
                  <a:lnTo>
                    <a:pt x="172" y="1098"/>
                  </a:lnTo>
                  <a:lnTo>
                    <a:pt x="153" y="1085"/>
                  </a:lnTo>
                  <a:lnTo>
                    <a:pt x="138" y="1074"/>
                  </a:lnTo>
                  <a:lnTo>
                    <a:pt x="138" y="1074"/>
                  </a:lnTo>
                  <a:lnTo>
                    <a:pt x="136" y="1076"/>
                  </a:lnTo>
                  <a:lnTo>
                    <a:pt x="130" y="1085"/>
                  </a:lnTo>
                  <a:lnTo>
                    <a:pt x="122" y="1098"/>
                  </a:lnTo>
                  <a:lnTo>
                    <a:pt x="111" y="1114"/>
                  </a:lnTo>
                  <a:lnTo>
                    <a:pt x="101" y="1133"/>
                  </a:lnTo>
                  <a:lnTo>
                    <a:pt x="87" y="1154"/>
                  </a:lnTo>
                  <a:lnTo>
                    <a:pt x="78" y="1179"/>
                  </a:lnTo>
                  <a:lnTo>
                    <a:pt x="69" y="1202"/>
                  </a:lnTo>
                  <a:lnTo>
                    <a:pt x="62" y="1225"/>
                  </a:lnTo>
                  <a:lnTo>
                    <a:pt x="58" y="1249"/>
                  </a:lnTo>
                  <a:lnTo>
                    <a:pt x="58" y="1249"/>
                  </a:lnTo>
                  <a:lnTo>
                    <a:pt x="48" y="1220"/>
                  </a:lnTo>
                  <a:lnTo>
                    <a:pt x="37" y="1188"/>
                  </a:lnTo>
                  <a:lnTo>
                    <a:pt x="29" y="1156"/>
                  </a:lnTo>
                  <a:lnTo>
                    <a:pt x="20" y="1122"/>
                  </a:lnTo>
                  <a:lnTo>
                    <a:pt x="14" y="1091"/>
                  </a:lnTo>
                  <a:lnTo>
                    <a:pt x="9" y="1057"/>
                  </a:lnTo>
                  <a:lnTo>
                    <a:pt x="4" y="1024"/>
                  </a:lnTo>
                  <a:lnTo>
                    <a:pt x="2" y="990"/>
                  </a:lnTo>
                  <a:lnTo>
                    <a:pt x="0" y="956"/>
                  </a:lnTo>
                  <a:lnTo>
                    <a:pt x="0" y="921"/>
                  </a:lnTo>
                  <a:lnTo>
                    <a:pt x="0" y="921"/>
                  </a:lnTo>
                  <a:lnTo>
                    <a:pt x="9" y="771"/>
                  </a:lnTo>
                  <a:lnTo>
                    <a:pt x="46" y="630"/>
                  </a:lnTo>
                  <a:lnTo>
                    <a:pt x="101" y="497"/>
                  </a:lnTo>
                  <a:lnTo>
                    <a:pt x="177" y="377"/>
                  </a:lnTo>
                  <a:lnTo>
                    <a:pt x="269" y="269"/>
                  </a:lnTo>
                  <a:lnTo>
                    <a:pt x="377" y="177"/>
                  </a:lnTo>
                  <a:lnTo>
                    <a:pt x="497" y="101"/>
                  </a:lnTo>
                  <a:lnTo>
                    <a:pt x="630" y="46"/>
                  </a:lnTo>
                  <a:lnTo>
                    <a:pt x="770" y="11"/>
                  </a:lnTo>
                  <a:lnTo>
                    <a:pt x="920" y="0"/>
                  </a:lnTo>
                  <a:lnTo>
                    <a:pt x="920" y="0"/>
                  </a:lnTo>
                  <a:lnTo>
                    <a:pt x="1070" y="11"/>
                  </a:lnTo>
                  <a:lnTo>
                    <a:pt x="1210" y="46"/>
                  </a:lnTo>
                  <a:lnTo>
                    <a:pt x="1343" y="101"/>
                  </a:lnTo>
                  <a:lnTo>
                    <a:pt x="1463" y="177"/>
                  </a:lnTo>
                  <a:lnTo>
                    <a:pt x="1571" y="269"/>
                  </a:lnTo>
                  <a:lnTo>
                    <a:pt x="1661" y="377"/>
                  </a:lnTo>
                  <a:lnTo>
                    <a:pt x="1737" y="497"/>
                  </a:lnTo>
                  <a:lnTo>
                    <a:pt x="1794" y="630"/>
                  </a:lnTo>
                  <a:lnTo>
                    <a:pt x="1828" y="771"/>
                  </a:lnTo>
                  <a:lnTo>
                    <a:pt x="1841" y="921"/>
                  </a:lnTo>
                  <a:lnTo>
                    <a:pt x="1841" y="921"/>
                  </a:lnTo>
                  <a:lnTo>
                    <a:pt x="1841" y="956"/>
                  </a:lnTo>
                  <a:lnTo>
                    <a:pt x="1838" y="990"/>
                  </a:lnTo>
                  <a:lnTo>
                    <a:pt x="1835" y="1024"/>
                  </a:lnTo>
                  <a:lnTo>
                    <a:pt x="1831" y="1057"/>
                  </a:lnTo>
                  <a:lnTo>
                    <a:pt x="1824" y="1091"/>
                  </a:lnTo>
                  <a:lnTo>
                    <a:pt x="1817" y="1122"/>
                  </a:lnTo>
                  <a:lnTo>
                    <a:pt x="1811" y="1156"/>
                  </a:lnTo>
                  <a:lnTo>
                    <a:pt x="1801" y="1188"/>
                  </a:lnTo>
                  <a:lnTo>
                    <a:pt x="1790" y="1220"/>
                  </a:lnTo>
                  <a:lnTo>
                    <a:pt x="1780" y="1249"/>
                  </a:lnTo>
                  <a:lnTo>
                    <a:pt x="1780" y="1249"/>
                  </a:lnTo>
                  <a:lnTo>
                    <a:pt x="1778" y="1225"/>
                  </a:lnTo>
                  <a:lnTo>
                    <a:pt x="1771" y="1202"/>
                  </a:lnTo>
                  <a:lnTo>
                    <a:pt x="1760" y="1179"/>
                  </a:lnTo>
                  <a:lnTo>
                    <a:pt x="1750" y="1154"/>
                  </a:lnTo>
                  <a:lnTo>
                    <a:pt x="1739" y="1133"/>
                  </a:lnTo>
                  <a:lnTo>
                    <a:pt x="1727" y="1114"/>
                  </a:lnTo>
                  <a:lnTo>
                    <a:pt x="1716" y="1098"/>
                  </a:lnTo>
                  <a:lnTo>
                    <a:pt x="1709" y="1085"/>
                  </a:lnTo>
                  <a:lnTo>
                    <a:pt x="1704" y="1076"/>
                  </a:lnTo>
                  <a:lnTo>
                    <a:pt x="1702" y="1074"/>
                  </a:lnTo>
                  <a:lnTo>
                    <a:pt x="1702" y="1074"/>
                  </a:lnTo>
                  <a:lnTo>
                    <a:pt x="1684" y="1085"/>
                  </a:lnTo>
                  <a:lnTo>
                    <a:pt x="1666" y="1098"/>
                  </a:lnTo>
                  <a:lnTo>
                    <a:pt x="1645" y="1108"/>
                  </a:lnTo>
                  <a:lnTo>
                    <a:pt x="1624" y="1119"/>
                  </a:lnTo>
                  <a:lnTo>
                    <a:pt x="1601" y="1129"/>
                  </a:lnTo>
                  <a:lnTo>
                    <a:pt x="1580" y="1140"/>
                  </a:lnTo>
                  <a:lnTo>
                    <a:pt x="1560" y="1146"/>
                  </a:lnTo>
                  <a:lnTo>
                    <a:pt x="1546" y="1152"/>
                  </a:lnTo>
                  <a:lnTo>
                    <a:pt x="1537" y="1156"/>
                  </a:lnTo>
                  <a:lnTo>
                    <a:pt x="1534" y="1158"/>
                  </a:lnTo>
                  <a:lnTo>
                    <a:pt x="1534" y="1158"/>
                  </a:lnTo>
                  <a:lnTo>
                    <a:pt x="1541" y="1135"/>
                  </a:lnTo>
                  <a:lnTo>
                    <a:pt x="1550" y="1112"/>
                  </a:lnTo>
                  <a:lnTo>
                    <a:pt x="1555" y="1089"/>
                  </a:lnTo>
                  <a:lnTo>
                    <a:pt x="1560" y="1068"/>
                  </a:lnTo>
                  <a:lnTo>
                    <a:pt x="1567" y="1043"/>
                  </a:lnTo>
                  <a:lnTo>
                    <a:pt x="1571" y="1020"/>
                  </a:lnTo>
                  <a:lnTo>
                    <a:pt x="1573" y="994"/>
                  </a:lnTo>
                  <a:lnTo>
                    <a:pt x="1575" y="971"/>
                  </a:lnTo>
                  <a:lnTo>
                    <a:pt x="1578" y="946"/>
                  </a:lnTo>
                  <a:lnTo>
                    <a:pt x="1578" y="921"/>
                  </a:lnTo>
                  <a:lnTo>
                    <a:pt x="1578" y="921"/>
                  </a:lnTo>
                  <a:lnTo>
                    <a:pt x="1569" y="813"/>
                  </a:lnTo>
                  <a:lnTo>
                    <a:pt x="1544" y="711"/>
                  </a:lnTo>
                  <a:lnTo>
                    <a:pt x="1504" y="619"/>
                  </a:lnTo>
                  <a:lnTo>
                    <a:pt x="1451" y="533"/>
                  </a:lnTo>
                  <a:lnTo>
                    <a:pt x="1384" y="455"/>
                  </a:lnTo>
                  <a:lnTo>
                    <a:pt x="1308" y="389"/>
                  </a:lnTo>
                  <a:lnTo>
                    <a:pt x="1221" y="337"/>
                  </a:lnTo>
                  <a:lnTo>
                    <a:pt x="1127" y="297"/>
                  </a:lnTo>
                  <a:lnTo>
                    <a:pt x="1026" y="271"/>
                  </a:lnTo>
                  <a:lnTo>
                    <a:pt x="920" y="264"/>
                  </a:lnTo>
                  <a:lnTo>
                    <a:pt x="920" y="264"/>
                  </a:lnTo>
                </a:path>
              </a:pathLst>
            </a:custGeom>
            <a:solidFill>
              <a:srgbClr val="FFD80F"/>
            </a:solidFill>
            <a:ln w="9525" cap="rnd">
              <a:noFill/>
              <a:round/>
              <a:headEnd/>
              <a:tailEnd/>
            </a:ln>
            <a:effectLst/>
          </p:spPr>
          <p:txBody>
            <a:bodyPr/>
            <a:lstStyle/>
            <a:p>
              <a:endParaRPr lang="en-US" sz="1800"/>
            </a:p>
          </p:txBody>
        </p:sp>
        <p:sp>
          <p:nvSpPr>
            <p:cNvPr id="295" name="Freeform 293">
              <a:extLst>
                <a:ext uri="{FF2B5EF4-FFF2-40B4-BE49-F238E27FC236}">
                  <a16:creationId xmlns:a16="http://schemas.microsoft.com/office/drawing/2014/main" id="{B8B90DC9-86FC-1647-86EC-2BDA4F81AA3D}"/>
                </a:ext>
              </a:extLst>
            </p:cNvPr>
            <p:cNvSpPr>
              <a:spLocks/>
            </p:cNvSpPr>
            <p:nvPr/>
          </p:nvSpPr>
          <p:spPr bwMode="auto">
            <a:xfrm>
              <a:off x="1979" y="1239"/>
              <a:ext cx="1842" cy="1250"/>
            </a:xfrm>
            <a:custGeom>
              <a:avLst/>
              <a:gdLst/>
              <a:ahLst/>
              <a:cxnLst>
                <a:cxn ang="0">
                  <a:pos x="711" y="297"/>
                </a:cxn>
                <a:cxn ang="0">
                  <a:pos x="455" y="455"/>
                </a:cxn>
                <a:cxn ang="0">
                  <a:pos x="296" y="711"/>
                </a:cxn>
                <a:cxn ang="0">
                  <a:pos x="262" y="921"/>
                </a:cxn>
                <a:cxn ang="0">
                  <a:pos x="267" y="994"/>
                </a:cxn>
                <a:cxn ang="0">
                  <a:pos x="278" y="1068"/>
                </a:cxn>
                <a:cxn ang="0">
                  <a:pos x="296" y="1135"/>
                </a:cxn>
                <a:cxn ang="0">
                  <a:pos x="303" y="1156"/>
                </a:cxn>
                <a:cxn ang="0">
                  <a:pos x="258" y="1140"/>
                </a:cxn>
                <a:cxn ang="0">
                  <a:pos x="195" y="1108"/>
                </a:cxn>
                <a:cxn ang="0">
                  <a:pos x="138" y="1074"/>
                </a:cxn>
                <a:cxn ang="0">
                  <a:pos x="130" y="1085"/>
                </a:cxn>
                <a:cxn ang="0">
                  <a:pos x="101" y="1133"/>
                </a:cxn>
                <a:cxn ang="0">
                  <a:pos x="69" y="1202"/>
                </a:cxn>
                <a:cxn ang="0">
                  <a:pos x="58" y="1249"/>
                </a:cxn>
                <a:cxn ang="0">
                  <a:pos x="29" y="1156"/>
                </a:cxn>
                <a:cxn ang="0">
                  <a:pos x="9" y="1057"/>
                </a:cxn>
                <a:cxn ang="0">
                  <a:pos x="0" y="956"/>
                </a:cxn>
                <a:cxn ang="0">
                  <a:pos x="9" y="771"/>
                </a:cxn>
                <a:cxn ang="0">
                  <a:pos x="177" y="377"/>
                </a:cxn>
                <a:cxn ang="0">
                  <a:pos x="497" y="101"/>
                </a:cxn>
                <a:cxn ang="0">
                  <a:pos x="920" y="0"/>
                </a:cxn>
                <a:cxn ang="0">
                  <a:pos x="1210" y="46"/>
                </a:cxn>
                <a:cxn ang="0">
                  <a:pos x="1571" y="269"/>
                </a:cxn>
                <a:cxn ang="0">
                  <a:pos x="1794" y="630"/>
                </a:cxn>
                <a:cxn ang="0">
                  <a:pos x="1841" y="921"/>
                </a:cxn>
                <a:cxn ang="0">
                  <a:pos x="1835" y="1024"/>
                </a:cxn>
                <a:cxn ang="0">
                  <a:pos x="1817" y="1122"/>
                </a:cxn>
                <a:cxn ang="0">
                  <a:pos x="1790" y="1220"/>
                </a:cxn>
                <a:cxn ang="0">
                  <a:pos x="1778" y="1225"/>
                </a:cxn>
                <a:cxn ang="0">
                  <a:pos x="1750" y="1154"/>
                </a:cxn>
                <a:cxn ang="0">
                  <a:pos x="1716" y="1098"/>
                </a:cxn>
                <a:cxn ang="0">
                  <a:pos x="1702" y="1074"/>
                </a:cxn>
                <a:cxn ang="0">
                  <a:pos x="1666" y="1098"/>
                </a:cxn>
                <a:cxn ang="0">
                  <a:pos x="1601" y="1129"/>
                </a:cxn>
                <a:cxn ang="0">
                  <a:pos x="1546" y="1152"/>
                </a:cxn>
                <a:cxn ang="0">
                  <a:pos x="1534" y="1158"/>
                </a:cxn>
                <a:cxn ang="0">
                  <a:pos x="1555" y="1089"/>
                </a:cxn>
                <a:cxn ang="0">
                  <a:pos x="1571" y="1020"/>
                </a:cxn>
                <a:cxn ang="0">
                  <a:pos x="1578" y="946"/>
                </a:cxn>
                <a:cxn ang="0">
                  <a:pos x="1569" y="813"/>
                </a:cxn>
                <a:cxn ang="0">
                  <a:pos x="1451" y="533"/>
                </a:cxn>
                <a:cxn ang="0">
                  <a:pos x="1221" y="337"/>
                </a:cxn>
                <a:cxn ang="0">
                  <a:pos x="920" y="264"/>
                </a:cxn>
              </a:cxnLst>
              <a:rect l="0" t="0" r="r" b="b"/>
              <a:pathLst>
                <a:path w="1842" h="1250">
                  <a:moveTo>
                    <a:pt x="920" y="264"/>
                  </a:moveTo>
                  <a:lnTo>
                    <a:pt x="812" y="271"/>
                  </a:lnTo>
                  <a:lnTo>
                    <a:pt x="711" y="297"/>
                  </a:lnTo>
                  <a:lnTo>
                    <a:pt x="616" y="337"/>
                  </a:lnTo>
                  <a:lnTo>
                    <a:pt x="531" y="389"/>
                  </a:lnTo>
                  <a:lnTo>
                    <a:pt x="455" y="455"/>
                  </a:lnTo>
                  <a:lnTo>
                    <a:pt x="389" y="533"/>
                  </a:lnTo>
                  <a:lnTo>
                    <a:pt x="336" y="619"/>
                  </a:lnTo>
                  <a:lnTo>
                    <a:pt x="296" y="711"/>
                  </a:lnTo>
                  <a:lnTo>
                    <a:pt x="271" y="813"/>
                  </a:lnTo>
                  <a:lnTo>
                    <a:pt x="262" y="921"/>
                  </a:lnTo>
                  <a:lnTo>
                    <a:pt x="262" y="921"/>
                  </a:lnTo>
                  <a:lnTo>
                    <a:pt x="262" y="946"/>
                  </a:lnTo>
                  <a:lnTo>
                    <a:pt x="262" y="971"/>
                  </a:lnTo>
                  <a:lnTo>
                    <a:pt x="267" y="994"/>
                  </a:lnTo>
                  <a:lnTo>
                    <a:pt x="269" y="1020"/>
                  </a:lnTo>
                  <a:lnTo>
                    <a:pt x="273" y="1043"/>
                  </a:lnTo>
                  <a:lnTo>
                    <a:pt x="278" y="1068"/>
                  </a:lnTo>
                  <a:lnTo>
                    <a:pt x="283" y="1089"/>
                  </a:lnTo>
                  <a:lnTo>
                    <a:pt x="290" y="1112"/>
                  </a:lnTo>
                  <a:lnTo>
                    <a:pt x="296" y="1135"/>
                  </a:lnTo>
                  <a:lnTo>
                    <a:pt x="305" y="1158"/>
                  </a:lnTo>
                  <a:lnTo>
                    <a:pt x="305" y="1158"/>
                  </a:lnTo>
                  <a:lnTo>
                    <a:pt x="303" y="1156"/>
                  </a:lnTo>
                  <a:lnTo>
                    <a:pt x="292" y="1152"/>
                  </a:lnTo>
                  <a:lnTo>
                    <a:pt x="278" y="1146"/>
                  </a:lnTo>
                  <a:lnTo>
                    <a:pt x="258" y="1140"/>
                  </a:lnTo>
                  <a:lnTo>
                    <a:pt x="237" y="1129"/>
                  </a:lnTo>
                  <a:lnTo>
                    <a:pt x="216" y="1119"/>
                  </a:lnTo>
                  <a:lnTo>
                    <a:pt x="195" y="1108"/>
                  </a:lnTo>
                  <a:lnTo>
                    <a:pt x="172" y="1098"/>
                  </a:lnTo>
                  <a:lnTo>
                    <a:pt x="153" y="1085"/>
                  </a:lnTo>
                  <a:lnTo>
                    <a:pt x="138" y="1074"/>
                  </a:lnTo>
                  <a:lnTo>
                    <a:pt x="138" y="1074"/>
                  </a:lnTo>
                  <a:lnTo>
                    <a:pt x="136" y="1076"/>
                  </a:lnTo>
                  <a:lnTo>
                    <a:pt x="130" y="1085"/>
                  </a:lnTo>
                  <a:lnTo>
                    <a:pt x="122" y="1098"/>
                  </a:lnTo>
                  <a:lnTo>
                    <a:pt x="111" y="1114"/>
                  </a:lnTo>
                  <a:lnTo>
                    <a:pt x="101" y="1133"/>
                  </a:lnTo>
                  <a:lnTo>
                    <a:pt x="87" y="1154"/>
                  </a:lnTo>
                  <a:lnTo>
                    <a:pt x="78" y="1179"/>
                  </a:lnTo>
                  <a:lnTo>
                    <a:pt x="69" y="1202"/>
                  </a:lnTo>
                  <a:lnTo>
                    <a:pt x="62" y="1225"/>
                  </a:lnTo>
                  <a:lnTo>
                    <a:pt x="58" y="1249"/>
                  </a:lnTo>
                  <a:lnTo>
                    <a:pt x="58" y="1249"/>
                  </a:lnTo>
                  <a:lnTo>
                    <a:pt x="48" y="1220"/>
                  </a:lnTo>
                  <a:lnTo>
                    <a:pt x="37" y="1188"/>
                  </a:lnTo>
                  <a:lnTo>
                    <a:pt x="29" y="1156"/>
                  </a:lnTo>
                  <a:lnTo>
                    <a:pt x="20" y="1122"/>
                  </a:lnTo>
                  <a:lnTo>
                    <a:pt x="14" y="1091"/>
                  </a:lnTo>
                  <a:lnTo>
                    <a:pt x="9" y="1057"/>
                  </a:lnTo>
                  <a:lnTo>
                    <a:pt x="4" y="1024"/>
                  </a:lnTo>
                  <a:lnTo>
                    <a:pt x="2" y="990"/>
                  </a:lnTo>
                  <a:lnTo>
                    <a:pt x="0" y="956"/>
                  </a:lnTo>
                  <a:lnTo>
                    <a:pt x="0" y="921"/>
                  </a:lnTo>
                  <a:lnTo>
                    <a:pt x="0" y="921"/>
                  </a:lnTo>
                  <a:lnTo>
                    <a:pt x="9" y="771"/>
                  </a:lnTo>
                  <a:lnTo>
                    <a:pt x="46" y="630"/>
                  </a:lnTo>
                  <a:lnTo>
                    <a:pt x="101" y="497"/>
                  </a:lnTo>
                  <a:lnTo>
                    <a:pt x="177" y="377"/>
                  </a:lnTo>
                  <a:lnTo>
                    <a:pt x="269" y="269"/>
                  </a:lnTo>
                  <a:lnTo>
                    <a:pt x="377" y="177"/>
                  </a:lnTo>
                  <a:lnTo>
                    <a:pt x="497" y="101"/>
                  </a:lnTo>
                  <a:lnTo>
                    <a:pt x="630" y="46"/>
                  </a:lnTo>
                  <a:lnTo>
                    <a:pt x="770" y="11"/>
                  </a:lnTo>
                  <a:lnTo>
                    <a:pt x="920" y="0"/>
                  </a:lnTo>
                  <a:lnTo>
                    <a:pt x="920" y="0"/>
                  </a:lnTo>
                  <a:lnTo>
                    <a:pt x="1070" y="11"/>
                  </a:lnTo>
                  <a:lnTo>
                    <a:pt x="1210" y="46"/>
                  </a:lnTo>
                  <a:lnTo>
                    <a:pt x="1343" y="101"/>
                  </a:lnTo>
                  <a:lnTo>
                    <a:pt x="1463" y="177"/>
                  </a:lnTo>
                  <a:lnTo>
                    <a:pt x="1571" y="269"/>
                  </a:lnTo>
                  <a:lnTo>
                    <a:pt x="1661" y="377"/>
                  </a:lnTo>
                  <a:lnTo>
                    <a:pt x="1737" y="497"/>
                  </a:lnTo>
                  <a:lnTo>
                    <a:pt x="1794" y="630"/>
                  </a:lnTo>
                  <a:lnTo>
                    <a:pt x="1828" y="771"/>
                  </a:lnTo>
                  <a:lnTo>
                    <a:pt x="1841" y="921"/>
                  </a:lnTo>
                  <a:lnTo>
                    <a:pt x="1841" y="921"/>
                  </a:lnTo>
                  <a:lnTo>
                    <a:pt x="1841" y="956"/>
                  </a:lnTo>
                  <a:lnTo>
                    <a:pt x="1838" y="990"/>
                  </a:lnTo>
                  <a:lnTo>
                    <a:pt x="1835" y="1024"/>
                  </a:lnTo>
                  <a:lnTo>
                    <a:pt x="1831" y="1057"/>
                  </a:lnTo>
                  <a:lnTo>
                    <a:pt x="1824" y="1091"/>
                  </a:lnTo>
                  <a:lnTo>
                    <a:pt x="1817" y="1122"/>
                  </a:lnTo>
                  <a:lnTo>
                    <a:pt x="1811" y="1156"/>
                  </a:lnTo>
                  <a:lnTo>
                    <a:pt x="1801" y="1188"/>
                  </a:lnTo>
                  <a:lnTo>
                    <a:pt x="1790" y="1220"/>
                  </a:lnTo>
                  <a:lnTo>
                    <a:pt x="1780" y="1249"/>
                  </a:lnTo>
                  <a:lnTo>
                    <a:pt x="1780" y="1249"/>
                  </a:lnTo>
                  <a:lnTo>
                    <a:pt x="1778" y="1225"/>
                  </a:lnTo>
                  <a:lnTo>
                    <a:pt x="1771" y="1202"/>
                  </a:lnTo>
                  <a:lnTo>
                    <a:pt x="1760" y="1179"/>
                  </a:lnTo>
                  <a:lnTo>
                    <a:pt x="1750" y="1154"/>
                  </a:lnTo>
                  <a:lnTo>
                    <a:pt x="1739" y="1133"/>
                  </a:lnTo>
                  <a:lnTo>
                    <a:pt x="1727" y="1114"/>
                  </a:lnTo>
                  <a:lnTo>
                    <a:pt x="1716" y="1098"/>
                  </a:lnTo>
                  <a:lnTo>
                    <a:pt x="1709" y="1085"/>
                  </a:lnTo>
                  <a:lnTo>
                    <a:pt x="1704" y="1076"/>
                  </a:lnTo>
                  <a:lnTo>
                    <a:pt x="1702" y="1074"/>
                  </a:lnTo>
                  <a:lnTo>
                    <a:pt x="1702" y="1074"/>
                  </a:lnTo>
                  <a:lnTo>
                    <a:pt x="1684" y="1085"/>
                  </a:lnTo>
                  <a:lnTo>
                    <a:pt x="1666" y="1098"/>
                  </a:lnTo>
                  <a:lnTo>
                    <a:pt x="1645" y="1108"/>
                  </a:lnTo>
                  <a:lnTo>
                    <a:pt x="1624" y="1119"/>
                  </a:lnTo>
                  <a:lnTo>
                    <a:pt x="1601" y="1129"/>
                  </a:lnTo>
                  <a:lnTo>
                    <a:pt x="1580" y="1140"/>
                  </a:lnTo>
                  <a:lnTo>
                    <a:pt x="1560" y="1146"/>
                  </a:lnTo>
                  <a:lnTo>
                    <a:pt x="1546" y="1152"/>
                  </a:lnTo>
                  <a:lnTo>
                    <a:pt x="1537" y="1156"/>
                  </a:lnTo>
                  <a:lnTo>
                    <a:pt x="1534" y="1158"/>
                  </a:lnTo>
                  <a:lnTo>
                    <a:pt x="1534" y="1158"/>
                  </a:lnTo>
                  <a:lnTo>
                    <a:pt x="1541" y="1135"/>
                  </a:lnTo>
                  <a:lnTo>
                    <a:pt x="1550" y="1112"/>
                  </a:lnTo>
                  <a:lnTo>
                    <a:pt x="1555" y="1089"/>
                  </a:lnTo>
                  <a:lnTo>
                    <a:pt x="1560" y="1068"/>
                  </a:lnTo>
                  <a:lnTo>
                    <a:pt x="1567" y="1043"/>
                  </a:lnTo>
                  <a:lnTo>
                    <a:pt x="1571" y="1020"/>
                  </a:lnTo>
                  <a:lnTo>
                    <a:pt x="1573" y="994"/>
                  </a:lnTo>
                  <a:lnTo>
                    <a:pt x="1575" y="971"/>
                  </a:lnTo>
                  <a:lnTo>
                    <a:pt x="1578" y="946"/>
                  </a:lnTo>
                  <a:lnTo>
                    <a:pt x="1578" y="921"/>
                  </a:lnTo>
                  <a:lnTo>
                    <a:pt x="1578" y="921"/>
                  </a:lnTo>
                  <a:lnTo>
                    <a:pt x="1569" y="813"/>
                  </a:lnTo>
                  <a:lnTo>
                    <a:pt x="1544" y="711"/>
                  </a:lnTo>
                  <a:lnTo>
                    <a:pt x="1504" y="619"/>
                  </a:lnTo>
                  <a:lnTo>
                    <a:pt x="1451" y="533"/>
                  </a:lnTo>
                  <a:lnTo>
                    <a:pt x="1384" y="455"/>
                  </a:lnTo>
                  <a:lnTo>
                    <a:pt x="1308" y="389"/>
                  </a:lnTo>
                  <a:lnTo>
                    <a:pt x="1221" y="337"/>
                  </a:lnTo>
                  <a:lnTo>
                    <a:pt x="1127" y="297"/>
                  </a:lnTo>
                  <a:lnTo>
                    <a:pt x="1026" y="271"/>
                  </a:lnTo>
                  <a:lnTo>
                    <a:pt x="920" y="264"/>
                  </a:lnTo>
                  <a:lnTo>
                    <a:pt x="920" y="264"/>
                  </a:lnTo>
                </a:path>
              </a:pathLst>
            </a:custGeom>
            <a:noFill/>
            <a:ln w="12700" cap="rnd" cmpd="sng">
              <a:solidFill>
                <a:srgbClr val="7C6000"/>
              </a:solidFill>
              <a:prstDash val="solid"/>
              <a:round/>
              <a:headEnd type="none" w="sm" len="sm"/>
              <a:tailEnd type="none" w="sm" len="sm"/>
            </a:ln>
            <a:effectLst/>
          </p:spPr>
          <p:txBody>
            <a:bodyPr/>
            <a:lstStyle/>
            <a:p>
              <a:endParaRPr lang="en-US" sz="1800"/>
            </a:p>
          </p:txBody>
        </p:sp>
        <p:sp>
          <p:nvSpPr>
            <p:cNvPr id="296" name="Freeform 294">
              <a:extLst>
                <a:ext uri="{FF2B5EF4-FFF2-40B4-BE49-F238E27FC236}">
                  <a16:creationId xmlns:a16="http://schemas.microsoft.com/office/drawing/2014/main" id="{C68E8EE3-A7DD-574D-9A9A-D9CBE3F3F947}"/>
                </a:ext>
              </a:extLst>
            </p:cNvPr>
            <p:cNvSpPr>
              <a:spLocks/>
            </p:cNvSpPr>
            <p:nvPr/>
          </p:nvSpPr>
          <p:spPr bwMode="auto">
            <a:xfrm>
              <a:off x="2013" y="1274"/>
              <a:ext cx="1523" cy="950"/>
            </a:xfrm>
            <a:custGeom>
              <a:avLst/>
              <a:gdLst/>
              <a:ahLst/>
              <a:cxnLst>
                <a:cxn ang="0">
                  <a:pos x="10" y="727"/>
                </a:cxn>
                <a:cxn ang="0">
                  <a:pos x="98" y="460"/>
                </a:cxn>
                <a:cxn ang="0">
                  <a:pos x="263" y="246"/>
                </a:cxn>
                <a:cxn ang="0">
                  <a:pos x="489" y="92"/>
                </a:cxn>
                <a:cxn ang="0">
                  <a:pos x="761" y="10"/>
                </a:cxn>
                <a:cxn ang="0">
                  <a:pos x="910" y="0"/>
                </a:cxn>
                <a:cxn ang="0">
                  <a:pos x="1043" y="8"/>
                </a:cxn>
                <a:cxn ang="0">
                  <a:pos x="1161" y="34"/>
                </a:cxn>
                <a:cxn ang="0">
                  <a:pos x="1269" y="75"/>
                </a:cxn>
                <a:cxn ang="0">
                  <a:pos x="1372" y="134"/>
                </a:cxn>
                <a:cxn ang="0">
                  <a:pos x="1471" y="210"/>
                </a:cxn>
                <a:cxn ang="0">
                  <a:pos x="1496" y="233"/>
                </a:cxn>
                <a:cxn ang="0">
                  <a:pos x="1522" y="271"/>
                </a:cxn>
                <a:cxn ang="0">
                  <a:pos x="1504" y="290"/>
                </a:cxn>
                <a:cxn ang="0">
                  <a:pos x="1443" y="290"/>
                </a:cxn>
                <a:cxn ang="0">
                  <a:pos x="1333" y="262"/>
                </a:cxn>
                <a:cxn ang="0">
                  <a:pos x="1260" y="239"/>
                </a:cxn>
                <a:cxn ang="0">
                  <a:pos x="1094" y="200"/>
                </a:cxn>
                <a:cxn ang="0">
                  <a:pos x="919" y="186"/>
                </a:cxn>
                <a:cxn ang="0">
                  <a:pos x="744" y="207"/>
                </a:cxn>
                <a:cxn ang="0">
                  <a:pos x="581" y="258"/>
                </a:cxn>
                <a:cxn ang="0">
                  <a:pos x="445" y="347"/>
                </a:cxn>
                <a:cxn ang="0">
                  <a:pos x="390" y="398"/>
                </a:cxn>
                <a:cxn ang="0">
                  <a:pos x="310" y="488"/>
                </a:cxn>
                <a:cxn ang="0">
                  <a:pos x="263" y="570"/>
                </a:cxn>
                <a:cxn ang="0">
                  <a:pos x="232" y="654"/>
                </a:cxn>
                <a:cxn ang="0">
                  <a:pos x="206" y="745"/>
                </a:cxn>
                <a:cxn ang="0">
                  <a:pos x="192" y="797"/>
                </a:cxn>
                <a:cxn ang="0">
                  <a:pos x="147" y="886"/>
                </a:cxn>
                <a:cxn ang="0">
                  <a:pos x="98" y="936"/>
                </a:cxn>
                <a:cxn ang="0">
                  <a:pos x="50" y="949"/>
                </a:cxn>
                <a:cxn ang="0">
                  <a:pos x="15" y="928"/>
                </a:cxn>
                <a:cxn ang="0">
                  <a:pos x="0" y="875"/>
                </a:cxn>
              </a:cxnLst>
              <a:rect l="0" t="0" r="r" b="b"/>
              <a:pathLst>
                <a:path w="1523" h="950">
                  <a:moveTo>
                    <a:pt x="0" y="875"/>
                  </a:moveTo>
                  <a:lnTo>
                    <a:pt x="10" y="727"/>
                  </a:lnTo>
                  <a:lnTo>
                    <a:pt x="47" y="589"/>
                  </a:lnTo>
                  <a:lnTo>
                    <a:pt x="98" y="460"/>
                  </a:lnTo>
                  <a:lnTo>
                    <a:pt x="172" y="347"/>
                  </a:lnTo>
                  <a:lnTo>
                    <a:pt x="263" y="246"/>
                  </a:lnTo>
                  <a:lnTo>
                    <a:pt x="369" y="159"/>
                  </a:lnTo>
                  <a:lnTo>
                    <a:pt x="489" y="92"/>
                  </a:lnTo>
                  <a:lnTo>
                    <a:pt x="620" y="41"/>
                  </a:lnTo>
                  <a:lnTo>
                    <a:pt x="761" y="10"/>
                  </a:lnTo>
                  <a:lnTo>
                    <a:pt x="910" y="0"/>
                  </a:lnTo>
                  <a:lnTo>
                    <a:pt x="910" y="0"/>
                  </a:lnTo>
                  <a:lnTo>
                    <a:pt x="977" y="2"/>
                  </a:lnTo>
                  <a:lnTo>
                    <a:pt x="1043" y="8"/>
                  </a:lnTo>
                  <a:lnTo>
                    <a:pt x="1101" y="18"/>
                  </a:lnTo>
                  <a:lnTo>
                    <a:pt x="1161" y="34"/>
                  </a:lnTo>
                  <a:lnTo>
                    <a:pt x="1216" y="52"/>
                  </a:lnTo>
                  <a:lnTo>
                    <a:pt x="1269" y="75"/>
                  </a:lnTo>
                  <a:lnTo>
                    <a:pt x="1321" y="103"/>
                  </a:lnTo>
                  <a:lnTo>
                    <a:pt x="1372" y="134"/>
                  </a:lnTo>
                  <a:lnTo>
                    <a:pt x="1420" y="170"/>
                  </a:lnTo>
                  <a:lnTo>
                    <a:pt x="1471" y="210"/>
                  </a:lnTo>
                  <a:lnTo>
                    <a:pt x="1471" y="210"/>
                  </a:lnTo>
                  <a:lnTo>
                    <a:pt x="1496" y="233"/>
                  </a:lnTo>
                  <a:lnTo>
                    <a:pt x="1513" y="255"/>
                  </a:lnTo>
                  <a:lnTo>
                    <a:pt x="1522" y="271"/>
                  </a:lnTo>
                  <a:lnTo>
                    <a:pt x="1517" y="281"/>
                  </a:lnTo>
                  <a:lnTo>
                    <a:pt x="1504" y="290"/>
                  </a:lnTo>
                  <a:lnTo>
                    <a:pt x="1479" y="292"/>
                  </a:lnTo>
                  <a:lnTo>
                    <a:pt x="1443" y="290"/>
                  </a:lnTo>
                  <a:lnTo>
                    <a:pt x="1395" y="280"/>
                  </a:lnTo>
                  <a:lnTo>
                    <a:pt x="1333" y="262"/>
                  </a:lnTo>
                  <a:lnTo>
                    <a:pt x="1260" y="239"/>
                  </a:lnTo>
                  <a:lnTo>
                    <a:pt x="1260" y="239"/>
                  </a:lnTo>
                  <a:lnTo>
                    <a:pt x="1179" y="216"/>
                  </a:lnTo>
                  <a:lnTo>
                    <a:pt x="1094" y="200"/>
                  </a:lnTo>
                  <a:lnTo>
                    <a:pt x="1007" y="191"/>
                  </a:lnTo>
                  <a:lnTo>
                    <a:pt x="919" y="186"/>
                  </a:lnTo>
                  <a:lnTo>
                    <a:pt x="828" y="193"/>
                  </a:lnTo>
                  <a:lnTo>
                    <a:pt x="744" y="207"/>
                  </a:lnTo>
                  <a:lnTo>
                    <a:pt x="659" y="229"/>
                  </a:lnTo>
                  <a:lnTo>
                    <a:pt x="581" y="258"/>
                  </a:lnTo>
                  <a:lnTo>
                    <a:pt x="508" y="299"/>
                  </a:lnTo>
                  <a:lnTo>
                    <a:pt x="445" y="347"/>
                  </a:lnTo>
                  <a:lnTo>
                    <a:pt x="445" y="347"/>
                  </a:lnTo>
                  <a:lnTo>
                    <a:pt x="390" y="398"/>
                  </a:lnTo>
                  <a:lnTo>
                    <a:pt x="346" y="444"/>
                  </a:lnTo>
                  <a:lnTo>
                    <a:pt x="310" y="488"/>
                  </a:lnTo>
                  <a:lnTo>
                    <a:pt x="282" y="530"/>
                  </a:lnTo>
                  <a:lnTo>
                    <a:pt x="263" y="570"/>
                  </a:lnTo>
                  <a:lnTo>
                    <a:pt x="247" y="612"/>
                  </a:lnTo>
                  <a:lnTo>
                    <a:pt x="232" y="654"/>
                  </a:lnTo>
                  <a:lnTo>
                    <a:pt x="219" y="698"/>
                  </a:lnTo>
                  <a:lnTo>
                    <a:pt x="206" y="745"/>
                  </a:lnTo>
                  <a:lnTo>
                    <a:pt x="192" y="797"/>
                  </a:lnTo>
                  <a:lnTo>
                    <a:pt x="192" y="797"/>
                  </a:lnTo>
                  <a:lnTo>
                    <a:pt x="171" y="847"/>
                  </a:lnTo>
                  <a:lnTo>
                    <a:pt x="147" y="886"/>
                  </a:lnTo>
                  <a:lnTo>
                    <a:pt x="124" y="916"/>
                  </a:lnTo>
                  <a:lnTo>
                    <a:pt x="98" y="936"/>
                  </a:lnTo>
                  <a:lnTo>
                    <a:pt x="73" y="946"/>
                  </a:lnTo>
                  <a:lnTo>
                    <a:pt x="50" y="949"/>
                  </a:lnTo>
                  <a:lnTo>
                    <a:pt x="29" y="942"/>
                  </a:lnTo>
                  <a:lnTo>
                    <a:pt x="15" y="928"/>
                  </a:lnTo>
                  <a:lnTo>
                    <a:pt x="2" y="905"/>
                  </a:lnTo>
                  <a:lnTo>
                    <a:pt x="0" y="875"/>
                  </a:lnTo>
                  <a:lnTo>
                    <a:pt x="0" y="875"/>
                  </a:lnTo>
                </a:path>
              </a:pathLst>
            </a:custGeom>
            <a:solidFill>
              <a:srgbClr val="FFD80F"/>
            </a:solidFill>
            <a:ln w="9525" cap="rnd">
              <a:noFill/>
              <a:round/>
              <a:headEnd/>
              <a:tailEnd/>
            </a:ln>
            <a:effectLst/>
          </p:spPr>
          <p:txBody>
            <a:bodyPr/>
            <a:lstStyle/>
            <a:p>
              <a:endParaRPr lang="en-US" sz="1800"/>
            </a:p>
          </p:txBody>
        </p:sp>
        <p:sp>
          <p:nvSpPr>
            <p:cNvPr id="297" name="Freeform 295">
              <a:extLst>
                <a:ext uri="{FF2B5EF4-FFF2-40B4-BE49-F238E27FC236}">
                  <a16:creationId xmlns:a16="http://schemas.microsoft.com/office/drawing/2014/main" id="{2FEBBAC8-2754-C644-8484-FB786F5013F5}"/>
                </a:ext>
              </a:extLst>
            </p:cNvPr>
            <p:cNvSpPr>
              <a:spLocks/>
            </p:cNvSpPr>
            <p:nvPr/>
          </p:nvSpPr>
          <p:spPr bwMode="auto">
            <a:xfrm>
              <a:off x="2017" y="1276"/>
              <a:ext cx="1499" cy="931"/>
            </a:xfrm>
            <a:custGeom>
              <a:avLst/>
              <a:gdLst/>
              <a:ahLst/>
              <a:cxnLst>
                <a:cxn ang="0">
                  <a:pos x="15" y="711"/>
                </a:cxn>
                <a:cxn ang="0">
                  <a:pos x="105" y="449"/>
                </a:cxn>
                <a:cxn ang="0">
                  <a:pos x="268" y="239"/>
                </a:cxn>
                <a:cxn ang="0">
                  <a:pos x="491" y="90"/>
                </a:cxn>
                <a:cxn ang="0">
                  <a:pos x="756" y="9"/>
                </a:cxn>
                <a:cxn ang="0">
                  <a:pos x="904" y="0"/>
                </a:cxn>
                <a:cxn ang="0">
                  <a:pos x="1034" y="8"/>
                </a:cxn>
                <a:cxn ang="0">
                  <a:pos x="1150" y="31"/>
                </a:cxn>
                <a:cxn ang="0">
                  <a:pos x="1256" y="73"/>
                </a:cxn>
                <a:cxn ang="0">
                  <a:pos x="1355" y="128"/>
                </a:cxn>
                <a:cxn ang="0">
                  <a:pos x="1449" y="200"/>
                </a:cxn>
                <a:cxn ang="0">
                  <a:pos x="1474" y="223"/>
                </a:cxn>
                <a:cxn ang="0">
                  <a:pos x="1498" y="256"/>
                </a:cxn>
                <a:cxn ang="0">
                  <a:pos x="1481" y="275"/>
                </a:cxn>
                <a:cxn ang="0">
                  <a:pos x="1422" y="275"/>
                </a:cxn>
                <a:cxn ang="0">
                  <a:pos x="1319" y="250"/>
                </a:cxn>
                <a:cxn ang="0">
                  <a:pos x="1249" y="227"/>
                </a:cxn>
                <a:cxn ang="0">
                  <a:pos x="1083" y="189"/>
                </a:cxn>
                <a:cxn ang="0">
                  <a:pos x="910" y="179"/>
                </a:cxn>
                <a:cxn ang="0">
                  <a:pos x="735" y="197"/>
                </a:cxn>
                <a:cxn ang="0">
                  <a:pos x="573" y="250"/>
                </a:cxn>
                <a:cxn ang="0">
                  <a:pos x="436" y="336"/>
                </a:cxn>
                <a:cxn ang="0">
                  <a:pos x="381" y="386"/>
                </a:cxn>
                <a:cxn ang="0">
                  <a:pos x="303" y="477"/>
                </a:cxn>
                <a:cxn ang="0">
                  <a:pos x="255" y="559"/>
                </a:cxn>
                <a:cxn ang="0">
                  <a:pos x="223" y="641"/>
                </a:cxn>
                <a:cxn ang="0">
                  <a:pos x="197" y="729"/>
                </a:cxn>
                <a:cxn ang="0">
                  <a:pos x="183" y="780"/>
                </a:cxn>
                <a:cxn ang="0">
                  <a:pos x="142" y="866"/>
                </a:cxn>
                <a:cxn ang="0">
                  <a:pos x="94" y="916"/>
                </a:cxn>
                <a:cxn ang="0">
                  <a:pos x="48" y="930"/>
                </a:cxn>
                <a:cxn ang="0">
                  <a:pos x="15" y="911"/>
                </a:cxn>
                <a:cxn ang="0">
                  <a:pos x="0" y="858"/>
                </a:cxn>
              </a:cxnLst>
              <a:rect l="0" t="0" r="r" b="b"/>
              <a:pathLst>
                <a:path w="1499" h="931">
                  <a:moveTo>
                    <a:pt x="0" y="858"/>
                  </a:moveTo>
                  <a:lnTo>
                    <a:pt x="15" y="711"/>
                  </a:lnTo>
                  <a:lnTo>
                    <a:pt x="50" y="576"/>
                  </a:lnTo>
                  <a:lnTo>
                    <a:pt x="105" y="449"/>
                  </a:lnTo>
                  <a:lnTo>
                    <a:pt x="179" y="338"/>
                  </a:lnTo>
                  <a:lnTo>
                    <a:pt x="268" y="239"/>
                  </a:lnTo>
                  <a:lnTo>
                    <a:pt x="372" y="157"/>
                  </a:lnTo>
                  <a:lnTo>
                    <a:pt x="491" y="90"/>
                  </a:lnTo>
                  <a:lnTo>
                    <a:pt x="619" y="39"/>
                  </a:lnTo>
                  <a:lnTo>
                    <a:pt x="756" y="9"/>
                  </a:lnTo>
                  <a:lnTo>
                    <a:pt x="904" y="0"/>
                  </a:lnTo>
                  <a:lnTo>
                    <a:pt x="904" y="0"/>
                  </a:lnTo>
                  <a:lnTo>
                    <a:pt x="970" y="2"/>
                  </a:lnTo>
                  <a:lnTo>
                    <a:pt x="1034" y="8"/>
                  </a:lnTo>
                  <a:lnTo>
                    <a:pt x="1094" y="18"/>
                  </a:lnTo>
                  <a:lnTo>
                    <a:pt x="1150" y="31"/>
                  </a:lnTo>
                  <a:lnTo>
                    <a:pt x="1203" y="50"/>
                  </a:lnTo>
                  <a:lnTo>
                    <a:pt x="1256" y="73"/>
                  </a:lnTo>
                  <a:lnTo>
                    <a:pt x="1306" y="98"/>
                  </a:lnTo>
                  <a:lnTo>
                    <a:pt x="1355" y="128"/>
                  </a:lnTo>
                  <a:lnTo>
                    <a:pt x="1401" y="161"/>
                  </a:lnTo>
                  <a:lnTo>
                    <a:pt x="1449" y="200"/>
                  </a:lnTo>
                  <a:lnTo>
                    <a:pt x="1449" y="200"/>
                  </a:lnTo>
                  <a:lnTo>
                    <a:pt x="1474" y="223"/>
                  </a:lnTo>
                  <a:lnTo>
                    <a:pt x="1492" y="241"/>
                  </a:lnTo>
                  <a:lnTo>
                    <a:pt x="1498" y="256"/>
                  </a:lnTo>
                  <a:lnTo>
                    <a:pt x="1494" y="269"/>
                  </a:lnTo>
                  <a:lnTo>
                    <a:pt x="1481" y="275"/>
                  </a:lnTo>
                  <a:lnTo>
                    <a:pt x="1458" y="278"/>
                  </a:lnTo>
                  <a:lnTo>
                    <a:pt x="1422" y="275"/>
                  </a:lnTo>
                  <a:lnTo>
                    <a:pt x="1375" y="264"/>
                  </a:lnTo>
                  <a:lnTo>
                    <a:pt x="1319" y="250"/>
                  </a:lnTo>
                  <a:lnTo>
                    <a:pt x="1249" y="227"/>
                  </a:lnTo>
                  <a:lnTo>
                    <a:pt x="1249" y="227"/>
                  </a:lnTo>
                  <a:lnTo>
                    <a:pt x="1168" y="204"/>
                  </a:lnTo>
                  <a:lnTo>
                    <a:pt x="1083" y="189"/>
                  </a:lnTo>
                  <a:lnTo>
                    <a:pt x="996" y="181"/>
                  </a:lnTo>
                  <a:lnTo>
                    <a:pt x="910" y="179"/>
                  </a:lnTo>
                  <a:lnTo>
                    <a:pt x="821" y="184"/>
                  </a:lnTo>
                  <a:lnTo>
                    <a:pt x="735" y="197"/>
                  </a:lnTo>
                  <a:lnTo>
                    <a:pt x="653" y="218"/>
                  </a:lnTo>
                  <a:lnTo>
                    <a:pt x="573" y="250"/>
                  </a:lnTo>
                  <a:lnTo>
                    <a:pt x="501" y="288"/>
                  </a:lnTo>
                  <a:lnTo>
                    <a:pt x="436" y="336"/>
                  </a:lnTo>
                  <a:lnTo>
                    <a:pt x="436" y="336"/>
                  </a:lnTo>
                  <a:lnTo>
                    <a:pt x="381" y="386"/>
                  </a:lnTo>
                  <a:lnTo>
                    <a:pt x="337" y="433"/>
                  </a:lnTo>
                  <a:lnTo>
                    <a:pt x="303" y="477"/>
                  </a:lnTo>
                  <a:lnTo>
                    <a:pt x="276" y="519"/>
                  </a:lnTo>
                  <a:lnTo>
                    <a:pt x="255" y="559"/>
                  </a:lnTo>
                  <a:lnTo>
                    <a:pt x="238" y="599"/>
                  </a:lnTo>
                  <a:lnTo>
                    <a:pt x="223" y="641"/>
                  </a:lnTo>
                  <a:lnTo>
                    <a:pt x="211" y="685"/>
                  </a:lnTo>
                  <a:lnTo>
                    <a:pt x="197" y="729"/>
                  </a:lnTo>
                  <a:lnTo>
                    <a:pt x="183" y="780"/>
                  </a:lnTo>
                  <a:lnTo>
                    <a:pt x="183" y="780"/>
                  </a:lnTo>
                  <a:lnTo>
                    <a:pt x="164" y="828"/>
                  </a:lnTo>
                  <a:lnTo>
                    <a:pt x="142" y="866"/>
                  </a:lnTo>
                  <a:lnTo>
                    <a:pt x="117" y="895"/>
                  </a:lnTo>
                  <a:lnTo>
                    <a:pt x="94" y="916"/>
                  </a:lnTo>
                  <a:lnTo>
                    <a:pt x="71" y="927"/>
                  </a:lnTo>
                  <a:lnTo>
                    <a:pt x="48" y="930"/>
                  </a:lnTo>
                  <a:lnTo>
                    <a:pt x="29" y="923"/>
                  </a:lnTo>
                  <a:lnTo>
                    <a:pt x="15" y="911"/>
                  </a:lnTo>
                  <a:lnTo>
                    <a:pt x="4" y="888"/>
                  </a:lnTo>
                  <a:lnTo>
                    <a:pt x="0" y="858"/>
                  </a:lnTo>
                  <a:lnTo>
                    <a:pt x="0" y="858"/>
                  </a:lnTo>
                </a:path>
              </a:pathLst>
            </a:custGeom>
            <a:solidFill>
              <a:srgbClr val="FFDA18"/>
            </a:solidFill>
            <a:ln w="9525" cap="rnd">
              <a:noFill/>
              <a:round/>
              <a:headEnd/>
              <a:tailEnd/>
            </a:ln>
            <a:effectLst/>
          </p:spPr>
          <p:txBody>
            <a:bodyPr/>
            <a:lstStyle/>
            <a:p>
              <a:endParaRPr lang="en-US" sz="1800"/>
            </a:p>
          </p:txBody>
        </p:sp>
        <p:sp>
          <p:nvSpPr>
            <p:cNvPr id="298" name="Freeform 296">
              <a:extLst>
                <a:ext uri="{FF2B5EF4-FFF2-40B4-BE49-F238E27FC236}">
                  <a16:creationId xmlns:a16="http://schemas.microsoft.com/office/drawing/2014/main" id="{1F366EF0-FD48-8048-AEAC-3A4DAD635BCE}"/>
                </a:ext>
              </a:extLst>
            </p:cNvPr>
            <p:cNvSpPr>
              <a:spLocks/>
            </p:cNvSpPr>
            <p:nvPr/>
          </p:nvSpPr>
          <p:spPr bwMode="auto">
            <a:xfrm>
              <a:off x="2024" y="1279"/>
              <a:ext cx="1474" cy="913"/>
            </a:xfrm>
            <a:custGeom>
              <a:avLst/>
              <a:gdLst/>
              <a:ahLst/>
              <a:cxnLst>
                <a:cxn ang="0">
                  <a:pos x="16" y="696"/>
                </a:cxn>
                <a:cxn ang="0">
                  <a:pos x="110" y="440"/>
                </a:cxn>
                <a:cxn ang="0">
                  <a:pos x="271" y="233"/>
                </a:cxn>
                <a:cxn ang="0">
                  <a:pos x="490" y="88"/>
                </a:cxn>
                <a:cxn ang="0">
                  <a:pos x="752" y="9"/>
                </a:cxn>
                <a:cxn ang="0">
                  <a:pos x="895" y="0"/>
                </a:cxn>
                <a:cxn ang="0">
                  <a:pos x="1024" y="7"/>
                </a:cxn>
                <a:cxn ang="0">
                  <a:pos x="1136" y="31"/>
                </a:cxn>
                <a:cxn ang="0">
                  <a:pos x="1240" y="69"/>
                </a:cxn>
                <a:cxn ang="0">
                  <a:pos x="1336" y="122"/>
                </a:cxn>
                <a:cxn ang="0">
                  <a:pos x="1428" y="189"/>
                </a:cxn>
                <a:cxn ang="0">
                  <a:pos x="1452" y="212"/>
                </a:cxn>
                <a:cxn ang="0">
                  <a:pos x="1473" y="244"/>
                </a:cxn>
                <a:cxn ang="0">
                  <a:pos x="1458" y="262"/>
                </a:cxn>
                <a:cxn ang="0">
                  <a:pos x="1401" y="260"/>
                </a:cxn>
                <a:cxn ang="0">
                  <a:pos x="1302" y="235"/>
                </a:cxn>
                <a:cxn ang="0">
                  <a:pos x="1235" y="214"/>
                </a:cxn>
                <a:cxn ang="0">
                  <a:pos x="1072" y="177"/>
                </a:cxn>
                <a:cxn ang="0">
                  <a:pos x="897" y="168"/>
                </a:cxn>
                <a:cxn ang="0">
                  <a:pos x="724" y="187"/>
                </a:cxn>
                <a:cxn ang="0">
                  <a:pos x="564" y="239"/>
                </a:cxn>
                <a:cxn ang="0">
                  <a:pos x="427" y="325"/>
                </a:cxn>
                <a:cxn ang="0">
                  <a:pos x="372" y="376"/>
                </a:cxn>
                <a:cxn ang="0">
                  <a:pos x="292" y="467"/>
                </a:cxn>
                <a:cxn ang="0">
                  <a:pos x="244" y="546"/>
                </a:cxn>
                <a:cxn ang="0">
                  <a:pos x="212" y="629"/>
                </a:cxn>
                <a:cxn ang="0">
                  <a:pos x="187" y="716"/>
                </a:cxn>
                <a:cxn ang="0">
                  <a:pos x="172" y="764"/>
                </a:cxn>
                <a:cxn ang="0">
                  <a:pos x="133" y="850"/>
                </a:cxn>
                <a:cxn ang="0">
                  <a:pos x="88" y="896"/>
                </a:cxn>
                <a:cxn ang="0">
                  <a:pos x="44" y="912"/>
                </a:cxn>
                <a:cxn ang="0">
                  <a:pos x="12" y="892"/>
                </a:cxn>
                <a:cxn ang="0">
                  <a:pos x="0" y="841"/>
                </a:cxn>
              </a:cxnLst>
              <a:rect l="0" t="0" r="r" b="b"/>
              <a:pathLst>
                <a:path w="1474" h="913">
                  <a:moveTo>
                    <a:pt x="0" y="841"/>
                  </a:moveTo>
                  <a:lnTo>
                    <a:pt x="16" y="696"/>
                  </a:lnTo>
                  <a:lnTo>
                    <a:pt x="52" y="562"/>
                  </a:lnTo>
                  <a:lnTo>
                    <a:pt x="110" y="440"/>
                  </a:lnTo>
                  <a:lnTo>
                    <a:pt x="183" y="330"/>
                  </a:lnTo>
                  <a:lnTo>
                    <a:pt x="271" y="233"/>
                  </a:lnTo>
                  <a:lnTo>
                    <a:pt x="375" y="151"/>
                  </a:lnTo>
                  <a:lnTo>
                    <a:pt x="490" y="88"/>
                  </a:lnTo>
                  <a:lnTo>
                    <a:pt x="617" y="39"/>
                  </a:lnTo>
                  <a:lnTo>
                    <a:pt x="752" y="9"/>
                  </a:lnTo>
                  <a:lnTo>
                    <a:pt x="895" y="0"/>
                  </a:lnTo>
                  <a:lnTo>
                    <a:pt x="895" y="0"/>
                  </a:lnTo>
                  <a:lnTo>
                    <a:pt x="961" y="2"/>
                  </a:lnTo>
                  <a:lnTo>
                    <a:pt x="1024" y="7"/>
                  </a:lnTo>
                  <a:lnTo>
                    <a:pt x="1081" y="18"/>
                  </a:lnTo>
                  <a:lnTo>
                    <a:pt x="1136" y="31"/>
                  </a:lnTo>
                  <a:lnTo>
                    <a:pt x="1190" y="48"/>
                  </a:lnTo>
                  <a:lnTo>
                    <a:pt x="1240" y="69"/>
                  </a:lnTo>
                  <a:lnTo>
                    <a:pt x="1290" y="94"/>
                  </a:lnTo>
                  <a:lnTo>
                    <a:pt x="1336" y="122"/>
                  </a:lnTo>
                  <a:lnTo>
                    <a:pt x="1382" y="154"/>
                  </a:lnTo>
                  <a:lnTo>
                    <a:pt x="1428" y="189"/>
                  </a:lnTo>
                  <a:lnTo>
                    <a:pt x="1428" y="189"/>
                  </a:lnTo>
                  <a:lnTo>
                    <a:pt x="1452" y="212"/>
                  </a:lnTo>
                  <a:lnTo>
                    <a:pt x="1466" y="228"/>
                  </a:lnTo>
                  <a:lnTo>
                    <a:pt x="1473" y="244"/>
                  </a:lnTo>
                  <a:lnTo>
                    <a:pt x="1470" y="254"/>
                  </a:lnTo>
                  <a:lnTo>
                    <a:pt x="1458" y="262"/>
                  </a:lnTo>
                  <a:lnTo>
                    <a:pt x="1435" y="265"/>
                  </a:lnTo>
                  <a:lnTo>
                    <a:pt x="1401" y="260"/>
                  </a:lnTo>
                  <a:lnTo>
                    <a:pt x="1357" y="250"/>
                  </a:lnTo>
                  <a:lnTo>
                    <a:pt x="1302" y="235"/>
                  </a:lnTo>
                  <a:lnTo>
                    <a:pt x="1235" y="214"/>
                  </a:lnTo>
                  <a:lnTo>
                    <a:pt x="1235" y="214"/>
                  </a:lnTo>
                  <a:lnTo>
                    <a:pt x="1155" y="193"/>
                  </a:lnTo>
                  <a:lnTo>
                    <a:pt x="1072" y="177"/>
                  </a:lnTo>
                  <a:lnTo>
                    <a:pt x="986" y="168"/>
                  </a:lnTo>
                  <a:lnTo>
                    <a:pt x="897" y="168"/>
                  </a:lnTo>
                  <a:lnTo>
                    <a:pt x="811" y="174"/>
                  </a:lnTo>
                  <a:lnTo>
                    <a:pt x="724" y="187"/>
                  </a:lnTo>
                  <a:lnTo>
                    <a:pt x="642" y="207"/>
                  </a:lnTo>
                  <a:lnTo>
                    <a:pt x="564" y="239"/>
                  </a:lnTo>
                  <a:lnTo>
                    <a:pt x="492" y="277"/>
                  </a:lnTo>
                  <a:lnTo>
                    <a:pt x="427" y="325"/>
                  </a:lnTo>
                  <a:lnTo>
                    <a:pt x="427" y="325"/>
                  </a:lnTo>
                  <a:lnTo>
                    <a:pt x="372" y="376"/>
                  </a:lnTo>
                  <a:lnTo>
                    <a:pt x="328" y="423"/>
                  </a:lnTo>
                  <a:lnTo>
                    <a:pt x="292" y="467"/>
                  </a:lnTo>
                  <a:lnTo>
                    <a:pt x="265" y="509"/>
                  </a:lnTo>
                  <a:lnTo>
                    <a:pt x="244" y="546"/>
                  </a:lnTo>
                  <a:lnTo>
                    <a:pt x="227" y="589"/>
                  </a:lnTo>
                  <a:lnTo>
                    <a:pt x="212" y="629"/>
                  </a:lnTo>
                  <a:lnTo>
                    <a:pt x="200" y="671"/>
                  </a:lnTo>
                  <a:lnTo>
                    <a:pt x="187" y="716"/>
                  </a:lnTo>
                  <a:lnTo>
                    <a:pt x="172" y="764"/>
                  </a:lnTo>
                  <a:lnTo>
                    <a:pt x="172" y="764"/>
                  </a:lnTo>
                  <a:lnTo>
                    <a:pt x="156" y="812"/>
                  </a:lnTo>
                  <a:lnTo>
                    <a:pt x="133" y="850"/>
                  </a:lnTo>
                  <a:lnTo>
                    <a:pt x="111" y="877"/>
                  </a:lnTo>
                  <a:lnTo>
                    <a:pt x="88" y="896"/>
                  </a:lnTo>
                  <a:lnTo>
                    <a:pt x="64" y="909"/>
                  </a:lnTo>
                  <a:lnTo>
                    <a:pt x="44" y="912"/>
                  </a:lnTo>
                  <a:lnTo>
                    <a:pt x="27" y="905"/>
                  </a:lnTo>
                  <a:lnTo>
                    <a:pt x="12" y="892"/>
                  </a:lnTo>
                  <a:lnTo>
                    <a:pt x="2" y="869"/>
                  </a:lnTo>
                  <a:lnTo>
                    <a:pt x="0" y="841"/>
                  </a:lnTo>
                  <a:lnTo>
                    <a:pt x="0" y="841"/>
                  </a:lnTo>
                </a:path>
              </a:pathLst>
            </a:custGeom>
            <a:solidFill>
              <a:srgbClr val="FFDC22"/>
            </a:solidFill>
            <a:ln w="9525" cap="rnd">
              <a:noFill/>
              <a:round/>
              <a:headEnd/>
              <a:tailEnd/>
            </a:ln>
            <a:effectLst/>
          </p:spPr>
          <p:txBody>
            <a:bodyPr/>
            <a:lstStyle/>
            <a:p>
              <a:endParaRPr lang="en-US" sz="1800"/>
            </a:p>
          </p:txBody>
        </p:sp>
        <p:sp>
          <p:nvSpPr>
            <p:cNvPr id="299" name="Freeform 297">
              <a:extLst>
                <a:ext uri="{FF2B5EF4-FFF2-40B4-BE49-F238E27FC236}">
                  <a16:creationId xmlns:a16="http://schemas.microsoft.com/office/drawing/2014/main" id="{D051ED1D-078E-C444-BE0D-0549F37D2AA1}"/>
                </a:ext>
              </a:extLst>
            </p:cNvPr>
            <p:cNvSpPr>
              <a:spLocks/>
            </p:cNvSpPr>
            <p:nvPr/>
          </p:nvSpPr>
          <p:spPr bwMode="auto">
            <a:xfrm>
              <a:off x="2030" y="1283"/>
              <a:ext cx="1451" cy="889"/>
            </a:xfrm>
            <a:custGeom>
              <a:avLst/>
              <a:gdLst/>
              <a:ahLst/>
              <a:cxnLst>
                <a:cxn ang="0">
                  <a:pos x="16" y="680"/>
                </a:cxn>
                <a:cxn ang="0">
                  <a:pos x="113" y="426"/>
                </a:cxn>
                <a:cxn ang="0">
                  <a:pos x="276" y="224"/>
                </a:cxn>
                <a:cxn ang="0">
                  <a:pos x="490" y="83"/>
                </a:cxn>
                <a:cxn ang="0">
                  <a:pos x="748" y="7"/>
                </a:cxn>
                <a:cxn ang="0">
                  <a:pos x="886" y="0"/>
                </a:cxn>
                <a:cxn ang="0">
                  <a:pos x="1011" y="5"/>
                </a:cxn>
                <a:cxn ang="0">
                  <a:pos x="1123" y="27"/>
                </a:cxn>
                <a:cxn ang="0">
                  <a:pos x="1224" y="64"/>
                </a:cxn>
                <a:cxn ang="0">
                  <a:pos x="1316" y="113"/>
                </a:cxn>
                <a:cxn ang="0">
                  <a:pos x="1405" y="178"/>
                </a:cxn>
                <a:cxn ang="0">
                  <a:pos x="1429" y="198"/>
                </a:cxn>
                <a:cxn ang="0">
                  <a:pos x="1450" y="228"/>
                </a:cxn>
                <a:cxn ang="0">
                  <a:pos x="1433" y="246"/>
                </a:cxn>
                <a:cxn ang="0">
                  <a:pos x="1378" y="244"/>
                </a:cxn>
                <a:cxn ang="0">
                  <a:pos x="1283" y="221"/>
                </a:cxn>
                <a:cxn ang="0">
                  <a:pos x="1220" y="199"/>
                </a:cxn>
                <a:cxn ang="0">
                  <a:pos x="1059" y="163"/>
                </a:cxn>
                <a:cxn ang="0">
                  <a:pos x="886" y="155"/>
                </a:cxn>
                <a:cxn ang="0">
                  <a:pos x="716" y="174"/>
                </a:cxn>
                <a:cxn ang="0">
                  <a:pos x="554" y="226"/>
                </a:cxn>
                <a:cxn ang="0">
                  <a:pos x="416" y="313"/>
                </a:cxn>
                <a:cxn ang="0">
                  <a:pos x="361" y="364"/>
                </a:cxn>
                <a:cxn ang="0">
                  <a:pos x="281" y="454"/>
                </a:cxn>
                <a:cxn ang="0">
                  <a:pos x="233" y="534"/>
                </a:cxn>
                <a:cxn ang="0">
                  <a:pos x="202" y="615"/>
                </a:cxn>
                <a:cxn ang="0">
                  <a:pos x="177" y="698"/>
                </a:cxn>
                <a:cxn ang="0">
                  <a:pos x="161" y="744"/>
                </a:cxn>
                <a:cxn ang="0">
                  <a:pos x="124" y="829"/>
                </a:cxn>
                <a:cxn ang="0">
                  <a:pos x="80" y="875"/>
                </a:cxn>
                <a:cxn ang="0">
                  <a:pos x="39" y="888"/>
                </a:cxn>
                <a:cxn ang="0">
                  <a:pos x="9" y="869"/>
                </a:cxn>
                <a:cxn ang="0">
                  <a:pos x="0" y="823"/>
                </a:cxn>
              </a:cxnLst>
              <a:rect l="0" t="0" r="r" b="b"/>
              <a:pathLst>
                <a:path w="1451" h="889">
                  <a:moveTo>
                    <a:pt x="0" y="823"/>
                  </a:moveTo>
                  <a:lnTo>
                    <a:pt x="16" y="680"/>
                  </a:lnTo>
                  <a:lnTo>
                    <a:pt x="55" y="546"/>
                  </a:lnTo>
                  <a:lnTo>
                    <a:pt x="113" y="426"/>
                  </a:lnTo>
                  <a:lnTo>
                    <a:pt x="187" y="320"/>
                  </a:lnTo>
                  <a:lnTo>
                    <a:pt x="276" y="224"/>
                  </a:lnTo>
                  <a:lnTo>
                    <a:pt x="377" y="147"/>
                  </a:lnTo>
                  <a:lnTo>
                    <a:pt x="490" y="83"/>
                  </a:lnTo>
                  <a:lnTo>
                    <a:pt x="614" y="37"/>
                  </a:lnTo>
                  <a:lnTo>
                    <a:pt x="748" y="7"/>
                  </a:lnTo>
                  <a:lnTo>
                    <a:pt x="886" y="0"/>
                  </a:lnTo>
                  <a:lnTo>
                    <a:pt x="886" y="0"/>
                  </a:lnTo>
                  <a:lnTo>
                    <a:pt x="952" y="2"/>
                  </a:lnTo>
                  <a:lnTo>
                    <a:pt x="1011" y="5"/>
                  </a:lnTo>
                  <a:lnTo>
                    <a:pt x="1068" y="14"/>
                  </a:lnTo>
                  <a:lnTo>
                    <a:pt x="1123" y="27"/>
                  </a:lnTo>
                  <a:lnTo>
                    <a:pt x="1176" y="44"/>
                  </a:lnTo>
                  <a:lnTo>
                    <a:pt x="1224" y="64"/>
                  </a:lnTo>
                  <a:lnTo>
                    <a:pt x="1272" y="88"/>
                  </a:lnTo>
                  <a:lnTo>
                    <a:pt x="1316" y="113"/>
                  </a:lnTo>
                  <a:lnTo>
                    <a:pt x="1360" y="145"/>
                  </a:lnTo>
                  <a:lnTo>
                    <a:pt x="1405" y="178"/>
                  </a:lnTo>
                  <a:lnTo>
                    <a:pt x="1405" y="178"/>
                  </a:lnTo>
                  <a:lnTo>
                    <a:pt x="1429" y="198"/>
                  </a:lnTo>
                  <a:lnTo>
                    <a:pt x="1443" y="216"/>
                  </a:lnTo>
                  <a:lnTo>
                    <a:pt x="1450" y="228"/>
                  </a:lnTo>
                  <a:lnTo>
                    <a:pt x="1445" y="239"/>
                  </a:lnTo>
                  <a:lnTo>
                    <a:pt x="1433" y="246"/>
                  </a:lnTo>
                  <a:lnTo>
                    <a:pt x="1409" y="246"/>
                  </a:lnTo>
                  <a:lnTo>
                    <a:pt x="1378" y="244"/>
                  </a:lnTo>
                  <a:lnTo>
                    <a:pt x="1335" y="235"/>
                  </a:lnTo>
                  <a:lnTo>
                    <a:pt x="1283" y="221"/>
                  </a:lnTo>
                  <a:lnTo>
                    <a:pt x="1220" y="199"/>
                  </a:lnTo>
                  <a:lnTo>
                    <a:pt x="1220" y="199"/>
                  </a:lnTo>
                  <a:lnTo>
                    <a:pt x="1141" y="178"/>
                  </a:lnTo>
                  <a:lnTo>
                    <a:pt x="1059" y="163"/>
                  </a:lnTo>
                  <a:lnTo>
                    <a:pt x="973" y="155"/>
                  </a:lnTo>
                  <a:lnTo>
                    <a:pt x="886" y="155"/>
                  </a:lnTo>
                  <a:lnTo>
                    <a:pt x="800" y="161"/>
                  </a:lnTo>
                  <a:lnTo>
                    <a:pt x="716" y="174"/>
                  </a:lnTo>
                  <a:lnTo>
                    <a:pt x="631" y="198"/>
                  </a:lnTo>
                  <a:lnTo>
                    <a:pt x="554" y="226"/>
                  </a:lnTo>
                  <a:lnTo>
                    <a:pt x="481" y="267"/>
                  </a:lnTo>
                  <a:lnTo>
                    <a:pt x="416" y="313"/>
                  </a:lnTo>
                  <a:lnTo>
                    <a:pt x="416" y="313"/>
                  </a:lnTo>
                  <a:lnTo>
                    <a:pt x="361" y="364"/>
                  </a:lnTo>
                  <a:lnTo>
                    <a:pt x="317" y="410"/>
                  </a:lnTo>
                  <a:lnTo>
                    <a:pt x="281" y="454"/>
                  </a:lnTo>
                  <a:lnTo>
                    <a:pt x="255" y="496"/>
                  </a:lnTo>
                  <a:lnTo>
                    <a:pt x="233" y="534"/>
                  </a:lnTo>
                  <a:lnTo>
                    <a:pt x="216" y="574"/>
                  </a:lnTo>
                  <a:lnTo>
                    <a:pt x="202" y="615"/>
                  </a:lnTo>
                  <a:lnTo>
                    <a:pt x="189" y="656"/>
                  </a:lnTo>
                  <a:lnTo>
                    <a:pt x="177" y="698"/>
                  </a:lnTo>
                  <a:lnTo>
                    <a:pt x="161" y="744"/>
                  </a:lnTo>
                  <a:lnTo>
                    <a:pt x="161" y="744"/>
                  </a:lnTo>
                  <a:lnTo>
                    <a:pt x="145" y="793"/>
                  </a:lnTo>
                  <a:lnTo>
                    <a:pt x="124" y="829"/>
                  </a:lnTo>
                  <a:lnTo>
                    <a:pt x="103" y="857"/>
                  </a:lnTo>
                  <a:lnTo>
                    <a:pt x="80" y="875"/>
                  </a:lnTo>
                  <a:lnTo>
                    <a:pt x="58" y="885"/>
                  </a:lnTo>
                  <a:lnTo>
                    <a:pt x="39" y="888"/>
                  </a:lnTo>
                  <a:lnTo>
                    <a:pt x="23" y="883"/>
                  </a:lnTo>
                  <a:lnTo>
                    <a:pt x="9" y="869"/>
                  </a:lnTo>
                  <a:lnTo>
                    <a:pt x="2" y="850"/>
                  </a:lnTo>
                  <a:lnTo>
                    <a:pt x="0" y="823"/>
                  </a:lnTo>
                  <a:lnTo>
                    <a:pt x="0" y="823"/>
                  </a:lnTo>
                </a:path>
              </a:pathLst>
            </a:custGeom>
            <a:solidFill>
              <a:srgbClr val="FFDE2C"/>
            </a:solidFill>
            <a:ln w="9525" cap="rnd">
              <a:noFill/>
              <a:round/>
              <a:headEnd/>
              <a:tailEnd/>
            </a:ln>
            <a:effectLst/>
          </p:spPr>
          <p:txBody>
            <a:bodyPr/>
            <a:lstStyle/>
            <a:p>
              <a:endParaRPr lang="en-US" sz="1800"/>
            </a:p>
          </p:txBody>
        </p:sp>
        <p:sp>
          <p:nvSpPr>
            <p:cNvPr id="300" name="Freeform 298">
              <a:extLst>
                <a:ext uri="{FF2B5EF4-FFF2-40B4-BE49-F238E27FC236}">
                  <a16:creationId xmlns:a16="http://schemas.microsoft.com/office/drawing/2014/main" id="{896F2B4C-D5DD-9F44-B3BF-036086FAF5AB}"/>
                </a:ext>
              </a:extLst>
            </p:cNvPr>
            <p:cNvSpPr>
              <a:spLocks/>
            </p:cNvSpPr>
            <p:nvPr/>
          </p:nvSpPr>
          <p:spPr bwMode="auto">
            <a:xfrm>
              <a:off x="2036" y="1285"/>
              <a:ext cx="1427" cy="869"/>
            </a:xfrm>
            <a:custGeom>
              <a:avLst/>
              <a:gdLst/>
              <a:ahLst/>
              <a:cxnLst>
                <a:cxn ang="0">
                  <a:pos x="20" y="661"/>
                </a:cxn>
                <a:cxn ang="0">
                  <a:pos x="117" y="416"/>
                </a:cxn>
                <a:cxn ang="0">
                  <a:pos x="279" y="218"/>
                </a:cxn>
                <a:cxn ang="0">
                  <a:pos x="494" y="81"/>
                </a:cxn>
                <a:cxn ang="0">
                  <a:pos x="745" y="7"/>
                </a:cxn>
                <a:cxn ang="0">
                  <a:pos x="879" y="0"/>
                </a:cxn>
                <a:cxn ang="0">
                  <a:pos x="1002" y="5"/>
                </a:cxn>
                <a:cxn ang="0">
                  <a:pos x="1111" y="26"/>
                </a:cxn>
                <a:cxn ang="0">
                  <a:pos x="1210" y="60"/>
                </a:cxn>
                <a:cxn ang="0">
                  <a:pos x="1301" y="106"/>
                </a:cxn>
                <a:cxn ang="0">
                  <a:pos x="1383" y="168"/>
                </a:cxn>
                <a:cxn ang="0">
                  <a:pos x="1404" y="186"/>
                </a:cxn>
                <a:cxn ang="0">
                  <a:pos x="1426" y="216"/>
                </a:cxn>
                <a:cxn ang="0">
                  <a:pos x="1408" y="230"/>
                </a:cxn>
                <a:cxn ang="0">
                  <a:pos x="1357" y="228"/>
                </a:cxn>
                <a:cxn ang="0">
                  <a:pos x="1267" y="207"/>
                </a:cxn>
                <a:cxn ang="0">
                  <a:pos x="1206" y="188"/>
                </a:cxn>
                <a:cxn ang="0">
                  <a:pos x="1048" y="152"/>
                </a:cxn>
                <a:cxn ang="0">
                  <a:pos x="877" y="145"/>
                </a:cxn>
                <a:cxn ang="0">
                  <a:pos x="706" y="163"/>
                </a:cxn>
                <a:cxn ang="0">
                  <a:pos x="547" y="216"/>
                </a:cxn>
                <a:cxn ang="0">
                  <a:pos x="410" y="304"/>
                </a:cxn>
                <a:cxn ang="0">
                  <a:pos x="352" y="352"/>
                </a:cxn>
                <a:cxn ang="0">
                  <a:pos x="275" y="442"/>
                </a:cxn>
                <a:cxn ang="0">
                  <a:pos x="225" y="522"/>
                </a:cxn>
                <a:cxn ang="0">
                  <a:pos x="193" y="601"/>
                </a:cxn>
                <a:cxn ang="0">
                  <a:pos x="168" y="683"/>
                </a:cxn>
                <a:cxn ang="0">
                  <a:pos x="155" y="729"/>
                </a:cxn>
                <a:cxn ang="0">
                  <a:pos x="117" y="808"/>
                </a:cxn>
                <a:cxn ang="0">
                  <a:pos x="75" y="855"/>
                </a:cxn>
                <a:cxn ang="0">
                  <a:pos x="37" y="868"/>
                </a:cxn>
                <a:cxn ang="0">
                  <a:pos x="9" y="851"/>
                </a:cxn>
                <a:cxn ang="0">
                  <a:pos x="0" y="805"/>
                </a:cxn>
              </a:cxnLst>
              <a:rect l="0" t="0" r="r" b="b"/>
              <a:pathLst>
                <a:path w="1427" h="869">
                  <a:moveTo>
                    <a:pt x="0" y="805"/>
                  </a:moveTo>
                  <a:lnTo>
                    <a:pt x="20" y="661"/>
                  </a:lnTo>
                  <a:lnTo>
                    <a:pt x="60" y="531"/>
                  </a:lnTo>
                  <a:lnTo>
                    <a:pt x="117" y="416"/>
                  </a:lnTo>
                  <a:lnTo>
                    <a:pt x="191" y="308"/>
                  </a:lnTo>
                  <a:lnTo>
                    <a:pt x="279" y="218"/>
                  </a:lnTo>
                  <a:lnTo>
                    <a:pt x="380" y="142"/>
                  </a:lnTo>
                  <a:lnTo>
                    <a:pt x="494" y="81"/>
                  </a:lnTo>
                  <a:lnTo>
                    <a:pt x="614" y="37"/>
                  </a:lnTo>
                  <a:lnTo>
                    <a:pt x="745" y="7"/>
                  </a:lnTo>
                  <a:lnTo>
                    <a:pt x="879" y="0"/>
                  </a:lnTo>
                  <a:lnTo>
                    <a:pt x="879" y="0"/>
                  </a:lnTo>
                  <a:lnTo>
                    <a:pt x="943" y="1"/>
                  </a:lnTo>
                  <a:lnTo>
                    <a:pt x="1002" y="5"/>
                  </a:lnTo>
                  <a:lnTo>
                    <a:pt x="1058" y="14"/>
                  </a:lnTo>
                  <a:lnTo>
                    <a:pt x="1111" y="26"/>
                  </a:lnTo>
                  <a:lnTo>
                    <a:pt x="1162" y="41"/>
                  </a:lnTo>
                  <a:lnTo>
                    <a:pt x="1210" y="60"/>
                  </a:lnTo>
                  <a:lnTo>
                    <a:pt x="1256" y="83"/>
                  </a:lnTo>
                  <a:lnTo>
                    <a:pt x="1301" y="106"/>
                  </a:lnTo>
                  <a:lnTo>
                    <a:pt x="1343" y="136"/>
                  </a:lnTo>
                  <a:lnTo>
                    <a:pt x="1383" y="168"/>
                  </a:lnTo>
                  <a:lnTo>
                    <a:pt x="1383" y="168"/>
                  </a:lnTo>
                  <a:lnTo>
                    <a:pt x="1404" y="186"/>
                  </a:lnTo>
                  <a:lnTo>
                    <a:pt x="1419" y="203"/>
                  </a:lnTo>
                  <a:lnTo>
                    <a:pt x="1426" y="216"/>
                  </a:lnTo>
                  <a:lnTo>
                    <a:pt x="1423" y="226"/>
                  </a:lnTo>
                  <a:lnTo>
                    <a:pt x="1408" y="230"/>
                  </a:lnTo>
                  <a:lnTo>
                    <a:pt x="1387" y="232"/>
                  </a:lnTo>
                  <a:lnTo>
                    <a:pt x="1357" y="228"/>
                  </a:lnTo>
                  <a:lnTo>
                    <a:pt x="1318" y="220"/>
                  </a:lnTo>
                  <a:lnTo>
                    <a:pt x="1267" y="207"/>
                  </a:lnTo>
                  <a:lnTo>
                    <a:pt x="1206" y="188"/>
                  </a:lnTo>
                  <a:lnTo>
                    <a:pt x="1206" y="188"/>
                  </a:lnTo>
                  <a:lnTo>
                    <a:pt x="1130" y="168"/>
                  </a:lnTo>
                  <a:lnTo>
                    <a:pt x="1048" y="152"/>
                  </a:lnTo>
                  <a:lnTo>
                    <a:pt x="964" y="145"/>
                  </a:lnTo>
                  <a:lnTo>
                    <a:pt x="877" y="145"/>
                  </a:lnTo>
                  <a:lnTo>
                    <a:pt x="791" y="148"/>
                  </a:lnTo>
                  <a:lnTo>
                    <a:pt x="706" y="163"/>
                  </a:lnTo>
                  <a:lnTo>
                    <a:pt x="625" y="186"/>
                  </a:lnTo>
                  <a:lnTo>
                    <a:pt x="547" y="216"/>
                  </a:lnTo>
                  <a:lnTo>
                    <a:pt x="473" y="256"/>
                  </a:lnTo>
                  <a:lnTo>
                    <a:pt x="410" y="304"/>
                  </a:lnTo>
                  <a:lnTo>
                    <a:pt x="410" y="304"/>
                  </a:lnTo>
                  <a:lnTo>
                    <a:pt x="352" y="352"/>
                  </a:lnTo>
                  <a:lnTo>
                    <a:pt x="311" y="398"/>
                  </a:lnTo>
                  <a:lnTo>
                    <a:pt x="275" y="442"/>
                  </a:lnTo>
                  <a:lnTo>
                    <a:pt x="246" y="483"/>
                  </a:lnTo>
                  <a:lnTo>
                    <a:pt x="225" y="522"/>
                  </a:lnTo>
                  <a:lnTo>
                    <a:pt x="207" y="561"/>
                  </a:lnTo>
                  <a:lnTo>
                    <a:pt x="193" y="601"/>
                  </a:lnTo>
                  <a:lnTo>
                    <a:pt x="180" y="640"/>
                  </a:lnTo>
                  <a:lnTo>
                    <a:pt x="168" y="683"/>
                  </a:lnTo>
                  <a:lnTo>
                    <a:pt x="155" y="729"/>
                  </a:lnTo>
                  <a:lnTo>
                    <a:pt x="155" y="729"/>
                  </a:lnTo>
                  <a:lnTo>
                    <a:pt x="136" y="773"/>
                  </a:lnTo>
                  <a:lnTo>
                    <a:pt x="117" y="808"/>
                  </a:lnTo>
                  <a:lnTo>
                    <a:pt x="96" y="836"/>
                  </a:lnTo>
                  <a:lnTo>
                    <a:pt x="75" y="855"/>
                  </a:lnTo>
                  <a:lnTo>
                    <a:pt x="56" y="865"/>
                  </a:lnTo>
                  <a:lnTo>
                    <a:pt x="37" y="868"/>
                  </a:lnTo>
                  <a:lnTo>
                    <a:pt x="23" y="863"/>
                  </a:lnTo>
                  <a:lnTo>
                    <a:pt x="9" y="851"/>
                  </a:lnTo>
                  <a:lnTo>
                    <a:pt x="1" y="830"/>
                  </a:lnTo>
                  <a:lnTo>
                    <a:pt x="0" y="805"/>
                  </a:lnTo>
                  <a:lnTo>
                    <a:pt x="0" y="805"/>
                  </a:lnTo>
                </a:path>
              </a:pathLst>
            </a:custGeom>
            <a:solidFill>
              <a:srgbClr val="FFE035"/>
            </a:solidFill>
            <a:ln w="9525" cap="rnd">
              <a:noFill/>
              <a:round/>
              <a:headEnd/>
              <a:tailEnd/>
            </a:ln>
            <a:effectLst/>
          </p:spPr>
          <p:txBody>
            <a:bodyPr/>
            <a:lstStyle/>
            <a:p>
              <a:endParaRPr lang="en-US" sz="1800"/>
            </a:p>
          </p:txBody>
        </p:sp>
        <p:sp>
          <p:nvSpPr>
            <p:cNvPr id="301" name="Freeform 299">
              <a:extLst>
                <a:ext uri="{FF2B5EF4-FFF2-40B4-BE49-F238E27FC236}">
                  <a16:creationId xmlns:a16="http://schemas.microsoft.com/office/drawing/2014/main" id="{B3B31F96-C42E-3D42-8F16-A4C306F0AC8A}"/>
                </a:ext>
              </a:extLst>
            </p:cNvPr>
            <p:cNvSpPr>
              <a:spLocks/>
            </p:cNvSpPr>
            <p:nvPr/>
          </p:nvSpPr>
          <p:spPr bwMode="auto">
            <a:xfrm>
              <a:off x="2040" y="1285"/>
              <a:ext cx="1403" cy="853"/>
            </a:xfrm>
            <a:custGeom>
              <a:avLst/>
              <a:gdLst/>
              <a:ahLst/>
              <a:cxnLst>
                <a:cxn ang="0">
                  <a:pos x="23" y="649"/>
                </a:cxn>
                <a:cxn ang="0">
                  <a:pos x="122" y="405"/>
                </a:cxn>
                <a:cxn ang="0">
                  <a:pos x="285" y="213"/>
                </a:cxn>
                <a:cxn ang="0">
                  <a:pos x="494" y="80"/>
                </a:cxn>
                <a:cxn ang="0">
                  <a:pos x="742" y="11"/>
                </a:cxn>
                <a:cxn ang="0">
                  <a:pos x="872" y="0"/>
                </a:cxn>
                <a:cxn ang="0">
                  <a:pos x="993" y="6"/>
                </a:cxn>
                <a:cxn ang="0">
                  <a:pos x="1100" y="27"/>
                </a:cxn>
                <a:cxn ang="0">
                  <a:pos x="1198" y="59"/>
                </a:cxn>
                <a:cxn ang="0">
                  <a:pos x="1284" y="103"/>
                </a:cxn>
                <a:cxn ang="0">
                  <a:pos x="1362" y="158"/>
                </a:cxn>
                <a:cxn ang="0">
                  <a:pos x="1383" y="177"/>
                </a:cxn>
                <a:cxn ang="0">
                  <a:pos x="1402" y="204"/>
                </a:cxn>
                <a:cxn ang="0">
                  <a:pos x="1387" y="217"/>
                </a:cxn>
                <a:cxn ang="0">
                  <a:pos x="1339" y="215"/>
                </a:cxn>
                <a:cxn ang="0">
                  <a:pos x="1250" y="194"/>
                </a:cxn>
                <a:cxn ang="0">
                  <a:pos x="1194" y="177"/>
                </a:cxn>
                <a:cxn ang="0">
                  <a:pos x="1037" y="142"/>
                </a:cxn>
                <a:cxn ang="0">
                  <a:pos x="869" y="135"/>
                </a:cxn>
                <a:cxn ang="0">
                  <a:pos x="697" y="154"/>
                </a:cxn>
                <a:cxn ang="0">
                  <a:pos x="538" y="209"/>
                </a:cxn>
                <a:cxn ang="0">
                  <a:pos x="400" y="295"/>
                </a:cxn>
                <a:cxn ang="0">
                  <a:pos x="345" y="345"/>
                </a:cxn>
                <a:cxn ang="0">
                  <a:pos x="266" y="434"/>
                </a:cxn>
                <a:cxn ang="0">
                  <a:pos x="215" y="514"/>
                </a:cxn>
                <a:cxn ang="0">
                  <a:pos x="183" y="592"/>
                </a:cxn>
                <a:cxn ang="0">
                  <a:pos x="158" y="670"/>
                </a:cxn>
                <a:cxn ang="0">
                  <a:pos x="145" y="714"/>
                </a:cxn>
                <a:cxn ang="0">
                  <a:pos x="110" y="794"/>
                </a:cxn>
                <a:cxn ang="0">
                  <a:pos x="70" y="838"/>
                </a:cxn>
                <a:cxn ang="0">
                  <a:pos x="34" y="852"/>
                </a:cxn>
                <a:cxn ang="0">
                  <a:pos x="8" y="834"/>
                </a:cxn>
                <a:cxn ang="0">
                  <a:pos x="0" y="790"/>
                </a:cxn>
              </a:cxnLst>
              <a:rect l="0" t="0" r="r" b="b"/>
              <a:pathLst>
                <a:path w="1403" h="853">
                  <a:moveTo>
                    <a:pt x="0" y="790"/>
                  </a:moveTo>
                  <a:lnTo>
                    <a:pt x="23" y="649"/>
                  </a:lnTo>
                  <a:lnTo>
                    <a:pt x="63" y="520"/>
                  </a:lnTo>
                  <a:lnTo>
                    <a:pt x="122" y="405"/>
                  </a:lnTo>
                  <a:lnTo>
                    <a:pt x="195" y="301"/>
                  </a:lnTo>
                  <a:lnTo>
                    <a:pt x="285" y="213"/>
                  </a:lnTo>
                  <a:lnTo>
                    <a:pt x="384" y="139"/>
                  </a:lnTo>
                  <a:lnTo>
                    <a:pt x="494" y="80"/>
                  </a:lnTo>
                  <a:lnTo>
                    <a:pt x="614" y="36"/>
                  </a:lnTo>
                  <a:lnTo>
                    <a:pt x="742" y="11"/>
                  </a:lnTo>
                  <a:lnTo>
                    <a:pt x="872" y="0"/>
                  </a:lnTo>
                  <a:lnTo>
                    <a:pt x="872" y="0"/>
                  </a:lnTo>
                  <a:lnTo>
                    <a:pt x="934" y="2"/>
                  </a:lnTo>
                  <a:lnTo>
                    <a:pt x="993" y="6"/>
                  </a:lnTo>
                  <a:lnTo>
                    <a:pt x="1048" y="15"/>
                  </a:lnTo>
                  <a:lnTo>
                    <a:pt x="1100" y="27"/>
                  </a:lnTo>
                  <a:lnTo>
                    <a:pt x="1148" y="40"/>
                  </a:lnTo>
                  <a:lnTo>
                    <a:pt x="1198" y="59"/>
                  </a:lnTo>
                  <a:lnTo>
                    <a:pt x="1242" y="80"/>
                  </a:lnTo>
                  <a:lnTo>
                    <a:pt x="1284" y="103"/>
                  </a:lnTo>
                  <a:lnTo>
                    <a:pt x="1324" y="128"/>
                  </a:lnTo>
                  <a:lnTo>
                    <a:pt x="1362" y="158"/>
                  </a:lnTo>
                  <a:lnTo>
                    <a:pt x="1362" y="158"/>
                  </a:lnTo>
                  <a:lnTo>
                    <a:pt x="1383" y="177"/>
                  </a:lnTo>
                  <a:lnTo>
                    <a:pt x="1398" y="192"/>
                  </a:lnTo>
                  <a:lnTo>
                    <a:pt x="1402" y="204"/>
                  </a:lnTo>
                  <a:lnTo>
                    <a:pt x="1399" y="213"/>
                  </a:lnTo>
                  <a:lnTo>
                    <a:pt x="1387" y="217"/>
                  </a:lnTo>
                  <a:lnTo>
                    <a:pt x="1366" y="220"/>
                  </a:lnTo>
                  <a:lnTo>
                    <a:pt x="1339" y="215"/>
                  </a:lnTo>
                  <a:lnTo>
                    <a:pt x="1299" y="209"/>
                  </a:lnTo>
                  <a:lnTo>
                    <a:pt x="1250" y="194"/>
                  </a:lnTo>
                  <a:lnTo>
                    <a:pt x="1194" y="177"/>
                  </a:lnTo>
                  <a:lnTo>
                    <a:pt x="1194" y="177"/>
                  </a:lnTo>
                  <a:lnTo>
                    <a:pt x="1118" y="156"/>
                  </a:lnTo>
                  <a:lnTo>
                    <a:pt x="1037" y="142"/>
                  </a:lnTo>
                  <a:lnTo>
                    <a:pt x="955" y="135"/>
                  </a:lnTo>
                  <a:lnTo>
                    <a:pt x="869" y="135"/>
                  </a:lnTo>
                  <a:lnTo>
                    <a:pt x="782" y="142"/>
                  </a:lnTo>
                  <a:lnTo>
                    <a:pt x="697" y="154"/>
                  </a:lnTo>
                  <a:lnTo>
                    <a:pt x="616" y="177"/>
                  </a:lnTo>
                  <a:lnTo>
                    <a:pt x="538" y="209"/>
                  </a:lnTo>
                  <a:lnTo>
                    <a:pt x="466" y="246"/>
                  </a:lnTo>
                  <a:lnTo>
                    <a:pt x="400" y="295"/>
                  </a:lnTo>
                  <a:lnTo>
                    <a:pt x="400" y="295"/>
                  </a:lnTo>
                  <a:lnTo>
                    <a:pt x="345" y="345"/>
                  </a:lnTo>
                  <a:lnTo>
                    <a:pt x="301" y="390"/>
                  </a:lnTo>
                  <a:lnTo>
                    <a:pt x="266" y="434"/>
                  </a:lnTo>
                  <a:lnTo>
                    <a:pt x="236" y="474"/>
                  </a:lnTo>
                  <a:lnTo>
                    <a:pt x="215" y="514"/>
                  </a:lnTo>
                  <a:lnTo>
                    <a:pt x="198" y="552"/>
                  </a:lnTo>
                  <a:lnTo>
                    <a:pt x="183" y="592"/>
                  </a:lnTo>
                  <a:lnTo>
                    <a:pt x="170" y="630"/>
                  </a:lnTo>
                  <a:lnTo>
                    <a:pt x="158" y="670"/>
                  </a:lnTo>
                  <a:lnTo>
                    <a:pt x="145" y="714"/>
                  </a:lnTo>
                  <a:lnTo>
                    <a:pt x="145" y="714"/>
                  </a:lnTo>
                  <a:lnTo>
                    <a:pt x="128" y="758"/>
                  </a:lnTo>
                  <a:lnTo>
                    <a:pt x="110" y="794"/>
                  </a:lnTo>
                  <a:lnTo>
                    <a:pt x="91" y="820"/>
                  </a:lnTo>
                  <a:lnTo>
                    <a:pt x="70" y="838"/>
                  </a:lnTo>
                  <a:lnTo>
                    <a:pt x="50" y="849"/>
                  </a:lnTo>
                  <a:lnTo>
                    <a:pt x="34" y="852"/>
                  </a:lnTo>
                  <a:lnTo>
                    <a:pt x="19" y="845"/>
                  </a:lnTo>
                  <a:lnTo>
                    <a:pt x="8" y="834"/>
                  </a:lnTo>
                  <a:lnTo>
                    <a:pt x="2" y="815"/>
                  </a:lnTo>
                  <a:lnTo>
                    <a:pt x="0" y="790"/>
                  </a:lnTo>
                  <a:lnTo>
                    <a:pt x="0" y="790"/>
                  </a:lnTo>
                </a:path>
              </a:pathLst>
            </a:custGeom>
            <a:solidFill>
              <a:srgbClr val="FFE23F"/>
            </a:solidFill>
            <a:ln w="9525" cap="rnd">
              <a:noFill/>
              <a:round/>
              <a:headEnd/>
              <a:tailEnd/>
            </a:ln>
            <a:effectLst/>
          </p:spPr>
          <p:txBody>
            <a:bodyPr/>
            <a:lstStyle/>
            <a:p>
              <a:endParaRPr lang="en-US" sz="1800"/>
            </a:p>
          </p:txBody>
        </p:sp>
        <p:sp>
          <p:nvSpPr>
            <p:cNvPr id="302" name="Freeform 300">
              <a:extLst>
                <a:ext uri="{FF2B5EF4-FFF2-40B4-BE49-F238E27FC236}">
                  <a16:creationId xmlns:a16="http://schemas.microsoft.com/office/drawing/2014/main" id="{981958DD-4AB5-7E48-870D-AD75E08AC0F3}"/>
                </a:ext>
              </a:extLst>
            </p:cNvPr>
            <p:cNvSpPr>
              <a:spLocks/>
            </p:cNvSpPr>
            <p:nvPr/>
          </p:nvSpPr>
          <p:spPr bwMode="auto">
            <a:xfrm>
              <a:off x="2048" y="1289"/>
              <a:ext cx="1377" cy="831"/>
            </a:xfrm>
            <a:custGeom>
              <a:avLst/>
              <a:gdLst/>
              <a:ahLst/>
              <a:cxnLst>
                <a:cxn ang="0">
                  <a:pos x="25" y="631"/>
                </a:cxn>
                <a:cxn ang="0">
                  <a:pos x="126" y="391"/>
                </a:cxn>
                <a:cxn ang="0">
                  <a:pos x="287" y="204"/>
                </a:cxn>
                <a:cxn ang="0">
                  <a:pos x="494" y="75"/>
                </a:cxn>
                <a:cxn ang="0">
                  <a:pos x="735" y="8"/>
                </a:cxn>
                <a:cxn ang="0">
                  <a:pos x="864" y="0"/>
                </a:cxn>
                <a:cxn ang="0">
                  <a:pos x="982" y="6"/>
                </a:cxn>
                <a:cxn ang="0">
                  <a:pos x="1087" y="23"/>
                </a:cxn>
                <a:cxn ang="0">
                  <a:pos x="1180" y="55"/>
                </a:cxn>
                <a:cxn ang="0">
                  <a:pos x="1264" y="94"/>
                </a:cxn>
                <a:cxn ang="0">
                  <a:pos x="1340" y="147"/>
                </a:cxn>
                <a:cxn ang="0">
                  <a:pos x="1359" y="165"/>
                </a:cxn>
                <a:cxn ang="0">
                  <a:pos x="1376" y="190"/>
                </a:cxn>
                <a:cxn ang="0">
                  <a:pos x="1363" y="202"/>
                </a:cxn>
                <a:cxn ang="0">
                  <a:pos x="1315" y="200"/>
                </a:cxn>
                <a:cxn ang="0">
                  <a:pos x="1233" y="179"/>
                </a:cxn>
                <a:cxn ang="0">
                  <a:pos x="1180" y="162"/>
                </a:cxn>
                <a:cxn ang="0">
                  <a:pos x="1026" y="128"/>
                </a:cxn>
                <a:cxn ang="0">
                  <a:pos x="857" y="122"/>
                </a:cxn>
                <a:cxn ang="0">
                  <a:pos x="687" y="143"/>
                </a:cxn>
                <a:cxn ang="0">
                  <a:pos x="529" y="195"/>
                </a:cxn>
                <a:cxn ang="0">
                  <a:pos x="391" y="282"/>
                </a:cxn>
                <a:cxn ang="0">
                  <a:pos x="337" y="333"/>
                </a:cxn>
                <a:cxn ang="0">
                  <a:pos x="255" y="421"/>
                </a:cxn>
                <a:cxn ang="0">
                  <a:pos x="204" y="501"/>
                </a:cxn>
                <a:cxn ang="0">
                  <a:pos x="172" y="575"/>
                </a:cxn>
                <a:cxn ang="0">
                  <a:pos x="149" y="653"/>
                </a:cxn>
                <a:cxn ang="0">
                  <a:pos x="137" y="695"/>
                </a:cxn>
                <a:cxn ang="0">
                  <a:pos x="101" y="773"/>
                </a:cxn>
                <a:cxn ang="0">
                  <a:pos x="63" y="817"/>
                </a:cxn>
                <a:cxn ang="0">
                  <a:pos x="29" y="830"/>
                </a:cxn>
                <a:cxn ang="0">
                  <a:pos x="6" y="813"/>
                </a:cxn>
                <a:cxn ang="0">
                  <a:pos x="0" y="771"/>
                </a:cxn>
              </a:cxnLst>
              <a:rect l="0" t="0" r="r" b="b"/>
              <a:pathLst>
                <a:path w="1377" h="831">
                  <a:moveTo>
                    <a:pt x="0" y="771"/>
                  </a:moveTo>
                  <a:lnTo>
                    <a:pt x="25" y="631"/>
                  </a:lnTo>
                  <a:lnTo>
                    <a:pt x="67" y="506"/>
                  </a:lnTo>
                  <a:lnTo>
                    <a:pt x="126" y="391"/>
                  </a:lnTo>
                  <a:lnTo>
                    <a:pt x="200" y="290"/>
                  </a:lnTo>
                  <a:lnTo>
                    <a:pt x="287" y="204"/>
                  </a:lnTo>
                  <a:lnTo>
                    <a:pt x="386" y="133"/>
                  </a:lnTo>
                  <a:lnTo>
                    <a:pt x="494" y="75"/>
                  </a:lnTo>
                  <a:lnTo>
                    <a:pt x="611" y="34"/>
                  </a:lnTo>
                  <a:lnTo>
                    <a:pt x="735" y="8"/>
                  </a:lnTo>
                  <a:lnTo>
                    <a:pt x="864" y="0"/>
                  </a:lnTo>
                  <a:lnTo>
                    <a:pt x="864" y="0"/>
                  </a:lnTo>
                  <a:lnTo>
                    <a:pt x="925" y="2"/>
                  </a:lnTo>
                  <a:lnTo>
                    <a:pt x="982" y="6"/>
                  </a:lnTo>
                  <a:lnTo>
                    <a:pt x="1037" y="13"/>
                  </a:lnTo>
                  <a:lnTo>
                    <a:pt x="1087" y="23"/>
                  </a:lnTo>
                  <a:lnTo>
                    <a:pt x="1136" y="36"/>
                  </a:lnTo>
                  <a:lnTo>
                    <a:pt x="1180" y="55"/>
                  </a:lnTo>
                  <a:lnTo>
                    <a:pt x="1224" y="71"/>
                  </a:lnTo>
                  <a:lnTo>
                    <a:pt x="1264" y="94"/>
                  </a:lnTo>
                  <a:lnTo>
                    <a:pt x="1304" y="117"/>
                  </a:lnTo>
                  <a:lnTo>
                    <a:pt x="1340" y="147"/>
                  </a:lnTo>
                  <a:lnTo>
                    <a:pt x="1340" y="147"/>
                  </a:lnTo>
                  <a:lnTo>
                    <a:pt x="1359" y="165"/>
                  </a:lnTo>
                  <a:lnTo>
                    <a:pt x="1371" y="179"/>
                  </a:lnTo>
                  <a:lnTo>
                    <a:pt x="1376" y="190"/>
                  </a:lnTo>
                  <a:lnTo>
                    <a:pt x="1373" y="198"/>
                  </a:lnTo>
                  <a:lnTo>
                    <a:pt x="1363" y="202"/>
                  </a:lnTo>
                  <a:lnTo>
                    <a:pt x="1341" y="202"/>
                  </a:lnTo>
                  <a:lnTo>
                    <a:pt x="1315" y="200"/>
                  </a:lnTo>
                  <a:lnTo>
                    <a:pt x="1279" y="191"/>
                  </a:lnTo>
                  <a:lnTo>
                    <a:pt x="1233" y="179"/>
                  </a:lnTo>
                  <a:lnTo>
                    <a:pt x="1180" y="162"/>
                  </a:lnTo>
                  <a:lnTo>
                    <a:pt x="1180" y="162"/>
                  </a:lnTo>
                  <a:lnTo>
                    <a:pt x="1104" y="143"/>
                  </a:lnTo>
                  <a:lnTo>
                    <a:pt x="1026" y="128"/>
                  </a:lnTo>
                  <a:lnTo>
                    <a:pt x="941" y="122"/>
                  </a:lnTo>
                  <a:lnTo>
                    <a:pt x="857" y="122"/>
                  </a:lnTo>
                  <a:lnTo>
                    <a:pt x="773" y="128"/>
                  </a:lnTo>
                  <a:lnTo>
                    <a:pt x="687" y="143"/>
                  </a:lnTo>
                  <a:lnTo>
                    <a:pt x="607" y="165"/>
                  </a:lnTo>
                  <a:lnTo>
                    <a:pt x="529" y="195"/>
                  </a:lnTo>
                  <a:lnTo>
                    <a:pt x="457" y="234"/>
                  </a:lnTo>
                  <a:lnTo>
                    <a:pt x="391" y="282"/>
                  </a:lnTo>
                  <a:lnTo>
                    <a:pt x="391" y="282"/>
                  </a:lnTo>
                  <a:lnTo>
                    <a:pt x="337" y="333"/>
                  </a:lnTo>
                  <a:lnTo>
                    <a:pt x="290" y="379"/>
                  </a:lnTo>
                  <a:lnTo>
                    <a:pt x="255" y="421"/>
                  </a:lnTo>
                  <a:lnTo>
                    <a:pt x="225" y="461"/>
                  </a:lnTo>
                  <a:lnTo>
                    <a:pt x="204" y="501"/>
                  </a:lnTo>
                  <a:lnTo>
                    <a:pt x="188" y="539"/>
                  </a:lnTo>
                  <a:lnTo>
                    <a:pt x="172" y="575"/>
                  </a:lnTo>
                  <a:lnTo>
                    <a:pt x="160" y="613"/>
                  </a:lnTo>
                  <a:lnTo>
                    <a:pt x="149" y="653"/>
                  </a:lnTo>
                  <a:lnTo>
                    <a:pt x="137" y="695"/>
                  </a:lnTo>
                  <a:lnTo>
                    <a:pt x="137" y="695"/>
                  </a:lnTo>
                  <a:lnTo>
                    <a:pt x="119" y="737"/>
                  </a:lnTo>
                  <a:lnTo>
                    <a:pt x="101" y="773"/>
                  </a:lnTo>
                  <a:lnTo>
                    <a:pt x="82" y="799"/>
                  </a:lnTo>
                  <a:lnTo>
                    <a:pt x="63" y="817"/>
                  </a:lnTo>
                  <a:lnTo>
                    <a:pt x="46" y="827"/>
                  </a:lnTo>
                  <a:lnTo>
                    <a:pt x="29" y="830"/>
                  </a:lnTo>
                  <a:lnTo>
                    <a:pt x="16" y="824"/>
                  </a:lnTo>
                  <a:lnTo>
                    <a:pt x="6" y="813"/>
                  </a:lnTo>
                  <a:lnTo>
                    <a:pt x="0" y="794"/>
                  </a:lnTo>
                  <a:lnTo>
                    <a:pt x="0" y="771"/>
                  </a:lnTo>
                  <a:lnTo>
                    <a:pt x="0" y="771"/>
                  </a:lnTo>
                </a:path>
              </a:pathLst>
            </a:custGeom>
            <a:solidFill>
              <a:srgbClr val="FFE448"/>
            </a:solidFill>
            <a:ln w="9525" cap="rnd">
              <a:noFill/>
              <a:round/>
              <a:headEnd/>
              <a:tailEnd/>
            </a:ln>
            <a:effectLst/>
          </p:spPr>
          <p:txBody>
            <a:bodyPr/>
            <a:lstStyle/>
            <a:p>
              <a:endParaRPr lang="en-US" sz="1800"/>
            </a:p>
          </p:txBody>
        </p:sp>
        <p:sp>
          <p:nvSpPr>
            <p:cNvPr id="303" name="Freeform 301">
              <a:extLst>
                <a:ext uri="{FF2B5EF4-FFF2-40B4-BE49-F238E27FC236}">
                  <a16:creationId xmlns:a16="http://schemas.microsoft.com/office/drawing/2014/main" id="{6EA4E55B-8ADC-1047-BCE3-C9D8BA128C24}"/>
                </a:ext>
              </a:extLst>
            </p:cNvPr>
            <p:cNvSpPr>
              <a:spLocks/>
            </p:cNvSpPr>
            <p:nvPr/>
          </p:nvSpPr>
          <p:spPr bwMode="auto">
            <a:xfrm>
              <a:off x="2050" y="1292"/>
              <a:ext cx="1356" cy="810"/>
            </a:xfrm>
            <a:custGeom>
              <a:avLst/>
              <a:gdLst/>
              <a:ahLst/>
              <a:cxnLst>
                <a:cxn ang="0">
                  <a:pos x="27" y="617"/>
                </a:cxn>
                <a:cxn ang="0">
                  <a:pos x="133" y="381"/>
                </a:cxn>
                <a:cxn ang="0">
                  <a:pos x="292" y="198"/>
                </a:cxn>
                <a:cxn ang="0">
                  <a:pos x="497" y="73"/>
                </a:cxn>
                <a:cxn ang="0">
                  <a:pos x="733" y="8"/>
                </a:cxn>
                <a:cxn ang="0">
                  <a:pos x="860" y="0"/>
                </a:cxn>
                <a:cxn ang="0">
                  <a:pos x="973" y="6"/>
                </a:cxn>
                <a:cxn ang="0">
                  <a:pos x="1076" y="23"/>
                </a:cxn>
                <a:cxn ang="0">
                  <a:pos x="1166" y="50"/>
                </a:cxn>
                <a:cxn ang="0">
                  <a:pos x="1247" y="89"/>
                </a:cxn>
                <a:cxn ang="0">
                  <a:pos x="1318" y="137"/>
                </a:cxn>
                <a:cxn ang="0">
                  <a:pos x="1337" y="151"/>
                </a:cxn>
                <a:cxn ang="0">
                  <a:pos x="1355" y="177"/>
                </a:cxn>
                <a:cxn ang="0">
                  <a:pos x="1339" y="188"/>
                </a:cxn>
                <a:cxn ang="0">
                  <a:pos x="1295" y="186"/>
                </a:cxn>
                <a:cxn ang="0">
                  <a:pos x="1217" y="166"/>
                </a:cxn>
                <a:cxn ang="0">
                  <a:pos x="1166" y="149"/>
                </a:cxn>
                <a:cxn ang="0">
                  <a:pos x="1015" y="117"/>
                </a:cxn>
                <a:cxn ang="0">
                  <a:pos x="849" y="112"/>
                </a:cxn>
                <a:cxn ang="0">
                  <a:pos x="680" y="133"/>
                </a:cxn>
                <a:cxn ang="0">
                  <a:pos x="520" y="186"/>
                </a:cxn>
                <a:cxn ang="0">
                  <a:pos x="383" y="271"/>
                </a:cxn>
                <a:cxn ang="0">
                  <a:pos x="328" y="322"/>
                </a:cxn>
                <a:cxn ang="0">
                  <a:pos x="246" y="410"/>
                </a:cxn>
                <a:cxn ang="0">
                  <a:pos x="195" y="490"/>
                </a:cxn>
                <a:cxn ang="0">
                  <a:pos x="163" y="564"/>
                </a:cxn>
                <a:cxn ang="0">
                  <a:pos x="140" y="638"/>
                </a:cxn>
                <a:cxn ang="0">
                  <a:pos x="128" y="678"/>
                </a:cxn>
                <a:cxn ang="0">
                  <a:pos x="94" y="753"/>
                </a:cxn>
                <a:cxn ang="0">
                  <a:pos x="59" y="796"/>
                </a:cxn>
                <a:cxn ang="0">
                  <a:pos x="27" y="809"/>
                </a:cxn>
                <a:cxn ang="0">
                  <a:pos x="6" y="794"/>
                </a:cxn>
                <a:cxn ang="0">
                  <a:pos x="0" y="751"/>
                </a:cxn>
              </a:cxnLst>
              <a:rect l="0" t="0" r="r" b="b"/>
              <a:pathLst>
                <a:path w="1356" h="810">
                  <a:moveTo>
                    <a:pt x="0" y="751"/>
                  </a:moveTo>
                  <a:lnTo>
                    <a:pt x="27" y="617"/>
                  </a:lnTo>
                  <a:lnTo>
                    <a:pt x="71" y="493"/>
                  </a:lnTo>
                  <a:lnTo>
                    <a:pt x="133" y="381"/>
                  </a:lnTo>
                  <a:lnTo>
                    <a:pt x="206" y="282"/>
                  </a:lnTo>
                  <a:lnTo>
                    <a:pt x="292" y="198"/>
                  </a:lnTo>
                  <a:lnTo>
                    <a:pt x="389" y="128"/>
                  </a:lnTo>
                  <a:lnTo>
                    <a:pt x="497" y="73"/>
                  </a:lnTo>
                  <a:lnTo>
                    <a:pt x="610" y="34"/>
                  </a:lnTo>
                  <a:lnTo>
                    <a:pt x="733" y="8"/>
                  </a:lnTo>
                  <a:lnTo>
                    <a:pt x="860" y="0"/>
                  </a:lnTo>
                  <a:lnTo>
                    <a:pt x="860" y="0"/>
                  </a:lnTo>
                  <a:lnTo>
                    <a:pt x="918" y="2"/>
                  </a:lnTo>
                  <a:lnTo>
                    <a:pt x="973" y="6"/>
                  </a:lnTo>
                  <a:lnTo>
                    <a:pt x="1026" y="13"/>
                  </a:lnTo>
                  <a:lnTo>
                    <a:pt x="1076" y="23"/>
                  </a:lnTo>
                  <a:lnTo>
                    <a:pt x="1122" y="36"/>
                  </a:lnTo>
                  <a:lnTo>
                    <a:pt x="1166" y="50"/>
                  </a:lnTo>
                  <a:lnTo>
                    <a:pt x="1209" y="69"/>
                  </a:lnTo>
                  <a:lnTo>
                    <a:pt x="1247" y="89"/>
                  </a:lnTo>
                  <a:lnTo>
                    <a:pt x="1285" y="112"/>
                  </a:lnTo>
                  <a:lnTo>
                    <a:pt x="1318" y="137"/>
                  </a:lnTo>
                  <a:lnTo>
                    <a:pt x="1318" y="137"/>
                  </a:lnTo>
                  <a:lnTo>
                    <a:pt x="1337" y="151"/>
                  </a:lnTo>
                  <a:lnTo>
                    <a:pt x="1350" y="166"/>
                  </a:lnTo>
                  <a:lnTo>
                    <a:pt x="1355" y="177"/>
                  </a:lnTo>
                  <a:lnTo>
                    <a:pt x="1350" y="183"/>
                  </a:lnTo>
                  <a:lnTo>
                    <a:pt x="1339" y="188"/>
                  </a:lnTo>
                  <a:lnTo>
                    <a:pt x="1320" y="188"/>
                  </a:lnTo>
                  <a:lnTo>
                    <a:pt x="1295" y="186"/>
                  </a:lnTo>
                  <a:lnTo>
                    <a:pt x="1262" y="177"/>
                  </a:lnTo>
                  <a:lnTo>
                    <a:pt x="1217" y="166"/>
                  </a:lnTo>
                  <a:lnTo>
                    <a:pt x="1166" y="149"/>
                  </a:lnTo>
                  <a:lnTo>
                    <a:pt x="1166" y="149"/>
                  </a:lnTo>
                  <a:lnTo>
                    <a:pt x="1093" y="130"/>
                  </a:lnTo>
                  <a:lnTo>
                    <a:pt x="1015" y="117"/>
                  </a:lnTo>
                  <a:lnTo>
                    <a:pt x="933" y="112"/>
                  </a:lnTo>
                  <a:lnTo>
                    <a:pt x="849" y="112"/>
                  </a:lnTo>
                  <a:lnTo>
                    <a:pt x="764" y="117"/>
                  </a:lnTo>
                  <a:lnTo>
                    <a:pt x="680" y="133"/>
                  </a:lnTo>
                  <a:lnTo>
                    <a:pt x="598" y="156"/>
                  </a:lnTo>
                  <a:lnTo>
                    <a:pt x="520" y="186"/>
                  </a:lnTo>
                  <a:lnTo>
                    <a:pt x="448" y="223"/>
                  </a:lnTo>
                  <a:lnTo>
                    <a:pt x="383" y="271"/>
                  </a:lnTo>
                  <a:lnTo>
                    <a:pt x="383" y="271"/>
                  </a:lnTo>
                  <a:lnTo>
                    <a:pt x="328" y="322"/>
                  </a:lnTo>
                  <a:lnTo>
                    <a:pt x="284" y="368"/>
                  </a:lnTo>
                  <a:lnTo>
                    <a:pt x="246" y="410"/>
                  </a:lnTo>
                  <a:lnTo>
                    <a:pt x="218" y="451"/>
                  </a:lnTo>
                  <a:lnTo>
                    <a:pt x="195" y="490"/>
                  </a:lnTo>
                  <a:lnTo>
                    <a:pt x="179" y="527"/>
                  </a:lnTo>
                  <a:lnTo>
                    <a:pt x="163" y="564"/>
                  </a:lnTo>
                  <a:lnTo>
                    <a:pt x="151" y="600"/>
                  </a:lnTo>
                  <a:lnTo>
                    <a:pt x="140" y="638"/>
                  </a:lnTo>
                  <a:lnTo>
                    <a:pt x="128" y="678"/>
                  </a:lnTo>
                  <a:lnTo>
                    <a:pt x="128" y="678"/>
                  </a:lnTo>
                  <a:lnTo>
                    <a:pt x="111" y="720"/>
                  </a:lnTo>
                  <a:lnTo>
                    <a:pt x="94" y="753"/>
                  </a:lnTo>
                  <a:lnTo>
                    <a:pt x="75" y="779"/>
                  </a:lnTo>
                  <a:lnTo>
                    <a:pt x="59" y="796"/>
                  </a:lnTo>
                  <a:lnTo>
                    <a:pt x="41" y="806"/>
                  </a:lnTo>
                  <a:lnTo>
                    <a:pt x="27" y="809"/>
                  </a:lnTo>
                  <a:lnTo>
                    <a:pt x="14" y="804"/>
                  </a:lnTo>
                  <a:lnTo>
                    <a:pt x="6" y="794"/>
                  </a:lnTo>
                  <a:lnTo>
                    <a:pt x="2" y="777"/>
                  </a:lnTo>
                  <a:lnTo>
                    <a:pt x="0" y="751"/>
                  </a:lnTo>
                  <a:lnTo>
                    <a:pt x="0" y="751"/>
                  </a:lnTo>
                </a:path>
              </a:pathLst>
            </a:custGeom>
            <a:solidFill>
              <a:srgbClr val="FFE652"/>
            </a:solidFill>
            <a:ln w="9525" cap="rnd">
              <a:noFill/>
              <a:round/>
              <a:headEnd/>
              <a:tailEnd/>
            </a:ln>
            <a:effectLst/>
          </p:spPr>
          <p:txBody>
            <a:bodyPr/>
            <a:lstStyle/>
            <a:p>
              <a:endParaRPr lang="en-US" sz="1800"/>
            </a:p>
          </p:txBody>
        </p:sp>
        <p:sp>
          <p:nvSpPr>
            <p:cNvPr id="304" name="Freeform 302">
              <a:extLst>
                <a:ext uri="{FF2B5EF4-FFF2-40B4-BE49-F238E27FC236}">
                  <a16:creationId xmlns:a16="http://schemas.microsoft.com/office/drawing/2014/main" id="{E3875CE9-FD38-F74A-B7B6-ED09E877AA71}"/>
                </a:ext>
              </a:extLst>
            </p:cNvPr>
            <p:cNvSpPr>
              <a:spLocks/>
            </p:cNvSpPr>
            <p:nvPr/>
          </p:nvSpPr>
          <p:spPr bwMode="auto">
            <a:xfrm>
              <a:off x="2059" y="1294"/>
              <a:ext cx="1331" cy="791"/>
            </a:xfrm>
            <a:custGeom>
              <a:avLst/>
              <a:gdLst/>
              <a:ahLst/>
              <a:cxnLst>
                <a:cxn ang="0">
                  <a:pos x="28" y="600"/>
                </a:cxn>
                <a:cxn ang="0">
                  <a:pos x="134" y="368"/>
                </a:cxn>
                <a:cxn ang="0">
                  <a:pos x="294" y="191"/>
                </a:cxn>
                <a:cxn ang="0">
                  <a:pos x="497" y="71"/>
                </a:cxn>
                <a:cxn ang="0">
                  <a:pos x="729" y="8"/>
                </a:cxn>
                <a:cxn ang="0">
                  <a:pos x="851" y="0"/>
                </a:cxn>
                <a:cxn ang="0">
                  <a:pos x="962" y="6"/>
                </a:cxn>
                <a:cxn ang="0">
                  <a:pos x="1063" y="20"/>
                </a:cxn>
                <a:cxn ang="0">
                  <a:pos x="1152" y="48"/>
                </a:cxn>
                <a:cxn ang="0">
                  <a:pos x="1228" y="82"/>
                </a:cxn>
                <a:cxn ang="0">
                  <a:pos x="1298" y="126"/>
                </a:cxn>
                <a:cxn ang="0">
                  <a:pos x="1314" y="140"/>
                </a:cxn>
                <a:cxn ang="0">
                  <a:pos x="1330" y="163"/>
                </a:cxn>
                <a:cxn ang="0">
                  <a:pos x="1316" y="172"/>
                </a:cxn>
                <a:cxn ang="0">
                  <a:pos x="1272" y="170"/>
                </a:cxn>
                <a:cxn ang="0">
                  <a:pos x="1201" y="151"/>
                </a:cxn>
                <a:cxn ang="0">
                  <a:pos x="1152" y="137"/>
                </a:cxn>
                <a:cxn ang="0">
                  <a:pos x="1003" y="105"/>
                </a:cxn>
                <a:cxn ang="0">
                  <a:pos x="838" y="101"/>
                </a:cxn>
                <a:cxn ang="0">
                  <a:pos x="669" y="122"/>
                </a:cxn>
                <a:cxn ang="0">
                  <a:pos x="511" y="174"/>
                </a:cxn>
                <a:cxn ang="0">
                  <a:pos x="375" y="260"/>
                </a:cxn>
                <a:cxn ang="0">
                  <a:pos x="317" y="311"/>
                </a:cxn>
                <a:cxn ang="0">
                  <a:pos x="237" y="400"/>
                </a:cxn>
                <a:cxn ang="0">
                  <a:pos x="184" y="478"/>
                </a:cxn>
                <a:cxn ang="0">
                  <a:pos x="152" y="552"/>
                </a:cxn>
                <a:cxn ang="0">
                  <a:pos x="129" y="623"/>
                </a:cxn>
                <a:cxn ang="0">
                  <a:pos x="117" y="661"/>
                </a:cxn>
                <a:cxn ang="0">
                  <a:pos x="85" y="734"/>
                </a:cxn>
                <a:cxn ang="0">
                  <a:pos x="52" y="776"/>
                </a:cxn>
                <a:cxn ang="0">
                  <a:pos x="23" y="790"/>
                </a:cxn>
                <a:cxn ang="0">
                  <a:pos x="3" y="774"/>
                </a:cxn>
                <a:cxn ang="0">
                  <a:pos x="0" y="737"/>
                </a:cxn>
              </a:cxnLst>
              <a:rect l="0" t="0" r="r" b="b"/>
              <a:pathLst>
                <a:path w="1331" h="791">
                  <a:moveTo>
                    <a:pt x="0" y="737"/>
                  </a:moveTo>
                  <a:lnTo>
                    <a:pt x="28" y="600"/>
                  </a:lnTo>
                  <a:lnTo>
                    <a:pt x="73" y="480"/>
                  </a:lnTo>
                  <a:lnTo>
                    <a:pt x="134" y="368"/>
                  </a:lnTo>
                  <a:lnTo>
                    <a:pt x="210" y="273"/>
                  </a:lnTo>
                  <a:lnTo>
                    <a:pt x="294" y="191"/>
                  </a:lnTo>
                  <a:lnTo>
                    <a:pt x="391" y="124"/>
                  </a:lnTo>
                  <a:lnTo>
                    <a:pt x="497" y="71"/>
                  </a:lnTo>
                  <a:lnTo>
                    <a:pt x="608" y="31"/>
                  </a:lnTo>
                  <a:lnTo>
                    <a:pt x="729" y="8"/>
                  </a:lnTo>
                  <a:lnTo>
                    <a:pt x="851" y="0"/>
                  </a:lnTo>
                  <a:lnTo>
                    <a:pt x="851" y="0"/>
                  </a:lnTo>
                  <a:lnTo>
                    <a:pt x="907" y="2"/>
                  </a:lnTo>
                  <a:lnTo>
                    <a:pt x="962" y="6"/>
                  </a:lnTo>
                  <a:lnTo>
                    <a:pt x="1015" y="13"/>
                  </a:lnTo>
                  <a:lnTo>
                    <a:pt x="1063" y="20"/>
                  </a:lnTo>
                  <a:lnTo>
                    <a:pt x="1109" y="34"/>
                  </a:lnTo>
                  <a:lnTo>
                    <a:pt x="1152" y="48"/>
                  </a:lnTo>
                  <a:lnTo>
                    <a:pt x="1192" y="63"/>
                  </a:lnTo>
                  <a:lnTo>
                    <a:pt x="1228" y="82"/>
                  </a:lnTo>
                  <a:lnTo>
                    <a:pt x="1263" y="103"/>
                  </a:lnTo>
                  <a:lnTo>
                    <a:pt x="1298" y="126"/>
                  </a:lnTo>
                  <a:lnTo>
                    <a:pt x="1298" y="126"/>
                  </a:lnTo>
                  <a:lnTo>
                    <a:pt x="1314" y="140"/>
                  </a:lnTo>
                  <a:lnTo>
                    <a:pt x="1325" y="154"/>
                  </a:lnTo>
                  <a:lnTo>
                    <a:pt x="1330" y="163"/>
                  </a:lnTo>
                  <a:lnTo>
                    <a:pt x="1327" y="170"/>
                  </a:lnTo>
                  <a:lnTo>
                    <a:pt x="1316" y="172"/>
                  </a:lnTo>
                  <a:lnTo>
                    <a:pt x="1298" y="174"/>
                  </a:lnTo>
                  <a:lnTo>
                    <a:pt x="1272" y="170"/>
                  </a:lnTo>
                  <a:lnTo>
                    <a:pt x="1240" y="162"/>
                  </a:lnTo>
                  <a:lnTo>
                    <a:pt x="1201" y="151"/>
                  </a:lnTo>
                  <a:lnTo>
                    <a:pt x="1152" y="137"/>
                  </a:lnTo>
                  <a:lnTo>
                    <a:pt x="1152" y="137"/>
                  </a:lnTo>
                  <a:lnTo>
                    <a:pt x="1080" y="117"/>
                  </a:lnTo>
                  <a:lnTo>
                    <a:pt x="1003" y="105"/>
                  </a:lnTo>
                  <a:lnTo>
                    <a:pt x="920" y="101"/>
                  </a:lnTo>
                  <a:lnTo>
                    <a:pt x="838" y="101"/>
                  </a:lnTo>
                  <a:lnTo>
                    <a:pt x="754" y="107"/>
                  </a:lnTo>
                  <a:lnTo>
                    <a:pt x="669" y="122"/>
                  </a:lnTo>
                  <a:lnTo>
                    <a:pt x="587" y="145"/>
                  </a:lnTo>
                  <a:lnTo>
                    <a:pt x="511" y="174"/>
                  </a:lnTo>
                  <a:lnTo>
                    <a:pt x="437" y="212"/>
                  </a:lnTo>
                  <a:lnTo>
                    <a:pt x="375" y="260"/>
                  </a:lnTo>
                  <a:lnTo>
                    <a:pt x="375" y="260"/>
                  </a:lnTo>
                  <a:lnTo>
                    <a:pt x="317" y="311"/>
                  </a:lnTo>
                  <a:lnTo>
                    <a:pt x="273" y="357"/>
                  </a:lnTo>
                  <a:lnTo>
                    <a:pt x="237" y="400"/>
                  </a:lnTo>
                  <a:lnTo>
                    <a:pt x="207" y="440"/>
                  </a:lnTo>
                  <a:lnTo>
                    <a:pt x="184" y="478"/>
                  </a:lnTo>
                  <a:lnTo>
                    <a:pt x="168" y="516"/>
                  </a:lnTo>
                  <a:lnTo>
                    <a:pt x="152" y="552"/>
                  </a:lnTo>
                  <a:lnTo>
                    <a:pt x="140" y="587"/>
                  </a:lnTo>
                  <a:lnTo>
                    <a:pt x="129" y="623"/>
                  </a:lnTo>
                  <a:lnTo>
                    <a:pt x="117" y="661"/>
                  </a:lnTo>
                  <a:lnTo>
                    <a:pt x="117" y="661"/>
                  </a:lnTo>
                  <a:lnTo>
                    <a:pt x="102" y="703"/>
                  </a:lnTo>
                  <a:lnTo>
                    <a:pt x="85" y="734"/>
                  </a:lnTo>
                  <a:lnTo>
                    <a:pt x="69" y="760"/>
                  </a:lnTo>
                  <a:lnTo>
                    <a:pt x="52" y="776"/>
                  </a:lnTo>
                  <a:lnTo>
                    <a:pt x="37" y="787"/>
                  </a:lnTo>
                  <a:lnTo>
                    <a:pt x="23" y="790"/>
                  </a:lnTo>
                  <a:lnTo>
                    <a:pt x="12" y="785"/>
                  </a:lnTo>
                  <a:lnTo>
                    <a:pt x="3" y="774"/>
                  </a:lnTo>
                  <a:lnTo>
                    <a:pt x="0" y="758"/>
                  </a:lnTo>
                  <a:lnTo>
                    <a:pt x="0" y="737"/>
                  </a:lnTo>
                  <a:lnTo>
                    <a:pt x="0" y="737"/>
                  </a:lnTo>
                </a:path>
              </a:pathLst>
            </a:custGeom>
            <a:solidFill>
              <a:srgbClr val="FFE85C"/>
            </a:solidFill>
            <a:ln w="9525" cap="rnd">
              <a:noFill/>
              <a:round/>
              <a:headEnd/>
              <a:tailEnd/>
            </a:ln>
            <a:effectLst/>
          </p:spPr>
          <p:txBody>
            <a:bodyPr/>
            <a:lstStyle/>
            <a:p>
              <a:endParaRPr lang="en-US" sz="1800"/>
            </a:p>
          </p:txBody>
        </p:sp>
        <p:sp>
          <p:nvSpPr>
            <p:cNvPr id="305" name="Freeform 303">
              <a:extLst>
                <a:ext uri="{FF2B5EF4-FFF2-40B4-BE49-F238E27FC236}">
                  <a16:creationId xmlns:a16="http://schemas.microsoft.com/office/drawing/2014/main" id="{27D10BFB-6DA7-EF4D-82C8-7CAE58C39560}"/>
                </a:ext>
              </a:extLst>
            </p:cNvPr>
            <p:cNvSpPr>
              <a:spLocks/>
            </p:cNvSpPr>
            <p:nvPr/>
          </p:nvSpPr>
          <p:spPr bwMode="auto">
            <a:xfrm>
              <a:off x="2062" y="1299"/>
              <a:ext cx="1306" cy="770"/>
            </a:xfrm>
            <a:custGeom>
              <a:avLst/>
              <a:gdLst/>
              <a:ahLst/>
              <a:cxnLst>
                <a:cxn ang="0">
                  <a:pos x="29" y="583"/>
                </a:cxn>
                <a:cxn ang="0">
                  <a:pos x="139" y="355"/>
                </a:cxn>
                <a:cxn ang="0">
                  <a:pos x="299" y="182"/>
                </a:cxn>
                <a:cxn ang="0">
                  <a:pos x="498" y="67"/>
                </a:cxn>
                <a:cxn ang="0">
                  <a:pos x="724" y="6"/>
                </a:cxn>
                <a:cxn ang="0">
                  <a:pos x="843" y="0"/>
                </a:cxn>
                <a:cxn ang="0">
                  <a:pos x="952" y="4"/>
                </a:cxn>
                <a:cxn ang="0">
                  <a:pos x="1051" y="18"/>
                </a:cxn>
                <a:cxn ang="0">
                  <a:pos x="1138" y="41"/>
                </a:cxn>
                <a:cxn ang="0">
                  <a:pos x="1212" y="75"/>
                </a:cxn>
                <a:cxn ang="0">
                  <a:pos x="1276" y="113"/>
                </a:cxn>
                <a:cxn ang="0">
                  <a:pos x="1292" y="128"/>
                </a:cxn>
                <a:cxn ang="0">
                  <a:pos x="1305" y="149"/>
                </a:cxn>
                <a:cxn ang="0">
                  <a:pos x="1292" y="158"/>
                </a:cxn>
                <a:cxn ang="0">
                  <a:pos x="1252" y="154"/>
                </a:cxn>
                <a:cxn ang="0">
                  <a:pos x="1185" y="136"/>
                </a:cxn>
                <a:cxn ang="0">
                  <a:pos x="1138" y="122"/>
                </a:cxn>
                <a:cxn ang="0">
                  <a:pos x="993" y="92"/>
                </a:cxn>
                <a:cxn ang="0">
                  <a:pos x="828" y="88"/>
                </a:cxn>
                <a:cxn ang="0">
                  <a:pos x="660" y="108"/>
                </a:cxn>
                <a:cxn ang="0">
                  <a:pos x="501" y="161"/>
                </a:cxn>
                <a:cxn ang="0">
                  <a:pos x="365" y="248"/>
                </a:cxn>
                <a:cxn ang="0">
                  <a:pos x="310" y="299"/>
                </a:cxn>
                <a:cxn ang="0">
                  <a:pos x="227" y="387"/>
                </a:cxn>
                <a:cxn ang="0">
                  <a:pos x="174" y="465"/>
                </a:cxn>
                <a:cxn ang="0">
                  <a:pos x="144" y="536"/>
                </a:cxn>
                <a:cxn ang="0">
                  <a:pos x="121" y="606"/>
                </a:cxn>
                <a:cxn ang="0">
                  <a:pos x="107" y="642"/>
                </a:cxn>
                <a:cxn ang="0">
                  <a:pos x="75" y="716"/>
                </a:cxn>
                <a:cxn ang="0">
                  <a:pos x="47" y="755"/>
                </a:cxn>
                <a:cxn ang="0">
                  <a:pos x="19" y="769"/>
                </a:cxn>
                <a:cxn ang="0">
                  <a:pos x="2" y="753"/>
                </a:cxn>
                <a:cxn ang="0">
                  <a:pos x="0" y="716"/>
                </a:cxn>
              </a:cxnLst>
              <a:rect l="0" t="0" r="r" b="b"/>
              <a:pathLst>
                <a:path w="1306" h="770">
                  <a:moveTo>
                    <a:pt x="0" y="716"/>
                  </a:moveTo>
                  <a:lnTo>
                    <a:pt x="29" y="583"/>
                  </a:lnTo>
                  <a:lnTo>
                    <a:pt x="78" y="463"/>
                  </a:lnTo>
                  <a:lnTo>
                    <a:pt x="139" y="355"/>
                  </a:lnTo>
                  <a:lnTo>
                    <a:pt x="213" y="262"/>
                  </a:lnTo>
                  <a:lnTo>
                    <a:pt x="299" y="182"/>
                  </a:lnTo>
                  <a:lnTo>
                    <a:pt x="395" y="117"/>
                  </a:lnTo>
                  <a:lnTo>
                    <a:pt x="498" y="67"/>
                  </a:lnTo>
                  <a:lnTo>
                    <a:pt x="609" y="29"/>
                  </a:lnTo>
                  <a:lnTo>
                    <a:pt x="724" y="6"/>
                  </a:lnTo>
                  <a:lnTo>
                    <a:pt x="843" y="0"/>
                  </a:lnTo>
                  <a:lnTo>
                    <a:pt x="843" y="0"/>
                  </a:lnTo>
                  <a:lnTo>
                    <a:pt x="900" y="0"/>
                  </a:lnTo>
                  <a:lnTo>
                    <a:pt x="952" y="4"/>
                  </a:lnTo>
                  <a:lnTo>
                    <a:pt x="1003" y="11"/>
                  </a:lnTo>
                  <a:lnTo>
                    <a:pt x="1051" y="18"/>
                  </a:lnTo>
                  <a:lnTo>
                    <a:pt x="1097" y="29"/>
                  </a:lnTo>
                  <a:lnTo>
                    <a:pt x="1138" y="41"/>
                  </a:lnTo>
                  <a:lnTo>
                    <a:pt x="1176" y="57"/>
                  </a:lnTo>
                  <a:lnTo>
                    <a:pt x="1212" y="75"/>
                  </a:lnTo>
                  <a:lnTo>
                    <a:pt x="1244" y="92"/>
                  </a:lnTo>
                  <a:lnTo>
                    <a:pt x="1276" y="113"/>
                  </a:lnTo>
                  <a:lnTo>
                    <a:pt x="1276" y="113"/>
                  </a:lnTo>
                  <a:lnTo>
                    <a:pt x="1292" y="128"/>
                  </a:lnTo>
                  <a:lnTo>
                    <a:pt x="1302" y="140"/>
                  </a:lnTo>
                  <a:lnTo>
                    <a:pt x="1305" y="149"/>
                  </a:lnTo>
                  <a:lnTo>
                    <a:pt x="1302" y="154"/>
                  </a:lnTo>
                  <a:lnTo>
                    <a:pt x="1292" y="158"/>
                  </a:lnTo>
                  <a:lnTo>
                    <a:pt x="1276" y="158"/>
                  </a:lnTo>
                  <a:lnTo>
                    <a:pt x="1252" y="154"/>
                  </a:lnTo>
                  <a:lnTo>
                    <a:pt x="1223" y="147"/>
                  </a:lnTo>
                  <a:lnTo>
                    <a:pt x="1185" y="136"/>
                  </a:lnTo>
                  <a:lnTo>
                    <a:pt x="1138" y="122"/>
                  </a:lnTo>
                  <a:lnTo>
                    <a:pt x="1138" y="122"/>
                  </a:lnTo>
                  <a:lnTo>
                    <a:pt x="1069" y="105"/>
                  </a:lnTo>
                  <a:lnTo>
                    <a:pt x="993" y="92"/>
                  </a:lnTo>
                  <a:lnTo>
                    <a:pt x="911" y="85"/>
                  </a:lnTo>
                  <a:lnTo>
                    <a:pt x="828" y="88"/>
                  </a:lnTo>
                  <a:lnTo>
                    <a:pt x="744" y="94"/>
                  </a:lnTo>
                  <a:lnTo>
                    <a:pt x="660" y="108"/>
                  </a:lnTo>
                  <a:lnTo>
                    <a:pt x="579" y="130"/>
                  </a:lnTo>
                  <a:lnTo>
                    <a:pt x="501" y="161"/>
                  </a:lnTo>
                  <a:lnTo>
                    <a:pt x="430" y="200"/>
                  </a:lnTo>
                  <a:lnTo>
                    <a:pt x="365" y="248"/>
                  </a:lnTo>
                  <a:lnTo>
                    <a:pt x="365" y="248"/>
                  </a:lnTo>
                  <a:lnTo>
                    <a:pt x="310" y="299"/>
                  </a:lnTo>
                  <a:lnTo>
                    <a:pt x="266" y="345"/>
                  </a:lnTo>
                  <a:lnTo>
                    <a:pt x="227" y="387"/>
                  </a:lnTo>
                  <a:lnTo>
                    <a:pt x="198" y="426"/>
                  </a:lnTo>
                  <a:lnTo>
                    <a:pt x="174" y="465"/>
                  </a:lnTo>
                  <a:lnTo>
                    <a:pt x="158" y="500"/>
                  </a:lnTo>
                  <a:lnTo>
                    <a:pt x="144" y="536"/>
                  </a:lnTo>
                  <a:lnTo>
                    <a:pt x="130" y="570"/>
                  </a:lnTo>
                  <a:lnTo>
                    <a:pt x="121" y="606"/>
                  </a:lnTo>
                  <a:lnTo>
                    <a:pt x="107" y="642"/>
                  </a:lnTo>
                  <a:lnTo>
                    <a:pt x="107" y="642"/>
                  </a:lnTo>
                  <a:lnTo>
                    <a:pt x="93" y="682"/>
                  </a:lnTo>
                  <a:lnTo>
                    <a:pt x="75" y="716"/>
                  </a:lnTo>
                  <a:lnTo>
                    <a:pt x="61" y="739"/>
                  </a:lnTo>
                  <a:lnTo>
                    <a:pt x="47" y="755"/>
                  </a:lnTo>
                  <a:lnTo>
                    <a:pt x="31" y="766"/>
                  </a:lnTo>
                  <a:lnTo>
                    <a:pt x="19" y="769"/>
                  </a:lnTo>
                  <a:lnTo>
                    <a:pt x="8" y="764"/>
                  </a:lnTo>
                  <a:lnTo>
                    <a:pt x="2" y="753"/>
                  </a:lnTo>
                  <a:lnTo>
                    <a:pt x="0" y="739"/>
                  </a:lnTo>
                  <a:lnTo>
                    <a:pt x="0" y="716"/>
                  </a:lnTo>
                  <a:lnTo>
                    <a:pt x="0" y="716"/>
                  </a:lnTo>
                </a:path>
              </a:pathLst>
            </a:custGeom>
            <a:solidFill>
              <a:srgbClr val="FFEA65"/>
            </a:solidFill>
            <a:ln w="9525" cap="rnd">
              <a:noFill/>
              <a:round/>
              <a:headEnd/>
              <a:tailEnd/>
            </a:ln>
            <a:effectLst/>
          </p:spPr>
          <p:txBody>
            <a:bodyPr/>
            <a:lstStyle/>
            <a:p>
              <a:endParaRPr lang="en-US" sz="1800"/>
            </a:p>
          </p:txBody>
        </p:sp>
        <p:sp>
          <p:nvSpPr>
            <p:cNvPr id="306" name="Freeform 304">
              <a:extLst>
                <a:ext uri="{FF2B5EF4-FFF2-40B4-BE49-F238E27FC236}">
                  <a16:creationId xmlns:a16="http://schemas.microsoft.com/office/drawing/2014/main" id="{29D1015D-297D-F542-83D7-F44E592CC6B6}"/>
                </a:ext>
              </a:extLst>
            </p:cNvPr>
            <p:cNvSpPr>
              <a:spLocks/>
            </p:cNvSpPr>
            <p:nvPr/>
          </p:nvSpPr>
          <p:spPr bwMode="auto">
            <a:xfrm>
              <a:off x="2068" y="1301"/>
              <a:ext cx="1284" cy="750"/>
            </a:xfrm>
            <a:custGeom>
              <a:avLst/>
              <a:gdLst/>
              <a:ahLst/>
              <a:cxnLst>
                <a:cxn ang="0">
                  <a:pos x="34" y="568"/>
                </a:cxn>
                <a:cxn ang="0">
                  <a:pos x="145" y="345"/>
                </a:cxn>
                <a:cxn ang="0">
                  <a:pos x="303" y="177"/>
                </a:cxn>
                <a:cxn ang="0">
                  <a:pos x="499" y="64"/>
                </a:cxn>
                <a:cxn ang="0">
                  <a:pos x="720" y="6"/>
                </a:cxn>
                <a:cxn ang="0">
                  <a:pos x="836" y="0"/>
                </a:cxn>
                <a:cxn ang="0">
                  <a:pos x="944" y="4"/>
                </a:cxn>
                <a:cxn ang="0">
                  <a:pos x="1038" y="16"/>
                </a:cxn>
                <a:cxn ang="0">
                  <a:pos x="1122" y="39"/>
                </a:cxn>
                <a:cxn ang="0">
                  <a:pos x="1195" y="69"/>
                </a:cxn>
                <a:cxn ang="0">
                  <a:pos x="1253" y="105"/>
                </a:cxn>
                <a:cxn ang="0">
                  <a:pos x="1270" y="117"/>
                </a:cxn>
                <a:cxn ang="0">
                  <a:pos x="1283" y="134"/>
                </a:cxn>
                <a:cxn ang="0">
                  <a:pos x="1270" y="142"/>
                </a:cxn>
                <a:cxn ang="0">
                  <a:pos x="1232" y="138"/>
                </a:cxn>
                <a:cxn ang="0">
                  <a:pos x="1167" y="124"/>
                </a:cxn>
                <a:cxn ang="0">
                  <a:pos x="1124" y="111"/>
                </a:cxn>
                <a:cxn ang="0">
                  <a:pos x="981" y="82"/>
                </a:cxn>
                <a:cxn ang="0">
                  <a:pos x="819" y="78"/>
                </a:cxn>
                <a:cxn ang="0">
                  <a:pos x="653" y="98"/>
                </a:cxn>
                <a:cxn ang="0">
                  <a:pos x="494" y="151"/>
                </a:cxn>
                <a:cxn ang="0">
                  <a:pos x="358" y="237"/>
                </a:cxn>
                <a:cxn ang="0">
                  <a:pos x="301" y="288"/>
                </a:cxn>
                <a:cxn ang="0">
                  <a:pos x="218" y="376"/>
                </a:cxn>
                <a:cxn ang="0">
                  <a:pos x="167" y="454"/>
                </a:cxn>
                <a:cxn ang="0">
                  <a:pos x="135" y="523"/>
                </a:cxn>
                <a:cxn ang="0">
                  <a:pos x="112" y="591"/>
                </a:cxn>
                <a:cxn ang="0">
                  <a:pos x="101" y="626"/>
                </a:cxn>
                <a:cxn ang="0">
                  <a:pos x="69" y="696"/>
                </a:cxn>
                <a:cxn ang="0">
                  <a:pos x="42" y="736"/>
                </a:cxn>
                <a:cxn ang="0">
                  <a:pos x="17" y="749"/>
                </a:cxn>
                <a:cxn ang="0">
                  <a:pos x="2" y="734"/>
                </a:cxn>
                <a:cxn ang="0">
                  <a:pos x="0" y="700"/>
                </a:cxn>
              </a:cxnLst>
              <a:rect l="0" t="0" r="r" b="b"/>
              <a:pathLst>
                <a:path w="1284" h="750">
                  <a:moveTo>
                    <a:pt x="0" y="700"/>
                  </a:moveTo>
                  <a:lnTo>
                    <a:pt x="34" y="568"/>
                  </a:lnTo>
                  <a:lnTo>
                    <a:pt x="82" y="449"/>
                  </a:lnTo>
                  <a:lnTo>
                    <a:pt x="145" y="345"/>
                  </a:lnTo>
                  <a:lnTo>
                    <a:pt x="218" y="254"/>
                  </a:lnTo>
                  <a:lnTo>
                    <a:pt x="303" y="177"/>
                  </a:lnTo>
                  <a:lnTo>
                    <a:pt x="397" y="113"/>
                  </a:lnTo>
                  <a:lnTo>
                    <a:pt x="499" y="64"/>
                  </a:lnTo>
                  <a:lnTo>
                    <a:pt x="609" y="29"/>
                  </a:lnTo>
                  <a:lnTo>
                    <a:pt x="720" y="6"/>
                  </a:lnTo>
                  <a:lnTo>
                    <a:pt x="836" y="0"/>
                  </a:lnTo>
                  <a:lnTo>
                    <a:pt x="836" y="0"/>
                  </a:lnTo>
                  <a:lnTo>
                    <a:pt x="891" y="0"/>
                  </a:lnTo>
                  <a:lnTo>
                    <a:pt x="944" y="4"/>
                  </a:lnTo>
                  <a:lnTo>
                    <a:pt x="992" y="9"/>
                  </a:lnTo>
                  <a:lnTo>
                    <a:pt x="1038" y="16"/>
                  </a:lnTo>
                  <a:lnTo>
                    <a:pt x="1082" y="27"/>
                  </a:lnTo>
                  <a:lnTo>
                    <a:pt x="1122" y="39"/>
                  </a:lnTo>
                  <a:lnTo>
                    <a:pt x="1160" y="52"/>
                  </a:lnTo>
                  <a:lnTo>
                    <a:pt x="1195" y="69"/>
                  </a:lnTo>
                  <a:lnTo>
                    <a:pt x="1225" y="85"/>
                  </a:lnTo>
                  <a:lnTo>
                    <a:pt x="1253" y="105"/>
                  </a:lnTo>
                  <a:lnTo>
                    <a:pt x="1253" y="105"/>
                  </a:lnTo>
                  <a:lnTo>
                    <a:pt x="1270" y="117"/>
                  </a:lnTo>
                  <a:lnTo>
                    <a:pt x="1278" y="128"/>
                  </a:lnTo>
                  <a:lnTo>
                    <a:pt x="1283" y="134"/>
                  </a:lnTo>
                  <a:lnTo>
                    <a:pt x="1278" y="140"/>
                  </a:lnTo>
                  <a:lnTo>
                    <a:pt x="1270" y="142"/>
                  </a:lnTo>
                  <a:lnTo>
                    <a:pt x="1253" y="142"/>
                  </a:lnTo>
                  <a:lnTo>
                    <a:pt x="1232" y="138"/>
                  </a:lnTo>
                  <a:lnTo>
                    <a:pt x="1202" y="131"/>
                  </a:lnTo>
                  <a:lnTo>
                    <a:pt x="1167" y="124"/>
                  </a:lnTo>
                  <a:lnTo>
                    <a:pt x="1124" y="111"/>
                  </a:lnTo>
                  <a:lnTo>
                    <a:pt x="1124" y="111"/>
                  </a:lnTo>
                  <a:lnTo>
                    <a:pt x="1055" y="94"/>
                  </a:lnTo>
                  <a:lnTo>
                    <a:pt x="981" y="82"/>
                  </a:lnTo>
                  <a:lnTo>
                    <a:pt x="901" y="75"/>
                  </a:lnTo>
                  <a:lnTo>
                    <a:pt x="819" y="78"/>
                  </a:lnTo>
                  <a:lnTo>
                    <a:pt x="735" y="83"/>
                  </a:lnTo>
                  <a:lnTo>
                    <a:pt x="653" y="98"/>
                  </a:lnTo>
                  <a:lnTo>
                    <a:pt x="570" y="122"/>
                  </a:lnTo>
                  <a:lnTo>
                    <a:pt x="494" y="151"/>
                  </a:lnTo>
                  <a:lnTo>
                    <a:pt x="423" y="191"/>
                  </a:lnTo>
                  <a:lnTo>
                    <a:pt x="358" y="237"/>
                  </a:lnTo>
                  <a:lnTo>
                    <a:pt x="358" y="237"/>
                  </a:lnTo>
                  <a:lnTo>
                    <a:pt x="301" y="288"/>
                  </a:lnTo>
                  <a:lnTo>
                    <a:pt x="257" y="334"/>
                  </a:lnTo>
                  <a:lnTo>
                    <a:pt x="218" y="376"/>
                  </a:lnTo>
                  <a:lnTo>
                    <a:pt x="190" y="416"/>
                  </a:lnTo>
                  <a:lnTo>
                    <a:pt x="167" y="454"/>
                  </a:lnTo>
                  <a:lnTo>
                    <a:pt x="149" y="490"/>
                  </a:lnTo>
                  <a:lnTo>
                    <a:pt x="135" y="523"/>
                  </a:lnTo>
                  <a:lnTo>
                    <a:pt x="122" y="557"/>
                  </a:lnTo>
                  <a:lnTo>
                    <a:pt x="112" y="591"/>
                  </a:lnTo>
                  <a:lnTo>
                    <a:pt x="101" y="626"/>
                  </a:lnTo>
                  <a:lnTo>
                    <a:pt x="101" y="626"/>
                  </a:lnTo>
                  <a:lnTo>
                    <a:pt x="84" y="665"/>
                  </a:lnTo>
                  <a:lnTo>
                    <a:pt x="69" y="696"/>
                  </a:lnTo>
                  <a:lnTo>
                    <a:pt x="54" y="719"/>
                  </a:lnTo>
                  <a:lnTo>
                    <a:pt x="42" y="736"/>
                  </a:lnTo>
                  <a:lnTo>
                    <a:pt x="29" y="744"/>
                  </a:lnTo>
                  <a:lnTo>
                    <a:pt x="17" y="749"/>
                  </a:lnTo>
                  <a:lnTo>
                    <a:pt x="8" y="744"/>
                  </a:lnTo>
                  <a:lnTo>
                    <a:pt x="2" y="734"/>
                  </a:lnTo>
                  <a:lnTo>
                    <a:pt x="0" y="719"/>
                  </a:lnTo>
                  <a:lnTo>
                    <a:pt x="0" y="700"/>
                  </a:lnTo>
                  <a:lnTo>
                    <a:pt x="0" y="700"/>
                  </a:lnTo>
                </a:path>
              </a:pathLst>
            </a:custGeom>
            <a:solidFill>
              <a:srgbClr val="FFEB6F"/>
            </a:solidFill>
            <a:ln w="9525" cap="rnd">
              <a:noFill/>
              <a:round/>
              <a:headEnd/>
              <a:tailEnd/>
            </a:ln>
            <a:effectLst/>
          </p:spPr>
          <p:txBody>
            <a:bodyPr/>
            <a:lstStyle/>
            <a:p>
              <a:endParaRPr lang="en-US" sz="1800"/>
            </a:p>
          </p:txBody>
        </p:sp>
        <p:sp>
          <p:nvSpPr>
            <p:cNvPr id="307" name="Freeform 305">
              <a:extLst>
                <a:ext uri="{FF2B5EF4-FFF2-40B4-BE49-F238E27FC236}">
                  <a16:creationId xmlns:a16="http://schemas.microsoft.com/office/drawing/2014/main" id="{BAFC435E-CBBE-6D4C-9452-9DC77D8E8584}"/>
                </a:ext>
              </a:extLst>
            </p:cNvPr>
            <p:cNvSpPr>
              <a:spLocks/>
            </p:cNvSpPr>
            <p:nvPr/>
          </p:nvSpPr>
          <p:spPr bwMode="auto">
            <a:xfrm>
              <a:off x="2071" y="1303"/>
              <a:ext cx="1262" cy="729"/>
            </a:xfrm>
            <a:custGeom>
              <a:avLst/>
              <a:gdLst/>
              <a:ahLst/>
              <a:cxnLst>
                <a:cxn ang="0">
                  <a:pos x="38" y="553"/>
                </a:cxn>
                <a:cxn ang="0">
                  <a:pos x="149" y="334"/>
                </a:cxn>
                <a:cxn ang="0">
                  <a:pos x="310" y="170"/>
                </a:cxn>
                <a:cxn ang="0">
                  <a:pos x="503" y="62"/>
                </a:cxn>
                <a:cxn ang="0">
                  <a:pos x="718" y="6"/>
                </a:cxn>
                <a:cxn ang="0">
                  <a:pos x="830" y="0"/>
                </a:cxn>
                <a:cxn ang="0">
                  <a:pos x="936" y="4"/>
                </a:cxn>
                <a:cxn ang="0">
                  <a:pos x="1028" y="16"/>
                </a:cxn>
                <a:cxn ang="0">
                  <a:pos x="1111" y="35"/>
                </a:cxn>
                <a:cxn ang="0">
                  <a:pos x="1180" y="62"/>
                </a:cxn>
                <a:cxn ang="0">
                  <a:pos x="1233" y="94"/>
                </a:cxn>
                <a:cxn ang="0">
                  <a:pos x="1249" y="104"/>
                </a:cxn>
                <a:cxn ang="0">
                  <a:pos x="1261" y="122"/>
                </a:cxn>
                <a:cxn ang="0">
                  <a:pos x="1249" y="128"/>
                </a:cxn>
                <a:cxn ang="0">
                  <a:pos x="1212" y="124"/>
                </a:cxn>
                <a:cxn ang="0">
                  <a:pos x="1153" y="108"/>
                </a:cxn>
                <a:cxn ang="0">
                  <a:pos x="1113" y="98"/>
                </a:cxn>
                <a:cxn ang="0">
                  <a:pos x="971" y="71"/>
                </a:cxn>
                <a:cxn ang="0">
                  <a:pos x="812" y="67"/>
                </a:cxn>
                <a:cxn ang="0">
                  <a:pos x="644" y="87"/>
                </a:cxn>
                <a:cxn ang="0">
                  <a:pos x="487" y="140"/>
                </a:cxn>
                <a:cxn ang="0">
                  <a:pos x="349" y="228"/>
                </a:cxn>
                <a:cxn ang="0">
                  <a:pos x="294" y="277"/>
                </a:cxn>
                <a:cxn ang="0">
                  <a:pos x="213" y="368"/>
                </a:cxn>
                <a:cxn ang="0">
                  <a:pos x="158" y="444"/>
                </a:cxn>
                <a:cxn ang="0">
                  <a:pos x="126" y="511"/>
                </a:cxn>
                <a:cxn ang="0">
                  <a:pos x="103" y="576"/>
                </a:cxn>
                <a:cxn ang="0">
                  <a:pos x="92" y="610"/>
                </a:cxn>
                <a:cxn ang="0">
                  <a:pos x="62" y="677"/>
                </a:cxn>
                <a:cxn ang="0">
                  <a:pos x="38" y="717"/>
                </a:cxn>
                <a:cxn ang="0">
                  <a:pos x="14" y="728"/>
                </a:cxn>
                <a:cxn ang="0">
                  <a:pos x="2" y="717"/>
                </a:cxn>
                <a:cxn ang="0">
                  <a:pos x="2" y="681"/>
                </a:cxn>
              </a:cxnLst>
              <a:rect l="0" t="0" r="r" b="b"/>
              <a:pathLst>
                <a:path w="1262" h="729">
                  <a:moveTo>
                    <a:pt x="2" y="681"/>
                  </a:moveTo>
                  <a:lnTo>
                    <a:pt x="38" y="553"/>
                  </a:lnTo>
                  <a:lnTo>
                    <a:pt x="88" y="435"/>
                  </a:lnTo>
                  <a:lnTo>
                    <a:pt x="149" y="334"/>
                  </a:lnTo>
                  <a:lnTo>
                    <a:pt x="225" y="246"/>
                  </a:lnTo>
                  <a:lnTo>
                    <a:pt x="310" y="170"/>
                  </a:lnTo>
                  <a:lnTo>
                    <a:pt x="402" y="108"/>
                  </a:lnTo>
                  <a:lnTo>
                    <a:pt x="503" y="62"/>
                  </a:lnTo>
                  <a:lnTo>
                    <a:pt x="609" y="27"/>
                  </a:lnTo>
                  <a:lnTo>
                    <a:pt x="718" y="6"/>
                  </a:lnTo>
                  <a:lnTo>
                    <a:pt x="830" y="0"/>
                  </a:lnTo>
                  <a:lnTo>
                    <a:pt x="830" y="0"/>
                  </a:lnTo>
                  <a:lnTo>
                    <a:pt x="885" y="2"/>
                  </a:lnTo>
                  <a:lnTo>
                    <a:pt x="936" y="4"/>
                  </a:lnTo>
                  <a:lnTo>
                    <a:pt x="984" y="9"/>
                  </a:lnTo>
                  <a:lnTo>
                    <a:pt x="1028" y="16"/>
                  </a:lnTo>
                  <a:lnTo>
                    <a:pt x="1070" y="25"/>
                  </a:lnTo>
                  <a:lnTo>
                    <a:pt x="1111" y="35"/>
                  </a:lnTo>
                  <a:lnTo>
                    <a:pt x="1146" y="48"/>
                  </a:lnTo>
                  <a:lnTo>
                    <a:pt x="1180" y="62"/>
                  </a:lnTo>
                  <a:lnTo>
                    <a:pt x="1208" y="78"/>
                  </a:lnTo>
                  <a:lnTo>
                    <a:pt x="1233" y="94"/>
                  </a:lnTo>
                  <a:lnTo>
                    <a:pt x="1233" y="94"/>
                  </a:lnTo>
                  <a:lnTo>
                    <a:pt x="1249" y="104"/>
                  </a:lnTo>
                  <a:lnTo>
                    <a:pt x="1258" y="115"/>
                  </a:lnTo>
                  <a:lnTo>
                    <a:pt x="1261" y="122"/>
                  </a:lnTo>
                  <a:lnTo>
                    <a:pt x="1258" y="126"/>
                  </a:lnTo>
                  <a:lnTo>
                    <a:pt x="1249" y="128"/>
                  </a:lnTo>
                  <a:lnTo>
                    <a:pt x="1233" y="128"/>
                  </a:lnTo>
                  <a:lnTo>
                    <a:pt x="1212" y="124"/>
                  </a:lnTo>
                  <a:lnTo>
                    <a:pt x="1185" y="117"/>
                  </a:lnTo>
                  <a:lnTo>
                    <a:pt x="1153" y="108"/>
                  </a:lnTo>
                  <a:lnTo>
                    <a:pt x="1113" y="98"/>
                  </a:lnTo>
                  <a:lnTo>
                    <a:pt x="1113" y="98"/>
                  </a:lnTo>
                  <a:lnTo>
                    <a:pt x="1045" y="81"/>
                  </a:lnTo>
                  <a:lnTo>
                    <a:pt x="971" y="71"/>
                  </a:lnTo>
                  <a:lnTo>
                    <a:pt x="893" y="64"/>
                  </a:lnTo>
                  <a:lnTo>
                    <a:pt x="812" y="67"/>
                  </a:lnTo>
                  <a:lnTo>
                    <a:pt x="727" y="73"/>
                  </a:lnTo>
                  <a:lnTo>
                    <a:pt x="644" y="87"/>
                  </a:lnTo>
                  <a:lnTo>
                    <a:pt x="564" y="111"/>
                  </a:lnTo>
                  <a:lnTo>
                    <a:pt x="487" y="140"/>
                  </a:lnTo>
                  <a:lnTo>
                    <a:pt x="414" y="180"/>
                  </a:lnTo>
                  <a:lnTo>
                    <a:pt x="349" y="228"/>
                  </a:lnTo>
                  <a:lnTo>
                    <a:pt x="349" y="228"/>
                  </a:lnTo>
                  <a:lnTo>
                    <a:pt x="294" y="277"/>
                  </a:lnTo>
                  <a:lnTo>
                    <a:pt x="248" y="324"/>
                  </a:lnTo>
                  <a:lnTo>
                    <a:pt x="213" y="368"/>
                  </a:lnTo>
                  <a:lnTo>
                    <a:pt x="183" y="405"/>
                  </a:lnTo>
                  <a:lnTo>
                    <a:pt x="158" y="444"/>
                  </a:lnTo>
                  <a:lnTo>
                    <a:pt x="140" y="477"/>
                  </a:lnTo>
                  <a:lnTo>
                    <a:pt x="126" y="511"/>
                  </a:lnTo>
                  <a:lnTo>
                    <a:pt x="113" y="543"/>
                  </a:lnTo>
                  <a:lnTo>
                    <a:pt x="103" y="576"/>
                  </a:lnTo>
                  <a:lnTo>
                    <a:pt x="92" y="610"/>
                  </a:lnTo>
                  <a:lnTo>
                    <a:pt x="92" y="610"/>
                  </a:lnTo>
                  <a:lnTo>
                    <a:pt x="78" y="647"/>
                  </a:lnTo>
                  <a:lnTo>
                    <a:pt x="62" y="677"/>
                  </a:lnTo>
                  <a:lnTo>
                    <a:pt x="50" y="700"/>
                  </a:lnTo>
                  <a:lnTo>
                    <a:pt x="38" y="717"/>
                  </a:lnTo>
                  <a:lnTo>
                    <a:pt x="25" y="725"/>
                  </a:lnTo>
                  <a:lnTo>
                    <a:pt x="14" y="728"/>
                  </a:lnTo>
                  <a:lnTo>
                    <a:pt x="8" y="725"/>
                  </a:lnTo>
                  <a:lnTo>
                    <a:pt x="2" y="717"/>
                  </a:lnTo>
                  <a:lnTo>
                    <a:pt x="0" y="702"/>
                  </a:lnTo>
                  <a:lnTo>
                    <a:pt x="2" y="681"/>
                  </a:lnTo>
                  <a:lnTo>
                    <a:pt x="2" y="681"/>
                  </a:lnTo>
                </a:path>
              </a:pathLst>
            </a:custGeom>
            <a:solidFill>
              <a:srgbClr val="FFED78"/>
            </a:solidFill>
            <a:ln w="9525" cap="rnd">
              <a:noFill/>
              <a:round/>
              <a:headEnd/>
              <a:tailEnd/>
            </a:ln>
            <a:effectLst/>
          </p:spPr>
          <p:txBody>
            <a:bodyPr/>
            <a:lstStyle/>
            <a:p>
              <a:endParaRPr lang="en-US" sz="1800"/>
            </a:p>
          </p:txBody>
        </p:sp>
        <p:sp>
          <p:nvSpPr>
            <p:cNvPr id="308" name="Freeform 306">
              <a:extLst>
                <a:ext uri="{FF2B5EF4-FFF2-40B4-BE49-F238E27FC236}">
                  <a16:creationId xmlns:a16="http://schemas.microsoft.com/office/drawing/2014/main" id="{50F724D0-5EEE-7740-90A4-CE050E96D138}"/>
                </a:ext>
              </a:extLst>
            </p:cNvPr>
            <p:cNvSpPr>
              <a:spLocks/>
            </p:cNvSpPr>
            <p:nvPr/>
          </p:nvSpPr>
          <p:spPr bwMode="auto">
            <a:xfrm>
              <a:off x="2079" y="1308"/>
              <a:ext cx="1236" cy="708"/>
            </a:xfrm>
            <a:custGeom>
              <a:avLst/>
              <a:gdLst/>
              <a:ahLst/>
              <a:cxnLst>
                <a:cxn ang="0">
                  <a:pos x="39" y="534"/>
                </a:cxn>
                <a:cxn ang="0">
                  <a:pos x="153" y="319"/>
                </a:cxn>
                <a:cxn ang="0">
                  <a:pos x="313" y="161"/>
                </a:cxn>
                <a:cxn ang="0">
                  <a:pos x="503" y="56"/>
                </a:cxn>
                <a:cxn ang="0">
                  <a:pos x="713" y="5"/>
                </a:cxn>
                <a:cxn ang="0">
                  <a:pos x="823" y="0"/>
                </a:cxn>
                <a:cxn ang="0">
                  <a:pos x="924" y="2"/>
                </a:cxn>
                <a:cxn ang="0">
                  <a:pos x="1015" y="14"/>
                </a:cxn>
                <a:cxn ang="0">
                  <a:pos x="1095" y="30"/>
                </a:cxn>
                <a:cxn ang="0">
                  <a:pos x="1160" y="53"/>
                </a:cxn>
                <a:cxn ang="0">
                  <a:pos x="1210" y="83"/>
                </a:cxn>
                <a:cxn ang="0">
                  <a:pos x="1224" y="92"/>
                </a:cxn>
                <a:cxn ang="0">
                  <a:pos x="1235" y="106"/>
                </a:cxn>
                <a:cxn ang="0">
                  <a:pos x="1224" y="113"/>
                </a:cxn>
                <a:cxn ang="0">
                  <a:pos x="1189" y="106"/>
                </a:cxn>
                <a:cxn ang="0">
                  <a:pos x="1134" y="94"/>
                </a:cxn>
                <a:cxn ang="0">
                  <a:pos x="1097" y="83"/>
                </a:cxn>
                <a:cxn ang="0">
                  <a:pos x="958" y="56"/>
                </a:cxn>
                <a:cxn ang="0">
                  <a:pos x="800" y="53"/>
                </a:cxn>
                <a:cxn ang="0">
                  <a:pos x="633" y="75"/>
                </a:cxn>
                <a:cxn ang="0">
                  <a:pos x="476" y="129"/>
                </a:cxn>
                <a:cxn ang="0">
                  <a:pos x="340" y="216"/>
                </a:cxn>
                <a:cxn ang="0">
                  <a:pos x="283" y="264"/>
                </a:cxn>
                <a:cxn ang="0">
                  <a:pos x="202" y="355"/>
                </a:cxn>
                <a:cxn ang="0">
                  <a:pos x="149" y="428"/>
                </a:cxn>
                <a:cxn ang="0">
                  <a:pos x="115" y="495"/>
                </a:cxn>
                <a:cxn ang="0">
                  <a:pos x="92" y="559"/>
                </a:cxn>
                <a:cxn ang="0">
                  <a:pos x="81" y="590"/>
                </a:cxn>
                <a:cxn ang="0">
                  <a:pos x="54" y="658"/>
                </a:cxn>
                <a:cxn ang="0">
                  <a:pos x="29" y="696"/>
                </a:cxn>
                <a:cxn ang="0">
                  <a:pos x="9" y="707"/>
                </a:cxn>
                <a:cxn ang="0">
                  <a:pos x="2" y="696"/>
                </a:cxn>
                <a:cxn ang="0">
                  <a:pos x="2" y="664"/>
                </a:cxn>
              </a:cxnLst>
              <a:rect l="0" t="0" r="r" b="b"/>
              <a:pathLst>
                <a:path w="1236" h="708">
                  <a:moveTo>
                    <a:pt x="2" y="664"/>
                  </a:moveTo>
                  <a:lnTo>
                    <a:pt x="39" y="534"/>
                  </a:lnTo>
                  <a:lnTo>
                    <a:pt x="90" y="420"/>
                  </a:lnTo>
                  <a:lnTo>
                    <a:pt x="153" y="319"/>
                  </a:lnTo>
                  <a:lnTo>
                    <a:pt x="227" y="235"/>
                  </a:lnTo>
                  <a:lnTo>
                    <a:pt x="313" y="161"/>
                  </a:lnTo>
                  <a:lnTo>
                    <a:pt x="404" y="102"/>
                  </a:lnTo>
                  <a:lnTo>
                    <a:pt x="503" y="56"/>
                  </a:lnTo>
                  <a:lnTo>
                    <a:pt x="607" y="25"/>
                  </a:lnTo>
                  <a:lnTo>
                    <a:pt x="713" y="5"/>
                  </a:lnTo>
                  <a:lnTo>
                    <a:pt x="823" y="0"/>
                  </a:lnTo>
                  <a:lnTo>
                    <a:pt x="823" y="0"/>
                  </a:lnTo>
                  <a:lnTo>
                    <a:pt x="874" y="0"/>
                  </a:lnTo>
                  <a:lnTo>
                    <a:pt x="924" y="2"/>
                  </a:lnTo>
                  <a:lnTo>
                    <a:pt x="971" y="7"/>
                  </a:lnTo>
                  <a:lnTo>
                    <a:pt x="1015" y="14"/>
                  </a:lnTo>
                  <a:lnTo>
                    <a:pt x="1057" y="20"/>
                  </a:lnTo>
                  <a:lnTo>
                    <a:pt x="1095" y="30"/>
                  </a:lnTo>
                  <a:lnTo>
                    <a:pt x="1129" y="41"/>
                  </a:lnTo>
                  <a:lnTo>
                    <a:pt x="1160" y="53"/>
                  </a:lnTo>
                  <a:lnTo>
                    <a:pt x="1187" y="67"/>
                  </a:lnTo>
                  <a:lnTo>
                    <a:pt x="1210" y="83"/>
                  </a:lnTo>
                  <a:lnTo>
                    <a:pt x="1210" y="83"/>
                  </a:lnTo>
                  <a:lnTo>
                    <a:pt x="1224" y="92"/>
                  </a:lnTo>
                  <a:lnTo>
                    <a:pt x="1232" y="100"/>
                  </a:lnTo>
                  <a:lnTo>
                    <a:pt x="1235" y="106"/>
                  </a:lnTo>
                  <a:lnTo>
                    <a:pt x="1232" y="111"/>
                  </a:lnTo>
                  <a:lnTo>
                    <a:pt x="1224" y="113"/>
                  </a:lnTo>
                  <a:lnTo>
                    <a:pt x="1209" y="111"/>
                  </a:lnTo>
                  <a:lnTo>
                    <a:pt x="1189" y="106"/>
                  </a:lnTo>
                  <a:lnTo>
                    <a:pt x="1164" y="102"/>
                  </a:lnTo>
                  <a:lnTo>
                    <a:pt x="1134" y="94"/>
                  </a:lnTo>
                  <a:lnTo>
                    <a:pt x="1097" y="83"/>
                  </a:lnTo>
                  <a:lnTo>
                    <a:pt x="1097" y="83"/>
                  </a:lnTo>
                  <a:lnTo>
                    <a:pt x="1032" y="67"/>
                  </a:lnTo>
                  <a:lnTo>
                    <a:pt x="958" y="56"/>
                  </a:lnTo>
                  <a:lnTo>
                    <a:pt x="880" y="51"/>
                  </a:lnTo>
                  <a:lnTo>
                    <a:pt x="800" y="53"/>
                  </a:lnTo>
                  <a:lnTo>
                    <a:pt x="715" y="60"/>
                  </a:lnTo>
                  <a:lnTo>
                    <a:pt x="633" y="75"/>
                  </a:lnTo>
                  <a:lnTo>
                    <a:pt x="554" y="98"/>
                  </a:lnTo>
                  <a:lnTo>
                    <a:pt x="476" y="129"/>
                  </a:lnTo>
                  <a:lnTo>
                    <a:pt x="404" y="168"/>
                  </a:lnTo>
                  <a:lnTo>
                    <a:pt x="340" y="216"/>
                  </a:lnTo>
                  <a:lnTo>
                    <a:pt x="340" y="216"/>
                  </a:lnTo>
                  <a:lnTo>
                    <a:pt x="283" y="264"/>
                  </a:lnTo>
                  <a:lnTo>
                    <a:pt x="239" y="311"/>
                  </a:lnTo>
                  <a:lnTo>
                    <a:pt x="202" y="355"/>
                  </a:lnTo>
                  <a:lnTo>
                    <a:pt x="172" y="393"/>
                  </a:lnTo>
                  <a:lnTo>
                    <a:pt x="149" y="428"/>
                  </a:lnTo>
                  <a:lnTo>
                    <a:pt x="130" y="465"/>
                  </a:lnTo>
                  <a:lnTo>
                    <a:pt x="115" y="495"/>
                  </a:lnTo>
                  <a:lnTo>
                    <a:pt x="103" y="527"/>
                  </a:lnTo>
                  <a:lnTo>
                    <a:pt x="92" y="559"/>
                  </a:lnTo>
                  <a:lnTo>
                    <a:pt x="81" y="590"/>
                  </a:lnTo>
                  <a:lnTo>
                    <a:pt x="81" y="590"/>
                  </a:lnTo>
                  <a:lnTo>
                    <a:pt x="69" y="628"/>
                  </a:lnTo>
                  <a:lnTo>
                    <a:pt x="54" y="658"/>
                  </a:lnTo>
                  <a:lnTo>
                    <a:pt x="41" y="679"/>
                  </a:lnTo>
                  <a:lnTo>
                    <a:pt x="29" y="696"/>
                  </a:lnTo>
                  <a:lnTo>
                    <a:pt x="18" y="704"/>
                  </a:lnTo>
                  <a:lnTo>
                    <a:pt x="9" y="707"/>
                  </a:lnTo>
                  <a:lnTo>
                    <a:pt x="4" y="704"/>
                  </a:lnTo>
                  <a:lnTo>
                    <a:pt x="2" y="696"/>
                  </a:lnTo>
                  <a:lnTo>
                    <a:pt x="0" y="681"/>
                  </a:lnTo>
                  <a:lnTo>
                    <a:pt x="2" y="664"/>
                  </a:lnTo>
                  <a:lnTo>
                    <a:pt x="2" y="664"/>
                  </a:lnTo>
                </a:path>
              </a:pathLst>
            </a:custGeom>
            <a:solidFill>
              <a:srgbClr val="FFEF82"/>
            </a:solidFill>
            <a:ln w="9525" cap="rnd">
              <a:noFill/>
              <a:round/>
              <a:headEnd/>
              <a:tailEnd/>
            </a:ln>
            <a:effectLst/>
          </p:spPr>
          <p:txBody>
            <a:bodyPr/>
            <a:lstStyle/>
            <a:p>
              <a:endParaRPr lang="en-US" sz="1800"/>
            </a:p>
          </p:txBody>
        </p:sp>
        <p:sp>
          <p:nvSpPr>
            <p:cNvPr id="309" name="Freeform 307">
              <a:extLst>
                <a:ext uri="{FF2B5EF4-FFF2-40B4-BE49-F238E27FC236}">
                  <a16:creationId xmlns:a16="http://schemas.microsoft.com/office/drawing/2014/main" id="{6F96CDC7-DC32-184C-8025-7F6C97D817A1}"/>
                </a:ext>
              </a:extLst>
            </p:cNvPr>
            <p:cNvSpPr>
              <a:spLocks/>
            </p:cNvSpPr>
            <p:nvPr/>
          </p:nvSpPr>
          <p:spPr bwMode="auto">
            <a:xfrm>
              <a:off x="2083" y="1310"/>
              <a:ext cx="1212" cy="688"/>
            </a:xfrm>
            <a:custGeom>
              <a:avLst/>
              <a:gdLst/>
              <a:ahLst/>
              <a:cxnLst>
                <a:cxn ang="0">
                  <a:pos x="41" y="518"/>
                </a:cxn>
                <a:cxn ang="0">
                  <a:pos x="159" y="308"/>
                </a:cxn>
                <a:cxn ang="0">
                  <a:pos x="317" y="154"/>
                </a:cxn>
                <a:cxn ang="0">
                  <a:pos x="504" y="53"/>
                </a:cxn>
                <a:cxn ang="0">
                  <a:pos x="711" y="5"/>
                </a:cxn>
                <a:cxn ang="0">
                  <a:pos x="817" y="0"/>
                </a:cxn>
                <a:cxn ang="0">
                  <a:pos x="916" y="3"/>
                </a:cxn>
                <a:cxn ang="0">
                  <a:pos x="1005" y="12"/>
                </a:cxn>
                <a:cxn ang="0">
                  <a:pos x="1080" y="26"/>
                </a:cxn>
                <a:cxn ang="0">
                  <a:pos x="1143" y="48"/>
                </a:cxn>
                <a:cxn ang="0">
                  <a:pos x="1190" y="73"/>
                </a:cxn>
                <a:cxn ang="0">
                  <a:pos x="1203" y="81"/>
                </a:cxn>
                <a:cxn ang="0">
                  <a:pos x="1211" y="94"/>
                </a:cxn>
                <a:cxn ang="0">
                  <a:pos x="1201" y="97"/>
                </a:cxn>
                <a:cxn ang="0">
                  <a:pos x="1169" y="94"/>
                </a:cxn>
                <a:cxn ang="0">
                  <a:pos x="1118" y="81"/>
                </a:cxn>
                <a:cxn ang="0">
                  <a:pos x="1086" y="71"/>
                </a:cxn>
                <a:cxn ang="0">
                  <a:pos x="948" y="46"/>
                </a:cxn>
                <a:cxn ang="0">
                  <a:pos x="791" y="43"/>
                </a:cxn>
                <a:cxn ang="0">
                  <a:pos x="625" y="64"/>
                </a:cxn>
                <a:cxn ang="0">
                  <a:pos x="469" y="119"/>
                </a:cxn>
                <a:cxn ang="0">
                  <a:pos x="332" y="205"/>
                </a:cxn>
                <a:cxn ang="0">
                  <a:pos x="278" y="256"/>
                </a:cxn>
                <a:cxn ang="0">
                  <a:pos x="193" y="344"/>
                </a:cxn>
                <a:cxn ang="0">
                  <a:pos x="140" y="417"/>
                </a:cxn>
                <a:cxn ang="0">
                  <a:pos x="106" y="483"/>
                </a:cxn>
                <a:cxn ang="0">
                  <a:pos x="83" y="544"/>
                </a:cxn>
                <a:cxn ang="0">
                  <a:pos x="73" y="573"/>
                </a:cxn>
                <a:cxn ang="0">
                  <a:pos x="48" y="638"/>
                </a:cxn>
                <a:cxn ang="0">
                  <a:pos x="25" y="674"/>
                </a:cxn>
                <a:cxn ang="0">
                  <a:pos x="9" y="687"/>
                </a:cxn>
                <a:cxn ang="0">
                  <a:pos x="2" y="677"/>
                </a:cxn>
                <a:cxn ang="0">
                  <a:pos x="2" y="645"/>
                </a:cxn>
              </a:cxnLst>
              <a:rect l="0" t="0" r="r" b="b"/>
              <a:pathLst>
                <a:path w="1212" h="688">
                  <a:moveTo>
                    <a:pt x="2" y="645"/>
                  </a:moveTo>
                  <a:lnTo>
                    <a:pt x="41" y="518"/>
                  </a:lnTo>
                  <a:lnTo>
                    <a:pt x="96" y="407"/>
                  </a:lnTo>
                  <a:lnTo>
                    <a:pt x="159" y="308"/>
                  </a:lnTo>
                  <a:lnTo>
                    <a:pt x="233" y="224"/>
                  </a:lnTo>
                  <a:lnTo>
                    <a:pt x="317" y="154"/>
                  </a:lnTo>
                  <a:lnTo>
                    <a:pt x="408" y="97"/>
                  </a:lnTo>
                  <a:lnTo>
                    <a:pt x="504" y="53"/>
                  </a:lnTo>
                  <a:lnTo>
                    <a:pt x="606" y="24"/>
                  </a:lnTo>
                  <a:lnTo>
                    <a:pt x="711" y="5"/>
                  </a:lnTo>
                  <a:lnTo>
                    <a:pt x="817" y="0"/>
                  </a:lnTo>
                  <a:lnTo>
                    <a:pt x="817" y="0"/>
                  </a:lnTo>
                  <a:lnTo>
                    <a:pt x="867" y="0"/>
                  </a:lnTo>
                  <a:lnTo>
                    <a:pt x="916" y="3"/>
                  </a:lnTo>
                  <a:lnTo>
                    <a:pt x="962" y="7"/>
                  </a:lnTo>
                  <a:lnTo>
                    <a:pt x="1005" y="12"/>
                  </a:lnTo>
                  <a:lnTo>
                    <a:pt x="1044" y="20"/>
                  </a:lnTo>
                  <a:lnTo>
                    <a:pt x="1080" y="26"/>
                  </a:lnTo>
                  <a:lnTo>
                    <a:pt x="1114" y="37"/>
                  </a:lnTo>
                  <a:lnTo>
                    <a:pt x="1143" y="48"/>
                  </a:lnTo>
                  <a:lnTo>
                    <a:pt x="1169" y="60"/>
                  </a:lnTo>
                  <a:lnTo>
                    <a:pt x="1190" y="73"/>
                  </a:lnTo>
                  <a:lnTo>
                    <a:pt x="1190" y="73"/>
                  </a:lnTo>
                  <a:lnTo>
                    <a:pt x="1203" y="81"/>
                  </a:lnTo>
                  <a:lnTo>
                    <a:pt x="1211" y="90"/>
                  </a:lnTo>
                  <a:lnTo>
                    <a:pt x="1211" y="94"/>
                  </a:lnTo>
                  <a:lnTo>
                    <a:pt x="1208" y="96"/>
                  </a:lnTo>
                  <a:lnTo>
                    <a:pt x="1201" y="97"/>
                  </a:lnTo>
                  <a:lnTo>
                    <a:pt x="1187" y="96"/>
                  </a:lnTo>
                  <a:lnTo>
                    <a:pt x="1169" y="94"/>
                  </a:lnTo>
                  <a:lnTo>
                    <a:pt x="1148" y="87"/>
                  </a:lnTo>
                  <a:lnTo>
                    <a:pt x="1118" y="81"/>
                  </a:lnTo>
                  <a:lnTo>
                    <a:pt x="1086" y="71"/>
                  </a:lnTo>
                  <a:lnTo>
                    <a:pt x="1086" y="71"/>
                  </a:lnTo>
                  <a:lnTo>
                    <a:pt x="1019" y="56"/>
                  </a:lnTo>
                  <a:lnTo>
                    <a:pt x="948" y="46"/>
                  </a:lnTo>
                  <a:lnTo>
                    <a:pt x="872" y="41"/>
                  </a:lnTo>
                  <a:lnTo>
                    <a:pt x="791" y="43"/>
                  </a:lnTo>
                  <a:lnTo>
                    <a:pt x="709" y="51"/>
                  </a:lnTo>
                  <a:lnTo>
                    <a:pt x="625" y="64"/>
                  </a:lnTo>
                  <a:lnTo>
                    <a:pt x="545" y="87"/>
                  </a:lnTo>
                  <a:lnTo>
                    <a:pt x="469" y="119"/>
                  </a:lnTo>
                  <a:lnTo>
                    <a:pt x="398" y="157"/>
                  </a:lnTo>
                  <a:lnTo>
                    <a:pt x="332" y="205"/>
                  </a:lnTo>
                  <a:lnTo>
                    <a:pt x="332" y="205"/>
                  </a:lnTo>
                  <a:lnTo>
                    <a:pt x="278" y="256"/>
                  </a:lnTo>
                  <a:lnTo>
                    <a:pt x="230" y="300"/>
                  </a:lnTo>
                  <a:lnTo>
                    <a:pt x="193" y="344"/>
                  </a:lnTo>
                  <a:lnTo>
                    <a:pt x="163" y="382"/>
                  </a:lnTo>
                  <a:lnTo>
                    <a:pt x="140" y="417"/>
                  </a:lnTo>
                  <a:lnTo>
                    <a:pt x="122" y="451"/>
                  </a:lnTo>
                  <a:lnTo>
                    <a:pt x="106" y="483"/>
                  </a:lnTo>
                  <a:lnTo>
                    <a:pt x="94" y="514"/>
                  </a:lnTo>
                  <a:lnTo>
                    <a:pt x="83" y="544"/>
                  </a:lnTo>
                  <a:lnTo>
                    <a:pt x="73" y="573"/>
                  </a:lnTo>
                  <a:lnTo>
                    <a:pt x="73" y="573"/>
                  </a:lnTo>
                  <a:lnTo>
                    <a:pt x="60" y="610"/>
                  </a:lnTo>
                  <a:lnTo>
                    <a:pt x="48" y="638"/>
                  </a:lnTo>
                  <a:lnTo>
                    <a:pt x="35" y="659"/>
                  </a:lnTo>
                  <a:lnTo>
                    <a:pt x="25" y="674"/>
                  </a:lnTo>
                  <a:lnTo>
                    <a:pt x="16" y="684"/>
                  </a:lnTo>
                  <a:lnTo>
                    <a:pt x="9" y="687"/>
                  </a:lnTo>
                  <a:lnTo>
                    <a:pt x="3" y="684"/>
                  </a:lnTo>
                  <a:lnTo>
                    <a:pt x="2" y="677"/>
                  </a:lnTo>
                  <a:lnTo>
                    <a:pt x="0" y="663"/>
                  </a:lnTo>
                  <a:lnTo>
                    <a:pt x="2" y="645"/>
                  </a:lnTo>
                  <a:lnTo>
                    <a:pt x="2" y="645"/>
                  </a:lnTo>
                </a:path>
              </a:pathLst>
            </a:custGeom>
            <a:solidFill>
              <a:srgbClr val="FFF18B"/>
            </a:solidFill>
            <a:ln w="9525" cap="rnd">
              <a:noFill/>
              <a:round/>
              <a:headEnd/>
              <a:tailEnd/>
            </a:ln>
            <a:effectLst/>
          </p:spPr>
          <p:txBody>
            <a:bodyPr/>
            <a:lstStyle/>
            <a:p>
              <a:endParaRPr lang="en-US" sz="1800"/>
            </a:p>
          </p:txBody>
        </p:sp>
        <p:sp>
          <p:nvSpPr>
            <p:cNvPr id="310" name="Freeform 308">
              <a:extLst>
                <a:ext uri="{FF2B5EF4-FFF2-40B4-BE49-F238E27FC236}">
                  <a16:creationId xmlns:a16="http://schemas.microsoft.com/office/drawing/2014/main" id="{3982BCF1-6FCC-4844-BC68-86257F5F04BC}"/>
                </a:ext>
              </a:extLst>
            </p:cNvPr>
            <p:cNvSpPr>
              <a:spLocks/>
            </p:cNvSpPr>
            <p:nvPr/>
          </p:nvSpPr>
          <p:spPr bwMode="auto">
            <a:xfrm>
              <a:off x="2089" y="1312"/>
              <a:ext cx="1190" cy="671"/>
            </a:xfrm>
            <a:custGeom>
              <a:avLst/>
              <a:gdLst/>
              <a:ahLst/>
              <a:cxnLst>
                <a:cxn ang="0">
                  <a:pos x="45" y="506"/>
                </a:cxn>
                <a:cxn ang="0">
                  <a:pos x="164" y="299"/>
                </a:cxn>
                <a:cxn ang="0">
                  <a:pos x="321" y="149"/>
                </a:cxn>
                <a:cxn ang="0">
                  <a:pos x="505" y="52"/>
                </a:cxn>
                <a:cxn ang="0">
                  <a:pos x="706" y="6"/>
                </a:cxn>
                <a:cxn ang="0">
                  <a:pos x="809" y="0"/>
                </a:cxn>
                <a:cxn ang="0">
                  <a:pos x="906" y="4"/>
                </a:cxn>
                <a:cxn ang="0">
                  <a:pos x="993" y="13"/>
                </a:cxn>
                <a:cxn ang="0">
                  <a:pos x="1066" y="25"/>
                </a:cxn>
                <a:cxn ang="0">
                  <a:pos x="1125" y="42"/>
                </a:cxn>
                <a:cxn ang="0">
                  <a:pos x="1168" y="63"/>
                </a:cxn>
                <a:cxn ang="0">
                  <a:pos x="1180" y="72"/>
                </a:cxn>
                <a:cxn ang="0">
                  <a:pos x="1189" y="82"/>
                </a:cxn>
                <a:cxn ang="0">
                  <a:pos x="1178" y="84"/>
                </a:cxn>
                <a:cxn ang="0">
                  <a:pos x="1149" y="80"/>
                </a:cxn>
                <a:cxn ang="0">
                  <a:pos x="1102" y="68"/>
                </a:cxn>
                <a:cxn ang="0">
                  <a:pos x="1073" y="59"/>
                </a:cxn>
                <a:cxn ang="0">
                  <a:pos x="938" y="36"/>
                </a:cxn>
                <a:cxn ang="0">
                  <a:pos x="782" y="34"/>
                </a:cxn>
                <a:cxn ang="0">
                  <a:pos x="618" y="57"/>
                </a:cxn>
                <a:cxn ang="0">
                  <a:pos x="461" y="110"/>
                </a:cxn>
                <a:cxn ang="0">
                  <a:pos x="324" y="195"/>
                </a:cxn>
                <a:cxn ang="0">
                  <a:pos x="268" y="246"/>
                </a:cxn>
                <a:cxn ang="0">
                  <a:pos x="183" y="335"/>
                </a:cxn>
                <a:cxn ang="0">
                  <a:pos x="130" y="409"/>
                </a:cxn>
                <a:cxn ang="0">
                  <a:pos x="96" y="471"/>
                </a:cxn>
                <a:cxn ang="0">
                  <a:pos x="73" y="531"/>
                </a:cxn>
                <a:cxn ang="0">
                  <a:pos x="65" y="558"/>
                </a:cxn>
                <a:cxn ang="0">
                  <a:pos x="40" y="621"/>
                </a:cxn>
                <a:cxn ang="0">
                  <a:pos x="19" y="657"/>
                </a:cxn>
                <a:cxn ang="0">
                  <a:pos x="4" y="670"/>
                </a:cxn>
                <a:cxn ang="0">
                  <a:pos x="0" y="658"/>
                </a:cxn>
                <a:cxn ang="0">
                  <a:pos x="2" y="630"/>
                </a:cxn>
              </a:cxnLst>
              <a:rect l="0" t="0" r="r" b="b"/>
              <a:pathLst>
                <a:path w="1190" h="671">
                  <a:moveTo>
                    <a:pt x="2" y="630"/>
                  </a:moveTo>
                  <a:lnTo>
                    <a:pt x="45" y="506"/>
                  </a:lnTo>
                  <a:lnTo>
                    <a:pt x="98" y="393"/>
                  </a:lnTo>
                  <a:lnTo>
                    <a:pt x="164" y="299"/>
                  </a:lnTo>
                  <a:lnTo>
                    <a:pt x="238" y="217"/>
                  </a:lnTo>
                  <a:lnTo>
                    <a:pt x="321" y="149"/>
                  </a:lnTo>
                  <a:lnTo>
                    <a:pt x="411" y="95"/>
                  </a:lnTo>
                  <a:lnTo>
                    <a:pt x="505" y="52"/>
                  </a:lnTo>
                  <a:lnTo>
                    <a:pt x="604" y="25"/>
                  </a:lnTo>
                  <a:lnTo>
                    <a:pt x="706" y="6"/>
                  </a:lnTo>
                  <a:lnTo>
                    <a:pt x="809" y="0"/>
                  </a:lnTo>
                  <a:lnTo>
                    <a:pt x="809" y="0"/>
                  </a:lnTo>
                  <a:lnTo>
                    <a:pt x="857" y="2"/>
                  </a:lnTo>
                  <a:lnTo>
                    <a:pt x="906" y="4"/>
                  </a:lnTo>
                  <a:lnTo>
                    <a:pt x="950" y="6"/>
                  </a:lnTo>
                  <a:lnTo>
                    <a:pt x="993" y="13"/>
                  </a:lnTo>
                  <a:lnTo>
                    <a:pt x="1030" y="19"/>
                  </a:lnTo>
                  <a:lnTo>
                    <a:pt x="1066" y="25"/>
                  </a:lnTo>
                  <a:lnTo>
                    <a:pt x="1098" y="34"/>
                  </a:lnTo>
                  <a:lnTo>
                    <a:pt x="1125" y="42"/>
                  </a:lnTo>
                  <a:lnTo>
                    <a:pt x="1149" y="52"/>
                  </a:lnTo>
                  <a:lnTo>
                    <a:pt x="1168" y="63"/>
                  </a:lnTo>
                  <a:lnTo>
                    <a:pt x="1168" y="63"/>
                  </a:lnTo>
                  <a:lnTo>
                    <a:pt x="1180" y="72"/>
                  </a:lnTo>
                  <a:lnTo>
                    <a:pt x="1186" y="78"/>
                  </a:lnTo>
                  <a:lnTo>
                    <a:pt x="1189" y="82"/>
                  </a:lnTo>
                  <a:lnTo>
                    <a:pt x="1184" y="84"/>
                  </a:lnTo>
                  <a:lnTo>
                    <a:pt x="1178" y="84"/>
                  </a:lnTo>
                  <a:lnTo>
                    <a:pt x="1165" y="82"/>
                  </a:lnTo>
                  <a:lnTo>
                    <a:pt x="1149" y="80"/>
                  </a:lnTo>
                  <a:lnTo>
                    <a:pt x="1127" y="73"/>
                  </a:lnTo>
                  <a:lnTo>
                    <a:pt x="1102" y="68"/>
                  </a:lnTo>
                  <a:lnTo>
                    <a:pt x="1073" y="59"/>
                  </a:lnTo>
                  <a:lnTo>
                    <a:pt x="1073" y="59"/>
                  </a:lnTo>
                  <a:lnTo>
                    <a:pt x="1007" y="45"/>
                  </a:lnTo>
                  <a:lnTo>
                    <a:pt x="938" y="36"/>
                  </a:lnTo>
                  <a:lnTo>
                    <a:pt x="860" y="31"/>
                  </a:lnTo>
                  <a:lnTo>
                    <a:pt x="782" y="34"/>
                  </a:lnTo>
                  <a:lnTo>
                    <a:pt x="699" y="42"/>
                  </a:lnTo>
                  <a:lnTo>
                    <a:pt x="618" y="57"/>
                  </a:lnTo>
                  <a:lnTo>
                    <a:pt x="537" y="78"/>
                  </a:lnTo>
                  <a:lnTo>
                    <a:pt x="461" y="110"/>
                  </a:lnTo>
                  <a:lnTo>
                    <a:pt x="390" y="147"/>
                  </a:lnTo>
                  <a:lnTo>
                    <a:pt x="324" y="195"/>
                  </a:lnTo>
                  <a:lnTo>
                    <a:pt x="324" y="195"/>
                  </a:lnTo>
                  <a:lnTo>
                    <a:pt x="268" y="246"/>
                  </a:lnTo>
                  <a:lnTo>
                    <a:pt x="223" y="292"/>
                  </a:lnTo>
                  <a:lnTo>
                    <a:pt x="183" y="335"/>
                  </a:lnTo>
                  <a:lnTo>
                    <a:pt x="153" y="372"/>
                  </a:lnTo>
                  <a:lnTo>
                    <a:pt x="130" y="409"/>
                  </a:lnTo>
                  <a:lnTo>
                    <a:pt x="112" y="442"/>
                  </a:lnTo>
                  <a:lnTo>
                    <a:pt x="96" y="471"/>
                  </a:lnTo>
                  <a:lnTo>
                    <a:pt x="84" y="501"/>
                  </a:lnTo>
                  <a:lnTo>
                    <a:pt x="73" y="531"/>
                  </a:lnTo>
                  <a:lnTo>
                    <a:pt x="65" y="558"/>
                  </a:lnTo>
                  <a:lnTo>
                    <a:pt x="65" y="558"/>
                  </a:lnTo>
                  <a:lnTo>
                    <a:pt x="52" y="594"/>
                  </a:lnTo>
                  <a:lnTo>
                    <a:pt x="40" y="621"/>
                  </a:lnTo>
                  <a:lnTo>
                    <a:pt x="29" y="642"/>
                  </a:lnTo>
                  <a:lnTo>
                    <a:pt x="19" y="657"/>
                  </a:lnTo>
                  <a:lnTo>
                    <a:pt x="10" y="665"/>
                  </a:lnTo>
                  <a:lnTo>
                    <a:pt x="4" y="670"/>
                  </a:lnTo>
                  <a:lnTo>
                    <a:pt x="0" y="667"/>
                  </a:lnTo>
                  <a:lnTo>
                    <a:pt x="0" y="658"/>
                  </a:lnTo>
                  <a:lnTo>
                    <a:pt x="0" y="646"/>
                  </a:lnTo>
                  <a:lnTo>
                    <a:pt x="2" y="630"/>
                  </a:lnTo>
                  <a:lnTo>
                    <a:pt x="2" y="630"/>
                  </a:lnTo>
                </a:path>
              </a:pathLst>
            </a:custGeom>
            <a:solidFill>
              <a:srgbClr val="FFF395"/>
            </a:solidFill>
            <a:ln w="9525" cap="rnd">
              <a:noFill/>
              <a:round/>
              <a:headEnd/>
              <a:tailEnd/>
            </a:ln>
            <a:effectLst/>
          </p:spPr>
          <p:txBody>
            <a:bodyPr/>
            <a:lstStyle/>
            <a:p>
              <a:endParaRPr lang="en-US" sz="1800"/>
            </a:p>
          </p:txBody>
        </p:sp>
        <p:sp>
          <p:nvSpPr>
            <p:cNvPr id="311" name="Freeform 309">
              <a:extLst>
                <a:ext uri="{FF2B5EF4-FFF2-40B4-BE49-F238E27FC236}">
                  <a16:creationId xmlns:a16="http://schemas.microsoft.com/office/drawing/2014/main" id="{200A9C77-F48C-0649-A5E1-0059A26D38B3}"/>
                </a:ext>
              </a:extLst>
            </p:cNvPr>
            <p:cNvSpPr>
              <a:spLocks/>
            </p:cNvSpPr>
            <p:nvPr/>
          </p:nvSpPr>
          <p:spPr bwMode="auto">
            <a:xfrm>
              <a:off x="2093" y="1314"/>
              <a:ext cx="1167" cy="651"/>
            </a:xfrm>
            <a:custGeom>
              <a:avLst/>
              <a:gdLst/>
              <a:ahLst/>
              <a:cxnLst>
                <a:cxn ang="0">
                  <a:pos x="48" y="489"/>
                </a:cxn>
                <a:cxn ang="0">
                  <a:pos x="170" y="287"/>
                </a:cxn>
                <a:cxn ang="0">
                  <a:pos x="326" y="142"/>
                </a:cxn>
                <a:cxn ang="0">
                  <a:pos x="508" y="48"/>
                </a:cxn>
                <a:cxn ang="0">
                  <a:pos x="704" y="4"/>
                </a:cxn>
                <a:cxn ang="0">
                  <a:pos x="803" y="0"/>
                </a:cxn>
                <a:cxn ang="0">
                  <a:pos x="897" y="2"/>
                </a:cxn>
                <a:cxn ang="0">
                  <a:pos x="982" y="8"/>
                </a:cxn>
                <a:cxn ang="0">
                  <a:pos x="1053" y="20"/>
                </a:cxn>
                <a:cxn ang="0">
                  <a:pos x="1108" y="34"/>
                </a:cxn>
                <a:cxn ang="0">
                  <a:pos x="1148" y="50"/>
                </a:cxn>
                <a:cxn ang="0">
                  <a:pos x="1159" y="59"/>
                </a:cxn>
                <a:cxn ang="0">
                  <a:pos x="1166" y="68"/>
                </a:cxn>
                <a:cxn ang="0">
                  <a:pos x="1155" y="68"/>
                </a:cxn>
                <a:cxn ang="0">
                  <a:pos x="1129" y="63"/>
                </a:cxn>
                <a:cxn ang="0">
                  <a:pos x="1087" y="52"/>
                </a:cxn>
                <a:cxn ang="0">
                  <a:pos x="1060" y="44"/>
                </a:cxn>
                <a:cxn ang="0">
                  <a:pos x="927" y="20"/>
                </a:cxn>
                <a:cxn ang="0">
                  <a:pos x="771" y="20"/>
                </a:cxn>
                <a:cxn ang="0">
                  <a:pos x="609" y="44"/>
                </a:cxn>
                <a:cxn ang="0">
                  <a:pos x="453" y="96"/>
                </a:cxn>
                <a:cxn ang="0">
                  <a:pos x="316" y="183"/>
                </a:cxn>
                <a:cxn ang="0">
                  <a:pos x="261" y="234"/>
                </a:cxn>
                <a:cxn ang="0">
                  <a:pos x="177" y="320"/>
                </a:cxn>
                <a:cxn ang="0">
                  <a:pos x="122" y="396"/>
                </a:cxn>
                <a:cxn ang="0">
                  <a:pos x="89" y="460"/>
                </a:cxn>
                <a:cxn ang="0">
                  <a:pos x="67" y="514"/>
                </a:cxn>
                <a:cxn ang="0">
                  <a:pos x="57" y="539"/>
                </a:cxn>
                <a:cxn ang="0">
                  <a:pos x="34" y="601"/>
                </a:cxn>
                <a:cxn ang="0">
                  <a:pos x="15" y="636"/>
                </a:cxn>
                <a:cxn ang="0">
                  <a:pos x="4" y="650"/>
                </a:cxn>
                <a:cxn ang="0">
                  <a:pos x="0" y="638"/>
                </a:cxn>
                <a:cxn ang="0">
                  <a:pos x="4" y="611"/>
                </a:cxn>
              </a:cxnLst>
              <a:rect l="0" t="0" r="r" b="b"/>
              <a:pathLst>
                <a:path w="1167" h="651">
                  <a:moveTo>
                    <a:pt x="4" y="611"/>
                  </a:moveTo>
                  <a:lnTo>
                    <a:pt x="48" y="489"/>
                  </a:lnTo>
                  <a:lnTo>
                    <a:pt x="103" y="380"/>
                  </a:lnTo>
                  <a:lnTo>
                    <a:pt x="170" y="287"/>
                  </a:lnTo>
                  <a:lnTo>
                    <a:pt x="244" y="207"/>
                  </a:lnTo>
                  <a:lnTo>
                    <a:pt x="326" y="142"/>
                  </a:lnTo>
                  <a:lnTo>
                    <a:pt x="415" y="89"/>
                  </a:lnTo>
                  <a:lnTo>
                    <a:pt x="508" y="48"/>
                  </a:lnTo>
                  <a:lnTo>
                    <a:pt x="605" y="20"/>
                  </a:lnTo>
                  <a:lnTo>
                    <a:pt x="704" y="4"/>
                  </a:lnTo>
                  <a:lnTo>
                    <a:pt x="803" y="0"/>
                  </a:lnTo>
                  <a:lnTo>
                    <a:pt x="803" y="0"/>
                  </a:lnTo>
                  <a:lnTo>
                    <a:pt x="851" y="0"/>
                  </a:lnTo>
                  <a:lnTo>
                    <a:pt x="897" y="2"/>
                  </a:lnTo>
                  <a:lnTo>
                    <a:pt x="942" y="4"/>
                  </a:lnTo>
                  <a:lnTo>
                    <a:pt x="982" y="8"/>
                  </a:lnTo>
                  <a:lnTo>
                    <a:pt x="1020" y="15"/>
                  </a:lnTo>
                  <a:lnTo>
                    <a:pt x="1053" y="20"/>
                  </a:lnTo>
                  <a:lnTo>
                    <a:pt x="1083" y="27"/>
                  </a:lnTo>
                  <a:lnTo>
                    <a:pt x="1108" y="34"/>
                  </a:lnTo>
                  <a:lnTo>
                    <a:pt x="1131" y="42"/>
                  </a:lnTo>
                  <a:lnTo>
                    <a:pt x="1148" y="50"/>
                  </a:lnTo>
                  <a:lnTo>
                    <a:pt x="1148" y="50"/>
                  </a:lnTo>
                  <a:lnTo>
                    <a:pt x="1159" y="59"/>
                  </a:lnTo>
                  <a:lnTo>
                    <a:pt x="1163" y="63"/>
                  </a:lnTo>
                  <a:lnTo>
                    <a:pt x="1166" y="68"/>
                  </a:lnTo>
                  <a:lnTo>
                    <a:pt x="1163" y="68"/>
                  </a:lnTo>
                  <a:lnTo>
                    <a:pt x="1155" y="68"/>
                  </a:lnTo>
                  <a:lnTo>
                    <a:pt x="1145" y="68"/>
                  </a:lnTo>
                  <a:lnTo>
                    <a:pt x="1129" y="63"/>
                  </a:lnTo>
                  <a:lnTo>
                    <a:pt x="1111" y="59"/>
                  </a:lnTo>
                  <a:lnTo>
                    <a:pt x="1087" y="52"/>
                  </a:lnTo>
                  <a:lnTo>
                    <a:pt x="1060" y="44"/>
                  </a:lnTo>
                  <a:lnTo>
                    <a:pt x="1060" y="44"/>
                  </a:lnTo>
                  <a:lnTo>
                    <a:pt x="996" y="31"/>
                  </a:lnTo>
                  <a:lnTo>
                    <a:pt x="927" y="20"/>
                  </a:lnTo>
                  <a:lnTo>
                    <a:pt x="851" y="18"/>
                  </a:lnTo>
                  <a:lnTo>
                    <a:pt x="771" y="20"/>
                  </a:lnTo>
                  <a:lnTo>
                    <a:pt x="691" y="29"/>
                  </a:lnTo>
                  <a:lnTo>
                    <a:pt x="609" y="44"/>
                  </a:lnTo>
                  <a:lnTo>
                    <a:pt x="529" y="68"/>
                  </a:lnTo>
                  <a:lnTo>
                    <a:pt x="453" y="96"/>
                  </a:lnTo>
                  <a:lnTo>
                    <a:pt x="381" y="137"/>
                  </a:lnTo>
                  <a:lnTo>
                    <a:pt x="316" y="183"/>
                  </a:lnTo>
                  <a:lnTo>
                    <a:pt x="316" y="183"/>
                  </a:lnTo>
                  <a:lnTo>
                    <a:pt x="261" y="234"/>
                  </a:lnTo>
                  <a:lnTo>
                    <a:pt x="215" y="280"/>
                  </a:lnTo>
                  <a:lnTo>
                    <a:pt x="177" y="320"/>
                  </a:lnTo>
                  <a:lnTo>
                    <a:pt x="145" y="361"/>
                  </a:lnTo>
                  <a:lnTo>
                    <a:pt x="122" y="396"/>
                  </a:lnTo>
                  <a:lnTo>
                    <a:pt x="103" y="428"/>
                  </a:lnTo>
                  <a:lnTo>
                    <a:pt x="89" y="460"/>
                  </a:lnTo>
                  <a:lnTo>
                    <a:pt x="75" y="486"/>
                  </a:lnTo>
                  <a:lnTo>
                    <a:pt x="67" y="514"/>
                  </a:lnTo>
                  <a:lnTo>
                    <a:pt x="57" y="539"/>
                  </a:lnTo>
                  <a:lnTo>
                    <a:pt x="57" y="539"/>
                  </a:lnTo>
                  <a:lnTo>
                    <a:pt x="44" y="576"/>
                  </a:lnTo>
                  <a:lnTo>
                    <a:pt x="34" y="601"/>
                  </a:lnTo>
                  <a:lnTo>
                    <a:pt x="23" y="622"/>
                  </a:lnTo>
                  <a:lnTo>
                    <a:pt x="15" y="636"/>
                  </a:lnTo>
                  <a:lnTo>
                    <a:pt x="8" y="645"/>
                  </a:lnTo>
                  <a:lnTo>
                    <a:pt x="4" y="650"/>
                  </a:lnTo>
                  <a:lnTo>
                    <a:pt x="0" y="645"/>
                  </a:lnTo>
                  <a:lnTo>
                    <a:pt x="0" y="638"/>
                  </a:lnTo>
                  <a:lnTo>
                    <a:pt x="0" y="629"/>
                  </a:lnTo>
                  <a:lnTo>
                    <a:pt x="4" y="611"/>
                  </a:lnTo>
                  <a:lnTo>
                    <a:pt x="4" y="611"/>
                  </a:lnTo>
                </a:path>
              </a:pathLst>
            </a:custGeom>
            <a:solidFill>
              <a:srgbClr val="FFF59F"/>
            </a:solidFill>
            <a:ln w="9525" cap="rnd">
              <a:noFill/>
              <a:round/>
              <a:headEnd/>
              <a:tailEnd/>
            </a:ln>
            <a:effectLst/>
          </p:spPr>
          <p:txBody>
            <a:bodyPr/>
            <a:lstStyle/>
            <a:p>
              <a:endParaRPr lang="en-US" sz="1800"/>
            </a:p>
          </p:txBody>
        </p:sp>
        <p:sp>
          <p:nvSpPr>
            <p:cNvPr id="312" name="Freeform 310">
              <a:extLst>
                <a:ext uri="{FF2B5EF4-FFF2-40B4-BE49-F238E27FC236}">
                  <a16:creationId xmlns:a16="http://schemas.microsoft.com/office/drawing/2014/main" id="{9CBA84BF-D2D8-2049-9A41-ACB45E4FC074}"/>
                </a:ext>
              </a:extLst>
            </p:cNvPr>
            <p:cNvSpPr>
              <a:spLocks/>
            </p:cNvSpPr>
            <p:nvPr/>
          </p:nvSpPr>
          <p:spPr bwMode="auto">
            <a:xfrm>
              <a:off x="2097" y="1318"/>
              <a:ext cx="1145" cy="628"/>
            </a:xfrm>
            <a:custGeom>
              <a:avLst/>
              <a:gdLst/>
              <a:ahLst/>
              <a:cxnLst>
                <a:cxn ang="0">
                  <a:pos x="50" y="473"/>
                </a:cxn>
                <a:cxn ang="0">
                  <a:pos x="174" y="275"/>
                </a:cxn>
                <a:cxn ang="0">
                  <a:pos x="333" y="135"/>
                </a:cxn>
                <a:cxn ang="0">
                  <a:pos x="510" y="46"/>
                </a:cxn>
                <a:cxn ang="0">
                  <a:pos x="701" y="4"/>
                </a:cxn>
                <a:cxn ang="0">
                  <a:pos x="796" y="0"/>
                </a:cxn>
                <a:cxn ang="0">
                  <a:pos x="889" y="2"/>
                </a:cxn>
                <a:cxn ang="0">
                  <a:pos x="971" y="8"/>
                </a:cxn>
                <a:cxn ang="0">
                  <a:pos x="1039" y="16"/>
                </a:cxn>
                <a:cxn ang="0">
                  <a:pos x="1093" y="29"/>
                </a:cxn>
                <a:cxn ang="0">
                  <a:pos x="1127" y="41"/>
                </a:cxn>
                <a:cxn ang="0">
                  <a:pos x="1138" y="48"/>
                </a:cxn>
                <a:cxn ang="0">
                  <a:pos x="1144" y="54"/>
                </a:cxn>
                <a:cxn ang="0">
                  <a:pos x="1134" y="54"/>
                </a:cxn>
                <a:cxn ang="0">
                  <a:pos x="1108" y="48"/>
                </a:cxn>
                <a:cxn ang="0">
                  <a:pos x="1070" y="40"/>
                </a:cxn>
                <a:cxn ang="0">
                  <a:pos x="1047" y="31"/>
                </a:cxn>
                <a:cxn ang="0">
                  <a:pos x="916" y="10"/>
                </a:cxn>
                <a:cxn ang="0">
                  <a:pos x="763" y="8"/>
                </a:cxn>
                <a:cxn ang="0">
                  <a:pos x="602" y="34"/>
                </a:cxn>
                <a:cxn ang="0">
                  <a:pos x="444" y="86"/>
                </a:cxn>
                <a:cxn ang="0">
                  <a:pos x="310" y="172"/>
                </a:cxn>
                <a:cxn ang="0">
                  <a:pos x="253" y="222"/>
                </a:cxn>
                <a:cxn ang="0">
                  <a:pos x="168" y="310"/>
                </a:cxn>
                <a:cxn ang="0">
                  <a:pos x="113" y="383"/>
                </a:cxn>
                <a:cxn ang="0">
                  <a:pos x="80" y="445"/>
                </a:cxn>
                <a:cxn ang="0">
                  <a:pos x="59" y="498"/>
                </a:cxn>
                <a:cxn ang="0">
                  <a:pos x="50" y="521"/>
                </a:cxn>
                <a:cxn ang="0">
                  <a:pos x="27" y="581"/>
                </a:cxn>
                <a:cxn ang="0">
                  <a:pos x="11" y="616"/>
                </a:cxn>
                <a:cxn ang="0">
                  <a:pos x="0" y="627"/>
                </a:cxn>
                <a:cxn ang="0">
                  <a:pos x="0" y="618"/>
                </a:cxn>
                <a:cxn ang="0">
                  <a:pos x="4" y="592"/>
                </a:cxn>
              </a:cxnLst>
              <a:rect l="0" t="0" r="r" b="b"/>
              <a:pathLst>
                <a:path w="1145" h="628">
                  <a:moveTo>
                    <a:pt x="4" y="592"/>
                  </a:moveTo>
                  <a:lnTo>
                    <a:pt x="50" y="473"/>
                  </a:lnTo>
                  <a:lnTo>
                    <a:pt x="107" y="365"/>
                  </a:lnTo>
                  <a:lnTo>
                    <a:pt x="174" y="275"/>
                  </a:lnTo>
                  <a:lnTo>
                    <a:pt x="250" y="197"/>
                  </a:lnTo>
                  <a:lnTo>
                    <a:pt x="333" y="135"/>
                  </a:lnTo>
                  <a:lnTo>
                    <a:pt x="419" y="84"/>
                  </a:lnTo>
                  <a:lnTo>
                    <a:pt x="510" y="46"/>
                  </a:lnTo>
                  <a:lnTo>
                    <a:pt x="605" y="20"/>
                  </a:lnTo>
                  <a:lnTo>
                    <a:pt x="701" y="4"/>
                  </a:lnTo>
                  <a:lnTo>
                    <a:pt x="796" y="0"/>
                  </a:lnTo>
                  <a:lnTo>
                    <a:pt x="796" y="0"/>
                  </a:lnTo>
                  <a:lnTo>
                    <a:pt x="842" y="0"/>
                  </a:lnTo>
                  <a:lnTo>
                    <a:pt x="889" y="2"/>
                  </a:lnTo>
                  <a:lnTo>
                    <a:pt x="931" y="4"/>
                  </a:lnTo>
                  <a:lnTo>
                    <a:pt x="971" y="8"/>
                  </a:lnTo>
                  <a:lnTo>
                    <a:pt x="1007" y="13"/>
                  </a:lnTo>
                  <a:lnTo>
                    <a:pt x="1039" y="16"/>
                  </a:lnTo>
                  <a:lnTo>
                    <a:pt x="1068" y="23"/>
                  </a:lnTo>
                  <a:lnTo>
                    <a:pt x="1093" y="29"/>
                  </a:lnTo>
                  <a:lnTo>
                    <a:pt x="1113" y="36"/>
                  </a:lnTo>
                  <a:lnTo>
                    <a:pt x="1127" y="41"/>
                  </a:lnTo>
                  <a:lnTo>
                    <a:pt x="1127" y="41"/>
                  </a:lnTo>
                  <a:lnTo>
                    <a:pt x="1138" y="48"/>
                  </a:lnTo>
                  <a:lnTo>
                    <a:pt x="1141" y="52"/>
                  </a:lnTo>
                  <a:lnTo>
                    <a:pt x="1144" y="54"/>
                  </a:lnTo>
                  <a:lnTo>
                    <a:pt x="1140" y="54"/>
                  </a:lnTo>
                  <a:lnTo>
                    <a:pt x="1134" y="54"/>
                  </a:lnTo>
                  <a:lnTo>
                    <a:pt x="1123" y="52"/>
                  </a:lnTo>
                  <a:lnTo>
                    <a:pt x="1108" y="48"/>
                  </a:lnTo>
                  <a:lnTo>
                    <a:pt x="1091" y="43"/>
                  </a:lnTo>
                  <a:lnTo>
                    <a:pt x="1070" y="40"/>
                  </a:lnTo>
                  <a:lnTo>
                    <a:pt x="1047" y="31"/>
                  </a:lnTo>
                  <a:lnTo>
                    <a:pt x="1047" y="31"/>
                  </a:lnTo>
                  <a:lnTo>
                    <a:pt x="986" y="18"/>
                  </a:lnTo>
                  <a:lnTo>
                    <a:pt x="916" y="10"/>
                  </a:lnTo>
                  <a:lnTo>
                    <a:pt x="842" y="8"/>
                  </a:lnTo>
                  <a:lnTo>
                    <a:pt x="763" y="8"/>
                  </a:lnTo>
                  <a:lnTo>
                    <a:pt x="683" y="18"/>
                  </a:lnTo>
                  <a:lnTo>
                    <a:pt x="602" y="34"/>
                  </a:lnTo>
                  <a:lnTo>
                    <a:pt x="522" y="57"/>
                  </a:lnTo>
                  <a:lnTo>
                    <a:pt x="444" y="86"/>
                  </a:lnTo>
                  <a:lnTo>
                    <a:pt x="372" y="126"/>
                  </a:lnTo>
                  <a:lnTo>
                    <a:pt x="310" y="172"/>
                  </a:lnTo>
                  <a:lnTo>
                    <a:pt x="310" y="172"/>
                  </a:lnTo>
                  <a:lnTo>
                    <a:pt x="253" y="222"/>
                  </a:lnTo>
                  <a:lnTo>
                    <a:pt x="206" y="269"/>
                  </a:lnTo>
                  <a:lnTo>
                    <a:pt x="168" y="310"/>
                  </a:lnTo>
                  <a:lnTo>
                    <a:pt x="137" y="349"/>
                  </a:lnTo>
                  <a:lnTo>
                    <a:pt x="113" y="383"/>
                  </a:lnTo>
                  <a:lnTo>
                    <a:pt x="94" y="416"/>
                  </a:lnTo>
                  <a:lnTo>
                    <a:pt x="80" y="445"/>
                  </a:lnTo>
                  <a:lnTo>
                    <a:pt x="67" y="473"/>
                  </a:lnTo>
                  <a:lnTo>
                    <a:pt x="59" y="498"/>
                  </a:lnTo>
                  <a:lnTo>
                    <a:pt x="50" y="521"/>
                  </a:lnTo>
                  <a:lnTo>
                    <a:pt x="50" y="521"/>
                  </a:lnTo>
                  <a:lnTo>
                    <a:pt x="37" y="554"/>
                  </a:lnTo>
                  <a:lnTo>
                    <a:pt x="27" y="581"/>
                  </a:lnTo>
                  <a:lnTo>
                    <a:pt x="16" y="601"/>
                  </a:lnTo>
                  <a:lnTo>
                    <a:pt x="11" y="616"/>
                  </a:lnTo>
                  <a:lnTo>
                    <a:pt x="4" y="624"/>
                  </a:lnTo>
                  <a:lnTo>
                    <a:pt x="0" y="627"/>
                  </a:lnTo>
                  <a:lnTo>
                    <a:pt x="0" y="624"/>
                  </a:lnTo>
                  <a:lnTo>
                    <a:pt x="0" y="618"/>
                  </a:lnTo>
                  <a:lnTo>
                    <a:pt x="2" y="607"/>
                  </a:lnTo>
                  <a:lnTo>
                    <a:pt x="4" y="592"/>
                  </a:lnTo>
                  <a:lnTo>
                    <a:pt x="4" y="592"/>
                  </a:lnTo>
                </a:path>
              </a:pathLst>
            </a:custGeom>
            <a:solidFill>
              <a:srgbClr val="FFF7A8"/>
            </a:solidFill>
            <a:ln w="9525" cap="rnd">
              <a:noFill/>
              <a:round/>
              <a:headEnd/>
              <a:tailEnd/>
            </a:ln>
            <a:effectLst/>
          </p:spPr>
          <p:txBody>
            <a:bodyPr/>
            <a:lstStyle/>
            <a:p>
              <a:endParaRPr lang="en-US" sz="1800"/>
            </a:p>
          </p:txBody>
        </p:sp>
        <p:sp>
          <p:nvSpPr>
            <p:cNvPr id="313" name="Freeform 311">
              <a:extLst>
                <a:ext uri="{FF2B5EF4-FFF2-40B4-BE49-F238E27FC236}">
                  <a16:creationId xmlns:a16="http://schemas.microsoft.com/office/drawing/2014/main" id="{3B0C4AD4-402C-BC43-8C2D-DE28D81086AF}"/>
                </a:ext>
              </a:extLst>
            </p:cNvPr>
            <p:cNvSpPr>
              <a:spLocks/>
            </p:cNvSpPr>
            <p:nvPr/>
          </p:nvSpPr>
          <p:spPr bwMode="auto">
            <a:xfrm>
              <a:off x="2019" y="1955"/>
              <a:ext cx="195" cy="170"/>
            </a:xfrm>
            <a:custGeom>
              <a:avLst/>
              <a:gdLst/>
              <a:ahLst/>
              <a:cxnLst>
                <a:cxn ang="0">
                  <a:pos x="94" y="118"/>
                </a:cxn>
                <a:cxn ang="0">
                  <a:pos x="154" y="127"/>
                </a:cxn>
                <a:cxn ang="0">
                  <a:pos x="160" y="90"/>
                </a:cxn>
                <a:cxn ang="0">
                  <a:pos x="160" y="90"/>
                </a:cxn>
                <a:cxn ang="0">
                  <a:pos x="160" y="74"/>
                </a:cxn>
                <a:cxn ang="0">
                  <a:pos x="152" y="61"/>
                </a:cxn>
                <a:cxn ang="0">
                  <a:pos x="139" y="50"/>
                </a:cxn>
                <a:cxn ang="0">
                  <a:pos x="124" y="44"/>
                </a:cxn>
                <a:cxn ang="0">
                  <a:pos x="105" y="39"/>
                </a:cxn>
                <a:cxn ang="0">
                  <a:pos x="105" y="39"/>
                </a:cxn>
                <a:cxn ang="0">
                  <a:pos x="78" y="38"/>
                </a:cxn>
                <a:cxn ang="0">
                  <a:pos x="61" y="44"/>
                </a:cxn>
                <a:cxn ang="0">
                  <a:pos x="50" y="53"/>
                </a:cxn>
                <a:cxn ang="0">
                  <a:pos x="44" y="64"/>
                </a:cxn>
                <a:cxn ang="0">
                  <a:pos x="41" y="71"/>
                </a:cxn>
                <a:cxn ang="0">
                  <a:pos x="36" y="110"/>
                </a:cxn>
                <a:cxn ang="0">
                  <a:pos x="94" y="118"/>
                </a:cxn>
                <a:cxn ang="0">
                  <a:pos x="91" y="154"/>
                </a:cxn>
                <a:cxn ang="0">
                  <a:pos x="0" y="141"/>
                </a:cxn>
                <a:cxn ang="0">
                  <a:pos x="13" y="61"/>
                </a:cxn>
                <a:cxn ang="0">
                  <a:pos x="13" y="61"/>
                </a:cxn>
                <a:cxn ang="0">
                  <a:pos x="16" y="44"/>
                </a:cxn>
                <a:cxn ang="0">
                  <a:pos x="23" y="32"/>
                </a:cxn>
                <a:cxn ang="0">
                  <a:pos x="31" y="20"/>
                </a:cxn>
                <a:cxn ang="0">
                  <a:pos x="40" y="13"/>
                </a:cxn>
                <a:cxn ang="0">
                  <a:pos x="52" y="6"/>
                </a:cxn>
                <a:cxn ang="0">
                  <a:pos x="63" y="4"/>
                </a:cxn>
                <a:cxn ang="0">
                  <a:pos x="73" y="0"/>
                </a:cxn>
                <a:cxn ang="0">
                  <a:pos x="87" y="0"/>
                </a:cxn>
                <a:cxn ang="0">
                  <a:pos x="99" y="0"/>
                </a:cxn>
                <a:cxn ang="0">
                  <a:pos x="110" y="2"/>
                </a:cxn>
                <a:cxn ang="0">
                  <a:pos x="110" y="2"/>
                </a:cxn>
                <a:cxn ang="0">
                  <a:pos x="120" y="4"/>
                </a:cxn>
                <a:cxn ang="0">
                  <a:pos x="133" y="8"/>
                </a:cxn>
                <a:cxn ang="0">
                  <a:pos x="145" y="13"/>
                </a:cxn>
                <a:cxn ang="0">
                  <a:pos x="158" y="18"/>
                </a:cxn>
                <a:cxn ang="0">
                  <a:pos x="168" y="25"/>
                </a:cxn>
                <a:cxn ang="0">
                  <a:pos x="177" y="36"/>
                </a:cxn>
                <a:cxn ang="0">
                  <a:pos x="186" y="46"/>
                </a:cxn>
                <a:cxn ang="0">
                  <a:pos x="190" y="59"/>
                </a:cxn>
                <a:cxn ang="0">
                  <a:pos x="194" y="74"/>
                </a:cxn>
                <a:cxn ang="0">
                  <a:pos x="191" y="90"/>
                </a:cxn>
                <a:cxn ang="0">
                  <a:pos x="179" y="169"/>
                </a:cxn>
                <a:cxn ang="0">
                  <a:pos x="91" y="154"/>
                </a:cxn>
                <a:cxn ang="0">
                  <a:pos x="94" y="118"/>
                </a:cxn>
                <a:cxn ang="0">
                  <a:pos x="94" y="118"/>
                </a:cxn>
              </a:cxnLst>
              <a:rect l="0" t="0" r="r" b="b"/>
              <a:pathLst>
                <a:path w="195" h="170">
                  <a:moveTo>
                    <a:pt x="94" y="118"/>
                  </a:moveTo>
                  <a:lnTo>
                    <a:pt x="154" y="127"/>
                  </a:lnTo>
                  <a:lnTo>
                    <a:pt x="160" y="90"/>
                  </a:lnTo>
                  <a:lnTo>
                    <a:pt x="160" y="90"/>
                  </a:lnTo>
                  <a:lnTo>
                    <a:pt x="160" y="74"/>
                  </a:lnTo>
                  <a:lnTo>
                    <a:pt x="152" y="61"/>
                  </a:lnTo>
                  <a:lnTo>
                    <a:pt x="139" y="50"/>
                  </a:lnTo>
                  <a:lnTo>
                    <a:pt x="124" y="44"/>
                  </a:lnTo>
                  <a:lnTo>
                    <a:pt x="105" y="39"/>
                  </a:lnTo>
                  <a:lnTo>
                    <a:pt x="105" y="39"/>
                  </a:lnTo>
                  <a:lnTo>
                    <a:pt x="78" y="38"/>
                  </a:lnTo>
                  <a:lnTo>
                    <a:pt x="61" y="44"/>
                  </a:lnTo>
                  <a:lnTo>
                    <a:pt x="50" y="53"/>
                  </a:lnTo>
                  <a:lnTo>
                    <a:pt x="44" y="64"/>
                  </a:lnTo>
                  <a:lnTo>
                    <a:pt x="41" y="71"/>
                  </a:lnTo>
                  <a:lnTo>
                    <a:pt x="36" y="110"/>
                  </a:lnTo>
                  <a:lnTo>
                    <a:pt x="94" y="118"/>
                  </a:lnTo>
                  <a:lnTo>
                    <a:pt x="91" y="154"/>
                  </a:lnTo>
                  <a:lnTo>
                    <a:pt x="0" y="141"/>
                  </a:lnTo>
                  <a:lnTo>
                    <a:pt x="13" y="61"/>
                  </a:lnTo>
                  <a:lnTo>
                    <a:pt x="13" y="61"/>
                  </a:lnTo>
                  <a:lnTo>
                    <a:pt x="16" y="44"/>
                  </a:lnTo>
                  <a:lnTo>
                    <a:pt x="23" y="32"/>
                  </a:lnTo>
                  <a:lnTo>
                    <a:pt x="31" y="20"/>
                  </a:lnTo>
                  <a:lnTo>
                    <a:pt x="40" y="13"/>
                  </a:lnTo>
                  <a:lnTo>
                    <a:pt x="52" y="6"/>
                  </a:lnTo>
                  <a:lnTo>
                    <a:pt x="63" y="4"/>
                  </a:lnTo>
                  <a:lnTo>
                    <a:pt x="73" y="0"/>
                  </a:lnTo>
                  <a:lnTo>
                    <a:pt x="87" y="0"/>
                  </a:lnTo>
                  <a:lnTo>
                    <a:pt x="99" y="0"/>
                  </a:lnTo>
                  <a:lnTo>
                    <a:pt x="110" y="2"/>
                  </a:lnTo>
                  <a:lnTo>
                    <a:pt x="110" y="2"/>
                  </a:lnTo>
                  <a:lnTo>
                    <a:pt x="120" y="4"/>
                  </a:lnTo>
                  <a:lnTo>
                    <a:pt x="133" y="8"/>
                  </a:lnTo>
                  <a:lnTo>
                    <a:pt x="145" y="13"/>
                  </a:lnTo>
                  <a:lnTo>
                    <a:pt x="158" y="18"/>
                  </a:lnTo>
                  <a:lnTo>
                    <a:pt x="168" y="25"/>
                  </a:lnTo>
                  <a:lnTo>
                    <a:pt x="177" y="36"/>
                  </a:lnTo>
                  <a:lnTo>
                    <a:pt x="186" y="46"/>
                  </a:lnTo>
                  <a:lnTo>
                    <a:pt x="190" y="59"/>
                  </a:lnTo>
                  <a:lnTo>
                    <a:pt x="194" y="74"/>
                  </a:lnTo>
                  <a:lnTo>
                    <a:pt x="191" y="90"/>
                  </a:lnTo>
                  <a:lnTo>
                    <a:pt x="179" y="169"/>
                  </a:lnTo>
                  <a:lnTo>
                    <a:pt x="91" y="154"/>
                  </a:lnTo>
                  <a:lnTo>
                    <a:pt x="94" y="118"/>
                  </a:lnTo>
                  <a:lnTo>
                    <a:pt x="94" y="118"/>
                  </a:lnTo>
                </a:path>
              </a:pathLst>
            </a:custGeom>
            <a:solidFill>
              <a:srgbClr val="00009E"/>
            </a:solidFill>
            <a:ln w="9525" cap="rnd">
              <a:noFill/>
              <a:round/>
              <a:headEnd/>
              <a:tailEnd/>
            </a:ln>
            <a:effectLst/>
          </p:spPr>
          <p:txBody>
            <a:bodyPr/>
            <a:lstStyle/>
            <a:p>
              <a:endParaRPr lang="en-US" sz="1800"/>
            </a:p>
          </p:txBody>
        </p:sp>
        <p:sp>
          <p:nvSpPr>
            <p:cNvPr id="314" name="Freeform 312">
              <a:extLst>
                <a:ext uri="{FF2B5EF4-FFF2-40B4-BE49-F238E27FC236}">
                  <a16:creationId xmlns:a16="http://schemas.microsoft.com/office/drawing/2014/main" id="{CC562B65-CE16-3642-9CE1-8B8D223544E9}"/>
                </a:ext>
              </a:extLst>
            </p:cNvPr>
            <p:cNvSpPr>
              <a:spLocks/>
            </p:cNvSpPr>
            <p:nvPr/>
          </p:nvSpPr>
          <p:spPr bwMode="auto">
            <a:xfrm>
              <a:off x="2068" y="1748"/>
              <a:ext cx="228" cy="194"/>
            </a:xfrm>
            <a:custGeom>
              <a:avLst/>
              <a:gdLst/>
              <a:ahLst/>
              <a:cxnLst>
                <a:cxn ang="0">
                  <a:pos x="42" y="96"/>
                </a:cxn>
                <a:cxn ang="0">
                  <a:pos x="63" y="53"/>
                </a:cxn>
                <a:cxn ang="0">
                  <a:pos x="75" y="39"/>
                </a:cxn>
                <a:cxn ang="0">
                  <a:pos x="88" y="37"/>
                </a:cxn>
                <a:cxn ang="0">
                  <a:pos x="94" y="39"/>
                </a:cxn>
                <a:cxn ang="0">
                  <a:pos x="107" y="50"/>
                </a:cxn>
                <a:cxn ang="0">
                  <a:pos x="109" y="66"/>
                </a:cxn>
                <a:cxn ang="0">
                  <a:pos x="88" y="117"/>
                </a:cxn>
                <a:cxn ang="0">
                  <a:pos x="48" y="140"/>
                </a:cxn>
                <a:cxn ang="0">
                  <a:pos x="178" y="159"/>
                </a:cxn>
                <a:cxn ang="0">
                  <a:pos x="132" y="94"/>
                </a:cxn>
                <a:cxn ang="0">
                  <a:pos x="139" y="81"/>
                </a:cxn>
                <a:cxn ang="0">
                  <a:pos x="153" y="73"/>
                </a:cxn>
                <a:cxn ang="0">
                  <a:pos x="174" y="81"/>
                </a:cxn>
                <a:cxn ang="0">
                  <a:pos x="183" y="85"/>
                </a:cxn>
                <a:cxn ang="0">
                  <a:pos x="197" y="89"/>
                </a:cxn>
                <a:cxn ang="0">
                  <a:pos x="210" y="92"/>
                </a:cxn>
                <a:cxn ang="0">
                  <a:pos x="222" y="51"/>
                </a:cxn>
                <a:cxn ang="0">
                  <a:pos x="218" y="53"/>
                </a:cxn>
                <a:cxn ang="0">
                  <a:pos x="208" y="53"/>
                </a:cxn>
                <a:cxn ang="0">
                  <a:pos x="187" y="43"/>
                </a:cxn>
                <a:cxn ang="0">
                  <a:pos x="169" y="39"/>
                </a:cxn>
                <a:cxn ang="0">
                  <a:pos x="149" y="37"/>
                </a:cxn>
                <a:cxn ang="0">
                  <a:pos x="134" y="48"/>
                </a:cxn>
                <a:cxn ang="0">
                  <a:pos x="134" y="35"/>
                </a:cxn>
                <a:cxn ang="0">
                  <a:pos x="123" y="16"/>
                </a:cxn>
                <a:cxn ang="0">
                  <a:pos x="107" y="3"/>
                </a:cxn>
                <a:cxn ang="0">
                  <a:pos x="103" y="2"/>
                </a:cxn>
                <a:cxn ang="0">
                  <a:pos x="88" y="0"/>
                </a:cxn>
                <a:cxn ang="0">
                  <a:pos x="73" y="0"/>
                </a:cxn>
                <a:cxn ang="0">
                  <a:pos x="59" y="7"/>
                </a:cxn>
                <a:cxn ang="0">
                  <a:pos x="42" y="23"/>
                </a:cxn>
                <a:cxn ang="0">
                  <a:pos x="0" y="117"/>
                </a:cxn>
                <a:cxn ang="0">
                  <a:pos x="63" y="106"/>
                </a:cxn>
              </a:cxnLst>
              <a:rect l="0" t="0" r="r" b="b"/>
              <a:pathLst>
                <a:path w="228" h="194">
                  <a:moveTo>
                    <a:pt x="63" y="106"/>
                  </a:moveTo>
                  <a:lnTo>
                    <a:pt x="42" y="96"/>
                  </a:lnTo>
                  <a:lnTo>
                    <a:pt x="63" y="53"/>
                  </a:lnTo>
                  <a:lnTo>
                    <a:pt x="63" y="53"/>
                  </a:lnTo>
                  <a:lnTo>
                    <a:pt x="66" y="43"/>
                  </a:lnTo>
                  <a:lnTo>
                    <a:pt x="75" y="39"/>
                  </a:lnTo>
                  <a:lnTo>
                    <a:pt x="82" y="37"/>
                  </a:lnTo>
                  <a:lnTo>
                    <a:pt x="88" y="37"/>
                  </a:lnTo>
                  <a:lnTo>
                    <a:pt x="94" y="39"/>
                  </a:lnTo>
                  <a:lnTo>
                    <a:pt x="94" y="39"/>
                  </a:lnTo>
                  <a:lnTo>
                    <a:pt x="103" y="43"/>
                  </a:lnTo>
                  <a:lnTo>
                    <a:pt x="107" y="50"/>
                  </a:lnTo>
                  <a:lnTo>
                    <a:pt x="109" y="58"/>
                  </a:lnTo>
                  <a:lnTo>
                    <a:pt x="109" y="66"/>
                  </a:lnTo>
                  <a:lnTo>
                    <a:pt x="105" y="76"/>
                  </a:lnTo>
                  <a:lnTo>
                    <a:pt x="88" y="117"/>
                  </a:lnTo>
                  <a:lnTo>
                    <a:pt x="63" y="106"/>
                  </a:lnTo>
                  <a:lnTo>
                    <a:pt x="48" y="140"/>
                  </a:lnTo>
                  <a:lnTo>
                    <a:pt x="164" y="193"/>
                  </a:lnTo>
                  <a:lnTo>
                    <a:pt x="178" y="159"/>
                  </a:lnTo>
                  <a:lnTo>
                    <a:pt x="116" y="129"/>
                  </a:lnTo>
                  <a:lnTo>
                    <a:pt x="132" y="94"/>
                  </a:lnTo>
                  <a:lnTo>
                    <a:pt x="132" y="94"/>
                  </a:lnTo>
                  <a:lnTo>
                    <a:pt x="139" y="81"/>
                  </a:lnTo>
                  <a:lnTo>
                    <a:pt x="144" y="75"/>
                  </a:lnTo>
                  <a:lnTo>
                    <a:pt x="153" y="73"/>
                  </a:lnTo>
                  <a:lnTo>
                    <a:pt x="162" y="75"/>
                  </a:lnTo>
                  <a:lnTo>
                    <a:pt x="174" y="81"/>
                  </a:lnTo>
                  <a:lnTo>
                    <a:pt x="174" y="81"/>
                  </a:lnTo>
                  <a:lnTo>
                    <a:pt x="183" y="85"/>
                  </a:lnTo>
                  <a:lnTo>
                    <a:pt x="191" y="87"/>
                  </a:lnTo>
                  <a:lnTo>
                    <a:pt x="197" y="89"/>
                  </a:lnTo>
                  <a:lnTo>
                    <a:pt x="203" y="89"/>
                  </a:lnTo>
                  <a:lnTo>
                    <a:pt x="210" y="92"/>
                  </a:lnTo>
                  <a:lnTo>
                    <a:pt x="227" y="53"/>
                  </a:lnTo>
                  <a:lnTo>
                    <a:pt x="222" y="51"/>
                  </a:lnTo>
                  <a:lnTo>
                    <a:pt x="222" y="51"/>
                  </a:lnTo>
                  <a:lnTo>
                    <a:pt x="218" y="53"/>
                  </a:lnTo>
                  <a:lnTo>
                    <a:pt x="214" y="53"/>
                  </a:lnTo>
                  <a:lnTo>
                    <a:pt x="208" y="53"/>
                  </a:lnTo>
                  <a:lnTo>
                    <a:pt x="199" y="50"/>
                  </a:lnTo>
                  <a:lnTo>
                    <a:pt x="187" y="43"/>
                  </a:lnTo>
                  <a:lnTo>
                    <a:pt x="187" y="43"/>
                  </a:lnTo>
                  <a:lnTo>
                    <a:pt x="169" y="39"/>
                  </a:lnTo>
                  <a:lnTo>
                    <a:pt x="157" y="35"/>
                  </a:lnTo>
                  <a:lnTo>
                    <a:pt x="149" y="37"/>
                  </a:lnTo>
                  <a:lnTo>
                    <a:pt x="141" y="41"/>
                  </a:lnTo>
                  <a:lnTo>
                    <a:pt x="134" y="48"/>
                  </a:lnTo>
                  <a:lnTo>
                    <a:pt x="134" y="48"/>
                  </a:lnTo>
                  <a:lnTo>
                    <a:pt x="134" y="35"/>
                  </a:lnTo>
                  <a:lnTo>
                    <a:pt x="130" y="27"/>
                  </a:lnTo>
                  <a:lnTo>
                    <a:pt x="123" y="16"/>
                  </a:lnTo>
                  <a:lnTo>
                    <a:pt x="117" y="9"/>
                  </a:lnTo>
                  <a:lnTo>
                    <a:pt x="107" y="3"/>
                  </a:lnTo>
                  <a:lnTo>
                    <a:pt x="107" y="3"/>
                  </a:lnTo>
                  <a:lnTo>
                    <a:pt x="103" y="2"/>
                  </a:lnTo>
                  <a:lnTo>
                    <a:pt x="96" y="0"/>
                  </a:lnTo>
                  <a:lnTo>
                    <a:pt x="88" y="0"/>
                  </a:lnTo>
                  <a:lnTo>
                    <a:pt x="82" y="0"/>
                  </a:lnTo>
                  <a:lnTo>
                    <a:pt x="73" y="0"/>
                  </a:lnTo>
                  <a:lnTo>
                    <a:pt x="65" y="3"/>
                  </a:lnTo>
                  <a:lnTo>
                    <a:pt x="59" y="7"/>
                  </a:lnTo>
                  <a:lnTo>
                    <a:pt x="50" y="14"/>
                  </a:lnTo>
                  <a:lnTo>
                    <a:pt x="42" y="23"/>
                  </a:lnTo>
                  <a:lnTo>
                    <a:pt x="38" y="35"/>
                  </a:lnTo>
                  <a:lnTo>
                    <a:pt x="0" y="117"/>
                  </a:lnTo>
                  <a:lnTo>
                    <a:pt x="48" y="140"/>
                  </a:lnTo>
                  <a:lnTo>
                    <a:pt x="63" y="106"/>
                  </a:lnTo>
                  <a:lnTo>
                    <a:pt x="63" y="106"/>
                  </a:lnTo>
                </a:path>
              </a:pathLst>
            </a:custGeom>
            <a:solidFill>
              <a:srgbClr val="00009E"/>
            </a:solidFill>
            <a:ln w="9525" cap="rnd">
              <a:noFill/>
              <a:round/>
              <a:headEnd/>
              <a:tailEnd/>
            </a:ln>
            <a:effectLst/>
          </p:spPr>
          <p:txBody>
            <a:bodyPr/>
            <a:lstStyle/>
            <a:p>
              <a:endParaRPr lang="en-US" sz="1800"/>
            </a:p>
          </p:txBody>
        </p:sp>
        <p:sp>
          <p:nvSpPr>
            <p:cNvPr id="315" name="Freeform 313">
              <a:extLst>
                <a:ext uri="{FF2B5EF4-FFF2-40B4-BE49-F238E27FC236}">
                  <a16:creationId xmlns:a16="http://schemas.microsoft.com/office/drawing/2014/main" id="{DB0F7892-EA99-9B46-AC0B-231072FA2CC9}"/>
                </a:ext>
              </a:extLst>
            </p:cNvPr>
            <p:cNvSpPr>
              <a:spLocks/>
            </p:cNvSpPr>
            <p:nvPr/>
          </p:nvSpPr>
          <p:spPr bwMode="auto">
            <a:xfrm>
              <a:off x="2200" y="1559"/>
              <a:ext cx="190" cy="190"/>
            </a:xfrm>
            <a:custGeom>
              <a:avLst/>
              <a:gdLst/>
              <a:ahLst/>
              <a:cxnLst>
                <a:cxn ang="0">
                  <a:pos x="136" y="66"/>
                </a:cxn>
                <a:cxn ang="0">
                  <a:pos x="149" y="85"/>
                </a:cxn>
                <a:cxn ang="0">
                  <a:pos x="153" y="101"/>
                </a:cxn>
                <a:cxn ang="0">
                  <a:pos x="151" y="117"/>
                </a:cxn>
                <a:cxn ang="0">
                  <a:pos x="145" y="129"/>
                </a:cxn>
                <a:cxn ang="0">
                  <a:pos x="142" y="135"/>
                </a:cxn>
                <a:cxn ang="0">
                  <a:pos x="132" y="143"/>
                </a:cxn>
                <a:cxn ang="0">
                  <a:pos x="119" y="150"/>
                </a:cxn>
                <a:cxn ang="0">
                  <a:pos x="103" y="152"/>
                </a:cxn>
                <a:cxn ang="0">
                  <a:pos x="84" y="145"/>
                </a:cxn>
                <a:cxn ang="0">
                  <a:pos x="62" y="131"/>
                </a:cxn>
                <a:cxn ang="0">
                  <a:pos x="52" y="122"/>
                </a:cxn>
                <a:cxn ang="0">
                  <a:pos x="37" y="103"/>
                </a:cxn>
                <a:cxn ang="0">
                  <a:pos x="34" y="87"/>
                </a:cxn>
                <a:cxn ang="0">
                  <a:pos x="35" y="69"/>
                </a:cxn>
                <a:cxn ang="0">
                  <a:pos x="41" y="59"/>
                </a:cxn>
                <a:cxn ang="0">
                  <a:pos x="46" y="53"/>
                </a:cxn>
                <a:cxn ang="0">
                  <a:pos x="54" y="44"/>
                </a:cxn>
                <a:cxn ang="0">
                  <a:pos x="67" y="38"/>
                </a:cxn>
                <a:cxn ang="0">
                  <a:pos x="84" y="36"/>
                </a:cxn>
                <a:cxn ang="0">
                  <a:pos x="103" y="43"/>
                </a:cxn>
                <a:cxn ang="0">
                  <a:pos x="126" y="55"/>
                </a:cxn>
                <a:cxn ang="0">
                  <a:pos x="149" y="25"/>
                </a:cxn>
                <a:cxn ang="0">
                  <a:pos x="113" y="4"/>
                </a:cxn>
                <a:cxn ang="0">
                  <a:pos x="80" y="0"/>
                </a:cxn>
                <a:cxn ang="0">
                  <a:pos x="54" y="6"/>
                </a:cxn>
                <a:cxn ang="0">
                  <a:pos x="34" y="19"/>
                </a:cxn>
                <a:cxn ang="0">
                  <a:pos x="20" y="32"/>
                </a:cxn>
                <a:cxn ang="0">
                  <a:pos x="16" y="38"/>
                </a:cxn>
                <a:cxn ang="0">
                  <a:pos x="4" y="57"/>
                </a:cxn>
                <a:cxn ang="0">
                  <a:pos x="0" y="82"/>
                </a:cxn>
                <a:cxn ang="0">
                  <a:pos x="2" y="112"/>
                </a:cxn>
                <a:cxn ang="0">
                  <a:pos x="20" y="143"/>
                </a:cxn>
                <a:cxn ang="0">
                  <a:pos x="37" y="161"/>
                </a:cxn>
                <a:cxn ang="0">
                  <a:pos x="75" y="184"/>
                </a:cxn>
                <a:cxn ang="0">
                  <a:pos x="107" y="189"/>
                </a:cxn>
                <a:cxn ang="0">
                  <a:pos x="135" y="182"/>
                </a:cxn>
                <a:cxn ang="0">
                  <a:pos x="153" y="169"/>
                </a:cxn>
                <a:cxn ang="0">
                  <a:pos x="165" y="154"/>
                </a:cxn>
                <a:cxn ang="0">
                  <a:pos x="172" y="148"/>
                </a:cxn>
                <a:cxn ang="0">
                  <a:pos x="183" y="129"/>
                </a:cxn>
                <a:cxn ang="0">
                  <a:pos x="189" y="103"/>
                </a:cxn>
                <a:cxn ang="0">
                  <a:pos x="184" y="76"/>
                </a:cxn>
                <a:cxn ang="0">
                  <a:pos x="165" y="43"/>
                </a:cxn>
                <a:cxn ang="0">
                  <a:pos x="126" y="55"/>
                </a:cxn>
              </a:cxnLst>
              <a:rect l="0" t="0" r="r" b="b"/>
              <a:pathLst>
                <a:path w="190" h="190">
                  <a:moveTo>
                    <a:pt x="126" y="55"/>
                  </a:moveTo>
                  <a:lnTo>
                    <a:pt x="136" y="66"/>
                  </a:lnTo>
                  <a:lnTo>
                    <a:pt x="142" y="76"/>
                  </a:lnTo>
                  <a:lnTo>
                    <a:pt x="149" y="85"/>
                  </a:lnTo>
                  <a:lnTo>
                    <a:pt x="151" y="92"/>
                  </a:lnTo>
                  <a:lnTo>
                    <a:pt x="153" y="101"/>
                  </a:lnTo>
                  <a:lnTo>
                    <a:pt x="153" y="110"/>
                  </a:lnTo>
                  <a:lnTo>
                    <a:pt x="151" y="117"/>
                  </a:lnTo>
                  <a:lnTo>
                    <a:pt x="149" y="124"/>
                  </a:lnTo>
                  <a:lnTo>
                    <a:pt x="145" y="129"/>
                  </a:lnTo>
                  <a:lnTo>
                    <a:pt x="142" y="135"/>
                  </a:lnTo>
                  <a:lnTo>
                    <a:pt x="142" y="135"/>
                  </a:lnTo>
                  <a:lnTo>
                    <a:pt x="138" y="140"/>
                  </a:lnTo>
                  <a:lnTo>
                    <a:pt x="132" y="143"/>
                  </a:lnTo>
                  <a:lnTo>
                    <a:pt x="126" y="148"/>
                  </a:lnTo>
                  <a:lnTo>
                    <a:pt x="119" y="150"/>
                  </a:lnTo>
                  <a:lnTo>
                    <a:pt x="110" y="152"/>
                  </a:lnTo>
                  <a:lnTo>
                    <a:pt x="103" y="152"/>
                  </a:lnTo>
                  <a:lnTo>
                    <a:pt x="94" y="150"/>
                  </a:lnTo>
                  <a:lnTo>
                    <a:pt x="84" y="145"/>
                  </a:lnTo>
                  <a:lnTo>
                    <a:pt x="73" y="140"/>
                  </a:lnTo>
                  <a:lnTo>
                    <a:pt x="62" y="131"/>
                  </a:lnTo>
                  <a:lnTo>
                    <a:pt x="62" y="131"/>
                  </a:lnTo>
                  <a:lnTo>
                    <a:pt x="52" y="122"/>
                  </a:lnTo>
                  <a:lnTo>
                    <a:pt x="43" y="112"/>
                  </a:lnTo>
                  <a:lnTo>
                    <a:pt x="37" y="103"/>
                  </a:lnTo>
                  <a:lnTo>
                    <a:pt x="35" y="95"/>
                  </a:lnTo>
                  <a:lnTo>
                    <a:pt x="34" y="87"/>
                  </a:lnTo>
                  <a:lnTo>
                    <a:pt x="34" y="78"/>
                  </a:lnTo>
                  <a:lnTo>
                    <a:pt x="35" y="69"/>
                  </a:lnTo>
                  <a:lnTo>
                    <a:pt x="37" y="64"/>
                  </a:lnTo>
                  <a:lnTo>
                    <a:pt x="41" y="59"/>
                  </a:lnTo>
                  <a:lnTo>
                    <a:pt x="46" y="53"/>
                  </a:lnTo>
                  <a:lnTo>
                    <a:pt x="46" y="53"/>
                  </a:lnTo>
                  <a:lnTo>
                    <a:pt x="50" y="48"/>
                  </a:lnTo>
                  <a:lnTo>
                    <a:pt x="54" y="44"/>
                  </a:lnTo>
                  <a:lnTo>
                    <a:pt x="60" y="40"/>
                  </a:lnTo>
                  <a:lnTo>
                    <a:pt x="67" y="38"/>
                  </a:lnTo>
                  <a:lnTo>
                    <a:pt x="75" y="36"/>
                  </a:lnTo>
                  <a:lnTo>
                    <a:pt x="84" y="36"/>
                  </a:lnTo>
                  <a:lnTo>
                    <a:pt x="92" y="38"/>
                  </a:lnTo>
                  <a:lnTo>
                    <a:pt x="103" y="43"/>
                  </a:lnTo>
                  <a:lnTo>
                    <a:pt x="113" y="46"/>
                  </a:lnTo>
                  <a:lnTo>
                    <a:pt x="126" y="55"/>
                  </a:lnTo>
                  <a:lnTo>
                    <a:pt x="149" y="25"/>
                  </a:lnTo>
                  <a:lnTo>
                    <a:pt x="149" y="25"/>
                  </a:lnTo>
                  <a:lnTo>
                    <a:pt x="130" y="13"/>
                  </a:lnTo>
                  <a:lnTo>
                    <a:pt x="113" y="4"/>
                  </a:lnTo>
                  <a:lnTo>
                    <a:pt x="96" y="0"/>
                  </a:lnTo>
                  <a:lnTo>
                    <a:pt x="80" y="0"/>
                  </a:lnTo>
                  <a:lnTo>
                    <a:pt x="67" y="2"/>
                  </a:lnTo>
                  <a:lnTo>
                    <a:pt x="54" y="6"/>
                  </a:lnTo>
                  <a:lnTo>
                    <a:pt x="41" y="13"/>
                  </a:lnTo>
                  <a:lnTo>
                    <a:pt x="34" y="19"/>
                  </a:lnTo>
                  <a:lnTo>
                    <a:pt x="25" y="25"/>
                  </a:lnTo>
                  <a:lnTo>
                    <a:pt x="20" y="32"/>
                  </a:lnTo>
                  <a:lnTo>
                    <a:pt x="20" y="32"/>
                  </a:lnTo>
                  <a:lnTo>
                    <a:pt x="16" y="38"/>
                  </a:lnTo>
                  <a:lnTo>
                    <a:pt x="9" y="46"/>
                  </a:lnTo>
                  <a:lnTo>
                    <a:pt x="4" y="57"/>
                  </a:lnTo>
                  <a:lnTo>
                    <a:pt x="2" y="69"/>
                  </a:lnTo>
                  <a:lnTo>
                    <a:pt x="0" y="82"/>
                  </a:lnTo>
                  <a:lnTo>
                    <a:pt x="0" y="97"/>
                  </a:lnTo>
                  <a:lnTo>
                    <a:pt x="2" y="112"/>
                  </a:lnTo>
                  <a:lnTo>
                    <a:pt x="8" y="129"/>
                  </a:lnTo>
                  <a:lnTo>
                    <a:pt x="20" y="143"/>
                  </a:lnTo>
                  <a:lnTo>
                    <a:pt x="37" y="161"/>
                  </a:lnTo>
                  <a:lnTo>
                    <a:pt x="37" y="161"/>
                  </a:lnTo>
                  <a:lnTo>
                    <a:pt x="57" y="175"/>
                  </a:lnTo>
                  <a:lnTo>
                    <a:pt x="75" y="184"/>
                  </a:lnTo>
                  <a:lnTo>
                    <a:pt x="92" y="189"/>
                  </a:lnTo>
                  <a:lnTo>
                    <a:pt x="107" y="189"/>
                  </a:lnTo>
                  <a:lnTo>
                    <a:pt x="121" y="186"/>
                  </a:lnTo>
                  <a:lnTo>
                    <a:pt x="135" y="182"/>
                  </a:lnTo>
                  <a:lnTo>
                    <a:pt x="145" y="175"/>
                  </a:lnTo>
                  <a:lnTo>
                    <a:pt x="153" y="169"/>
                  </a:lnTo>
                  <a:lnTo>
                    <a:pt x="161" y="161"/>
                  </a:lnTo>
                  <a:lnTo>
                    <a:pt x="165" y="154"/>
                  </a:lnTo>
                  <a:lnTo>
                    <a:pt x="165" y="154"/>
                  </a:lnTo>
                  <a:lnTo>
                    <a:pt x="172" y="148"/>
                  </a:lnTo>
                  <a:lnTo>
                    <a:pt x="176" y="140"/>
                  </a:lnTo>
                  <a:lnTo>
                    <a:pt x="183" y="129"/>
                  </a:lnTo>
                  <a:lnTo>
                    <a:pt x="186" y="118"/>
                  </a:lnTo>
                  <a:lnTo>
                    <a:pt x="189" y="103"/>
                  </a:lnTo>
                  <a:lnTo>
                    <a:pt x="189" y="91"/>
                  </a:lnTo>
                  <a:lnTo>
                    <a:pt x="184" y="76"/>
                  </a:lnTo>
                  <a:lnTo>
                    <a:pt x="179" y="59"/>
                  </a:lnTo>
                  <a:lnTo>
                    <a:pt x="165" y="43"/>
                  </a:lnTo>
                  <a:lnTo>
                    <a:pt x="149" y="25"/>
                  </a:lnTo>
                  <a:lnTo>
                    <a:pt x="126" y="55"/>
                  </a:lnTo>
                  <a:lnTo>
                    <a:pt x="126" y="55"/>
                  </a:lnTo>
                </a:path>
              </a:pathLst>
            </a:custGeom>
            <a:solidFill>
              <a:srgbClr val="00009E"/>
            </a:solidFill>
            <a:ln w="9525" cap="rnd">
              <a:noFill/>
              <a:round/>
              <a:headEnd/>
              <a:tailEnd/>
            </a:ln>
            <a:effectLst/>
          </p:spPr>
          <p:txBody>
            <a:bodyPr/>
            <a:lstStyle/>
            <a:p>
              <a:endParaRPr lang="en-US" sz="1800"/>
            </a:p>
          </p:txBody>
        </p:sp>
        <p:sp>
          <p:nvSpPr>
            <p:cNvPr id="316" name="Freeform 314">
              <a:extLst>
                <a:ext uri="{FF2B5EF4-FFF2-40B4-BE49-F238E27FC236}">
                  <a16:creationId xmlns:a16="http://schemas.microsoft.com/office/drawing/2014/main" id="{9298BF97-5409-1D43-95E1-9BD471F53FF9}"/>
                </a:ext>
              </a:extLst>
            </p:cNvPr>
            <p:cNvSpPr>
              <a:spLocks/>
            </p:cNvSpPr>
            <p:nvPr/>
          </p:nvSpPr>
          <p:spPr bwMode="auto">
            <a:xfrm>
              <a:off x="2335" y="1459"/>
              <a:ext cx="144" cy="167"/>
            </a:xfrm>
            <a:custGeom>
              <a:avLst/>
              <a:gdLst/>
              <a:ahLst/>
              <a:cxnLst>
                <a:cxn ang="0">
                  <a:pos x="143" y="142"/>
                </a:cxn>
                <a:cxn ang="0">
                  <a:pos x="113" y="166"/>
                </a:cxn>
                <a:cxn ang="0">
                  <a:pos x="0" y="23"/>
                </a:cxn>
                <a:cxn ang="0">
                  <a:pos x="28" y="0"/>
                </a:cxn>
                <a:cxn ang="0">
                  <a:pos x="143" y="142"/>
                </a:cxn>
                <a:cxn ang="0">
                  <a:pos x="143" y="142"/>
                </a:cxn>
              </a:cxnLst>
              <a:rect l="0" t="0" r="r" b="b"/>
              <a:pathLst>
                <a:path w="144" h="167">
                  <a:moveTo>
                    <a:pt x="143" y="142"/>
                  </a:moveTo>
                  <a:lnTo>
                    <a:pt x="113" y="166"/>
                  </a:lnTo>
                  <a:lnTo>
                    <a:pt x="0" y="23"/>
                  </a:lnTo>
                  <a:lnTo>
                    <a:pt x="28" y="0"/>
                  </a:lnTo>
                  <a:lnTo>
                    <a:pt x="143" y="142"/>
                  </a:lnTo>
                  <a:lnTo>
                    <a:pt x="143" y="142"/>
                  </a:lnTo>
                </a:path>
              </a:pathLst>
            </a:custGeom>
            <a:solidFill>
              <a:srgbClr val="00009E"/>
            </a:solidFill>
            <a:ln w="9525" cap="rnd">
              <a:noFill/>
              <a:round/>
              <a:headEnd/>
              <a:tailEnd/>
            </a:ln>
            <a:effectLst/>
          </p:spPr>
          <p:txBody>
            <a:bodyPr/>
            <a:lstStyle/>
            <a:p>
              <a:endParaRPr lang="en-US" sz="1800"/>
            </a:p>
          </p:txBody>
        </p:sp>
        <p:sp>
          <p:nvSpPr>
            <p:cNvPr id="317" name="Freeform 315">
              <a:extLst>
                <a:ext uri="{FF2B5EF4-FFF2-40B4-BE49-F238E27FC236}">
                  <a16:creationId xmlns:a16="http://schemas.microsoft.com/office/drawing/2014/main" id="{CCE80CEA-76D6-6743-AFA5-B1E6B99FB6E7}"/>
                </a:ext>
              </a:extLst>
            </p:cNvPr>
            <p:cNvSpPr>
              <a:spLocks/>
            </p:cNvSpPr>
            <p:nvPr/>
          </p:nvSpPr>
          <p:spPr bwMode="auto">
            <a:xfrm>
              <a:off x="2412" y="1352"/>
              <a:ext cx="170" cy="204"/>
            </a:xfrm>
            <a:custGeom>
              <a:avLst/>
              <a:gdLst/>
              <a:ahLst/>
              <a:cxnLst>
                <a:cxn ang="0">
                  <a:pos x="169" y="184"/>
                </a:cxn>
                <a:cxn ang="0">
                  <a:pos x="134" y="203"/>
                </a:cxn>
                <a:cxn ang="0">
                  <a:pos x="63" y="73"/>
                </a:cxn>
                <a:cxn ang="0">
                  <a:pos x="15" y="98"/>
                </a:cxn>
                <a:cxn ang="0">
                  <a:pos x="0" y="71"/>
                </a:cxn>
                <a:cxn ang="0">
                  <a:pos x="128" y="0"/>
                </a:cxn>
                <a:cxn ang="0">
                  <a:pos x="145" y="27"/>
                </a:cxn>
                <a:cxn ang="0">
                  <a:pos x="97" y="54"/>
                </a:cxn>
                <a:cxn ang="0">
                  <a:pos x="169" y="184"/>
                </a:cxn>
                <a:cxn ang="0">
                  <a:pos x="169" y="184"/>
                </a:cxn>
              </a:cxnLst>
              <a:rect l="0" t="0" r="r" b="b"/>
              <a:pathLst>
                <a:path w="170" h="204">
                  <a:moveTo>
                    <a:pt x="169" y="184"/>
                  </a:moveTo>
                  <a:lnTo>
                    <a:pt x="134" y="203"/>
                  </a:lnTo>
                  <a:lnTo>
                    <a:pt x="63" y="73"/>
                  </a:lnTo>
                  <a:lnTo>
                    <a:pt x="15" y="98"/>
                  </a:lnTo>
                  <a:lnTo>
                    <a:pt x="0" y="71"/>
                  </a:lnTo>
                  <a:lnTo>
                    <a:pt x="128" y="0"/>
                  </a:lnTo>
                  <a:lnTo>
                    <a:pt x="145" y="27"/>
                  </a:lnTo>
                  <a:lnTo>
                    <a:pt x="97" y="54"/>
                  </a:lnTo>
                  <a:lnTo>
                    <a:pt x="169" y="184"/>
                  </a:lnTo>
                  <a:lnTo>
                    <a:pt x="169" y="184"/>
                  </a:lnTo>
                </a:path>
              </a:pathLst>
            </a:custGeom>
            <a:solidFill>
              <a:srgbClr val="00009E"/>
            </a:solidFill>
            <a:ln w="9525" cap="rnd">
              <a:noFill/>
              <a:round/>
              <a:headEnd/>
              <a:tailEnd/>
            </a:ln>
            <a:effectLst/>
          </p:spPr>
          <p:txBody>
            <a:bodyPr/>
            <a:lstStyle/>
            <a:p>
              <a:endParaRPr lang="en-US" sz="1800"/>
            </a:p>
          </p:txBody>
        </p:sp>
        <p:sp>
          <p:nvSpPr>
            <p:cNvPr id="318" name="Freeform 316">
              <a:extLst>
                <a:ext uri="{FF2B5EF4-FFF2-40B4-BE49-F238E27FC236}">
                  <a16:creationId xmlns:a16="http://schemas.microsoft.com/office/drawing/2014/main" id="{57C1BCC7-1ADF-654C-B921-55D9A4043BEC}"/>
                </a:ext>
              </a:extLst>
            </p:cNvPr>
            <p:cNvSpPr>
              <a:spLocks/>
            </p:cNvSpPr>
            <p:nvPr/>
          </p:nvSpPr>
          <p:spPr bwMode="auto">
            <a:xfrm>
              <a:off x="2688" y="1280"/>
              <a:ext cx="168" cy="202"/>
            </a:xfrm>
            <a:custGeom>
              <a:avLst/>
              <a:gdLst/>
              <a:ahLst/>
              <a:cxnLst>
                <a:cxn ang="0">
                  <a:pos x="137" y="30"/>
                </a:cxn>
                <a:cxn ang="0">
                  <a:pos x="42" y="48"/>
                </a:cxn>
                <a:cxn ang="0">
                  <a:pos x="48" y="85"/>
                </a:cxn>
                <a:cxn ang="0">
                  <a:pos x="137" y="71"/>
                </a:cxn>
                <a:cxn ang="0">
                  <a:pos x="141" y="103"/>
                </a:cxn>
                <a:cxn ang="0">
                  <a:pos x="54" y="117"/>
                </a:cxn>
                <a:cxn ang="0">
                  <a:pos x="63" y="163"/>
                </a:cxn>
                <a:cxn ang="0">
                  <a:pos x="160" y="147"/>
                </a:cxn>
                <a:cxn ang="0">
                  <a:pos x="167" y="177"/>
                </a:cxn>
                <a:cxn ang="0">
                  <a:pos x="29" y="201"/>
                </a:cxn>
                <a:cxn ang="0">
                  <a:pos x="0" y="23"/>
                </a:cxn>
                <a:cxn ang="0">
                  <a:pos x="132" y="0"/>
                </a:cxn>
                <a:cxn ang="0">
                  <a:pos x="137" y="30"/>
                </a:cxn>
                <a:cxn ang="0">
                  <a:pos x="137" y="30"/>
                </a:cxn>
              </a:cxnLst>
              <a:rect l="0" t="0" r="r" b="b"/>
              <a:pathLst>
                <a:path w="168" h="202">
                  <a:moveTo>
                    <a:pt x="137" y="30"/>
                  </a:moveTo>
                  <a:lnTo>
                    <a:pt x="42" y="48"/>
                  </a:lnTo>
                  <a:lnTo>
                    <a:pt x="48" y="85"/>
                  </a:lnTo>
                  <a:lnTo>
                    <a:pt x="137" y="71"/>
                  </a:lnTo>
                  <a:lnTo>
                    <a:pt x="141" y="103"/>
                  </a:lnTo>
                  <a:lnTo>
                    <a:pt x="54" y="117"/>
                  </a:lnTo>
                  <a:lnTo>
                    <a:pt x="63" y="163"/>
                  </a:lnTo>
                  <a:lnTo>
                    <a:pt x="160" y="147"/>
                  </a:lnTo>
                  <a:lnTo>
                    <a:pt x="167" y="177"/>
                  </a:lnTo>
                  <a:lnTo>
                    <a:pt x="29" y="201"/>
                  </a:lnTo>
                  <a:lnTo>
                    <a:pt x="0" y="23"/>
                  </a:lnTo>
                  <a:lnTo>
                    <a:pt x="132" y="0"/>
                  </a:lnTo>
                  <a:lnTo>
                    <a:pt x="137" y="30"/>
                  </a:lnTo>
                  <a:lnTo>
                    <a:pt x="137" y="30"/>
                  </a:lnTo>
                </a:path>
              </a:pathLst>
            </a:custGeom>
            <a:solidFill>
              <a:srgbClr val="00009E"/>
            </a:solidFill>
            <a:ln w="9525" cap="rnd">
              <a:noFill/>
              <a:round/>
              <a:headEnd/>
              <a:tailEnd/>
            </a:ln>
            <a:effectLst/>
          </p:spPr>
          <p:txBody>
            <a:bodyPr/>
            <a:lstStyle/>
            <a:p>
              <a:endParaRPr lang="en-US" sz="1800"/>
            </a:p>
          </p:txBody>
        </p:sp>
        <p:sp>
          <p:nvSpPr>
            <p:cNvPr id="319" name="Freeform 317">
              <a:extLst>
                <a:ext uri="{FF2B5EF4-FFF2-40B4-BE49-F238E27FC236}">
                  <a16:creationId xmlns:a16="http://schemas.microsoft.com/office/drawing/2014/main" id="{32548830-B241-FB4D-A1E7-2C2C63868606}"/>
                </a:ext>
              </a:extLst>
            </p:cNvPr>
            <p:cNvSpPr>
              <a:spLocks/>
            </p:cNvSpPr>
            <p:nvPr/>
          </p:nvSpPr>
          <p:spPr bwMode="auto">
            <a:xfrm>
              <a:off x="2887" y="1275"/>
              <a:ext cx="152" cy="191"/>
            </a:xfrm>
            <a:custGeom>
              <a:avLst/>
              <a:gdLst/>
              <a:ahLst/>
              <a:cxnLst>
                <a:cxn ang="0">
                  <a:pos x="82" y="190"/>
                </a:cxn>
                <a:cxn ang="0">
                  <a:pos x="45" y="185"/>
                </a:cxn>
                <a:cxn ang="0">
                  <a:pos x="55" y="37"/>
                </a:cxn>
                <a:cxn ang="0">
                  <a:pos x="0" y="34"/>
                </a:cxn>
                <a:cxn ang="0">
                  <a:pos x="2" y="0"/>
                </a:cxn>
                <a:cxn ang="0">
                  <a:pos x="151" y="12"/>
                </a:cxn>
                <a:cxn ang="0">
                  <a:pos x="148" y="44"/>
                </a:cxn>
                <a:cxn ang="0">
                  <a:pos x="93" y="39"/>
                </a:cxn>
                <a:cxn ang="0">
                  <a:pos x="82" y="190"/>
                </a:cxn>
                <a:cxn ang="0">
                  <a:pos x="82" y="190"/>
                </a:cxn>
              </a:cxnLst>
              <a:rect l="0" t="0" r="r" b="b"/>
              <a:pathLst>
                <a:path w="152" h="191">
                  <a:moveTo>
                    <a:pt x="82" y="190"/>
                  </a:moveTo>
                  <a:lnTo>
                    <a:pt x="45" y="185"/>
                  </a:lnTo>
                  <a:lnTo>
                    <a:pt x="55" y="37"/>
                  </a:lnTo>
                  <a:lnTo>
                    <a:pt x="0" y="34"/>
                  </a:lnTo>
                  <a:lnTo>
                    <a:pt x="2" y="0"/>
                  </a:lnTo>
                  <a:lnTo>
                    <a:pt x="151" y="12"/>
                  </a:lnTo>
                  <a:lnTo>
                    <a:pt x="148" y="44"/>
                  </a:lnTo>
                  <a:lnTo>
                    <a:pt x="93" y="39"/>
                  </a:lnTo>
                  <a:lnTo>
                    <a:pt x="82" y="190"/>
                  </a:lnTo>
                  <a:lnTo>
                    <a:pt x="82" y="190"/>
                  </a:lnTo>
                </a:path>
              </a:pathLst>
            </a:custGeom>
            <a:solidFill>
              <a:srgbClr val="00009E"/>
            </a:solidFill>
            <a:ln w="9525" cap="rnd">
              <a:noFill/>
              <a:round/>
              <a:headEnd/>
              <a:tailEnd/>
            </a:ln>
            <a:effectLst/>
          </p:spPr>
          <p:txBody>
            <a:bodyPr/>
            <a:lstStyle/>
            <a:p>
              <a:endParaRPr lang="en-US" sz="1800"/>
            </a:p>
          </p:txBody>
        </p:sp>
        <p:sp>
          <p:nvSpPr>
            <p:cNvPr id="320" name="Freeform 318">
              <a:extLst>
                <a:ext uri="{FF2B5EF4-FFF2-40B4-BE49-F238E27FC236}">
                  <a16:creationId xmlns:a16="http://schemas.microsoft.com/office/drawing/2014/main" id="{BC811AAF-5C5C-EB48-B14E-E0E55341FB0B}"/>
                </a:ext>
              </a:extLst>
            </p:cNvPr>
            <p:cNvSpPr>
              <a:spLocks/>
            </p:cNvSpPr>
            <p:nvPr/>
          </p:nvSpPr>
          <p:spPr bwMode="auto">
            <a:xfrm>
              <a:off x="3103" y="1346"/>
              <a:ext cx="176" cy="211"/>
            </a:xfrm>
            <a:custGeom>
              <a:avLst/>
              <a:gdLst/>
              <a:ahLst/>
              <a:cxnLst>
                <a:cxn ang="0">
                  <a:pos x="110" y="78"/>
                </a:cxn>
                <a:cxn ang="0">
                  <a:pos x="136" y="46"/>
                </a:cxn>
                <a:cxn ang="0">
                  <a:pos x="136" y="46"/>
                </a:cxn>
                <a:cxn ang="0">
                  <a:pos x="128" y="122"/>
                </a:cxn>
                <a:cxn ang="0">
                  <a:pos x="85" y="103"/>
                </a:cxn>
                <a:cxn ang="0">
                  <a:pos x="110" y="78"/>
                </a:cxn>
                <a:cxn ang="0">
                  <a:pos x="82" y="54"/>
                </a:cxn>
                <a:cxn ang="0">
                  <a:pos x="0" y="140"/>
                </a:cxn>
                <a:cxn ang="0">
                  <a:pos x="37" y="158"/>
                </a:cxn>
                <a:cxn ang="0">
                  <a:pos x="64" y="128"/>
                </a:cxn>
                <a:cxn ang="0">
                  <a:pos x="124" y="156"/>
                </a:cxn>
                <a:cxn ang="0">
                  <a:pos x="119" y="193"/>
                </a:cxn>
                <a:cxn ang="0">
                  <a:pos x="158" y="210"/>
                </a:cxn>
                <a:cxn ang="0">
                  <a:pos x="175" y="18"/>
                </a:cxn>
                <a:cxn ang="0">
                  <a:pos x="133" y="0"/>
                </a:cxn>
                <a:cxn ang="0">
                  <a:pos x="82" y="54"/>
                </a:cxn>
                <a:cxn ang="0">
                  <a:pos x="110" y="78"/>
                </a:cxn>
                <a:cxn ang="0">
                  <a:pos x="110" y="78"/>
                </a:cxn>
              </a:cxnLst>
              <a:rect l="0" t="0" r="r" b="b"/>
              <a:pathLst>
                <a:path w="176" h="211">
                  <a:moveTo>
                    <a:pt x="110" y="78"/>
                  </a:moveTo>
                  <a:lnTo>
                    <a:pt x="136" y="46"/>
                  </a:lnTo>
                  <a:lnTo>
                    <a:pt x="136" y="46"/>
                  </a:lnTo>
                  <a:lnTo>
                    <a:pt x="128" y="122"/>
                  </a:lnTo>
                  <a:lnTo>
                    <a:pt x="85" y="103"/>
                  </a:lnTo>
                  <a:lnTo>
                    <a:pt x="110" y="78"/>
                  </a:lnTo>
                  <a:lnTo>
                    <a:pt x="82" y="54"/>
                  </a:lnTo>
                  <a:lnTo>
                    <a:pt x="0" y="140"/>
                  </a:lnTo>
                  <a:lnTo>
                    <a:pt x="37" y="158"/>
                  </a:lnTo>
                  <a:lnTo>
                    <a:pt x="64" y="128"/>
                  </a:lnTo>
                  <a:lnTo>
                    <a:pt x="124" y="156"/>
                  </a:lnTo>
                  <a:lnTo>
                    <a:pt x="119" y="193"/>
                  </a:lnTo>
                  <a:lnTo>
                    <a:pt x="158" y="210"/>
                  </a:lnTo>
                  <a:lnTo>
                    <a:pt x="175" y="18"/>
                  </a:lnTo>
                  <a:lnTo>
                    <a:pt x="133" y="0"/>
                  </a:lnTo>
                  <a:lnTo>
                    <a:pt x="82" y="54"/>
                  </a:lnTo>
                  <a:lnTo>
                    <a:pt x="110" y="78"/>
                  </a:lnTo>
                  <a:lnTo>
                    <a:pt x="110" y="78"/>
                  </a:lnTo>
                </a:path>
              </a:pathLst>
            </a:custGeom>
            <a:solidFill>
              <a:srgbClr val="00009E"/>
            </a:solidFill>
            <a:ln w="9525" cap="rnd">
              <a:noFill/>
              <a:round/>
              <a:headEnd/>
              <a:tailEnd/>
            </a:ln>
            <a:effectLst/>
          </p:spPr>
          <p:txBody>
            <a:bodyPr/>
            <a:lstStyle/>
            <a:p>
              <a:endParaRPr lang="en-US" sz="1800"/>
            </a:p>
          </p:txBody>
        </p:sp>
        <p:sp>
          <p:nvSpPr>
            <p:cNvPr id="321" name="Freeform 319">
              <a:extLst>
                <a:ext uri="{FF2B5EF4-FFF2-40B4-BE49-F238E27FC236}">
                  <a16:creationId xmlns:a16="http://schemas.microsoft.com/office/drawing/2014/main" id="{76AEC9E4-D2BB-394A-B533-D17BDEEE9B38}"/>
                </a:ext>
              </a:extLst>
            </p:cNvPr>
            <p:cNvSpPr>
              <a:spLocks/>
            </p:cNvSpPr>
            <p:nvPr/>
          </p:nvSpPr>
          <p:spPr bwMode="auto">
            <a:xfrm>
              <a:off x="3323" y="1423"/>
              <a:ext cx="191" cy="203"/>
            </a:xfrm>
            <a:custGeom>
              <a:avLst/>
              <a:gdLst/>
              <a:ahLst/>
              <a:cxnLst>
                <a:cxn ang="0">
                  <a:pos x="158" y="73"/>
                </a:cxn>
                <a:cxn ang="0">
                  <a:pos x="190" y="98"/>
                </a:cxn>
                <a:cxn ang="0">
                  <a:pos x="27" y="202"/>
                </a:cxn>
                <a:cxn ang="0">
                  <a:pos x="0" y="178"/>
                </a:cxn>
                <a:cxn ang="0">
                  <a:pos x="65" y="0"/>
                </a:cxn>
                <a:cxn ang="0">
                  <a:pos x="96" y="25"/>
                </a:cxn>
                <a:cxn ang="0">
                  <a:pos x="42" y="156"/>
                </a:cxn>
                <a:cxn ang="0">
                  <a:pos x="42" y="156"/>
                </a:cxn>
                <a:cxn ang="0">
                  <a:pos x="158" y="73"/>
                </a:cxn>
                <a:cxn ang="0">
                  <a:pos x="158" y="73"/>
                </a:cxn>
              </a:cxnLst>
              <a:rect l="0" t="0" r="r" b="b"/>
              <a:pathLst>
                <a:path w="191" h="203">
                  <a:moveTo>
                    <a:pt x="158" y="73"/>
                  </a:moveTo>
                  <a:lnTo>
                    <a:pt x="190" y="98"/>
                  </a:lnTo>
                  <a:lnTo>
                    <a:pt x="27" y="202"/>
                  </a:lnTo>
                  <a:lnTo>
                    <a:pt x="0" y="178"/>
                  </a:lnTo>
                  <a:lnTo>
                    <a:pt x="65" y="0"/>
                  </a:lnTo>
                  <a:lnTo>
                    <a:pt x="96" y="25"/>
                  </a:lnTo>
                  <a:lnTo>
                    <a:pt x="42" y="156"/>
                  </a:lnTo>
                  <a:lnTo>
                    <a:pt x="42" y="156"/>
                  </a:lnTo>
                  <a:lnTo>
                    <a:pt x="158" y="73"/>
                  </a:lnTo>
                  <a:lnTo>
                    <a:pt x="158" y="73"/>
                  </a:lnTo>
                </a:path>
              </a:pathLst>
            </a:custGeom>
            <a:solidFill>
              <a:srgbClr val="00009E"/>
            </a:solidFill>
            <a:ln w="9525" cap="rnd">
              <a:noFill/>
              <a:round/>
              <a:headEnd/>
              <a:tailEnd/>
            </a:ln>
            <a:effectLst/>
          </p:spPr>
          <p:txBody>
            <a:bodyPr/>
            <a:lstStyle/>
            <a:p>
              <a:endParaRPr lang="en-US" sz="1800"/>
            </a:p>
          </p:txBody>
        </p:sp>
        <p:sp>
          <p:nvSpPr>
            <p:cNvPr id="322" name="Freeform 320">
              <a:extLst>
                <a:ext uri="{FF2B5EF4-FFF2-40B4-BE49-F238E27FC236}">
                  <a16:creationId xmlns:a16="http://schemas.microsoft.com/office/drawing/2014/main" id="{911782C4-4993-2D48-90F6-A6B24841E2A1}"/>
                </a:ext>
              </a:extLst>
            </p:cNvPr>
            <p:cNvSpPr>
              <a:spLocks/>
            </p:cNvSpPr>
            <p:nvPr/>
          </p:nvSpPr>
          <p:spPr bwMode="auto">
            <a:xfrm>
              <a:off x="3410" y="1617"/>
              <a:ext cx="211" cy="196"/>
            </a:xfrm>
            <a:custGeom>
              <a:avLst/>
              <a:gdLst/>
              <a:ahLst/>
              <a:cxnLst>
                <a:cxn ang="0">
                  <a:pos x="131" y="52"/>
                </a:cxn>
                <a:cxn ang="0">
                  <a:pos x="163" y="41"/>
                </a:cxn>
                <a:cxn ang="0">
                  <a:pos x="163" y="41"/>
                </a:cxn>
                <a:cxn ang="0">
                  <a:pos x="119" y="102"/>
                </a:cxn>
                <a:cxn ang="0">
                  <a:pos x="92" y="66"/>
                </a:cxn>
                <a:cxn ang="0">
                  <a:pos x="131" y="52"/>
                </a:cxn>
                <a:cxn ang="0">
                  <a:pos x="117" y="20"/>
                </a:cxn>
                <a:cxn ang="0">
                  <a:pos x="0" y="56"/>
                </a:cxn>
                <a:cxn ang="0">
                  <a:pos x="23" y="87"/>
                </a:cxn>
                <a:cxn ang="0">
                  <a:pos x="62" y="75"/>
                </a:cxn>
                <a:cxn ang="0">
                  <a:pos x="101" y="130"/>
                </a:cxn>
                <a:cxn ang="0">
                  <a:pos x="80" y="161"/>
                </a:cxn>
                <a:cxn ang="0">
                  <a:pos x="103" y="195"/>
                </a:cxn>
                <a:cxn ang="0">
                  <a:pos x="210" y="35"/>
                </a:cxn>
                <a:cxn ang="0">
                  <a:pos x="184" y="0"/>
                </a:cxn>
                <a:cxn ang="0">
                  <a:pos x="117" y="20"/>
                </a:cxn>
                <a:cxn ang="0">
                  <a:pos x="131" y="52"/>
                </a:cxn>
                <a:cxn ang="0">
                  <a:pos x="131" y="52"/>
                </a:cxn>
              </a:cxnLst>
              <a:rect l="0" t="0" r="r" b="b"/>
              <a:pathLst>
                <a:path w="211" h="196">
                  <a:moveTo>
                    <a:pt x="131" y="52"/>
                  </a:moveTo>
                  <a:lnTo>
                    <a:pt x="163" y="41"/>
                  </a:lnTo>
                  <a:lnTo>
                    <a:pt x="163" y="41"/>
                  </a:lnTo>
                  <a:lnTo>
                    <a:pt x="119" y="102"/>
                  </a:lnTo>
                  <a:lnTo>
                    <a:pt x="92" y="66"/>
                  </a:lnTo>
                  <a:lnTo>
                    <a:pt x="131" y="52"/>
                  </a:lnTo>
                  <a:lnTo>
                    <a:pt x="117" y="20"/>
                  </a:lnTo>
                  <a:lnTo>
                    <a:pt x="0" y="56"/>
                  </a:lnTo>
                  <a:lnTo>
                    <a:pt x="23" y="87"/>
                  </a:lnTo>
                  <a:lnTo>
                    <a:pt x="62" y="75"/>
                  </a:lnTo>
                  <a:lnTo>
                    <a:pt x="101" y="130"/>
                  </a:lnTo>
                  <a:lnTo>
                    <a:pt x="80" y="161"/>
                  </a:lnTo>
                  <a:lnTo>
                    <a:pt x="103" y="195"/>
                  </a:lnTo>
                  <a:lnTo>
                    <a:pt x="210" y="35"/>
                  </a:lnTo>
                  <a:lnTo>
                    <a:pt x="184" y="0"/>
                  </a:lnTo>
                  <a:lnTo>
                    <a:pt x="117" y="20"/>
                  </a:lnTo>
                  <a:lnTo>
                    <a:pt x="131" y="52"/>
                  </a:lnTo>
                  <a:lnTo>
                    <a:pt x="131" y="52"/>
                  </a:lnTo>
                </a:path>
              </a:pathLst>
            </a:custGeom>
            <a:solidFill>
              <a:srgbClr val="00009E"/>
            </a:solidFill>
            <a:ln w="9525" cap="rnd">
              <a:noFill/>
              <a:round/>
              <a:headEnd/>
              <a:tailEnd/>
            </a:ln>
            <a:effectLst/>
          </p:spPr>
          <p:txBody>
            <a:bodyPr/>
            <a:lstStyle/>
            <a:p>
              <a:endParaRPr lang="en-US" sz="1800"/>
            </a:p>
          </p:txBody>
        </p:sp>
        <p:sp>
          <p:nvSpPr>
            <p:cNvPr id="323" name="Freeform 321">
              <a:extLst>
                <a:ext uri="{FF2B5EF4-FFF2-40B4-BE49-F238E27FC236}">
                  <a16:creationId xmlns:a16="http://schemas.microsoft.com/office/drawing/2014/main" id="{F41DD6A9-57BA-CC42-8182-4A2858D70012}"/>
                </a:ext>
              </a:extLst>
            </p:cNvPr>
            <p:cNvSpPr>
              <a:spLocks/>
            </p:cNvSpPr>
            <p:nvPr/>
          </p:nvSpPr>
          <p:spPr bwMode="auto">
            <a:xfrm>
              <a:off x="3522" y="1771"/>
              <a:ext cx="224" cy="204"/>
            </a:xfrm>
            <a:custGeom>
              <a:avLst/>
              <a:gdLst/>
              <a:ahLst/>
              <a:cxnLst>
                <a:cxn ang="0">
                  <a:pos x="210" y="104"/>
                </a:cxn>
                <a:cxn ang="0">
                  <a:pos x="223" y="136"/>
                </a:cxn>
                <a:cxn ang="0">
                  <a:pos x="54" y="203"/>
                </a:cxn>
                <a:cxn ang="0">
                  <a:pos x="42" y="167"/>
                </a:cxn>
                <a:cxn ang="0">
                  <a:pos x="135" y="52"/>
                </a:cxn>
                <a:cxn ang="0">
                  <a:pos x="135" y="50"/>
                </a:cxn>
                <a:cxn ang="0">
                  <a:pos x="13" y="98"/>
                </a:cxn>
                <a:cxn ang="0">
                  <a:pos x="0" y="64"/>
                </a:cxn>
                <a:cxn ang="0">
                  <a:pos x="170" y="0"/>
                </a:cxn>
                <a:cxn ang="0">
                  <a:pos x="185" y="37"/>
                </a:cxn>
                <a:cxn ang="0">
                  <a:pos x="93" y="149"/>
                </a:cxn>
                <a:cxn ang="0">
                  <a:pos x="93" y="149"/>
                </a:cxn>
                <a:cxn ang="0">
                  <a:pos x="210" y="104"/>
                </a:cxn>
                <a:cxn ang="0">
                  <a:pos x="210" y="104"/>
                </a:cxn>
              </a:cxnLst>
              <a:rect l="0" t="0" r="r" b="b"/>
              <a:pathLst>
                <a:path w="224" h="204">
                  <a:moveTo>
                    <a:pt x="210" y="104"/>
                  </a:moveTo>
                  <a:lnTo>
                    <a:pt x="223" y="136"/>
                  </a:lnTo>
                  <a:lnTo>
                    <a:pt x="54" y="203"/>
                  </a:lnTo>
                  <a:lnTo>
                    <a:pt x="42" y="167"/>
                  </a:lnTo>
                  <a:lnTo>
                    <a:pt x="135" y="52"/>
                  </a:lnTo>
                  <a:lnTo>
                    <a:pt x="135" y="50"/>
                  </a:lnTo>
                  <a:lnTo>
                    <a:pt x="13" y="98"/>
                  </a:lnTo>
                  <a:lnTo>
                    <a:pt x="0" y="64"/>
                  </a:lnTo>
                  <a:lnTo>
                    <a:pt x="170" y="0"/>
                  </a:lnTo>
                  <a:lnTo>
                    <a:pt x="185" y="37"/>
                  </a:lnTo>
                  <a:lnTo>
                    <a:pt x="93" y="149"/>
                  </a:lnTo>
                  <a:lnTo>
                    <a:pt x="93" y="149"/>
                  </a:lnTo>
                  <a:lnTo>
                    <a:pt x="210" y="104"/>
                  </a:lnTo>
                  <a:lnTo>
                    <a:pt x="210" y="104"/>
                  </a:lnTo>
                </a:path>
              </a:pathLst>
            </a:custGeom>
            <a:solidFill>
              <a:srgbClr val="00009E"/>
            </a:solidFill>
            <a:ln w="9525" cap="rnd">
              <a:noFill/>
              <a:round/>
              <a:headEnd/>
              <a:tailEnd/>
            </a:ln>
            <a:effectLst/>
          </p:spPr>
          <p:txBody>
            <a:bodyPr/>
            <a:lstStyle/>
            <a:p>
              <a:endParaRPr lang="en-US" sz="1800"/>
            </a:p>
          </p:txBody>
        </p:sp>
        <p:sp>
          <p:nvSpPr>
            <p:cNvPr id="324" name="Freeform 322">
              <a:extLst>
                <a:ext uri="{FF2B5EF4-FFF2-40B4-BE49-F238E27FC236}">
                  <a16:creationId xmlns:a16="http://schemas.microsoft.com/office/drawing/2014/main" id="{A13649A0-429E-2D46-B3CB-8FC340A25833}"/>
                </a:ext>
              </a:extLst>
            </p:cNvPr>
            <p:cNvSpPr>
              <a:spLocks/>
            </p:cNvSpPr>
            <p:nvPr/>
          </p:nvSpPr>
          <p:spPr bwMode="auto">
            <a:xfrm>
              <a:off x="3589" y="1976"/>
              <a:ext cx="192" cy="151"/>
            </a:xfrm>
            <a:custGeom>
              <a:avLst/>
              <a:gdLst/>
              <a:ahLst/>
              <a:cxnLst>
                <a:cxn ang="0">
                  <a:pos x="3" y="114"/>
                </a:cxn>
                <a:cxn ang="0">
                  <a:pos x="0" y="76"/>
                </a:cxn>
                <a:cxn ang="0">
                  <a:pos x="149" y="59"/>
                </a:cxn>
                <a:cxn ang="0">
                  <a:pos x="140" y="4"/>
                </a:cxn>
                <a:cxn ang="0">
                  <a:pos x="174" y="0"/>
                </a:cxn>
                <a:cxn ang="0">
                  <a:pos x="191" y="145"/>
                </a:cxn>
                <a:cxn ang="0">
                  <a:pos x="159" y="150"/>
                </a:cxn>
                <a:cxn ang="0">
                  <a:pos x="152" y="97"/>
                </a:cxn>
                <a:cxn ang="0">
                  <a:pos x="3" y="114"/>
                </a:cxn>
                <a:cxn ang="0">
                  <a:pos x="3" y="114"/>
                </a:cxn>
              </a:cxnLst>
              <a:rect l="0" t="0" r="r" b="b"/>
              <a:pathLst>
                <a:path w="192" h="151">
                  <a:moveTo>
                    <a:pt x="3" y="114"/>
                  </a:moveTo>
                  <a:lnTo>
                    <a:pt x="0" y="76"/>
                  </a:lnTo>
                  <a:lnTo>
                    <a:pt x="149" y="59"/>
                  </a:lnTo>
                  <a:lnTo>
                    <a:pt x="140" y="4"/>
                  </a:lnTo>
                  <a:lnTo>
                    <a:pt x="174" y="0"/>
                  </a:lnTo>
                  <a:lnTo>
                    <a:pt x="191" y="145"/>
                  </a:lnTo>
                  <a:lnTo>
                    <a:pt x="159" y="150"/>
                  </a:lnTo>
                  <a:lnTo>
                    <a:pt x="152" y="97"/>
                  </a:lnTo>
                  <a:lnTo>
                    <a:pt x="3" y="114"/>
                  </a:lnTo>
                  <a:lnTo>
                    <a:pt x="3" y="114"/>
                  </a:lnTo>
                </a:path>
              </a:pathLst>
            </a:custGeom>
            <a:solidFill>
              <a:srgbClr val="00009E"/>
            </a:solidFill>
            <a:ln w="9525" cap="rnd">
              <a:noFill/>
              <a:round/>
              <a:headEnd/>
              <a:tailEnd/>
            </a:ln>
            <a:effectLst/>
          </p:spPr>
          <p:txBody>
            <a:bodyPr/>
            <a:lstStyle/>
            <a:p>
              <a:endParaRPr lang="en-US" sz="1800"/>
            </a:p>
          </p:txBody>
        </p:sp>
        <p:sp>
          <p:nvSpPr>
            <p:cNvPr id="325" name="Rectangle 323">
              <a:extLst>
                <a:ext uri="{FF2B5EF4-FFF2-40B4-BE49-F238E27FC236}">
                  <a16:creationId xmlns:a16="http://schemas.microsoft.com/office/drawing/2014/main" id="{4A2F7084-5751-FE48-8D8F-67340BC1ACF1}"/>
                </a:ext>
              </a:extLst>
            </p:cNvPr>
            <p:cNvSpPr>
              <a:spLocks noChangeArrowheads="1"/>
            </p:cNvSpPr>
            <p:nvPr/>
          </p:nvSpPr>
          <p:spPr bwMode="auto">
            <a:xfrm>
              <a:off x="1092" y="871"/>
              <a:ext cx="3576" cy="2579"/>
            </a:xfrm>
            <a:prstGeom prst="rect">
              <a:avLst/>
            </a:prstGeom>
            <a:noFill/>
            <a:ln w="9525">
              <a:noFill/>
              <a:miter lim="800000"/>
              <a:headEnd/>
              <a:tailEnd/>
            </a:ln>
            <a:effectLst/>
          </p:spPr>
          <p:txBody>
            <a:bodyPr wrap="none" anchor="ctr"/>
            <a:lstStyle/>
            <a:p>
              <a:endParaRPr lang="en-US" sz="1800"/>
            </a:p>
          </p:txBody>
        </p:sp>
      </p:grpSp>
      <p:grpSp>
        <p:nvGrpSpPr>
          <p:cNvPr id="326" name="Group 6">
            <a:extLst>
              <a:ext uri="{FF2B5EF4-FFF2-40B4-BE49-F238E27FC236}">
                <a16:creationId xmlns:a16="http://schemas.microsoft.com/office/drawing/2014/main" id="{242FB2B5-4A01-8642-8313-1606175CC2AE}"/>
              </a:ext>
            </a:extLst>
          </p:cNvPr>
          <p:cNvGrpSpPr>
            <a:grpSpLocks/>
          </p:cNvGrpSpPr>
          <p:nvPr userDrawn="1"/>
        </p:nvGrpSpPr>
        <p:grpSpPr bwMode="auto">
          <a:xfrm>
            <a:off x="304800" y="6477000"/>
            <a:ext cx="6807200" cy="152400"/>
            <a:chOff x="192" y="3792"/>
            <a:chExt cx="3216" cy="96"/>
          </a:xfrm>
        </p:grpSpPr>
        <p:sp>
          <p:nvSpPr>
            <p:cNvPr id="327" name="Line 7">
              <a:extLst>
                <a:ext uri="{FF2B5EF4-FFF2-40B4-BE49-F238E27FC236}">
                  <a16:creationId xmlns:a16="http://schemas.microsoft.com/office/drawing/2014/main" id="{5B6DF934-2B70-F048-8AD3-780020E73035}"/>
                </a:ext>
              </a:extLst>
            </p:cNvPr>
            <p:cNvSpPr>
              <a:spLocks noChangeShapeType="1"/>
            </p:cNvSpPr>
            <p:nvPr userDrawn="1"/>
          </p:nvSpPr>
          <p:spPr bwMode="auto">
            <a:xfrm>
              <a:off x="192" y="3792"/>
              <a:ext cx="3120" cy="0"/>
            </a:xfrm>
            <a:prstGeom prst="line">
              <a:avLst/>
            </a:prstGeom>
            <a:noFill/>
            <a:ln w="76200">
              <a:solidFill>
                <a:srgbClr val="000099"/>
              </a:solidFill>
              <a:round/>
              <a:headEnd/>
              <a:tailEnd/>
            </a:ln>
            <a:effectLst/>
          </p:spPr>
          <p:txBody>
            <a:bodyPr wrap="none"/>
            <a:lstStyle/>
            <a:p>
              <a:pPr algn="ctr">
                <a:defRPr/>
              </a:pPr>
              <a:endParaRPr lang="en-US" sz="1800" dirty="0">
                <a:effectLst>
                  <a:outerShdw blurRad="38100" dist="38100" dir="2700000" algn="tl">
                    <a:srgbClr val="000000">
                      <a:alpha val="43137"/>
                    </a:srgbClr>
                  </a:outerShdw>
                </a:effectLst>
                <a:cs typeface="+mn-cs"/>
              </a:endParaRPr>
            </a:p>
          </p:txBody>
        </p:sp>
        <p:sp>
          <p:nvSpPr>
            <p:cNvPr id="328" name="Line 8">
              <a:extLst>
                <a:ext uri="{FF2B5EF4-FFF2-40B4-BE49-F238E27FC236}">
                  <a16:creationId xmlns:a16="http://schemas.microsoft.com/office/drawing/2014/main" id="{400FF86D-77AD-C44D-82C9-DDDC541BBBB4}"/>
                </a:ext>
              </a:extLst>
            </p:cNvPr>
            <p:cNvSpPr>
              <a:spLocks noChangeShapeType="1"/>
            </p:cNvSpPr>
            <p:nvPr userDrawn="1"/>
          </p:nvSpPr>
          <p:spPr bwMode="auto">
            <a:xfrm>
              <a:off x="288" y="3888"/>
              <a:ext cx="3120" cy="0"/>
            </a:xfrm>
            <a:prstGeom prst="line">
              <a:avLst/>
            </a:prstGeom>
            <a:noFill/>
            <a:ln w="76200">
              <a:solidFill>
                <a:srgbClr val="993300"/>
              </a:solidFill>
              <a:round/>
              <a:headEnd/>
              <a:tailEnd/>
            </a:ln>
            <a:effectLst/>
          </p:spPr>
          <p:txBody>
            <a:bodyPr wrap="none"/>
            <a:lstStyle/>
            <a:p>
              <a:pPr algn="ctr">
                <a:defRPr/>
              </a:pPr>
              <a:endParaRPr lang="en-US" sz="1800" dirty="0">
                <a:effectLst>
                  <a:outerShdw blurRad="38100" dist="38100" dir="2700000" algn="tl">
                    <a:srgbClr val="000000">
                      <a:alpha val="43137"/>
                    </a:srgbClr>
                  </a:outerShdw>
                </a:effectLst>
                <a:cs typeface="+mn-cs"/>
              </a:endParaRPr>
            </a:p>
          </p:txBody>
        </p:sp>
      </p:grpSp>
    </p:spTree>
    <p:extLst>
      <p:ext uri="{BB962C8B-B14F-4D97-AF65-F5344CB8AC3E}">
        <p14:creationId xmlns:p14="http://schemas.microsoft.com/office/powerpoint/2010/main" val="3423671659"/>
      </p:ext>
    </p:extLst>
  </p:cSld>
  <p:clrMapOvr>
    <a:masterClrMapping/>
  </p:clrMapOvr>
  <p:transition>
    <p:pull/>
    <p:sndAc>
      <p:end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U.S. Army Inspector General School </a:t>
            </a:r>
            <a:endParaRPr lang="en-US" dirty="0"/>
          </a:p>
        </p:txBody>
      </p:sp>
    </p:spTree>
    <p:extLst>
      <p:ext uri="{BB962C8B-B14F-4D97-AF65-F5344CB8AC3E}">
        <p14:creationId xmlns:p14="http://schemas.microsoft.com/office/powerpoint/2010/main" val="2898567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7000" y="228600"/>
            <a:ext cx="28702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0" y="228600"/>
            <a:ext cx="84074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U.S. Army Inspector General School </a:t>
            </a:r>
            <a:endParaRPr lang="en-US" dirty="0"/>
          </a:p>
        </p:txBody>
      </p:sp>
    </p:spTree>
    <p:extLst>
      <p:ext uri="{BB962C8B-B14F-4D97-AF65-F5344CB8AC3E}">
        <p14:creationId xmlns:p14="http://schemas.microsoft.com/office/powerpoint/2010/main" val="1730174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9448800" cy="1143000"/>
          </a:xfrm>
        </p:spPr>
        <p:txBody>
          <a:bodyPr/>
          <a:lstStyle/>
          <a:p>
            <a:r>
              <a:rPr lang="en-US"/>
              <a:t>Click to edit Master title style</a:t>
            </a:r>
          </a:p>
        </p:txBody>
      </p:sp>
      <p:sp>
        <p:nvSpPr>
          <p:cNvPr id="3" name="Text Placeholder 2"/>
          <p:cNvSpPr>
            <a:spLocks noGrp="1"/>
          </p:cNvSpPr>
          <p:nvPr>
            <p:ph type="body" sz="half" idx="1"/>
          </p:nvPr>
        </p:nvSpPr>
        <p:spPr>
          <a:xfrm>
            <a:off x="406400" y="1752600"/>
            <a:ext cx="5588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52600"/>
            <a:ext cx="5588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U.S. Army Inspector General School </a:t>
            </a:r>
            <a:endParaRPr lang="en-US" dirty="0"/>
          </a:p>
        </p:txBody>
      </p:sp>
    </p:spTree>
    <p:extLst>
      <p:ext uri="{BB962C8B-B14F-4D97-AF65-F5344CB8AC3E}">
        <p14:creationId xmlns:p14="http://schemas.microsoft.com/office/powerpoint/2010/main" val="2532568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06400" y="228600"/>
            <a:ext cx="11480800" cy="601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ftr" sz="quarter" idx="10"/>
          </p:nvPr>
        </p:nvSpPr>
        <p:spPr>
          <a:ln/>
        </p:spPr>
        <p:txBody>
          <a:bodyPr/>
          <a:lstStyle>
            <a:lvl1pPr>
              <a:defRPr/>
            </a:lvl1pPr>
          </a:lstStyle>
          <a:p>
            <a:pPr>
              <a:defRPr/>
            </a:pPr>
            <a:r>
              <a:rPr lang="en-US"/>
              <a:t>U.S. Army Inspector General School </a:t>
            </a:r>
            <a:endParaRPr lang="en-US" dirty="0"/>
          </a:p>
        </p:txBody>
      </p:sp>
    </p:spTree>
    <p:extLst>
      <p:ext uri="{BB962C8B-B14F-4D97-AF65-F5344CB8AC3E}">
        <p14:creationId xmlns:p14="http://schemas.microsoft.com/office/powerpoint/2010/main" val="2179570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9448800" cy="1143000"/>
          </a:xfrm>
        </p:spPr>
        <p:txBody>
          <a:bodyPr/>
          <a:lstStyle/>
          <a:p>
            <a:r>
              <a:rPr lang="en-US"/>
              <a:t>Click to edit Master title style</a:t>
            </a:r>
          </a:p>
        </p:txBody>
      </p:sp>
      <p:sp>
        <p:nvSpPr>
          <p:cNvPr id="3" name="Table Placeholder 2"/>
          <p:cNvSpPr>
            <a:spLocks noGrp="1"/>
          </p:cNvSpPr>
          <p:nvPr>
            <p:ph type="tbl" idx="1"/>
          </p:nvPr>
        </p:nvSpPr>
        <p:spPr>
          <a:xfrm>
            <a:off x="406400" y="1752600"/>
            <a:ext cx="11379200" cy="4495800"/>
          </a:xfrm>
        </p:spPr>
        <p:txBody>
          <a:bodyPr/>
          <a:lstStyle/>
          <a:p>
            <a:pPr lvl="0"/>
            <a:endParaRPr lang="en-US" noProof="0" dirty="0"/>
          </a:p>
        </p:txBody>
      </p:sp>
      <p:sp>
        <p:nvSpPr>
          <p:cNvPr id="4" name="Rectangle 4"/>
          <p:cNvSpPr>
            <a:spLocks noGrp="1" noChangeArrowheads="1"/>
          </p:cNvSpPr>
          <p:nvPr>
            <p:ph type="ftr" sz="quarter" idx="10"/>
          </p:nvPr>
        </p:nvSpPr>
        <p:spPr>
          <a:ln/>
        </p:spPr>
        <p:txBody>
          <a:bodyPr/>
          <a:lstStyle>
            <a:lvl1pPr>
              <a:defRPr/>
            </a:lvl1pPr>
          </a:lstStyle>
          <a:p>
            <a:pPr>
              <a:defRPr/>
            </a:pPr>
            <a:r>
              <a:rPr lang="en-US"/>
              <a:t>U.S. Army Inspector General School </a:t>
            </a:r>
            <a:endParaRPr lang="en-US" dirty="0"/>
          </a:p>
        </p:txBody>
      </p:sp>
    </p:spTree>
    <p:extLst>
      <p:ext uri="{BB962C8B-B14F-4D97-AF65-F5344CB8AC3E}">
        <p14:creationId xmlns:p14="http://schemas.microsoft.com/office/powerpoint/2010/main" val="4233075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9448800" cy="1143000"/>
          </a:xfrm>
        </p:spPr>
        <p:txBody>
          <a:bodyPr/>
          <a:lstStyle/>
          <a:p>
            <a:r>
              <a:rPr lang="en-US"/>
              <a:t>Click to edit Master title style</a:t>
            </a:r>
          </a:p>
        </p:txBody>
      </p:sp>
      <p:sp>
        <p:nvSpPr>
          <p:cNvPr id="3" name="Text Placeholder 2"/>
          <p:cNvSpPr>
            <a:spLocks noGrp="1"/>
          </p:cNvSpPr>
          <p:nvPr>
            <p:ph type="body" sz="half" idx="1"/>
          </p:nvPr>
        </p:nvSpPr>
        <p:spPr>
          <a:xfrm>
            <a:off x="406400" y="1752600"/>
            <a:ext cx="5588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752600"/>
            <a:ext cx="5588000" cy="4495800"/>
          </a:xfrm>
        </p:spPr>
        <p:txBody>
          <a:bodyPr/>
          <a:lstStyle/>
          <a:p>
            <a:pPr lvl="0"/>
            <a:endParaRPr lang="en-US" noProof="0" dirty="0"/>
          </a:p>
        </p:txBody>
      </p:sp>
      <p:sp>
        <p:nvSpPr>
          <p:cNvPr id="5" name="Rectangle 4"/>
          <p:cNvSpPr>
            <a:spLocks noGrp="1" noChangeArrowheads="1"/>
          </p:cNvSpPr>
          <p:nvPr>
            <p:ph type="ftr" sz="quarter" idx="10"/>
          </p:nvPr>
        </p:nvSpPr>
        <p:spPr>
          <a:ln/>
        </p:spPr>
        <p:txBody>
          <a:bodyPr/>
          <a:lstStyle>
            <a:lvl1pPr>
              <a:defRPr/>
            </a:lvl1pPr>
          </a:lstStyle>
          <a:p>
            <a:pPr>
              <a:defRPr/>
            </a:pPr>
            <a:r>
              <a:rPr lang="en-US"/>
              <a:t>U.S. Army Inspector General School </a:t>
            </a:r>
            <a:endParaRPr lang="en-US" dirty="0"/>
          </a:p>
        </p:txBody>
      </p:sp>
    </p:spTree>
    <p:extLst>
      <p:ext uri="{BB962C8B-B14F-4D97-AF65-F5344CB8AC3E}">
        <p14:creationId xmlns:p14="http://schemas.microsoft.com/office/powerpoint/2010/main" val="3587827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U.S. Army Inspector General School </a:t>
            </a:r>
            <a:endParaRPr lang="en-US" dirty="0"/>
          </a:p>
        </p:txBody>
      </p:sp>
    </p:spTree>
    <p:extLst>
      <p:ext uri="{BB962C8B-B14F-4D97-AF65-F5344CB8AC3E}">
        <p14:creationId xmlns:p14="http://schemas.microsoft.com/office/powerpoint/2010/main" val="130809509"/>
      </p:ext>
    </p:extLst>
  </p:cSld>
  <p:clrMapOvr>
    <a:masterClrMapping/>
  </p:clrMapOvr>
  <p:transition>
    <p:pull/>
    <p:sndAc>
      <p:end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xfrm>
            <a:off x="6908800" y="6438901"/>
            <a:ext cx="4673600" cy="380999"/>
          </a:xfrm>
          <a:ln/>
        </p:spPr>
        <p:txBody>
          <a:bodyPr/>
          <a:lstStyle>
            <a:lvl1pPr>
              <a:defRPr/>
            </a:lvl1pPr>
          </a:lstStyle>
          <a:p>
            <a:pPr>
              <a:defRPr/>
            </a:pPr>
            <a:r>
              <a:rPr lang="en-US" dirty="0"/>
              <a:t>U.S. Army Inspector General School </a:t>
            </a:r>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63912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U.S. Army Inspector General School </a:t>
            </a:r>
            <a:endParaRPr lang="en-US" dirty="0"/>
          </a:p>
        </p:txBody>
      </p:sp>
    </p:spTree>
    <p:extLst>
      <p:ext uri="{BB962C8B-B14F-4D97-AF65-F5344CB8AC3E}">
        <p14:creationId xmlns:p14="http://schemas.microsoft.com/office/powerpoint/2010/main" val="3629321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6400" y="1752600"/>
            <a:ext cx="5588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52600"/>
            <a:ext cx="5588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U.S. Army Inspector General School </a:t>
            </a:r>
            <a:endParaRPr lang="en-US" dirty="0"/>
          </a:p>
        </p:txBody>
      </p:sp>
    </p:spTree>
    <p:extLst>
      <p:ext uri="{BB962C8B-B14F-4D97-AF65-F5344CB8AC3E}">
        <p14:creationId xmlns:p14="http://schemas.microsoft.com/office/powerpoint/2010/main" val="309123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r>
              <a:rPr lang="en-US"/>
              <a:t>U.S. Army Inspector General School </a:t>
            </a:r>
            <a:endParaRPr lang="en-US" dirty="0"/>
          </a:p>
        </p:txBody>
      </p:sp>
    </p:spTree>
    <p:extLst>
      <p:ext uri="{BB962C8B-B14F-4D97-AF65-F5344CB8AC3E}">
        <p14:creationId xmlns:p14="http://schemas.microsoft.com/office/powerpoint/2010/main" val="3086937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r>
              <a:rPr lang="en-US"/>
              <a:t>U.S. Army Inspector General School </a:t>
            </a:r>
            <a:endParaRPr lang="en-US" dirty="0"/>
          </a:p>
        </p:txBody>
      </p:sp>
    </p:spTree>
    <p:extLst>
      <p:ext uri="{BB962C8B-B14F-4D97-AF65-F5344CB8AC3E}">
        <p14:creationId xmlns:p14="http://schemas.microsoft.com/office/powerpoint/2010/main" val="49472720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xfrm>
            <a:off x="6908801" y="6400801"/>
            <a:ext cx="4607612" cy="380999"/>
          </a:xfrm>
          <a:ln/>
        </p:spPr>
        <p:txBody>
          <a:bodyPr/>
          <a:lstStyle>
            <a:lvl1pPr>
              <a:defRPr/>
            </a:lvl1pPr>
          </a:lstStyle>
          <a:p>
            <a:pPr>
              <a:defRPr/>
            </a:pPr>
            <a:r>
              <a:rPr lang="en-US" dirty="0"/>
              <a:t>U.S. Army Inspector General School </a:t>
            </a:r>
          </a:p>
        </p:txBody>
      </p:sp>
    </p:spTree>
    <p:extLst>
      <p:ext uri="{BB962C8B-B14F-4D97-AF65-F5344CB8AC3E}">
        <p14:creationId xmlns:p14="http://schemas.microsoft.com/office/powerpoint/2010/main" val="2632372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U.S. Army Inspector General School </a:t>
            </a:r>
            <a:endParaRPr lang="en-US" dirty="0"/>
          </a:p>
        </p:txBody>
      </p:sp>
    </p:spTree>
    <p:extLst>
      <p:ext uri="{BB962C8B-B14F-4D97-AF65-F5344CB8AC3E}">
        <p14:creationId xmlns:p14="http://schemas.microsoft.com/office/powerpoint/2010/main" val="3509633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U.S. Army Inspector General School </a:t>
            </a:r>
            <a:endParaRPr lang="en-US" dirty="0"/>
          </a:p>
        </p:txBody>
      </p:sp>
    </p:spTree>
    <p:extLst>
      <p:ext uri="{BB962C8B-B14F-4D97-AF65-F5344CB8AC3E}">
        <p14:creationId xmlns:p14="http://schemas.microsoft.com/office/powerpoint/2010/main" val="3613661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FFFFFF"/>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438400" y="228600"/>
            <a:ext cx="9448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06400" y="1752600"/>
            <a:ext cx="11379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6004" name="Rectangle 4"/>
          <p:cNvSpPr>
            <a:spLocks noGrp="1" noChangeArrowheads="1"/>
          </p:cNvSpPr>
          <p:nvPr>
            <p:ph type="ftr" sz="quarter" idx="3"/>
          </p:nvPr>
        </p:nvSpPr>
        <p:spPr bwMode="auto">
          <a:xfrm>
            <a:off x="7010400" y="6438901"/>
            <a:ext cx="4673600" cy="380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1">
                <a:solidFill>
                  <a:schemeClr val="tx1"/>
                </a:solidFill>
                <a:effectLst/>
                <a:latin typeface="Arial" charset="0"/>
                <a:cs typeface="+mn-cs"/>
              </a:defRPr>
            </a:lvl1pPr>
          </a:lstStyle>
          <a:p>
            <a:pPr>
              <a:defRPr/>
            </a:pPr>
            <a:r>
              <a:rPr lang="en-US" dirty="0"/>
              <a:t>U.S. Army Inspector General School </a:t>
            </a:r>
          </a:p>
        </p:txBody>
      </p:sp>
      <p:sp>
        <p:nvSpPr>
          <p:cNvPr id="256009" name="Rectangle 9"/>
          <p:cNvSpPr>
            <a:spLocks noChangeArrowheads="1"/>
          </p:cNvSpPr>
          <p:nvPr/>
        </p:nvSpPr>
        <p:spPr bwMode="auto">
          <a:xfrm>
            <a:off x="101600" y="1476375"/>
            <a:ext cx="5486400" cy="457200"/>
          </a:xfrm>
          <a:prstGeom prst="rect">
            <a:avLst/>
          </a:prstGeom>
          <a:noFill/>
          <a:ln w="9525">
            <a:noFill/>
            <a:miter lim="800000"/>
            <a:headEnd/>
            <a:tailEnd/>
          </a:ln>
          <a:effectLst/>
        </p:spPr>
        <p:txBody>
          <a:bodyPr/>
          <a:lstStyle/>
          <a:p>
            <a:pPr>
              <a:defRPr/>
            </a:pPr>
            <a:r>
              <a:rPr lang="en-US" sz="1400" i="1" dirty="0">
                <a:solidFill>
                  <a:schemeClr val="tx1"/>
                </a:solidFill>
                <a:cs typeface="+mn-cs"/>
              </a:rPr>
              <a:t>  IG Investigations</a:t>
            </a:r>
          </a:p>
        </p:txBody>
      </p:sp>
      <p:grpSp>
        <p:nvGrpSpPr>
          <p:cNvPr id="1030" name="Group 6"/>
          <p:cNvGrpSpPr>
            <a:grpSpLocks/>
          </p:cNvGrpSpPr>
          <p:nvPr/>
        </p:nvGrpSpPr>
        <p:grpSpPr bwMode="auto">
          <a:xfrm>
            <a:off x="304800" y="6477000"/>
            <a:ext cx="6807200" cy="152400"/>
            <a:chOff x="192" y="3792"/>
            <a:chExt cx="3216" cy="96"/>
          </a:xfrm>
        </p:grpSpPr>
        <p:sp>
          <p:nvSpPr>
            <p:cNvPr id="256007" name="Line 7"/>
            <p:cNvSpPr>
              <a:spLocks noChangeShapeType="1"/>
            </p:cNvSpPr>
            <p:nvPr userDrawn="1"/>
          </p:nvSpPr>
          <p:spPr bwMode="auto">
            <a:xfrm>
              <a:off x="192" y="3792"/>
              <a:ext cx="3120" cy="0"/>
            </a:xfrm>
            <a:prstGeom prst="line">
              <a:avLst/>
            </a:prstGeom>
            <a:noFill/>
            <a:ln w="76200">
              <a:solidFill>
                <a:srgbClr val="000099"/>
              </a:solidFill>
              <a:round/>
              <a:headEnd/>
              <a:tailEnd/>
            </a:ln>
            <a:effectLst/>
          </p:spPr>
          <p:txBody>
            <a:bodyPr wrap="none"/>
            <a:lstStyle/>
            <a:p>
              <a:pPr algn="ctr">
                <a:defRPr/>
              </a:pPr>
              <a:endParaRPr lang="en-US" sz="1800" dirty="0">
                <a:effectLst>
                  <a:outerShdw blurRad="38100" dist="38100" dir="2700000" algn="tl">
                    <a:srgbClr val="000000">
                      <a:alpha val="43137"/>
                    </a:srgbClr>
                  </a:outerShdw>
                </a:effectLst>
                <a:cs typeface="+mn-cs"/>
              </a:endParaRPr>
            </a:p>
          </p:txBody>
        </p:sp>
        <p:sp>
          <p:nvSpPr>
            <p:cNvPr id="256008" name="Line 8"/>
            <p:cNvSpPr>
              <a:spLocks noChangeShapeType="1"/>
            </p:cNvSpPr>
            <p:nvPr userDrawn="1"/>
          </p:nvSpPr>
          <p:spPr bwMode="auto">
            <a:xfrm>
              <a:off x="288" y="3888"/>
              <a:ext cx="3120" cy="0"/>
            </a:xfrm>
            <a:prstGeom prst="line">
              <a:avLst/>
            </a:prstGeom>
            <a:noFill/>
            <a:ln w="76200">
              <a:solidFill>
                <a:srgbClr val="993300"/>
              </a:solidFill>
              <a:round/>
              <a:headEnd/>
              <a:tailEnd/>
            </a:ln>
            <a:effectLst/>
          </p:spPr>
          <p:txBody>
            <a:bodyPr wrap="none"/>
            <a:lstStyle/>
            <a:p>
              <a:pPr algn="ctr">
                <a:defRPr/>
              </a:pPr>
              <a:endParaRPr lang="en-US" sz="1800" dirty="0">
                <a:effectLst>
                  <a:outerShdw blurRad="38100" dist="38100" dir="2700000" algn="tl">
                    <a:srgbClr val="000000">
                      <a:alpha val="43137"/>
                    </a:srgbClr>
                  </a:outerShdw>
                </a:effectLst>
                <a:cs typeface="+mn-cs"/>
              </a:endParaRPr>
            </a:p>
          </p:txBody>
        </p:sp>
      </p:grpSp>
      <p:pic>
        <p:nvPicPr>
          <p:cNvPr id="10" name="Picture 9">
            <a:extLst>
              <a:ext uri="{FF2B5EF4-FFF2-40B4-BE49-F238E27FC236}">
                <a16:creationId xmlns:a16="http://schemas.microsoft.com/office/drawing/2014/main" id="{2BBCE650-95C2-B240-9901-B0C040717169}"/>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304801" y="96002"/>
            <a:ext cx="1967393" cy="1427999"/>
          </a:xfrm>
          <a:prstGeom prst="rect">
            <a:avLst/>
          </a:prstGeom>
        </p:spPr>
      </p:pic>
      <p:sp>
        <p:nvSpPr>
          <p:cNvPr id="2" name="TextBox 1">
            <a:extLst>
              <a:ext uri="{FF2B5EF4-FFF2-40B4-BE49-F238E27FC236}">
                <a16:creationId xmlns:a16="http://schemas.microsoft.com/office/drawing/2014/main" id="{B9045D63-9FB6-E140-941A-ABD92C2159C5}"/>
              </a:ext>
            </a:extLst>
          </p:cNvPr>
          <p:cNvSpPr txBox="1"/>
          <p:nvPr userDrawn="1"/>
        </p:nvSpPr>
        <p:spPr>
          <a:xfrm>
            <a:off x="11379201" y="6430654"/>
            <a:ext cx="810705" cy="307777"/>
          </a:xfrm>
          <a:prstGeom prst="rect">
            <a:avLst/>
          </a:prstGeom>
          <a:noFill/>
        </p:spPr>
        <p:txBody>
          <a:bodyPr wrap="square" rtlCol="0">
            <a:spAutoFit/>
          </a:bodyPr>
          <a:lstStyle/>
          <a:p>
            <a:fld id="{3DADDC49-11F8-1142-99BC-5B73CDCB4C95}" type="slidenum">
              <a:rPr lang="en-US" sz="1400" i="1" smtClean="0">
                <a:solidFill>
                  <a:schemeClr val="tx1"/>
                </a:solidFill>
              </a:rPr>
              <a:t>‹#›</a:t>
            </a:fld>
            <a:endParaRPr lang="en-US" sz="1400" i="1" dirty="0">
              <a:solidFill>
                <a:schemeClr val="tx1"/>
              </a:solidFill>
            </a:endParaRPr>
          </a:p>
        </p:txBody>
      </p:sp>
    </p:spTree>
    <p:extLst>
      <p:ext uri="{BB962C8B-B14F-4D97-AF65-F5344CB8AC3E}">
        <p14:creationId xmlns:p14="http://schemas.microsoft.com/office/powerpoint/2010/main" val="21664355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p:pull/>
    <p:sndAc>
      <p:endSnd/>
    </p:sndAc>
  </p:transition>
  <p:hf hdr="0" dt="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9.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1.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10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02.xml"/><Relationship Id="rId1" Type="http://schemas.openxmlformats.org/officeDocument/2006/relationships/slideLayout" Target="../slideLayouts/slideLayout15.xml"/></Relationships>
</file>

<file path=ppt/slides/_rels/slide10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105.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notesSlide" Target="../notesSlides/notesSlide10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06.xml"/><Relationship Id="rId1" Type="http://schemas.openxmlformats.org/officeDocument/2006/relationships/slideLayout" Target="../slideLayouts/slideLayout15.xml"/></Relationships>
</file>

<file path=ppt/slides/_rels/slide10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09.xml"/><Relationship Id="rId1" Type="http://schemas.openxmlformats.org/officeDocument/2006/relationships/slideLayout" Target="../slideLayouts/slideLayout15.xml"/></Relationships>
</file>

<file path=ppt/slides/_rels/slide1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0.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jpeg"/><Relationship Id="rId4" Type="http://schemas.openxmlformats.org/officeDocument/2006/relationships/image" Target="../media/image45.png"/></Relationships>
</file>

<file path=ppt/slides/_rels/slide11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12.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3.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45.png"/></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6.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g"/><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10.png"/><Relationship Id="rId7" Type="http://schemas.openxmlformats.org/officeDocument/2006/relationships/image" Target="../media/image30.wmf"/><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wmf"/><Relationship Id="rId4" Type="http://schemas.openxmlformats.org/officeDocument/2006/relationships/image" Target="../media/image37.png"/><Relationship Id="rId9" Type="http://schemas.openxmlformats.org/officeDocument/2006/relationships/image" Target="../media/image42.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6.jpeg"/></Relationships>
</file>

<file path=ppt/slides/_rels/slide6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3.xml"/><Relationship Id="rId1" Type="http://schemas.openxmlformats.org/officeDocument/2006/relationships/slideLayout" Target="../slideLayouts/slideLayout12.xml"/><Relationship Id="rId5" Type="http://schemas.openxmlformats.org/officeDocument/2006/relationships/image" Target="../media/image45.png"/><Relationship Id="rId4" Type="http://schemas.openxmlformats.org/officeDocument/2006/relationships/image" Target="../media/image48.png"/></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45.png"/></Relationships>
</file>

<file path=ppt/slides/_rels/slide6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5.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4.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5.png"/></Relationships>
</file>

<file path=ppt/slides/_rels/slide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8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53.png"/><Relationship Id="rId4" Type="http://schemas.openxmlformats.org/officeDocument/2006/relationships/image" Target="../media/image45.pn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92.xm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png"/></Relationships>
</file>

<file path=ppt/slides/_rels/slide94.xml.rels><?xml version="1.0" encoding="UTF-8" standalone="yes"?>
<Relationships xmlns="http://schemas.openxmlformats.org/package/2006/relationships"><Relationship Id="rId3" Type="http://schemas.openxmlformats.org/officeDocument/2006/relationships/image" Target="../media/image58.wmf"/><Relationship Id="rId7" Type="http://schemas.openxmlformats.org/officeDocument/2006/relationships/image" Target="../media/image62.wmf"/><Relationship Id="rId2" Type="http://schemas.openxmlformats.org/officeDocument/2006/relationships/notesSlide" Target="../notesSlides/notesSlide93.xml"/><Relationship Id="rId1" Type="http://schemas.openxmlformats.org/officeDocument/2006/relationships/slideLayout" Target="../slideLayouts/slideLayout6.xml"/><Relationship Id="rId6" Type="http://schemas.openxmlformats.org/officeDocument/2006/relationships/image" Target="../media/image61.wmf"/><Relationship Id="rId5" Type="http://schemas.openxmlformats.org/officeDocument/2006/relationships/image" Target="../media/image60.png"/><Relationship Id="rId4" Type="http://schemas.openxmlformats.org/officeDocument/2006/relationships/image" Target="../media/image59.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6.xml"/><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png"/><Relationship Id="rId4" Type="http://schemas.openxmlformats.org/officeDocument/2006/relationships/image" Target="../media/image45.png"/></Relationships>
</file>

<file path=ppt/slides/_rels/slide9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7.xml"/><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png"/><Relationship Id="rId4" Type="http://schemas.openxmlformats.org/officeDocument/2006/relationships/image" Target="../media/image45.png"/></Relationships>
</file>

<file path=ppt/slides/_rels/slide9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8.xml"/><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pn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4"/>
          <p:cNvSpPr>
            <a:spLocks noGrp="1" noChangeArrowheads="1"/>
          </p:cNvSpPr>
          <p:nvPr>
            <p:ph type="ctrTitle"/>
          </p:nvPr>
        </p:nvSpPr>
        <p:spPr>
          <a:xfrm>
            <a:off x="3308350" y="304800"/>
            <a:ext cx="5562600" cy="914400"/>
          </a:xfrm>
        </p:spPr>
        <p:txBody>
          <a:bodyPr/>
          <a:lstStyle/>
          <a:p>
            <a:pPr eaLnBrk="1" hangingPunct="1"/>
            <a:r>
              <a:rPr lang="en-US" sz="5400" dirty="0">
                <a:solidFill>
                  <a:schemeClr val="tx1"/>
                </a:solidFill>
              </a:rPr>
              <a:t>Investigations</a:t>
            </a:r>
          </a:p>
        </p:txBody>
      </p:sp>
      <p:sp>
        <p:nvSpPr>
          <p:cNvPr id="2" name="Footer Placeholder 1">
            <a:extLst>
              <a:ext uri="{FF2B5EF4-FFF2-40B4-BE49-F238E27FC236}">
                <a16:creationId xmlns:a16="http://schemas.microsoft.com/office/drawing/2014/main" id="{FA77C6D1-5A65-FD42-BEAD-7329636BAD51}"/>
              </a:ext>
            </a:extLst>
          </p:cNvPr>
          <p:cNvSpPr>
            <a:spLocks noGrp="1"/>
          </p:cNvSpPr>
          <p:nvPr>
            <p:ph type="ftr" sz="quarter" idx="10"/>
          </p:nvPr>
        </p:nvSpPr>
        <p:spPr>
          <a:xfrm>
            <a:off x="7372005" y="6428085"/>
            <a:ext cx="3820749" cy="383232"/>
          </a:xfrm>
        </p:spPr>
        <p:txBody>
          <a:bodyPr/>
          <a:lstStyle/>
          <a:p>
            <a:pPr fontAlgn="base">
              <a:spcBef>
                <a:spcPct val="0"/>
              </a:spcBef>
              <a:spcAft>
                <a:spcPct val="0"/>
              </a:spcAft>
              <a:defRPr/>
            </a:pPr>
            <a:r>
              <a:rPr lang="en-US" b="1" dirty="0">
                <a:solidFill>
                  <a:srgbClr val="000000"/>
                </a:solidFill>
              </a:rPr>
              <a:t>U.S. Army Inspector General School </a:t>
            </a:r>
          </a:p>
        </p:txBody>
      </p:sp>
    </p:spTree>
    <p:extLst>
      <p:ext uri="{BB962C8B-B14F-4D97-AF65-F5344CB8AC3E}">
        <p14:creationId xmlns:p14="http://schemas.microsoft.com/office/powerpoint/2010/main" val="2967803709"/>
      </p:ext>
    </p:extLst>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34819" name="Rectangle 4"/>
          <p:cNvSpPr>
            <a:spLocks noGrp="1" noChangeArrowheads="1"/>
          </p:cNvSpPr>
          <p:nvPr>
            <p:ph type="title"/>
          </p:nvPr>
        </p:nvSpPr>
        <p:spPr>
          <a:xfrm>
            <a:off x="1524000" y="119744"/>
            <a:ext cx="9144000" cy="762000"/>
          </a:xfrm>
        </p:spPr>
        <p:txBody>
          <a:bodyPr/>
          <a:lstStyle/>
          <a:p>
            <a:pPr eaLnBrk="1" hangingPunct="1"/>
            <a:r>
              <a:rPr lang="en-US" sz="4000" dirty="0">
                <a:solidFill>
                  <a:schemeClr val="tx1"/>
                </a:solidFill>
              </a:rPr>
              <a:t>References</a:t>
            </a:r>
          </a:p>
        </p:txBody>
      </p:sp>
      <p:sp>
        <p:nvSpPr>
          <p:cNvPr id="34820" name="Rectangle 5"/>
          <p:cNvSpPr>
            <a:spLocks noGrp="1" noChangeArrowheads="1"/>
          </p:cNvSpPr>
          <p:nvPr>
            <p:ph type="body" idx="1"/>
          </p:nvPr>
        </p:nvSpPr>
        <p:spPr>
          <a:xfrm>
            <a:off x="1617493" y="1828801"/>
            <a:ext cx="8601775" cy="4087813"/>
          </a:xfrm>
        </p:spPr>
        <p:txBody>
          <a:bodyPr/>
          <a:lstStyle/>
          <a:p>
            <a:pPr lvl="1" eaLnBrk="1" hangingPunct="1">
              <a:lnSpc>
                <a:spcPct val="90000"/>
              </a:lnSpc>
              <a:buFont typeface="Arial" panose="020B0604020202020204" pitchFamily="34" charset="0"/>
              <a:buChar char="•"/>
            </a:pPr>
            <a:r>
              <a:rPr lang="en-US" dirty="0">
                <a:solidFill>
                  <a:srgbClr val="FF0000"/>
                </a:solidFill>
              </a:rPr>
              <a:t>AR 20-1</a:t>
            </a:r>
            <a:r>
              <a:rPr lang="en-US" dirty="0"/>
              <a:t>, </a:t>
            </a:r>
            <a:r>
              <a:rPr lang="en-US" u="sng" dirty="0"/>
              <a:t>IG Activities and </a:t>
            </a:r>
            <a:r>
              <a:rPr lang="en-US" u="sng" dirty="0" smtClean="0"/>
              <a:t>Procedures </a:t>
            </a:r>
            <a:r>
              <a:rPr lang="en-US" dirty="0"/>
              <a:t>Chapters 3 and 7, Appendix D, and the Glossary	</a:t>
            </a:r>
          </a:p>
          <a:p>
            <a:pPr lvl="2" eaLnBrk="1" hangingPunct="1">
              <a:lnSpc>
                <a:spcPct val="90000"/>
              </a:lnSpc>
            </a:pPr>
            <a:endParaRPr lang="en-US" sz="800" dirty="0"/>
          </a:p>
          <a:p>
            <a:pPr lvl="1" eaLnBrk="1" hangingPunct="1">
              <a:lnSpc>
                <a:spcPct val="90000"/>
              </a:lnSpc>
              <a:buFont typeface="Arial" panose="020B0604020202020204" pitchFamily="34" charset="0"/>
              <a:buChar char="•"/>
            </a:pPr>
            <a:r>
              <a:rPr lang="en-US" u="sng" dirty="0">
                <a:solidFill>
                  <a:srgbClr val="0000FF"/>
                </a:solidFill>
              </a:rPr>
              <a:t>The Assistance and Investigations Guide</a:t>
            </a:r>
            <a:r>
              <a:rPr lang="en-US" dirty="0">
                <a:solidFill>
                  <a:srgbClr val="0000FF"/>
                </a:solidFill>
              </a:rPr>
              <a:t> </a:t>
            </a:r>
            <a:r>
              <a:rPr lang="en-US" dirty="0"/>
              <a:t>Part Two &amp; Part Three (</a:t>
            </a:r>
            <a:r>
              <a:rPr lang="en-US" i="1" dirty="0"/>
              <a:t>and some of Part One</a:t>
            </a:r>
            <a:r>
              <a:rPr lang="en-US" dirty="0"/>
              <a:t>)</a:t>
            </a:r>
          </a:p>
          <a:p>
            <a:pPr lvl="1" eaLnBrk="1" hangingPunct="1">
              <a:lnSpc>
                <a:spcPct val="90000"/>
              </a:lnSpc>
              <a:buFontTx/>
              <a:buNone/>
            </a:pPr>
            <a:r>
              <a:rPr lang="en-US" sz="1000" dirty="0"/>
              <a:t> </a:t>
            </a:r>
          </a:p>
          <a:p>
            <a:pPr lvl="1" eaLnBrk="1" hangingPunct="1">
              <a:lnSpc>
                <a:spcPct val="90000"/>
              </a:lnSpc>
              <a:buFont typeface="Arial" panose="020B0604020202020204" pitchFamily="34" charset="0"/>
              <a:buChar char="•"/>
            </a:pPr>
            <a:r>
              <a:rPr lang="en-US" dirty="0">
                <a:solidFill>
                  <a:schemeClr val="accent4"/>
                </a:solidFill>
              </a:rPr>
              <a:t>Advance Sheets </a:t>
            </a:r>
            <a:r>
              <a:rPr lang="en-US" dirty="0"/>
              <a:t>&amp; Class CD</a:t>
            </a:r>
          </a:p>
          <a:p>
            <a:pPr lvl="1" eaLnBrk="1" hangingPunct="1">
              <a:lnSpc>
                <a:spcPct val="90000"/>
              </a:lnSpc>
            </a:pPr>
            <a:endParaRPr lang="en-US" sz="800" u="sng" dirty="0"/>
          </a:p>
          <a:p>
            <a:pPr lvl="1" eaLnBrk="1" hangingPunct="1">
              <a:lnSpc>
                <a:spcPct val="90000"/>
              </a:lnSpc>
              <a:buFont typeface="Arial" panose="020B0604020202020204" pitchFamily="34" charset="0"/>
              <a:buChar char="•"/>
            </a:pPr>
            <a:r>
              <a:rPr lang="en-US" dirty="0"/>
              <a:t>Please have these resources                available every class!</a:t>
            </a:r>
          </a:p>
        </p:txBody>
      </p:sp>
      <p:pic>
        <p:nvPicPr>
          <p:cNvPr id="34821" name="Picture 5" descr="regulationCAUCDG6Q.jpg"/>
          <p:cNvPicPr>
            <a:picLocks noChangeAspect="1"/>
          </p:cNvPicPr>
          <p:nvPr/>
        </p:nvPicPr>
        <p:blipFill>
          <a:blip r:embed="rId3" cstate="print"/>
          <a:srcRect/>
          <a:stretch>
            <a:fillRect/>
          </a:stretch>
        </p:blipFill>
        <p:spPr bwMode="auto">
          <a:xfrm>
            <a:off x="8077200" y="4495800"/>
            <a:ext cx="2395538" cy="1581150"/>
          </a:xfrm>
          <a:prstGeom prst="rect">
            <a:avLst/>
          </a:prstGeom>
          <a:noFill/>
          <a:ln w="9525">
            <a:noFill/>
            <a:miter lim="800000"/>
            <a:headEnd/>
            <a:tailEnd/>
          </a:ln>
        </p:spPr>
      </p:pic>
      <p:sp>
        <p:nvSpPr>
          <p:cNvPr id="6" name="Text Box 6"/>
          <p:cNvSpPr txBox="1">
            <a:spLocks noChangeArrowheads="1"/>
          </p:cNvSpPr>
          <p:nvPr/>
        </p:nvSpPr>
        <p:spPr bwMode="auto">
          <a:xfrm>
            <a:off x="1524000" y="6095406"/>
            <a:ext cx="9246976" cy="338554"/>
          </a:xfrm>
          <a:prstGeom prst="rect">
            <a:avLst/>
          </a:prstGeom>
          <a:noFill/>
          <a:ln w="76200">
            <a:noFill/>
            <a:miter lim="800000"/>
            <a:headEnd/>
            <a:tailEnd/>
          </a:ln>
        </p:spPr>
        <p:txBody>
          <a:bodyPr wrap="square">
            <a:spAutoFit/>
          </a:bodyPr>
          <a:lstStyle/>
          <a:p>
            <a:pPr fontAlgn="base">
              <a:spcBef>
                <a:spcPct val="0"/>
              </a:spcBef>
              <a:spcAft>
                <a:spcPct val="0"/>
              </a:spcAft>
            </a:pPr>
            <a:r>
              <a:rPr lang="en-US" sz="1600" b="1" dirty="0">
                <a:solidFill>
                  <a:srgbClr val="FF0000"/>
                </a:solidFill>
                <a:latin typeface="Arial" charset="0"/>
                <a:cs typeface="Arial" charset="0"/>
              </a:rPr>
              <a:t>AR 20-1 / Other Source Information Reference;</a:t>
            </a:r>
            <a:r>
              <a:rPr lang="en-US" sz="1600" dirty="0">
                <a:solidFill>
                  <a:srgbClr val="0000FF"/>
                </a:solidFill>
                <a:latin typeface="Arial" charset="0"/>
                <a:cs typeface="Arial" charset="0"/>
              </a:rPr>
              <a:t> </a:t>
            </a: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Source Information Reference</a:t>
            </a:r>
            <a:endParaRPr lang="en-US" sz="1600" b="1" dirty="0">
              <a:solidFill>
                <a:srgbClr val="FF0000"/>
              </a:solidFill>
              <a:latin typeface="Arial" charset="0"/>
              <a:cs typeface="Arial" charset="0"/>
            </a:endParaRPr>
          </a:p>
        </p:txBody>
      </p:sp>
      <p:sp>
        <p:nvSpPr>
          <p:cNvPr id="2" name="Down Arrow 1"/>
          <p:cNvSpPr/>
          <p:nvPr/>
        </p:nvSpPr>
        <p:spPr bwMode="auto">
          <a:xfrm>
            <a:off x="1620100" y="4834434"/>
            <a:ext cx="366958" cy="550962"/>
          </a:xfrm>
          <a:prstGeom prst="downArrow">
            <a:avLst/>
          </a:prstGeom>
          <a:solidFill>
            <a:srgbClr val="FF0000"/>
          </a:solidFill>
          <a:ln w="762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algn="ctr" fontAlgn="base">
              <a:spcBef>
                <a:spcPct val="0"/>
              </a:spcBef>
              <a:spcAft>
                <a:spcPct val="0"/>
              </a:spcAft>
            </a:pPr>
            <a:endParaRPr lang="en-US" sz="2400" b="1">
              <a:solidFill>
                <a:srgbClr val="FFFFFF"/>
              </a:solidFill>
              <a:effectLst>
                <a:outerShdw blurRad="38100" dist="38100" dir="2700000" algn="tl">
                  <a:srgbClr val="000000">
                    <a:alpha val="43137"/>
                  </a:srgbClr>
                </a:outerShdw>
              </a:effectLst>
              <a:latin typeface="Arial" charset="0"/>
              <a:cs typeface="Arial" charset="0"/>
            </a:endParaRPr>
          </a:p>
        </p:txBody>
      </p:sp>
      <p:sp>
        <p:nvSpPr>
          <p:cNvPr id="9" name="Oval 8"/>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4226148532"/>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820">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820">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820">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820">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8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1000" fill="hold"/>
                                        <p:tgtEl>
                                          <p:spTgt spid="2"/>
                                        </p:tgtEl>
                                        <p:attrNameLst>
                                          <p:attrName>ppt_w</p:attrName>
                                        </p:attrNameLst>
                                      </p:cBhvr>
                                      <p:tavLst>
                                        <p:tav tm="0">
                                          <p:val>
                                            <p:fltVal val="0"/>
                                          </p:val>
                                        </p:tav>
                                        <p:tav tm="100000">
                                          <p:val>
                                            <p:strVal val="#ppt_w"/>
                                          </p:val>
                                        </p:tav>
                                      </p:tavLst>
                                    </p:anim>
                                    <p:anim calcmode="lin" valueType="num">
                                      <p:cBhvr>
                                        <p:cTn id="28" dur="1000" fill="hold"/>
                                        <p:tgtEl>
                                          <p:spTgt spid="2"/>
                                        </p:tgtEl>
                                        <p:attrNameLst>
                                          <p:attrName>ppt_h</p:attrName>
                                        </p:attrNameLst>
                                      </p:cBhvr>
                                      <p:tavLst>
                                        <p:tav tm="0">
                                          <p:val>
                                            <p:fltVal val="0"/>
                                          </p:val>
                                        </p:tav>
                                        <p:tav tm="100000">
                                          <p:val>
                                            <p:strVal val="#ppt_h"/>
                                          </p:val>
                                        </p:tav>
                                      </p:tavLst>
                                    </p:anim>
                                    <p:anim calcmode="lin" valueType="num">
                                      <p:cBhvr>
                                        <p:cTn id="29" dur="1000" fill="hold"/>
                                        <p:tgtEl>
                                          <p:spTgt spid="2"/>
                                        </p:tgtEl>
                                        <p:attrNameLst>
                                          <p:attrName>style.rotation</p:attrName>
                                        </p:attrNameLst>
                                      </p:cBhvr>
                                      <p:tavLst>
                                        <p:tav tm="0">
                                          <p:val>
                                            <p:fltVal val="90"/>
                                          </p:val>
                                        </p:tav>
                                        <p:tav tm="100000">
                                          <p:val>
                                            <p:fltVal val="0"/>
                                          </p:val>
                                        </p:tav>
                                      </p:tavLst>
                                    </p:anim>
                                    <p:animEffect transition="in" filter="fade">
                                      <p:cBhvr>
                                        <p:cTn id="30" dur="1000"/>
                                        <p:tgtEl>
                                          <p:spTgt spid="2"/>
                                        </p:tgtEl>
                                      </p:cBhvr>
                                    </p:animEffect>
                                  </p:childTnLst>
                                </p:cTn>
                              </p:par>
                              <p:par>
                                <p:cTn id="31" presetID="1" presetClass="exit"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build="p"/>
      <p:bldP spid="6" grpId="0"/>
      <p:bldP spid="2" grpId="0" animBg="1"/>
      <p:bldP spid="9"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4"/>
          <p:cNvSpPr>
            <a:spLocks noChangeArrowheads="1"/>
          </p:cNvSpPr>
          <p:nvPr/>
        </p:nvSpPr>
        <p:spPr bwMode="auto">
          <a:xfrm>
            <a:off x="2046515" y="43542"/>
            <a:ext cx="8080375" cy="914400"/>
          </a:xfrm>
          <a:prstGeom prst="rect">
            <a:avLst/>
          </a:prstGeom>
          <a:noFill/>
          <a:ln w="9525">
            <a:noFill/>
            <a:miter lim="800000"/>
            <a:headEnd/>
            <a:tailEnd/>
          </a:ln>
        </p:spPr>
        <p:txBody>
          <a:bodyPr lIns="92075" tIns="46038" rIns="92075" bIns="46038" anchor="ctr"/>
          <a:lstStyle/>
          <a:p>
            <a:pPr algn="ctr" fontAlgn="base">
              <a:spcBef>
                <a:spcPct val="0"/>
              </a:spcBef>
              <a:spcAft>
                <a:spcPct val="0"/>
              </a:spcAft>
            </a:pPr>
            <a:r>
              <a:rPr lang="en-US" sz="4000" b="1">
                <a:solidFill>
                  <a:srgbClr val="000000"/>
                </a:solidFill>
                <a:latin typeface="Arial" charset="0"/>
                <a:cs typeface="Arial" charset="0"/>
              </a:rPr>
              <a:t>Four-Part </a:t>
            </a:r>
            <a:r>
              <a:rPr lang="en-US" sz="4000" b="1" dirty="0">
                <a:solidFill>
                  <a:srgbClr val="000000"/>
                </a:solidFill>
                <a:latin typeface="Arial" charset="0"/>
                <a:cs typeface="Arial" charset="0"/>
              </a:rPr>
              <a:t>Interview</a:t>
            </a:r>
          </a:p>
        </p:txBody>
      </p:sp>
      <p:sp>
        <p:nvSpPr>
          <p:cNvPr id="117764" name="Rectangle 8"/>
          <p:cNvSpPr>
            <a:spLocks noChangeArrowheads="1"/>
          </p:cNvSpPr>
          <p:nvPr/>
        </p:nvSpPr>
        <p:spPr bwMode="auto">
          <a:xfrm>
            <a:off x="1676400" y="6138446"/>
            <a:ext cx="7467600" cy="338554"/>
          </a:xfrm>
          <a:prstGeom prst="rect">
            <a:avLst/>
          </a:prstGeom>
          <a:noFill/>
          <a:ln w="76200">
            <a:noFill/>
            <a:miter lim="800000"/>
            <a:headEnd/>
            <a:tailEnd/>
          </a:ln>
        </p:spPr>
        <p:txBody>
          <a:bodyPr wrap="square">
            <a:spAutoFit/>
          </a:bodyPr>
          <a:lstStyle/>
          <a:p>
            <a:pPr fontAlgn="base">
              <a:spcBef>
                <a:spcPct val="0"/>
              </a:spcBef>
              <a:spcAft>
                <a:spcPct val="0"/>
              </a:spcAft>
            </a:pP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Section 4-8 (II-4-25), and Appendix A (II-A-1)</a:t>
            </a:r>
          </a:p>
        </p:txBody>
      </p:sp>
      <p:sp>
        <p:nvSpPr>
          <p:cNvPr id="185351" name="Text Box 7"/>
          <p:cNvSpPr txBox="1">
            <a:spLocks noChangeArrowheads="1"/>
          </p:cNvSpPr>
          <p:nvPr/>
        </p:nvSpPr>
        <p:spPr bwMode="auto">
          <a:xfrm>
            <a:off x="1769064" y="1914920"/>
            <a:ext cx="8918187" cy="3908425"/>
          </a:xfrm>
          <a:prstGeom prst="rect">
            <a:avLst/>
          </a:prstGeom>
          <a:noFill/>
          <a:ln w="12700">
            <a:noFill/>
            <a:miter lim="800000"/>
            <a:headEnd type="none" w="sm" len="sm"/>
            <a:tailEnd type="none" w="sm" len="sm"/>
          </a:ln>
          <a:effectLst/>
        </p:spPr>
        <p:txBody>
          <a:bodyPr wrap="square">
            <a:spAutoFit/>
          </a:bodyPr>
          <a:lstStyle/>
          <a:p>
            <a:pPr marL="457200" indent="-457200" fontAlgn="base">
              <a:spcBef>
                <a:spcPct val="0"/>
              </a:spcBef>
              <a:spcAft>
                <a:spcPct val="0"/>
              </a:spcAft>
              <a:buFontTx/>
              <a:buAutoNum type="arabicPeriod"/>
              <a:defRPr/>
            </a:pPr>
            <a:r>
              <a:rPr lang="en-US" sz="2800" b="1" dirty="0">
                <a:solidFill>
                  <a:srgbClr val="000000"/>
                </a:solidFill>
                <a:latin typeface="Arial"/>
                <a:cs typeface="Arial" charset="0"/>
              </a:rPr>
              <a:t>Pre-brief (not recorded – </a:t>
            </a:r>
            <a:r>
              <a:rPr lang="en-US" sz="2800" b="1" i="1" u="sng" dirty="0">
                <a:solidFill>
                  <a:srgbClr val="0000FF"/>
                </a:solidFill>
                <a:latin typeface="Arial"/>
                <a:cs typeface="Arial" charset="0"/>
              </a:rPr>
              <a:t>never off the record</a:t>
            </a:r>
            <a:r>
              <a:rPr lang="en-US" sz="2800" b="1" dirty="0">
                <a:solidFill>
                  <a:srgbClr val="000000"/>
                </a:solidFill>
                <a:latin typeface="Arial"/>
                <a:cs typeface="Arial" charset="0"/>
              </a:rPr>
              <a:t>)</a:t>
            </a:r>
          </a:p>
          <a:p>
            <a:pPr marL="457200" indent="-457200" fontAlgn="base">
              <a:spcBef>
                <a:spcPct val="0"/>
              </a:spcBef>
              <a:spcAft>
                <a:spcPct val="0"/>
              </a:spcAft>
              <a:buFontTx/>
              <a:buAutoNum type="arabicPeriod"/>
              <a:defRPr/>
            </a:pPr>
            <a:endParaRPr lang="en-US" sz="2800" b="1" dirty="0">
              <a:solidFill>
                <a:srgbClr val="000000"/>
              </a:solidFill>
              <a:latin typeface="Arial"/>
              <a:cs typeface="Arial" charset="0"/>
            </a:endParaRPr>
          </a:p>
          <a:p>
            <a:pPr marL="457200" indent="-457200" fontAlgn="base">
              <a:spcBef>
                <a:spcPct val="0"/>
              </a:spcBef>
              <a:spcAft>
                <a:spcPct val="0"/>
              </a:spcAft>
              <a:buFontTx/>
              <a:buAutoNum type="arabicPeriod"/>
              <a:defRPr/>
            </a:pPr>
            <a:r>
              <a:rPr lang="en-US" sz="2800" b="1" dirty="0">
                <a:solidFill>
                  <a:srgbClr val="000000"/>
                </a:solidFill>
                <a:latin typeface="Arial"/>
                <a:cs typeface="Arial" charset="0"/>
              </a:rPr>
              <a:t>Read-in (recorded)</a:t>
            </a:r>
          </a:p>
          <a:p>
            <a:pPr marL="457200" indent="-457200" fontAlgn="base">
              <a:spcBef>
                <a:spcPct val="0"/>
              </a:spcBef>
              <a:spcAft>
                <a:spcPct val="0"/>
              </a:spcAft>
              <a:buFontTx/>
              <a:buAutoNum type="arabicPeriod"/>
              <a:defRPr/>
            </a:pPr>
            <a:endParaRPr lang="en-US" sz="2800" b="1" dirty="0">
              <a:solidFill>
                <a:srgbClr val="000000"/>
              </a:solidFill>
              <a:latin typeface="Arial"/>
              <a:cs typeface="Arial" charset="0"/>
            </a:endParaRPr>
          </a:p>
          <a:p>
            <a:pPr marL="457200" indent="-457200" fontAlgn="base">
              <a:spcBef>
                <a:spcPct val="0"/>
              </a:spcBef>
              <a:spcAft>
                <a:spcPct val="0"/>
              </a:spcAft>
              <a:buFontTx/>
              <a:buAutoNum type="arabicPeriod"/>
              <a:defRPr/>
            </a:pPr>
            <a:r>
              <a:rPr lang="en-US" sz="2800" b="1" dirty="0">
                <a:solidFill>
                  <a:srgbClr val="000000"/>
                </a:solidFill>
                <a:latin typeface="Arial"/>
                <a:cs typeface="Arial" charset="0"/>
              </a:rPr>
              <a:t>Questioning (recorded)</a:t>
            </a:r>
          </a:p>
          <a:p>
            <a:pPr marL="457200" indent="-457200" fontAlgn="base">
              <a:spcBef>
                <a:spcPct val="0"/>
              </a:spcBef>
              <a:spcAft>
                <a:spcPct val="0"/>
              </a:spcAft>
              <a:buFontTx/>
              <a:buAutoNum type="arabicPeriod"/>
              <a:defRPr/>
            </a:pPr>
            <a:endParaRPr lang="en-US" sz="2800" b="1" dirty="0">
              <a:solidFill>
                <a:srgbClr val="000000"/>
              </a:solidFill>
              <a:latin typeface="Arial"/>
              <a:cs typeface="Arial" charset="0"/>
            </a:endParaRPr>
          </a:p>
          <a:p>
            <a:pPr marL="457200" indent="-457200" fontAlgn="base">
              <a:spcBef>
                <a:spcPct val="0"/>
              </a:spcBef>
              <a:spcAft>
                <a:spcPct val="0"/>
              </a:spcAft>
              <a:buFontTx/>
              <a:buAutoNum type="arabicPeriod"/>
              <a:defRPr/>
            </a:pPr>
            <a:r>
              <a:rPr lang="en-US" sz="2800" b="1" dirty="0">
                <a:solidFill>
                  <a:srgbClr val="000000"/>
                </a:solidFill>
                <a:latin typeface="Arial"/>
                <a:cs typeface="Arial" charset="0"/>
              </a:rPr>
              <a:t>Read-out (recorded)</a:t>
            </a:r>
          </a:p>
          <a:p>
            <a:pPr marL="457200" indent="-457200" fontAlgn="base">
              <a:spcBef>
                <a:spcPct val="0"/>
              </a:spcBef>
              <a:spcAft>
                <a:spcPct val="0"/>
              </a:spcAft>
              <a:buFontTx/>
              <a:buAutoNum type="arabicPeriod"/>
              <a:defRPr/>
            </a:pPr>
            <a:endParaRPr lang="en-US" sz="2800" b="1" dirty="0">
              <a:solidFill>
                <a:srgbClr val="000000"/>
              </a:solidFill>
              <a:latin typeface="Arial"/>
              <a:cs typeface="Arial" charset="0"/>
            </a:endParaRPr>
          </a:p>
          <a:p>
            <a:pPr marL="457200" indent="-457200" fontAlgn="base">
              <a:spcBef>
                <a:spcPct val="0"/>
              </a:spcBef>
              <a:spcAft>
                <a:spcPct val="0"/>
              </a:spcAft>
              <a:defRPr/>
            </a:pPr>
            <a:r>
              <a:rPr lang="en-US" sz="2400" b="1" dirty="0">
                <a:solidFill>
                  <a:srgbClr val="0000FF"/>
                </a:solidFill>
                <a:latin typeface="Arial"/>
                <a:cs typeface="Arial" charset="0"/>
              </a:rPr>
              <a:t>Prepare using Appendix A:  Interview Prep Book</a:t>
            </a:r>
          </a:p>
        </p:txBody>
      </p:sp>
      <p:pic>
        <p:nvPicPr>
          <p:cNvPr id="117766" name="Picture 12" descr="interview.png"/>
          <p:cNvPicPr>
            <a:picLocks noChangeAspect="1"/>
          </p:cNvPicPr>
          <p:nvPr/>
        </p:nvPicPr>
        <p:blipFill>
          <a:blip r:embed="rId3" cstate="print"/>
          <a:srcRect/>
          <a:stretch>
            <a:fillRect/>
          </a:stretch>
        </p:blipFill>
        <p:spPr bwMode="auto">
          <a:xfrm>
            <a:off x="7162801" y="2457450"/>
            <a:ext cx="3128963" cy="2343150"/>
          </a:xfrm>
          <a:prstGeom prst="rect">
            <a:avLst/>
          </a:prstGeom>
          <a:noFill/>
          <a:ln w="9525">
            <a:noFill/>
            <a:miter lim="800000"/>
            <a:headEnd/>
            <a:tailEnd/>
          </a:ln>
        </p:spPr>
      </p:pic>
      <p:sp>
        <p:nvSpPr>
          <p:cNvPr id="185354" name="Line 10"/>
          <p:cNvSpPr>
            <a:spLocks noChangeShapeType="1"/>
          </p:cNvSpPr>
          <p:nvPr/>
        </p:nvSpPr>
        <p:spPr bwMode="auto">
          <a:xfrm>
            <a:off x="5654675" y="2767013"/>
            <a:ext cx="1524000" cy="381000"/>
          </a:xfrm>
          <a:prstGeom prst="line">
            <a:avLst/>
          </a:prstGeom>
          <a:noFill/>
          <a:ln w="57150">
            <a:solidFill>
              <a:schemeClr val="tx1"/>
            </a:solidFill>
            <a:round/>
            <a:headEnd type="triangle" w="med" len="med"/>
            <a:tailEnd type="none" w="sm" len="sm"/>
          </a:ln>
          <a:effectLst/>
        </p:spPr>
        <p:txBody>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charset="0"/>
            </a:endParaRPr>
          </a:p>
        </p:txBody>
      </p:sp>
      <p:sp>
        <p:nvSpPr>
          <p:cNvPr id="185355" name="Line 11"/>
          <p:cNvSpPr>
            <a:spLocks noChangeShapeType="1"/>
          </p:cNvSpPr>
          <p:nvPr/>
        </p:nvSpPr>
        <p:spPr bwMode="auto">
          <a:xfrm>
            <a:off x="6416675" y="3605213"/>
            <a:ext cx="762000" cy="0"/>
          </a:xfrm>
          <a:prstGeom prst="line">
            <a:avLst/>
          </a:prstGeom>
          <a:noFill/>
          <a:ln w="57150">
            <a:solidFill>
              <a:schemeClr val="tx1"/>
            </a:solidFill>
            <a:round/>
            <a:headEnd type="triangle" w="med" len="med"/>
            <a:tailEnd type="none" w="sm" len="sm"/>
          </a:ln>
          <a:effectLst/>
        </p:spPr>
        <p:txBody>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charset="0"/>
            </a:endParaRPr>
          </a:p>
        </p:txBody>
      </p:sp>
      <p:sp>
        <p:nvSpPr>
          <p:cNvPr id="185356" name="Line 12"/>
          <p:cNvSpPr>
            <a:spLocks noChangeShapeType="1"/>
          </p:cNvSpPr>
          <p:nvPr/>
        </p:nvSpPr>
        <p:spPr bwMode="auto">
          <a:xfrm flipV="1">
            <a:off x="5883275" y="3910013"/>
            <a:ext cx="1295400" cy="609600"/>
          </a:xfrm>
          <a:prstGeom prst="line">
            <a:avLst/>
          </a:prstGeom>
          <a:noFill/>
          <a:ln w="57150">
            <a:solidFill>
              <a:schemeClr val="tx1"/>
            </a:solidFill>
            <a:round/>
            <a:headEnd type="triangle" w="med" len="med"/>
            <a:tailEnd type="none" w="sm" len="sm"/>
          </a:ln>
          <a:effectLst/>
        </p:spPr>
        <p:txBody>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charset="0"/>
            </a:endParaRPr>
          </a:p>
        </p:txBody>
      </p:sp>
      <p:pic>
        <p:nvPicPr>
          <p:cNvPr id="117770" name="Picture 11" descr="C:\Users\Robert.s.keating\AppData\Local\Microsoft\Windows\Temporary Internet Files\Content.IE5\RRGXOQ1N\MC900432665[1].png"/>
          <p:cNvPicPr>
            <a:picLocks noChangeAspect="1" noChangeArrowheads="1"/>
          </p:cNvPicPr>
          <p:nvPr/>
        </p:nvPicPr>
        <p:blipFill>
          <a:blip r:embed="rId4" cstate="print"/>
          <a:srcRect/>
          <a:stretch>
            <a:fillRect/>
          </a:stretch>
        </p:blipFill>
        <p:spPr bwMode="auto">
          <a:xfrm>
            <a:off x="8877300" y="4838700"/>
            <a:ext cx="1714500" cy="1714500"/>
          </a:xfrm>
          <a:prstGeom prst="rect">
            <a:avLst/>
          </a:prstGeom>
          <a:noFill/>
          <a:ln w="9525">
            <a:noFill/>
            <a:miter lim="800000"/>
            <a:headEnd/>
            <a:tailEnd/>
          </a:ln>
        </p:spPr>
      </p:pic>
      <p:sp>
        <p:nvSpPr>
          <p:cNvPr id="2" name="Footer Placeholder 1"/>
          <p:cNvSpPr>
            <a:spLocks noGrp="1"/>
          </p:cNvSpPr>
          <p:nvPr>
            <p:ph type="ftr" sz="quarter" idx="10"/>
          </p:nvPr>
        </p:nvSpPr>
        <p:spPr>
          <a:xfrm>
            <a:off x="7409413" y="6477002"/>
            <a:ext cx="3455709" cy="380999"/>
          </a:xfrm>
        </p:spPr>
        <p:txBody>
          <a:bodyPr/>
          <a:lstStyle/>
          <a:p>
            <a:pPr fontAlgn="base">
              <a:spcBef>
                <a:spcPct val="0"/>
              </a:spcBef>
              <a:spcAft>
                <a:spcPct val="0"/>
              </a:spcAft>
              <a:defRPr/>
            </a:pPr>
            <a:r>
              <a:rPr lang="en-US" b="1" dirty="0">
                <a:solidFill>
                  <a:srgbClr val="000000"/>
                </a:solidFill>
              </a:rPr>
              <a:t>U.S. Army Inspector General School </a:t>
            </a:r>
          </a:p>
        </p:txBody>
      </p:sp>
    </p:spTree>
    <p:extLst>
      <p:ext uri="{BB962C8B-B14F-4D97-AF65-F5344CB8AC3E}">
        <p14:creationId xmlns:p14="http://schemas.microsoft.com/office/powerpoint/2010/main" val="3345468983"/>
      </p:ext>
    </p:extLst>
  </p:cSld>
  <p:clrMapOvr>
    <a:masterClrMapping/>
  </p:clrMapOvr>
  <p:transition>
    <p:pull/>
    <p:sndAc>
      <p:endSnd/>
    </p:sndAc>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118787" name="Rectangle 2"/>
          <p:cNvSpPr>
            <a:spLocks noGrp="1" noChangeArrowheads="1"/>
          </p:cNvSpPr>
          <p:nvPr>
            <p:ph type="title"/>
          </p:nvPr>
        </p:nvSpPr>
        <p:spPr>
          <a:xfrm>
            <a:off x="2057401" y="306388"/>
            <a:ext cx="8080375" cy="914400"/>
          </a:xfrm>
        </p:spPr>
        <p:txBody>
          <a:bodyPr/>
          <a:lstStyle/>
          <a:p>
            <a:pPr eaLnBrk="1" hangingPunct="1"/>
            <a:r>
              <a:rPr lang="en-US" sz="4000" dirty="0">
                <a:solidFill>
                  <a:schemeClr val="tx1"/>
                </a:solidFill>
              </a:rPr>
              <a:t>Interview:  Part 1</a:t>
            </a:r>
            <a:endParaRPr lang="en-US" sz="4000" b="0" dirty="0">
              <a:solidFill>
                <a:schemeClr val="tx1"/>
              </a:solidFill>
            </a:endParaRPr>
          </a:p>
        </p:txBody>
      </p:sp>
      <p:sp>
        <p:nvSpPr>
          <p:cNvPr id="87046" name="Text Box 6"/>
          <p:cNvSpPr txBox="1">
            <a:spLocks noChangeArrowheads="1"/>
          </p:cNvSpPr>
          <p:nvPr/>
        </p:nvSpPr>
        <p:spPr bwMode="auto">
          <a:xfrm>
            <a:off x="8763001" y="1298576"/>
            <a:ext cx="1558925" cy="835025"/>
          </a:xfrm>
          <a:prstGeom prst="rect">
            <a:avLst/>
          </a:prstGeom>
          <a:solidFill>
            <a:srgbClr val="FFFFFF"/>
          </a:solidFill>
          <a:ln w="12700">
            <a:solidFill>
              <a:srgbClr val="FF3300"/>
            </a:solidFill>
            <a:miter lim="800000"/>
            <a:headEnd type="none" w="sm" len="sm"/>
            <a:tailEnd type="none" w="sm" len="sm"/>
          </a:ln>
          <a:effectLst/>
        </p:spPr>
        <p:txBody>
          <a:bodyPr wrap="none">
            <a:spAutoFit/>
          </a:bodyPr>
          <a:lstStyle/>
          <a:p>
            <a:pPr fontAlgn="base">
              <a:spcBef>
                <a:spcPct val="0"/>
              </a:spcBef>
              <a:spcAft>
                <a:spcPct val="0"/>
              </a:spcAft>
              <a:defRPr/>
            </a:pPr>
            <a:r>
              <a:rPr lang="en-US" sz="2400" i="1" dirty="0">
                <a:solidFill>
                  <a:srgbClr val="000000"/>
                </a:solidFill>
                <a:latin typeface="Arial Rounded MT Bold" pitchFamily="34" charset="0"/>
                <a:cs typeface="Arial" charset="0"/>
              </a:rPr>
              <a:t>Establish</a:t>
            </a:r>
          </a:p>
          <a:p>
            <a:pPr fontAlgn="base">
              <a:spcBef>
                <a:spcPct val="0"/>
              </a:spcBef>
              <a:spcAft>
                <a:spcPct val="0"/>
              </a:spcAft>
              <a:defRPr/>
            </a:pPr>
            <a:r>
              <a:rPr lang="en-US" sz="2400" i="1" dirty="0">
                <a:solidFill>
                  <a:srgbClr val="000000"/>
                </a:solidFill>
                <a:latin typeface="Arial Rounded MT Bold" pitchFamily="34" charset="0"/>
                <a:cs typeface="Arial" charset="0"/>
              </a:rPr>
              <a:t>rapport</a:t>
            </a:r>
          </a:p>
        </p:txBody>
      </p:sp>
      <p:sp>
        <p:nvSpPr>
          <p:cNvPr id="87049" name="Text Box 9"/>
          <p:cNvSpPr txBox="1">
            <a:spLocks noChangeArrowheads="1"/>
          </p:cNvSpPr>
          <p:nvPr/>
        </p:nvSpPr>
        <p:spPr bwMode="auto">
          <a:xfrm>
            <a:off x="8153400" y="2797176"/>
            <a:ext cx="2159000" cy="835025"/>
          </a:xfrm>
          <a:prstGeom prst="rect">
            <a:avLst/>
          </a:prstGeom>
          <a:solidFill>
            <a:srgbClr val="FFFFFF"/>
          </a:solidFill>
          <a:ln w="12700">
            <a:solidFill>
              <a:srgbClr val="FF3300"/>
            </a:solidFill>
            <a:miter lim="800000"/>
            <a:headEnd type="none" w="sm" len="sm"/>
            <a:tailEnd type="none" w="sm" len="sm"/>
          </a:ln>
          <a:effectLst/>
        </p:spPr>
        <p:txBody>
          <a:bodyPr wrap="none">
            <a:spAutoFit/>
          </a:bodyPr>
          <a:lstStyle/>
          <a:p>
            <a:pPr fontAlgn="base">
              <a:spcBef>
                <a:spcPct val="0"/>
              </a:spcBef>
              <a:spcAft>
                <a:spcPct val="0"/>
              </a:spcAft>
              <a:defRPr/>
            </a:pPr>
            <a:r>
              <a:rPr lang="en-US" sz="2400" i="1" dirty="0">
                <a:solidFill>
                  <a:srgbClr val="000000"/>
                </a:solidFill>
                <a:latin typeface="Arial Rounded MT Bold" pitchFamily="34" charset="0"/>
                <a:cs typeface="Arial" charset="0"/>
              </a:rPr>
              <a:t>Lay down the</a:t>
            </a:r>
          </a:p>
          <a:p>
            <a:pPr fontAlgn="base">
              <a:spcBef>
                <a:spcPct val="0"/>
              </a:spcBef>
              <a:spcAft>
                <a:spcPct val="0"/>
              </a:spcAft>
              <a:defRPr/>
            </a:pPr>
            <a:r>
              <a:rPr lang="en-US" sz="2400" i="1" dirty="0">
                <a:solidFill>
                  <a:srgbClr val="000000"/>
                </a:solidFill>
                <a:latin typeface="Arial Rounded MT Bold" pitchFamily="34" charset="0"/>
                <a:cs typeface="Arial" charset="0"/>
              </a:rPr>
              <a:t>ground rules</a:t>
            </a:r>
          </a:p>
        </p:txBody>
      </p:sp>
      <p:sp>
        <p:nvSpPr>
          <p:cNvPr id="118790" name="Rectangle 3"/>
          <p:cNvSpPr>
            <a:spLocks noGrp="1" noChangeArrowheads="1"/>
          </p:cNvSpPr>
          <p:nvPr>
            <p:ph type="body" idx="1"/>
          </p:nvPr>
        </p:nvSpPr>
        <p:spPr>
          <a:xfrm>
            <a:off x="1762225" y="1915425"/>
            <a:ext cx="7772400" cy="4191000"/>
          </a:xfrm>
        </p:spPr>
        <p:txBody>
          <a:bodyPr/>
          <a:lstStyle/>
          <a:p>
            <a:pPr eaLnBrk="1" hangingPunct="1">
              <a:buClr>
                <a:srgbClr val="FF3300"/>
              </a:buClr>
              <a:buFontTx/>
              <a:buNone/>
            </a:pPr>
            <a:r>
              <a:rPr lang="en-US" sz="2400" dirty="0"/>
              <a:t>1.  </a:t>
            </a:r>
            <a:r>
              <a:rPr lang="en-US" sz="2400" dirty="0">
                <a:solidFill>
                  <a:srgbClr val="0000FF"/>
                </a:solidFill>
              </a:rPr>
              <a:t>Pre-brief</a:t>
            </a:r>
            <a:r>
              <a:rPr lang="en-US" sz="2400" dirty="0"/>
              <a:t> (</a:t>
            </a:r>
            <a:r>
              <a:rPr lang="en-US" sz="2400" i="1" dirty="0"/>
              <a:t>explain in plain English</a:t>
            </a:r>
            <a:r>
              <a:rPr lang="en-US" sz="2400" dirty="0"/>
              <a:t>)</a:t>
            </a:r>
          </a:p>
          <a:p>
            <a:pPr lvl="1" eaLnBrk="1" hangingPunct="1">
              <a:buClr>
                <a:srgbClr val="FF3300"/>
              </a:buClr>
              <a:buFontTx/>
              <a:buNone/>
            </a:pPr>
            <a:r>
              <a:rPr lang="en-US" sz="2400" dirty="0"/>
              <a:t>The IG interview process and IG confidentiality</a:t>
            </a:r>
          </a:p>
          <a:p>
            <a:pPr lvl="1" eaLnBrk="1" hangingPunct="1">
              <a:buClr>
                <a:srgbClr val="FF3300"/>
              </a:buClr>
              <a:buFontTx/>
              <a:buNone/>
            </a:pPr>
            <a:r>
              <a:rPr lang="en-US" sz="2400" dirty="0"/>
              <a:t>The IG's Role</a:t>
            </a:r>
          </a:p>
          <a:p>
            <a:pPr lvl="1" eaLnBrk="1" hangingPunct="1">
              <a:buClr>
                <a:srgbClr val="FF3300"/>
              </a:buClr>
              <a:buFontTx/>
              <a:buNone/>
            </a:pPr>
            <a:r>
              <a:rPr lang="en-US" sz="2400" dirty="0"/>
              <a:t>Privacy Act</a:t>
            </a:r>
          </a:p>
          <a:p>
            <a:pPr lvl="1" eaLnBrk="1" hangingPunct="1">
              <a:buClr>
                <a:srgbClr val="FF3300"/>
              </a:buClr>
              <a:buFontTx/>
              <a:buNone/>
            </a:pPr>
            <a:r>
              <a:rPr lang="en-US" sz="2400" dirty="0"/>
              <a:t>Header Sheet</a:t>
            </a:r>
          </a:p>
          <a:p>
            <a:pPr lvl="1" eaLnBrk="1" hangingPunct="1">
              <a:buClr>
                <a:srgbClr val="FF3300"/>
              </a:buClr>
              <a:buFontTx/>
              <a:buNone/>
            </a:pPr>
            <a:r>
              <a:rPr lang="en-US" sz="2400" dirty="0"/>
              <a:t>Rights Warning</a:t>
            </a:r>
          </a:p>
          <a:p>
            <a:pPr lvl="1" eaLnBrk="1" hangingPunct="1">
              <a:buClr>
                <a:srgbClr val="FF3300"/>
              </a:buClr>
              <a:buFontTx/>
              <a:buNone/>
            </a:pPr>
            <a:r>
              <a:rPr lang="en-US" sz="2400" dirty="0"/>
              <a:t>Swearing / Affirming Oaths</a:t>
            </a:r>
          </a:p>
          <a:p>
            <a:pPr lvl="1" eaLnBrk="1" hangingPunct="1">
              <a:buClr>
                <a:srgbClr val="FF3300"/>
              </a:buClr>
              <a:buFontTx/>
              <a:buNone/>
            </a:pPr>
            <a:r>
              <a:rPr lang="en-US" sz="2400" dirty="0"/>
              <a:t>Filling in documents and forms</a:t>
            </a:r>
          </a:p>
          <a:p>
            <a:pPr eaLnBrk="1" hangingPunct="1">
              <a:buClr>
                <a:srgbClr val="FF3300"/>
              </a:buClr>
              <a:buFontTx/>
              <a:buNone/>
            </a:pPr>
            <a:r>
              <a:rPr lang="en-US" sz="2400" dirty="0"/>
              <a:t>	</a:t>
            </a:r>
            <a:endParaRPr lang="en-US" sz="2000" dirty="0"/>
          </a:p>
        </p:txBody>
      </p:sp>
      <p:sp>
        <p:nvSpPr>
          <p:cNvPr id="87048" name="Text Box 8"/>
          <p:cNvSpPr txBox="1">
            <a:spLocks noChangeArrowheads="1"/>
          </p:cNvSpPr>
          <p:nvPr/>
        </p:nvSpPr>
        <p:spPr bwMode="auto">
          <a:xfrm>
            <a:off x="7010400" y="3787776"/>
            <a:ext cx="3429000" cy="2308225"/>
          </a:xfrm>
          <a:prstGeom prst="rect">
            <a:avLst/>
          </a:prstGeom>
          <a:solidFill>
            <a:srgbClr val="FFFFFF"/>
          </a:solidFill>
          <a:ln w="12700">
            <a:solidFill>
              <a:srgbClr val="FF3300"/>
            </a:solidFill>
            <a:miter lim="800000"/>
            <a:headEnd type="none" w="sm" len="sm"/>
            <a:tailEnd type="none" w="sm" len="sm"/>
          </a:ln>
          <a:effectLst/>
        </p:spPr>
        <p:txBody>
          <a:bodyPr>
            <a:spAutoFit/>
          </a:bodyPr>
          <a:lstStyle/>
          <a:p>
            <a:pPr fontAlgn="base">
              <a:spcBef>
                <a:spcPct val="0"/>
              </a:spcBef>
              <a:spcAft>
                <a:spcPct val="0"/>
              </a:spcAft>
              <a:defRPr/>
            </a:pPr>
            <a:r>
              <a:rPr lang="en-US" sz="2400" i="1" dirty="0">
                <a:solidFill>
                  <a:srgbClr val="000000"/>
                </a:solidFill>
                <a:latin typeface="Arial Rounded MT Bold" pitchFamily="34" charset="0"/>
                <a:cs typeface="Arial" charset="0"/>
              </a:rPr>
              <a:t>Observe  baseline behavior of the witness’s speech and mannerisms.</a:t>
            </a:r>
          </a:p>
          <a:p>
            <a:pPr fontAlgn="base">
              <a:spcBef>
                <a:spcPct val="0"/>
              </a:spcBef>
              <a:spcAft>
                <a:spcPct val="0"/>
              </a:spcAft>
              <a:defRPr/>
            </a:pPr>
            <a:r>
              <a:rPr lang="en-US" sz="2400" i="1" dirty="0">
                <a:solidFill>
                  <a:srgbClr val="0000FF"/>
                </a:solidFill>
                <a:latin typeface="Arial Rounded MT Bold" pitchFamily="34" charset="0"/>
                <a:cs typeface="Arial" charset="0"/>
              </a:rPr>
              <a:t>(as an IG, not as an "Interrogator")</a:t>
            </a:r>
          </a:p>
        </p:txBody>
      </p:sp>
      <p:sp>
        <p:nvSpPr>
          <p:cNvPr id="118792" name="Rectangle 8"/>
          <p:cNvSpPr>
            <a:spLocks noChangeArrowheads="1"/>
          </p:cNvSpPr>
          <p:nvPr/>
        </p:nvSpPr>
        <p:spPr bwMode="auto">
          <a:xfrm>
            <a:off x="1685926" y="6138862"/>
            <a:ext cx="4714875" cy="338138"/>
          </a:xfrm>
          <a:prstGeom prst="rect">
            <a:avLst/>
          </a:prstGeom>
          <a:noFill/>
          <a:ln w="76200">
            <a:noFill/>
            <a:miter lim="800000"/>
            <a:headEnd/>
            <a:tailEnd/>
          </a:ln>
        </p:spPr>
        <p:txBody>
          <a:bodyPr>
            <a:spAutoFit/>
          </a:bodyPr>
          <a:lstStyle/>
          <a:p>
            <a:pPr fontAlgn="base">
              <a:spcBef>
                <a:spcPct val="0"/>
              </a:spcBef>
              <a:spcAft>
                <a:spcPct val="0"/>
              </a:spcAft>
            </a:pP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Section 4-8 (II-4-26)</a:t>
            </a:r>
          </a:p>
        </p:txBody>
      </p:sp>
      <p:sp>
        <p:nvSpPr>
          <p:cNvPr id="10" name="Oval 9"/>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4291157709"/>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0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70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7048"/>
                                        </p:tgtEl>
                                        <p:attrNameLst>
                                          <p:attrName>style.visibility</p:attrName>
                                        </p:attrNameLst>
                                      </p:cBhvr>
                                      <p:to>
                                        <p:strVal val="visible"/>
                                      </p:to>
                                    </p:set>
                                  </p:childTnLst>
                                </p:cTn>
                              </p:par>
                              <p:par>
                                <p:cTn id="13" presetID="1" presetClass="exit"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6" grpId="0" animBg="1"/>
      <p:bldP spid="87049" grpId="0" animBg="1"/>
      <p:bldP spid="87048" grpId="0" animBg="1"/>
      <p:bldP spid="10"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12" descr="interview.png"/>
          <p:cNvPicPr>
            <a:picLocks noChangeAspect="1"/>
          </p:cNvPicPr>
          <p:nvPr/>
        </p:nvPicPr>
        <p:blipFill>
          <a:blip r:embed="rId3" cstate="print"/>
          <a:srcRect/>
          <a:stretch>
            <a:fillRect/>
          </a:stretch>
        </p:blipFill>
        <p:spPr bwMode="auto">
          <a:xfrm>
            <a:off x="8610600" y="3925888"/>
            <a:ext cx="1981200" cy="1484313"/>
          </a:xfrm>
          <a:prstGeom prst="rect">
            <a:avLst/>
          </a:prstGeom>
          <a:noFill/>
          <a:ln w="9525">
            <a:noFill/>
            <a:miter lim="800000"/>
            <a:headEnd/>
            <a:tailEnd/>
          </a:ln>
        </p:spPr>
      </p:pic>
      <p:sp>
        <p:nvSpPr>
          <p:cNvPr id="185351" name="Text Box 7"/>
          <p:cNvSpPr txBox="1">
            <a:spLocks noChangeArrowheads="1"/>
          </p:cNvSpPr>
          <p:nvPr/>
        </p:nvSpPr>
        <p:spPr bwMode="auto">
          <a:xfrm>
            <a:off x="1762706" y="1915107"/>
            <a:ext cx="8524294" cy="3847207"/>
          </a:xfrm>
          <a:prstGeom prst="rect">
            <a:avLst/>
          </a:prstGeom>
          <a:noFill/>
          <a:ln w="12700">
            <a:noFill/>
            <a:miter lim="800000"/>
            <a:headEnd type="none" w="sm" len="sm"/>
            <a:tailEnd type="none" w="sm" len="sm"/>
          </a:ln>
          <a:effectLst/>
        </p:spPr>
        <p:txBody>
          <a:bodyPr wrap="square">
            <a:spAutoFit/>
          </a:bodyPr>
          <a:lstStyle/>
          <a:p>
            <a:pPr marL="457200" indent="-457200" fontAlgn="base">
              <a:spcBef>
                <a:spcPct val="0"/>
              </a:spcBef>
              <a:spcAft>
                <a:spcPct val="0"/>
              </a:spcAft>
              <a:buClr>
                <a:srgbClr val="FF3300"/>
              </a:buClr>
              <a:defRPr/>
            </a:pPr>
            <a:r>
              <a:rPr lang="en-US" sz="2800" b="1" dirty="0">
                <a:solidFill>
                  <a:srgbClr val="000000"/>
                </a:solidFill>
                <a:latin typeface="Arial"/>
                <a:cs typeface="Arial" charset="0"/>
              </a:rPr>
              <a:t>2.  </a:t>
            </a:r>
            <a:r>
              <a:rPr lang="en-US" sz="2800" b="1" u="sng" dirty="0">
                <a:solidFill>
                  <a:srgbClr val="0000FF"/>
                </a:solidFill>
                <a:latin typeface="Arial"/>
                <a:cs typeface="Arial" charset="0"/>
              </a:rPr>
              <a:t>Read-in</a:t>
            </a:r>
            <a:r>
              <a:rPr lang="en-US" sz="2800" b="1" dirty="0">
                <a:solidFill>
                  <a:srgbClr val="000000"/>
                </a:solidFill>
                <a:latin typeface="Arial"/>
                <a:cs typeface="Arial" charset="0"/>
              </a:rPr>
              <a:t> </a:t>
            </a:r>
            <a:r>
              <a:rPr lang="en-US" sz="2800" b="1" dirty="0">
                <a:solidFill>
                  <a:srgbClr val="0000FF"/>
                </a:solidFill>
                <a:latin typeface="Arial"/>
                <a:cs typeface="Arial" charset="0"/>
              </a:rPr>
              <a:t>(recorded):  </a:t>
            </a:r>
            <a:r>
              <a:rPr lang="en-US" sz="2800" b="1" dirty="0">
                <a:solidFill>
                  <a:srgbClr val="000000"/>
                </a:solidFill>
                <a:latin typeface="Arial"/>
                <a:cs typeface="Arial" charset="0"/>
              </a:rPr>
              <a:t>Verbatim</a:t>
            </a:r>
            <a:r>
              <a:rPr lang="en-US" sz="2800" b="1" dirty="0">
                <a:solidFill>
                  <a:srgbClr val="0000FF"/>
                </a:solidFill>
                <a:latin typeface="Arial"/>
                <a:cs typeface="Arial" charset="0"/>
              </a:rPr>
              <a:t> </a:t>
            </a:r>
          </a:p>
          <a:p>
            <a:pPr marL="457200" indent="-457200" fontAlgn="base">
              <a:spcBef>
                <a:spcPct val="0"/>
              </a:spcBef>
              <a:spcAft>
                <a:spcPct val="0"/>
              </a:spcAft>
              <a:buClr>
                <a:srgbClr val="FF3300"/>
              </a:buClr>
              <a:defRPr/>
            </a:pPr>
            <a:endParaRPr lang="en-US" b="1" dirty="0">
              <a:solidFill>
                <a:srgbClr val="0066FF"/>
              </a:solidFill>
              <a:latin typeface="Arial"/>
              <a:cs typeface="Arial" charset="0"/>
            </a:endParaRPr>
          </a:p>
          <a:p>
            <a:pPr marL="457200" indent="-457200" fontAlgn="base">
              <a:spcBef>
                <a:spcPct val="0"/>
              </a:spcBef>
              <a:spcAft>
                <a:spcPct val="0"/>
              </a:spcAft>
              <a:buClr>
                <a:srgbClr val="FF3300"/>
              </a:buClr>
              <a:defRPr/>
            </a:pPr>
            <a:r>
              <a:rPr lang="en-US" sz="2800" b="1" dirty="0">
                <a:solidFill>
                  <a:srgbClr val="000000"/>
                </a:solidFill>
                <a:latin typeface="Arial"/>
                <a:cs typeface="Arial" charset="0"/>
              </a:rPr>
              <a:t>3.  </a:t>
            </a:r>
            <a:r>
              <a:rPr lang="en-US" sz="2800" b="1" u="sng" dirty="0">
                <a:solidFill>
                  <a:srgbClr val="0000FF"/>
                </a:solidFill>
                <a:latin typeface="Arial"/>
                <a:cs typeface="Arial" charset="0"/>
              </a:rPr>
              <a:t>Questioning</a:t>
            </a:r>
            <a:r>
              <a:rPr lang="en-US" sz="2800" b="1" dirty="0">
                <a:solidFill>
                  <a:srgbClr val="0066FF"/>
                </a:solidFill>
                <a:latin typeface="Arial"/>
                <a:cs typeface="Arial" charset="0"/>
              </a:rPr>
              <a:t> </a:t>
            </a:r>
            <a:r>
              <a:rPr lang="en-US" sz="2800" b="1" dirty="0">
                <a:solidFill>
                  <a:srgbClr val="0000FF"/>
                </a:solidFill>
                <a:latin typeface="Arial"/>
                <a:cs typeface="Arial" charset="0"/>
              </a:rPr>
              <a:t>(recorded):  Rehearse this one the most!  </a:t>
            </a:r>
            <a:r>
              <a:rPr lang="en-US" sz="2800" b="1" dirty="0">
                <a:solidFill>
                  <a:srgbClr val="000000"/>
                </a:solidFill>
                <a:latin typeface="Arial"/>
                <a:cs typeface="Arial" charset="0"/>
              </a:rPr>
              <a:t>Follow interrogatory </a:t>
            </a:r>
            <a:r>
              <a:rPr lang="en-US" sz="2800" b="1" i="1" u="sng" dirty="0">
                <a:solidFill>
                  <a:srgbClr val="000000"/>
                </a:solidFill>
                <a:latin typeface="Arial"/>
                <a:cs typeface="Arial" charset="0"/>
              </a:rPr>
              <a:t>BUT</a:t>
            </a:r>
            <a:r>
              <a:rPr lang="en-US" sz="2800" b="1" dirty="0">
                <a:solidFill>
                  <a:srgbClr val="000000"/>
                </a:solidFill>
                <a:latin typeface="Arial"/>
                <a:cs typeface="Arial" charset="0"/>
              </a:rPr>
              <a:t> listen to the witness's answers and adjust accordingly. </a:t>
            </a:r>
          </a:p>
          <a:p>
            <a:pPr marL="457200" indent="-457200" fontAlgn="base">
              <a:spcBef>
                <a:spcPct val="0"/>
              </a:spcBef>
              <a:spcAft>
                <a:spcPct val="0"/>
              </a:spcAft>
              <a:buClr>
                <a:srgbClr val="FF3300"/>
              </a:buClr>
              <a:defRPr/>
            </a:pPr>
            <a:r>
              <a:rPr lang="en-US" sz="2800" b="1" dirty="0">
                <a:solidFill>
                  <a:srgbClr val="000000"/>
                </a:solidFill>
                <a:latin typeface="Arial"/>
                <a:cs typeface="Arial" charset="0"/>
              </a:rPr>
              <a:t>     You may stop the recorder</a:t>
            </a:r>
            <a:r>
              <a:rPr lang="en-US" sz="2800" b="1" dirty="0">
                <a:solidFill>
                  <a:srgbClr val="000000"/>
                </a:solidFill>
                <a:latin typeface="Arial" pitchFamily="34" charset="0"/>
                <a:cs typeface="Arial" pitchFamily="34" charset="0"/>
              </a:rPr>
              <a:t>...</a:t>
            </a:r>
          </a:p>
          <a:p>
            <a:pPr marL="457200" indent="-457200" fontAlgn="base">
              <a:spcBef>
                <a:spcPct val="0"/>
              </a:spcBef>
              <a:spcAft>
                <a:spcPct val="0"/>
              </a:spcAft>
              <a:buClr>
                <a:srgbClr val="FF3300"/>
              </a:buClr>
              <a:defRPr/>
            </a:pPr>
            <a:r>
              <a:rPr lang="en-US" sz="2800" b="1" dirty="0">
                <a:solidFill>
                  <a:srgbClr val="000000"/>
                </a:solidFill>
                <a:latin typeface="Arial" pitchFamily="34" charset="0"/>
                <a:cs typeface="Arial" pitchFamily="34" charset="0"/>
              </a:rPr>
              <a:t>     but you are </a:t>
            </a:r>
            <a:r>
              <a:rPr lang="en-US" sz="2800" b="1" u="sng" dirty="0">
                <a:solidFill>
                  <a:srgbClr val="000000"/>
                </a:solidFill>
                <a:latin typeface="Arial" pitchFamily="34" charset="0"/>
                <a:cs typeface="Arial" pitchFamily="34" charset="0"/>
              </a:rPr>
              <a:t>never</a:t>
            </a:r>
            <a:r>
              <a:rPr lang="en-US" sz="2800" b="1" dirty="0">
                <a:solidFill>
                  <a:srgbClr val="000000"/>
                </a:solidFill>
                <a:latin typeface="Arial" pitchFamily="34" charset="0"/>
                <a:cs typeface="Arial" pitchFamily="34" charset="0"/>
              </a:rPr>
              <a:t> off the record.</a:t>
            </a:r>
          </a:p>
          <a:p>
            <a:pPr marL="457200" indent="-457200" fontAlgn="base">
              <a:spcBef>
                <a:spcPct val="0"/>
              </a:spcBef>
              <a:spcAft>
                <a:spcPct val="0"/>
              </a:spcAft>
              <a:buClr>
                <a:srgbClr val="FF3300"/>
              </a:buClr>
              <a:defRPr/>
            </a:pPr>
            <a:endParaRPr lang="en-US" b="1" dirty="0">
              <a:solidFill>
                <a:srgbClr val="0066FF"/>
              </a:solidFill>
              <a:latin typeface="Arial"/>
              <a:cs typeface="Arial" charset="0"/>
            </a:endParaRPr>
          </a:p>
          <a:p>
            <a:pPr marL="457200" indent="-457200" fontAlgn="base">
              <a:spcBef>
                <a:spcPct val="0"/>
              </a:spcBef>
              <a:spcAft>
                <a:spcPct val="0"/>
              </a:spcAft>
              <a:buClr>
                <a:srgbClr val="FF3300"/>
              </a:buClr>
              <a:defRPr/>
            </a:pPr>
            <a:r>
              <a:rPr lang="en-US" sz="2800" b="1" dirty="0">
                <a:solidFill>
                  <a:srgbClr val="000000"/>
                </a:solidFill>
                <a:latin typeface="Arial"/>
                <a:cs typeface="Arial" charset="0"/>
              </a:rPr>
              <a:t>4.  </a:t>
            </a:r>
            <a:r>
              <a:rPr lang="en-US" sz="2800" b="1" u="sng" dirty="0">
                <a:solidFill>
                  <a:srgbClr val="0000FF"/>
                </a:solidFill>
                <a:latin typeface="Arial"/>
                <a:cs typeface="Arial" charset="0"/>
              </a:rPr>
              <a:t>Read-out</a:t>
            </a:r>
            <a:r>
              <a:rPr lang="en-US" sz="2800" b="1" dirty="0">
                <a:solidFill>
                  <a:srgbClr val="000000"/>
                </a:solidFill>
                <a:latin typeface="Arial"/>
                <a:cs typeface="Arial" charset="0"/>
              </a:rPr>
              <a:t> </a:t>
            </a:r>
            <a:r>
              <a:rPr lang="en-US" sz="2800" b="1" dirty="0">
                <a:solidFill>
                  <a:srgbClr val="0000FF"/>
                </a:solidFill>
                <a:latin typeface="Arial"/>
                <a:cs typeface="Arial" charset="0"/>
              </a:rPr>
              <a:t>(recorded):  </a:t>
            </a:r>
            <a:r>
              <a:rPr lang="en-US" sz="2800" b="1" dirty="0">
                <a:solidFill>
                  <a:srgbClr val="000000"/>
                </a:solidFill>
                <a:latin typeface="Arial"/>
                <a:cs typeface="Arial" charset="0"/>
              </a:rPr>
              <a:t>Verbatim</a:t>
            </a:r>
          </a:p>
          <a:p>
            <a:pPr marL="457200" indent="-457200" fontAlgn="base">
              <a:spcBef>
                <a:spcPct val="0"/>
              </a:spcBef>
              <a:spcAft>
                <a:spcPct val="0"/>
              </a:spcAft>
              <a:buClr>
                <a:srgbClr val="FF3300"/>
              </a:buClr>
              <a:defRPr/>
            </a:pPr>
            <a:r>
              <a:rPr lang="en-US" sz="1200" b="1" dirty="0">
                <a:solidFill>
                  <a:srgbClr val="000000"/>
                </a:solidFill>
                <a:latin typeface="Arial"/>
                <a:cs typeface="Arial" charset="0"/>
              </a:rPr>
              <a:t>	</a:t>
            </a:r>
          </a:p>
        </p:txBody>
      </p:sp>
      <p:sp>
        <p:nvSpPr>
          <p:cNvPr id="77826" name="Footer Placeholder 1"/>
          <p:cNvSpPr>
            <a:spLocks noGrp="1"/>
          </p:cNvSpPr>
          <p:nvPr>
            <p:ph type="ftr" sz="quarter" idx="10"/>
          </p:nvPr>
        </p:nvSpPr>
        <p:spPr>
          <a:xfrm>
            <a:off x="7459291" y="6477002"/>
            <a:ext cx="3455709" cy="380999"/>
          </a:xfrm>
        </p:spPr>
        <p:txBody>
          <a:bodyPr/>
          <a:lstStyle/>
          <a:p>
            <a:pPr fontAlgn="base">
              <a:spcBef>
                <a:spcPct val="0"/>
              </a:spcBef>
              <a:spcAft>
                <a:spcPct val="0"/>
              </a:spcAft>
              <a:defRPr/>
            </a:pPr>
            <a:r>
              <a:rPr lang="en-US" b="1" dirty="0">
                <a:solidFill>
                  <a:srgbClr val="000000"/>
                </a:solidFill>
              </a:rPr>
              <a:t>U.S. Army Inspector General School </a:t>
            </a:r>
          </a:p>
        </p:txBody>
      </p:sp>
      <p:sp>
        <p:nvSpPr>
          <p:cNvPr id="119812" name="Rectangle 4"/>
          <p:cNvSpPr>
            <a:spLocks noChangeArrowheads="1"/>
          </p:cNvSpPr>
          <p:nvPr/>
        </p:nvSpPr>
        <p:spPr bwMode="auto">
          <a:xfrm>
            <a:off x="2483548" y="306659"/>
            <a:ext cx="8080375" cy="914400"/>
          </a:xfrm>
          <a:prstGeom prst="rect">
            <a:avLst/>
          </a:prstGeom>
          <a:noFill/>
          <a:ln w="9525">
            <a:noFill/>
            <a:miter lim="800000"/>
            <a:headEnd/>
            <a:tailEnd/>
          </a:ln>
        </p:spPr>
        <p:txBody>
          <a:bodyPr lIns="92075" tIns="46038" rIns="92075" bIns="46038" anchor="ctr"/>
          <a:lstStyle/>
          <a:p>
            <a:pPr algn="ctr" fontAlgn="base">
              <a:spcBef>
                <a:spcPct val="0"/>
              </a:spcBef>
              <a:spcAft>
                <a:spcPct val="0"/>
              </a:spcAft>
            </a:pPr>
            <a:r>
              <a:rPr lang="en-US" sz="4000" b="1" dirty="0">
                <a:solidFill>
                  <a:srgbClr val="000000"/>
                </a:solidFill>
                <a:latin typeface="Arial" charset="0"/>
                <a:cs typeface="Arial" charset="0"/>
              </a:rPr>
              <a:t>Interview Parts 2, 3 + 4</a:t>
            </a:r>
          </a:p>
        </p:txBody>
      </p:sp>
      <p:sp>
        <p:nvSpPr>
          <p:cNvPr id="119813" name="Rectangle 8"/>
          <p:cNvSpPr>
            <a:spLocks noChangeArrowheads="1"/>
          </p:cNvSpPr>
          <p:nvPr/>
        </p:nvSpPr>
        <p:spPr bwMode="auto">
          <a:xfrm>
            <a:off x="1676400" y="6138446"/>
            <a:ext cx="7620000" cy="338554"/>
          </a:xfrm>
          <a:prstGeom prst="rect">
            <a:avLst/>
          </a:prstGeom>
          <a:noFill/>
          <a:ln w="76200">
            <a:noFill/>
            <a:miter lim="800000"/>
            <a:headEnd/>
            <a:tailEnd/>
          </a:ln>
        </p:spPr>
        <p:txBody>
          <a:bodyPr wrap="square">
            <a:spAutoFit/>
          </a:bodyPr>
          <a:lstStyle/>
          <a:p>
            <a:pPr fontAlgn="base">
              <a:spcBef>
                <a:spcPct val="0"/>
              </a:spcBef>
              <a:spcAft>
                <a:spcPct val="0"/>
              </a:spcAft>
            </a:pP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Section 4-8 (II-4-27), and Appendix A (II-A-12)</a:t>
            </a:r>
          </a:p>
        </p:txBody>
      </p:sp>
      <p:pic>
        <p:nvPicPr>
          <p:cNvPr id="119815" name="Picture 11" descr="C:\Users\Robert.s.keating\AppData\Local\Microsoft\Windows\Temporary Internet Files\Content.IE5\RRGXOQ1N\MC900432665[1].png"/>
          <p:cNvPicPr>
            <a:picLocks noChangeAspect="1" noChangeArrowheads="1"/>
          </p:cNvPicPr>
          <p:nvPr/>
        </p:nvPicPr>
        <p:blipFill>
          <a:blip r:embed="rId4" cstate="print"/>
          <a:srcRect/>
          <a:stretch>
            <a:fillRect/>
          </a:stretch>
        </p:blipFill>
        <p:spPr bwMode="auto">
          <a:xfrm>
            <a:off x="7467600" y="5105400"/>
            <a:ext cx="1257300" cy="1257300"/>
          </a:xfrm>
          <a:prstGeom prst="rect">
            <a:avLst/>
          </a:prstGeom>
          <a:noFill/>
          <a:ln w="9525">
            <a:noFill/>
            <a:miter lim="800000"/>
            <a:headEnd/>
            <a:tailEnd/>
          </a:ln>
        </p:spPr>
      </p:pic>
      <p:pic>
        <p:nvPicPr>
          <p:cNvPr id="119816" name="Picture 11" descr="C:\Users\Robert.s.keating\AppData\Local\Microsoft\Windows\Temporary Internet Files\Content.IE5\RRGXOQ1N\MC900432665[1].png"/>
          <p:cNvPicPr>
            <a:picLocks noChangeAspect="1" noChangeArrowheads="1"/>
          </p:cNvPicPr>
          <p:nvPr/>
        </p:nvPicPr>
        <p:blipFill>
          <a:blip r:embed="rId4" cstate="print"/>
          <a:srcRect/>
          <a:stretch>
            <a:fillRect/>
          </a:stretch>
        </p:blipFill>
        <p:spPr bwMode="auto">
          <a:xfrm>
            <a:off x="7315200" y="1295400"/>
            <a:ext cx="1257300" cy="1257300"/>
          </a:xfrm>
          <a:prstGeom prst="rect">
            <a:avLst/>
          </a:prstGeom>
          <a:noFill/>
          <a:ln w="9525">
            <a:noFill/>
            <a:miter lim="800000"/>
            <a:headEnd/>
            <a:tailEnd/>
          </a:ln>
        </p:spPr>
      </p:pic>
    </p:spTree>
    <p:extLst>
      <p:ext uri="{BB962C8B-B14F-4D97-AF65-F5344CB8AC3E}">
        <p14:creationId xmlns:p14="http://schemas.microsoft.com/office/powerpoint/2010/main" val="19374302"/>
      </p:ext>
    </p:extLst>
  </p:cSld>
  <p:clrMapOvr>
    <a:masterClrMapping/>
  </p:clrMapOvr>
  <p:transition>
    <p:pull/>
    <p:sndAc>
      <p:endSnd/>
    </p:sndAc>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Text Box 7"/>
          <p:cNvSpPr txBox="1">
            <a:spLocks noChangeArrowheads="1"/>
          </p:cNvSpPr>
          <p:nvPr/>
        </p:nvSpPr>
        <p:spPr bwMode="auto">
          <a:xfrm>
            <a:off x="1761425" y="1914625"/>
            <a:ext cx="8305800" cy="4154488"/>
          </a:xfrm>
          <a:prstGeom prst="rect">
            <a:avLst/>
          </a:prstGeom>
          <a:noFill/>
          <a:ln w="12700">
            <a:noFill/>
            <a:miter lim="800000"/>
            <a:headEnd type="none" w="sm" len="sm"/>
            <a:tailEnd type="none" w="sm" len="sm"/>
          </a:ln>
          <a:effectLst/>
        </p:spPr>
        <p:txBody>
          <a:bodyPr>
            <a:spAutoFit/>
          </a:bodyPr>
          <a:lstStyle/>
          <a:p>
            <a:pPr marL="457200" indent="-457200" fontAlgn="base">
              <a:spcBef>
                <a:spcPct val="0"/>
              </a:spcBef>
              <a:spcAft>
                <a:spcPct val="0"/>
              </a:spcAft>
              <a:buClr>
                <a:srgbClr val="000000"/>
              </a:buClr>
              <a:buFont typeface="Arial" pitchFamily="34" charset="0"/>
              <a:buChar char="•"/>
              <a:defRPr/>
            </a:pPr>
            <a:r>
              <a:rPr lang="en-US" sz="2400" b="1" dirty="0">
                <a:solidFill>
                  <a:srgbClr val="000000"/>
                </a:solidFill>
                <a:latin typeface="Arial"/>
                <a:cs typeface="Arial" charset="0"/>
              </a:rPr>
              <a:t>Preparation &amp; Rehearsal</a:t>
            </a:r>
          </a:p>
          <a:p>
            <a:pPr marL="457200" indent="-457200" fontAlgn="base">
              <a:spcBef>
                <a:spcPct val="0"/>
              </a:spcBef>
              <a:spcAft>
                <a:spcPct val="0"/>
              </a:spcAft>
              <a:buClr>
                <a:srgbClr val="000000"/>
              </a:buClr>
              <a:buFont typeface="Arial" pitchFamily="34" charset="0"/>
              <a:buChar char="•"/>
              <a:defRPr/>
            </a:pPr>
            <a:r>
              <a:rPr lang="en-US" sz="2400" b="1" dirty="0">
                <a:solidFill>
                  <a:srgbClr val="000000"/>
                </a:solidFill>
                <a:latin typeface="Arial"/>
                <a:cs typeface="Arial" charset="0"/>
              </a:rPr>
              <a:t>IG Attitude &amp; Demeanor</a:t>
            </a:r>
          </a:p>
          <a:p>
            <a:pPr marL="457200" indent="-457200" fontAlgn="base">
              <a:spcBef>
                <a:spcPct val="0"/>
              </a:spcBef>
              <a:spcAft>
                <a:spcPct val="0"/>
              </a:spcAft>
              <a:buClr>
                <a:srgbClr val="000000"/>
              </a:buClr>
              <a:buFont typeface="Arial" pitchFamily="34" charset="0"/>
              <a:buChar char="•"/>
              <a:defRPr/>
            </a:pPr>
            <a:r>
              <a:rPr lang="en-US" sz="2400" b="1" dirty="0">
                <a:solidFill>
                  <a:srgbClr val="000000"/>
                </a:solidFill>
                <a:latin typeface="Arial"/>
                <a:cs typeface="Arial" charset="0"/>
              </a:rPr>
              <a:t>IG ability to:</a:t>
            </a:r>
          </a:p>
          <a:p>
            <a:pPr marL="457200" indent="-457200" fontAlgn="base">
              <a:spcBef>
                <a:spcPct val="0"/>
              </a:spcBef>
              <a:spcAft>
                <a:spcPct val="0"/>
              </a:spcAft>
              <a:buClr>
                <a:srgbClr val="000000"/>
              </a:buClr>
              <a:buFont typeface="Arial" pitchFamily="34" charset="0"/>
              <a:buChar char="•"/>
              <a:defRPr/>
            </a:pPr>
            <a:r>
              <a:rPr lang="en-US" sz="2400" b="1" dirty="0">
                <a:solidFill>
                  <a:srgbClr val="000000"/>
                </a:solidFill>
                <a:latin typeface="Arial"/>
                <a:cs typeface="Arial" charset="0"/>
              </a:rPr>
              <a:t>	Put the witness at ease</a:t>
            </a:r>
          </a:p>
          <a:p>
            <a:pPr marL="457200" indent="-457200" fontAlgn="base">
              <a:spcBef>
                <a:spcPct val="0"/>
              </a:spcBef>
              <a:spcAft>
                <a:spcPct val="0"/>
              </a:spcAft>
              <a:buClr>
                <a:srgbClr val="000000"/>
              </a:buClr>
              <a:buFont typeface="Arial" pitchFamily="34" charset="0"/>
              <a:buChar char="•"/>
              <a:defRPr/>
            </a:pPr>
            <a:r>
              <a:rPr lang="en-US" sz="2400" b="1" dirty="0">
                <a:solidFill>
                  <a:srgbClr val="000000"/>
                </a:solidFill>
                <a:latin typeface="Arial"/>
                <a:cs typeface="Arial" charset="0"/>
              </a:rPr>
              <a:t>	Maintain impartiality</a:t>
            </a:r>
          </a:p>
          <a:p>
            <a:pPr marL="457200" indent="-457200" fontAlgn="base">
              <a:spcBef>
                <a:spcPct val="0"/>
              </a:spcBef>
              <a:spcAft>
                <a:spcPct val="0"/>
              </a:spcAft>
              <a:buClr>
                <a:srgbClr val="000000"/>
              </a:buClr>
              <a:buFont typeface="Arial" pitchFamily="34" charset="0"/>
              <a:buChar char="•"/>
              <a:defRPr/>
            </a:pPr>
            <a:r>
              <a:rPr lang="en-US" sz="2400" b="1" dirty="0">
                <a:solidFill>
                  <a:srgbClr val="000000"/>
                </a:solidFill>
                <a:latin typeface="Arial"/>
                <a:cs typeface="Arial" charset="0"/>
              </a:rPr>
              <a:t>	Adapt to the unexpected</a:t>
            </a:r>
          </a:p>
          <a:p>
            <a:pPr marL="457200" indent="-457200" fontAlgn="base">
              <a:spcBef>
                <a:spcPct val="0"/>
              </a:spcBef>
              <a:spcAft>
                <a:spcPct val="0"/>
              </a:spcAft>
              <a:buClr>
                <a:srgbClr val="000000"/>
              </a:buClr>
              <a:buFont typeface="Arial" pitchFamily="34" charset="0"/>
              <a:buChar char="•"/>
              <a:defRPr/>
            </a:pPr>
            <a:r>
              <a:rPr lang="en-US" sz="2400" b="1" dirty="0">
                <a:solidFill>
                  <a:srgbClr val="000000"/>
                </a:solidFill>
                <a:latin typeface="Arial"/>
                <a:cs typeface="Arial" charset="0"/>
              </a:rPr>
              <a:t>LISTEN!  </a:t>
            </a:r>
            <a:r>
              <a:rPr lang="en-US" sz="2400" b="1" i="1" dirty="0">
                <a:solidFill>
                  <a:srgbClr val="0000FF"/>
                </a:solidFill>
                <a:latin typeface="Arial"/>
                <a:cs typeface="Arial" charset="0"/>
              </a:rPr>
              <a:t>LISTEN!</a:t>
            </a:r>
            <a:r>
              <a:rPr lang="en-US" sz="2400" b="1" dirty="0">
                <a:solidFill>
                  <a:srgbClr val="0000FF"/>
                </a:solidFill>
                <a:latin typeface="Arial"/>
                <a:cs typeface="Arial" charset="0"/>
              </a:rPr>
              <a:t>  </a:t>
            </a:r>
            <a:r>
              <a:rPr lang="en-US" sz="2400" b="1" dirty="0">
                <a:solidFill>
                  <a:srgbClr val="000000"/>
                </a:solidFill>
                <a:latin typeface="Arial"/>
                <a:cs typeface="Arial" charset="0"/>
              </a:rPr>
              <a:t>LISTEN!</a:t>
            </a:r>
          </a:p>
          <a:p>
            <a:pPr marL="457200" indent="-457200" fontAlgn="base">
              <a:spcBef>
                <a:spcPct val="0"/>
              </a:spcBef>
              <a:spcAft>
                <a:spcPct val="0"/>
              </a:spcAft>
              <a:buClr>
                <a:srgbClr val="000000"/>
              </a:buClr>
              <a:buFont typeface="Arial" pitchFamily="34" charset="0"/>
              <a:buChar char="•"/>
              <a:defRPr/>
            </a:pPr>
            <a:r>
              <a:rPr lang="en-US" sz="2400" b="1" dirty="0">
                <a:solidFill>
                  <a:srgbClr val="000000"/>
                </a:solidFill>
                <a:latin typeface="Arial"/>
                <a:cs typeface="Arial" charset="0"/>
              </a:rPr>
              <a:t>OBSERVE!</a:t>
            </a:r>
          </a:p>
          <a:p>
            <a:pPr marL="457200" indent="-457200" fontAlgn="base">
              <a:spcBef>
                <a:spcPct val="0"/>
              </a:spcBef>
              <a:spcAft>
                <a:spcPct val="0"/>
              </a:spcAft>
              <a:buClr>
                <a:srgbClr val="000000"/>
              </a:buClr>
              <a:buFont typeface="Arial" pitchFamily="34" charset="0"/>
              <a:buChar char="•"/>
              <a:defRPr/>
            </a:pPr>
            <a:r>
              <a:rPr lang="en-US" sz="2400" b="1" i="1" dirty="0">
                <a:solidFill>
                  <a:srgbClr val="0000FF"/>
                </a:solidFill>
                <a:latin typeface="Arial"/>
                <a:cs typeface="Arial" charset="0"/>
              </a:rPr>
              <a:t>No Surprises - No Trickery</a:t>
            </a:r>
          </a:p>
          <a:p>
            <a:pPr marL="457200" indent="-457200" fontAlgn="base">
              <a:spcBef>
                <a:spcPct val="0"/>
              </a:spcBef>
              <a:spcAft>
                <a:spcPct val="0"/>
              </a:spcAft>
              <a:buClr>
                <a:srgbClr val="000000"/>
              </a:buClr>
              <a:buFont typeface="Arial" pitchFamily="34" charset="0"/>
              <a:buChar char="•"/>
              <a:defRPr/>
            </a:pPr>
            <a:r>
              <a:rPr lang="en-US" sz="2400" b="1" dirty="0">
                <a:solidFill>
                  <a:srgbClr val="000000"/>
                </a:solidFill>
                <a:latin typeface="Arial"/>
                <a:cs typeface="Arial" charset="0"/>
              </a:rPr>
              <a:t>IG must ask the questions necessary to uncover </a:t>
            </a:r>
            <a:r>
              <a:rPr lang="en-US" sz="2400" b="1" i="1" u="sng" dirty="0">
                <a:solidFill>
                  <a:srgbClr val="000000"/>
                </a:solidFill>
                <a:latin typeface="Arial"/>
                <a:cs typeface="Arial" charset="0"/>
              </a:rPr>
              <a:t>credible evidence</a:t>
            </a:r>
            <a:r>
              <a:rPr lang="en-US" sz="2400" b="1" i="1" dirty="0">
                <a:solidFill>
                  <a:srgbClr val="000000"/>
                </a:solidFill>
                <a:latin typeface="Arial"/>
                <a:cs typeface="Arial" charset="0"/>
              </a:rPr>
              <a:t> </a:t>
            </a:r>
            <a:r>
              <a:rPr lang="en-US" sz="2400" b="1" dirty="0">
                <a:solidFill>
                  <a:srgbClr val="000000"/>
                </a:solidFill>
                <a:latin typeface="Arial"/>
                <a:cs typeface="Arial" charset="0"/>
              </a:rPr>
              <a:t>that address </a:t>
            </a:r>
            <a:r>
              <a:rPr lang="en-US" sz="2400" b="1" i="1" u="sng" dirty="0">
                <a:solidFill>
                  <a:srgbClr val="000000"/>
                </a:solidFill>
                <a:latin typeface="Arial"/>
                <a:cs typeface="Arial" charset="0"/>
              </a:rPr>
              <a:t>elements of proof</a:t>
            </a:r>
            <a:r>
              <a:rPr lang="en-US" sz="2400" b="1" i="1" dirty="0">
                <a:solidFill>
                  <a:srgbClr val="000000"/>
                </a:solidFill>
                <a:latin typeface="Arial"/>
                <a:cs typeface="Arial" charset="0"/>
              </a:rPr>
              <a:t>!</a:t>
            </a:r>
          </a:p>
        </p:txBody>
      </p:sp>
      <p:sp>
        <p:nvSpPr>
          <p:cNvPr id="76802" name="Footer Placeholder 4"/>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120835" name="Rectangle 2"/>
          <p:cNvSpPr>
            <a:spLocks noGrp="1" noChangeArrowheads="1"/>
          </p:cNvSpPr>
          <p:nvPr>
            <p:ph type="title"/>
          </p:nvPr>
        </p:nvSpPr>
        <p:spPr>
          <a:xfrm>
            <a:off x="2743200" y="292000"/>
            <a:ext cx="6781800" cy="838200"/>
          </a:xfrm>
        </p:spPr>
        <p:txBody>
          <a:bodyPr/>
          <a:lstStyle/>
          <a:p>
            <a:pPr eaLnBrk="1" hangingPunct="1"/>
            <a:r>
              <a:rPr lang="en-US" sz="4000" dirty="0">
                <a:solidFill>
                  <a:schemeClr val="tx1"/>
                </a:solidFill>
              </a:rPr>
              <a:t>Successful Interviews</a:t>
            </a:r>
          </a:p>
        </p:txBody>
      </p:sp>
      <p:sp>
        <p:nvSpPr>
          <p:cNvPr id="120836" name="TextBox 5"/>
          <p:cNvSpPr txBox="1">
            <a:spLocks noChangeArrowheads="1"/>
          </p:cNvSpPr>
          <p:nvPr/>
        </p:nvSpPr>
        <p:spPr bwMode="auto">
          <a:xfrm>
            <a:off x="1676401" y="6138446"/>
            <a:ext cx="7010061" cy="338554"/>
          </a:xfrm>
          <a:prstGeom prst="rect">
            <a:avLst/>
          </a:prstGeom>
          <a:noFill/>
          <a:ln w="9525">
            <a:noFill/>
            <a:miter lim="800000"/>
            <a:headEnd/>
            <a:tailEnd/>
          </a:ln>
        </p:spPr>
        <p:txBody>
          <a:bodyPr wrap="none">
            <a:spAutoFit/>
          </a:bodyPr>
          <a:lstStyle/>
          <a:p>
            <a:pPr fontAlgn="base">
              <a:spcBef>
                <a:spcPct val="0"/>
              </a:spcBef>
              <a:spcAft>
                <a:spcPct val="0"/>
              </a:spcAft>
            </a:pP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Sections 4-4 through 4-10, and Appendix B </a:t>
            </a:r>
            <a:endParaRPr lang="en-US" sz="1600" b="1" dirty="0">
              <a:solidFill>
                <a:srgbClr val="FFFFFF"/>
              </a:solidFill>
              <a:latin typeface="Arial" charset="0"/>
              <a:cs typeface="Arial" charset="0"/>
            </a:endParaRPr>
          </a:p>
        </p:txBody>
      </p:sp>
      <p:pic>
        <p:nvPicPr>
          <p:cNvPr id="120838" name="Picture 8" descr="http://t1.gstatic.com/images?q=tbn:ANd9GcQryKg4LJMniYiBCXPLbjDAMBbZooxO_3XckOUMeXwWuqq76E_ZBw"/>
          <p:cNvPicPr>
            <a:picLocks noChangeAspect="1" noChangeArrowheads="1"/>
          </p:cNvPicPr>
          <p:nvPr/>
        </p:nvPicPr>
        <p:blipFill>
          <a:blip r:embed="rId3" cstate="print"/>
          <a:srcRect/>
          <a:stretch>
            <a:fillRect/>
          </a:stretch>
        </p:blipFill>
        <p:spPr bwMode="auto">
          <a:xfrm>
            <a:off x="6705600" y="2017714"/>
            <a:ext cx="3352800" cy="3163887"/>
          </a:xfrm>
          <a:prstGeom prst="rect">
            <a:avLst/>
          </a:prstGeom>
          <a:noFill/>
          <a:ln w="9525">
            <a:noFill/>
            <a:miter lim="800000"/>
            <a:headEnd/>
            <a:tailEnd/>
          </a:ln>
        </p:spPr>
      </p:pic>
      <p:sp>
        <p:nvSpPr>
          <p:cNvPr id="9" name="&quot;No&quot; Symbol 8"/>
          <p:cNvSpPr/>
          <p:nvPr/>
        </p:nvSpPr>
        <p:spPr bwMode="auto">
          <a:xfrm>
            <a:off x="7543800" y="3048000"/>
            <a:ext cx="1828800" cy="649188"/>
          </a:xfrm>
          <a:prstGeom prst="noSmoking">
            <a:avLst/>
          </a:prstGeom>
          <a:solidFill>
            <a:srgbClr val="FF0000"/>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charset="0"/>
            </a:endParaRPr>
          </a:p>
        </p:txBody>
      </p:sp>
      <p:sp>
        <p:nvSpPr>
          <p:cNvPr id="10" name="Oval 9"/>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3776830281"/>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121859" name="Rectangle 2"/>
          <p:cNvSpPr>
            <a:spLocks noGrp="1" noChangeArrowheads="1"/>
          </p:cNvSpPr>
          <p:nvPr>
            <p:ph type="title"/>
          </p:nvPr>
        </p:nvSpPr>
        <p:spPr>
          <a:xfrm>
            <a:off x="2035176" y="305200"/>
            <a:ext cx="8080375" cy="838200"/>
          </a:xfrm>
        </p:spPr>
        <p:txBody>
          <a:bodyPr/>
          <a:lstStyle/>
          <a:p>
            <a:pPr eaLnBrk="1" hangingPunct="1"/>
            <a:r>
              <a:rPr lang="en-US" sz="4000" dirty="0">
                <a:solidFill>
                  <a:schemeClr val="tx1"/>
                </a:solidFill>
              </a:rPr>
              <a:t>  Interviews	</a:t>
            </a:r>
          </a:p>
        </p:txBody>
      </p:sp>
      <p:sp>
        <p:nvSpPr>
          <p:cNvPr id="2" name="Rectangle 3"/>
          <p:cNvSpPr>
            <a:spLocks noGrp="1" noChangeArrowheads="1"/>
          </p:cNvSpPr>
          <p:nvPr>
            <p:ph type="body" idx="1"/>
          </p:nvPr>
        </p:nvSpPr>
        <p:spPr>
          <a:xfrm>
            <a:off x="1762225" y="1296200"/>
            <a:ext cx="7772400" cy="4876800"/>
          </a:xfrm>
        </p:spPr>
        <p:txBody>
          <a:bodyPr/>
          <a:lstStyle/>
          <a:p>
            <a:pPr eaLnBrk="1" hangingPunct="1">
              <a:buClr>
                <a:srgbClr val="FFFF00"/>
              </a:buClr>
              <a:buFontTx/>
              <a:buNone/>
            </a:pPr>
            <a:r>
              <a:rPr lang="en-US" sz="2800" dirty="0"/>
              <a:t>			</a:t>
            </a:r>
            <a:r>
              <a:rPr lang="en-US" sz="2800" i="1" u="sng" dirty="0">
                <a:solidFill>
                  <a:srgbClr val="0000FF"/>
                </a:solidFill>
              </a:rPr>
              <a:t>AVOID</a:t>
            </a:r>
            <a:r>
              <a:rPr lang="en-US" sz="2800" i="1" dirty="0">
                <a:solidFill>
                  <a:srgbClr val="0000FF"/>
                </a:solidFill>
              </a:rPr>
              <a:t>:</a:t>
            </a:r>
          </a:p>
          <a:p>
            <a:pPr lvl="1" eaLnBrk="1" hangingPunct="1"/>
            <a:r>
              <a:rPr lang="en-US" sz="2400" dirty="0"/>
              <a:t>Being defensive / aggressive</a:t>
            </a:r>
          </a:p>
          <a:p>
            <a:pPr lvl="1" eaLnBrk="1" hangingPunct="1"/>
            <a:r>
              <a:rPr lang="en-US" sz="2400" dirty="0"/>
              <a:t>Interrupting the witness</a:t>
            </a:r>
          </a:p>
          <a:p>
            <a:pPr lvl="1" eaLnBrk="1" hangingPunct="1"/>
            <a:r>
              <a:rPr lang="en-US" sz="2400" dirty="0"/>
              <a:t>Asking:</a:t>
            </a:r>
          </a:p>
          <a:p>
            <a:pPr lvl="2" eaLnBrk="1" hangingPunct="1">
              <a:buClr>
                <a:schemeClr val="accent2"/>
              </a:buClr>
            </a:pPr>
            <a:r>
              <a:rPr lang="en-US" sz="2000" dirty="0"/>
              <a:t>Yes or No questions</a:t>
            </a:r>
          </a:p>
          <a:p>
            <a:pPr lvl="2" eaLnBrk="1" hangingPunct="1">
              <a:buClr>
                <a:schemeClr val="accent2"/>
              </a:buClr>
            </a:pPr>
            <a:r>
              <a:rPr lang="en-US" sz="2000" dirty="0"/>
              <a:t>Leading questions</a:t>
            </a:r>
          </a:p>
          <a:p>
            <a:pPr lvl="2" eaLnBrk="1" hangingPunct="1">
              <a:buClr>
                <a:schemeClr val="accent2"/>
              </a:buClr>
            </a:pPr>
            <a:r>
              <a:rPr lang="en-US" sz="2000" dirty="0"/>
              <a:t>Irrelevant questions</a:t>
            </a:r>
          </a:p>
          <a:p>
            <a:pPr lvl="2" eaLnBrk="1" hangingPunct="1">
              <a:buClr>
                <a:schemeClr val="accent2"/>
              </a:buClr>
              <a:buFontTx/>
              <a:buNone/>
            </a:pPr>
            <a:r>
              <a:rPr lang="en-US" sz="2800" dirty="0">
                <a:solidFill>
                  <a:srgbClr val="FF0000"/>
                </a:solidFill>
              </a:rPr>
              <a:t>        </a:t>
            </a:r>
            <a:r>
              <a:rPr lang="en-US" sz="2800" i="1" u="sng" dirty="0">
                <a:solidFill>
                  <a:srgbClr val="FF0000"/>
                </a:solidFill>
              </a:rPr>
              <a:t>DO NOT</a:t>
            </a:r>
            <a:r>
              <a:rPr lang="en-US" sz="2800" i="1" dirty="0">
                <a:solidFill>
                  <a:srgbClr val="FF0000"/>
                </a:solidFill>
              </a:rPr>
              <a:t>:</a:t>
            </a:r>
          </a:p>
          <a:p>
            <a:pPr lvl="1" eaLnBrk="1" hangingPunct="1"/>
            <a:r>
              <a:rPr lang="en-US" sz="2400" dirty="0"/>
              <a:t>Lose control of interview</a:t>
            </a:r>
          </a:p>
          <a:p>
            <a:pPr lvl="1" eaLnBrk="1" hangingPunct="1"/>
            <a:r>
              <a:rPr lang="en-US" sz="2400" dirty="0"/>
              <a:t>Lose your temper</a:t>
            </a:r>
          </a:p>
          <a:p>
            <a:pPr lvl="1" eaLnBrk="1" hangingPunct="1"/>
            <a:r>
              <a:rPr lang="en-US" sz="2400" dirty="0"/>
              <a:t>Give advice or counsel</a:t>
            </a:r>
          </a:p>
          <a:p>
            <a:pPr lvl="1" eaLnBrk="1" hangingPunct="1"/>
            <a:r>
              <a:rPr lang="en-US" sz="2400" dirty="0"/>
              <a:t>Be intimidated</a:t>
            </a:r>
          </a:p>
        </p:txBody>
      </p:sp>
      <p:pic>
        <p:nvPicPr>
          <p:cNvPr id="86022" name="Picture 6" descr="jacknicholson2b"/>
          <p:cNvPicPr>
            <a:picLocks noChangeAspect="1" noChangeArrowheads="1"/>
          </p:cNvPicPr>
          <p:nvPr/>
        </p:nvPicPr>
        <p:blipFill>
          <a:blip r:embed="rId4" cstate="print"/>
          <a:srcRect/>
          <a:stretch>
            <a:fillRect/>
          </a:stretch>
        </p:blipFill>
        <p:spPr bwMode="auto">
          <a:xfrm>
            <a:off x="7308850" y="838200"/>
            <a:ext cx="2806700" cy="3733800"/>
          </a:xfrm>
          <a:prstGeom prst="rect">
            <a:avLst/>
          </a:prstGeom>
          <a:noFill/>
          <a:ln w="9525">
            <a:noFill/>
            <a:miter lim="800000"/>
            <a:headEnd/>
            <a:tailEnd/>
          </a:ln>
        </p:spPr>
      </p:pic>
      <p:sp>
        <p:nvSpPr>
          <p:cNvPr id="7" name="Oval 6"/>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281570012"/>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6022"/>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3" name="afgm-breakfast[1].wav"/>
                                        </p:tgtEl>
                                      </p:cMediaNode>
                                    </p:audio>
                                  </p:subTnLst>
                                </p:cTn>
                              </p:par>
                              <p:par>
                                <p:cTn id="33" presetID="1" presetClass="exit"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P spid="7"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123907" name="Rectangle 2"/>
          <p:cNvSpPr>
            <a:spLocks noGrp="1" noChangeArrowheads="1"/>
          </p:cNvSpPr>
          <p:nvPr>
            <p:ph type="title"/>
          </p:nvPr>
        </p:nvSpPr>
        <p:spPr>
          <a:xfrm>
            <a:off x="2547258" y="228600"/>
            <a:ext cx="7086600" cy="1143000"/>
          </a:xfrm>
        </p:spPr>
        <p:txBody>
          <a:bodyPr vert="horz" wrap="square" lIns="92075" tIns="46038" rIns="92075" bIns="46038" numCol="1" anchor="ctr" anchorCtr="0" compatLnSpc="1">
            <a:prstTxWarp prst="textNoShape">
              <a:avLst/>
            </a:prstTxWarp>
          </a:bodyPr>
          <a:lstStyle/>
          <a:p>
            <a:pPr eaLnBrk="1" hangingPunct="1"/>
            <a:r>
              <a:rPr lang="en-US" sz="4000" dirty="0">
                <a:solidFill>
                  <a:schemeClr val="tx1"/>
                </a:solidFill>
              </a:rPr>
              <a:t>Interviews:</a:t>
            </a:r>
            <a:br>
              <a:rPr lang="en-US" sz="4000" dirty="0">
                <a:solidFill>
                  <a:schemeClr val="tx1"/>
                </a:solidFill>
              </a:rPr>
            </a:br>
            <a:r>
              <a:rPr lang="en-US" sz="4000" dirty="0">
                <a:solidFill>
                  <a:schemeClr val="tx1"/>
                </a:solidFill>
              </a:rPr>
              <a:t>What </a:t>
            </a:r>
            <a:r>
              <a:rPr lang="en-US" sz="4000" u="sng" dirty="0">
                <a:solidFill>
                  <a:srgbClr val="FF0000"/>
                </a:solidFill>
              </a:rPr>
              <a:t>NOT</a:t>
            </a:r>
            <a:r>
              <a:rPr lang="en-US" sz="4000" dirty="0">
                <a:solidFill>
                  <a:schemeClr val="tx1"/>
                </a:solidFill>
              </a:rPr>
              <a:t> To Do!</a:t>
            </a:r>
          </a:p>
        </p:txBody>
      </p:sp>
      <p:pic>
        <p:nvPicPr>
          <p:cNvPr id="123908" name="Picture 66" descr="C:\Users\Robert.s.keating\AppData\Local\Microsoft\Windows\Temporary Internet Files\Content.IE5\L1J50RRK\MC900048761[1].wmf"/>
          <p:cNvPicPr>
            <a:picLocks noChangeAspect="1" noChangeArrowheads="1"/>
          </p:cNvPicPr>
          <p:nvPr/>
        </p:nvPicPr>
        <p:blipFill>
          <a:blip r:embed="rId3" cstate="print"/>
          <a:srcRect/>
          <a:stretch>
            <a:fillRect/>
          </a:stretch>
        </p:blipFill>
        <p:spPr bwMode="auto">
          <a:xfrm>
            <a:off x="2067025" y="1918001"/>
            <a:ext cx="3943350" cy="3673475"/>
          </a:xfrm>
          <a:prstGeom prst="rect">
            <a:avLst/>
          </a:prstGeom>
          <a:noFill/>
          <a:ln w="9525">
            <a:noFill/>
            <a:miter lim="800000"/>
            <a:headEnd/>
            <a:tailEnd/>
          </a:ln>
        </p:spPr>
      </p:pic>
      <p:sp>
        <p:nvSpPr>
          <p:cNvPr id="123909" name="Rectangle 8"/>
          <p:cNvSpPr>
            <a:spLocks noChangeArrowheads="1"/>
          </p:cNvSpPr>
          <p:nvPr/>
        </p:nvSpPr>
        <p:spPr bwMode="auto">
          <a:xfrm>
            <a:off x="2122714" y="6019801"/>
            <a:ext cx="7924800" cy="338137"/>
          </a:xfrm>
          <a:prstGeom prst="rect">
            <a:avLst/>
          </a:prstGeom>
          <a:noFill/>
          <a:ln w="76200">
            <a:noFill/>
            <a:miter lim="800000"/>
            <a:headEnd/>
            <a:tailEnd/>
          </a:ln>
        </p:spPr>
        <p:txBody>
          <a:bodyPr>
            <a:spAutoFit/>
          </a:bodyPr>
          <a:lstStyle/>
          <a:p>
            <a:pPr algn="ctr" fontAlgn="base">
              <a:spcBef>
                <a:spcPct val="0"/>
              </a:spcBef>
              <a:spcAft>
                <a:spcPct val="0"/>
              </a:spcAft>
            </a:pPr>
            <a:r>
              <a:rPr lang="en-US" sz="1600" b="1" dirty="0">
                <a:solidFill>
                  <a:srgbClr val="0000FF"/>
                </a:solidFill>
                <a:latin typeface="Arial" charset="0"/>
                <a:cs typeface="Arial" charset="0"/>
              </a:rPr>
              <a:t>{Show news report video about a tape recorded IG interview... gone wrong!}</a:t>
            </a:r>
          </a:p>
        </p:txBody>
      </p:sp>
      <p:pic>
        <p:nvPicPr>
          <p:cNvPr id="123910" name="Picture 66" descr="C:\Users\Robert.s.keating\AppData\Local\Microsoft\Windows\Temporary Internet Files\Content.IE5\L1J50RRK\MC900048761[1].wmf"/>
          <p:cNvPicPr>
            <a:picLocks noChangeAspect="1" noChangeArrowheads="1"/>
          </p:cNvPicPr>
          <p:nvPr/>
        </p:nvPicPr>
        <p:blipFill>
          <a:blip r:embed="rId3" cstate="print"/>
          <a:srcRect/>
          <a:stretch>
            <a:fillRect/>
          </a:stretch>
        </p:blipFill>
        <p:spPr bwMode="auto">
          <a:xfrm flipH="1">
            <a:off x="6181825" y="1918001"/>
            <a:ext cx="3943350" cy="3673475"/>
          </a:xfrm>
          <a:prstGeom prst="rect">
            <a:avLst/>
          </a:prstGeom>
          <a:noFill/>
          <a:ln w="9525">
            <a:noFill/>
            <a:miter lim="800000"/>
            <a:headEnd/>
            <a:tailEnd/>
          </a:ln>
        </p:spPr>
      </p:pic>
      <p:pic>
        <p:nvPicPr>
          <p:cNvPr id="7" name="Picture 2" descr="C:\Users\michael.p.warrington\AppData\Local\Microsoft\Windows\Temporary Internet Files\Content.IE5\5E9EYWSO\MC900433836[1].png"/>
          <p:cNvPicPr>
            <a:picLocks noChangeAspect="1" noChangeArrowheads="1"/>
          </p:cNvPicPr>
          <p:nvPr/>
        </p:nvPicPr>
        <p:blipFill>
          <a:blip r:embed="rId4" cstate="print"/>
          <a:srcRect/>
          <a:stretch>
            <a:fillRect/>
          </a:stretch>
        </p:blipFill>
        <p:spPr bwMode="auto">
          <a:xfrm>
            <a:off x="9753828" y="5486628"/>
            <a:ext cx="914172" cy="914172"/>
          </a:xfrm>
          <a:prstGeom prst="rect">
            <a:avLst/>
          </a:prstGeom>
          <a:noFill/>
        </p:spPr>
      </p:pic>
      <p:sp>
        <p:nvSpPr>
          <p:cNvPr id="9" name="Oval 8"/>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2979436016"/>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122884" name="Rectangle 2"/>
          <p:cNvSpPr>
            <a:spLocks noGrp="1" noChangeArrowheads="1"/>
          </p:cNvSpPr>
          <p:nvPr>
            <p:ph type="title"/>
          </p:nvPr>
        </p:nvSpPr>
        <p:spPr>
          <a:xfrm>
            <a:off x="2590800" y="381000"/>
            <a:ext cx="7086600" cy="838200"/>
          </a:xfrm>
        </p:spPr>
        <p:txBody>
          <a:bodyPr/>
          <a:lstStyle/>
          <a:p>
            <a:pPr eaLnBrk="1" hangingPunct="1"/>
            <a:r>
              <a:rPr lang="en-US" sz="4000" dirty="0">
                <a:solidFill>
                  <a:schemeClr val="tx1"/>
                </a:solidFill>
              </a:rPr>
              <a:t>Summary</a:t>
            </a:r>
          </a:p>
        </p:txBody>
      </p:sp>
      <p:sp>
        <p:nvSpPr>
          <p:cNvPr id="3" name="Rectangle 2"/>
          <p:cNvSpPr/>
          <p:nvPr/>
        </p:nvSpPr>
        <p:spPr>
          <a:xfrm>
            <a:off x="1981200" y="1979373"/>
            <a:ext cx="8382000" cy="3551742"/>
          </a:xfrm>
          <a:prstGeom prst="rect">
            <a:avLst/>
          </a:prstGeom>
        </p:spPr>
        <p:txBody>
          <a:bodyPr wrap="square">
            <a:spAutoFit/>
          </a:bodyPr>
          <a:lstStyle/>
          <a:p>
            <a:pPr marL="509588" indent="-509588" fontAlgn="base">
              <a:lnSpc>
                <a:spcPct val="90000"/>
              </a:lnSpc>
              <a:spcBef>
                <a:spcPct val="5000"/>
              </a:spcBef>
              <a:spcAft>
                <a:spcPts val="600"/>
              </a:spcAft>
            </a:pPr>
            <a:r>
              <a:rPr lang="en-US" sz="2400" b="1" dirty="0">
                <a:solidFill>
                  <a:srgbClr val="000000"/>
                </a:solidFill>
                <a:latin typeface="Arial" charset="0"/>
                <a:cs typeface="Arial" charset="0"/>
              </a:rPr>
              <a:t>ELO 14.  Demonstrate evidence-gathering activities by reviewing documents; analyzing data; and interviewing witnesses, subjects, or suspects. </a:t>
            </a:r>
          </a:p>
          <a:p>
            <a:pPr marL="742950" lvl="1" indent="-285750" fontAlgn="base">
              <a:lnSpc>
                <a:spcPct val="110000"/>
              </a:lnSpc>
              <a:spcBef>
                <a:spcPts val="600"/>
              </a:spcBef>
              <a:spcAft>
                <a:spcPts val="600"/>
              </a:spcAft>
              <a:buFontTx/>
              <a:buChar char="–"/>
            </a:pPr>
            <a:r>
              <a:rPr lang="en-US" sz="2000" b="1" kern="0" dirty="0">
                <a:solidFill>
                  <a:srgbClr val="000000"/>
                </a:solidFill>
                <a:latin typeface="Arial"/>
                <a:cs typeface="Arial" charset="0"/>
              </a:rPr>
              <a:t>Four Parts of an IG interview</a:t>
            </a:r>
          </a:p>
          <a:p>
            <a:pPr marL="742950" lvl="1" indent="-285750" fontAlgn="base">
              <a:lnSpc>
                <a:spcPct val="110000"/>
              </a:lnSpc>
              <a:spcBef>
                <a:spcPts val="600"/>
              </a:spcBef>
              <a:spcAft>
                <a:spcPts val="600"/>
              </a:spcAft>
              <a:buFontTx/>
              <a:buChar char="–"/>
            </a:pPr>
            <a:r>
              <a:rPr lang="en-US" sz="2000" b="1" kern="0" dirty="0">
                <a:solidFill>
                  <a:srgbClr val="000000"/>
                </a:solidFill>
                <a:latin typeface="Arial"/>
                <a:cs typeface="Arial" charset="0"/>
              </a:rPr>
              <a:t>Appendix A and B</a:t>
            </a:r>
          </a:p>
          <a:p>
            <a:pPr marL="742950" lvl="1" indent="-285750" fontAlgn="base">
              <a:lnSpc>
                <a:spcPct val="110000"/>
              </a:lnSpc>
              <a:spcBef>
                <a:spcPts val="600"/>
              </a:spcBef>
              <a:spcAft>
                <a:spcPts val="600"/>
              </a:spcAft>
              <a:buFontTx/>
              <a:buChar char="–"/>
            </a:pPr>
            <a:r>
              <a:rPr lang="en-US" sz="2000" b="1" kern="0" dirty="0">
                <a:solidFill>
                  <a:srgbClr val="000000"/>
                </a:solidFill>
                <a:latin typeface="Arial"/>
                <a:cs typeface="Arial" charset="0"/>
              </a:rPr>
              <a:t>Interrogatory Development</a:t>
            </a:r>
          </a:p>
          <a:p>
            <a:pPr marL="742950" lvl="1" indent="-285750" fontAlgn="base">
              <a:lnSpc>
                <a:spcPct val="110000"/>
              </a:lnSpc>
              <a:spcBef>
                <a:spcPts val="600"/>
              </a:spcBef>
              <a:spcAft>
                <a:spcPts val="600"/>
              </a:spcAft>
              <a:buFontTx/>
              <a:buChar char="–"/>
            </a:pPr>
            <a:r>
              <a:rPr lang="en-US" sz="2000" b="1" kern="0" dirty="0">
                <a:solidFill>
                  <a:srgbClr val="000000"/>
                </a:solidFill>
                <a:latin typeface="Arial"/>
                <a:cs typeface="Arial" charset="0"/>
              </a:rPr>
              <a:t>Rehearsals</a:t>
            </a:r>
          </a:p>
          <a:p>
            <a:pPr marL="742950" lvl="1" indent="-285750" fontAlgn="base">
              <a:lnSpc>
                <a:spcPct val="110000"/>
              </a:lnSpc>
              <a:spcBef>
                <a:spcPts val="600"/>
              </a:spcBef>
              <a:spcAft>
                <a:spcPts val="600"/>
              </a:spcAft>
              <a:buFontTx/>
              <a:buChar char="–"/>
            </a:pPr>
            <a:endParaRPr lang="en-US" sz="2000" b="1" kern="0" dirty="0">
              <a:solidFill>
                <a:srgbClr val="000000"/>
              </a:solidFill>
              <a:latin typeface="Arial"/>
              <a:cs typeface="Arial" charset="0"/>
            </a:endParaRPr>
          </a:p>
        </p:txBody>
      </p:sp>
    </p:spTree>
    <p:extLst>
      <p:ext uri="{BB962C8B-B14F-4D97-AF65-F5344CB8AC3E}">
        <p14:creationId xmlns:p14="http://schemas.microsoft.com/office/powerpoint/2010/main" val="1830381195"/>
      </p:ext>
    </p:extLst>
  </p:cSld>
  <p:clrMapOvr>
    <a:masterClrMapping/>
  </p:clrMapOvr>
  <p:transition>
    <p:pull/>
    <p:sndAc>
      <p:endSnd/>
    </p:sndAc>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2126887" y="5282724"/>
            <a:ext cx="7772400" cy="346075"/>
          </a:xfrm>
          <a:prstGeom prst="rect">
            <a:avLst/>
          </a:prstGeom>
          <a:solidFill>
            <a:srgbClr val="FFFF00"/>
          </a:solidFill>
          <a:ln w="76200">
            <a:noFill/>
            <a:miter lim="800000"/>
            <a:headEnd/>
            <a:tailEnd/>
          </a:ln>
        </p:spPr>
        <p:txBody>
          <a:bodyPr wrap="none" anchor="ct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447492" name="Rectangle 4"/>
          <p:cNvSpPr>
            <a:spLocks noChangeArrowheads="1"/>
          </p:cNvSpPr>
          <p:nvPr/>
        </p:nvSpPr>
        <p:spPr bwMode="auto">
          <a:xfrm>
            <a:off x="1972217" y="5264685"/>
            <a:ext cx="8001000" cy="457200"/>
          </a:xfrm>
          <a:prstGeom prst="rect">
            <a:avLst/>
          </a:prstGeom>
          <a:noFill/>
          <a:ln w="12700">
            <a:noFill/>
            <a:miter lim="800000"/>
            <a:headEnd type="none" w="sm" len="sm"/>
            <a:tailEnd type="none" w="sm" len="sm"/>
          </a:ln>
        </p:spPr>
        <p:txBody>
          <a:bodyPr>
            <a:spAutoFit/>
          </a:bodyPr>
          <a:lstStyle/>
          <a:p>
            <a:pPr algn="ctr" fontAlgn="base">
              <a:spcBef>
                <a:spcPct val="0"/>
              </a:spcBef>
              <a:spcAft>
                <a:spcPct val="0"/>
              </a:spcAft>
              <a:defRPr/>
            </a:pPr>
            <a:r>
              <a:rPr lang="en-US" sz="2400" b="1" dirty="0">
                <a:solidFill>
                  <a:srgbClr val="FF3300"/>
                </a:solidFill>
                <a:latin typeface="Arial"/>
                <a:cs typeface="Arial" pitchFamily="34" charset="0"/>
              </a:rPr>
              <a:t>It’s now time to interview Betty Santa Anna! – PE #11</a:t>
            </a:r>
          </a:p>
        </p:txBody>
      </p:sp>
      <p:sp>
        <p:nvSpPr>
          <p:cNvPr id="92163" name="Footer Placeholder 4"/>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125957" name="Rectangle 2"/>
          <p:cNvSpPr>
            <a:spLocks noGrp="1" noChangeArrowheads="1"/>
          </p:cNvSpPr>
          <p:nvPr>
            <p:ph type="title"/>
          </p:nvPr>
        </p:nvSpPr>
        <p:spPr>
          <a:xfrm>
            <a:off x="2558768" y="389035"/>
            <a:ext cx="7086600" cy="1143000"/>
          </a:xfrm>
        </p:spPr>
        <p:txBody>
          <a:bodyPr/>
          <a:lstStyle/>
          <a:p>
            <a:pPr eaLnBrk="1" hangingPunct="1"/>
            <a:r>
              <a:rPr lang="en-US" sz="4000" dirty="0">
                <a:solidFill>
                  <a:schemeClr val="tx1"/>
                </a:solidFill>
              </a:rPr>
              <a:t>Telephonic Witness Interview</a:t>
            </a:r>
          </a:p>
        </p:txBody>
      </p:sp>
      <p:sp>
        <p:nvSpPr>
          <p:cNvPr id="10" name="Rectangle 3"/>
          <p:cNvSpPr txBox="1">
            <a:spLocks noChangeArrowheads="1"/>
          </p:cNvSpPr>
          <p:nvPr/>
        </p:nvSpPr>
        <p:spPr bwMode="auto">
          <a:xfrm>
            <a:off x="2006783" y="1798160"/>
            <a:ext cx="7620000" cy="3657600"/>
          </a:xfrm>
          <a:prstGeom prst="rect">
            <a:avLst/>
          </a:prstGeom>
          <a:noFill/>
          <a:ln w="9525">
            <a:noFill/>
            <a:miter lim="800000"/>
            <a:headEnd/>
            <a:tailEnd/>
          </a:ln>
        </p:spPr>
        <p:txBody>
          <a:bodyPr/>
          <a:lstStyle/>
          <a:p>
            <a:pPr marL="342900" indent="-342900" fontAlgn="base">
              <a:spcBef>
                <a:spcPct val="20000"/>
              </a:spcBef>
              <a:spcAft>
                <a:spcPct val="0"/>
              </a:spcAft>
              <a:defRPr/>
            </a:pPr>
            <a:r>
              <a:rPr lang="en-US" sz="2800" b="1" kern="0" dirty="0">
                <a:solidFill>
                  <a:srgbClr val="000000"/>
                </a:solidFill>
                <a:latin typeface="Arial"/>
                <a:cs typeface="Arial" charset="0"/>
              </a:rPr>
              <a:t>Four-Part Interview process</a:t>
            </a:r>
          </a:p>
          <a:p>
            <a:pPr fontAlgn="base">
              <a:spcBef>
                <a:spcPct val="20000"/>
              </a:spcBef>
              <a:spcAft>
                <a:spcPct val="0"/>
              </a:spcAft>
              <a:defRPr/>
            </a:pPr>
            <a:endParaRPr lang="en-US" sz="1200" b="1" kern="0" dirty="0">
              <a:solidFill>
                <a:srgbClr val="000000"/>
              </a:solidFill>
              <a:latin typeface="Arial"/>
              <a:cs typeface="Arial" charset="0"/>
            </a:endParaRPr>
          </a:p>
          <a:p>
            <a:pPr marL="514350" indent="-514350" fontAlgn="base">
              <a:spcBef>
                <a:spcPct val="20000"/>
              </a:spcBef>
              <a:spcAft>
                <a:spcPct val="0"/>
              </a:spcAft>
              <a:buFont typeface="+mj-lt"/>
              <a:buAutoNum type="arabicPeriod"/>
              <a:defRPr/>
            </a:pPr>
            <a:r>
              <a:rPr lang="en-US" sz="2800" b="1" kern="0" dirty="0">
                <a:solidFill>
                  <a:srgbClr val="000000"/>
                </a:solidFill>
                <a:latin typeface="Arial"/>
                <a:cs typeface="Arial" charset="0"/>
              </a:rPr>
              <a:t>Pre-brief</a:t>
            </a:r>
          </a:p>
          <a:p>
            <a:pPr marL="514350" indent="-514350" fontAlgn="base">
              <a:spcBef>
                <a:spcPct val="20000"/>
              </a:spcBef>
              <a:spcAft>
                <a:spcPct val="0"/>
              </a:spcAft>
              <a:buFont typeface="+mj-lt"/>
              <a:buAutoNum type="arabicPeriod"/>
              <a:defRPr/>
            </a:pPr>
            <a:r>
              <a:rPr lang="en-US" sz="2800" b="1" kern="0" dirty="0">
                <a:solidFill>
                  <a:srgbClr val="000000"/>
                </a:solidFill>
                <a:latin typeface="Arial"/>
                <a:cs typeface="Arial" charset="0"/>
              </a:rPr>
              <a:t>Read-in</a:t>
            </a:r>
          </a:p>
          <a:p>
            <a:pPr marL="1219200" lvl="1" indent="-533400" fontAlgn="base">
              <a:spcBef>
                <a:spcPct val="20000"/>
              </a:spcBef>
              <a:spcAft>
                <a:spcPct val="0"/>
              </a:spcAft>
              <a:defRPr/>
            </a:pPr>
            <a:r>
              <a:rPr lang="en-US" sz="2800" b="1" kern="0" dirty="0">
                <a:solidFill>
                  <a:srgbClr val="000000"/>
                </a:solidFill>
                <a:latin typeface="Arial"/>
                <a:cs typeface="Arial" charset="0"/>
              </a:rPr>
              <a:t> -  Which script? </a:t>
            </a:r>
          </a:p>
          <a:p>
            <a:pPr marL="514350" indent="-514350" fontAlgn="base">
              <a:spcBef>
                <a:spcPct val="20000"/>
              </a:spcBef>
              <a:spcAft>
                <a:spcPct val="0"/>
              </a:spcAft>
              <a:buFont typeface="+mj-lt"/>
              <a:buAutoNum type="arabicPeriod"/>
              <a:defRPr/>
            </a:pPr>
            <a:r>
              <a:rPr lang="en-US" sz="2800" b="1" kern="0" dirty="0">
                <a:solidFill>
                  <a:srgbClr val="000000"/>
                </a:solidFill>
                <a:latin typeface="Arial"/>
                <a:cs typeface="Arial" charset="0"/>
              </a:rPr>
              <a:t>Interrogatory questions</a:t>
            </a:r>
          </a:p>
          <a:p>
            <a:pPr marL="514350" indent="-514350" fontAlgn="base">
              <a:spcBef>
                <a:spcPct val="10000"/>
              </a:spcBef>
              <a:spcAft>
                <a:spcPct val="0"/>
              </a:spcAft>
              <a:buFont typeface="+mj-lt"/>
              <a:buAutoNum type="arabicPeriod"/>
              <a:defRPr/>
            </a:pPr>
            <a:r>
              <a:rPr lang="en-US" sz="2800" b="1" kern="0" dirty="0">
                <a:solidFill>
                  <a:srgbClr val="000000"/>
                </a:solidFill>
                <a:latin typeface="Arial"/>
                <a:cs typeface="Arial" charset="0"/>
              </a:rPr>
              <a:t>Read-out</a:t>
            </a:r>
          </a:p>
          <a:p>
            <a:pPr marL="1219200" lvl="1" indent="-533400" fontAlgn="base">
              <a:spcBef>
                <a:spcPct val="10000"/>
              </a:spcBef>
              <a:spcAft>
                <a:spcPct val="0"/>
              </a:spcAft>
              <a:defRPr/>
            </a:pPr>
            <a:r>
              <a:rPr lang="en-US" sz="2800" b="1" kern="0" dirty="0">
                <a:solidFill>
                  <a:srgbClr val="000000"/>
                </a:solidFill>
                <a:latin typeface="Arial"/>
                <a:cs typeface="Arial" charset="0"/>
              </a:rPr>
              <a:t> </a:t>
            </a:r>
            <a:endParaRPr lang="en-US" sz="2800" b="1" i="1" u="sng" kern="0" dirty="0">
              <a:solidFill>
                <a:srgbClr val="FF0000"/>
              </a:solidFill>
              <a:latin typeface="Arial"/>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0427" y="2362200"/>
            <a:ext cx="2957604" cy="1820064"/>
          </a:xfrm>
          <a:prstGeom prst="rect">
            <a:avLst/>
          </a:prstGeom>
        </p:spPr>
      </p:pic>
      <p:sp>
        <p:nvSpPr>
          <p:cNvPr id="11" name="Oval 10"/>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3293921381"/>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 calcmode="lin" valueType="num">
                                      <p:cBhvr additive="base">
                                        <p:cTn id="23" dur="500" fill="hold"/>
                                        <p:tgtEl>
                                          <p:spTgt spid="10">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0">
                                            <p:txEl>
                                              <p:pRg st="5" end="5"/>
                                            </p:txEl>
                                          </p:spTgt>
                                        </p:tgtEl>
                                        <p:attrNameLst>
                                          <p:attrName>style.visibility</p:attrName>
                                        </p:attrNameLst>
                                      </p:cBhvr>
                                      <p:to>
                                        <p:strVal val="visible"/>
                                      </p:to>
                                    </p:set>
                                    <p:anim calcmode="lin" valueType="num">
                                      <p:cBhvr additive="base">
                                        <p:cTn id="29" dur="500" fill="hold"/>
                                        <p:tgtEl>
                                          <p:spTgt spid="10">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anim calcmode="lin" valueType="num">
                                      <p:cBhvr additive="base">
                                        <p:cTn id="35" dur="500" fill="hold"/>
                                        <p:tgtEl>
                                          <p:spTgt spid="10">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0">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0">
                                            <p:txEl>
                                              <p:pRg st="7" end="7"/>
                                            </p:txEl>
                                          </p:spTgt>
                                        </p:tgtEl>
                                        <p:attrNameLst>
                                          <p:attrName>style.visibility</p:attrName>
                                        </p:attrNameLst>
                                      </p:cBhvr>
                                      <p:to>
                                        <p:strVal val="visible"/>
                                      </p:to>
                                    </p:set>
                                    <p:anim calcmode="lin" valueType="num">
                                      <p:cBhvr additive="base">
                                        <p:cTn id="39" dur="500" fill="hold"/>
                                        <p:tgtEl>
                                          <p:spTgt spid="10">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0">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447492"/>
                                        </p:tgtEl>
                                        <p:attrNameLst>
                                          <p:attrName>style.visibility</p:attrName>
                                        </p:attrNameLst>
                                      </p:cBhvr>
                                      <p:to>
                                        <p:strVal val="visible"/>
                                      </p:to>
                                    </p:set>
                                    <p:animEffect transition="in" filter="wipe(down)">
                                      <p:cBhvr>
                                        <p:cTn id="45" dur="580">
                                          <p:stCondLst>
                                            <p:cond delay="0"/>
                                          </p:stCondLst>
                                        </p:cTn>
                                        <p:tgtEl>
                                          <p:spTgt spid="447492"/>
                                        </p:tgtEl>
                                      </p:cBhvr>
                                    </p:animEffect>
                                    <p:anim calcmode="lin" valueType="num">
                                      <p:cBhvr>
                                        <p:cTn id="46" dur="1822" tmFilter="0,0; 0.14,0.36; 0.43,0.73; 0.71,0.91; 1.0,1.0">
                                          <p:stCondLst>
                                            <p:cond delay="0"/>
                                          </p:stCondLst>
                                        </p:cTn>
                                        <p:tgtEl>
                                          <p:spTgt spid="447492"/>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447492"/>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447492"/>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447492"/>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447492"/>
                                        </p:tgtEl>
                                        <p:attrNameLst>
                                          <p:attrName>ppt_y</p:attrName>
                                        </p:attrNameLst>
                                      </p:cBhvr>
                                      <p:tavLst>
                                        <p:tav tm="0" fmla="#ppt_y-sin(pi*$)/81">
                                          <p:val>
                                            <p:fltVal val="0"/>
                                          </p:val>
                                        </p:tav>
                                        <p:tav tm="100000">
                                          <p:val>
                                            <p:fltVal val="1"/>
                                          </p:val>
                                        </p:tav>
                                      </p:tavLst>
                                    </p:anim>
                                    <p:animScale>
                                      <p:cBhvr>
                                        <p:cTn id="51" dur="26">
                                          <p:stCondLst>
                                            <p:cond delay="650"/>
                                          </p:stCondLst>
                                        </p:cTn>
                                        <p:tgtEl>
                                          <p:spTgt spid="447492"/>
                                        </p:tgtEl>
                                      </p:cBhvr>
                                      <p:to x="100000" y="60000"/>
                                    </p:animScale>
                                    <p:animScale>
                                      <p:cBhvr>
                                        <p:cTn id="52" dur="166" decel="50000">
                                          <p:stCondLst>
                                            <p:cond delay="676"/>
                                          </p:stCondLst>
                                        </p:cTn>
                                        <p:tgtEl>
                                          <p:spTgt spid="447492"/>
                                        </p:tgtEl>
                                      </p:cBhvr>
                                      <p:to x="100000" y="100000"/>
                                    </p:animScale>
                                    <p:animScale>
                                      <p:cBhvr>
                                        <p:cTn id="53" dur="26">
                                          <p:stCondLst>
                                            <p:cond delay="1312"/>
                                          </p:stCondLst>
                                        </p:cTn>
                                        <p:tgtEl>
                                          <p:spTgt spid="447492"/>
                                        </p:tgtEl>
                                      </p:cBhvr>
                                      <p:to x="100000" y="80000"/>
                                    </p:animScale>
                                    <p:animScale>
                                      <p:cBhvr>
                                        <p:cTn id="54" dur="166" decel="50000">
                                          <p:stCondLst>
                                            <p:cond delay="1338"/>
                                          </p:stCondLst>
                                        </p:cTn>
                                        <p:tgtEl>
                                          <p:spTgt spid="447492"/>
                                        </p:tgtEl>
                                      </p:cBhvr>
                                      <p:to x="100000" y="100000"/>
                                    </p:animScale>
                                    <p:animScale>
                                      <p:cBhvr>
                                        <p:cTn id="55" dur="26">
                                          <p:stCondLst>
                                            <p:cond delay="1642"/>
                                          </p:stCondLst>
                                        </p:cTn>
                                        <p:tgtEl>
                                          <p:spTgt spid="447492"/>
                                        </p:tgtEl>
                                      </p:cBhvr>
                                      <p:to x="100000" y="90000"/>
                                    </p:animScale>
                                    <p:animScale>
                                      <p:cBhvr>
                                        <p:cTn id="56" dur="166" decel="50000">
                                          <p:stCondLst>
                                            <p:cond delay="1668"/>
                                          </p:stCondLst>
                                        </p:cTn>
                                        <p:tgtEl>
                                          <p:spTgt spid="447492"/>
                                        </p:tgtEl>
                                      </p:cBhvr>
                                      <p:to x="100000" y="100000"/>
                                    </p:animScale>
                                    <p:animScale>
                                      <p:cBhvr>
                                        <p:cTn id="57" dur="26">
                                          <p:stCondLst>
                                            <p:cond delay="1808"/>
                                          </p:stCondLst>
                                        </p:cTn>
                                        <p:tgtEl>
                                          <p:spTgt spid="447492"/>
                                        </p:tgtEl>
                                      </p:cBhvr>
                                      <p:to x="100000" y="95000"/>
                                    </p:animScale>
                                    <p:animScale>
                                      <p:cBhvr>
                                        <p:cTn id="58" dur="166" decel="50000">
                                          <p:stCondLst>
                                            <p:cond delay="1834"/>
                                          </p:stCondLst>
                                        </p:cTn>
                                        <p:tgtEl>
                                          <p:spTgt spid="447492"/>
                                        </p:tgtEl>
                                      </p:cBhvr>
                                      <p:to x="100000" y="100000"/>
                                    </p:animScale>
                                  </p:childTnLst>
                                </p:cTn>
                              </p:par>
                              <p:par>
                                <p:cTn id="59" presetID="22" presetClass="entr" presetSubtype="8"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par>
                                <p:cTn id="62" presetID="1" presetClass="exit" presetSubtype="0" fill="hold" grpId="0" nodeType="withEffect">
                                  <p:stCondLst>
                                    <p:cond delay="0"/>
                                  </p:stCondLst>
                                  <p:childTnLst>
                                    <p:set>
                                      <p:cBhvr>
                                        <p:cTn id="63"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47492" grpId="0"/>
      <p:bldP spid="10" grpId="0" build="p" autoUpdateAnimBg="0"/>
      <p:bldP spid="11"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64728" y="4458631"/>
            <a:ext cx="1371600" cy="461665"/>
          </a:xfrm>
          <a:prstGeom prst="rect">
            <a:avLst/>
          </a:prstGeom>
          <a:solidFill>
            <a:srgbClr val="FFFF00"/>
          </a:solidFill>
        </p:spPr>
        <p:txBody>
          <a:bodyPr wrap="square" rtlCol="0">
            <a:spAutoFit/>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0116" name="Rectangle 3"/>
          <p:cNvSpPr>
            <a:spLocks noGrp="1" noChangeArrowheads="1"/>
          </p:cNvSpPr>
          <p:nvPr>
            <p:ph type="body" idx="1"/>
          </p:nvPr>
        </p:nvSpPr>
        <p:spPr>
          <a:xfrm>
            <a:off x="1762225" y="1765670"/>
            <a:ext cx="7924800" cy="4114800"/>
          </a:xfrm>
        </p:spPr>
        <p:txBody>
          <a:bodyPr/>
          <a:lstStyle/>
          <a:p>
            <a:pPr marL="273050" eaLnBrk="1" hangingPunct="1">
              <a:spcBef>
                <a:spcPct val="0"/>
              </a:spcBef>
            </a:pPr>
            <a:endParaRPr lang="en-US" sz="800" dirty="0"/>
          </a:p>
          <a:p>
            <a:pPr marL="273050" eaLnBrk="1" hangingPunct="1">
              <a:spcBef>
                <a:spcPct val="0"/>
              </a:spcBef>
            </a:pPr>
            <a:r>
              <a:rPr lang="en-US" sz="2800" dirty="0"/>
              <a:t>DA 3881 Required</a:t>
            </a:r>
          </a:p>
          <a:p>
            <a:pPr marL="0" indent="0" eaLnBrk="1" hangingPunct="1">
              <a:spcBef>
                <a:spcPct val="0"/>
              </a:spcBef>
              <a:buNone/>
            </a:pPr>
            <a:endParaRPr lang="en-US" sz="2800" dirty="0"/>
          </a:p>
          <a:p>
            <a:pPr eaLnBrk="1" hangingPunct="1">
              <a:spcBef>
                <a:spcPct val="0"/>
              </a:spcBef>
            </a:pPr>
            <a:r>
              <a:rPr lang="en-US" sz="2800" dirty="0"/>
              <a:t>"Liar's Paragraph"  </a:t>
            </a:r>
          </a:p>
          <a:p>
            <a:pPr eaLnBrk="1" hangingPunct="1">
              <a:spcBef>
                <a:spcPct val="0"/>
              </a:spcBef>
            </a:pPr>
            <a:endParaRPr lang="en-US" sz="2800" dirty="0"/>
          </a:p>
          <a:p>
            <a:pPr eaLnBrk="1" hangingPunct="1">
              <a:spcBef>
                <a:spcPct val="0"/>
              </a:spcBef>
            </a:pPr>
            <a:r>
              <a:rPr lang="en-US" sz="2800" dirty="0"/>
              <a:t>Lawyers</a:t>
            </a:r>
          </a:p>
          <a:p>
            <a:pPr marL="0" indent="0" eaLnBrk="1" hangingPunct="1">
              <a:spcBef>
                <a:spcPct val="0"/>
              </a:spcBef>
              <a:buNone/>
            </a:pPr>
            <a:endParaRPr lang="en-US" sz="2800" dirty="0">
              <a:solidFill>
                <a:srgbClr val="00CC00"/>
              </a:solidFill>
            </a:endParaRPr>
          </a:p>
          <a:p>
            <a:pPr marL="0" indent="0" eaLnBrk="1" hangingPunct="1">
              <a:spcBef>
                <a:spcPct val="0"/>
              </a:spcBef>
              <a:buNone/>
            </a:pPr>
            <a:r>
              <a:rPr lang="en-US" sz="2800" dirty="0"/>
              <a:t>	    PE #12</a:t>
            </a:r>
          </a:p>
          <a:p>
            <a:pPr marL="273050" eaLnBrk="1" hangingPunct="1">
              <a:spcBef>
                <a:spcPct val="0"/>
              </a:spcBef>
            </a:pPr>
            <a:endParaRPr lang="en-US" sz="800" dirty="0"/>
          </a:p>
          <a:p>
            <a:pPr marL="273050" eaLnBrk="1" hangingPunct="1">
              <a:spcBef>
                <a:spcPct val="0"/>
              </a:spcBef>
              <a:buNone/>
            </a:pPr>
            <a:endParaRPr lang="en-US" sz="2000" dirty="0">
              <a:solidFill>
                <a:srgbClr val="0000FF"/>
              </a:solidFill>
            </a:endParaRPr>
          </a:p>
          <a:p>
            <a:pPr marL="273050" eaLnBrk="1" hangingPunct="1">
              <a:spcBef>
                <a:spcPct val="0"/>
              </a:spcBef>
              <a:buNone/>
            </a:pPr>
            <a:endParaRPr lang="en-US" sz="2800" dirty="0">
              <a:solidFill>
                <a:srgbClr val="0000FF"/>
              </a:solidFill>
            </a:endParaRPr>
          </a:p>
          <a:p>
            <a:pPr marL="273050" eaLnBrk="1" hangingPunct="1">
              <a:spcBef>
                <a:spcPct val="0"/>
              </a:spcBef>
              <a:buNone/>
            </a:pPr>
            <a:r>
              <a:rPr lang="en-US" sz="2800" dirty="0"/>
              <a:t>                                         </a:t>
            </a:r>
          </a:p>
        </p:txBody>
      </p:sp>
      <p:sp>
        <p:nvSpPr>
          <p:cNvPr id="93186"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129027" name="Rectangle 2"/>
          <p:cNvSpPr>
            <a:spLocks noGrp="1" noChangeArrowheads="1"/>
          </p:cNvSpPr>
          <p:nvPr>
            <p:ph type="title"/>
          </p:nvPr>
        </p:nvSpPr>
        <p:spPr>
          <a:xfrm>
            <a:off x="2059259" y="419100"/>
            <a:ext cx="8080375" cy="838200"/>
          </a:xfrm>
        </p:spPr>
        <p:txBody>
          <a:bodyPr/>
          <a:lstStyle/>
          <a:p>
            <a:pPr eaLnBrk="1" hangingPunct="1">
              <a:buClr>
                <a:srgbClr val="FFFF00"/>
              </a:buClr>
            </a:pPr>
            <a:r>
              <a:rPr lang="en-US" sz="4000" dirty="0">
                <a:solidFill>
                  <a:schemeClr val="tx1"/>
                </a:solidFill>
              </a:rPr>
              <a:t>Suspect Interview</a:t>
            </a:r>
          </a:p>
        </p:txBody>
      </p:sp>
      <p:sp>
        <p:nvSpPr>
          <p:cNvPr id="10" name="Rectangle 118"/>
          <p:cNvSpPr>
            <a:spLocks noChangeArrowheads="1"/>
          </p:cNvSpPr>
          <p:nvPr/>
        </p:nvSpPr>
        <p:spPr bwMode="auto">
          <a:xfrm>
            <a:off x="1524000" y="5895109"/>
            <a:ext cx="8613775" cy="584775"/>
          </a:xfrm>
          <a:prstGeom prst="rect">
            <a:avLst/>
          </a:prstGeom>
          <a:noFill/>
          <a:ln w="76200">
            <a:noFill/>
            <a:miter lim="800000"/>
            <a:headEnd/>
            <a:tailEnd/>
          </a:ln>
        </p:spPr>
        <p:txBody>
          <a:bodyPr wrap="square">
            <a:spAutoFit/>
          </a:bodyPr>
          <a:lstStyle/>
          <a:p>
            <a:pPr lvl="1" fontAlgn="base">
              <a:spcBef>
                <a:spcPct val="0"/>
              </a:spcBef>
              <a:spcAft>
                <a:spcPct val="0"/>
              </a:spcAft>
            </a:pPr>
            <a:r>
              <a:rPr lang="en-US" sz="1600" b="1" dirty="0">
                <a:solidFill>
                  <a:srgbClr val="FF0000"/>
                </a:solidFill>
                <a:latin typeface="Arial" charset="0"/>
                <a:cs typeface="Arial" charset="0"/>
              </a:rPr>
              <a:t>AR 20-1, Paragraph 7-1b(4)(d); </a:t>
            </a:r>
          </a:p>
          <a:p>
            <a:pPr lvl="1" fontAlgn="base">
              <a:spcBef>
                <a:spcPct val="0"/>
              </a:spcBef>
              <a:spcAft>
                <a:spcPct val="0"/>
              </a:spcAft>
            </a:pP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Section 4-6 (II-4-19), and Part Two, Appendix A (II-A-28)</a:t>
            </a:r>
          </a:p>
        </p:txBody>
      </p:sp>
      <p:pic>
        <p:nvPicPr>
          <p:cNvPr id="11" name="Picture 6" descr="vader.jpg"/>
          <p:cNvPicPr>
            <a:picLocks noChangeAspect="1"/>
          </p:cNvPicPr>
          <p:nvPr/>
        </p:nvPicPr>
        <p:blipFill>
          <a:blip r:embed="rId3" cstate="print"/>
          <a:srcRect/>
          <a:stretch>
            <a:fillRect/>
          </a:stretch>
        </p:blipFill>
        <p:spPr bwMode="auto">
          <a:xfrm flipH="1">
            <a:off x="7350740" y="1827701"/>
            <a:ext cx="2438400" cy="2438400"/>
          </a:xfrm>
          <a:prstGeom prst="rect">
            <a:avLst/>
          </a:prstGeom>
          <a:noFill/>
          <a:ln w="9525">
            <a:noFill/>
            <a:miter lim="800000"/>
            <a:headEnd/>
            <a:tailEnd/>
          </a:ln>
        </p:spPr>
      </p:pic>
      <p:pic>
        <p:nvPicPr>
          <p:cNvPr id="12" name="Picture 2" descr="C:\Users\michael.p.warrington\AppData\Local\Microsoft\Windows\Temporary Internet Files\Content.IE5\5E9EYWSO\MC900433836[1].png"/>
          <p:cNvPicPr>
            <a:picLocks noChangeAspect="1" noChangeArrowheads="1"/>
          </p:cNvPicPr>
          <p:nvPr/>
        </p:nvPicPr>
        <p:blipFill>
          <a:blip r:embed="rId4" cstate="print"/>
          <a:srcRect/>
          <a:stretch>
            <a:fillRect/>
          </a:stretch>
        </p:blipFill>
        <p:spPr bwMode="auto">
          <a:xfrm>
            <a:off x="9753828" y="5486628"/>
            <a:ext cx="914172" cy="914172"/>
          </a:xfrm>
          <a:prstGeom prst="rect">
            <a:avLst/>
          </a:prstGeom>
          <a:noFill/>
        </p:spPr>
      </p:pic>
      <p:sp>
        <p:nvSpPr>
          <p:cNvPr id="13" name="Oval 12"/>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773843691"/>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1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11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11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11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xit"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131076" name="Rectangle 2"/>
          <p:cNvSpPr>
            <a:spLocks noGrp="1" noChangeArrowheads="1"/>
          </p:cNvSpPr>
          <p:nvPr>
            <p:ph type="title"/>
          </p:nvPr>
        </p:nvSpPr>
        <p:spPr>
          <a:xfrm>
            <a:off x="2590800" y="228600"/>
            <a:ext cx="7086600" cy="838200"/>
          </a:xfrm>
        </p:spPr>
        <p:txBody>
          <a:bodyPr/>
          <a:lstStyle/>
          <a:p>
            <a:pPr eaLnBrk="1" hangingPunct="1"/>
            <a:r>
              <a:rPr lang="en-US" sz="4000" dirty="0">
                <a:solidFill>
                  <a:schemeClr val="tx1"/>
                </a:solidFill>
              </a:rPr>
              <a:t>Summary</a:t>
            </a:r>
          </a:p>
        </p:txBody>
      </p:sp>
      <p:sp>
        <p:nvSpPr>
          <p:cNvPr id="7" name="Rectangle 6"/>
          <p:cNvSpPr/>
          <p:nvPr/>
        </p:nvSpPr>
        <p:spPr>
          <a:xfrm>
            <a:off x="1981200" y="1979373"/>
            <a:ext cx="8382000" cy="3551742"/>
          </a:xfrm>
          <a:prstGeom prst="rect">
            <a:avLst/>
          </a:prstGeom>
        </p:spPr>
        <p:txBody>
          <a:bodyPr wrap="square">
            <a:spAutoFit/>
          </a:bodyPr>
          <a:lstStyle/>
          <a:p>
            <a:pPr marL="509588" indent="-509588" fontAlgn="base">
              <a:lnSpc>
                <a:spcPct val="90000"/>
              </a:lnSpc>
              <a:spcBef>
                <a:spcPct val="5000"/>
              </a:spcBef>
              <a:spcAft>
                <a:spcPts val="600"/>
              </a:spcAft>
            </a:pPr>
            <a:r>
              <a:rPr lang="en-US" sz="2400" b="1" dirty="0">
                <a:solidFill>
                  <a:srgbClr val="000000"/>
                </a:solidFill>
                <a:latin typeface="Arial" charset="0"/>
                <a:cs typeface="Arial" charset="0"/>
              </a:rPr>
              <a:t>ELO 14.  Demonstrate evidence-gathering activities by reviewing documents; analyzing data; and interviewing witnesses, subjects, or suspects. </a:t>
            </a:r>
          </a:p>
          <a:p>
            <a:pPr marL="742950" lvl="1" indent="-285750" fontAlgn="base">
              <a:lnSpc>
                <a:spcPct val="110000"/>
              </a:lnSpc>
              <a:spcBef>
                <a:spcPts val="600"/>
              </a:spcBef>
              <a:spcAft>
                <a:spcPts val="600"/>
              </a:spcAft>
              <a:buFontTx/>
              <a:buChar char="–"/>
            </a:pPr>
            <a:r>
              <a:rPr lang="en-US" sz="2000" b="1" kern="0" dirty="0">
                <a:solidFill>
                  <a:srgbClr val="000000"/>
                </a:solidFill>
                <a:latin typeface="Arial"/>
                <a:cs typeface="Arial" charset="0"/>
              </a:rPr>
              <a:t>Evidence Matrix information</a:t>
            </a:r>
          </a:p>
          <a:p>
            <a:pPr marL="742950" lvl="1" indent="-285750" fontAlgn="base">
              <a:lnSpc>
                <a:spcPct val="110000"/>
              </a:lnSpc>
              <a:spcBef>
                <a:spcPts val="600"/>
              </a:spcBef>
              <a:spcAft>
                <a:spcPts val="600"/>
              </a:spcAft>
              <a:buFontTx/>
              <a:buChar char="–"/>
            </a:pPr>
            <a:r>
              <a:rPr lang="en-US" sz="2000" b="1" kern="0" dirty="0">
                <a:solidFill>
                  <a:srgbClr val="000000"/>
                </a:solidFill>
                <a:latin typeface="Arial"/>
                <a:cs typeface="Arial" charset="0"/>
              </a:rPr>
              <a:t>Determining witnesses</a:t>
            </a:r>
          </a:p>
          <a:p>
            <a:pPr marL="742950" lvl="1" indent="-285750" fontAlgn="base">
              <a:lnSpc>
                <a:spcPct val="110000"/>
              </a:lnSpc>
              <a:spcBef>
                <a:spcPts val="600"/>
              </a:spcBef>
              <a:spcAft>
                <a:spcPts val="600"/>
              </a:spcAft>
              <a:buFontTx/>
              <a:buChar char="–"/>
            </a:pPr>
            <a:r>
              <a:rPr lang="en-US" sz="2000" b="1" kern="0" dirty="0">
                <a:solidFill>
                  <a:srgbClr val="000000"/>
                </a:solidFill>
                <a:latin typeface="Arial"/>
                <a:cs typeface="Arial" charset="0"/>
              </a:rPr>
              <a:t>Interview order</a:t>
            </a:r>
          </a:p>
          <a:p>
            <a:pPr marL="742950" lvl="1" indent="-285750" fontAlgn="base">
              <a:lnSpc>
                <a:spcPct val="110000"/>
              </a:lnSpc>
              <a:spcBef>
                <a:spcPts val="600"/>
              </a:spcBef>
              <a:spcAft>
                <a:spcPts val="600"/>
              </a:spcAft>
              <a:buFontTx/>
              <a:buChar char="–"/>
            </a:pPr>
            <a:r>
              <a:rPr lang="en-US" sz="2000" b="1" kern="0" dirty="0">
                <a:solidFill>
                  <a:srgbClr val="000000"/>
                </a:solidFill>
                <a:latin typeface="Arial"/>
                <a:cs typeface="Arial" charset="0"/>
              </a:rPr>
              <a:t>DA Form 3881</a:t>
            </a:r>
          </a:p>
          <a:p>
            <a:pPr lvl="1" fontAlgn="base">
              <a:lnSpc>
                <a:spcPct val="110000"/>
              </a:lnSpc>
              <a:spcBef>
                <a:spcPts val="600"/>
              </a:spcBef>
              <a:spcAft>
                <a:spcPts val="600"/>
              </a:spcAft>
            </a:pPr>
            <a:endParaRPr lang="en-US" sz="2000" b="1" kern="0" dirty="0">
              <a:solidFill>
                <a:srgbClr val="000000"/>
              </a:solidFill>
              <a:latin typeface="Arial"/>
              <a:cs typeface="Arial" charset="0"/>
            </a:endParaRPr>
          </a:p>
        </p:txBody>
      </p:sp>
      <p:sp>
        <p:nvSpPr>
          <p:cNvPr id="3" name="Rectangle 2"/>
          <p:cNvSpPr/>
          <p:nvPr/>
        </p:nvSpPr>
        <p:spPr>
          <a:xfrm>
            <a:off x="2362200" y="5221851"/>
            <a:ext cx="7772400" cy="461665"/>
          </a:xfrm>
          <a:prstGeom prst="rect">
            <a:avLst/>
          </a:prstGeom>
        </p:spPr>
        <p:txBody>
          <a:bodyPr wrap="square">
            <a:spAutoFit/>
          </a:bodyPr>
          <a:lstStyle/>
          <a:p>
            <a:pPr fontAlgn="base">
              <a:spcBef>
                <a:spcPct val="0"/>
              </a:spcBef>
              <a:spcAft>
                <a:spcPct val="0"/>
              </a:spcAft>
            </a:pPr>
            <a:r>
              <a:rPr lang="en-US" sz="2400" b="1" i="1" dirty="0">
                <a:solidFill>
                  <a:srgbClr val="0000FF"/>
                </a:solidFill>
                <a:latin typeface="Arial" charset="0"/>
                <a:cs typeface="Arial" charset="0"/>
              </a:rPr>
              <a:t>Now prepare for the Suspect 4-Part Interview!</a:t>
            </a:r>
          </a:p>
        </p:txBody>
      </p:sp>
      <p:sp>
        <p:nvSpPr>
          <p:cNvPr id="8" name="Oval 7"/>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2597357022"/>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xit"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6998806" y="1393490"/>
            <a:ext cx="3674274" cy="4859197"/>
          </a:xfrm>
          <a:prstGeom prst="rect">
            <a:avLst/>
          </a:prstGeom>
        </p:spPr>
      </p:pic>
      <p:sp>
        <p:nvSpPr>
          <p:cNvPr id="13314"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31747" name="Rectangle 4"/>
          <p:cNvSpPr>
            <a:spLocks noGrp="1" noChangeArrowheads="1"/>
          </p:cNvSpPr>
          <p:nvPr>
            <p:ph type="title"/>
          </p:nvPr>
        </p:nvSpPr>
        <p:spPr>
          <a:xfrm>
            <a:off x="2427514" y="478972"/>
            <a:ext cx="5486400" cy="1143000"/>
          </a:xfrm>
        </p:spPr>
        <p:txBody>
          <a:bodyPr/>
          <a:lstStyle/>
          <a:p>
            <a:pPr eaLnBrk="1" hangingPunct="1"/>
            <a:r>
              <a:rPr lang="en-US" sz="4000" dirty="0">
                <a:solidFill>
                  <a:schemeClr val="tx1"/>
                </a:solidFill>
              </a:rPr>
              <a:t>Investigations </a:t>
            </a:r>
            <a:br>
              <a:rPr lang="en-US" sz="4000" dirty="0">
                <a:solidFill>
                  <a:schemeClr val="tx1"/>
                </a:solidFill>
              </a:rPr>
            </a:br>
            <a:r>
              <a:rPr lang="en-US" sz="4000" dirty="0">
                <a:solidFill>
                  <a:schemeClr val="tx1"/>
                </a:solidFill>
              </a:rPr>
              <a:t>Overview</a:t>
            </a:r>
            <a:br>
              <a:rPr lang="en-US" sz="4000" dirty="0">
                <a:solidFill>
                  <a:schemeClr val="tx1"/>
                </a:solidFill>
              </a:rPr>
            </a:br>
            <a:endParaRPr lang="en-US" sz="3200" dirty="0">
              <a:solidFill>
                <a:schemeClr val="tx1"/>
              </a:solidFill>
            </a:endParaRPr>
          </a:p>
        </p:txBody>
      </p:sp>
      <p:sp>
        <p:nvSpPr>
          <p:cNvPr id="9" name="Rectangle 8"/>
          <p:cNvSpPr/>
          <p:nvPr/>
        </p:nvSpPr>
        <p:spPr bwMode="auto">
          <a:xfrm>
            <a:off x="9144000" y="3422717"/>
            <a:ext cx="1219200" cy="461665"/>
          </a:xfrm>
          <a:prstGeom prst="rect">
            <a:avLst/>
          </a:prstGeom>
          <a:noFill/>
          <a:ln w="76200" cap="flat" cmpd="sng" algn="ctr">
            <a:solidFill>
              <a:srgbClr val="FF0000"/>
            </a:solidFill>
            <a:prstDash val="sysDash"/>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
        <p:nvSpPr>
          <p:cNvPr id="10" name="Down Arrow 9"/>
          <p:cNvSpPr/>
          <p:nvPr/>
        </p:nvSpPr>
        <p:spPr bwMode="auto">
          <a:xfrm>
            <a:off x="9709026" y="2375962"/>
            <a:ext cx="366960" cy="550962"/>
          </a:xfrm>
          <a:prstGeom prst="downArrow">
            <a:avLst/>
          </a:prstGeom>
          <a:solidFill>
            <a:srgbClr val="FF0000"/>
          </a:solidFill>
          <a:ln w="76200" cap="flat" cmpd="sng" algn="ctr">
            <a:noFill/>
            <a:prstDash val="solid"/>
            <a:round/>
            <a:headEnd type="none" w="med" len="med"/>
            <a:tailEnd type="none" w="med" len="med"/>
          </a:ln>
          <a:effectLst/>
        </p:spPr>
        <p:txBody>
          <a:bodyPr wrap="non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cxnSp>
        <p:nvCxnSpPr>
          <p:cNvPr id="4" name="Curved Connector 3"/>
          <p:cNvCxnSpPr/>
          <p:nvPr/>
        </p:nvCxnSpPr>
        <p:spPr bwMode="auto">
          <a:xfrm rot="16200000" flipH="1">
            <a:off x="9480153" y="2850753"/>
            <a:ext cx="914400" cy="394494"/>
          </a:xfrm>
          <a:prstGeom prst="curvedConnector3">
            <a:avLst/>
          </a:prstGeom>
          <a:solidFill>
            <a:srgbClr val="FF0000"/>
          </a:solidFill>
          <a:ln w="76200" cap="flat" cmpd="sng" algn="ctr">
            <a:noFill/>
            <a:prstDash val="solid"/>
            <a:round/>
            <a:headEnd type="none" w="med" len="med"/>
            <a:tailEnd type="triangle"/>
          </a:ln>
          <a:effectLst/>
        </p:spPr>
      </p:cxnSp>
      <p:sp>
        <p:nvSpPr>
          <p:cNvPr id="2" name="Content Placeholder 1"/>
          <p:cNvSpPr>
            <a:spLocks noGrp="1"/>
          </p:cNvSpPr>
          <p:nvPr>
            <p:ph idx="1"/>
          </p:nvPr>
        </p:nvSpPr>
        <p:spPr>
          <a:xfrm>
            <a:off x="1815253" y="1981200"/>
            <a:ext cx="8534400" cy="4495800"/>
          </a:xfrm>
        </p:spPr>
        <p:txBody>
          <a:bodyPr/>
          <a:lstStyle/>
          <a:p>
            <a:r>
              <a:rPr lang="en-US" sz="2400" dirty="0"/>
              <a:t>Introduction / DEFINITIONS</a:t>
            </a:r>
          </a:p>
          <a:p>
            <a:r>
              <a:rPr lang="en-US" sz="2400" dirty="0">
                <a:solidFill>
                  <a:srgbClr val="0000FF"/>
                </a:solidFill>
              </a:rPr>
              <a:t>IGAP Step 1</a:t>
            </a:r>
          </a:p>
          <a:p>
            <a:r>
              <a:rPr lang="en-US" sz="2400" dirty="0">
                <a:solidFill>
                  <a:srgbClr val="0000FF"/>
                </a:solidFill>
              </a:rPr>
              <a:t>IGAP Step 2 / 3</a:t>
            </a:r>
          </a:p>
          <a:p>
            <a:r>
              <a:rPr lang="en-US" sz="2400" dirty="0"/>
              <a:t>Gather the Facts </a:t>
            </a:r>
            <a:r>
              <a:rPr lang="en-US" sz="2400" dirty="0">
                <a:solidFill>
                  <a:srgbClr val="0000FF"/>
                </a:solidFill>
              </a:rPr>
              <a:t>Step 4</a:t>
            </a:r>
          </a:p>
          <a:p>
            <a:r>
              <a:rPr lang="en-US" sz="2400" dirty="0"/>
              <a:t>Analyze the Evidence</a:t>
            </a:r>
          </a:p>
          <a:p>
            <a:r>
              <a:rPr lang="en-US" sz="2400" dirty="0"/>
              <a:t>Write the report: ROI / ROII</a:t>
            </a:r>
          </a:p>
          <a:p>
            <a:r>
              <a:rPr lang="en-US" sz="2400" dirty="0"/>
              <a:t>Make Notifications </a:t>
            </a:r>
            <a:r>
              <a:rPr lang="en-US" sz="2400" dirty="0">
                <a:solidFill>
                  <a:srgbClr val="0000FF"/>
                </a:solidFill>
              </a:rPr>
              <a:t>Step 5</a:t>
            </a:r>
          </a:p>
          <a:p>
            <a:r>
              <a:rPr lang="en-US" sz="2400" dirty="0"/>
              <a:t>Closure &amp; Release </a:t>
            </a:r>
            <a:r>
              <a:rPr lang="en-US" sz="2400" dirty="0">
                <a:solidFill>
                  <a:srgbClr val="0000FF"/>
                </a:solidFill>
              </a:rPr>
              <a:t>Step 6 / 7</a:t>
            </a:r>
          </a:p>
          <a:p>
            <a:r>
              <a:rPr lang="en-US" sz="2400" dirty="0"/>
              <a:t>Review / Quiz / HW / Final</a:t>
            </a:r>
          </a:p>
          <a:p>
            <a:endParaRPr lang="en-US" dirty="0"/>
          </a:p>
          <a:p>
            <a:endParaRPr lang="en-US" dirty="0"/>
          </a:p>
        </p:txBody>
      </p:sp>
    </p:spTree>
    <p:extLst>
      <p:ext uri="{BB962C8B-B14F-4D97-AF65-F5344CB8AC3E}">
        <p14:creationId xmlns:p14="http://schemas.microsoft.com/office/powerpoint/2010/main" val="379015036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1" name="Footer Placeholder 4"/>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121861" name="Rectangle 2"/>
          <p:cNvSpPr>
            <a:spLocks noGrp="1" noChangeArrowheads="1"/>
          </p:cNvSpPr>
          <p:nvPr>
            <p:ph type="title"/>
          </p:nvPr>
        </p:nvSpPr>
        <p:spPr>
          <a:xfrm>
            <a:off x="2590800" y="273844"/>
            <a:ext cx="7086600" cy="838200"/>
          </a:xfrm>
        </p:spPr>
        <p:txBody>
          <a:bodyPr/>
          <a:lstStyle/>
          <a:p>
            <a:pPr eaLnBrk="1" hangingPunct="1"/>
            <a:r>
              <a:rPr lang="en-US" sz="4000" dirty="0">
                <a:solidFill>
                  <a:schemeClr val="tx1"/>
                </a:solidFill>
              </a:rPr>
              <a:t>Suspect Interview</a:t>
            </a:r>
          </a:p>
        </p:txBody>
      </p:sp>
      <p:sp>
        <p:nvSpPr>
          <p:cNvPr id="423939" name="Rectangle 3"/>
          <p:cNvSpPr>
            <a:spLocks noGrp="1" noChangeArrowheads="1"/>
          </p:cNvSpPr>
          <p:nvPr>
            <p:ph type="body" sz="half" idx="1"/>
          </p:nvPr>
        </p:nvSpPr>
        <p:spPr>
          <a:xfrm>
            <a:off x="1762225" y="1915106"/>
            <a:ext cx="8153400" cy="3733800"/>
          </a:xfrm>
        </p:spPr>
        <p:txBody>
          <a:bodyPr/>
          <a:lstStyle/>
          <a:p>
            <a:pPr eaLnBrk="1" hangingPunct="1">
              <a:buFontTx/>
              <a:buNone/>
            </a:pPr>
            <a:r>
              <a:rPr lang="en-US" sz="2800" dirty="0"/>
              <a:t>Four-Part Interview process</a:t>
            </a:r>
          </a:p>
          <a:p>
            <a:pPr eaLnBrk="1" hangingPunct="1">
              <a:buFontTx/>
              <a:buAutoNum type="arabicPeriod"/>
            </a:pPr>
            <a:r>
              <a:rPr lang="en-US" sz="2800" dirty="0"/>
              <a:t> Pre-brief</a:t>
            </a:r>
          </a:p>
          <a:p>
            <a:pPr eaLnBrk="1" hangingPunct="1">
              <a:buFontTx/>
              <a:buAutoNum type="arabicPeriod"/>
            </a:pPr>
            <a:r>
              <a:rPr lang="en-US" sz="2800" dirty="0"/>
              <a:t> Read-in</a:t>
            </a:r>
          </a:p>
          <a:p>
            <a:pPr marL="1219200" lvl="1" indent="-533400" eaLnBrk="1" hangingPunct="1">
              <a:buNone/>
            </a:pPr>
            <a:r>
              <a:rPr lang="en-US" dirty="0"/>
              <a:t>-  Which script? </a:t>
            </a:r>
          </a:p>
          <a:p>
            <a:pPr eaLnBrk="1" hangingPunct="1">
              <a:buFontTx/>
              <a:buAutoNum type="arabicPeriod"/>
            </a:pPr>
            <a:r>
              <a:rPr lang="en-US" sz="2800" dirty="0"/>
              <a:t> Questions</a:t>
            </a:r>
          </a:p>
          <a:p>
            <a:pPr eaLnBrk="1" hangingPunct="1">
              <a:spcBef>
                <a:spcPct val="10000"/>
              </a:spcBef>
              <a:buFontTx/>
              <a:buAutoNum type="arabicPeriod"/>
            </a:pPr>
            <a:r>
              <a:rPr lang="en-US" sz="2800" dirty="0"/>
              <a:t> Read-out</a:t>
            </a:r>
          </a:p>
          <a:p>
            <a:pPr eaLnBrk="1" hangingPunct="1">
              <a:spcBef>
                <a:spcPct val="10000"/>
              </a:spcBef>
              <a:buFontTx/>
              <a:buNone/>
            </a:pPr>
            <a:endParaRPr lang="en-US" sz="2400" i="1" u="sng" dirty="0">
              <a:solidFill>
                <a:srgbClr val="FF0000"/>
              </a:solidFill>
            </a:endParaRPr>
          </a:p>
        </p:txBody>
      </p:sp>
      <p:sp>
        <p:nvSpPr>
          <p:cNvPr id="99334" name="Rectangle 11"/>
          <p:cNvSpPr>
            <a:spLocks noChangeArrowheads="1"/>
          </p:cNvSpPr>
          <p:nvPr/>
        </p:nvSpPr>
        <p:spPr bwMode="auto">
          <a:xfrm>
            <a:off x="1773377" y="5442163"/>
            <a:ext cx="8353425" cy="830262"/>
          </a:xfrm>
          <a:prstGeom prst="rect">
            <a:avLst/>
          </a:prstGeom>
          <a:solidFill>
            <a:srgbClr val="FFFF00"/>
          </a:solidFill>
          <a:ln w="76200">
            <a:noFill/>
            <a:miter lim="800000"/>
            <a:headEnd/>
            <a:tailEnd/>
          </a:ln>
        </p:spPr>
        <p:txBody>
          <a:bodyPr wrap="square">
            <a:spAutoFit/>
          </a:bodyPr>
          <a:lstStyle/>
          <a:p>
            <a:pPr algn="ctr" fontAlgn="base">
              <a:spcBef>
                <a:spcPct val="0"/>
              </a:spcBef>
              <a:spcAft>
                <a:spcPct val="0"/>
              </a:spcAft>
            </a:pPr>
            <a:r>
              <a:rPr lang="en-US" sz="2400" b="1" dirty="0">
                <a:solidFill>
                  <a:srgbClr val="FF0000"/>
                </a:solidFill>
                <a:latin typeface="Arial" charset="0"/>
                <a:cs typeface="Arial" charset="0"/>
              </a:rPr>
              <a:t>PE #13</a:t>
            </a:r>
          </a:p>
          <a:p>
            <a:pPr fontAlgn="base">
              <a:spcBef>
                <a:spcPct val="0"/>
              </a:spcBef>
              <a:spcAft>
                <a:spcPct val="0"/>
              </a:spcAft>
            </a:pPr>
            <a:r>
              <a:rPr lang="en-US" sz="2400" b="1" dirty="0">
                <a:solidFill>
                  <a:srgbClr val="FF0000"/>
                </a:solidFill>
                <a:latin typeface="Arial" charset="0"/>
                <a:cs typeface="Arial" charset="0"/>
              </a:rPr>
              <a:t>(same sequence - different script / different documents)</a:t>
            </a:r>
          </a:p>
        </p:txBody>
      </p:sp>
      <p:pic>
        <p:nvPicPr>
          <p:cNvPr id="11" name="Picture 6" descr="vader.jpg"/>
          <p:cNvPicPr>
            <a:picLocks noChangeAspect="1"/>
          </p:cNvPicPr>
          <p:nvPr/>
        </p:nvPicPr>
        <p:blipFill>
          <a:blip r:embed="rId3" cstate="print"/>
          <a:srcRect/>
          <a:stretch>
            <a:fillRect/>
          </a:stretch>
        </p:blipFill>
        <p:spPr bwMode="auto">
          <a:xfrm flipH="1">
            <a:off x="6934200" y="1905000"/>
            <a:ext cx="3200400" cy="3200400"/>
          </a:xfrm>
          <a:prstGeom prst="rect">
            <a:avLst/>
          </a:prstGeom>
          <a:noFill/>
          <a:ln w="9525">
            <a:noFill/>
            <a:miter lim="800000"/>
            <a:headEnd/>
            <a:tailEnd/>
          </a:ln>
        </p:spPr>
      </p:pic>
      <p:sp>
        <p:nvSpPr>
          <p:cNvPr id="8" name="Oval 7"/>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2643118296"/>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23939">
                                            <p:txEl>
                                              <p:pRg st="0" end="0"/>
                                            </p:txEl>
                                          </p:spTgt>
                                        </p:tgtEl>
                                        <p:attrNameLst>
                                          <p:attrName>style.visibility</p:attrName>
                                        </p:attrNameLst>
                                      </p:cBhvr>
                                      <p:to>
                                        <p:strVal val="visible"/>
                                      </p:to>
                                    </p:set>
                                    <p:anim calcmode="lin" valueType="num">
                                      <p:cBhvr additive="base">
                                        <p:cTn id="7" dur="500" fill="hold"/>
                                        <p:tgtEl>
                                          <p:spTgt spid="4239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2393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23939">
                                            <p:txEl>
                                              <p:pRg st="1" end="1"/>
                                            </p:txEl>
                                          </p:spTgt>
                                        </p:tgtEl>
                                        <p:attrNameLst>
                                          <p:attrName>style.visibility</p:attrName>
                                        </p:attrNameLst>
                                      </p:cBhvr>
                                      <p:to>
                                        <p:strVal val="visible"/>
                                      </p:to>
                                    </p:set>
                                    <p:anim calcmode="lin" valueType="num">
                                      <p:cBhvr additive="base">
                                        <p:cTn id="11" dur="500" fill="hold"/>
                                        <p:tgtEl>
                                          <p:spTgt spid="42393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2393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23939">
                                            <p:txEl>
                                              <p:pRg st="2" end="2"/>
                                            </p:txEl>
                                          </p:spTgt>
                                        </p:tgtEl>
                                        <p:attrNameLst>
                                          <p:attrName>style.visibility</p:attrName>
                                        </p:attrNameLst>
                                      </p:cBhvr>
                                      <p:to>
                                        <p:strVal val="visible"/>
                                      </p:to>
                                    </p:set>
                                    <p:anim calcmode="lin" valueType="num">
                                      <p:cBhvr additive="base">
                                        <p:cTn id="15" dur="500" fill="hold"/>
                                        <p:tgtEl>
                                          <p:spTgt spid="42393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23939">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23939">
                                            <p:txEl>
                                              <p:pRg st="3" end="3"/>
                                            </p:txEl>
                                          </p:spTgt>
                                        </p:tgtEl>
                                        <p:attrNameLst>
                                          <p:attrName>style.visibility</p:attrName>
                                        </p:attrNameLst>
                                      </p:cBhvr>
                                      <p:to>
                                        <p:strVal val="visible"/>
                                      </p:to>
                                    </p:set>
                                    <p:anim calcmode="lin" valueType="num">
                                      <p:cBhvr additive="base">
                                        <p:cTn id="19" dur="500" fill="hold"/>
                                        <p:tgtEl>
                                          <p:spTgt spid="42393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239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23939">
                                            <p:txEl>
                                              <p:pRg st="4" end="4"/>
                                            </p:txEl>
                                          </p:spTgt>
                                        </p:tgtEl>
                                        <p:attrNameLst>
                                          <p:attrName>style.visibility</p:attrName>
                                        </p:attrNameLst>
                                      </p:cBhvr>
                                      <p:to>
                                        <p:strVal val="visible"/>
                                      </p:to>
                                    </p:set>
                                    <p:anim calcmode="lin" valueType="num">
                                      <p:cBhvr additive="base">
                                        <p:cTn id="25" dur="500" fill="hold"/>
                                        <p:tgtEl>
                                          <p:spTgt spid="42393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23939">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423939">
                                            <p:txEl>
                                              <p:pRg st="5" end="5"/>
                                            </p:txEl>
                                          </p:spTgt>
                                        </p:tgtEl>
                                        <p:attrNameLst>
                                          <p:attrName>style.visibility</p:attrName>
                                        </p:attrNameLst>
                                      </p:cBhvr>
                                      <p:to>
                                        <p:strVal val="visible"/>
                                      </p:to>
                                    </p:set>
                                    <p:anim calcmode="lin" valueType="num">
                                      <p:cBhvr additive="base">
                                        <p:cTn id="29" dur="500" fill="hold"/>
                                        <p:tgtEl>
                                          <p:spTgt spid="423939">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423939">
                                            <p:txEl>
                                              <p:pRg st="5" end="5"/>
                                            </p:txEl>
                                          </p:spTgt>
                                        </p:tgtEl>
                                        <p:attrNameLst>
                                          <p:attrName>ppt_y</p:attrName>
                                        </p:attrNameLst>
                                      </p:cBhvr>
                                      <p:tavLst>
                                        <p:tav tm="0">
                                          <p:val>
                                            <p:strVal val="#ppt_y"/>
                                          </p:val>
                                        </p:tav>
                                        <p:tav tm="100000">
                                          <p:val>
                                            <p:strVal val="#ppt_y"/>
                                          </p:val>
                                        </p:tav>
                                      </p:tavLst>
                                    </p:anim>
                                  </p:childTnLst>
                                </p:cTn>
                              </p:par>
                              <p:par>
                                <p:cTn id="31" presetID="1" presetClass="entr" presetSubtype="0" fill="hold" grpId="0" nodeType="withEffect">
                                  <p:stCondLst>
                                    <p:cond delay="0"/>
                                  </p:stCondLst>
                                  <p:childTnLst>
                                    <p:set>
                                      <p:cBhvr>
                                        <p:cTn id="32" dur="1" fill="hold">
                                          <p:stCondLst>
                                            <p:cond delay="0"/>
                                          </p:stCondLst>
                                        </p:cTn>
                                        <p:tgtEl>
                                          <p:spTgt spid="99334"/>
                                        </p:tgtEl>
                                        <p:attrNameLst>
                                          <p:attrName>style.visibility</p:attrName>
                                        </p:attrNameLst>
                                      </p:cBhvr>
                                      <p:to>
                                        <p:strVal val="visible"/>
                                      </p:to>
                                    </p:set>
                                  </p:childTnLst>
                                </p:cTn>
                              </p:par>
                              <p:par>
                                <p:cTn id="33" presetID="1" presetClass="exit"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939" grpId="0" build="p" autoUpdateAnimBg="0"/>
      <p:bldP spid="99334" grpId="0" animBg="1"/>
      <p:bldP spid="8" grpId="0" animBg="1"/>
    </p:bld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1969197" y="1790452"/>
            <a:ext cx="3308784" cy="4375840"/>
          </a:xfrm>
          <a:prstGeom prst="rect">
            <a:avLst/>
          </a:prstGeom>
        </p:spPr>
      </p:pic>
      <p:sp>
        <p:nvSpPr>
          <p:cNvPr id="2" name="Rectangle 1"/>
          <p:cNvSpPr/>
          <p:nvPr/>
        </p:nvSpPr>
        <p:spPr>
          <a:xfrm>
            <a:off x="5507401" y="3817052"/>
            <a:ext cx="5071213" cy="2308324"/>
          </a:xfrm>
          <a:prstGeom prst="rect">
            <a:avLst/>
          </a:prstGeom>
        </p:spPr>
        <p:txBody>
          <a:bodyPr wrap="square">
            <a:spAutoFit/>
          </a:bodyPr>
          <a:lstStyle/>
          <a:p>
            <a:pPr marL="273050" fontAlgn="base">
              <a:spcBef>
                <a:spcPct val="0"/>
              </a:spcBef>
              <a:spcAft>
                <a:spcPct val="0"/>
              </a:spcAft>
            </a:pPr>
            <a:r>
              <a:rPr lang="en-US" sz="2400" b="1" dirty="0">
                <a:solidFill>
                  <a:srgbClr val="000000"/>
                </a:solidFill>
                <a:latin typeface="Arial" charset="0"/>
                <a:cs typeface="Arial" charset="0"/>
              </a:rPr>
              <a:t>Transcripts, Documents, Anything Else?</a:t>
            </a:r>
          </a:p>
          <a:p>
            <a:pPr marL="273050" fontAlgn="base">
              <a:spcBef>
                <a:spcPct val="0"/>
              </a:spcBef>
              <a:spcAft>
                <a:spcPct val="0"/>
              </a:spcAft>
            </a:pPr>
            <a:endParaRPr lang="en-US" sz="1200" b="1" dirty="0">
              <a:solidFill>
                <a:srgbClr val="000000"/>
              </a:solidFill>
              <a:latin typeface="Arial" charset="0"/>
              <a:cs typeface="Arial" charset="0"/>
            </a:endParaRPr>
          </a:p>
          <a:p>
            <a:pPr marL="273050" fontAlgn="base">
              <a:spcBef>
                <a:spcPct val="0"/>
              </a:spcBef>
              <a:spcAft>
                <a:spcPct val="0"/>
              </a:spcAft>
            </a:pPr>
            <a:r>
              <a:rPr lang="en-US" sz="2400" b="1" dirty="0">
                <a:solidFill>
                  <a:srgbClr val="000000"/>
                </a:solidFill>
                <a:latin typeface="Arial" charset="0"/>
                <a:cs typeface="Arial" charset="0"/>
              </a:rPr>
              <a:t>Now update your Evidence Matrix, witness list, and your interview questions!!!</a:t>
            </a:r>
          </a:p>
          <a:p>
            <a:pPr algn="ctr" fontAlgn="base">
              <a:spcBef>
                <a:spcPct val="0"/>
              </a:spcBef>
              <a:spcAft>
                <a:spcPct val="0"/>
              </a:spcAft>
            </a:pPr>
            <a:endParaRPr lang="en-US" sz="1200" b="1" dirty="0">
              <a:solidFill>
                <a:srgbClr val="000000"/>
              </a:solidFill>
              <a:latin typeface="Arial" charset="0"/>
              <a:cs typeface="Arial" charset="0"/>
            </a:endParaRPr>
          </a:p>
        </p:txBody>
      </p:sp>
      <p:sp>
        <p:nvSpPr>
          <p:cNvPr id="67586" name="Footer Placeholder 3"/>
          <p:cNvSpPr>
            <a:spLocks noGrp="1"/>
          </p:cNvSpPr>
          <p:nvPr>
            <p:ph type="ftr" sz="quarter" idx="10"/>
          </p:nvPr>
        </p:nvSpPr>
        <p:spPr>
          <a:xfrm>
            <a:off x="7320742" y="6450904"/>
            <a:ext cx="4114800" cy="457200"/>
          </a:xfrm>
        </p:spPr>
        <p:txBody>
          <a:bodyPr/>
          <a:lstStyle/>
          <a:p>
            <a:pPr fontAlgn="base">
              <a:spcBef>
                <a:spcPct val="0"/>
              </a:spcBef>
              <a:spcAft>
                <a:spcPct val="0"/>
              </a:spcAft>
              <a:defRPr/>
            </a:pPr>
            <a:r>
              <a:rPr lang="en-US" b="1" dirty="0">
                <a:solidFill>
                  <a:srgbClr val="000000"/>
                </a:solidFill>
              </a:rPr>
              <a:t>U.S. Army Inspector General School </a:t>
            </a:r>
          </a:p>
        </p:txBody>
      </p:sp>
      <p:sp>
        <p:nvSpPr>
          <p:cNvPr id="58372" name="Rectangle 2"/>
          <p:cNvSpPr>
            <a:spLocks noGrp="1" noChangeArrowheads="1"/>
          </p:cNvSpPr>
          <p:nvPr>
            <p:ph type="title"/>
          </p:nvPr>
        </p:nvSpPr>
        <p:spPr>
          <a:xfrm>
            <a:off x="3048001" y="228600"/>
            <a:ext cx="6124075" cy="1143000"/>
          </a:xfrm>
        </p:spPr>
        <p:txBody>
          <a:bodyPr/>
          <a:lstStyle/>
          <a:p>
            <a:pPr eaLnBrk="1" hangingPunct="1"/>
            <a:r>
              <a:rPr lang="en-US" sz="4000" dirty="0">
                <a:solidFill>
                  <a:schemeClr val="tx1"/>
                </a:solidFill>
              </a:rPr>
              <a:t>ALAMO Case Study</a:t>
            </a:r>
            <a:br>
              <a:rPr lang="en-US" sz="4000" dirty="0">
                <a:solidFill>
                  <a:schemeClr val="tx1"/>
                </a:solidFill>
              </a:rPr>
            </a:br>
            <a:r>
              <a:rPr lang="en-US" sz="3400" dirty="0">
                <a:solidFill>
                  <a:schemeClr val="tx1"/>
                </a:solidFill>
              </a:rPr>
              <a:t>Step 4: Evaluate Evidence</a:t>
            </a:r>
          </a:p>
        </p:txBody>
      </p:sp>
      <p:sp>
        <p:nvSpPr>
          <p:cNvPr id="58373" name="Line 7"/>
          <p:cNvSpPr>
            <a:spLocks noChangeShapeType="1"/>
          </p:cNvSpPr>
          <p:nvPr/>
        </p:nvSpPr>
        <p:spPr bwMode="auto">
          <a:xfrm flipV="1">
            <a:off x="5105399" y="1676401"/>
            <a:ext cx="766309" cy="1685763"/>
          </a:xfrm>
          <a:prstGeom prst="line">
            <a:avLst/>
          </a:prstGeom>
          <a:noFill/>
          <a:ln w="76200">
            <a:solidFill>
              <a:srgbClr val="990000"/>
            </a:solidFill>
            <a:prstDash val="sysDot"/>
            <a:round/>
            <a:headEnd/>
            <a:tailEnd/>
          </a:ln>
        </p:spPr>
        <p:txBody>
          <a:bodyPr wrap="none"/>
          <a:lstStyle/>
          <a:p>
            <a:pPr fontAlgn="base">
              <a:spcBef>
                <a:spcPct val="0"/>
              </a:spcBef>
              <a:spcAft>
                <a:spcPct val="0"/>
              </a:spcAft>
            </a:pPr>
            <a:endParaRPr lang="en-US" sz="2400" b="1" dirty="0">
              <a:solidFill>
                <a:srgbClr val="FFFFFF"/>
              </a:solidFill>
              <a:latin typeface="Arial" charset="0"/>
              <a:cs typeface="Arial" charset="0"/>
            </a:endParaRPr>
          </a:p>
        </p:txBody>
      </p:sp>
      <p:sp>
        <p:nvSpPr>
          <p:cNvPr id="58374" name="Line 8"/>
          <p:cNvSpPr>
            <a:spLocks noChangeShapeType="1"/>
          </p:cNvSpPr>
          <p:nvPr/>
        </p:nvSpPr>
        <p:spPr bwMode="auto">
          <a:xfrm flipV="1">
            <a:off x="5202057" y="3755136"/>
            <a:ext cx="669651" cy="1035612"/>
          </a:xfrm>
          <a:prstGeom prst="line">
            <a:avLst/>
          </a:prstGeom>
          <a:noFill/>
          <a:ln w="76200">
            <a:solidFill>
              <a:srgbClr val="990000"/>
            </a:solidFill>
            <a:prstDash val="sysDot"/>
            <a:round/>
            <a:headEnd/>
            <a:tailEnd/>
          </a:ln>
        </p:spPr>
        <p:txBody>
          <a:bodyPr wrap="none"/>
          <a:lstStyle/>
          <a:p>
            <a:pPr fontAlgn="base">
              <a:spcBef>
                <a:spcPct val="0"/>
              </a:spcBef>
              <a:spcAft>
                <a:spcPct val="0"/>
              </a:spcAft>
            </a:pPr>
            <a:endParaRPr lang="en-US" sz="2400" b="1" dirty="0">
              <a:solidFill>
                <a:srgbClr val="FFFFFF"/>
              </a:solidFill>
              <a:latin typeface="Arial" charset="0"/>
              <a:cs typeface="Arial" charset="0"/>
            </a:endParaRPr>
          </a:p>
        </p:txBody>
      </p:sp>
      <p:sp>
        <p:nvSpPr>
          <p:cNvPr id="58375" name="Rectangle 9"/>
          <p:cNvSpPr>
            <a:spLocks noChangeArrowheads="1"/>
          </p:cNvSpPr>
          <p:nvPr/>
        </p:nvSpPr>
        <p:spPr bwMode="auto">
          <a:xfrm>
            <a:off x="3962401" y="3362164"/>
            <a:ext cx="1142999" cy="1514637"/>
          </a:xfrm>
          <a:prstGeom prst="rect">
            <a:avLst/>
          </a:prstGeom>
          <a:noFill/>
          <a:ln w="76200">
            <a:solidFill>
              <a:srgbClr val="990000"/>
            </a:solidFill>
            <a:prstDash val="sysDot"/>
            <a:miter lim="800000"/>
            <a:headEnd/>
            <a:tailEnd/>
          </a:ln>
        </p:spPr>
        <p:txBody>
          <a:bodyPr wrap="none" anchor="ct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58377" name="Text Box 11"/>
          <p:cNvSpPr txBox="1">
            <a:spLocks noChangeArrowheads="1"/>
          </p:cNvSpPr>
          <p:nvPr/>
        </p:nvSpPr>
        <p:spPr bwMode="auto">
          <a:xfrm>
            <a:off x="1738833" y="6126473"/>
            <a:ext cx="8824912" cy="338554"/>
          </a:xfrm>
          <a:prstGeom prst="rect">
            <a:avLst/>
          </a:prstGeom>
          <a:noFill/>
          <a:ln w="12700">
            <a:noFill/>
            <a:miter lim="800000"/>
            <a:headEnd type="none" w="sm" len="sm"/>
            <a:tailEnd type="none" w="sm" len="sm"/>
          </a:ln>
        </p:spPr>
        <p:txBody>
          <a:bodyPr wrap="square">
            <a:spAutoFit/>
          </a:bodyPr>
          <a:lstStyle/>
          <a:p>
            <a:pPr fontAlgn="base">
              <a:spcBef>
                <a:spcPct val="0"/>
              </a:spcBef>
              <a:spcAft>
                <a:spcPct val="0"/>
              </a:spcAft>
            </a:pPr>
            <a:r>
              <a:rPr lang="en-US" sz="1600" b="1" dirty="0">
                <a:solidFill>
                  <a:srgbClr val="FF0000"/>
                </a:solidFill>
                <a:latin typeface="Arial" charset="0"/>
                <a:cs typeface="Arial" charset="0"/>
              </a:rPr>
              <a:t>AR 20-1, Paragraph 6-1d and 7-1b </a:t>
            </a: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Section 4-1 (II-4-2)</a:t>
            </a:r>
          </a:p>
        </p:txBody>
      </p:sp>
      <p:pic>
        <p:nvPicPr>
          <p:cNvPr id="15" name="Picture 5" descr="Alamo.png"/>
          <p:cNvPicPr>
            <a:picLocks noChangeAspect="1"/>
          </p:cNvPicPr>
          <p:nvPr/>
        </p:nvPicPr>
        <p:blipFill>
          <a:blip r:embed="rId4" cstate="print"/>
          <a:srcRect/>
          <a:stretch>
            <a:fillRect/>
          </a:stretch>
        </p:blipFill>
        <p:spPr bwMode="auto">
          <a:xfrm>
            <a:off x="9069087" y="268995"/>
            <a:ext cx="1417638" cy="1062210"/>
          </a:xfrm>
          <a:prstGeom prst="rect">
            <a:avLst/>
          </a:prstGeom>
          <a:noFill/>
          <a:ln w="9525">
            <a:noFill/>
            <a:miter lim="800000"/>
            <a:headEnd/>
            <a:tailEnd/>
          </a:ln>
        </p:spPr>
      </p:pic>
      <p:pic>
        <p:nvPicPr>
          <p:cNvPr id="14" name="Picture 6" descr="sherlock-holmes.jpg"/>
          <p:cNvPicPr>
            <a:picLocks noChangeAspect="1"/>
          </p:cNvPicPr>
          <p:nvPr/>
        </p:nvPicPr>
        <p:blipFill>
          <a:blip r:embed="rId5" cstate="print"/>
          <a:srcRect/>
          <a:stretch>
            <a:fillRect/>
          </a:stretch>
        </p:blipFill>
        <p:spPr bwMode="auto">
          <a:xfrm>
            <a:off x="7843650" y="1666372"/>
            <a:ext cx="2406658" cy="1838795"/>
          </a:xfrm>
          <a:prstGeom prst="rect">
            <a:avLst/>
          </a:prstGeom>
          <a:noFill/>
          <a:ln w="9525">
            <a:noFill/>
            <a:miter lim="800000"/>
            <a:headEnd/>
            <a:tailEnd/>
          </a:ln>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71709" y="1595865"/>
            <a:ext cx="1701381" cy="2159272"/>
          </a:xfrm>
          <a:prstGeom prst="rect">
            <a:avLst/>
          </a:prstGeom>
        </p:spPr>
      </p:pic>
    </p:spTree>
    <p:extLst>
      <p:ext uri="{BB962C8B-B14F-4D97-AF65-F5344CB8AC3E}">
        <p14:creationId xmlns:p14="http://schemas.microsoft.com/office/powerpoint/2010/main" val="1351200558"/>
      </p:ext>
    </p:extLst>
  </p:cSld>
  <p:clrMapOvr>
    <a:masterClrMapping/>
  </p:clrMapOvr>
  <p:transition>
    <p:pull/>
    <p:sndAc>
      <p:endSnd/>
    </p:sndAc>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5"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133123" name="Rectangle 2"/>
          <p:cNvSpPr>
            <a:spLocks noGrp="1" noChangeArrowheads="1"/>
          </p:cNvSpPr>
          <p:nvPr>
            <p:ph type="title"/>
          </p:nvPr>
        </p:nvSpPr>
        <p:spPr>
          <a:xfrm>
            <a:off x="2067507" y="429206"/>
            <a:ext cx="8080375" cy="838200"/>
          </a:xfrm>
        </p:spPr>
        <p:txBody>
          <a:bodyPr/>
          <a:lstStyle/>
          <a:p>
            <a:pPr eaLnBrk="1" hangingPunct="1"/>
            <a:r>
              <a:rPr lang="en-US" sz="4000" dirty="0">
                <a:solidFill>
                  <a:schemeClr val="tx1"/>
                </a:solidFill>
              </a:rPr>
              <a:t>    Evaluate the Evidence</a:t>
            </a:r>
            <a:br>
              <a:rPr lang="en-US" sz="4000" dirty="0">
                <a:solidFill>
                  <a:schemeClr val="tx1"/>
                </a:solidFill>
              </a:rPr>
            </a:br>
            <a:r>
              <a:rPr lang="en-US" sz="2400" dirty="0">
                <a:solidFill>
                  <a:schemeClr val="tx1"/>
                </a:solidFill>
              </a:rPr>
              <a:t>(Step 4)</a:t>
            </a:r>
          </a:p>
        </p:txBody>
      </p:sp>
      <p:sp>
        <p:nvSpPr>
          <p:cNvPr id="92163" name="Rectangle 3"/>
          <p:cNvSpPr>
            <a:spLocks noGrp="1" noChangeArrowheads="1"/>
          </p:cNvSpPr>
          <p:nvPr>
            <p:ph type="body" idx="1"/>
          </p:nvPr>
        </p:nvSpPr>
        <p:spPr>
          <a:xfrm>
            <a:off x="1762707" y="1915106"/>
            <a:ext cx="8385175" cy="4114800"/>
          </a:xfrm>
        </p:spPr>
        <p:txBody>
          <a:bodyPr/>
          <a:lstStyle/>
          <a:p>
            <a:pPr eaLnBrk="1" hangingPunct="1"/>
            <a:r>
              <a:rPr lang="en-US" sz="2800" dirty="0"/>
              <a:t>Analyze for accuracy, veracity, and relevance</a:t>
            </a:r>
          </a:p>
          <a:p>
            <a:pPr eaLnBrk="1" hangingPunct="1"/>
            <a:r>
              <a:rPr lang="en-US" sz="2800" dirty="0"/>
              <a:t>Check for inconsistencies and corroboration</a:t>
            </a:r>
          </a:p>
          <a:p>
            <a:pPr eaLnBrk="1" hangingPunct="1"/>
            <a:r>
              <a:rPr lang="en-US" sz="2800" dirty="0"/>
              <a:t>Summarize redundancies</a:t>
            </a:r>
          </a:p>
          <a:p>
            <a:pPr eaLnBrk="1" hangingPunct="1"/>
            <a:r>
              <a:rPr lang="en-US" sz="2800" dirty="0"/>
              <a:t>Determine and correct voids</a:t>
            </a:r>
          </a:p>
          <a:p>
            <a:pPr eaLnBrk="1" hangingPunct="1"/>
            <a:r>
              <a:rPr lang="en-US" sz="2800" dirty="0"/>
              <a:t>Draw clear </a:t>
            </a:r>
            <a:r>
              <a:rPr lang="en-US" sz="2800" i="1" u="sng" dirty="0"/>
              <a:t>and</a:t>
            </a:r>
            <a:r>
              <a:rPr lang="en-US" sz="2800" dirty="0"/>
              <a:t> supported </a:t>
            </a:r>
          </a:p>
          <a:p>
            <a:pPr eaLnBrk="1" hangingPunct="1">
              <a:buFontTx/>
              <a:buNone/>
            </a:pPr>
            <a:r>
              <a:rPr lang="en-US" sz="2800" dirty="0"/>
              <a:t>	conclusions</a:t>
            </a:r>
          </a:p>
          <a:p>
            <a:pPr eaLnBrk="1" hangingPunct="1"/>
            <a:r>
              <a:rPr lang="en-US" sz="2800" dirty="0"/>
              <a:t>Use your best judgment</a:t>
            </a:r>
          </a:p>
          <a:p>
            <a:pPr eaLnBrk="1" hangingPunct="1"/>
            <a:r>
              <a:rPr lang="en-US" sz="2800" i="1" u="sng" dirty="0"/>
              <a:t>Complete</a:t>
            </a:r>
            <a:r>
              <a:rPr lang="en-US" sz="2800" dirty="0"/>
              <a:t> your Evidence Matrix</a:t>
            </a:r>
          </a:p>
        </p:txBody>
      </p:sp>
      <p:sp>
        <p:nvSpPr>
          <p:cNvPr id="133125" name="Rectangle 8"/>
          <p:cNvSpPr>
            <a:spLocks noChangeArrowheads="1"/>
          </p:cNvSpPr>
          <p:nvPr/>
        </p:nvSpPr>
        <p:spPr bwMode="auto">
          <a:xfrm>
            <a:off x="1667256" y="6121400"/>
            <a:ext cx="6780212" cy="338554"/>
          </a:xfrm>
          <a:prstGeom prst="rect">
            <a:avLst/>
          </a:prstGeom>
          <a:noFill/>
          <a:ln w="76200">
            <a:noFill/>
            <a:miter lim="800000"/>
            <a:headEnd/>
            <a:tailEnd/>
          </a:ln>
        </p:spPr>
        <p:txBody>
          <a:bodyPr wrap="square">
            <a:spAutoFit/>
          </a:bodyPr>
          <a:lstStyle/>
          <a:p>
            <a:pPr fontAlgn="base">
              <a:spcBef>
                <a:spcPct val="0"/>
              </a:spcBef>
              <a:spcAft>
                <a:spcPct val="0"/>
              </a:spcAft>
            </a:pP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Sections 1-11 (II-1-29), and 4-1 (II-4-2)</a:t>
            </a:r>
          </a:p>
        </p:txBody>
      </p:sp>
      <p:pic>
        <p:nvPicPr>
          <p:cNvPr id="133126" name="Picture 7" descr="evaluate.bmp"/>
          <p:cNvPicPr>
            <a:picLocks noChangeAspect="1"/>
          </p:cNvPicPr>
          <p:nvPr/>
        </p:nvPicPr>
        <p:blipFill>
          <a:blip r:embed="rId3" cstate="print"/>
          <a:srcRect/>
          <a:stretch>
            <a:fillRect/>
          </a:stretch>
        </p:blipFill>
        <p:spPr bwMode="auto">
          <a:xfrm>
            <a:off x="7924800" y="3048000"/>
            <a:ext cx="2286000" cy="2286000"/>
          </a:xfrm>
          <a:prstGeom prst="rect">
            <a:avLst/>
          </a:prstGeom>
          <a:noFill/>
          <a:ln w="9525">
            <a:noFill/>
            <a:miter lim="800000"/>
            <a:headEnd/>
            <a:tailEnd/>
          </a:ln>
        </p:spPr>
      </p:pic>
      <p:sp>
        <p:nvSpPr>
          <p:cNvPr id="8" name="Oval 7"/>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1262773826"/>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 calcmode="lin" valueType="num">
                                      <p:cBhvr additive="base">
                                        <p:cTn id="7" dur="500" fill="hold"/>
                                        <p:tgtEl>
                                          <p:spTgt spid="921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6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2163">
                                            <p:txEl>
                                              <p:pRg st="1" end="1"/>
                                            </p:txEl>
                                          </p:spTgt>
                                        </p:tgtEl>
                                        <p:attrNameLst>
                                          <p:attrName>style.visibility</p:attrName>
                                        </p:attrNameLst>
                                      </p:cBhvr>
                                      <p:to>
                                        <p:strVal val="visible"/>
                                      </p:to>
                                    </p:set>
                                    <p:anim calcmode="lin" valueType="num">
                                      <p:cBhvr additive="base">
                                        <p:cTn id="11" dur="500" fill="hold"/>
                                        <p:tgtEl>
                                          <p:spTgt spid="9216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216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2163">
                                            <p:txEl>
                                              <p:pRg st="2" end="2"/>
                                            </p:txEl>
                                          </p:spTgt>
                                        </p:tgtEl>
                                        <p:attrNameLst>
                                          <p:attrName>style.visibility</p:attrName>
                                        </p:attrNameLst>
                                      </p:cBhvr>
                                      <p:to>
                                        <p:strVal val="visible"/>
                                      </p:to>
                                    </p:set>
                                    <p:anim calcmode="lin" valueType="num">
                                      <p:cBhvr additive="base">
                                        <p:cTn id="15" dur="500" fill="hold"/>
                                        <p:tgtEl>
                                          <p:spTgt spid="9216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9216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2163">
                                            <p:txEl>
                                              <p:pRg st="3" end="3"/>
                                            </p:txEl>
                                          </p:spTgt>
                                        </p:tgtEl>
                                        <p:attrNameLst>
                                          <p:attrName>style.visibility</p:attrName>
                                        </p:attrNameLst>
                                      </p:cBhvr>
                                      <p:to>
                                        <p:strVal val="visible"/>
                                      </p:to>
                                    </p:set>
                                    <p:anim calcmode="lin" valueType="num">
                                      <p:cBhvr additive="base">
                                        <p:cTn id="19" dur="500" fill="hold"/>
                                        <p:tgtEl>
                                          <p:spTgt spid="9216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21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2163">
                                            <p:txEl>
                                              <p:pRg st="4" end="4"/>
                                            </p:txEl>
                                          </p:spTgt>
                                        </p:tgtEl>
                                        <p:attrNameLst>
                                          <p:attrName>style.visibility</p:attrName>
                                        </p:attrNameLst>
                                      </p:cBhvr>
                                      <p:to>
                                        <p:strVal val="visible"/>
                                      </p:to>
                                    </p:set>
                                    <p:anim calcmode="lin" valueType="num">
                                      <p:cBhvr additive="base">
                                        <p:cTn id="25" dur="500" fill="hold"/>
                                        <p:tgtEl>
                                          <p:spTgt spid="9216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2163">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92163">
                                            <p:txEl>
                                              <p:pRg st="5" end="5"/>
                                            </p:txEl>
                                          </p:spTgt>
                                        </p:tgtEl>
                                        <p:attrNameLst>
                                          <p:attrName>style.visibility</p:attrName>
                                        </p:attrNameLst>
                                      </p:cBhvr>
                                      <p:to>
                                        <p:strVal val="visible"/>
                                      </p:to>
                                    </p:set>
                                    <p:anim calcmode="lin" valueType="num">
                                      <p:cBhvr additive="base">
                                        <p:cTn id="29" dur="500" fill="hold"/>
                                        <p:tgtEl>
                                          <p:spTgt spid="9216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92163">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92163">
                                            <p:txEl>
                                              <p:pRg st="6" end="6"/>
                                            </p:txEl>
                                          </p:spTgt>
                                        </p:tgtEl>
                                        <p:attrNameLst>
                                          <p:attrName>style.visibility</p:attrName>
                                        </p:attrNameLst>
                                      </p:cBhvr>
                                      <p:to>
                                        <p:strVal val="visible"/>
                                      </p:to>
                                    </p:set>
                                    <p:anim calcmode="lin" valueType="num">
                                      <p:cBhvr additive="base">
                                        <p:cTn id="33" dur="500" fill="hold"/>
                                        <p:tgtEl>
                                          <p:spTgt spid="92163">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92163">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92163">
                                            <p:txEl>
                                              <p:pRg st="7" end="7"/>
                                            </p:txEl>
                                          </p:spTgt>
                                        </p:tgtEl>
                                        <p:attrNameLst>
                                          <p:attrName>style.visibility</p:attrName>
                                        </p:attrNameLst>
                                      </p:cBhvr>
                                      <p:to>
                                        <p:strVal val="visible"/>
                                      </p:to>
                                    </p:set>
                                    <p:anim calcmode="lin" valueType="num">
                                      <p:cBhvr additive="base">
                                        <p:cTn id="37" dur="500" fill="hold"/>
                                        <p:tgtEl>
                                          <p:spTgt spid="92163">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2163">
                                            <p:txEl>
                                              <p:pRg st="7" end="7"/>
                                            </p:txEl>
                                          </p:spTgt>
                                        </p:tgtEl>
                                        <p:attrNameLst>
                                          <p:attrName>ppt_y</p:attrName>
                                        </p:attrNameLst>
                                      </p:cBhvr>
                                      <p:tavLst>
                                        <p:tav tm="0">
                                          <p:val>
                                            <p:strVal val="#ppt_y"/>
                                          </p:val>
                                        </p:tav>
                                        <p:tav tm="100000">
                                          <p:val>
                                            <p:strVal val="#ppt_y"/>
                                          </p:val>
                                        </p:tav>
                                      </p:tavLst>
                                    </p:anim>
                                  </p:childTnLst>
                                </p:cTn>
                              </p:par>
                              <p:par>
                                <p:cTn id="39" presetID="1" presetClass="exit"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P spid="8"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1604753" y="1750466"/>
            <a:ext cx="8991600" cy="762000"/>
          </a:xfrm>
          <a:solidFill>
            <a:srgbClr val="FFFFFF"/>
          </a:solidFill>
        </p:spPr>
        <p:txBody>
          <a:bodyPr/>
          <a:lstStyle/>
          <a:p>
            <a:pPr algn="l">
              <a:lnSpc>
                <a:spcPct val="115000"/>
              </a:lnSpc>
              <a:spcAft>
                <a:spcPts val="1000"/>
              </a:spcAft>
              <a:tabLst>
                <a:tab pos="0" algn="l"/>
                <a:tab pos="171450" algn="l"/>
                <a:tab pos="228600" algn="l"/>
              </a:tabLst>
            </a:pPr>
            <a:r>
              <a:rPr lang="en-US" sz="1800" dirty="0">
                <a:solidFill>
                  <a:schemeClr val="tx1"/>
                </a:solidFill>
                <a:ea typeface="Calibri" pitchFamily="34" charset="0"/>
                <a:cs typeface="Times New Roman" pitchFamily="18" charset="0"/>
              </a:rPr>
              <a:t>#2: COL Santa Anna improperly relieved a subordinate commander in violation of Army Regulation (AR) 600-20, paragraph  2-17.  </a:t>
            </a:r>
            <a:r>
              <a:rPr lang="en-US" sz="1500" dirty="0">
                <a:solidFill>
                  <a:srgbClr val="7030A0"/>
                </a:solidFill>
                <a:ea typeface="Calibri" pitchFamily="34" charset="0"/>
                <a:cs typeface="Times New Roman" pitchFamily="18" charset="0"/>
              </a:rPr>
              <a:t>(Also list the elements of proof here)</a:t>
            </a:r>
          </a:p>
        </p:txBody>
      </p:sp>
      <p:sp>
        <p:nvSpPr>
          <p:cNvPr id="18" name="Rectangle 2"/>
          <p:cNvSpPr txBox="1">
            <a:spLocks noChangeArrowheads="1"/>
          </p:cNvSpPr>
          <p:nvPr/>
        </p:nvSpPr>
        <p:spPr bwMode="auto">
          <a:xfrm>
            <a:off x="2816226" y="228600"/>
            <a:ext cx="6861175" cy="1143000"/>
          </a:xfrm>
          <a:prstGeom prst="rect">
            <a:avLst/>
          </a:prstGeom>
          <a:noFill/>
          <a:ln w="9525">
            <a:noFill/>
            <a:miter lim="800000"/>
            <a:headEnd/>
            <a:tailEnd/>
          </a:ln>
        </p:spPr>
        <p:txBody>
          <a:bodyPr anchor="ctr"/>
          <a:lstStyle/>
          <a:p>
            <a:pPr algn="ctr" fontAlgn="base">
              <a:spcBef>
                <a:spcPct val="0"/>
              </a:spcBef>
              <a:spcAft>
                <a:spcPct val="0"/>
              </a:spcAft>
              <a:defRPr/>
            </a:pPr>
            <a:r>
              <a:rPr lang="en-US" sz="4000" b="1" kern="0" dirty="0">
                <a:solidFill>
                  <a:srgbClr val="000000"/>
                </a:solidFill>
                <a:latin typeface="Arial"/>
                <a:cs typeface="Arial" charset="0"/>
              </a:rPr>
              <a:t>Force-Field Diagram</a:t>
            </a:r>
          </a:p>
          <a:p>
            <a:pPr algn="ctr" fontAlgn="base">
              <a:spcBef>
                <a:spcPct val="0"/>
              </a:spcBef>
              <a:spcAft>
                <a:spcPct val="0"/>
              </a:spcAft>
              <a:defRPr/>
            </a:pPr>
            <a:r>
              <a:rPr lang="en-US" sz="2400" b="1" kern="0" dirty="0">
                <a:solidFill>
                  <a:srgbClr val="000000"/>
                </a:solidFill>
                <a:latin typeface="Arial"/>
                <a:cs typeface="Arial" charset="0"/>
              </a:rPr>
              <a:t>(Step 4)</a:t>
            </a:r>
          </a:p>
          <a:p>
            <a:pPr algn="ctr" fontAlgn="base">
              <a:spcBef>
                <a:spcPct val="0"/>
              </a:spcBef>
              <a:spcAft>
                <a:spcPct val="0"/>
              </a:spcAft>
              <a:defRPr/>
            </a:pPr>
            <a:r>
              <a:rPr lang="en-US" sz="2400" b="1" kern="0" dirty="0">
                <a:solidFill>
                  <a:srgbClr val="000000"/>
                </a:solidFill>
                <a:latin typeface="Arial"/>
                <a:cs typeface="Arial" charset="0"/>
              </a:rPr>
              <a:t>Prepare a diagram for each allegation</a:t>
            </a:r>
          </a:p>
        </p:txBody>
      </p:sp>
      <p:sp>
        <p:nvSpPr>
          <p:cNvPr id="3" name="Footer Placeholder 2"/>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130053" name="Rectangle 8"/>
          <p:cNvSpPr>
            <a:spLocks noChangeArrowheads="1"/>
          </p:cNvSpPr>
          <p:nvPr/>
        </p:nvSpPr>
        <p:spPr bwMode="auto">
          <a:xfrm>
            <a:off x="1775735" y="6169822"/>
            <a:ext cx="8242871" cy="307777"/>
          </a:xfrm>
          <a:prstGeom prst="rect">
            <a:avLst/>
          </a:prstGeom>
          <a:noFill/>
          <a:ln w="76200">
            <a:noFill/>
            <a:miter lim="800000"/>
            <a:headEnd/>
            <a:tailEnd/>
          </a:ln>
        </p:spPr>
        <p:txBody>
          <a:bodyPr wrap="square">
            <a:spAutoFit/>
          </a:bodyPr>
          <a:lstStyle/>
          <a:p>
            <a:pPr fontAlgn="base">
              <a:spcBef>
                <a:spcPct val="0"/>
              </a:spcBef>
              <a:spcAft>
                <a:spcPct val="0"/>
              </a:spcAft>
            </a:pPr>
            <a:r>
              <a:rPr lang="en-US" sz="1400" b="1" u="sng" dirty="0">
                <a:solidFill>
                  <a:srgbClr val="0000FF"/>
                </a:solidFill>
                <a:latin typeface="Arial" charset="0"/>
                <a:cs typeface="Arial" charset="0"/>
              </a:rPr>
              <a:t>The A&amp;I Guide</a:t>
            </a:r>
            <a:r>
              <a:rPr lang="en-US" sz="1400" b="1" dirty="0">
                <a:solidFill>
                  <a:srgbClr val="0000FF"/>
                </a:solidFill>
                <a:latin typeface="Arial" charset="0"/>
                <a:cs typeface="Arial" charset="0"/>
              </a:rPr>
              <a:t>, Part Two, Sections 1-11 (II-1-30); 4-12 (II-4-42); and Figure II-4-4 (II-4-43)</a:t>
            </a:r>
          </a:p>
        </p:txBody>
      </p:sp>
      <p:sp>
        <p:nvSpPr>
          <p:cNvPr id="130084" name="Rectangle 2"/>
          <p:cNvSpPr>
            <a:spLocks noChangeArrowheads="1"/>
          </p:cNvSpPr>
          <p:nvPr/>
        </p:nvSpPr>
        <p:spPr bwMode="auto">
          <a:xfrm>
            <a:off x="1984211" y="3011870"/>
            <a:ext cx="2454198" cy="708528"/>
          </a:xfrm>
          <a:prstGeom prst="rect">
            <a:avLst/>
          </a:prstGeom>
          <a:noFill/>
          <a:ln w="9525">
            <a:noFill/>
            <a:miter lim="800000"/>
            <a:headEnd/>
            <a:tailEnd/>
          </a:ln>
        </p:spPr>
        <p:txBody>
          <a:bodyPr wrap="none" lIns="92075" tIns="46038" rIns="92075" bIns="46038">
            <a:spAutoFit/>
          </a:bodyPr>
          <a:lstStyle/>
          <a:p>
            <a:pPr eaLnBrk="0" fontAlgn="base" hangingPunct="0">
              <a:spcBef>
                <a:spcPct val="0"/>
              </a:spcBef>
              <a:spcAft>
                <a:spcPct val="0"/>
              </a:spcAft>
            </a:pPr>
            <a:r>
              <a:rPr lang="en-US" sz="4000" b="1" dirty="0">
                <a:solidFill>
                  <a:srgbClr val="FF0000"/>
                </a:solidFill>
                <a:latin typeface="Arial" charset="0"/>
                <a:cs typeface="Arial" charset="0"/>
              </a:rPr>
              <a:t>‘S’</a:t>
            </a:r>
            <a:r>
              <a:rPr lang="en-US" sz="2400" b="1" dirty="0">
                <a:solidFill>
                  <a:srgbClr val="FF0000"/>
                </a:solidFill>
                <a:latin typeface="Arial" charset="0"/>
                <a:cs typeface="Arial" charset="0"/>
              </a:rPr>
              <a:t>ubstantiate</a:t>
            </a:r>
            <a:endParaRPr lang="en-US" sz="2400" b="1" dirty="0">
              <a:solidFill>
                <a:srgbClr val="000000"/>
              </a:solidFill>
              <a:latin typeface="Arial" charset="0"/>
              <a:cs typeface="Arial" charset="0"/>
            </a:endParaRPr>
          </a:p>
        </p:txBody>
      </p:sp>
      <p:sp>
        <p:nvSpPr>
          <p:cNvPr id="130085" name="Rectangle 3"/>
          <p:cNvSpPr>
            <a:spLocks noChangeArrowheads="1"/>
          </p:cNvSpPr>
          <p:nvPr/>
        </p:nvSpPr>
        <p:spPr bwMode="auto">
          <a:xfrm>
            <a:off x="7099966" y="3026528"/>
            <a:ext cx="3213914" cy="708528"/>
          </a:xfrm>
          <a:prstGeom prst="rect">
            <a:avLst/>
          </a:prstGeom>
          <a:noFill/>
          <a:ln w="9525">
            <a:noFill/>
            <a:miter lim="800000"/>
            <a:headEnd/>
            <a:tailEnd/>
          </a:ln>
        </p:spPr>
        <p:txBody>
          <a:bodyPr lIns="92075" tIns="46038" rIns="92075" bIns="46038">
            <a:spAutoFit/>
          </a:bodyPr>
          <a:lstStyle/>
          <a:p>
            <a:pPr eaLnBrk="0" fontAlgn="base" hangingPunct="0">
              <a:spcBef>
                <a:spcPct val="0"/>
              </a:spcBef>
              <a:spcAft>
                <a:spcPct val="0"/>
              </a:spcAft>
            </a:pPr>
            <a:r>
              <a:rPr lang="en-US" sz="4000" b="1" dirty="0">
                <a:solidFill>
                  <a:srgbClr val="0000FF"/>
                </a:solidFill>
                <a:latin typeface="Arial" charset="0"/>
                <a:cs typeface="Arial" charset="0"/>
              </a:rPr>
              <a:t>‘N’</a:t>
            </a:r>
            <a:r>
              <a:rPr lang="en-US" sz="2400" b="1" dirty="0">
                <a:solidFill>
                  <a:srgbClr val="0000FF"/>
                </a:solidFill>
                <a:latin typeface="Arial" charset="0"/>
                <a:cs typeface="Arial" charset="0"/>
              </a:rPr>
              <a:t>ot Substantiate</a:t>
            </a:r>
            <a:endParaRPr lang="en-US" sz="2400" b="1" dirty="0">
              <a:solidFill>
                <a:srgbClr val="000000"/>
              </a:solidFill>
              <a:latin typeface="Arial" charset="0"/>
              <a:cs typeface="Arial" charset="0"/>
            </a:endParaRPr>
          </a:p>
        </p:txBody>
      </p:sp>
      <p:sp>
        <p:nvSpPr>
          <p:cNvPr id="7" name="Line 4"/>
          <p:cNvSpPr>
            <a:spLocks noChangeShapeType="1"/>
          </p:cNvSpPr>
          <p:nvPr/>
        </p:nvSpPr>
        <p:spPr bwMode="auto">
          <a:xfrm>
            <a:off x="1981201" y="3657600"/>
            <a:ext cx="8238704" cy="0"/>
          </a:xfrm>
          <a:prstGeom prst="line">
            <a:avLst/>
          </a:prstGeom>
          <a:noFill/>
          <a:ln w="57150">
            <a:solidFill>
              <a:schemeClr val="tx1"/>
            </a:solidFill>
            <a:round/>
            <a:headEnd type="none" w="sm" len="sm"/>
            <a:tailEnd type="none" w="sm" len="sm"/>
          </a:ln>
          <a:effectLst/>
        </p:spPr>
        <p:txBody>
          <a:bodyPr/>
          <a:lstStyle/>
          <a:p>
            <a:pPr algn="ctr" fontAlgn="base">
              <a:spcBef>
                <a:spcPct val="0"/>
              </a:spcBef>
              <a:spcAft>
                <a:spcPct val="0"/>
              </a:spcAft>
              <a:defRPr/>
            </a:pPr>
            <a:endParaRPr lang="en-US" sz="2400" b="1" dirty="0">
              <a:solidFill>
                <a:srgbClr val="FFFFFF"/>
              </a:solidFill>
              <a:latin typeface="Arial" charset="0"/>
              <a:cs typeface="Arial" charset="0"/>
            </a:endParaRPr>
          </a:p>
        </p:txBody>
      </p:sp>
      <p:cxnSp>
        <p:nvCxnSpPr>
          <p:cNvPr id="130083" name="Straight Connector 30"/>
          <p:cNvCxnSpPr>
            <a:cxnSpLocks noChangeShapeType="1"/>
          </p:cNvCxnSpPr>
          <p:nvPr/>
        </p:nvCxnSpPr>
        <p:spPr bwMode="auto">
          <a:xfrm>
            <a:off x="6051963" y="3429001"/>
            <a:ext cx="0" cy="2798857"/>
          </a:xfrm>
          <a:prstGeom prst="line">
            <a:avLst/>
          </a:prstGeom>
          <a:noFill/>
          <a:ln w="76200" algn="ctr">
            <a:solidFill>
              <a:schemeClr val="tx1"/>
            </a:solidFill>
            <a:round/>
            <a:headEnd/>
            <a:tailEnd/>
          </a:ln>
        </p:spPr>
      </p:cxnSp>
      <p:grpSp>
        <p:nvGrpSpPr>
          <p:cNvPr id="6" name="Group 43"/>
          <p:cNvGrpSpPr>
            <a:grpSpLocks/>
          </p:cNvGrpSpPr>
          <p:nvPr/>
        </p:nvGrpSpPr>
        <p:grpSpPr bwMode="auto">
          <a:xfrm>
            <a:off x="2732336" y="2454129"/>
            <a:ext cx="6736435" cy="3715692"/>
            <a:chOff x="919097" y="1556860"/>
            <a:chExt cx="6790649" cy="4451094"/>
          </a:xfrm>
        </p:grpSpPr>
        <p:pic>
          <p:nvPicPr>
            <p:cNvPr id="130058" name="Picture 12" descr="funnel3.jpg"/>
            <p:cNvPicPr>
              <a:picLocks noChangeAspect="1"/>
            </p:cNvPicPr>
            <p:nvPr/>
          </p:nvPicPr>
          <p:blipFill>
            <a:blip r:embed="rId3" cstate="print"/>
            <a:srcRect/>
            <a:stretch>
              <a:fillRect/>
            </a:stretch>
          </p:blipFill>
          <p:spPr bwMode="auto">
            <a:xfrm>
              <a:off x="3663588" y="2684733"/>
              <a:ext cx="1295407" cy="1017573"/>
            </a:xfrm>
            <a:prstGeom prst="rect">
              <a:avLst/>
            </a:prstGeom>
            <a:noFill/>
            <a:ln w="9525">
              <a:noFill/>
              <a:miter lim="800000"/>
              <a:headEnd/>
              <a:tailEnd/>
            </a:ln>
          </p:spPr>
        </p:pic>
        <p:sp>
          <p:nvSpPr>
            <p:cNvPr id="19" name="Down Arrow 18"/>
            <p:cNvSpPr/>
            <p:nvPr/>
          </p:nvSpPr>
          <p:spPr bwMode="auto">
            <a:xfrm>
              <a:off x="4175170" y="2644776"/>
              <a:ext cx="274612" cy="633265"/>
            </a:xfrm>
            <a:prstGeom prst="downArrow">
              <a:avLst/>
            </a:prstGeom>
            <a:solidFill>
              <a:srgbClr val="008000"/>
            </a:solidFill>
            <a:ln w="19050" cap="flat" cmpd="sng" algn="ctr">
              <a:solidFill>
                <a:schemeClr val="bg1"/>
              </a:solidFill>
              <a:prstDash val="solid"/>
              <a:round/>
              <a:headEnd type="none" w="med" len="med"/>
              <a:tailEnd type="none" w="med" len="med"/>
            </a:ln>
            <a:effectLst/>
          </p:spPr>
          <p:txBody>
            <a:bodyPr>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
          <p:nvSpPr>
            <p:cNvPr id="130060" name="TextBox 10"/>
            <p:cNvSpPr txBox="1">
              <a:spLocks noChangeArrowheads="1"/>
            </p:cNvSpPr>
            <p:nvPr/>
          </p:nvSpPr>
          <p:spPr bwMode="auto">
            <a:xfrm>
              <a:off x="4053543" y="4717535"/>
              <a:ext cx="482602" cy="1290419"/>
            </a:xfrm>
            <a:prstGeom prst="rect">
              <a:avLst/>
            </a:prstGeom>
            <a:solidFill>
              <a:srgbClr val="FFFFFF"/>
            </a:solidFill>
            <a:ln w="9525">
              <a:noFill/>
              <a:miter lim="800000"/>
              <a:headEnd/>
              <a:tailEnd/>
            </a:ln>
          </p:spPr>
          <p:txBody>
            <a:bodyPr wrap="square">
              <a:spAutoFit/>
            </a:bodyPr>
            <a:lstStyle/>
            <a:p>
              <a:pPr fontAlgn="base">
                <a:spcBef>
                  <a:spcPct val="0"/>
                </a:spcBef>
                <a:spcAft>
                  <a:spcPct val="0"/>
                </a:spcAft>
              </a:pPr>
              <a:r>
                <a:rPr lang="en-US" sz="1600" b="1" dirty="0">
                  <a:solidFill>
                    <a:srgbClr val="0000FF"/>
                  </a:solidFill>
                  <a:latin typeface="Arial" charset="0"/>
                  <a:cs typeface="Arial" charset="0"/>
                </a:rPr>
                <a:t>(D)</a:t>
              </a:r>
            </a:p>
            <a:p>
              <a:pPr fontAlgn="base">
                <a:spcBef>
                  <a:spcPct val="0"/>
                </a:spcBef>
                <a:spcAft>
                  <a:spcPct val="0"/>
                </a:spcAft>
              </a:pPr>
              <a:r>
                <a:rPr lang="en-US" sz="1600" b="1" dirty="0">
                  <a:solidFill>
                    <a:srgbClr val="008000"/>
                  </a:solidFill>
                  <a:latin typeface="Arial" charset="0"/>
                  <a:cs typeface="Arial" charset="0"/>
                </a:rPr>
                <a:t>(C)</a:t>
              </a:r>
            </a:p>
            <a:p>
              <a:pPr fontAlgn="base">
                <a:spcBef>
                  <a:spcPct val="0"/>
                </a:spcBef>
                <a:spcAft>
                  <a:spcPct val="0"/>
                </a:spcAft>
              </a:pPr>
              <a:r>
                <a:rPr lang="en-US" sz="1600" b="1" dirty="0">
                  <a:solidFill>
                    <a:srgbClr val="CD8B33"/>
                  </a:solidFill>
                  <a:latin typeface="Arial" charset="0"/>
                  <a:cs typeface="Arial" charset="0"/>
                </a:rPr>
                <a:t>(H)</a:t>
              </a:r>
            </a:p>
            <a:p>
              <a:pPr fontAlgn="base">
                <a:spcBef>
                  <a:spcPct val="0"/>
                </a:spcBef>
                <a:spcAft>
                  <a:spcPct val="0"/>
                </a:spcAft>
              </a:pPr>
              <a:r>
                <a:rPr lang="en-US" sz="1600" b="1" dirty="0">
                  <a:solidFill>
                    <a:srgbClr val="FF0000"/>
                  </a:solidFill>
                  <a:latin typeface="Arial" charset="0"/>
                  <a:cs typeface="Arial" charset="0"/>
                </a:rPr>
                <a:t>(O)</a:t>
              </a:r>
            </a:p>
          </p:txBody>
        </p:sp>
        <p:sp>
          <p:nvSpPr>
            <p:cNvPr id="130061" name="Rectangle 2"/>
            <p:cNvSpPr>
              <a:spLocks noChangeArrowheads="1"/>
            </p:cNvSpPr>
            <p:nvPr/>
          </p:nvSpPr>
          <p:spPr bwMode="auto">
            <a:xfrm>
              <a:off x="3397516" y="3257034"/>
              <a:ext cx="1830147" cy="1217450"/>
            </a:xfrm>
            <a:prstGeom prst="rect">
              <a:avLst/>
            </a:prstGeom>
            <a:solidFill>
              <a:srgbClr val="FFFFFF"/>
            </a:solidFill>
            <a:ln w="9525">
              <a:noFill/>
              <a:miter lim="800000"/>
              <a:headEnd/>
              <a:tailEnd/>
            </a:ln>
          </p:spPr>
          <p:txBody>
            <a:bodyPr wrap="square" lIns="92075" tIns="46038" rIns="92075" bIns="46038">
              <a:spAutoFit/>
            </a:bodyPr>
            <a:lstStyle/>
            <a:p>
              <a:pPr algn="ctr" eaLnBrk="0" fontAlgn="base" hangingPunct="0">
                <a:spcBef>
                  <a:spcPct val="0"/>
                </a:spcBef>
                <a:spcAft>
                  <a:spcPct val="0"/>
                </a:spcAft>
              </a:pPr>
              <a:r>
                <a:rPr lang="en-US" sz="2000" b="1" dirty="0">
                  <a:solidFill>
                    <a:srgbClr val="008000"/>
                  </a:solidFill>
                  <a:latin typeface="Arial" charset="0"/>
                  <a:cs typeface="Arial" charset="0"/>
                </a:rPr>
                <a:t>Elements </a:t>
              </a:r>
            </a:p>
            <a:p>
              <a:pPr algn="ctr" eaLnBrk="0" fontAlgn="base" hangingPunct="0">
                <a:spcBef>
                  <a:spcPct val="0"/>
                </a:spcBef>
                <a:spcAft>
                  <a:spcPct val="0"/>
                </a:spcAft>
              </a:pPr>
              <a:r>
                <a:rPr lang="en-US" sz="2000" b="1" dirty="0">
                  <a:solidFill>
                    <a:srgbClr val="008000"/>
                  </a:solidFill>
                  <a:latin typeface="Arial" charset="0"/>
                  <a:cs typeface="Arial" charset="0"/>
                </a:rPr>
                <a:t>of proof</a:t>
              </a:r>
            </a:p>
            <a:p>
              <a:pPr algn="ctr" eaLnBrk="0" fontAlgn="base" hangingPunct="0">
                <a:spcBef>
                  <a:spcPct val="0"/>
                </a:spcBef>
                <a:spcAft>
                  <a:spcPct val="0"/>
                </a:spcAft>
              </a:pPr>
              <a:r>
                <a:rPr lang="en-US" sz="2000" b="1" dirty="0">
                  <a:solidFill>
                    <a:srgbClr val="008000"/>
                  </a:solidFill>
                  <a:latin typeface="Arial" charset="0"/>
                  <a:cs typeface="Arial" charset="0"/>
                </a:rPr>
                <a:t>'filter'</a:t>
              </a:r>
            </a:p>
          </p:txBody>
        </p:sp>
        <p:sp>
          <p:nvSpPr>
            <p:cNvPr id="16" name="Down Arrow 15"/>
            <p:cNvSpPr/>
            <p:nvPr/>
          </p:nvSpPr>
          <p:spPr bwMode="auto">
            <a:xfrm rot="2853129">
              <a:off x="3302264" y="3927500"/>
              <a:ext cx="250825" cy="523825"/>
            </a:xfrm>
            <a:prstGeom prst="downArrow">
              <a:avLst/>
            </a:prstGeom>
            <a:solidFill>
              <a:srgbClr val="FF0000"/>
            </a:solidFill>
            <a:ln w="76200" cap="flat" cmpd="sng" algn="ctr">
              <a:noFill/>
              <a:prstDash val="solid"/>
              <a:round/>
              <a:headEnd type="none" w="med" len="med"/>
              <a:tailEnd type="none" w="med" len="med"/>
            </a:ln>
            <a:effectLst/>
          </p:spPr>
          <p:txBody>
            <a:bodyPr>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
          <p:nvSpPr>
            <p:cNvPr id="17" name="Down Arrow 16"/>
            <p:cNvSpPr/>
            <p:nvPr/>
          </p:nvSpPr>
          <p:spPr bwMode="auto">
            <a:xfrm rot="19094571">
              <a:off x="5086403" y="3887654"/>
              <a:ext cx="250801" cy="622568"/>
            </a:xfrm>
            <a:prstGeom prst="downArrow">
              <a:avLst/>
            </a:prstGeom>
            <a:solidFill>
              <a:srgbClr val="0000FF"/>
            </a:solidFill>
            <a:ln w="76200" cap="flat" cmpd="sng" algn="ctr">
              <a:noFill/>
              <a:prstDash val="solid"/>
              <a:round/>
              <a:headEnd type="none" w="med" len="med"/>
              <a:tailEnd type="none" w="med" len="med"/>
            </a:ln>
            <a:effectLst/>
          </p:spPr>
          <p:txBody>
            <a:bodyPr>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
          <p:nvSpPr>
            <p:cNvPr id="130064" name="Rectangle 2"/>
            <p:cNvSpPr>
              <a:spLocks noChangeArrowheads="1"/>
            </p:cNvSpPr>
            <p:nvPr/>
          </p:nvSpPr>
          <p:spPr bwMode="auto">
            <a:xfrm>
              <a:off x="3576513" y="2319328"/>
              <a:ext cx="1512486" cy="480068"/>
            </a:xfrm>
            <a:prstGeom prst="rect">
              <a:avLst/>
            </a:prstGeom>
            <a:solidFill>
              <a:srgbClr val="FFFFFF"/>
            </a:solidFill>
            <a:ln w="9525">
              <a:noFill/>
              <a:miter lim="800000"/>
              <a:headEnd/>
              <a:tailEnd/>
            </a:ln>
          </p:spPr>
          <p:txBody>
            <a:bodyPr wrap="none" lIns="92075" tIns="46038" rIns="92075" bIns="46038">
              <a:spAutoFit/>
            </a:bodyPr>
            <a:lstStyle/>
            <a:p>
              <a:pPr eaLnBrk="0" fontAlgn="base" hangingPunct="0">
                <a:spcBef>
                  <a:spcPct val="0"/>
                </a:spcBef>
                <a:spcAft>
                  <a:spcPct val="0"/>
                </a:spcAft>
              </a:pPr>
              <a:r>
                <a:rPr lang="en-US" sz="2000" b="1" dirty="0">
                  <a:solidFill>
                    <a:srgbClr val="008000"/>
                  </a:solidFill>
                  <a:latin typeface="Arial" charset="0"/>
                  <a:cs typeface="Arial" charset="0"/>
                </a:rPr>
                <a:t>EVIDENCE</a:t>
              </a:r>
            </a:p>
          </p:txBody>
        </p:sp>
        <p:sp>
          <p:nvSpPr>
            <p:cNvPr id="23" name="Curved Down Arrow 22"/>
            <p:cNvSpPr/>
            <p:nvPr/>
          </p:nvSpPr>
          <p:spPr bwMode="auto">
            <a:xfrm flipH="1">
              <a:off x="6633552" y="1752600"/>
              <a:ext cx="761927" cy="553037"/>
            </a:xfrm>
            <a:prstGeom prst="curvedDownArrow">
              <a:avLst>
                <a:gd name="adj1" fmla="val 25000"/>
                <a:gd name="adj2" fmla="val 50000"/>
                <a:gd name="adj3" fmla="val 41393"/>
              </a:avLst>
            </a:prstGeom>
            <a:solidFill>
              <a:srgbClr val="008000"/>
            </a:solidFill>
            <a:ln w="76200" cap="flat" cmpd="sng" algn="ctr">
              <a:noFill/>
              <a:prstDash val="solid"/>
              <a:round/>
              <a:headEnd type="none" w="med" len="med"/>
              <a:tailEnd type="none" w="med" len="med"/>
            </a:ln>
            <a:effectLst/>
          </p:spPr>
          <p:txBody>
            <a:bodyPr>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
          <p:nvSpPr>
            <p:cNvPr id="34" name="Down Arrow 33"/>
            <p:cNvSpPr/>
            <p:nvPr/>
          </p:nvSpPr>
          <p:spPr bwMode="auto">
            <a:xfrm rot="2853129">
              <a:off x="4805028" y="1946300"/>
              <a:ext cx="250825" cy="523825"/>
            </a:xfrm>
            <a:prstGeom prst="downArrow">
              <a:avLst/>
            </a:prstGeom>
            <a:solidFill>
              <a:srgbClr val="008000"/>
            </a:solidFill>
            <a:ln w="76200" cap="flat" cmpd="sng" algn="ctr">
              <a:noFill/>
              <a:prstDash val="solid"/>
              <a:round/>
              <a:headEnd type="none" w="med" len="med"/>
              <a:tailEnd type="none" w="med" len="med"/>
            </a:ln>
            <a:effectLst/>
          </p:spPr>
          <p:txBody>
            <a:bodyPr>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
          <p:nvSpPr>
            <p:cNvPr id="35" name="Down Arrow 34"/>
            <p:cNvSpPr/>
            <p:nvPr/>
          </p:nvSpPr>
          <p:spPr bwMode="auto">
            <a:xfrm rot="21402292">
              <a:off x="4145010" y="1666743"/>
              <a:ext cx="250801" cy="622568"/>
            </a:xfrm>
            <a:prstGeom prst="downArrow">
              <a:avLst/>
            </a:prstGeom>
            <a:solidFill>
              <a:srgbClr val="008000"/>
            </a:solidFill>
            <a:ln w="76200" cap="flat" cmpd="sng" algn="ctr">
              <a:noFill/>
              <a:prstDash val="solid"/>
              <a:round/>
              <a:headEnd type="none" w="med" len="med"/>
              <a:tailEnd type="none" w="med" len="med"/>
            </a:ln>
            <a:effectLst/>
          </p:spPr>
          <p:txBody>
            <a:bodyPr>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
          <p:nvSpPr>
            <p:cNvPr id="36" name="Down Arrow 35"/>
            <p:cNvSpPr/>
            <p:nvPr/>
          </p:nvSpPr>
          <p:spPr bwMode="auto">
            <a:xfrm rot="4744503">
              <a:off x="7322421" y="1908200"/>
              <a:ext cx="250825" cy="523825"/>
            </a:xfrm>
            <a:prstGeom prst="downArrow">
              <a:avLst/>
            </a:prstGeom>
            <a:solidFill>
              <a:srgbClr val="008000"/>
            </a:solidFill>
            <a:ln w="76200" cap="flat" cmpd="sng" algn="ctr">
              <a:noFill/>
              <a:prstDash val="solid"/>
              <a:round/>
              <a:headEnd type="none" w="med" len="med"/>
              <a:tailEnd type="none" w="med" len="med"/>
            </a:ln>
            <a:effectLst/>
          </p:spPr>
          <p:txBody>
            <a:bodyPr>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
          <p:nvSpPr>
            <p:cNvPr id="37" name="Down Arrow 36"/>
            <p:cNvSpPr/>
            <p:nvPr/>
          </p:nvSpPr>
          <p:spPr bwMode="auto">
            <a:xfrm rot="16200000">
              <a:off x="1055597" y="1866925"/>
              <a:ext cx="250825" cy="523825"/>
            </a:xfrm>
            <a:prstGeom prst="downArrow">
              <a:avLst/>
            </a:prstGeom>
            <a:solidFill>
              <a:srgbClr val="008000"/>
            </a:solidFill>
            <a:ln w="76200" cap="flat" cmpd="sng" algn="ctr">
              <a:noFill/>
              <a:prstDash val="solid"/>
              <a:round/>
              <a:headEnd type="none" w="med" len="med"/>
              <a:tailEnd type="none" w="med" len="med"/>
            </a:ln>
            <a:effectLst/>
          </p:spPr>
          <p:txBody>
            <a:bodyPr>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
          <p:nvSpPr>
            <p:cNvPr id="39" name="Down Arrow 38"/>
            <p:cNvSpPr/>
            <p:nvPr/>
          </p:nvSpPr>
          <p:spPr bwMode="auto">
            <a:xfrm rot="19635425">
              <a:off x="3781087" y="1846092"/>
              <a:ext cx="100003" cy="579779"/>
            </a:xfrm>
            <a:prstGeom prst="downArrow">
              <a:avLst/>
            </a:prstGeom>
            <a:solidFill>
              <a:srgbClr val="008000"/>
            </a:solidFill>
            <a:ln w="76200" cap="flat" cmpd="sng" algn="ctr">
              <a:noFill/>
              <a:prstDash val="solid"/>
              <a:round/>
              <a:headEnd type="none" w="med" len="med"/>
              <a:tailEnd type="none" w="med" len="med"/>
            </a:ln>
            <a:effectLst/>
          </p:spPr>
          <p:txBody>
            <a:bodyPr>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
          <p:nvSpPr>
            <p:cNvPr id="41" name="Down Arrow 40"/>
            <p:cNvSpPr/>
            <p:nvPr/>
          </p:nvSpPr>
          <p:spPr bwMode="auto">
            <a:xfrm rot="3435425">
              <a:off x="6351794" y="1607367"/>
              <a:ext cx="101600" cy="484141"/>
            </a:xfrm>
            <a:prstGeom prst="downArrow">
              <a:avLst/>
            </a:prstGeom>
            <a:solidFill>
              <a:srgbClr val="008000"/>
            </a:solidFill>
            <a:ln w="76200" cap="flat" cmpd="sng" algn="ctr">
              <a:noFill/>
              <a:prstDash val="solid"/>
              <a:round/>
              <a:headEnd type="none" w="med" len="med"/>
              <a:tailEnd type="none" w="med" len="med"/>
            </a:ln>
            <a:effectLst/>
          </p:spPr>
          <p:txBody>
            <a:bodyPr>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
          <p:nvSpPr>
            <p:cNvPr id="42" name="Down Arrow 41"/>
            <p:cNvSpPr/>
            <p:nvPr/>
          </p:nvSpPr>
          <p:spPr bwMode="auto">
            <a:xfrm rot="3435425">
              <a:off x="5442365" y="1827398"/>
              <a:ext cx="101600" cy="484141"/>
            </a:xfrm>
            <a:prstGeom prst="downArrow">
              <a:avLst/>
            </a:prstGeom>
            <a:solidFill>
              <a:srgbClr val="008000"/>
            </a:solidFill>
            <a:ln w="76200" cap="flat" cmpd="sng" algn="ctr">
              <a:noFill/>
              <a:prstDash val="solid"/>
              <a:round/>
              <a:headEnd type="none" w="med" len="med"/>
              <a:tailEnd type="none" w="med" len="med"/>
            </a:ln>
            <a:effectLst/>
          </p:spPr>
          <p:txBody>
            <a:bodyPr>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
          <p:nvSpPr>
            <p:cNvPr id="43" name="Down Arrow 42"/>
            <p:cNvSpPr/>
            <p:nvPr/>
          </p:nvSpPr>
          <p:spPr bwMode="auto">
            <a:xfrm rot="3435425">
              <a:off x="4680437" y="1759767"/>
              <a:ext cx="101600" cy="484141"/>
            </a:xfrm>
            <a:prstGeom prst="downArrow">
              <a:avLst/>
            </a:prstGeom>
            <a:solidFill>
              <a:srgbClr val="008000"/>
            </a:solidFill>
            <a:ln w="76200" cap="flat" cmpd="sng" algn="ctr">
              <a:noFill/>
              <a:prstDash val="solid"/>
              <a:round/>
              <a:headEnd type="none" w="med" len="med"/>
              <a:tailEnd type="none" w="med" len="med"/>
            </a:ln>
            <a:effectLst/>
          </p:spPr>
          <p:txBody>
            <a:bodyPr>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
          <p:nvSpPr>
            <p:cNvPr id="130070" name="TextBox 38"/>
            <p:cNvSpPr txBox="1">
              <a:spLocks noChangeArrowheads="1"/>
            </p:cNvSpPr>
            <p:nvPr/>
          </p:nvSpPr>
          <p:spPr bwMode="auto">
            <a:xfrm>
              <a:off x="2038377" y="2163966"/>
              <a:ext cx="1210042" cy="368692"/>
            </a:xfrm>
            <a:prstGeom prst="rect">
              <a:avLst/>
            </a:prstGeom>
            <a:solidFill>
              <a:srgbClr val="FFFFFF"/>
            </a:solidFill>
            <a:ln w="9525">
              <a:noFill/>
              <a:miter lim="800000"/>
              <a:headEnd/>
              <a:tailEnd/>
            </a:ln>
          </p:spPr>
          <p:txBody>
            <a:bodyPr wrap="square">
              <a:spAutoFit/>
            </a:bodyPr>
            <a:lstStyle/>
            <a:p>
              <a:pPr algn="r" fontAlgn="base">
                <a:spcBef>
                  <a:spcPct val="0"/>
                </a:spcBef>
                <a:spcAft>
                  <a:spcPct val="0"/>
                </a:spcAft>
              </a:pPr>
              <a:r>
                <a:rPr lang="en-US" sz="1400" b="1" dirty="0">
                  <a:solidFill>
                    <a:srgbClr val="000000"/>
                  </a:solidFill>
                  <a:latin typeface="Arial" charset="0"/>
                  <a:cs typeface="Arial" charset="0"/>
                </a:rPr>
                <a:t>statements</a:t>
              </a:r>
            </a:p>
          </p:txBody>
        </p:sp>
        <p:sp>
          <p:nvSpPr>
            <p:cNvPr id="130072" name="TextBox 40"/>
            <p:cNvSpPr txBox="1">
              <a:spLocks noChangeArrowheads="1"/>
            </p:cNvSpPr>
            <p:nvPr/>
          </p:nvSpPr>
          <p:spPr bwMode="auto">
            <a:xfrm>
              <a:off x="5490661" y="1942533"/>
              <a:ext cx="1727725" cy="368692"/>
            </a:xfrm>
            <a:prstGeom prst="rect">
              <a:avLst/>
            </a:prstGeom>
            <a:noFill/>
            <a:ln w="9525">
              <a:noFill/>
              <a:miter lim="800000"/>
              <a:headEnd/>
              <a:tailEnd/>
            </a:ln>
          </p:spPr>
          <p:txBody>
            <a:bodyPr wrap="none">
              <a:spAutoFit/>
            </a:bodyPr>
            <a:lstStyle/>
            <a:p>
              <a:pPr fontAlgn="base">
                <a:spcBef>
                  <a:spcPct val="0"/>
                </a:spcBef>
                <a:spcAft>
                  <a:spcPct val="0"/>
                </a:spcAft>
              </a:pPr>
              <a:r>
                <a:rPr lang="en-US" sz="1400" b="1" dirty="0">
                  <a:solidFill>
                    <a:srgbClr val="000000"/>
                  </a:solidFill>
                  <a:latin typeface="Arial" charset="0"/>
                  <a:cs typeface="Arial" charset="0"/>
                </a:rPr>
                <a:t>physical evidence</a:t>
              </a:r>
            </a:p>
          </p:txBody>
        </p:sp>
        <p:sp>
          <p:nvSpPr>
            <p:cNvPr id="130069" name="TextBox 37"/>
            <p:cNvSpPr txBox="1">
              <a:spLocks noChangeArrowheads="1"/>
            </p:cNvSpPr>
            <p:nvPr/>
          </p:nvSpPr>
          <p:spPr bwMode="auto">
            <a:xfrm>
              <a:off x="3019841" y="1673737"/>
              <a:ext cx="1147615" cy="368692"/>
            </a:xfrm>
            <a:prstGeom prst="rect">
              <a:avLst/>
            </a:prstGeom>
            <a:noFill/>
            <a:ln w="9525">
              <a:noFill/>
              <a:miter lim="800000"/>
              <a:headEnd/>
              <a:tailEnd/>
            </a:ln>
          </p:spPr>
          <p:txBody>
            <a:bodyPr wrap="none">
              <a:spAutoFit/>
            </a:bodyPr>
            <a:lstStyle/>
            <a:p>
              <a:pPr fontAlgn="base">
                <a:spcBef>
                  <a:spcPct val="0"/>
                </a:spcBef>
                <a:spcAft>
                  <a:spcPct val="0"/>
                </a:spcAft>
              </a:pPr>
              <a:r>
                <a:rPr lang="en-US" sz="1400" b="1" dirty="0">
                  <a:solidFill>
                    <a:srgbClr val="000000"/>
                  </a:solidFill>
                  <a:latin typeface="Arial" charset="0"/>
                  <a:cs typeface="Arial" charset="0"/>
                </a:rPr>
                <a:t>documents</a:t>
              </a:r>
            </a:p>
          </p:txBody>
        </p:sp>
        <p:sp>
          <p:nvSpPr>
            <p:cNvPr id="130071" name="TextBox 39"/>
            <p:cNvSpPr txBox="1">
              <a:spLocks noChangeArrowheads="1"/>
            </p:cNvSpPr>
            <p:nvPr/>
          </p:nvSpPr>
          <p:spPr bwMode="auto">
            <a:xfrm>
              <a:off x="4524939" y="1556860"/>
              <a:ext cx="1037734" cy="368692"/>
            </a:xfrm>
            <a:prstGeom prst="rect">
              <a:avLst/>
            </a:prstGeom>
            <a:noFill/>
            <a:ln w="9525">
              <a:noFill/>
              <a:miter lim="800000"/>
              <a:headEnd/>
              <a:tailEnd/>
            </a:ln>
          </p:spPr>
          <p:txBody>
            <a:bodyPr wrap="none">
              <a:spAutoFit/>
            </a:bodyPr>
            <a:lstStyle/>
            <a:p>
              <a:pPr fontAlgn="base">
                <a:spcBef>
                  <a:spcPct val="0"/>
                </a:spcBef>
                <a:spcAft>
                  <a:spcPct val="0"/>
                </a:spcAft>
              </a:pPr>
              <a:r>
                <a:rPr lang="en-US" sz="1400" b="1" dirty="0">
                  <a:solidFill>
                    <a:srgbClr val="000000"/>
                  </a:solidFill>
                  <a:latin typeface="Arial" charset="0"/>
                  <a:cs typeface="Arial" charset="0"/>
                </a:rPr>
                <a:t>testimony</a:t>
              </a:r>
            </a:p>
          </p:txBody>
        </p:sp>
        <p:sp>
          <p:nvSpPr>
            <p:cNvPr id="22" name="Curved Down Arrow 21"/>
            <p:cNvSpPr/>
            <p:nvPr/>
          </p:nvSpPr>
          <p:spPr bwMode="auto">
            <a:xfrm rot="19737717">
              <a:off x="1430224" y="1757863"/>
              <a:ext cx="761927" cy="553037"/>
            </a:xfrm>
            <a:prstGeom prst="curvedDownArrow">
              <a:avLst/>
            </a:prstGeom>
            <a:solidFill>
              <a:srgbClr val="008000"/>
            </a:solidFill>
            <a:ln w="76200" cap="flat" cmpd="sng" algn="ctr">
              <a:noFill/>
              <a:prstDash val="solid"/>
              <a:round/>
              <a:headEnd type="none" w="med" len="med"/>
              <a:tailEnd type="none" w="med" len="med"/>
            </a:ln>
            <a:effectLst/>
          </p:spPr>
          <p:txBody>
            <a:bodyPr>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
          <p:nvSpPr>
            <p:cNvPr id="33" name="Down Arrow 32"/>
            <p:cNvSpPr/>
            <p:nvPr/>
          </p:nvSpPr>
          <p:spPr bwMode="auto">
            <a:xfrm rot="19635425">
              <a:off x="3176307" y="1888992"/>
              <a:ext cx="250801" cy="622568"/>
            </a:xfrm>
            <a:prstGeom prst="downArrow">
              <a:avLst/>
            </a:prstGeom>
            <a:solidFill>
              <a:srgbClr val="008000"/>
            </a:solidFill>
            <a:ln w="76200" cap="flat" cmpd="sng" algn="ctr">
              <a:noFill/>
              <a:prstDash val="solid"/>
              <a:round/>
              <a:headEnd type="none" w="med" len="med"/>
              <a:tailEnd type="none" w="med" len="med"/>
            </a:ln>
            <a:effectLst/>
          </p:spPr>
          <p:txBody>
            <a:bodyPr>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
          <p:nvSpPr>
            <p:cNvPr id="38" name="Down Arrow 37"/>
            <p:cNvSpPr/>
            <p:nvPr/>
          </p:nvSpPr>
          <p:spPr bwMode="auto">
            <a:xfrm rot="19635425">
              <a:off x="2849313" y="1769892"/>
              <a:ext cx="100003" cy="579779"/>
            </a:xfrm>
            <a:prstGeom prst="downArrow">
              <a:avLst/>
            </a:prstGeom>
            <a:solidFill>
              <a:srgbClr val="008000"/>
            </a:solidFill>
            <a:ln w="76200" cap="flat" cmpd="sng" algn="ctr">
              <a:noFill/>
              <a:prstDash val="solid"/>
              <a:round/>
              <a:headEnd type="none" w="med" len="med"/>
              <a:tailEnd type="none" w="med" len="med"/>
            </a:ln>
            <a:effectLst/>
          </p:spPr>
          <p:txBody>
            <a:bodyPr>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
          <p:nvSpPr>
            <p:cNvPr id="40" name="Down Arrow 39"/>
            <p:cNvSpPr/>
            <p:nvPr/>
          </p:nvSpPr>
          <p:spPr bwMode="auto">
            <a:xfrm rot="19635425">
              <a:off x="2468350" y="1617493"/>
              <a:ext cx="100003" cy="579779"/>
            </a:xfrm>
            <a:prstGeom prst="downArrow">
              <a:avLst/>
            </a:prstGeom>
            <a:solidFill>
              <a:srgbClr val="008000"/>
            </a:solidFill>
            <a:ln w="76200" cap="flat" cmpd="sng" algn="ctr">
              <a:noFill/>
              <a:prstDash val="solid"/>
              <a:round/>
              <a:headEnd type="none" w="med" len="med"/>
              <a:tailEnd type="none" w="med" len="med"/>
            </a:ln>
            <a:effectLst/>
          </p:spPr>
          <p:txBody>
            <a:bodyPr>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grpSp>
      <p:sp>
        <p:nvSpPr>
          <p:cNvPr id="45" name="Oval 44"/>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3171712038"/>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03426"/>
                                        </p:tgtEl>
                                        <p:attrNameLst>
                                          <p:attrName>style.visibility</p:attrName>
                                        </p:attrNameLst>
                                      </p:cBhvr>
                                      <p:to>
                                        <p:strVal val="hidden"/>
                                      </p:to>
                                    </p:set>
                                  </p:childTnLst>
                                </p:cTn>
                              </p:par>
                              <p:par>
                                <p:cTn id="9" presetID="6" presetClass="emph" presetSubtype="0" fill="hold" nodeType="withEffect">
                                  <p:stCondLst>
                                    <p:cond delay="0"/>
                                  </p:stCondLst>
                                  <p:childTnLst>
                                    <p:animScale>
                                      <p:cBhvr>
                                        <p:cTn id="10" dur="2000" fill="hold"/>
                                        <p:tgtEl>
                                          <p:spTgt spid="6"/>
                                        </p:tgtEl>
                                      </p:cBhvr>
                                      <p:by x="130000" y="130000"/>
                                    </p:animScale>
                                  </p:childTnLst>
                                </p:cTn>
                              </p:par>
                              <p:par>
                                <p:cTn id="11" presetID="1" presetClass="exit"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animBg="1"/>
      <p:bldP spid="18" grpId="0"/>
      <p:bldP spid="45" grpId="0" animBg="1"/>
    </p:bld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stretch>
            <a:fillRect/>
          </a:stretch>
        </p:blipFill>
        <p:spPr>
          <a:xfrm>
            <a:off x="1969197" y="1790452"/>
            <a:ext cx="3308784" cy="4375840"/>
          </a:xfrm>
          <a:prstGeom prst="rect">
            <a:avLst/>
          </a:prstGeom>
        </p:spPr>
      </p:pic>
      <p:sp>
        <p:nvSpPr>
          <p:cNvPr id="67586" name="Footer Placeholder 3"/>
          <p:cNvSpPr>
            <a:spLocks noGrp="1"/>
          </p:cNvSpPr>
          <p:nvPr>
            <p:ph type="ftr" sz="quarter" idx="10"/>
          </p:nvPr>
        </p:nvSpPr>
        <p:spPr>
          <a:xfrm>
            <a:off x="7118410" y="6425852"/>
            <a:ext cx="4114800" cy="457200"/>
          </a:xfrm>
        </p:spPr>
        <p:txBody>
          <a:bodyPr/>
          <a:lstStyle/>
          <a:p>
            <a:pPr fontAlgn="base">
              <a:spcBef>
                <a:spcPct val="0"/>
              </a:spcBef>
              <a:spcAft>
                <a:spcPct val="0"/>
              </a:spcAft>
              <a:defRPr/>
            </a:pPr>
            <a:r>
              <a:rPr lang="en-US" b="1" dirty="0">
                <a:solidFill>
                  <a:srgbClr val="000000"/>
                </a:solidFill>
              </a:rPr>
              <a:t>U.S. Army Inspector General School </a:t>
            </a:r>
          </a:p>
        </p:txBody>
      </p:sp>
      <p:sp>
        <p:nvSpPr>
          <p:cNvPr id="58372" name="Rectangle 2"/>
          <p:cNvSpPr>
            <a:spLocks noGrp="1" noChangeArrowheads="1"/>
          </p:cNvSpPr>
          <p:nvPr>
            <p:ph type="title"/>
          </p:nvPr>
        </p:nvSpPr>
        <p:spPr>
          <a:xfrm>
            <a:off x="3048001" y="228600"/>
            <a:ext cx="6124075" cy="1143000"/>
          </a:xfrm>
        </p:spPr>
        <p:txBody>
          <a:bodyPr/>
          <a:lstStyle/>
          <a:p>
            <a:pPr eaLnBrk="1" hangingPunct="1"/>
            <a:r>
              <a:rPr lang="en-US" sz="4000" dirty="0">
                <a:solidFill>
                  <a:schemeClr val="tx1"/>
                </a:solidFill>
              </a:rPr>
              <a:t>ALAMO Case Study</a:t>
            </a:r>
            <a:br>
              <a:rPr lang="en-US" sz="4000" dirty="0">
                <a:solidFill>
                  <a:schemeClr val="tx1"/>
                </a:solidFill>
              </a:rPr>
            </a:br>
            <a:r>
              <a:rPr lang="en-US" sz="3400" dirty="0">
                <a:solidFill>
                  <a:schemeClr val="tx1"/>
                </a:solidFill>
              </a:rPr>
              <a:t>Step 4: Write Report</a:t>
            </a:r>
          </a:p>
        </p:txBody>
      </p:sp>
      <p:sp>
        <p:nvSpPr>
          <p:cNvPr id="58373" name="Line 7"/>
          <p:cNvSpPr>
            <a:spLocks noChangeShapeType="1"/>
          </p:cNvSpPr>
          <p:nvPr/>
        </p:nvSpPr>
        <p:spPr bwMode="auto">
          <a:xfrm flipV="1">
            <a:off x="5159186" y="1588423"/>
            <a:ext cx="935674" cy="1828766"/>
          </a:xfrm>
          <a:prstGeom prst="line">
            <a:avLst/>
          </a:prstGeom>
          <a:noFill/>
          <a:ln w="76200">
            <a:solidFill>
              <a:srgbClr val="990000"/>
            </a:solidFill>
            <a:prstDash val="sysDot"/>
            <a:round/>
            <a:headEnd/>
            <a:tailEnd/>
          </a:ln>
        </p:spPr>
        <p:txBody>
          <a:bodyPr wrap="none"/>
          <a:lstStyle/>
          <a:p>
            <a:pPr fontAlgn="base">
              <a:spcBef>
                <a:spcPct val="0"/>
              </a:spcBef>
              <a:spcAft>
                <a:spcPct val="0"/>
              </a:spcAft>
            </a:pPr>
            <a:endParaRPr lang="en-US" sz="2400" b="1" dirty="0">
              <a:solidFill>
                <a:srgbClr val="FFFFFF"/>
              </a:solidFill>
              <a:latin typeface="Arial" charset="0"/>
              <a:cs typeface="Arial" charset="0"/>
            </a:endParaRPr>
          </a:p>
        </p:txBody>
      </p:sp>
      <p:sp>
        <p:nvSpPr>
          <p:cNvPr id="58374" name="Line 8"/>
          <p:cNvSpPr>
            <a:spLocks noChangeShapeType="1"/>
          </p:cNvSpPr>
          <p:nvPr/>
        </p:nvSpPr>
        <p:spPr bwMode="auto">
          <a:xfrm flipV="1">
            <a:off x="5146177" y="3771745"/>
            <a:ext cx="789919" cy="1069147"/>
          </a:xfrm>
          <a:prstGeom prst="line">
            <a:avLst/>
          </a:prstGeom>
          <a:noFill/>
          <a:ln w="76200">
            <a:solidFill>
              <a:srgbClr val="990000"/>
            </a:solidFill>
            <a:prstDash val="sysDot"/>
            <a:round/>
            <a:headEnd/>
            <a:tailEnd/>
          </a:ln>
        </p:spPr>
        <p:txBody>
          <a:bodyPr wrap="none"/>
          <a:lstStyle/>
          <a:p>
            <a:pPr fontAlgn="base">
              <a:spcBef>
                <a:spcPct val="0"/>
              </a:spcBef>
              <a:spcAft>
                <a:spcPct val="0"/>
              </a:spcAft>
            </a:pPr>
            <a:endParaRPr lang="en-US" sz="2400" b="1" dirty="0">
              <a:solidFill>
                <a:srgbClr val="FFFFFF"/>
              </a:solidFill>
              <a:latin typeface="Arial" charset="0"/>
              <a:cs typeface="Arial" charset="0"/>
            </a:endParaRPr>
          </a:p>
        </p:txBody>
      </p:sp>
      <p:sp>
        <p:nvSpPr>
          <p:cNvPr id="58375" name="Rectangle 9"/>
          <p:cNvSpPr>
            <a:spLocks noChangeArrowheads="1"/>
          </p:cNvSpPr>
          <p:nvPr/>
        </p:nvSpPr>
        <p:spPr bwMode="auto">
          <a:xfrm>
            <a:off x="3914456" y="3352801"/>
            <a:ext cx="1223394" cy="1552481"/>
          </a:xfrm>
          <a:prstGeom prst="rect">
            <a:avLst/>
          </a:prstGeom>
          <a:noFill/>
          <a:ln w="76200">
            <a:solidFill>
              <a:srgbClr val="990000"/>
            </a:solidFill>
            <a:prstDash val="sysDot"/>
            <a:miter lim="800000"/>
            <a:headEnd/>
            <a:tailEnd/>
          </a:ln>
        </p:spPr>
        <p:txBody>
          <a:bodyPr wrap="none" anchor="ct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58377" name="Text Box 11"/>
          <p:cNvSpPr txBox="1">
            <a:spLocks noChangeArrowheads="1"/>
          </p:cNvSpPr>
          <p:nvPr/>
        </p:nvSpPr>
        <p:spPr bwMode="auto">
          <a:xfrm>
            <a:off x="1835944" y="5919433"/>
            <a:ext cx="8824912" cy="338554"/>
          </a:xfrm>
          <a:prstGeom prst="rect">
            <a:avLst/>
          </a:prstGeom>
          <a:noFill/>
          <a:ln w="12700">
            <a:noFill/>
            <a:miter lim="800000"/>
            <a:headEnd type="none" w="sm" len="sm"/>
            <a:tailEnd type="none" w="sm" len="sm"/>
          </a:ln>
        </p:spPr>
        <p:txBody>
          <a:bodyPr wrap="square">
            <a:spAutoFit/>
          </a:bodyPr>
          <a:lstStyle/>
          <a:p>
            <a:pPr fontAlgn="base">
              <a:spcBef>
                <a:spcPct val="0"/>
              </a:spcBef>
              <a:spcAft>
                <a:spcPct val="0"/>
              </a:spcAft>
            </a:pPr>
            <a:r>
              <a:rPr lang="en-US" sz="1600" b="1" dirty="0">
                <a:solidFill>
                  <a:srgbClr val="FF0000"/>
                </a:solidFill>
                <a:latin typeface="Arial" charset="0"/>
                <a:cs typeface="Arial" charset="0"/>
              </a:rPr>
              <a:t>					          AR 20-1, Paragraph 7-1b(4)</a:t>
            </a:r>
            <a:endParaRPr lang="en-US" sz="1600" b="1" dirty="0">
              <a:solidFill>
                <a:srgbClr val="0000FF"/>
              </a:solidFill>
              <a:latin typeface="Arial" charset="0"/>
              <a:cs typeface="Arial" charset="0"/>
            </a:endParaRPr>
          </a:p>
        </p:txBody>
      </p:sp>
      <p:pic>
        <p:nvPicPr>
          <p:cNvPr id="15" name="Picture 5" descr="Alamo.png"/>
          <p:cNvPicPr>
            <a:picLocks noChangeAspect="1"/>
          </p:cNvPicPr>
          <p:nvPr/>
        </p:nvPicPr>
        <p:blipFill>
          <a:blip r:embed="rId4" cstate="print"/>
          <a:srcRect/>
          <a:stretch>
            <a:fillRect/>
          </a:stretch>
        </p:blipFill>
        <p:spPr bwMode="auto">
          <a:xfrm>
            <a:off x="9069087" y="268995"/>
            <a:ext cx="1417638" cy="1062210"/>
          </a:xfrm>
          <a:prstGeom prst="rect">
            <a:avLst/>
          </a:prstGeom>
          <a:noFill/>
          <a:ln w="9525">
            <a:noFill/>
            <a:miter lim="800000"/>
            <a:headEnd/>
            <a:tailEnd/>
          </a:ln>
        </p:spPr>
      </p:pic>
      <p:sp>
        <p:nvSpPr>
          <p:cNvPr id="16" name="Rectangle 2"/>
          <p:cNvSpPr>
            <a:spLocks noChangeArrowheads="1"/>
          </p:cNvSpPr>
          <p:nvPr/>
        </p:nvSpPr>
        <p:spPr bwMode="auto">
          <a:xfrm>
            <a:off x="7008283" y="4572000"/>
            <a:ext cx="1087621" cy="457200"/>
          </a:xfrm>
          <a:prstGeom prst="rect">
            <a:avLst/>
          </a:prstGeom>
          <a:solidFill>
            <a:srgbClr val="FFFF00"/>
          </a:solidFill>
          <a:ln w="76200">
            <a:noFill/>
            <a:miter lim="800000"/>
            <a:headEnd/>
            <a:tailEnd/>
          </a:ln>
        </p:spPr>
        <p:txBody>
          <a:bodyPr wrap="none" anchor="ctr"/>
          <a:lstStyle/>
          <a:p>
            <a:pPr fontAlgn="base">
              <a:spcBef>
                <a:spcPct val="0"/>
              </a:spcBef>
              <a:spcAft>
                <a:spcPct val="0"/>
              </a:spcAft>
            </a:pPr>
            <a:r>
              <a:rPr lang="en-US" sz="2400" b="1" dirty="0">
                <a:solidFill>
                  <a:srgbClr val="000000"/>
                </a:solidFill>
                <a:latin typeface="Arial" charset="0"/>
                <a:cs typeface="Arial" charset="0"/>
              </a:rPr>
              <a:t>PE #14</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88968" y="1635337"/>
            <a:ext cx="1742292" cy="2211194"/>
          </a:xfrm>
          <a:prstGeom prst="rect">
            <a:avLst/>
          </a:prstGeom>
        </p:spPr>
      </p:pic>
      <p:sp>
        <p:nvSpPr>
          <p:cNvPr id="5" name="Rectangle 4"/>
          <p:cNvSpPr/>
          <p:nvPr/>
        </p:nvSpPr>
        <p:spPr>
          <a:xfrm>
            <a:off x="5638800" y="5115220"/>
            <a:ext cx="4572000" cy="535531"/>
          </a:xfrm>
          <a:prstGeom prst="rect">
            <a:avLst/>
          </a:prstGeom>
        </p:spPr>
        <p:txBody>
          <a:bodyPr>
            <a:spAutoFit/>
          </a:bodyPr>
          <a:lstStyle/>
          <a:p>
            <a:pPr fontAlgn="base">
              <a:lnSpc>
                <a:spcPct val="120000"/>
              </a:lnSpc>
              <a:spcBef>
                <a:spcPct val="0"/>
              </a:spcBef>
              <a:spcAft>
                <a:spcPct val="0"/>
              </a:spcAft>
            </a:pPr>
            <a:r>
              <a:rPr lang="en-US" sz="2400" b="1" dirty="0">
                <a:solidFill>
                  <a:srgbClr val="000000"/>
                </a:solidFill>
                <a:latin typeface="Arial" charset="0"/>
                <a:cs typeface="Arial" charset="0"/>
              </a:rPr>
              <a:t>Graded homework exercise</a:t>
            </a:r>
          </a:p>
        </p:txBody>
      </p:sp>
      <p:pic>
        <p:nvPicPr>
          <p:cNvPr id="7" name="Picture 6"/>
          <p:cNvPicPr>
            <a:picLocks noChangeAspect="1"/>
          </p:cNvPicPr>
          <p:nvPr/>
        </p:nvPicPr>
        <p:blipFill rotWithShape="1">
          <a:blip r:embed="rId6"/>
          <a:srcRect l="19167" t="29630" r="66667" b="9171"/>
          <a:stretch/>
        </p:blipFill>
        <p:spPr>
          <a:xfrm>
            <a:off x="7893205" y="1663676"/>
            <a:ext cx="2237938" cy="2719082"/>
          </a:xfrm>
          <a:prstGeom prst="rect">
            <a:avLst/>
          </a:prstGeom>
          <a:ln>
            <a:solidFill>
              <a:schemeClr val="tx1"/>
            </a:solidFill>
          </a:ln>
        </p:spPr>
      </p:pic>
      <p:sp>
        <p:nvSpPr>
          <p:cNvPr id="19" name="TextBox 18"/>
          <p:cNvSpPr txBox="1"/>
          <p:nvPr/>
        </p:nvSpPr>
        <p:spPr>
          <a:xfrm>
            <a:off x="1835945" y="6123779"/>
            <a:ext cx="6912405" cy="338554"/>
          </a:xfrm>
          <a:prstGeom prst="rect">
            <a:avLst/>
          </a:prstGeom>
          <a:noFill/>
        </p:spPr>
        <p:txBody>
          <a:bodyPr wrap="none" rtlCol="0">
            <a:spAutoFit/>
          </a:bodyPr>
          <a:lstStyle/>
          <a:p>
            <a:pPr marL="0" lvl="4" fontAlgn="base">
              <a:spcBef>
                <a:spcPct val="0"/>
              </a:spcBef>
              <a:spcAft>
                <a:spcPct val="0"/>
              </a:spcAft>
            </a:pP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Sections 4-13, (II-4-44 to 150, Appendix D)</a:t>
            </a:r>
          </a:p>
        </p:txBody>
      </p:sp>
    </p:spTree>
    <p:extLst>
      <p:ext uri="{BB962C8B-B14F-4D97-AF65-F5344CB8AC3E}">
        <p14:creationId xmlns:p14="http://schemas.microsoft.com/office/powerpoint/2010/main" val="3058412720"/>
      </p:ext>
    </p:extLst>
  </p:cSld>
  <p:clrMapOvr>
    <a:masterClrMapping/>
  </p:clrMapOvr>
  <p:transition>
    <p:pull/>
    <p:sndAc>
      <p:endSnd/>
    </p:sndAc>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3" name="Rectangle 3"/>
          <p:cNvSpPr>
            <a:spLocks noGrp="1" noChangeArrowheads="1"/>
          </p:cNvSpPr>
          <p:nvPr>
            <p:ph type="body" idx="1"/>
          </p:nvPr>
        </p:nvSpPr>
        <p:spPr>
          <a:xfrm>
            <a:off x="1764884" y="2286000"/>
            <a:ext cx="8769966" cy="3352800"/>
          </a:xfrm>
        </p:spPr>
        <p:txBody>
          <a:bodyPr/>
          <a:lstStyle/>
          <a:p>
            <a:pPr eaLnBrk="1" hangingPunct="1">
              <a:lnSpc>
                <a:spcPct val="120000"/>
              </a:lnSpc>
            </a:pPr>
            <a:r>
              <a:rPr lang="en-US" sz="2800" dirty="0"/>
              <a:t>Review </a:t>
            </a:r>
            <a:r>
              <a:rPr lang="en-US" sz="2800" i="1" u="sng" dirty="0"/>
              <a:t>ALL</a:t>
            </a:r>
            <a:r>
              <a:rPr lang="en-US" sz="2800" dirty="0"/>
              <a:t> of the evidence </a:t>
            </a:r>
          </a:p>
          <a:p>
            <a:pPr eaLnBrk="1" hangingPunct="1">
              <a:lnSpc>
                <a:spcPct val="120000"/>
              </a:lnSpc>
            </a:pPr>
            <a:r>
              <a:rPr lang="en-US" sz="2800" dirty="0"/>
              <a:t>Review </a:t>
            </a:r>
            <a:r>
              <a:rPr lang="en-US" sz="2800" i="1" u="sng" dirty="0"/>
              <a:t>ALL</a:t>
            </a:r>
            <a:r>
              <a:rPr lang="en-US" sz="2800" dirty="0"/>
              <a:t> of the elements of proof</a:t>
            </a:r>
          </a:p>
          <a:p>
            <a:pPr eaLnBrk="1" hangingPunct="1">
              <a:lnSpc>
                <a:spcPct val="120000"/>
              </a:lnSpc>
            </a:pPr>
            <a:r>
              <a:rPr lang="en-US" sz="2800" dirty="0"/>
              <a:t>Complete and check your </a:t>
            </a:r>
            <a:r>
              <a:rPr lang="en-US" sz="2800" i="1" u="sng" dirty="0"/>
              <a:t>Evidence Matrix </a:t>
            </a:r>
            <a:endParaRPr lang="en-US" sz="2800" u="sng" dirty="0"/>
          </a:p>
          <a:p>
            <a:pPr eaLnBrk="1" hangingPunct="1">
              <a:lnSpc>
                <a:spcPct val="120000"/>
              </a:lnSpc>
            </a:pPr>
            <a:r>
              <a:rPr lang="en-US" sz="2800" dirty="0"/>
              <a:t>Complete the </a:t>
            </a:r>
            <a:r>
              <a:rPr lang="en-US" sz="2800" i="1" u="sng" dirty="0"/>
              <a:t>Force-Field Diagram(s) </a:t>
            </a:r>
          </a:p>
          <a:p>
            <a:pPr eaLnBrk="1" hangingPunct="1">
              <a:lnSpc>
                <a:spcPct val="120000"/>
              </a:lnSpc>
            </a:pPr>
            <a:r>
              <a:rPr lang="en-US" sz="2800" dirty="0"/>
              <a:t>Organize your evidence into report </a:t>
            </a:r>
            <a:r>
              <a:rPr lang="en-US" sz="2800" i="1" u="sng" dirty="0"/>
              <a:t>exhibits</a:t>
            </a:r>
          </a:p>
          <a:p>
            <a:pPr eaLnBrk="1" hangingPunct="1">
              <a:lnSpc>
                <a:spcPct val="120000"/>
              </a:lnSpc>
            </a:pPr>
            <a:r>
              <a:rPr lang="en-US" sz="2800" i="1" u="sng" dirty="0"/>
              <a:t>USE the A&amp;I Guide</a:t>
            </a:r>
            <a:r>
              <a:rPr lang="en-US" sz="2800" i="1" dirty="0"/>
              <a:t> </a:t>
            </a:r>
            <a:r>
              <a:rPr lang="en-US" sz="2800" dirty="0"/>
              <a:t>– write the synopsis </a:t>
            </a:r>
            <a:r>
              <a:rPr lang="en-US" sz="2800" i="1" u="sng" dirty="0"/>
              <a:t>LAST</a:t>
            </a:r>
            <a:r>
              <a:rPr lang="en-US" sz="2800" i="1" dirty="0"/>
              <a:t>!</a:t>
            </a:r>
          </a:p>
        </p:txBody>
      </p:sp>
      <p:sp>
        <p:nvSpPr>
          <p:cNvPr id="95235"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134149" name="Rectangle 2"/>
          <p:cNvSpPr>
            <a:spLocks noGrp="1" noChangeArrowheads="1"/>
          </p:cNvSpPr>
          <p:nvPr>
            <p:ph type="title"/>
          </p:nvPr>
        </p:nvSpPr>
        <p:spPr>
          <a:xfrm>
            <a:off x="2056266" y="271646"/>
            <a:ext cx="8080375" cy="1143000"/>
          </a:xfrm>
        </p:spPr>
        <p:txBody>
          <a:bodyPr/>
          <a:lstStyle/>
          <a:p>
            <a:pPr eaLnBrk="1" hangingPunct="1"/>
            <a:r>
              <a:rPr lang="en-US" sz="4000" dirty="0">
                <a:solidFill>
                  <a:schemeClr val="tx1"/>
                </a:solidFill>
              </a:rPr>
              <a:t>    Prepare to Write</a:t>
            </a:r>
            <a:br>
              <a:rPr lang="en-US" sz="4000" dirty="0">
                <a:solidFill>
                  <a:schemeClr val="tx1"/>
                </a:solidFill>
              </a:rPr>
            </a:br>
            <a:r>
              <a:rPr lang="en-US" sz="4000" dirty="0">
                <a:solidFill>
                  <a:schemeClr val="tx1"/>
                </a:solidFill>
              </a:rPr>
              <a:t> the ROI </a:t>
            </a:r>
          </a:p>
        </p:txBody>
      </p:sp>
      <p:sp>
        <p:nvSpPr>
          <p:cNvPr id="134150" name="Rectangle 8"/>
          <p:cNvSpPr>
            <a:spLocks noChangeArrowheads="1"/>
          </p:cNvSpPr>
          <p:nvPr/>
        </p:nvSpPr>
        <p:spPr bwMode="auto">
          <a:xfrm>
            <a:off x="1658112" y="6123432"/>
            <a:ext cx="8552688" cy="338554"/>
          </a:xfrm>
          <a:prstGeom prst="rect">
            <a:avLst/>
          </a:prstGeom>
          <a:noFill/>
          <a:ln w="76200">
            <a:noFill/>
            <a:miter lim="800000"/>
            <a:headEnd/>
            <a:tailEnd/>
          </a:ln>
        </p:spPr>
        <p:txBody>
          <a:bodyPr wrap="square">
            <a:spAutoFit/>
          </a:bodyPr>
          <a:lstStyle/>
          <a:p>
            <a:pPr fontAlgn="base">
              <a:spcBef>
                <a:spcPct val="0"/>
              </a:spcBef>
              <a:spcAft>
                <a:spcPct val="0"/>
              </a:spcAft>
            </a:pP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Sections 4-13 (II-4-44 to 150, Appendix D)</a:t>
            </a:r>
          </a:p>
        </p:txBody>
      </p:sp>
      <p:sp>
        <p:nvSpPr>
          <p:cNvPr id="9" name="Rectangle 8"/>
          <p:cNvSpPr/>
          <p:nvPr/>
        </p:nvSpPr>
        <p:spPr>
          <a:xfrm>
            <a:off x="1646961" y="1871100"/>
            <a:ext cx="8991600" cy="400110"/>
          </a:xfrm>
          <a:prstGeom prst="rect">
            <a:avLst/>
          </a:prstGeom>
        </p:spPr>
        <p:txBody>
          <a:bodyPr wrap="square">
            <a:spAutoFit/>
          </a:bodyPr>
          <a:lstStyle/>
          <a:p>
            <a:pPr fontAlgn="base">
              <a:spcBef>
                <a:spcPct val="0"/>
              </a:spcBef>
              <a:spcAft>
                <a:spcPct val="0"/>
              </a:spcAft>
            </a:pPr>
            <a:r>
              <a:rPr lang="en-US" sz="2000" b="1" dirty="0">
                <a:solidFill>
                  <a:srgbClr val="FF0000"/>
                </a:solidFill>
                <a:latin typeface="Arial" charset="0"/>
                <a:cs typeface="Arial" charset="0"/>
              </a:rPr>
              <a:t>Resolve Allegations of Impropriety using a Report of Investigation (ROI)</a:t>
            </a:r>
          </a:p>
        </p:txBody>
      </p:sp>
      <p:grpSp>
        <p:nvGrpSpPr>
          <p:cNvPr id="11" name="Group 12"/>
          <p:cNvGrpSpPr>
            <a:grpSpLocks/>
          </p:cNvGrpSpPr>
          <p:nvPr/>
        </p:nvGrpSpPr>
        <p:grpSpPr bwMode="auto">
          <a:xfrm>
            <a:off x="9436100" y="152400"/>
            <a:ext cx="1231900" cy="1219200"/>
            <a:chOff x="7467600" y="76200"/>
            <a:chExt cx="1231900" cy="1219200"/>
          </a:xfrm>
        </p:grpSpPr>
        <p:sp>
          <p:nvSpPr>
            <p:cNvPr id="12" name="AutoShape 5"/>
            <p:cNvSpPr>
              <a:spLocks noChangeArrowheads="1"/>
            </p:cNvSpPr>
            <p:nvPr/>
          </p:nvSpPr>
          <p:spPr bwMode="auto">
            <a:xfrm>
              <a:off x="7467600" y="76200"/>
              <a:ext cx="1231900"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endParaRPr lang="en-US" b="1" dirty="0">
                <a:solidFill>
                  <a:srgbClr val="000000"/>
                </a:solidFill>
              </a:endParaRPr>
            </a:p>
          </p:txBody>
        </p:sp>
        <p:sp>
          <p:nvSpPr>
            <p:cNvPr id="13" name="Text Box 6"/>
            <p:cNvSpPr txBox="1">
              <a:spLocks noChangeArrowheads="1"/>
            </p:cNvSpPr>
            <p:nvPr/>
          </p:nvSpPr>
          <p:spPr bwMode="auto">
            <a:xfrm>
              <a:off x="7811173" y="505336"/>
              <a:ext cx="647027" cy="523220"/>
            </a:xfrm>
            <a:prstGeom prst="rect">
              <a:avLst/>
            </a:prstGeom>
            <a:noFill/>
            <a:ln w="12700">
              <a:noFill/>
              <a:miter lim="800000"/>
              <a:headEnd/>
              <a:tailEnd/>
            </a:ln>
          </p:spPr>
          <p:txBody>
            <a:bodyPr>
              <a:spAutoFit/>
            </a:bodyPr>
            <a:lstStyle/>
            <a:p>
              <a:pPr eaLnBrk="0" fontAlgn="base" hangingPunct="0">
                <a:spcBef>
                  <a:spcPct val="0"/>
                </a:spcBef>
                <a:spcAft>
                  <a:spcPct val="0"/>
                </a:spcAft>
              </a:pPr>
              <a:r>
                <a:rPr lang="en-US" sz="1400" b="1" i="1" dirty="0">
                  <a:solidFill>
                    <a:srgbClr val="000000"/>
                  </a:solidFill>
                  <a:latin typeface="Tempus Sans ITC" pitchFamily="82" charset="0"/>
                  <a:cs typeface="Arial" charset="0"/>
                </a:rPr>
                <a:t>ELO</a:t>
              </a:r>
            </a:p>
            <a:p>
              <a:pPr eaLnBrk="0" fontAlgn="base" hangingPunct="0">
                <a:spcBef>
                  <a:spcPct val="0"/>
                </a:spcBef>
                <a:spcAft>
                  <a:spcPct val="0"/>
                </a:spcAft>
              </a:pPr>
              <a:r>
                <a:rPr lang="en-US" sz="1400" b="1" i="1" dirty="0">
                  <a:solidFill>
                    <a:srgbClr val="000000"/>
                  </a:solidFill>
                  <a:latin typeface="Tempus Sans ITC" pitchFamily="82" charset="0"/>
                  <a:cs typeface="Arial" charset="0"/>
                </a:rPr>
                <a:t>  15</a:t>
              </a:r>
            </a:p>
          </p:txBody>
        </p:sp>
      </p:grpSp>
    </p:spTree>
    <p:extLst>
      <p:ext uri="{BB962C8B-B14F-4D97-AF65-F5344CB8AC3E}">
        <p14:creationId xmlns:p14="http://schemas.microsoft.com/office/powerpoint/2010/main" val="1591438989"/>
      </p:ext>
    </p:extLst>
  </p:cSld>
  <p:clrMapOvr>
    <a:masterClrMapping/>
  </p:clrMapOvr>
  <p:transition>
    <p:pull/>
    <p:sndAc>
      <p:endSnd/>
    </p:sndAc>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Footer Placeholder 3"/>
          <p:cNvSpPr>
            <a:spLocks noGrp="1"/>
          </p:cNvSpPr>
          <p:nvPr>
            <p:ph type="ftr" sz="quarter" idx="10"/>
          </p:nvPr>
        </p:nvSpPr>
        <p:spPr/>
        <p:txBody>
          <a:bodyPr/>
          <a:lstStyle/>
          <a:p>
            <a:pPr fontAlgn="base">
              <a:spcBef>
                <a:spcPct val="0"/>
              </a:spcBef>
              <a:spcAft>
                <a:spcPct val="0"/>
              </a:spcAft>
              <a:defRPr/>
            </a:pPr>
            <a:r>
              <a:rPr lang="en-US" b="1" dirty="0">
                <a:solidFill>
                  <a:srgbClr val="000000"/>
                </a:solidFill>
              </a:rPr>
              <a:t>U.S. Army Inspector General School </a:t>
            </a:r>
          </a:p>
        </p:txBody>
      </p:sp>
      <p:sp>
        <p:nvSpPr>
          <p:cNvPr id="135171" name="Rectangle 2"/>
          <p:cNvSpPr>
            <a:spLocks noGrp="1" noChangeArrowheads="1"/>
          </p:cNvSpPr>
          <p:nvPr>
            <p:ph type="title"/>
          </p:nvPr>
        </p:nvSpPr>
        <p:spPr>
          <a:xfrm>
            <a:off x="3766456" y="76200"/>
            <a:ext cx="4648200" cy="838200"/>
          </a:xfrm>
        </p:spPr>
        <p:txBody>
          <a:bodyPr/>
          <a:lstStyle/>
          <a:p>
            <a:pPr eaLnBrk="1" hangingPunct="1">
              <a:buClr>
                <a:schemeClr val="accent2"/>
              </a:buClr>
            </a:pPr>
            <a:r>
              <a:rPr lang="en-US" sz="4000" dirty="0">
                <a:solidFill>
                  <a:schemeClr val="tx1"/>
                </a:solidFill>
              </a:rPr>
              <a:t>ROI Tips</a:t>
            </a:r>
          </a:p>
        </p:txBody>
      </p:sp>
      <p:sp>
        <p:nvSpPr>
          <p:cNvPr id="102403" name="Rectangle 3"/>
          <p:cNvSpPr>
            <a:spLocks noGrp="1" noChangeArrowheads="1"/>
          </p:cNvSpPr>
          <p:nvPr>
            <p:ph type="body" idx="1"/>
          </p:nvPr>
        </p:nvSpPr>
        <p:spPr>
          <a:xfrm>
            <a:off x="1762225" y="1914920"/>
            <a:ext cx="8763000" cy="4081685"/>
          </a:xfrm>
        </p:spPr>
        <p:txBody>
          <a:bodyPr/>
          <a:lstStyle/>
          <a:p>
            <a:pPr eaLnBrk="1" hangingPunct="1"/>
            <a:r>
              <a:rPr lang="en-US" sz="2000" u="sng" dirty="0"/>
              <a:t>Allegations</a:t>
            </a:r>
            <a:r>
              <a:rPr lang="en-US" sz="2000" dirty="0"/>
              <a:t>:  Be clear, concise, and consistent</a:t>
            </a:r>
          </a:p>
          <a:p>
            <a:pPr eaLnBrk="1" hangingPunct="1"/>
            <a:r>
              <a:rPr lang="en-US" sz="2000" u="sng" dirty="0"/>
              <a:t>Standards</a:t>
            </a:r>
            <a:r>
              <a:rPr lang="en-US" sz="2000" dirty="0"/>
              <a:t>:  Use the correct one(s)</a:t>
            </a:r>
          </a:p>
          <a:p>
            <a:pPr eaLnBrk="1" hangingPunct="1"/>
            <a:r>
              <a:rPr lang="en-US" sz="2000" u="sng" dirty="0"/>
              <a:t>Evidence</a:t>
            </a:r>
            <a:r>
              <a:rPr lang="en-US" sz="2000" dirty="0"/>
              <a:t>:  Address elements of proof in standard(s)</a:t>
            </a:r>
          </a:p>
          <a:p>
            <a:pPr eaLnBrk="1" hangingPunct="1"/>
            <a:r>
              <a:rPr lang="en-US" sz="2000" u="sng" dirty="0"/>
              <a:t>Discussion</a:t>
            </a:r>
            <a:r>
              <a:rPr lang="en-US" sz="2000" dirty="0"/>
              <a:t>:  Explain the credibility of the evidence, </a:t>
            </a:r>
            <a:r>
              <a:rPr lang="en-US" sz="2000" i="1" u="sng" dirty="0">
                <a:solidFill>
                  <a:srgbClr val="0000FF"/>
                </a:solidFill>
              </a:rPr>
              <a:t>AND</a:t>
            </a:r>
            <a:r>
              <a:rPr lang="en-US" sz="2000" dirty="0"/>
              <a:t> discuss </a:t>
            </a:r>
            <a:r>
              <a:rPr lang="en-US" sz="2000" u="sng" dirty="0">
                <a:solidFill>
                  <a:srgbClr val="FF0000"/>
                </a:solidFill>
              </a:rPr>
              <a:t>BOTH SIDES</a:t>
            </a:r>
            <a:r>
              <a:rPr lang="en-US" sz="2000" b="0" dirty="0">
                <a:solidFill>
                  <a:srgbClr val="FF0000"/>
                </a:solidFill>
              </a:rPr>
              <a:t> </a:t>
            </a:r>
            <a:r>
              <a:rPr lang="en-US" sz="2000" dirty="0"/>
              <a:t>of the allegation (</a:t>
            </a:r>
            <a:r>
              <a:rPr lang="en-US" sz="2000" i="1" u="sng" dirty="0"/>
              <a:t>support and refute</a:t>
            </a:r>
            <a:r>
              <a:rPr lang="en-US" sz="2000" dirty="0"/>
              <a:t>) thoroughly</a:t>
            </a:r>
          </a:p>
          <a:p>
            <a:pPr eaLnBrk="1" hangingPunct="1"/>
            <a:r>
              <a:rPr lang="en-US" sz="2000" u="sng" dirty="0"/>
              <a:t>Style</a:t>
            </a:r>
            <a:r>
              <a:rPr lang="en-US" sz="2000" dirty="0"/>
              <a:t>:</a:t>
            </a:r>
          </a:p>
          <a:p>
            <a:pPr lvl="1" eaLnBrk="1" hangingPunct="1"/>
            <a:r>
              <a:rPr lang="en-US" sz="2000" i="1" dirty="0">
                <a:solidFill>
                  <a:srgbClr val="0000FF"/>
                </a:solidFill>
              </a:rPr>
              <a:t>Past tense; </a:t>
            </a:r>
            <a:r>
              <a:rPr lang="en-US" sz="2000" dirty="0"/>
              <a:t>“</a:t>
            </a:r>
            <a:r>
              <a:rPr lang="en-US" sz="2000" i="1" dirty="0"/>
              <a:t>alleged</a:t>
            </a:r>
            <a:r>
              <a:rPr lang="en-US" sz="2000" dirty="0"/>
              <a:t>” (NOT passive voice)</a:t>
            </a:r>
          </a:p>
          <a:p>
            <a:pPr lvl="1" eaLnBrk="1" hangingPunct="1"/>
            <a:r>
              <a:rPr lang="en-US" sz="2000" i="1" dirty="0">
                <a:solidFill>
                  <a:srgbClr val="0000FF"/>
                </a:solidFill>
              </a:rPr>
              <a:t>Testified </a:t>
            </a:r>
            <a:r>
              <a:rPr lang="en-US" sz="2000" dirty="0"/>
              <a:t>(under oath) vs. </a:t>
            </a:r>
            <a:r>
              <a:rPr lang="en-US" sz="2000" i="1" dirty="0">
                <a:solidFill>
                  <a:srgbClr val="0000FF"/>
                </a:solidFill>
              </a:rPr>
              <a:t>stated</a:t>
            </a:r>
            <a:r>
              <a:rPr lang="en-US" sz="2000" i="1" dirty="0">
                <a:solidFill>
                  <a:srgbClr val="FF0000"/>
                </a:solidFill>
              </a:rPr>
              <a:t> </a:t>
            </a:r>
            <a:r>
              <a:rPr lang="en-US" sz="2000" dirty="0"/>
              <a:t>(not under oath)</a:t>
            </a:r>
          </a:p>
          <a:p>
            <a:pPr lvl="1" eaLnBrk="1" hangingPunct="1"/>
            <a:r>
              <a:rPr lang="en-US" sz="2000" i="1" dirty="0">
                <a:solidFill>
                  <a:srgbClr val="0000FF"/>
                </a:solidFill>
              </a:rPr>
              <a:t>Footer on all report pages:  </a:t>
            </a:r>
            <a:r>
              <a:rPr lang="en-US" sz="2000" dirty="0"/>
              <a:t>CUI</a:t>
            </a:r>
            <a:endParaRPr lang="en-US" sz="1600" dirty="0"/>
          </a:p>
          <a:p>
            <a:pPr eaLnBrk="1" hangingPunct="1"/>
            <a:r>
              <a:rPr lang="en-US" sz="2000" u="sng" dirty="0"/>
              <a:t>Example ROI in Section 4-13</a:t>
            </a:r>
            <a:endParaRPr lang="en-US" sz="2000" dirty="0"/>
          </a:p>
        </p:txBody>
      </p:sp>
      <p:sp>
        <p:nvSpPr>
          <p:cNvPr id="7" name="TextBox 6"/>
          <p:cNvSpPr txBox="1"/>
          <p:nvPr/>
        </p:nvSpPr>
        <p:spPr>
          <a:xfrm>
            <a:off x="1752600" y="6096000"/>
            <a:ext cx="6569362" cy="338554"/>
          </a:xfrm>
          <a:prstGeom prst="rect">
            <a:avLst/>
          </a:prstGeom>
          <a:noFill/>
        </p:spPr>
        <p:txBody>
          <a:bodyPr wrap="none" rtlCol="0">
            <a:spAutoFit/>
          </a:bodyPr>
          <a:lstStyle/>
          <a:p>
            <a:pPr marL="0" lvl="4" fontAlgn="base">
              <a:spcBef>
                <a:spcPct val="0"/>
              </a:spcBef>
              <a:spcAft>
                <a:spcPct val="0"/>
              </a:spcAft>
            </a:pP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Section 4-13 (II-4-44 to 150, Appendix D)</a:t>
            </a:r>
          </a:p>
        </p:txBody>
      </p:sp>
    </p:spTree>
    <p:extLst>
      <p:ext uri="{BB962C8B-B14F-4D97-AF65-F5344CB8AC3E}">
        <p14:creationId xmlns:p14="http://schemas.microsoft.com/office/powerpoint/2010/main" val="73092881"/>
      </p:ext>
    </p:extLst>
  </p:cSld>
  <p:clrMapOvr>
    <a:masterClrMapping/>
  </p:clrMapOvr>
  <p:transition>
    <p:sndAc>
      <p:endSnd/>
    </p:sndAc>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2547258" y="119744"/>
            <a:ext cx="7086600" cy="762000"/>
          </a:xfrm>
        </p:spPr>
        <p:txBody>
          <a:bodyPr/>
          <a:lstStyle/>
          <a:p>
            <a:pPr eaLnBrk="1" hangingPunct="1"/>
            <a:r>
              <a:rPr lang="en-US" sz="4000" dirty="0">
                <a:solidFill>
                  <a:schemeClr val="tx1"/>
                </a:solidFill>
              </a:rPr>
              <a:t>ROI / ROII</a:t>
            </a:r>
          </a:p>
        </p:txBody>
      </p:sp>
      <p:sp>
        <p:nvSpPr>
          <p:cNvPr id="137219" name="TextBox 30"/>
          <p:cNvSpPr txBox="1">
            <a:spLocks noChangeArrowheads="1"/>
          </p:cNvSpPr>
          <p:nvPr/>
        </p:nvSpPr>
        <p:spPr bwMode="auto">
          <a:xfrm>
            <a:off x="7831138" y="3352801"/>
            <a:ext cx="2667000" cy="1230313"/>
          </a:xfrm>
          <a:prstGeom prst="rect">
            <a:avLst/>
          </a:prstGeom>
          <a:noFill/>
          <a:ln w="9525">
            <a:solidFill>
              <a:schemeClr val="tx1"/>
            </a:solidFill>
            <a:miter lim="800000"/>
            <a:headEnd/>
            <a:tailEnd/>
          </a:ln>
        </p:spPr>
        <p:txBody>
          <a:bodyPr>
            <a:spAutoFit/>
          </a:bodyPr>
          <a:lstStyle/>
          <a:p>
            <a:pPr fontAlgn="base">
              <a:spcBef>
                <a:spcPct val="0"/>
              </a:spcBef>
              <a:spcAft>
                <a:spcPct val="0"/>
              </a:spcAft>
            </a:pPr>
            <a:r>
              <a:rPr lang="en-US" sz="2000" b="1" dirty="0">
                <a:solidFill>
                  <a:srgbClr val="000000"/>
                </a:solidFill>
                <a:latin typeface="Arial" charset="0"/>
                <a:cs typeface="Arial" charset="0"/>
              </a:rPr>
              <a:t>Other Matters:</a:t>
            </a:r>
          </a:p>
          <a:p>
            <a:pPr fontAlgn="base">
              <a:spcBef>
                <a:spcPct val="0"/>
              </a:spcBef>
              <a:spcAft>
                <a:spcPct val="0"/>
              </a:spcAft>
            </a:pPr>
            <a:r>
              <a:rPr lang="en-US" b="1" dirty="0">
                <a:solidFill>
                  <a:srgbClr val="000000"/>
                </a:solidFill>
                <a:latin typeface="Arial" charset="0"/>
                <a:cs typeface="Arial" charset="0"/>
              </a:rPr>
              <a:t>5. (1</a:t>
            </a:r>
            <a:r>
              <a:rPr lang="en-US" b="1" baseline="30000" dirty="0">
                <a:solidFill>
                  <a:srgbClr val="000000"/>
                </a:solidFill>
                <a:latin typeface="Arial" charset="0"/>
                <a:cs typeface="Arial" charset="0"/>
              </a:rPr>
              <a:t>st</a:t>
            </a:r>
            <a:r>
              <a:rPr lang="en-US" b="1" dirty="0">
                <a:solidFill>
                  <a:srgbClr val="000000"/>
                </a:solidFill>
                <a:latin typeface="Arial" charset="0"/>
                <a:cs typeface="Arial" charset="0"/>
              </a:rPr>
              <a:t> matter)</a:t>
            </a:r>
          </a:p>
          <a:p>
            <a:pPr fontAlgn="base">
              <a:spcBef>
                <a:spcPct val="0"/>
              </a:spcBef>
              <a:spcAft>
                <a:spcPct val="0"/>
              </a:spcAft>
            </a:pPr>
            <a:r>
              <a:rPr lang="en-US" b="1" dirty="0">
                <a:solidFill>
                  <a:srgbClr val="000000"/>
                </a:solidFill>
                <a:latin typeface="Arial" charset="0"/>
                <a:cs typeface="Arial" charset="0"/>
              </a:rPr>
              <a:t>6. (2</a:t>
            </a:r>
            <a:r>
              <a:rPr lang="en-US" b="1" baseline="30000" dirty="0">
                <a:solidFill>
                  <a:srgbClr val="000000"/>
                </a:solidFill>
                <a:latin typeface="Arial" charset="0"/>
                <a:cs typeface="Arial" charset="0"/>
              </a:rPr>
              <a:t>nd</a:t>
            </a:r>
            <a:r>
              <a:rPr lang="en-US" b="1" dirty="0">
                <a:solidFill>
                  <a:srgbClr val="000000"/>
                </a:solidFill>
                <a:latin typeface="Arial" charset="0"/>
                <a:cs typeface="Arial" charset="0"/>
              </a:rPr>
              <a:t> matter)</a:t>
            </a:r>
          </a:p>
          <a:p>
            <a:pPr fontAlgn="base">
              <a:spcBef>
                <a:spcPct val="0"/>
              </a:spcBef>
              <a:spcAft>
                <a:spcPct val="0"/>
              </a:spcAft>
            </a:pPr>
            <a:r>
              <a:rPr lang="en-US" b="1" dirty="0">
                <a:solidFill>
                  <a:srgbClr val="000000"/>
                </a:solidFill>
                <a:latin typeface="Arial" charset="0"/>
                <a:cs typeface="Arial" charset="0"/>
              </a:rPr>
              <a:t>7. Unfavorable info:</a:t>
            </a:r>
          </a:p>
        </p:txBody>
      </p:sp>
      <p:sp>
        <p:nvSpPr>
          <p:cNvPr id="137220" name="TextBox 27"/>
          <p:cNvSpPr txBox="1">
            <a:spLocks noChangeArrowheads="1"/>
          </p:cNvSpPr>
          <p:nvPr/>
        </p:nvSpPr>
        <p:spPr bwMode="auto">
          <a:xfrm>
            <a:off x="7831138" y="1338264"/>
            <a:ext cx="2667000" cy="1938337"/>
          </a:xfrm>
          <a:prstGeom prst="rect">
            <a:avLst/>
          </a:prstGeom>
          <a:noFill/>
          <a:ln w="9525">
            <a:solidFill>
              <a:schemeClr val="tx1"/>
            </a:solidFill>
            <a:miter lim="800000"/>
            <a:headEnd/>
            <a:tailEnd/>
          </a:ln>
        </p:spPr>
        <p:txBody>
          <a:bodyPr>
            <a:spAutoFit/>
          </a:bodyPr>
          <a:lstStyle/>
          <a:p>
            <a:pPr fontAlgn="base">
              <a:spcBef>
                <a:spcPct val="0"/>
              </a:spcBef>
              <a:spcAft>
                <a:spcPct val="0"/>
              </a:spcAft>
            </a:pPr>
            <a:r>
              <a:rPr lang="en-US" sz="2000" b="1" dirty="0">
                <a:solidFill>
                  <a:srgbClr val="000000"/>
                </a:solidFill>
                <a:latin typeface="Arial" charset="0"/>
                <a:cs typeface="Arial" charset="0"/>
              </a:rPr>
              <a:t>2. (S/N) Allegation:</a:t>
            </a:r>
          </a:p>
          <a:p>
            <a:pPr fontAlgn="base">
              <a:spcBef>
                <a:spcPct val="0"/>
              </a:spcBef>
              <a:spcAft>
                <a:spcPct val="0"/>
              </a:spcAft>
            </a:pPr>
            <a:r>
              <a:rPr lang="en-US" sz="2000" b="1" dirty="0">
                <a:solidFill>
                  <a:srgbClr val="000000"/>
                </a:solidFill>
                <a:latin typeface="Arial" charset="0"/>
                <a:cs typeface="Arial" charset="0"/>
              </a:rPr>
              <a:t>	</a:t>
            </a:r>
            <a:r>
              <a:rPr lang="en-US" b="1" dirty="0">
                <a:solidFill>
                  <a:srgbClr val="0000FF"/>
                </a:solidFill>
                <a:latin typeface="Arial" charset="0"/>
                <a:cs typeface="Arial" charset="0"/>
              </a:rPr>
              <a:t>a. b. c.  </a:t>
            </a:r>
          </a:p>
          <a:p>
            <a:pPr fontAlgn="base">
              <a:spcBef>
                <a:spcPct val="0"/>
              </a:spcBef>
              <a:spcAft>
                <a:spcPct val="0"/>
              </a:spcAft>
            </a:pPr>
            <a:r>
              <a:rPr lang="en-US" sz="2000" b="1" dirty="0">
                <a:solidFill>
                  <a:srgbClr val="000000"/>
                </a:solidFill>
                <a:latin typeface="Arial" charset="0"/>
                <a:cs typeface="Arial" charset="0"/>
              </a:rPr>
              <a:t>3. (U/F) Issue:</a:t>
            </a:r>
          </a:p>
          <a:p>
            <a:pPr fontAlgn="base">
              <a:spcBef>
                <a:spcPct val="0"/>
              </a:spcBef>
              <a:spcAft>
                <a:spcPct val="0"/>
              </a:spcAft>
            </a:pPr>
            <a:r>
              <a:rPr lang="en-US" sz="2000" b="1" dirty="0">
                <a:solidFill>
                  <a:srgbClr val="0000FF"/>
                </a:solidFill>
                <a:latin typeface="Arial" charset="0"/>
                <a:cs typeface="Arial" charset="0"/>
              </a:rPr>
              <a:t>	</a:t>
            </a:r>
            <a:r>
              <a:rPr lang="en-US" b="1" dirty="0">
                <a:solidFill>
                  <a:srgbClr val="0000FF"/>
                </a:solidFill>
                <a:latin typeface="Arial" charset="0"/>
                <a:cs typeface="Arial" charset="0"/>
              </a:rPr>
              <a:t>a. b. c.</a:t>
            </a:r>
            <a:endParaRPr lang="en-US" b="1" dirty="0">
              <a:solidFill>
                <a:srgbClr val="000000"/>
              </a:solidFill>
              <a:latin typeface="Arial" charset="0"/>
              <a:cs typeface="Arial" charset="0"/>
            </a:endParaRPr>
          </a:p>
          <a:p>
            <a:pPr fontAlgn="base">
              <a:spcBef>
                <a:spcPct val="0"/>
              </a:spcBef>
              <a:spcAft>
                <a:spcPct val="0"/>
              </a:spcAft>
            </a:pPr>
            <a:r>
              <a:rPr lang="en-US" sz="2000" b="1" dirty="0">
                <a:solidFill>
                  <a:srgbClr val="000000"/>
                </a:solidFill>
                <a:latin typeface="Arial" charset="0"/>
                <a:cs typeface="Arial" charset="0"/>
              </a:rPr>
              <a:t>4. (U/F) Issue:</a:t>
            </a:r>
            <a:r>
              <a:rPr lang="en-US" sz="2000" b="1" dirty="0">
                <a:solidFill>
                  <a:srgbClr val="0000FF"/>
                </a:solidFill>
                <a:latin typeface="Arial" charset="0"/>
                <a:cs typeface="Arial" charset="0"/>
              </a:rPr>
              <a:t> </a:t>
            </a:r>
          </a:p>
          <a:p>
            <a:pPr fontAlgn="base">
              <a:spcBef>
                <a:spcPct val="0"/>
              </a:spcBef>
              <a:spcAft>
                <a:spcPct val="0"/>
              </a:spcAft>
            </a:pPr>
            <a:r>
              <a:rPr lang="en-US" sz="2000" b="1" dirty="0">
                <a:solidFill>
                  <a:srgbClr val="0000FF"/>
                </a:solidFill>
                <a:latin typeface="Arial" charset="0"/>
                <a:cs typeface="Arial" charset="0"/>
              </a:rPr>
              <a:t>	</a:t>
            </a:r>
            <a:r>
              <a:rPr lang="en-US" b="1" dirty="0">
                <a:solidFill>
                  <a:srgbClr val="0000FF"/>
                </a:solidFill>
                <a:latin typeface="Arial" charset="0"/>
                <a:cs typeface="Arial" charset="0"/>
              </a:rPr>
              <a:t>a. b. c.</a:t>
            </a:r>
            <a:endParaRPr lang="en-US" b="1" dirty="0">
              <a:solidFill>
                <a:srgbClr val="000000"/>
              </a:solidFill>
              <a:latin typeface="Arial" charset="0"/>
              <a:cs typeface="Arial" charset="0"/>
            </a:endParaRPr>
          </a:p>
        </p:txBody>
      </p:sp>
      <p:sp>
        <p:nvSpPr>
          <p:cNvPr id="54274"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137222" name="TextBox 21"/>
          <p:cNvSpPr txBox="1">
            <a:spLocks noChangeArrowheads="1"/>
          </p:cNvSpPr>
          <p:nvPr/>
        </p:nvSpPr>
        <p:spPr bwMode="auto">
          <a:xfrm>
            <a:off x="1660525" y="1768476"/>
            <a:ext cx="2743200" cy="1508125"/>
          </a:xfrm>
          <a:prstGeom prst="rect">
            <a:avLst/>
          </a:prstGeom>
          <a:noFill/>
          <a:ln w="9525">
            <a:solidFill>
              <a:schemeClr val="tx1"/>
            </a:solidFill>
            <a:miter lim="800000"/>
            <a:headEnd/>
            <a:tailEnd/>
          </a:ln>
        </p:spPr>
        <p:txBody>
          <a:bodyPr>
            <a:spAutoFit/>
          </a:bodyPr>
          <a:lstStyle/>
          <a:p>
            <a:pPr fontAlgn="base">
              <a:spcBef>
                <a:spcPct val="0"/>
              </a:spcBef>
              <a:spcAft>
                <a:spcPct val="0"/>
              </a:spcAft>
            </a:pPr>
            <a:r>
              <a:rPr lang="en-US" sz="2000" b="1" dirty="0">
                <a:solidFill>
                  <a:srgbClr val="000000"/>
                </a:solidFill>
                <a:latin typeface="Arial" charset="0"/>
                <a:cs typeface="Arial" charset="0"/>
              </a:rPr>
              <a:t>Executive Summary</a:t>
            </a:r>
          </a:p>
          <a:p>
            <a:pPr fontAlgn="base">
              <a:spcBef>
                <a:spcPct val="0"/>
              </a:spcBef>
              <a:spcAft>
                <a:spcPct val="0"/>
              </a:spcAft>
            </a:pPr>
            <a:endParaRPr lang="en-US" b="1" dirty="0">
              <a:solidFill>
                <a:srgbClr val="000000"/>
              </a:solidFill>
              <a:latin typeface="Arial" charset="0"/>
              <a:cs typeface="Arial" charset="0"/>
            </a:endParaRPr>
          </a:p>
          <a:p>
            <a:pPr fontAlgn="base">
              <a:spcBef>
                <a:spcPct val="0"/>
              </a:spcBef>
              <a:spcAft>
                <a:spcPct val="0"/>
              </a:spcAft>
            </a:pPr>
            <a:r>
              <a:rPr lang="en-US" b="1" dirty="0">
                <a:solidFill>
                  <a:srgbClr val="000000"/>
                </a:solidFill>
                <a:latin typeface="Arial" charset="0"/>
                <a:cs typeface="Arial" charset="0"/>
              </a:rPr>
              <a:t>Name / position</a:t>
            </a:r>
          </a:p>
          <a:p>
            <a:pPr fontAlgn="base">
              <a:spcBef>
                <a:spcPct val="0"/>
              </a:spcBef>
              <a:spcAft>
                <a:spcPct val="0"/>
              </a:spcAft>
            </a:pPr>
            <a:r>
              <a:rPr lang="en-US" b="1" dirty="0">
                <a:solidFill>
                  <a:srgbClr val="000000"/>
                </a:solidFill>
                <a:latin typeface="Arial" charset="0"/>
                <a:cs typeface="Arial" charset="0"/>
              </a:rPr>
              <a:t>Authority</a:t>
            </a:r>
          </a:p>
          <a:p>
            <a:pPr fontAlgn="base">
              <a:spcBef>
                <a:spcPct val="0"/>
              </a:spcBef>
              <a:spcAft>
                <a:spcPct val="0"/>
              </a:spcAft>
            </a:pPr>
            <a:r>
              <a:rPr lang="en-US" b="1" dirty="0">
                <a:solidFill>
                  <a:srgbClr val="000000"/>
                </a:solidFill>
                <a:latin typeface="Arial" charset="0"/>
                <a:cs typeface="Arial" charset="0"/>
              </a:rPr>
              <a:t>Background</a:t>
            </a:r>
          </a:p>
        </p:txBody>
      </p:sp>
      <p:sp>
        <p:nvSpPr>
          <p:cNvPr id="137223" name="TextBox 22"/>
          <p:cNvSpPr txBox="1">
            <a:spLocks noChangeArrowheads="1"/>
          </p:cNvSpPr>
          <p:nvPr/>
        </p:nvSpPr>
        <p:spPr bwMode="auto">
          <a:xfrm>
            <a:off x="1660525" y="3435350"/>
            <a:ext cx="2743200" cy="2432050"/>
          </a:xfrm>
          <a:prstGeom prst="rect">
            <a:avLst/>
          </a:prstGeom>
          <a:noFill/>
          <a:ln w="9525">
            <a:solidFill>
              <a:schemeClr val="tx1"/>
            </a:solidFill>
            <a:miter lim="800000"/>
            <a:headEnd/>
            <a:tailEnd/>
          </a:ln>
        </p:spPr>
        <p:txBody>
          <a:bodyPr>
            <a:spAutoFit/>
          </a:bodyPr>
          <a:lstStyle/>
          <a:p>
            <a:pPr fontAlgn="base">
              <a:spcBef>
                <a:spcPct val="0"/>
              </a:spcBef>
              <a:spcAft>
                <a:spcPct val="0"/>
              </a:spcAft>
            </a:pPr>
            <a:r>
              <a:rPr lang="en-US" sz="2000" b="1" dirty="0">
                <a:solidFill>
                  <a:srgbClr val="000000"/>
                </a:solidFill>
                <a:latin typeface="Arial" charset="0"/>
                <a:cs typeface="Arial" charset="0"/>
              </a:rPr>
              <a:t>S / N Allegation #1</a:t>
            </a:r>
          </a:p>
          <a:p>
            <a:pPr fontAlgn="base">
              <a:spcBef>
                <a:spcPct val="0"/>
              </a:spcBef>
              <a:spcAft>
                <a:spcPct val="0"/>
              </a:spcAft>
            </a:pPr>
            <a:r>
              <a:rPr lang="en-US" b="1" dirty="0">
                <a:solidFill>
                  <a:srgbClr val="000000"/>
                </a:solidFill>
                <a:latin typeface="Arial" charset="0"/>
                <a:cs typeface="Arial" charset="0"/>
              </a:rPr>
              <a:t>Synopsis</a:t>
            </a:r>
          </a:p>
          <a:p>
            <a:pPr fontAlgn="base">
              <a:spcBef>
                <a:spcPct val="0"/>
              </a:spcBef>
              <a:spcAft>
                <a:spcPct val="0"/>
              </a:spcAft>
            </a:pPr>
            <a:r>
              <a:rPr lang="en-US" sz="2000" b="1" dirty="0">
                <a:solidFill>
                  <a:srgbClr val="000000"/>
                </a:solidFill>
                <a:latin typeface="Arial" charset="0"/>
                <a:cs typeface="Arial" charset="0"/>
              </a:rPr>
              <a:t>S / N Allegation #2 ...</a:t>
            </a:r>
          </a:p>
          <a:p>
            <a:pPr fontAlgn="base">
              <a:spcBef>
                <a:spcPct val="0"/>
              </a:spcBef>
              <a:spcAft>
                <a:spcPct val="0"/>
              </a:spcAft>
            </a:pPr>
            <a:r>
              <a:rPr lang="en-US" b="1" dirty="0">
                <a:solidFill>
                  <a:srgbClr val="000000"/>
                </a:solidFill>
                <a:latin typeface="Arial" charset="0"/>
                <a:cs typeface="Arial" charset="0"/>
              </a:rPr>
              <a:t>Synopsis</a:t>
            </a:r>
          </a:p>
          <a:p>
            <a:pPr fontAlgn="base">
              <a:spcBef>
                <a:spcPct val="0"/>
              </a:spcBef>
              <a:spcAft>
                <a:spcPct val="0"/>
              </a:spcAft>
            </a:pPr>
            <a:r>
              <a:rPr lang="en-US" sz="2000" b="1" dirty="0">
                <a:solidFill>
                  <a:srgbClr val="000000"/>
                </a:solidFill>
                <a:latin typeface="Arial" charset="0"/>
                <a:cs typeface="Arial" charset="0"/>
              </a:rPr>
              <a:t>U / F Issue #1</a:t>
            </a:r>
          </a:p>
          <a:p>
            <a:pPr fontAlgn="base">
              <a:spcBef>
                <a:spcPct val="0"/>
              </a:spcBef>
              <a:spcAft>
                <a:spcPct val="0"/>
              </a:spcAft>
            </a:pPr>
            <a:r>
              <a:rPr lang="en-US" b="1" dirty="0">
                <a:solidFill>
                  <a:srgbClr val="000000"/>
                </a:solidFill>
                <a:latin typeface="Arial" charset="0"/>
                <a:cs typeface="Arial" charset="0"/>
              </a:rPr>
              <a:t>Discussion</a:t>
            </a:r>
          </a:p>
          <a:p>
            <a:pPr fontAlgn="base">
              <a:spcBef>
                <a:spcPct val="0"/>
              </a:spcBef>
              <a:spcAft>
                <a:spcPct val="0"/>
              </a:spcAft>
            </a:pPr>
            <a:r>
              <a:rPr lang="en-US" sz="2000" b="1" dirty="0">
                <a:solidFill>
                  <a:srgbClr val="000000"/>
                </a:solidFill>
                <a:latin typeface="Arial" charset="0"/>
                <a:cs typeface="Arial" charset="0"/>
              </a:rPr>
              <a:t>U / F Issue #2 ... </a:t>
            </a:r>
          </a:p>
          <a:p>
            <a:pPr fontAlgn="base">
              <a:spcBef>
                <a:spcPct val="0"/>
              </a:spcBef>
              <a:spcAft>
                <a:spcPct val="0"/>
              </a:spcAft>
            </a:pPr>
            <a:r>
              <a:rPr lang="en-US" b="1" dirty="0">
                <a:solidFill>
                  <a:srgbClr val="000000"/>
                </a:solidFill>
                <a:latin typeface="Arial" charset="0"/>
                <a:cs typeface="Arial" charset="0"/>
              </a:rPr>
              <a:t>Discussion</a:t>
            </a:r>
          </a:p>
        </p:txBody>
      </p:sp>
      <p:sp>
        <p:nvSpPr>
          <p:cNvPr id="137224" name="TextBox 23"/>
          <p:cNvSpPr txBox="1">
            <a:spLocks noChangeArrowheads="1"/>
          </p:cNvSpPr>
          <p:nvPr/>
        </p:nvSpPr>
        <p:spPr bwMode="auto">
          <a:xfrm>
            <a:off x="4495800" y="1079500"/>
            <a:ext cx="3200400" cy="5016500"/>
          </a:xfrm>
          <a:prstGeom prst="rect">
            <a:avLst/>
          </a:prstGeom>
          <a:noFill/>
          <a:ln w="28575">
            <a:solidFill>
              <a:srgbClr val="FF0000"/>
            </a:solidFill>
            <a:miter lim="800000"/>
            <a:headEnd/>
            <a:tailEnd/>
          </a:ln>
        </p:spPr>
        <p:txBody>
          <a:bodyPr>
            <a:spAutoFit/>
          </a:bodyPr>
          <a:lstStyle/>
          <a:p>
            <a:pPr fontAlgn="base">
              <a:spcBef>
                <a:spcPct val="0"/>
              </a:spcBef>
              <a:spcAft>
                <a:spcPct val="0"/>
              </a:spcAft>
            </a:pPr>
            <a:r>
              <a:rPr lang="en-US" sz="2000" b="1" dirty="0">
                <a:solidFill>
                  <a:srgbClr val="000000"/>
                </a:solidFill>
                <a:latin typeface="Arial" charset="0"/>
                <a:cs typeface="Arial" charset="0"/>
              </a:rPr>
              <a:t>Consideration of Allegations</a:t>
            </a:r>
          </a:p>
          <a:p>
            <a:pPr fontAlgn="base">
              <a:spcBef>
                <a:spcPct val="0"/>
              </a:spcBef>
              <a:spcAft>
                <a:spcPct val="0"/>
              </a:spcAft>
            </a:pPr>
            <a:endParaRPr lang="en-US" sz="2000" b="1" dirty="0">
              <a:solidFill>
                <a:srgbClr val="000000"/>
              </a:solidFill>
              <a:latin typeface="Arial" charset="0"/>
              <a:cs typeface="Arial" charset="0"/>
            </a:endParaRPr>
          </a:p>
          <a:p>
            <a:pPr fontAlgn="base">
              <a:spcBef>
                <a:spcPct val="0"/>
              </a:spcBef>
              <a:spcAft>
                <a:spcPct val="0"/>
              </a:spcAft>
            </a:pPr>
            <a:r>
              <a:rPr lang="en-US" sz="2000" b="1" dirty="0">
                <a:solidFill>
                  <a:srgbClr val="000000"/>
                </a:solidFill>
                <a:latin typeface="Arial" charset="0"/>
                <a:cs typeface="Arial" charset="0"/>
              </a:rPr>
              <a:t>1. (S/N) Allegation:</a:t>
            </a:r>
          </a:p>
          <a:p>
            <a:pPr fontAlgn="base">
              <a:spcBef>
                <a:spcPct val="0"/>
              </a:spcBef>
              <a:spcAft>
                <a:spcPct val="0"/>
              </a:spcAft>
            </a:pPr>
            <a:r>
              <a:rPr lang="en-US" sz="2000" b="1" dirty="0">
                <a:solidFill>
                  <a:srgbClr val="000000"/>
                </a:solidFill>
                <a:latin typeface="Arial" charset="0"/>
                <a:cs typeface="Arial" charset="0"/>
              </a:rPr>
              <a:t>    </a:t>
            </a:r>
            <a:r>
              <a:rPr lang="en-US" sz="2000" b="1" dirty="0">
                <a:solidFill>
                  <a:srgbClr val="0000FF"/>
                </a:solidFill>
                <a:latin typeface="Arial" charset="0"/>
                <a:cs typeface="Arial" charset="0"/>
              </a:rPr>
              <a:t>a. Evidence</a:t>
            </a:r>
          </a:p>
          <a:p>
            <a:pPr fontAlgn="base">
              <a:spcBef>
                <a:spcPct val="0"/>
              </a:spcBef>
              <a:spcAft>
                <a:spcPct val="0"/>
              </a:spcAft>
            </a:pPr>
            <a:r>
              <a:rPr lang="en-US" sz="2000" b="1" dirty="0">
                <a:solidFill>
                  <a:srgbClr val="0000FF"/>
                </a:solidFill>
                <a:latin typeface="Arial" charset="0"/>
                <a:cs typeface="Arial" charset="0"/>
              </a:rPr>
              <a:t>       (1) Complaint</a:t>
            </a:r>
          </a:p>
          <a:p>
            <a:pPr fontAlgn="base">
              <a:spcBef>
                <a:spcPct val="0"/>
              </a:spcBef>
              <a:spcAft>
                <a:spcPct val="0"/>
              </a:spcAft>
            </a:pPr>
            <a:r>
              <a:rPr lang="en-US" sz="2000" b="1" dirty="0">
                <a:solidFill>
                  <a:srgbClr val="0000FF"/>
                </a:solidFill>
                <a:latin typeface="Arial" charset="0"/>
                <a:cs typeface="Arial" charset="0"/>
              </a:rPr>
              <a:t>       (2) Standard</a:t>
            </a:r>
          </a:p>
          <a:p>
            <a:pPr fontAlgn="base">
              <a:spcBef>
                <a:spcPct val="0"/>
              </a:spcBef>
              <a:spcAft>
                <a:spcPct val="0"/>
              </a:spcAft>
            </a:pPr>
            <a:r>
              <a:rPr lang="en-US" sz="2000" b="1" dirty="0">
                <a:solidFill>
                  <a:srgbClr val="0000FF"/>
                </a:solidFill>
                <a:latin typeface="Arial" charset="0"/>
                <a:cs typeface="Arial" charset="0"/>
              </a:rPr>
              <a:t>       (3) Document</a:t>
            </a:r>
          </a:p>
          <a:p>
            <a:pPr fontAlgn="base">
              <a:spcBef>
                <a:spcPct val="0"/>
              </a:spcBef>
              <a:spcAft>
                <a:spcPct val="0"/>
              </a:spcAft>
            </a:pPr>
            <a:r>
              <a:rPr lang="en-US" sz="2000" b="1" dirty="0">
                <a:solidFill>
                  <a:srgbClr val="0000FF"/>
                </a:solidFill>
                <a:latin typeface="Arial" charset="0"/>
                <a:cs typeface="Arial" charset="0"/>
              </a:rPr>
              <a:t>       (4) Testimony</a:t>
            </a:r>
          </a:p>
          <a:p>
            <a:pPr fontAlgn="base">
              <a:spcBef>
                <a:spcPct val="0"/>
              </a:spcBef>
              <a:spcAft>
                <a:spcPct val="0"/>
              </a:spcAft>
            </a:pPr>
            <a:r>
              <a:rPr lang="en-US" sz="2000" b="1" dirty="0">
                <a:solidFill>
                  <a:srgbClr val="0000FF"/>
                </a:solidFill>
                <a:latin typeface="Arial" charset="0"/>
                <a:cs typeface="Arial" charset="0"/>
              </a:rPr>
              <a:t>    b. Discussion </a:t>
            </a:r>
            <a:r>
              <a:rPr lang="en-US" sz="2000" b="1" dirty="0">
                <a:solidFill>
                  <a:srgbClr val="FF0000"/>
                </a:solidFill>
                <a:latin typeface="Arial" charset="0"/>
                <a:cs typeface="Arial" charset="0"/>
              </a:rPr>
              <a:t>(5 parts)</a:t>
            </a:r>
          </a:p>
          <a:p>
            <a:pPr fontAlgn="base">
              <a:spcBef>
                <a:spcPct val="0"/>
              </a:spcBef>
              <a:spcAft>
                <a:spcPct val="0"/>
              </a:spcAft>
            </a:pPr>
            <a:r>
              <a:rPr lang="en-US" sz="2000" b="1" dirty="0">
                <a:solidFill>
                  <a:srgbClr val="0000FF"/>
                </a:solidFill>
                <a:latin typeface="Arial" charset="0"/>
                <a:cs typeface="Arial" charset="0"/>
              </a:rPr>
              <a:t>       </a:t>
            </a:r>
            <a:r>
              <a:rPr lang="en-US" sz="2000" b="1" dirty="0">
                <a:solidFill>
                  <a:srgbClr val="FF0000"/>
                </a:solidFill>
                <a:latin typeface="Arial" charset="0"/>
                <a:cs typeface="Arial" charset="0"/>
              </a:rPr>
              <a:t>(1)</a:t>
            </a:r>
            <a:r>
              <a:rPr lang="en-US" sz="2000" b="1" dirty="0">
                <a:solidFill>
                  <a:srgbClr val="0000FF"/>
                </a:solidFill>
                <a:latin typeface="Arial" charset="0"/>
                <a:cs typeface="Arial" charset="0"/>
              </a:rPr>
              <a:t> Allegation</a:t>
            </a:r>
          </a:p>
          <a:p>
            <a:pPr fontAlgn="base">
              <a:spcBef>
                <a:spcPct val="0"/>
              </a:spcBef>
              <a:spcAft>
                <a:spcPct val="0"/>
              </a:spcAft>
            </a:pPr>
            <a:r>
              <a:rPr lang="en-US" sz="2000" b="1" dirty="0">
                <a:solidFill>
                  <a:srgbClr val="0000FF"/>
                </a:solidFill>
                <a:latin typeface="Arial" charset="0"/>
                <a:cs typeface="Arial" charset="0"/>
              </a:rPr>
              <a:t>       </a:t>
            </a:r>
            <a:r>
              <a:rPr lang="en-US" sz="2000" b="1" dirty="0">
                <a:solidFill>
                  <a:srgbClr val="FF0000"/>
                </a:solidFill>
                <a:latin typeface="Arial" charset="0"/>
                <a:cs typeface="Arial" charset="0"/>
              </a:rPr>
              <a:t>(2)</a:t>
            </a:r>
            <a:r>
              <a:rPr lang="en-US" sz="2000" b="1" dirty="0">
                <a:solidFill>
                  <a:srgbClr val="0000FF"/>
                </a:solidFill>
                <a:latin typeface="Arial" charset="0"/>
                <a:cs typeface="Arial" charset="0"/>
              </a:rPr>
              <a:t> Standard</a:t>
            </a:r>
          </a:p>
          <a:p>
            <a:pPr fontAlgn="base">
              <a:spcBef>
                <a:spcPct val="0"/>
              </a:spcBef>
              <a:spcAft>
                <a:spcPct val="0"/>
              </a:spcAft>
            </a:pPr>
            <a:r>
              <a:rPr lang="en-US" sz="2000" b="1" dirty="0">
                <a:solidFill>
                  <a:srgbClr val="0000FF"/>
                </a:solidFill>
                <a:latin typeface="Arial" charset="0"/>
                <a:cs typeface="Arial" charset="0"/>
              </a:rPr>
              <a:t>       </a:t>
            </a:r>
            <a:r>
              <a:rPr lang="en-US" sz="2000" b="1" dirty="0">
                <a:solidFill>
                  <a:srgbClr val="FF0000"/>
                </a:solidFill>
                <a:latin typeface="Arial" charset="0"/>
                <a:cs typeface="Arial" charset="0"/>
              </a:rPr>
              <a:t>(3)</a:t>
            </a:r>
            <a:r>
              <a:rPr lang="en-US" sz="2000" b="1" dirty="0">
                <a:solidFill>
                  <a:srgbClr val="0000FF"/>
                </a:solidFill>
                <a:latin typeface="Arial" charset="0"/>
                <a:cs typeface="Arial" charset="0"/>
              </a:rPr>
              <a:t> Evidence</a:t>
            </a:r>
            <a:r>
              <a:rPr lang="en-US" sz="2000" b="1" dirty="0">
                <a:solidFill>
                  <a:srgbClr val="FF0000"/>
                </a:solidFill>
                <a:latin typeface="Arial" charset="0"/>
                <a:cs typeface="Arial" charset="0"/>
              </a:rPr>
              <a:t>&gt;S</a:t>
            </a:r>
          </a:p>
          <a:p>
            <a:pPr fontAlgn="base">
              <a:spcBef>
                <a:spcPct val="0"/>
              </a:spcBef>
              <a:spcAft>
                <a:spcPct val="0"/>
              </a:spcAft>
            </a:pPr>
            <a:r>
              <a:rPr lang="en-US" sz="2000" b="1" dirty="0">
                <a:solidFill>
                  <a:srgbClr val="0000FF"/>
                </a:solidFill>
                <a:latin typeface="Arial" charset="0"/>
                <a:cs typeface="Arial" charset="0"/>
              </a:rPr>
              <a:t>       </a:t>
            </a:r>
            <a:r>
              <a:rPr lang="en-US" sz="2000" b="1" dirty="0">
                <a:solidFill>
                  <a:srgbClr val="FF0000"/>
                </a:solidFill>
                <a:latin typeface="Arial" charset="0"/>
                <a:cs typeface="Arial" charset="0"/>
              </a:rPr>
              <a:t>(4)</a:t>
            </a:r>
            <a:r>
              <a:rPr lang="en-US" sz="2000" b="1" dirty="0">
                <a:solidFill>
                  <a:srgbClr val="0000FF"/>
                </a:solidFill>
                <a:latin typeface="Arial" charset="0"/>
                <a:cs typeface="Arial" charset="0"/>
              </a:rPr>
              <a:t> Evidence</a:t>
            </a:r>
            <a:r>
              <a:rPr lang="en-US" sz="2000" b="1" dirty="0">
                <a:solidFill>
                  <a:srgbClr val="008000"/>
                </a:solidFill>
                <a:latin typeface="Arial" charset="0"/>
                <a:cs typeface="Arial" charset="0"/>
              </a:rPr>
              <a:t>&gt;N</a:t>
            </a:r>
          </a:p>
          <a:p>
            <a:pPr fontAlgn="base">
              <a:spcBef>
                <a:spcPct val="0"/>
              </a:spcBef>
              <a:spcAft>
                <a:spcPct val="0"/>
              </a:spcAft>
            </a:pPr>
            <a:r>
              <a:rPr lang="en-US" sz="2000" b="1" dirty="0">
                <a:solidFill>
                  <a:srgbClr val="0000FF"/>
                </a:solidFill>
                <a:latin typeface="Arial" charset="0"/>
                <a:cs typeface="Arial" charset="0"/>
              </a:rPr>
              <a:t>       </a:t>
            </a:r>
            <a:r>
              <a:rPr lang="en-US" sz="2000" b="1" dirty="0">
                <a:solidFill>
                  <a:srgbClr val="FF0000"/>
                </a:solidFill>
                <a:latin typeface="Arial" charset="0"/>
                <a:cs typeface="Arial" charset="0"/>
              </a:rPr>
              <a:t>(5)</a:t>
            </a:r>
            <a:r>
              <a:rPr lang="en-US" sz="2000" b="1" dirty="0">
                <a:solidFill>
                  <a:srgbClr val="0000FF"/>
                </a:solidFill>
                <a:latin typeface="Arial" charset="0"/>
                <a:cs typeface="Arial" charset="0"/>
              </a:rPr>
              <a:t> Analysis</a:t>
            </a:r>
          </a:p>
          <a:p>
            <a:pPr fontAlgn="base">
              <a:spcBef>
                <a:spcPct val="0"/>
              </a:spcBef>
              <a:spcAft>
                <a:spcPct val="0"/>
              </a:spcAft>
            </a:pPr>
            <a:r>
              <a:rPr lang="en-US" sz="2000" b="1" dirty="0">
                <a:solidFill>
                  <a:srgbClr val="0000FF"/>
                </a:solidFill>
                <a:latin typeface="Arial" charset="0"/>
                <a:cs typeface="Arial" charset="0"/>
              </a:rPr>
              <a:t>    c. Conclusion</a:t>
            </a:r>
          </a:p>
        </p:txBody>
      </p:sp>
      <p:sp>
        <p:nvSpPr>
          <p:cNvPr id="137225" name="Text Box 8"/>
          <p:cNvSpPr txBox="1">
            <a:spLocks noChangeArrowheads="1"/>
          </p:cNvSpPr>
          <p:nvPr/>
        </p:nvSpPr>
        <p:spPr bwMode="auto">
          <a:xfrm>
            <a:off x="1676400" y="5867400"/>
            <a:ext cx="8763000" cy="584200"/>
          </a:xfrm>
          <a:prstGeom prst="rect">
            <a:avLst/>
          </a:prstGeom>
          <a:noFill/>
          <a:ln w="76200">
            <a:noFill/>
            <a:miter lim="800000"/>
            <a:headEnd/>
            <a:tailEnd/>
          </a:ln>
        </p:spPr>
        <p:txBody>
          <a:bodyPr>
            <a:spAutoFit/>
          </a:bodyPr>
          <a:lstStyle/>
          <a:p>
            <a:pPr fontAlgn="base">
              <a:lnSpc>
                <a:spcPct val="90000"/>
              </a:lnSpc>
              <a:spcBef>
                <a:spcPct val="20000"/>
              </a:spcBef>
              <a:spcAft>
                <a:spcPct val="0"/>
              </a:spcAft>
              <a:buClr>
                <a:srgbClr val="3694B6"/>
              </a:buClr>
            </a:pPr>
            <a:r>
              <a:rPr lang="en-US" sz="1600" b="1" dirty="0">
                <a:solidFill>
                  <a:srgbClr val="FF3300"/>
                </a:solidFill>
                <a:latin typeface="Arial" charset="0"/>
                <a:cs typeface="Arial" charset="0"/>
              </a:rPr>
              <a:t>AR 20-1, paragraph 7-2; </a:t>
            </a:r>
          </a:p>
          <a:p>
            <a:pPr fontAlgn="base">
              <a:lnSpc>
                <a:spcPct val="90000"/>
              </a:lnSpc>
              <a:spcBef>
                <a:spcPct val="20000"/>
              </a:spcBef>
              <a:spcAft>
                <a:spcPct val="0"/>
              </a:spcAft>
              <a:buClr>
                <a:srgbClr val="3694B6"/>
              </a:buClr>
            </a:pP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Sections 4-13, </a:t>
            </a:r>
            <a:r>
              <a:rPr lang="en-US" sz="1600" b="1" u="sng" dirty="0">
                <a:solidFill>
                  <a:srgbClr val="0000FF"/>
                </a:solidFill>
                <a:latin typeface="Arial" charset="0"/>
                <a:cs typeface="Arial" charset="0"/>
              </a:rPr>
              <a:t>II-D-1</a:t>
            </a:r>
          </a:p>
        </p:txBody>
      </p:sp>
      <p:sp>
        <p:nvSpPr>
          <p:cNvPr id="137227" name="TextBox 46"/>
          <p:cNvSpPr txBox="1">
            <a:spLocks noChangeArrowheads="1"/>
          </p:cNvSpPr>
          <p:nvPr/>
        </p:nvSpPr>
        <p:spPr bwMode="auto">
          <a:xfrm>
            <a:off x="7831139" y="4648200"/>
            <a:ext cx="2668587" cy="1784350"/>
          </a:xfrm>
          <a:prstGeom prst="rect">
            <a:avLst/>
          </a:prstGeom>
          <a:noFill/>
          <a:ln w="9525">
            <a:solidFill>
              <a:schemeClr val="tx1"/>
            </a:solidFill>
            <a:miter lim="800000"/>
            <a:headEnd/>
            <a:tailEnd/>
          </a:ln>
        </p:spPr>
        <p:txBody>
          <a:bodyPr>
            <a:spAutoFit/>
          </a:bodyPr>
          <a:lstStyle/>
          <a:p>
            <a:pPr fontAlgn="base">
              <a:spcBef>
                <a:spcPct val="0"/>
              </a:spcBef>
              <a:spcAft>
                <a:spcPct val="0"/>
              </a:spcAft>
            </a:pPr>
            <a:r>
              <a:rPr lang="en-US" sz="2000" b="1" dirty="0">
                <a:solidFill>
                  <a:srgbClr val="000000"/>
                </a:solidFill>
                <a:latin typeface="Arial" charset="0"/>
                <a:cs typeface="Arial" charset="0"/>
              </a:rPr>
              <a:t>Recommendations:</a:t>
            </a:r>
          </a:p>
          <a:p>
            <a:pPr fontAlgn="base">
              <a:spcBef>
                <a:spcPct val="0"/>
              </a:spcBef>
              <a:spcAft>
                <a:spcPct val="0"/>
              </a:spcAft>
            </a:pPr>
            <a:r>
              <a:rPr lang="en-US" b="1" dirty="0">
                <a:solidFill>
                  <a:srgbClr val="000000"/>
                </a:solidFill>
                <a:latin typeface="Arial" charset="0"/>
                <a:cs typeface="Arial" charset="0"/>
              </a:rPr>
              <a:t>8. Approve &amp; close</a:t>
            </a:r>
          </a:p>
          <a:p>
            <a:pPr fontAlgn="base">
              <a:spcBef>
                <a:spcPct val="0"/>
              </a:spcBef>
              <a:spcAft>
                <a:spcPct val="0"/>
              </a:spcAft>
            </a:pPr>
            <a:r>
              <a:rPr lang="en-US" b="1" dirty="0">
                <a:solidFill>
                  <a:srgbClr val="000000"/>
                </a:solidFill>
                <a:latin typeface="Arial" charset="0"/>
                <a:cs typeface="Arial" charset="0"/>
              </a:rPr>
              <a:t>9. Fix the issue</a:t>
            </a:r>
          </a:p>
          <a:p>
            <a:pPr fontAlgn="base">
              <a:spcBef>
                <a:spcPct val="0"/>
              </a:spcBef>
              <a:spcAft>
                <a:spcPct val="0"/>
              </a:spcAft>
            </a:pPr>
            <a:r>
              <a:rPr lang="en-US" b="1" dirty="0">
                <a:solidFill>
                  <a:srgbClr val="000000"/>
                </a:solidFill>
                <a:latin typeface="Arial" charset="0"/>
                <a:cs typeface="Arial" charset="0"/>
              </a:rPr>
              <a:t>10. Fix the issue</a:t>
            </a:r>
          </a:p>
          <a:p>
            <a:pPr fontAlgn="base">
              <a:spcBef>
                <a:spcPct val="0"/>
              </a:spcBef>
              <a:spcAft>
                <a:spcPct val="0"/>
              </a:spcAft>
            </a:pPr>
            <a:r>
              <a:rPr lang="en-US" b="1" dirty="0">
                <a:solidFill>
                  <a:srgbClr val="000000"/>
                </a:solidFill>
                <a:latin typeface="Arial" charset="0"/>
                <a:cs typeface="Arial" charset="0"/>
              </a:rPr>
              <a:t>11. Fix other matter</a:t>
            </a:r>
          </a:p>
          <a:p>
            <a:pPr fontAlgn="base">
              <a:spcBef>
                <a:spcPct val="0"/>
              </a:spcBef>
              <a:spcAft>
                <a:spcPct val="0"/>
              </a:spcAft>
            </a:pPr>
            <a:r>
              <a:rPr lang="en-US" b="1" dirty="0">
                <a:solidFill>
                  <a:srgbClr val="000000"/>
                </a:solidFill>
                <a:latin typeface="Arial" charset="0"/>
                <a:cs typeface="Arial" charset="0"/>
              </a:rPr>
              <a:t>12. Fix other matter</a:t>
            </a:r>
          </a:p>
        </p:txBody>
      </p:sp>
      <p:grpSp>
        <p:nvGrpSpPr>
          <p:cNvPr id="2" name="Group 12"/>
          <p:cNvGrpSpPr>
            <a:grpSpLocks/>
          </p:cNvGrpSpPr>
          <p:nvPr/>
        </p:nvGrpSpPr>
        <p:grpSpPr bwMode="auto">
          <a:xfrm>
            <a:off x="9436100" y="152400"/>
            <a:ext cx="1231900" cy="1219200"/>
            <a:chOff x="7467600" y="76200"/>
            <a:chExt cx="1231900" cy="1219200"/>
          </a:xfrm>
        </p:grpSpPr>
        <p:sp>
          <p:nvSpPr>
            <p:cNvPr id="38" name="AutoShape 5"/>
            <p:cNvSpPr>
              <a:spLocks noChangeArrowheads="1"/>
            </p:cNvSpPr>
            <p:nvPr/>
          </p:nvSpPr>
          <p:spPr bwMode="auto">
            <a:xfrm>
              <a:off x="7467600" y="76200"/>
              <a:ext cx="1231900"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endParaRPr lang="en-US" b="1" dirty="0">
                <a:solidFill>
                  <a:srgbClr val="000000"/>
                </a:solidFill>
              </a:endParaRPr>
            </a:p>
          </p:txBody>
        </p:sp>
        <p:sp>
          <p:nvSpPr>
            <p:cNvPr id="137236" name="Text Box 6"/>
            <p:cNvSpPr txBox="1">
              <a:spLocks noChangeArrowheads="1"/>
            </p:cNvSpPr>
            <p:nvPr/>
          </p:nvSpPr>
          <p:spPr bwMode="auto">
            <a:xfrm>
              <a:off x="7811173" y="505336"/>
              <a:ext cx="647027" cy="523220"/>
            </a:xfrm>
            <a:prstGeom prst="rect">
              <a:avLst/>
            </a:prstGeom>
            <a:noFill/>
            <a:ln w="12700">
              <a:noFill/>
              <a:miter lim="800000"/>
              <a:headEnd/>
              <a:tailEnd/>
            </a:ln>
          </p:spPr>
          <p:txBody>
            <a:bodyPr>
              <a:spAutoFit/>
            </a:bodyPr>
            <a:lstStyle/>
            <a:p>
              <a:pPr eaLnBrk="0" fontAlgn="base" hangingPunct="0">
                <a:spcBef>
                  <a:spcPct val="0"/>
                </a:spcBef>
                <a:spcAft>
                  <a:spcPct val="0"/>
                </a:spcAft>
              </a:pPr>
              <a:r>
                <a:rPr lang="en-US" sz="1400" b="1" i="1" dirty="0">
                  <a:solidFill>
                    <a:srgbClr val="000000"/>
                  </a:solidFill>
                  <a:latin typeface="Tempus Sans ITC" pitchFamily="82" charset="0"/>
                  <a:cs typeface="Arial" charset="0"/>
                </a:rPr>
                <a:t>ELO</a:t>
              </a:r>
            </a:p>
            <a:p>
              <a:pPr eaLnBrk="0" fontAlgn="base" hangingPunct="0">
                <a:spcBef>
                  <a:spcPct val="0"/>
                </a:spcBef>
                <a:spcAft>
                  <a:spcPct val="0"/>
                </a:spcAft>
              </a:pPr>
              <a:r>
                <a:rPr lang="en-US" sz="1400" b="1" i="1" dirty="0">
                  <a:solidFill>
                    <a:srgbClr val="000000"/>
                  </a:solidFill>
                  <a:latin typeface="Tempus Sans ITC" pitchFamily="82" charset="0"/>
                  <a:cs typeface="Arial" charset="0"/>
                </a:rPr>
                <a:t>  15</a:t>
              </a:r>
            </a:p>
          </p:txBody>
        </p:sp>
      </p:grpSp>
      <p:sp>
        <p:nvSpPr>
          <p:cNvPr id="21" name="Rectangle 20"/>
          <p:cNvSpPr>
            <a:spLocks noChangeArrowheads="1"/>
          </p:cNvSpPr>
          <p:nvPr/>
        </p:nvSpPr>
        <p:spPr bwMode="auto">
          <a:xfrm>
            <a:off x="4833256" y="728662"/>
            <a:ext cx="2514600" cy="338138"/>
          </a:xfrm>
          <a:prstGeom prst="rect">
            <a:avLst/>
          </a:prstGeom>
          <a:solidFill>
            <a:srgbClr val="FFFFFF"/>
          </a:solidFill>
          <a:ln w="76200">
            <a:noFill/>
            <a:miter lim="800000"/>
            <a:headEnd/>
            <a:tailEnd/>
          </a:ln>
        </p:spPr>
        <p:txBody>
          <a:bodyPr>
            <a:spAutoFit/>
          </a:bodyPr>
          <a:lstStyle/>
          <a:p>
            <a:pPr algn="ctr" fontAlgn="base">
              <a:spcBef>
                <a:spcPct val="0"/>
              </a:spcBef>
              <a:spcAft>
                <a:spcPct val="0"/>
              </a:spcAft>
            </a:pPr>
            <a:r>
              <a:rPr lang="en-US" sz="1600" b="1" i="1" dirty="0">
                <a:solidFill>
                  <a:srgbClr val="FF0000"/>
                </a:solidFill>
                <a:latin typeface="Arial" charset="0"/>
                <a:cs typeface="Arial" charset="0"/>
              </a:rPr>
              <a:t>How you read the ROI</a:t>
            </a:r>
          </a:p>
        </p:txBody>
      </p:sp>
      <p:cxnSp>
        <p:nvCxnSpPr>
          <p:cNvPr id="22" name="Straight Arrow Connector 21"/>
          <p:cNvCxnSpPr/>
          <p:nvPr/>
        </p:nvCxnSpPr>
        <p:spPr bwMode="auto">
          <a:xfrm flipV="1">
            <a:off x="7239000" y="1524000"/>
            <a:ext cx="609600" cy="4572000"/>
          </a:xfrm>
          <a:prstGeom prst="straightConnector1">
            <a:avLst/>
          </a:prstGeom>
          <a:solidFill>
            <a:srgbClr val="FF0000"/>
          </a:solidFill>
          <a:ln w="76200" cap="flat" cmpd="sng" algn="ctr">
            <a:solidFill>
              <a:srgbClr val="92D050">
                <a:alpha val="75000"/>
              </a:srgbClr>
            </a:solidFill>
            <a:prstDash val="solid"/>
            <a:round/>
            <a:headEnd type="none" w="med" len="med"/>
            <a:tailEnd type="arrow"/>
          </a:ln>
          <a:effectLst/>
        </p:spPr>
      </p:cxnSp>
      <p:cxnSp>
        <p:nvCxnSpPr>
          <p:cNvPr id="23" name="Straight Arrow Connector 22"/>
          <p:cNvCxnSpPr/>
          <p:nvPr/>
        </p:nvCxnSpPr>
        <p:spPr bwMode="auto">
          <a:xfrm>
            <a:off x="10363200" y="2971800"/>
            <a:ext cx="0" cy="477838"/>
          </a:xfrm>
          <a:prstGeom prst="straightConnector1">
            <a:avLst/>
          </a:prstGeom>
          <a:solidFill>
            <a:srgbClr val="FF0000"/>
          </a:solidFill>
          <a:ln w="76200" cap="flat" cmpd="sng" algn="ctr">
            <a:solidFill>
              <a:srgbClr val="92D050">
                <a:alpha val="75000"/>
              </a:srgbClr>
            </a:solidFill>
            <a:prstDash val="solid"/>
            <a:round/>
            <a:headEnd type="none" w="med" len="med"/>
            <a:tailEnd type="arrow"/>
          </a:ln>
          <a:effectLst/>
        </p:spPr>
      </p:cxnSp>
      <p:cxnSp>
        <p:nvCxnSpPr>
          <p:cNvPr id="24" name="Straight Arrow Connector 23"/>
          <p:cNvCxnSpPr/>
          <p:nvPr/>
        </p:nvCxnSpPr>
        <p:spPr bwMode="auto">
          <a:xfrm>
            <a:off x="10363200" y="4267200"/>
            <a:ext cx="0" cy="477838"/>
          </a:xfrm>
          <a:prstGeom prst="straightConnector1">
            <a:avLst/>
          </a:prstGeom>
          <a:solidFill>
            <a:srgbClr val="FF0000"/>
          </a:solidFill>
          <a:ln w="76200" cap="flat" cmpd="sng" algn="ctr">
            <a:solidFill>
              <a:srgbClr val="92D050">
                <a:alpha val="75000"/>
              </a:srgbClr>
            </a:solidFill>
            <a:prstDash val="solid"/>
            <a:round/>
            <a:headEnd type="none" w="med" len="med"/>
            <a:tailEnd type="arrow"/>
          </a:ln>
          <a:effectLst/>
        </p:spPr>
      </p:cxnSp>
      <p:cxnSp>
        <p:nvCxnSpPr>
          <p:cNvPr id="25" name="Straight Arrow Connector 24"/>
          <p:cNvCxnSpPr/>
          <p:nvPr/>
        </p:nvCxnSpPr>
        <p:spPr bwMode="auto">
          <a:xfrm>
            <a:off x="3429000" y="3048000"/>
            <a:ext cx="0" cy="477838"/>
          </a:xfrm>
          <a:prstGeom prst="straightConnector1">
            <a:avLst/>
          </a:prstGeom>
          <a:solidFill>
            <a:srgbClr val="FF0000"/>
          </a:solidFill>
          <a:ln w="76200" cap="flat" cmpd="sng" algn="ctr">
            <a:solidFill>
              <a:srgbClr val="92D050">
                <a:alpha val="75000"/>
              </a:srgbClr>
            </a:solidFill>
            <a:prstDash val="solid"/>
            <a:round/>
            <a:headEnd type="none" w="med" len="med"/>
            <a:tailEnd type="arrow"/>
          </a:ln>
          <a:effectLst/>
        </p:spPr>
      </p:cxnSp>
      <p:cxnSp>
        <p:nvCxnSpPr>
          <p:cNvPr id="26" name="Straight Arrow Connector 25"/>
          <p:cNvCxnSpPr/>
          <p:nvPr/>
        </p:nvCxnSpPr>
        <p:spPr bwMode="auto">
          <a:xfrm flipV="1">
            <a:off x="3962400" y="1295400"/>
            <a:ext cx="533400" cy="4572000"/>
          </a:xfrm>
          <a:prstGeom prst="straightConnector1">
            <a:avLst/>
          </a:prstGeom>
          <a:solidFill>
            <a:srgbClr val="FF0000"/>
          </a:solidFill>
          <a:ln w="76200" cap="flat" cmpd="sng" algn="ctr">
            <a:solidFill>
              <a:srgbClr val="92D050">
                <a:alpha val="75000"/>
              </a:srgbClr>
            </a:solidFill>
            <a:prstDash val="solid"/>
            <a:round/>
            <a:headEnd type="none" w="med" len="med"/>
            <a:tailEnd type="arrow"/>
          </a:ln>
          <a:effectLst/>
        </p:spPr>
      </p:cxnSp>
      <p:sp>
        <p:nvSpPr>
          <p:cNvPr id="27" name="Oval 26"/>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42237636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2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72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72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72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72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72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xit"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animBg="1"/>
      <p:bldP spid="137220" grpId="0" animBg="1"/>
      <p:bldP spid="137222" grpId="0" animBg="1"/>
      <p:bldP spid="137223" grpId="0" animBg="1"/>
      <p:bldP spid="137224" grpId="0" animBg="1"/>
      <p:bldP spid="137227" grpId="0" animBg="1"/>
      <p:bldP spid="21" grpId="0" animBg="1"/>
      <p:bldP spid="27"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a:off x="4833256" y="728662"/>
            <a:ext cx="2514600" cy="338138"/>
          </a:xfrm>
          <a:prstGeom prst="rect">
            <a:avLst/>
          </a:prstGeom>
          <a:solidFill>
            <a:srgbClr val="FFFFFF"/>
          </a:solidFill>
          <a:ln w="76200">
            <a:noFill/>
            <a:miter lim="800000"/>
            <a:headEnd/>
            <a:tailEnd/>
          </a:ln>
        </p:spPr>
        <p:txBody>
          <a:bodyPr>
            <a:spAutoFit/>
          </a:bodyPr>
          <a:lstStyle/>
          <a:p>
            <a:pPr algn="ctr" fontAlgn="base">
              <a:spcBef>
                <a:spcPct val="0"/>
              </a:spcBef>
              <a:spcAft>
                <a:spcPct val="0"/>
              </a:spcAft>
            </a:pPr>
            <a:r>
              <a:rPr lang="en-US" sz="1600" b="1" i="1" dirty="0">
                <a:solidFill>
                  <a:srgbClr val="0000FF"/>
                </a:solidFill>
                <a:latin typeface="Arial" charset="0"/>
                <a:cs typeface="Arial" charset="0"/>
              </a:rPr>
              <a:t>How you write the ROI</a:t>
            </a:r>
          </a:p>
        </p:txBody>
      </p:sp>
      <p:sp>
        <p:nvSpPr>
          <p:cNvPr id="137218" name="Rectangle 2"/>
          <p:cNvSpPr>
            <a:spLocks noGrp="1" noChangeArrowheads="1"/>
          </p:cNvSpPr>
          <p:nvPr>
            <p:ph type="title"/>
          </p:nvPr>
        </p:nvSpPr>
        <p:spPr>
          <a:xfrm>
            <a:off x="2547256" y="119744"/>
            <a:ext cx="7086600" cy="762000"/>
          </a:xfrm>
        </p:spPr>
        <p:txBody>
          <a:bodyPr/>
          <a:lstStyle/>
          <a:p>
            <a:pPr eaLnBrk="1" hangingPunct="1"/>
            <a:r>
              <a:rPr lang="en-US" sz="4000" dirty="0">
                <a:solidFill>
                  <a:schemeClr val="tx1"/>
                </a:solidFill>
              </a:rPr>
              <a:t>ROI / ROII</a:t>
            </a:r>
          </a:p>
        </p:txBody>
      </p:sp>
      <p:sp>
        <p:nvSpPr>
          <p:cNvPr id="137219" name="TextBox 30"/>
          <p:cNvSpPr txBox="1">
            <a:spLocks noChangeArrowheads="1"/>
          </p:cNvSpPr>
          <p:nvPr/>
        </p:nvSpPr>
        <p:spPr bwMode="auto">
          <a:xfrm>
            <a:off x="7831138" y="3352801"/>
            <a:ext cx="2667000" cy="1230313"/>
          </a:xfrm>
          <a:prstGeom prst="rect">
            <a:avLst/>
          </a:prstGeom>
          <a:noFill/>
          <a:ln w="9525">
            <a:solidFill>
              <a:schemeClr val="tx1"/>
            </a:solidFill>
            <a:miter lim="800000"/>
            <a:headEnd/>
            <a:tailEnd/>
          </a:ln>
        </p:spPr>
        <p:txBody>
          <a:bodyPr>
            <a:spAutoFit/>
          </a:bodyPr>
          <a:lstStyle/>
          <a:p>
            <a:pPr fontAlgn="base">
              <a:spcBef>
                <a:spcPct val="0"/>
              </a:spcBef>
              <a:spcAft>
                <a:spcPct val="0"/>
              </a:spcAft>
            </a:pPr>
            <a:r>
              <a:rPr lang="en-US" sz="2000" b="1" dirty="0">
                <a:solidFill>
                  <a:srgbClr val="000000"/>
                </a:solidFill>
                <a:latin typeface="Arial" charset="0"/>
                <a:cs typeface="Arial" charset="0"/>
              </a:rPr>
              <a:t>Other Matters:</a:t>
            </a:r>
          </a:p>
          <a:p>
            <a:pPr fontAlgn="base">
              <a:spcBef>
                <a:spcPct val="0"/>
              </a:spcBef>
              <a:spcAft>
                <a:spcPct val="0"/>
              </a:spcAft>
            </a:pPr>
            <a:r>
              <a:rPr lang="en-US" b="1" dirty="0">
                <a:solidFill>
                  <a:srgbClr val="000000"/>
                </a:solidFill>
                <a:latin typeface="Arial" charset="0"/>
                <a:cs typeface="Arial" charset="0"/>
              </a:rPr>
              <a:t>5. (1</a:t>
            </a:r>
            <a:r>
              <a:rPr lang="en-US" b="1" baseline="30000" dirty="0">
                <a:solidFill>
                  <a:srgbClr val="000000"/>
                </a:solidFill>
                <a:latin typeface="Arial" charset="0"/>
                <a:cs typeface="Arial" charset="0"/>
              </a:rPr>
              <a:t>st</a:t>
            </a:r>
            <a:r>
              <a:rPr lang="en-US" b="1" dirty="0">
                <a:solidFill>
                  <a:srgbClr val="000000"/>
                </a:solidFill>
                <a:latin typeface="Arial" charset="0"/>
                <a:cs typeface="Arial" charset="0"/>
              </a:rPr>
              <a:t> matter)</a:t>
            </a:r>
          </a:p>
          <a:p>
            <a:pPr fontAlgn="base">
              <a:spcBef>
                <a:spcPct val="0"/>
              </a:spcBef>
              <a:spcAft>
                <a:spcPct val="0"/>
              </a:spcAft>
            </a:pPr>
            <a:r>
              <a:rPr lang="en-US" b="1" dirty="0">
                <a:solidFill>
                  <a:srgbClr val="000000"/>
                </a:solidFill>
                <a:latin typeface="Arial" charset="0"/>
                <a:cs typeface="Arial" charset="0"/>
              </a:rPr>
              <a:t>6. (2</a:t>
            </a:r>
            <a:r>
              <a:rPr lang="en-US" b="1" baseline="30000" dirty="0">
                <a:solidFill>
                  <a:srgbClr val="000000"/>
                </a:solidFill>
                <a:latin typeface="Arial" charset="0"/>
                <a:cs typeface="Arial" charset="0"/>
              </a:rPr>
              <a:t>nd</a:t>
            </a:r>
            <a:r>
              <a:rPr lang="en-US" b="1" dirty="0">
                <a:solidFill>
                  <a:srgbClr val="000000"/>
                </a:solidFill>
                <a:latin typeface="Arial" charset="0"/>
                <a:cs typeface="Arial" charset="0"/>
              </a:rPr>
              <a:t> matter)</a:t>
            </a:r>
          </a:p>
          <a:p>
            <a:pPr fontAlgn="base">
              <a:spcBef>
                <a:spcPct val="0"/>
              </a:spcBef>
              <a:spcAft>
                <a:spcPct val="0"/>
              </a:spcAft>
            </a:pPr>
            <a:r>
              <a:rPr lang="en-US" b="1" dirty="0">
                <a:solidFill>
                  <a:srgbClr val="000000"/>
                </a:solidFill>
                <a:latin typeface="Arial" charset="0"/>
                <a:cs typeface="Arial" charset="0"/>
              </a:rPr>
              <a:t>7. Unfavorable info:</a:t>
            </a:r>
          </a:p>
        </p:txBody>
      </p:sp>
      <p:sp>
        <p:nvSpPr>
          <p:cNvPr id="137220" name="TextBox 27"/>
          <p:cNvSpPr txBox="1">
            <a:spLocks noChangeArrowheads="1"/>
          </p:cNvSpPr>
          <p:nvPr/>
        </p:nvSpPr>
        <p:spPr bwMode="auto">
          <a:xfrm>
            <a:off x="7831138" y="1338264"/>
            <a:ext cx="2667000" cy="1938337"/>
          </a:xfrm>
          <a:prstGeom prst="rect">
            <a:avLst/>
          </a:prstGeom>
          <a:noFill/>
          <a:ln w="9525">
            <a:solidFill>
              <a:schemeClr val="tx1"/>
            </a:solidFill>
            <a:miter lim="800000"/>
            <a:headEnd/>
            <a:tailEnd/>
          </a:ln>
        </p:spPr>
        <p:txBody>
          <a:bodyPr>
            <a:spAutoFit/>
          </a:bodyPr>
          <a:lstStyle/>
          <a:p>
            <a:pPr fontAlgn="base">
              <a:spcBef>
                <a:spcPct val="0"/>
              </a:spcBef>
              <a:spcAft>
                <a:spcPct val="0"/>
              </a:spcAft>
            </a:pPr>
            <a:r>
              <a:rPr lang="en-US" sz="2000" b="1" dirty="0">
                <a:solidFill>
                  <a:srgbClr val="000000"/>
                </a:solidFill>
                <a:latin typeface="Arial" charset="0"/>
                <a:cs typeface="Arial" charset="0"/>
              </a:rPr>
              <a:t>2. (S/N) Allegation:</a:t>
            </a:r>
          </a:p>
          <a:p>
            <a:pPr fontAlgn="base">
              <a:spcBef>
                <a:spcPct val="0"/>
              </a:spcBef>
              <a:spcAft>
                <a:spcPct val="0"/>
              </a:spcAft>
            </a:pPr>
            <a:r>
              <a:rPr lang="en-US" sz="2000" b="1" dirty="0">
                <a:solidFill>
                  <a:srgbClr val="000000"/>
                </a:solidFill>
                <a:latin typeface="Arial" charset="0"/>
                <a:cs typeface="Arial" charset="0"/>
              </a:rPr>
              <a:t>	</a:t>
            </a:r>
            <a:r>
              <a:rPr lang="en-US" b="1" dirty="0">
                <a:solidFill>
                  <a:srgbClr val="0000FF"/>
                </a:solidFill>
                <a:latin typeface="Arial" charset="0"/>
                <a:cs typeface="Arial" charset="0"/>
              </a:rPr>
              <a:t>a. b. c.  </a:t>
            </a:r>
          </a:p>
          <a:p>
            <a:pPr fontAlgn="base">
              <a:spcBef>
                <a:spcPct val="0"/>
              </a:spcBef>
              <a:spcAft>
                <a:spcPct val="0"/>
              </a:spcAft>
            </a:pPr>
            <a:r>
              <a:rPr lang="en-US" sz="2000" b="1" dirty="0">
                <a:solidFill>
                  <a:srgbClr val="000000"/>
                </a:solidFill>
                <a:latin typeface="Arial" charset="0"/>
                <a:cs typeface="Arial" charset="0"/>
              </a:rPr>
              <a:t>3. (U/F) Issue:</a:t>
            </a:r>
          </a:p>
          <a:p>
            <a:pPr fontAlgn="base">
              <a:spcBef>
                <a:spcPct val="0"/>
              </a:spcBef>
              <a:spcAft>
                <a:spcPct val="0"/>
              </a:spcAft>
            </a:pPr>
            <a:r>
              <a:rPr lang="en-US" sz="2000" b="1" dirty="0">
                <a:solidFill>
                  <a:srgbClr val="0000FF"/>
                </a:solidFill>
                <a:latin typeface="Arial" charset="0"/>
                <a:cs typeface="Arial" charset="0"/>
              </a:rPr>
              <a:t>	</a:t>
            </a:r>
            <a:r>
              <a:rPr lang="en-US" b="1" dirty="0">
                <a:solidFill>
                  <a:srgbClr val="0000FF"/>
                </a:solidFill>
                <a:latin typeface="Arial" charset="0"/>
                <a:cs typeface="Arial" charset="0"/>
              </a:rPr>
              <a:t>a. b. c.</a:t>
            </a:r>
            <a:endParaRPr lang="en-US" b="1" dirty="0">
              <a:solidFill>
                <a:srgbClr val="000000"/>
              </a:solidFill>
              <a:latin typeface="Arial" charset="0"/>
              <a:cs typeface="Arial" charset="0"/>
            </a:endParaRPr>
          </a:p>
          <a:p>
            <a:pPr fontAlgn="base">
              <a:spcBef>
                <a:spcPct val="0"/>
              </a:spcBef>
              <a:spcAft>
                <a:spcPct val="0"/>
              </a:spcAft>
            </a:pPr>
            <a:r>
              <a:rPr lang="en-US" sz="2000" b="1" dirty="0">
                <a:solidFill>
                  <a:srgbClr val="000000"/>
                </a:solidFill>
                <a:latin typeface="Arial" charset="0"/>
                <a:cs typeface="Arial" charset="0"/>
              </a:rPr>
              <a:t>4. (U/F) Issue:</a:t>
            </a:r>
            <a:r>
              <a:rPr lang="en-US" sz="2000" b="1" dirty="0">
                <a:solidFill>
                  <a:srgbClr val="0000FF"/>
                </a:solidFill>
                <a:latin typeface="Arial" charset="0"/>
                <a:cs typeface="Arial" charset="0"/>
              </a:rPr>
              <a:t> </a:t>
            </a:r>
          </a:p>
          <a:p>
            <a:pPr fontAlgn="base">
              <a:spcBef>
                <a:spcPct val="0"/>
              </a:spcBef>
              <a:spcAft>
                <a:spcPct val="0"/>
              </a:spcAft>
            </a:pPr>
            <a:r>
              <a:rPr lang="en-US" sz="2000" b="1" dirty="0">
                <a:solidFill>
                  <a:srgbClr val="0000FF"/>
                </a:solidFill>
                <a:latin typeface="Arial" charset="0"/>
                <a:cs typeface="Arial" charset="0"/>
              </a:rPr>
              <a:t>	</a:t>
            </a:r>
            <a:r>
              <a:rPr lang="en-US" b="1" dirty="0">
                <a:solidFill>
                  <a:srgbClr val="0000FF"/>
                </a:solidFill>
                <a:latin typeface="Arial" charset="0"/>
                <a:cs typeface="Arial" charset="0"/>
              </a:rPr>
              <a:t>a. b. c.</a:t>
            </a:r>
            <a:endParaRPr lang="en-US" b="1" dirty="0">
              <a:solidFill>
                <a:srgbClr val="000000"/>
              </a:solidFill>
              <a:latin typeface="Arial" charset="0"/>
              <a:cs typeface="Arial" charset="0"/>
            </a:endParaRPr>
          </a:p>
        </p:txBody>
      </p:sp>
      <p:sp>
        <p:nvSpPr>
          <p:cNvPr id="54274"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137222" name="TextBox 21"/>
          <p:cNvSpPr txBox="1">
            <a:spLocks noChangeArrowheads="1"/>
          </p:cNvSpPr>
          <p:nvPr/>
        </p:nvSpPr>
        <p:spPr bwMode="auto">
          <a:xfrm>
            <a:off x="1660525" y="1774373"/>
            <a:ext cx="2743200" cy="1508125"/>
          </a:xfrm>
          <a:prstGeom prst="rect">
            <a:avLst/>
          </a:prstGeom>
          <a:noFill/>
          <a:ln w="9525">
            <a:solidFill>
              <a:schemeClr val="tx1"/>
            </a:solidFill>
            <a:miter lim="800000"/>
            <a:headEnd/>
            <a:tailEnd/>
          </a:ln>
        </p:spPr>
        <p:txBody>
          <a:bodyPr>
            <a:spAutoFit/>
          </a:bodyPr>
          <a:lstStyle/>
          <a:p>
            <a:pPr fontAlgn="base">
              <a:spcBef>
                <a:spcPct val="0"/>
              </a:spcBef>
              <a:spcAft>
                <a:spcPct val="0"/>
              </a:spcAft>
            </a:pPr>
            <a:r>
              <a:rPr lang="en-US" sz="2000" b="1" dirty="0">
                <a:solidFill>
                  <a:srgbClr val="000000"/>
                </a:solidFill>
                <a:latin typeface="Arial" charset="0"/>
                <a:cs typeface="Arial" charset="0"/>
              </a:rPr>
              <a:t>Executive Summary</a:t>
            </a:r>
          </a:p>
          <a:p>
            <a:pPr algn="ctr" fontAlgn="base">
              <a:spcBef>
                <a:spcPct val="0"/>
              </a:spcBef>
              <a:spcAft>
                <a:spcPct val="0"/>
              </a:spcAft>
            </a:pPr>
            <a:r>
              <a:rPr lang="en-US" b="1" dirty="0">
                <a:solidFill>
                  <a:srgbClr val="FF0000"/>
                </a:solidFill>
                <a:latin typeface="Arial" charset="0"/>
                <a:cs typeface="Arial" charset="0"/>
              </a:rPr>
              <a:t>[Optional]</a:t>
            </a:r>
          </a:p>
          <a:p>
            <a:pPr fontAlgn="base">
              <a:spcBef>
                <a:spcPct val="0"/>
              </a:spcBef>
              <a:spcAft>
                <a:spcPct val="0"/>
              </a:spcAft>
            </a:pPr>
            <a:r>
              <a:rPr lang="en-US" b="1" dirty="0">
                <a:solidFill>
                  <a:srgbClr val="000000"/>
                </a:solidFill>
                <a:latin typeface="Arial" charset="0"/>
                <a:cs typeface="Arial" charset="0"/>
              </a:rPr>
              <a:t>Name / position</a:t>
            </a:r>
          </a:p>
          <a:p>
            <a:pPr fontAlgn="base">
              <a:spcBef>
                <a:spcPct val="0"/>
              </a:spcBef>
              <a:spcAft>
                <a:spcPct val="0"/>
              </a:spcAft>
            </a:pPr>
            <a:r>
              <a:rPr lang="en-US" b="1" dirty="0">
                <a:solidFill>
                  <a:srgbClr val="000000"/>
                </a:solidFill>
                <a:latin typeface="Arial" charset="0"/>
                <a:cs typeface="Arial" charset="0"/>
              </a:rPr>
              <a:t>Authority</a:t>
            </a:r>
          </a:p>
          <a:p>
            <a:pPr fontAlgn="base">
              <a:spcBef>
                <a:spcPct val="0"/>
              </a:spcBef>
              <a:spcAft>
                <a:spcPct val="0"/>
              </a:spcAft>
            </a:pPr>
            <a:r>
              <a:rPr lang="en-US" b="1" dirty="0">
                <a:solidFill>
                  <a:srgbClr val="000000"/>
                </a:solidFill>
                <a:latin typeface="Arial" charset="0"/>
                <a:cs typeface="Arial" charset="0"/>
              </a:rPr>
              <a:t>Background</a:t>
            </a:r>
          </a:p>
        </p:txBody>
      </p:sp>
      <p:sp>
        <p:nvSpPr>
          <p:cNvPr id="137223" name="TextBox 22"/>
          <p:cNvSpPr txBox="1">
            <a:spLocks noChangeArrowheads="1"/>
          </p:cNvSpPr>
          <p:nvPr/>
        </p:nvSpPr>
        <p:spPr bwMode="auto">
          <a:xfrm>
            <a:off x="1660525" y="3435350"/>
            <a:ext cx="2743200" cy="2432050"/>
          </a:xfrm>
          <a:prstGeom prst="rect">
            <a:avLst/>
          </a:prstGeom>
          <a:noFill/>
          <a:ln w="9525">
            <a:solidFill>
              <a:schemeClr val="tx1"/>
            </a:solidFill>
            <a:miter lim="800000"/>
            <a:headEnd/>
            <a:tailEnd/>
          </a:ln>
        </p:spPr>
        <p:txBody>
          <a:bodyPr>
            <a:spAutoFit/>
          </a:bodyPr>
          <a:lstStyle/>
          <a:p>
            <a:pPr fontAlgn="base">
              <a:spcBef>
                <a:spcPct val="0"/>
              </a:spcBef>
              <a:spcAft>
                <a:spcPct val="0"/>
              </a:spcAft>
            </a:pPr>
            <a:r>
              <a:rPr lang="en-US" sz="2000" b="1" dirty="0">
                <a:solidFill>
                  <a:srgbClr val="000000"/>
                </a:solidFill>
                <a:latin typeface="Arial" charset="0"/>
                <a:cs typeface="Arial" charset="0"/>
              </a:rPr>
              <a:t>S / N Allegation #1</a:t>
            </a:r>
          </a:p>
          <a:p>
            <a:pPr fontAlgn="base">
              <a:spcBef>
                <a:spcPct val="0"/>
              </a:spcBef>
              <a:spcAft>
                <a:spcPct val="0"/>
              </a:spcAft>
            </a:pPr>
            <a:r>
              <a:rPr lang="en-US" b="1" dirty="0">
                <a:solidFill>
                  <a:srgbClr val="000000"/>
                </a:solidFill>
                <a:latin typeface="Arial" charset="0"/>
                <a:cs typeface="Arial" charset="0"/>
              </a:rPr>
              <a:t>Synopsis</a:t>
            </a:r>
          </a:p>
          <a:p>
            <a:pPr fontAlgn="base">
              <a:spcBef>
                <a:spcPct val="0"/>
              </a:spcBef>
              <a:spcAft>
                <a:spcPct val="0"/>
              </a:spcAft>
            </a:pPr>
            <a:r>
              <a:rPr lang="en-US" sz="2000" b="1" dirty="0">
                <a:solidFill>
                  <a:srgbClr val="000000"/>
                </a:solidFill>
                <a:latin typeface="Arial" charset="0"/>
                <a:cs typeface="Arial" charset="0"/>
              </a:rPr>
              <a:t>S / N Allegation #2 ...</a:t>
            </a:r>
          </a:p>
          <a:p>
            <a:pPr fontAlgn="base">
              <a:spcBef>
                <a:spcPct val="0"/>
              </a:spcBef>
              <a:spcAft>
                <a:spcPct val="0"/>
              </a:spcAft>
            </a:pPr>
            <a:r>
              <a:rPr lang="en-US" b="1" dirty="0">
                <a:solidFill>
                  <a:srgbClr val="000000"/>
                </a:solidFill>
                <a:latin typeface="Arial" charset="0"/>
                <a:cs typeface="Arial" charset="0"/>
              </a:rPr>
              <a:t>Synopsis</a:t>
            </a:r>
          </a:p>
          <a:p>
            <a:pPr fontAlgn="base">
              <a:spcBef>
                <a:spcPct val="0"/>
              </a:spcBef>
              <a:spcAft>
                <a:spcPct val="0"/>
              </a:spcAft>
            </a:pPr>
            <a:r>
              <a:rPr lang="en-US" sz="2000" b="1" dirty="0">
                <a:solidFill>
                  <a:srgbClr val="000000"/>
                </a:solidFill>
                <a:latin typeface="Arial" charset="0"/>
                <a:cs typeface="Arial" charset="0"/>
              </a:rPr>
              <a:t>U / F Issue #1</a:t>
            </a:r>
          </a:p>
          <a:p>
            <a:pPr fontAlgn="base">
              <a:spcBef>
                <a:spcPct val="0"/>
              </a:spcBef>
              <a:spcAft>
                <a:spcPct val="0"/>
              </a:spcAft>
            </a:pPr>
            <a:r>
              <a:rPr lang="en-US" b="1" dirty="0">
                <a:solidFill>
                  <a:srgbClr val="000000"/>
                </a:solidFill>
                <a:latin typeface="Arial" charset="0"/>
                <a:cs typeface="Arial" charset="0"/>
              </a:rPr>
              <a:t>Discussion</a:t>
            </a:r>
          </a:p>
          <a:p>
            <a:pPr fontAlgn="base">
              <a:spcBef>
                <a:spcPct val="0"/>
              </a:spcBef>
              <a:spcAft>
                <a:spcPct val="0"/>
              </a:spcAft>
            </a:pPr>
            <a:r>
              <a:rPr lang="en-US" sz="2000" b="1" dirty="0">
                <a:solidFill>
                  <a:srgbClr val="000000"/>
                </a:solidFill>
                <a:latin typeface="Arial" charset="0"/>
                <a:cs typeface="Arial" charset="0"/>
              </a:rPr>
              <a:t>U / F Issue #2 ... </a:t>
            </a:r>
          </a:p>
          <a:p>
            <a:pPr fontAlgn="base">
              <a:spcBef>
                <a:spcPct val="0"/>
              </a:spcBef>
              <a:spcAft>
                <a:spcPct val="0"/>
              </a:spcAft>
            </a:pPr>
            <a:r>
              <a:rPr lang="en-US" b="1" dirty="0">
                <a:solidFill>
                  <a:srgbClr val="000000"/>
                </a:solidFill>
                <a:latin typeface="Arial" charset="0"/>
                <a:cs typeface="Arial" charset="0"/>
              </a:rPr>
              <a:t>Discussion</a:t>
            </a:r>
          </a:p>
        </p:txBody>
      </p:sp>
      <p:sp>
        <p:nvSpPr>
          <p:cNvPr id="137224" name="TextBox 23"/>
          <p:cNvSpPr txBox="1">
            <a:spLocks noChangeArrowheads="1"/>
          </p:cNvSpPr>
          <p:nvPr/>
        </p:nvSpPr>
        <p:spPr bwMode="auto">
          <a:xfrm>
            <a:off x="4495800" y="1079500"/>
            <a:ext cx="3200400" cy="5016500"/>
          </a:xfrm>
          <a:prstGeom prst="rect">
            <a:avLst/>
          </a:prstGeom>
          <a:noFill/>
          <a:ln w="28575">
            <a:solidFill>
              <a:srgbClr val="FF0000"/>
            </a:solidFill>
            <a:miter lim="800000"/>
            <a:headEnd/>
            <a:tailEnd/>
          </a:ln>
        </p:spPr>
        <p:txBody>
          <a:bodyPr>
            <a:spAutoFit/>
          </a:bodyPr>
          <a:lstStyle/>
          <a:p>
            <a:pPr fontAlgn="base">
              <a:spcBef>
                <a:spcPct val="0"/>
              </a:spcBef>
              <a:spcAft>
                <a:spcPct val="0"/>
              </a:spcAft>
            </a:pPr>
            <a:r>
              <a:rPr lang="en-US" sz="2000" b="1" dirty="0">
                <a:solidFill>
                  <a:srgbClr val="000000"/>
                </a:solidFill>
                <a:latin typeface="Arial" charset="0"/>
                <a:cs typeface="Arial" charset="0"/>
              </a:rPr>
              <a:t>Consideration of Allegations</a:t>
            </a:r>
          </a:p>
          <a:p>
            <a:pPr fontAlgn="base">
              <a:spcBef>
                <a:spcPct val="0"/>
              </a:spcBef>
              <a:spcAft>
                <a:spcPct val="0"/>
              </a:spcAft>
            </a:pPr>
            <a:endParaRPr lang="en-US" sz="2000" b="1" dirty="0">
              <a:solidFill>
                <a:srgbClr val="000000"/>
              </a:solidFill>
              <a:latin typeface="Arial" charset="0"/>
              <a:cs typeface="Arial" charset="0"/>
            </a:endParaRPr>
          </a:p>
          <a:p>
            <a:pPr fontAlgn="base">
              <a:spcBef>
                <a:spcPct val="0"/>
              </a:spcBef>
              <a:spcAft>
                <a:spcPct val="0"/>
              </a:spcAft>
            </a:pPr>
            <a:r>
              <a:rPr lang="en-US" sz="2000" b="1" dirty="0">
                <a:solidFill>
                  <a:srgbClr val="000000"/>
                </a:solidFill>
                <a:latin typeface="Arial" charset="0"/>
                <a:cs typeface="Arial" charset="0"/>
              </a:rPr>
              <a:t>1. (S/N) Allegation:</a:t>
            </a:r>
          </a:p>
          <a:p>
            <a:pPr fontAlgn="base">
              <a:spcBef>
                <a:spcPct val="0"/>
              </a:spcBef>
              <a:spcAft>
                <a:spcPct val="0"/>
              </a:spcAft>
            </a:pPr>
            <a:r>
              <a:rPr lang="en-US" sz="2000" b="1" dirty="0">
                <a:solidFill>
                  <a:srgbClr val="000000"/>
                </a:solidFill>
                <a:latin typeface="Arial" charset="0"/>
                <a:cs typeface="Arial" charset="0"/>
              </a:rPr>
              <a:t>    </a:t>
            </a:r>
            <a:r>
              <a:rPr lang="en-US" sz="2000" b="1" dirty="0">
                <a:solidFill>
                  <a:srgbClr val="0000FF"/>
                </a:solidFill>
                <a:latin typeface="Arial" charset="0"/>
                <a:cs typeface="Arial" charset="0"/>
              </a:rPr>
              <a:t>a. Evidence</a:t>
            </a:r>
          </a:p>
          <a:p>
            <a:pPr fontAlgn="base">
              <a:spcBef>
                <a:spcPct val="0"/>
              </a:spcBef>
              <a:spcAft>
                <a:spcPct val="0"/>
              </a:spcAft>
            </a:pPr>
            <a:r>
              <a:rPr lang="en-US" sz="2000" b="1" dirty="0">
                <a:solidFill>
                  <a:srgbClr val="0000FF"/>
                </a:solidFill>
                <a:latin typeface="Arial" charset="0"/>
                <a:cs typeface="Arial" charset="0"/>
              </a:rPr>
              <a:t>       (1) Complaint</a:t>
            </a:r>
          </a:p>
          <a:p>
            <a:pPr fontAlgn="base">
              <a:spcBef>
                <a:spcPct val="0"/>
              </a:spcBef>
              <a:spcAft>
                <a:spcPct val="0"/>
              </a:spcAft>
            </a:pPr>
            <a:r>
              <a:rPr lang="en-US" sz="2000" b="1" dirty="0">
                <a:solidFill>
                  <a:srgbClr val="0000FF"/>
                </a:solidFill>
                <a:latin typeface="Arial" charset="0"/>
                <a:cs typeface="Arial" charset="0"/>
              </a:rPr>
              <a:t>       (2) Standard</a:t>
            </a:r>
          </a:p>
          <a:p>
            <a:pPr fontAlgn="base">
              <a:spcBef>
                <a:spcPct val="0"/>
              </a:spcBef>
              <a:spcAft>
                <a:spcPct val="0"/>
              </a:spcAft>
            </a:pPr>
            <a:r>
              <a:rPr lang="en-US" sz="2000" b="1" dirty="0">
                <a:solidFill>
                  <a:srgbClr val="0000FF"/>
                </a:solidFill>
                <a:latin typeface="Arial" charset="0"/>
                <a:cs typeface="Arial" charset="0"/>
              </a:rPr>
              <a:t>       (3) Document</a:t>
            </a:r>
          </a:p>
          <a:p>
            <a:pPr fontAlgn="base">
              <a:spcBef>
                <a:spcPct val="0"/>
              </a:spcBef>
              <a:spcAft>
                <a:spcPct val="0"/>
              </a:spcAft>
            </a:pPr>
            <a:r>
              <a:rPr lang="en-US" sz="2000" b="1" dirty="0">
                <a:solidFill>
                  <a:srgbClr val="0000FF"/>
                </a:solidFill>
                <a:latin typeface="Arial" charset="0"/>
                <a:cs typeface="Arial" charset="0"/>
              </a:rPr>
              <a:t>       (4) Testimony</a:t>
            </a:r>
          </a:p>
          <a:p>
            <a:pPr fontAlgn="base">
              <a:spcBef>
                <a:spcPct val="0"/>
              </a:spcBef>
              <a:spcAft>
                <a:spcPct val="0"/>
              </a:spcAft>
            </a:pPr>
            <a:r>
              <a:rPr lang="en-US" sz="2000" b="1" dirty="0">
                <a:solidFill>
                  <a:srgbClr val="0000FF"/>
                </a:solidFill>
                <a:latin typeface="Arial" charset="0"/>
                <a:cs typeface="Arial" charset="0"/>
              </a:rPr>
              <a:t>    b. Discussion </a:t>
            </a:r>
            <a:r>
              <a:rPr lang="en-US" sz="2000" b="1" dirty="0">
                <a:solidFill>
                  <a:srgbClr val="FF0000"/>
                </a:solidFill>
                <a:latin typeface="Arial" charset="0"/>
                <a:cs typeface="Arial" charset="0"/>
              </a:rPr>
              <a:t>(5 parts)</a:t>
            </a:r>
          </a:p>
          <a:p>
            <a:pPr fontAlgn="base">
              <a:spcBef>
                <a:spcPct val="0"/>
              </a:spcBef>
              <a:spcAft>
                <a:spcPct val="0"/>
              </a:spcAft>
            </a:pPr>
            <a:r>
              <a:rPr lang="en-US" sz="2000" b="1" dirty="0">
                <a:solidFill>
                  <a:srgbClr val="0000FF"/>
                </a:solidFill>
                <a:latin typeface="Arial" charset="0"/>
                <a:cs typeface="Arial" charset="0"/>
              </a:rPr>
              <a:t>       </a:t>
            </a:r>
            <a:r>
              <a:rPr lang="en-US" sz="2000" b="1" dirty="0">
                <a:solidFill>
                  <a:srgbClr val="FF0000"/>
                </a:solidFill>
                <a:latin typeface="Arial" charset="0"/>
                <a:cs typeface="Arial" charset="0"/>
              </a:rPr>
              <a:t>(1)</a:t>
            </a:r>
            <a:r>
              <a:rPr lang="en-US" sz="2000" b="1" dirty="0">
                <a:solidFill>
                  <a:srgbClr val="0000FF"/>
                </a:solidFill>
                <a:latin typeface="Arial" charset="0"/>
                <a:cs typeface="Arial" charset="0"/>
              </a:rPr>
              <a:t> Allegation</a:t>
            </a:r>
          </a:p>
          <a:p>
            <a:pPr fontAlgn="base">
              <a:spcBef>
                <a:spcPct val="0"/>
              </a:spcBef>
              <a:spcAft>
                <a:spcPct val="0"/>
              </a:spcAft>
            </a:pPr>
            <a:r>
              <a:rPr lang="en-US" sz="2000" b="1" dirty="0">
                <a:solidFill>
                  <a:srgbClr val="0000FF"/>
                </a:solidFill>
                <a:latin typeface="Arial" charset="0"/>
                <a:cs typeface="Arial" charset="0"/>
              </a:rPr>
              <a:t>       </a:t>
            </a:r>
            <a:r>
              <a:rPr lang="en-US" sz="2000" b="1" dirty="0">
                <a:solidFill>
                  <a:srgbClr val="FF0000"/>
                </a:solidFill>
                <a:latin typeface="Arial" charset="0"/>
                <a:cs typeface="Arial" charset="0"/>
              </a:rPr>
              <a:t>(2)</a:t>
            </a:r>
            <a:r>
              <a:rPr lang="en-US" sz="2000" b="1" dirty="0">
                <a:solidFill>
                  <a:srgbClr val="0000FF"/>
                </a:solidFill>
                <a:latin typeface="Arial" charset="0"/>
                <a:cs typeface="Arial" charset="0"/>
              </a:rPr>
              <a:t> Standard</a:t>
            </a:r>
          </a:p>
          <a:p>
            <a:pPr fontAlgn="base">
              <a:spcBef>
                <a:spcPct val="0"/>
              </a:spcBef>
              <a:spcAft>
                <a:spcPct val="0"/>
              </a:spcAft>
            </a:pPr>
            <a:r>
              <a:rPr lang="en-US" sz="2000" b="1" dirty="0">
                <a:solidFill>
                  <a:srgbClr val="0000FF"/>
                </a:solidFill>
                <a:latin typeface="Arial" charset="0"/>
                <a:cs typeface="Arial" charset="0"/>
              </a:rPr>
              <a:t>       </a:t>
            </a:r>
            <a:r>
              <a:rPr lang="en-US" sz="2000" b="1" dirty="0">
                <a:solidFill>
                  <a:srgbClr val="FF0000"/>
                </a:solidFill>
                <a:latin typeface="Arial" charset="0"/>
                <a:cs typeface="Arial" charset="0"/>
              </a:rPr>
              <a:t>(3)</a:t>
            </a:r>
            <a:r>
              <a:rPr lang="en-US" sz="2000" b="1" dirty="0">
                <a:solidFill>
                  <a:srgbClr val="0000FF"/>
                </a:solidFill>
                <a:latin typeface="Arial" charset="0"/>
                <a:cs typeface="Arial" charset="0"/>
              </a:rPr>
              <a:t> Evidence</a:t>
            </a:r>
            <a:r>
              <a:rPr lang="en-US" sz="2000" b="1" dirty="0">
                <a:solidFill>
                  <a:srgbClr val="FF0000"/>
                </a:solidFill>
                <a:latin typeface="Arial" charset="0"/>
                <a:cs typeface="Arial" charset="0"/>
              </a:rPr>
              <a:t>&gt;S</a:t>
            </a:r>
          </a:p>
          <a:p>
            <a:pPr fontAlgn="base">
              <a:spcBef>
                <a:spcPct val="0"/>
              </a:spcBef>
              <a:spcAft>
                <a:spcPct val="0"/>
              </a:spcAft>
            </a:pPr>
            <a:r>
              <a:rPr lang="en-US" sz="2000" b="1" dirty="0">
                <a:solidFill>
                  <a:srgbClr val="0000FF"/>
                </a:solidFill>
                <a:latin typeface="Arial" charset="0"/>
                <a:cs typeface="Arial" charset="0"/>
              </a:rPr>
              <a:t>       </a:t>
            </a:r>
            <a:r>
              <a:rPr lang="en-US" sz="2000" b="1" dirty="0">
                <a:solidFill>
                  <a:srgbClr val="FF0000"/>
                </a:solidFill>
                <a:latin typeface="Arial" charset="0"/>
                <a:cs typeface="Arial" charset="0"/>
              </a:rPr>
              <a:t>(4)</a:t>
            </a:r>
            <a:r>
              <a:rPr lang="en-US" sz="2000" b="1" dirty="0">
                <a:solidFill>
                  <a:srgbClr val="0000FF"/>
                </a:solidFill>
                <a:latin typeface="Arial" charset="0"/>
                <a:cs typeface="Arial" charset="0"/>
              </a:rPr>
              <a:t> Evidence</a:t>
            </a:r>
            <a:r>
              <a:rPr lang="en-US" sz="2000" b="1" dirty="0">
                <a:solidFill>
                  <a:srgbClr val="008000"/>
                </a:solidFill>
                <a:latin typeface="Arial" charset="0"/>
                <a:cs typeface="Arial" charset="0"/>
              </a:rPr>
              <a:t>&gt;N</a:t>
            </a:r>
          </a:p>
          <a:p>
            <a:pPr fontAlgn="base">
              <a:spcBef>
                <a:spcPct val="0"/>
              </a:spcBef>
              <a:spcAft>
                <a:spcPct val="0"/>
              </a:spcAft>
            </a:pPr>
            <a:r>
              <a:rPr lang="en-US" sz="2000" b="1" dirty="0">
                <a:solidFill>
                  <a:srgbClr val="0000FF"/>
                </a:solidFill>
                <a:latin typeface="Arial" charset="0"/>
                <a:cs typeface="Arial" charset="0"/>
              </a:rPr>
              <a:t>       </a:t>
            </a:r>
            <a:r>
              <a:rPr lang="en-US" sz="2000" b="1" dirty="0">
                <a:solidFill>
                  <a:srgbClr val="FF0000"/>
                </a:solidFill>
                <a:latin typeface="Arial" charset="0"/>
                <a:cs typeface="Arial" charset="0"/>
              </a:rPr>
              <a:t>(5)</a:t>
            </a:r>
            <a:r>
              <a:rPr lang="en-US" sz="2000" b="1" dirty="0">
                <a:solidFill>
                  <a:srgbClr val="0000FF"/>
                </a:solidFill>
                <a:latin typeface="Arial" charset="0"/>
                <a:cs typeface="Arial" charset="0"/>
              </a:rPr>
              <a:t> Analysis</a:t>
            </a:r>
          </a:p>
          <a:p>
            <a:pPr fontAlgn="base">
              <a:spcBef>
                <a:spcPct val="0"/>
              </a:spcBef>
              <a:spcAft>
                <a:spcPct val="0"/>
              </a:spcAft>
            </a:pPr>
            <a:r>
              <a:rPr lang="en-US" sz="2000" b="1" dirty="0">
                <a:solidFill>
                  <a:srgbClr val="0000FF"/>
                </a:solidFill>
                <a:latin typeface="Arial" charset="0"/>
                <a:cs typeface="Arial" charset="0"/>
              </a:rPr>
              <a:t>    c. Conclusion</a:t>
            </a:r>
          </a:p>
        </p:txBody>
      </p:sp>
      <p:sp>
        <p:nvSpPr>
          <p:cNvPr id="137225" name="Text Box 8"/>
          <p:cNvSpPr txBox="1">
            <a:spLocks noChangeArrowheads="1"/>
          </p:cNvSpPr>
          <p:nvPr/>
        </p:nvSpPr>
        <p:spPr bwMode="auto">
          <a:xfrm>
            <a:off x="1676400" y="5867400"/>
            <a:ext cx="8763000" cy="584200"/>
          </a:xfrm>
          <a:prstGeom prst="rect">
            <a:avLst/>
          </a:prstGeom>
          <a:noFill/>
          <a:ln w="76200">
            <a:noFill/>
            <a:miter lim="800000"/>
            <a:headEnd/>
            <a:tailEnd/>
          </a:ln>
        </p:spPr>
        <p:txBody>
          <a:bodyPr>
            <a:spAutoFit/>
          </a:bodyPr>
          <a:lstStyle/>
          <a:p>
            <a:pPr fontAlgn="base">
              <a:lnSpc>
                <a:spcPct val="90000"/>
              </a:lnSpc>
              <a:spcBef>
                <a:spcPct val="20000"/>
              </a:spcBef>
              <a:spcAft>
                <a:spcPct val="0"/>
              </a:spcAft>
              <a:buClr>
                <a:srgbClr val="3694B6"/>
              </a:buClr>
            </a:pPr>
            <a:r>
              <a:rPr lang="en-US" sz="1600" b="1" dirty="0">
                <a:solidFill>
                  <a:srgbClr val="FF3300"/>
                </a:solidFill>
                <a:latin typeface="Arial" charset="0"/>
                <a:cs typeface="Arial" charset="0"/>
              </a:rPr>
              <a:t>AR 20-1, paragraph 7-2; </a:t>
            </a:r>
          </a:p>
          <a:p>
            <a:pPr fontAlgn="base">
              <a:lnSpc>
                <a:spcPct val="90000"/>
              </a:lnSpc>
              <a:spcBef>
                <a:spcPct val="20000"/>
              </a:spcBef>
              <a:spcAft>
                <a:spcPct val="0"/>
              </a:spcAft>
              <a:buClr>
                <a:srgbClr val="3694B6"/>
              </a:buClr>
            </a:pP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Sections 4-1, 4-13, 4-15, </a:t>
            </a:r>
            <a:r>
              <a:rPr lang="en-US" sz="1600" b="1" u="sng" dirty="0">
                <a:solidFill>
                  <a:srgbClr val="0000FF"/>
                </a:solidFill>
                <a:latin typeface="Arial" charset="0"/>
                <a:cs typeface="Arial" charset="0"/>
              </a:rPr>
              <a:t>II-D-2</a:t>
            </a:r>
          </a:p>
        </p:txBody>
      </p:sp>
      <p:sp>
        <p:nvSpPr>
          <p:cNvPr id="32" name="Regular Pentagon 31"/>
          <p:cNvSpPr/>
          <p:nvPr/>
        </p:nvSpPr>
        <p:spPr bwMode="auto">
          <a:xfrm>
            <a:off x="3733800" y="4737100"/>
            <a:ext cx="609600" cy="520700"/>
          </a:xfrm>
          <a:prstGeom prst="pentagon">
            <a:avLst/>
          </a:prstGeom>
          <a:solidFill>
            <a:srgbClr val="0000FF"/>
          </a:solidFill>
          <a:ln w="76200" cap="flat" cmpd="sng" algn="ctr">
            <a:noFill/>
            <a:prstDash val="solid"/>
            <a:round/>
            <a:headEnd type="none" w="med" len="med"/>
            <a:tailEnd type="none" w="med" len="med"/>
          </a:ln>
          <a:effectLst/>
        </p:spPr>
        <p:txBody>
          <a:bodyPr>
            <a:spAutoFit/>
          </a:bodyPr>
          <a:lstStyle/>
          <a:p>
            <a:pPr algn="ctr" fontAlgn="base">
              <a:spcBef>
                <a:spcPct val="0"/>
              </a:spcBef>
              <a:spcAft>
                <a:spcPct val="0"/>
              </a:spcAft>
              <a:defRPr/>
            </a:pPr>
            <a:r>
              <a:rPr lang="en-US" sz="2000" b="1" dirty="0">
                <a:solidFill>
                  <a:srgbClr val="FFFFFF"/>
                </a:solidFill>
                <a:effectLst>
                  <a:outerShdw blurRad="38100" dist="38100" dir="2700000" algn="tl">
                    <a:srgbClr val="000000">
                      <a:alpha val="43137"/>
                    </a:srgbClr>
                  </a:outerShdw>
                </a:effectLst>
                <a:latin typeface="Arial" charset="0"/>
                <a:cs typeface="Arial" pitchFamily="34" charset="0"/>
              </a:rPr>
              <a:t>5</a:t>
            </a:r>
          </a:p>
        </p:txBody>
      </p:sp>
      <p:sp>
        <p:nvSpPr>
          <p:cNvPr id="137227" name="TextBox 46"/>
          <p:cNvSpPr txBox="1">
            <a:spLocks noChangeArrowheads="1"/>
          </p:cNvSpPr>
          <p:nvPr/>
        </p:nvSpPr>
        <p:spPr bwMode="auto">
          <a:xfrm>
            <a:off x="7831139" y="4648200"/>
            <a:ext cx="2668587" cy="1784350"/>
          </a:xfrm>
          <a:prstGeom prst="rect">
            <a:avLst/>
          </a:prstGeom>
          <a:noFill/>
          <a:ln w="9525">
            <a:solidFill>
              <a:schemeClr val="tx1"/>
            </a:solidFill>
            <a:miter lim="800000"/>
            <a:headEnd/>
            <a:tailEnd/>
          </a:ln>
        </p:spPr>
        <p:txBody>
          <a:bodyPr>
            <a:spAutoFit/>
          </a:bodyPr>
          <a:lstStyle/>
          <a:p>
            <a:pPr fontAlgn="base">
              <a:spcBef>
                <a:spcPct val="0"/>
              </a:spcBef>
              <a:spcAft>
                <a:spcPct val="0"/>
              </a:spcAft>
            </a:pPr>
            <a:r>
              <a:rPr lang="en-US" sz="2000" b="1" dirty="0">
                <a:solidFill>
                  <a:srgbClr val="000000"/>
                </a:solidFill>
                <a:latin typeface="Arial" charset="0"/>
                <a:cs typeface="Arial" charset="0"/>
              </a:rPr>
              <a:t>Recommendations:</a:t>
            </a:r>
          </a:p>
          <a:p>
            <a:pPr fontAlgn="base">
              <a:spcBef>
                <a:spcPct val="0"/>
              </a:spcBef>
              <a:spcAft>
                <a:spcPct val="0"/>
              </a:spcAft>
            </a:pPr>
            <a:r>
              <a:rPr lang="en-US" b="1" dirty="0">
                <a:solidFill>
                  <a:srgbClr val="000000"/>
                </a:solidFill>
                <a:latin typeface="Arial" charset="0"/>
                <a:cs typeface="Arial" charset="0"/>
              </a:rPr>
              <a:t>8. Approve &amp; close</a:t>
            </a:r>
          </a:p>
          <a:p>
            <a:pPr fontAlgn="base">
              <a:spcBef>
                <a:spcPct val="0"/>
              </a:spcBef>
              <a:spcAft>
                <a:spcPct val="0"/>
              </a:spcAft>
            </a:pPr>
            <a:r>
              <a:rPr lang="en-US" b="1" dirty="0">
                <a:solidFill>
                  <a:srgbClr val="000000"/>
                </a:solidFill>
                <a:latin typeface="Arial" charset="0"/>
                <a:cs typeface="Arial" charset="0"/>
              </a:rPr>
              <a:t>9. Fix the issue</a:t>
            </a:r>
          </a:p>
          <a:p>
            <a:pPr fontAlgn="base">
              <a:spcBef>
                <a:spcPct val="0"/>
              </a:spcBef>
              <a:spcAft>
                <a:spcPct val="0"/>
              </a:spcAft>
            </a:pPr>
            <a:r>
              <a:rPr lang="en-US" b="1" dirty="0">
                <a:solidFill>
                  <a:srgbClr val="000000"/>
                </a:solidFill>
                <a:latin typeface="Arial" charset="0"/>
                <a:cs typeface="Arial" charset="0"/>
              </a:rPr>
              <a:t>10. Fix the issue</a:t>
            </a:r>
          </a:p>
          <a:p>
            <a:pPr fontAlgn="base">
              <a:spcBef>
                <a:spcPct val="0"/>
              </a:spcBef>
              <a:spcAft>
                <a:spcPct val="0"/>
              </a:spcAft>
            </a:pPr>
            <a:r>
              <a:rPr lang="en-US" b="1" dirty="0">
                <a:solidFill>
                  <a:srgbClr val="000000"/>
                </a:solidFill>
                <a:latin typeface="Arial" charset="0"/>
                <a:cs typeface="Arial" charset="0"/>
              </a:rPr>
              <a:t>11. Fix other matter</a:t>
            </a:r>
          </a:p>
          <a:p>
            <a:pPr fontAlgn="base">
              <a:spcBef>
                <a:spcPct val="0"/>
              </a:spcBef>
              <a:spcAft>
                <a:spcPct val="0"/>
              </a:spcAft>
            </a:pPr>
            <a:r>
              <a:rPr lang="en-US" b="1" dirty="0">
                <a:solidFill>
                  <a:srgbClr val="000000"/>
                </a:solidFill>
                <a:latin typeface="Arial" charset="0"/>
                <a:cs typeface="Arial" charset="0"/>
              </a:rPr>
              <a:t>12. Fix other matter</a:t>
            </a:r>
          </a:p>
        </p:txBody>
      </p:sp>
      <p:grpSp>
        <p:nvGrpSpPr>
          <p:cNvPr id="2" name="Group 12"/>
          <p:cNvGrpSpPr>
            <a:grpSpLocks/>
          </p:cNvGrpSpPr>
          <p:nvPr/>
        </p:nvGrpSpPr>
        <p:grpSpPr bwMode="auto">
          <a:xfrm>
            <a:off x="9436100" y="102972"/>
            <a:ext cx="1231900" cy="1219200"/>
            <a:chOff x="7467600" y="76200"/>
            <a:chExt cx="1231900" cy="1219200"/>
          </a:xfrm>
        </p:grpSpPr>
        <p:sp>
          <p:nvSpPr>
            <p:cNvPr id="38" name="AutoShape 5"/>
            <p:cNvSpPr>
              <a:spLocks noChangeArrowheads="1"/>
            </p:cNvSpPr>
            <p:nvPr/>
          </p:nvSpPr>
          <p:spPr bwMode="auto">
            <a:xfrm>
              <a:off x="7467600" y="76200"/>
              <a:ext cx="1231900"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endParaRPr lang="en-US" b="1" dirty="0">
                <a:solidFill>
                  <a:srgbClr val="000000"/>
                </a:solidFill>
              </a:endParaRPr>
            </a:p>
          </p:txBody>
        </p:sp>
        <p:sp>
          <p:nvSpPr>
            <p:cNvPr id="137236" name="Text Box 6"/>
            <p:cNvSpPr txBox="1">
              <a:spLocks noChangeArrowheads="1"/>
            </p:cNvSpPr>
            <p:nvPr/>
          </p:nvSpPr>
          <p:spPr bwMode="auto">
            <a:xfrm>
              <a:off x="7811173" y="505336"/>
              <a:ext cx="647027" cy="523220"/>
            </a:xfrm>
            <a:prstGeom prst="rect">
              <a:avLst/>
            </a:prstGeom>
            <a:noFill/>
            <a:ln w="12700">
              <a:noFill/>
              <a:miter lim="800000"/>
              <a:headEnd/>
              <a:tailEnd/>
            </a:ln>
          </p:spPr>
          <p:txBody>
            <a:bodyPr>
              <a:spAutoFit/>
            </a:bodyPr>
            <a:lstStyle/>
            <a:p>
              <a:pPr eaLnBrk="0" fontAlgn="base" hangingPunct="0">
                <a:spcBef>
                  <a:spcPct val="0"/>
                </a:spcBef>
                <a:spcAft>
                  <a:spcPct val="0"/>
                </a:spcAft>
              </a:pPr>
              <a:r>
                <a:rPr lang="en-US" sz="1400" b="1" i="1" dirty="0">
                  <a:solidFill>
                    <a:srgbClr val="000000"/>
                  </a:solidFill>
                  <a:latin typeface="Tempus Sans ITC" pitchFamily="82" charset="0"/>
                  <a:cs typeface="Arial" charset="0"/>
                </a:rPr>
                <a:t>ELO</a:t>
              </a:r>
            </a:p>
            <a:p>
              <a:pPr eaLnBrk="0" fontAlgn="base" hangingPunct="0">
                <a:spcBef>
                  <a:spcPct val="0"/>
                </a:spcBef>
                <a:spcAft>
                  <a:spcPct val="0"/>
                </a:spcAft>
              </a:pPr>
              <a:r>
                <a:rPr lang="en-US" sz="1400" b="1" i="1" dirty="0">
                  <a:solidFill>
                    <a:srgbClr val="000000"/>
                  </a:solidFill>
                  <a:latin typeface="Tempus Sans ITC" pitchFamily="82" charset="0"/>
                  <a:cs typeface="Arial" charset="0"/>
                </a:rPr>
                <a:t>  15</a:t>
              </a:r>
            </a:p>
          </p:txBody>
        </p:sp>
      </p:grpSp>
      <p:sp>
        <p:nvSpPr>
          <p:cNvPr id="44" name="Regular Pentagon 43"/>
          <p:cNvSpPr/>
          <p:nvPr/>
        </p:nvSpPr>
        <p:spPr bwMode="auto">
          <a:xfrm>
            <a:off x="3733800" y="2514600"/>
            <a:ext cx="609600" cy="520700"/>
          </a:xfrm>
          <a:prstGeom prst="pentagon">
            <a:avLst/>
          </a:prstGeom>
          <a:solidFill>
            <a:srgbClr val="0000FF"/>
          </a:solidFill>
          <a:ln w="76200" cap="flat" cmpd="sng" algn="ctr">
            <a:noFill/>
            <a:prstDash val="solid"/>
            <a:round/>
            <a:headEnd type="none" w="med" len="med"/>
            <a:tailEnd type="none" w="med" len="med"/>
          </a:ln>
          <a:effectLst/>
        </p:spPr>
        <p:txBody>
          <a:bodyPr>
            <a:spAutoFit/>
          </a:bodyPr>
          <a:lstStyle/>
          <a:p>
            <a:pPr algn="ctr" fontAlgn="base">
              <a:spcBef>
                <a:spcPct val="0"/>
              </a:spcBef>
              <a:spcAft>
                <a:spcPct val="0"/>
              </a:spcAft>
              <a:defRPr/>
            </a:pPr>
            <a:r>
              <a:rPr lang="en-US" sz="2000" b="1" dirty="0">
                <a:solidFill>
                  <a:srgbClr val="FFFFFF"/>
                </a:solidFill>
                <a:effectLst>
                  <a:outerShdw blurRad="38100" dist="38100" dir="2700000" algn="tl">
                    <a:srgbClr val="000000">
                      <a:alpha val="43137"/>
                    </a:srgbClr>
                  </a:outerShdw>
                </a:effectLst>
                <a:latin typeface="Arial" charset="0"/>
                <a:cs typeface="Arial" pitchFamily="34" charset="0"/>
              </a:rPr>
              <a:t>6</a:t>
            </a:r>
          </a:p>
        </p:txBody>
      </p:sp>
      <p:sp>
        <p:nvSpPr>
          <p:cNvPr id="45" name="Regular Pentagon 44"/>
          <p:cNvSpPr/>
          <p:nvPr/>
        </p:nvSpPr>
        <p:spPr bwMode="auto">
          <a:xfrm>
            <a:off x="7010400" y="1155700"/>
            <a:ext cx="609600" cy="520700"/>
          </a:xfrm>
          <a:prstGeom prst="pentagon">
            <a:avLst/>
          </a:prstGeom>
          <a:solidFill>
            <a:srgbClr val="0000FF"/>
          </a:solidFill>
          <a:ln w="76200" cap="flat" cmpd="sng" algn="ctr">
            <a:noFill/>
            <a:prstDash val="solid"/>
            <a:round/>
            <a:headEnd type="none" w="med" len="med"/>
            <a:tailEnd type="none" w="med" len="med"/>
          </a:ln>
          <a:effectLst/>
        </p:spPr>
        <p:txBody>
          <a:bodyPr>
            <a:spAutoFit/>
          </a:bodyPr>
          <a:lstStyle/>
          <a:p>
            <a:pPr algn="ctr" fontAlgn="base">
              <a:spcBef>
                <a:spcPct val="0"/>
              </a:spcBef>
              <a:spcAft>
                <a:spcPct val="0"/>
              </a:spcAft>
              <a:defRPr/>
            </a:pPr>
            <a:r>
              <a:rPr lang="en-US" sz="2000" b="1" dirty="0">
                <a:solidFill>
                  <a:srgbClr val="FFFFFF"/>
                </a:solidFill>
                <a:effectLst>
                  <a:outerShdw blurRad="38100" dist="38100" dir="2700000" algn="tl">
                    <a:srgbClr val="000000">
                      <a:alpha val="43137"/>
                    </a:srgbClr>
                  </a:outerShdw>
                </a:effectLst>
                <a:latin typeface="Arial" charset="0"/>
                <a:cs typeface="Arial" pitchFamily="34" charset="0"/>
              </a:rPr>
              <a:t>1</a:t>
            </a:r>
          </a:p>
        </p:txBody>
      </p:sp>
      <p:sp>
        <p:nvSpPr>
          <p:cNvPr id="46" name="Regular Pentagon 45"/>
          <p:cNvSpPr/>
          <p:nvPr/>
        </p:nvSpPr>
        <p:spPr bwMode="auto">
          <a:xfrm>
            <a:off x="9829800" y="5257800"/>
            <a:ext cx="609600" cy="520700"/>
          </a:xfrm>
          <a:prstGeom prst="pentagon">
            <a:avLst/>
          </a:prstGeom>
          <a:solidFill>
            <a:srgbClr val="0000FF"/>
          </a:solidFill>
          <a:ln w="76200" cap="flat" cmpd="sng" algn="ctr">
            <a:noFill/>
            <a:prstDash val="solid"/>
            <a:round/>
            <a:headEnd type="none" w="med" len="med"/>
            <a:tailEnd type="none" w="med" len="med"/>
          </a:ln>
          <a:effectLst/>
        </p:spPr>
        <p:txBody>
          <a:bodyPr>
            <a:spAutoFit/>
          </a:bodyPr>
          <a:lstStyle/>
          <a:p>
            <a:pPr algn="ctr" fontAlgn="base">
              <a:spcBef>
                <a:spcPct val="0"/>
              </a:spcBef>
              <a:spcAft>
                <a:spcPct val="0"/>
              </a:spcAft>
              <a:defRPr/>
            </a:pPr>
            <a:r>
              <a:rPr lang="en-US" sz="2000" b="1" dirty="0">
                <a:solidFill>
                  <a:srgbClr val="FFFFFF"/>
                </a:solidFill>
                <a:effectLst>
                  <a:outerShdw blurRad="38100" dist="38100" dir="2700000" algn="tl">
                    <a:srgbClr val="000000">
                      <a:alpha val="43137"/>
                    </a:srgbClr>
                  </a:outerShdw>
                </a:effectLst>
                <a:latin typeface="Arial" charset="0"/>
                <a:cs typeface="Arial" pitchFamily="34" charset="0"/>
              </a:rPr>
              <a:t>4</a:t>
            </a:r>
          </a:p>
        </p:txBody>
      </p:sp>
      <p:sp>
        <p:nvSpPr>
          <p:cNvPr id="47" name="Regular Pentagon 46"/>
          <p:cNvSpPr/>
          <p:nvPr/>
        </p:nvSpPr>
        <p:spPr bwMode="auto">
          <a:xfrm>
            <a:off x="9812338" y="3429000"/>
            <a:ext cx="609600" cy="520700"/>
          </a:xfrm>
          <a:prstGeom prst="pentagon">
            <a:avLst/>
          </a:prstGeom>
          <a:solidFill>
            <a:srgbClr val="0000FF"/>
          </a:solidFill>
          <a:ln w="76200" cap="flat" cmpd="sng" algn="ctr">
            <a:noFill/>
            <a:prstDash val="solid"/>
            <a:round/>
            <a:headEnd type="none" w="med" len="med"/>
            <a:tailEnd type="none" w="med" len="med"/>
          </a:ln>
          <a:effectLst/>
        </p:spPr>
        <p:txBody>
          <a:bodyPr>
            <a:spAutoFit/>
          </a:bodyPr>
          <a:lstStyle/>
          <a:p>
            <a:pPr algn="ctr" fontAlgn="base">
              <a:spcBef>
                <a:spcPct val="0"/>
              </a:spcBef>
              <a:spcAft>
                <a:spcPct val="0"/>
              </a:spcAft>
              <a:defRPr/>
            </a:pPr>
            <a:r>
              <a:rPr lang="en-US" sz="2000" b="1" dirty="0">
                <a:solidFill>
                  <a:srgbClr val="FFFFFF"/>
                </a:solidFill>
                <a:effectLst>
                  <a:outerShdw blurRad="38100" dist="38100" dir="2700000" algn="tl">
                    <a:srgbClr val="000000">
                      <a:alpha val="43137"/>
                    </a:srgbClr>
                  </a:outerShdw>
                </a:effectLst>
                <a:latin typeface="Arial" charset="0"/>
                <a:cs typeface="Arial" pitchFamily="34" charset="0"/>
              </a:rPr>
              <a:t>3</a:t>
            </a:r>
          </a:p>
        </p:txBody>
      </p:sp>
      <p:sp>
        <p:nvSpPr>
          <p:cNvPr id="48" name="Regular Pentagon 47"/>
          <p:cNvSpPr/>
          <p:nvPr/>
        </p:nvSpPr>
        <p:spPr bwMode="auto">
          <a:xfrm>
            <a:off x="9812338" y="1676400"/>
            <a:ext cx="609600" cy="520700"/>
          </a:xfrm>
          <a:prstGeom prst="pentagon">
            <a:avLst/>
          </a:prstGeom>
          <a:solidFill>
            <a:srgbClr val="0000FF"/>
          </a:solidFill>
          <a:ln w="76200" cap="flat" cmpd="sng" algn="ctr">
            <a:noFill/>
            <a:prstDash val="solid"/>
            <a:round/>
            <a:headEnd type="none" w="med" len="med"/>
            <a:tailEnd type="none" w="med" len="med"/>
          </a:ln>
          <a:effectLst/>
        </p:spPr>
        <p:txBody>
          <a:bodyPr>
            <a:spAutoFit/>
          </a:bodyPr>
          <a:lstStyle/>
          <a:p>
            <a:pPr algn="ctr" fontAlgn="base">
              <a:spcBef>
                <a:spcPct val="0"/>
              </a:spcBef>
              <a:spcAft>
                <a:spcPct val="0"/>
              </a:spcAft>
              <a:defRPr/>
            </a:pPr>
            <a:r>
              <a:rPr lang="en-US" sz="2000" b="1" dirty="0">
                <a:solidFill>
                  <a:srgbClr val="FFFFFF"/>
                </a:solidFill>
                <a:effectLst>
                  <a:outerShdw blurRad="38100" dist="38100" dir="2700000" algn="tl">
                    <a:srgbClr val="000000">
                      <a:alpha val="43137"/>
                    </a:srgbClr>
                  </a:outerShdw>
                </a:effectLst>
                <a:latin typeface="Arial" charset="0"/>
                <a:cs typeface="Arial" pitchFamily="34" charset="0"/>
              </a:rPr>
              <a:t>2</a:t>
            </a:r>
          </a:p>
        </p:txBody>
      </p:sp>
      <p:sp>
        <p:nvSpPr>
          <p:cNvPr id="23" name="Oval 22"/>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32694419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2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72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72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72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72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72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xit"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animBg="1"/>
      <p:bldP spid="137220" grpId="0" animBg="1"/>
      <p:bldP spid="137222" grpId="0" animBg="1"/>
      <p:bldP spid="137223" grpId="0" animBg="1"/>
      <p:bldP spid="137224" grpId="0" animBg="1"/>
      <p:bldP spid="32" grpId="0" animBg="1"/>
      <p:bldP spid="137227" grpId="0" animBg="1"/>
      <p:bldP spid="44" grpId="0" animBg="1"/>
      <p:bldP spid="45" grpId="0" animBg="1"/>
      <p:bldP spid="46" grpId="0" animBg="1"/>
      <p:bldP spid="47" grpId="0" animBg="1"/>
      <p:bldP spid="48" grpId="0" animBg="1"/>
      <p:bldP spid="23"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p:cNvSpPr>
          <p:nvPr/>
        </p:nvSpPr>
        <p:spPr bwMode="auto">
          <a:xfrm>
            <a:off x="2925082" y="228600"/>
            <a:ext cx="6327775" cy="1143000"/>
          </a:xfrm>
          <a:prstGeom prst="rect">
            <a:avLst/>
          </a:prstGeom>
          <a:noFill/>
          <a:ln w="9525">
            <a:noFill/>
            <a:miter lim="800000"/>
            <a:headEnd/>
            <a:tailEnd/>
          </a:ln>
        </p:spPr>
        <p:txBody>
          <a:bodyPr lIns="92075" tIns="46038" rIns="92075" bIns="46038" anchor="ctr"/>
          <a:lstStyle/>
          <a:p>
            <a:pPr algn="ctr" fontAlgn="base">
              <a:spcBef>
                <a:spcPct val="0"/>
              </a:spcBef>
              <a:spcAft>
                <a:spcPct val="0"/>
              </a:spcAft>
            </a:pPr>
            <a:r>
              <a:rPr lang="en-US" sz="4000" b="1" dirty="0">
                <a:solidFill>
                  <a:srgbClr val="000000"/>
                </a:solidFill>
                <a:latin typeface="Arial" charset="0"/>
                <a:cs typeface="Arial" charset="0"/>
              </a:rPr>
              <a:t>Consideration of Allegations</a:t>
            </a:r>
          </a:p>
        </p:txBody>
      </p:sp>
      <p:sp>
        <p:nvSpPr>
          <p:cNvPr id="159747" name="Rectangle 3"/>
          <p:cNvSpPr>
            <a:spLocks noChangeArrowheads="1"/>
          </p:cNvSpPr>
          <p:nvPr/>
        </p:nvSpPr>
        <p:spPr bwMode="auto">
          <a:xfrm>
            <a:off x="1762706" y="1830766"/>
            <a:ext cx="8458200" cy="1323975"/>
          </a:xfrm>
          <a:prstGeom prst="rect">
            <a:avLst/>
          </a:prstGeom>
          <a:noFill/>
          <a:ln w="12700">
            <a:noFill/>
            <a:miter lim="800000"/>
            <a:headEnd type="none" w="sm" len="sm"/>
            <a:tailEnd type="none" w="sm" len="sm"/>
          </a:ln>
          <a:effectLst/>
        </p:spPr>
        <p:txBody>
          <a:bodyPr anchor="ctr">
            <a:spAutoFit/>
          </a:bodyPr>
          <a:lstStyle/>
          <a:p>
            <a:pPr marL="457200" indent="-457200" fontAlgn="base">
              <a:spcBef>
                <a:spcPct val="0"/>
              </a:spcBef>
              <a:spcAft>
                <a:spcPct val="0"/>
              </a:spcAft>
              <a:tabLst>
                <a:tab pos="228600" algn="l"/>
                <a:tab pos="457200" algn="l"/>
                <a:tab pos="739775" algn="l"/>
                <a:tab pos="1085850" algn="l"/>
                <a:tab pos="2971800" algn="l"/>
              </a:tabLst>
              <a:defRPr/>
            </a:pPr>
            <a:r>
              <a:rPr kumimoji="1" lang="en-US" sz="2000" b="1" dirty="0">
                <a:solidFill>
                  <a:srgbClr val="000000"/>
                </a:solidFill>
                <a:latin typeface="Arial" charset="0"/>
                <a:cs typeface="Arial" charset="0"/>
              </a:rPr>
              <a:t>1. (SUBSTANTIATED) ALLEGATION:  C</a:t>
            </a:r>
            <a:r>
              <a:rPr lang="en-US" sz="2000" b="1" dirty="0">
                <a:solidFill>
                  <a:srgbClr val="000000"/>
                </a:solidFill>
                <a:latin typeface="Arial" charset="0"/>
                <a:cs typeface="Arial" charset="0"/>
              </a:rPr>
              <a:t>OL Brown committed adultery in violation of Article 134, UCMJ.</a:t>
            </a:r>
            <a:r>
              <a:rPr kumimoji="1" lang="en-US" sz="2000" b="1" dirty="0">
                <a:solidFill>
                  <a:srgbClr val="000000"/>
                </a:solidFill>
                <a:latin typeface="Arial" charset="0"/>
                <a:cs typeface="Arial" pitchFamily="34" charset="0"/>
              </a:rPr>
              <a:t> </a:t>
            </a:r>
          </a:p>
          <a:p>
            <a:pPr marL="457200" indent="-457200" fontAlgn="base">
              <a:spcBef>
                <a:spcPct val="0"/>
              </a:spcBef>
              <a:spcAft>
                <a:spcPct val="0"/>
              </a:spcAft>
              <a:tabLst>
                <a:tab pos="228600" algn="l"/>
                <a:tab pos="457200" algn="l"/>
                <a:tab pos="739775" algn="l"/>
                <a:tab pos="1085850" algn="l"/>
                <a:tab pos="2971800" algn="l"/>
              </a:tabLst>
              <a:defRPr/>
            </a:pPr>
            <a:r>
              <a:rPr kumimoji="1" lang="en-US" sz="2000" b="1" dirty="0">
                <a:solidFill>
                  <a:srgbClr val="000000"/>
                </a:solidFill>
                <a:latin typeface="Arial" charset="0"/>
                <a:cs typeface="Arial" pitchFamily="34" charset="0"/>
              </a:rPr>
              <a:t>			</a:t>
            </a:r>
            <a:r>
              <a:rPr kumimoji="1" lang="en-US" sz="2000" b="1" dirty="0">
                <a:solidFill>
                  <a:srgbClr val="0000FF"/>
                </a:solidFill>
                <a:latin typeface="Arial" charset="0"/>
                <a:cs typeface="Arial" pitchFamily="34" charset="0"/>
              </a:rPr>
              <a:t>{allegation directly from the Action Memorandum}</a:t>
            </a:r>
          </a:p>
          <a:p>
            <a:pPr marL="457200" indent="-457200" fontAlgn="base">
              <a:spcBef>
                <a:spcPct val="0"/>
              </a:spcBef>
              <a:spcAft>
                <a:spcPct val="0"/>
              </a:spcAft>
              <a:tabLst>
                <a:tab pos="228600" algn="l"/>
                <a:tab pos="457200" algn="l"/>
                <a:tab pos="739775" algn="l"/>
                <a:tab pos="1085850" algn="l"/>
                <a:tab pos="2971800" algn="l"/>
              </a:tabLst>
              <a:defRPr/>
            </a:pPr>
            <a:endParaRPr kumimoji="1" lang="en-US" sz="2000" b="1" dirty="0">
              <a:solidFill>
                <a:srgbClr val="0000FF"/>
              </a:solidFill>
              <a:latin typeface="Arial" charset="0"/>
              <a:cs typeface="Arial" pitchFamily="34" charset="0"/>
            </a:endParaRPr>
          </a:p>
        </p:txBody>
      </p:sp>
      <p:sp>
        <p:nvSpPr>
          <p:cNvPr id="159748" name="Rectangle 4"/>
          <p:cNvSpPr>
            <a:spLocks noChangeArrowheads="1"/>
          </p:cNvSpPr>
          <p:nvPr/>
        </p:nvSpPr>
        <p:spPr bwMode="auto">
          <a:xfrm>
            <a:off x="1784137" y="2336398"/>
            <a:ext cx="8534400" cy="3785652"/>
          </a:xfrm>
          <a:prstGeom prst="rect">
            <a:avLst/>
          </a:prstGeom>
          <a:noFill/>
          <a:ln w="12700">
            <a:noFill/>
            <a:miter lim="800000"/>
            <a:headEnd type="none" w="sm" len="sm"/>
            <a:tailEnd type="none" w="sm" len="sm"/>
          </a:ln>
          <a:effectLst/>
        </p:spPr>
        <p:txBody>
          <a:bodyPr anchor="ctr">
            <a:spAutoFit/>
          </a:bodyPr>
          <a:lstStyle/>
          <a:p>
            <a:pPr fontAlgn="base">
              <a:spcBef>
                <a:spcPct val="0"/>
              </a:spcBef>
              <a:spcAft>
                <a:spcPct val="0"/>
              </a:spcAft>
              <a:tabLst>
                <a:tab pos="228600" algn="l"/>
                <a:tab pos="457200" algn="l"/>
                <a:tab pos="739775" algn="l"/>
                <a:tab pos="2971800" algn="l"/>
              </a:tabLst>
              <a:defRPr/>
            </a:pPr>
            <a:r>
              <a:rPr kumimoji="1" lang="en-US" sz="2000" b="1" dirty="0">
                <a:solidFill>
                  <a:srgbClr val="000000"/>
                </a:solidFill>
                <a:latin typeface="Arial" charset="0"/>
                <a:cs typeface="Arial" charset="0"/>
              </a:rPr>
              <a:t>	</a:t>
            </a:r>
          </a:p>
          <a:p>
            <a:pPr fontAlgn="base">
              <a:spcBef>
                <a:spcPct val="0"/>
              </a:spcBef>
              <a:spcAft>
                <a:spcPct val="0"/>
              </a:spcAft>
              <a:tabLst>
                <a:tab pos="228600" algn="l"/>
                <a:tab pos="457200" algn="l"/>
                <a:tab pos="739775" algn="l"/>
                <a:tab pos="2971800" algn="l"/>
              </a:tabLst>
              <a:defRPr/>
            </a:pPr>
            <a:r>
              <a:rPr kumimoji="1" lang="en-US" sz="2000" b="1" dirty="0">
                <a:solidFill>
                  <a:srgbClr val="000000"/>
                </a:solidFill>
                <a:latin typeface="Arial" charset="0"/>
                <a:cs typeface="Arial" charset="0"/>
              </a:rPr>
              <a:t>      </a:t>
            </a:r>
          </a:p>
          <a:p>
            <a:pPr fontAlgn="base">
              <a:spcBef>
                <a:spcPct val="0"/>
              </a:spcBef>
              <a:spcAft>
                <a:spcPct val="0"/>
              </a:spcAft>
              <a:tabLst>
                <a:tab pos="228600" algn="l"/>
                <a:tab pos="457200" algn="l"/>
                <a:tab pos="739775" algn="l"/>
                <a:tab pos="2971800" algn="l"/>
              </a:tabLst>
              <a:defRPr/>
            </a:pPr>
            <a:r>
              <a:rPr kumimoji="1" lang="en-US" sz="2000" b="1" dirty="0">
                <a:solidFill>
                  <a:srgbClr val="000000"/>
                </a:solidFill>
                <a:latin typeface="Arial" charset="0"/>
                <a:cs typeface="Arial" charset="0"/>
              </a:rPr>
              <a:t>  	a. EVIDENCE:  </a:t>
            </a:r>
            <a:r>
              <a:rPr kumimoji="1" lang="en-US" sz="2000" b="1" dirty="0">
                <a:solidFill>
                  <a:srgbClr val="0000FF"/>
                </a:solidFill>
                <a:latin typeface="Arial" charset="0"/>
                <a:cs typeface="Arial" charset="0"/>
              </a:rPr>
              <a:t>{documents, testimony, statements, other evidence}</a:t>
            </a:r>
          </a:p>
          <a:p>
            <a:pPr marL="457200" indent="-457200" fontAlgn="base">
              <a:spcBef>
                <a:spcPct val="0"/>
              </a:spcBef>
              <a:spcAft>
                <a:spcPct val="0"/>
              </a:spcAft>
              <a:tabLst>
                <a:tab pos="228600" algn="l"/>
                <a:tab pos="457200" algn="l"/>
                <a:tab pos="739775" algn="l"/>
                <a:tab pos="2971800" algn="l"/>
              </a:tabLst>
              <a:defRPr/>
            </a:pPr>
            <a:r>
              <a:rPr kumimoji="1" lang="en-US" sz="2000" b="1" dirty="0">
                <a:solidFill>
                  <a:srgbClr val="000000"/>
                </a:solidFill>
                <a:latin typeface="Arial" charset="0"/>
                <a:cs typeface="Arial" charset="0"/>
              </a:rPr>
              <a:t>		</a:t>
            </a:r>
          </a:p>
          <a:p>
            <a:pPr marL="457200" indent="-457200" fontAlgn="base">
              <a:spcBef>
                <a:spcPct val="0"/>
              </a:spcBef>
              <a:spcAft>
                <a:spcPct val="0"/>
              </a:spcAft>
              <a:tabLst>
                <a:tab pos="228600" algn="l"/>
                <a:tab pos="457200" algn="l"/>
                <a:tab pos="739775" algn="l"/>
                <a:tab pos="2971800" algn="l"/>
              </a:tabLst>
              <a:defRPr/>
            </a:pPr>
            <a:r>
              <a:rPr kumimoji="1" lang="en-US" sz="2000" b="1" dirty="0">
                <a:solidFill>
                  <a:srgbClr val="000000"/>
                </a:solidFill>
                <a:latin typeface="Arial" charset="0"/>
                <a:cs typeface="Arial" charset="0"/>
              </a:rPr>
              <a:t>		(1)  An undated anonymous written complaint, received                5 November 20XX, alleged that COL Brown committed adultery. (EXHIBIT A-2)  </a:t>
            </a:r>
            <a:r>
              <a:rPr kumimoji="1" lang="en-US" sz="2000" b="1" dirty="0">
                <a:solidFill>
                  <a:srgbClr val="0000FF"/>
                </a:solidFill>
                <a:latin typeface="Arial" charset="0"/>
                <a:cs typeface="Arial" charset="0"/>
              </a:rPr>
              <a:t>{summarize key points}</a:t>
            </a:r>
          </a:p>
          <a:p>
            <a:pPr marL="457200" indent="-457200" fontAlgn="base">
              <a:spcBef>
                <a:spcPct val="0"/>
              </a:spcBef>
              <a:spcAft>
                <a:spcPct val="0"/>
              </a:spcAft>
              <a:tabLst>
                <a:tab pos="228600" algn="l"/>
                <a:tab pos="457200" algn="l"/>
                <a:tab pos="739775" algn="l"/>
                <a:tab pos="2971800" algn="l"/>
              </a:tabLst>
              <a:defRPr/>
            </a:pPr>
            <a:endParaRPr kumimoji="1" lang="en-US" sz="2000" b="1" dirty="0">
              <a:solidFill>
                <a:srgbClr val="000000"/>
              </a:solidFill>
              <a:latin typeface="Arial" charset="0"/>
              <a:cs typeface="Arial" charset="0"/>
            </a:endParaRPr>
          </a:p>
          <a:p>
            <a:pPr fontAlgn="base">
              <a:spcBef>
                <a:spcPct val="0"/>
              </a:spcBef>
              <a:spcAft>
                <a:spcPct val="0"/>
              </a:spcAft>
              <a:tabLst>
                <a:tab pos="228600" algn="l"/>
                <a:tab pos="457200" algn="l"/>
                <a:tab pos="739775" algn="l"/>
                <a:tab pos="2971800" algn="l"/>
              </a:tabLst>
              <a:defRPr/>
            </a:pPr>
            <a:r>
              <a:rPr kumimoji="1" lang="en-US" sz="2000" b="1" dirty="0">
                <a:solidFill>
                  <a:srgbClr val="000000"/>
                </a:solidFill>
                <a:latin typeface="Arial" charset="0"/>
                <a:cs typeface="Arial" charset="0"/>
              </a:rPr>
              <a:t>		(2) Article 134, UCMJ, Manual for Courts-Martial 2008, 				prohibits adultery.  The elements of proof are:  "That the 				accused wrongfully had sexual intercourse with a ...." 				(EXHIBIT C-1)</a:t>
            </a:r>
            <a:r>
              <a:rPr kumimoji="1" lang="en-US" sz="2000" b="1" dirty="0">
                <a:solidFill>
                  <a:srgbClr val="0000FF"/>
                </a:solidFill>
                <a:latin typeface="Arial" charset="0"/>
                <a:cs typeface="Arial" pitchFamily="34" charset="0"/>
              </a:rPr>
              <a:t> {may summarize if long or verbatim if short}</a:t>
            </a:r>
            <a:endParaRPr kumimoji="1" lang="en-US" sz="2000" b="1" dirty="0">
              <a:solidFill>
                <a:srgbClr val="000000"/>
              </a:solidFill>
              <a:latin typeface="Arial" charset="0"/>
              <a:cs typeface="Arial" charset="0"/>
            </a:endParaRPr>
          </a:p>
        </p:txBody>
      </p:sp>
      <p:sp>
        <p:nvSpPr>
          <p:cNvPr id="8"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7" name="Regular Pentagon 6"/>
          <p:cNvSpPr/>
          <p:nvPr/>
        </p:nvSpPr>
        <p:spPr bwMode="auto">
          <a:xfrm>
            <a:off x="9677400" y="1219201"/>
            <a:ext cx="772106" cy="600075"/>
          </a:xfrm>
          <a:prstGeom prst="pentagon">
            <a:avLst/>
          </a:prstGeom>
          <a:solidFill>
            <a:srgbClr val="0000FF"/>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r>
              <a:rPr lang="en-US" sz="2400" b="1" dirty="0">
                <a:solidFill>
                  <a:srgbClr val="FFFFFF"/>
                </a:solidFill>
                <a:effectLst>
                  <a:outerShdw blurRad="38100" dist="38100" dir="2700000" algn="tl">
                    <a:srgbClr val="000000">
                      <a:alpha val="43137"/>
                    </a:srgbClr>
                  </a:outerShdw>
                </a:effectLst>
                <a:latin typeface="Arial" charset="0"/>
                <a:cs typeface="Arial" pitchFamily="34" charset="0"/>
              </a:rPr>
              <a:t>1</a:t>
            </a:r>
          </a:p>
        </p:txBody>
      </p:sp>
      <p:sp>
        <p:nvSpPr>
          <p:cNvPr id="9" name="Rectangle 8"/>
          <p:cNvSpPr>
            <a:spLocks noChangeArrowheads="1"/>
          </p:cNvSpPr>
          <p:nvPr/>
        </p:nvSpPr>
        <p:spPr bwMode="auto">
          <a:xfrm>
            <a:off x="1676400" y="6138446"/>
            <a:ext cx="7543800" cy="338554"/>
          </a:xfrm>
          <a:prstGeom prst="rect">
            <a:avLst/>
          </a:prstGeom>
          <a:noFill/>
          <a:ln w="76200">
            <a:noFill/>
            <a:miter lim="800000"/>
            <a:headEnd/>
            <a:tailEnd/>
          </a:ln>
        </p:spPr>
        <p:txBody>
          <a:bodyPr wrap="square">
            <a:spAutoFit/>
          </a:bodyPr>
          <a:lstStyle/>
          <a:p>
            <a:pPr fontAlgn="base">
              <a:spcBef>
                <a:spcPct val="0"/>
              </a:spcBef>
              <a:spcAft>
                <a:spcPct val="0"/>
              </a:spcAft>
            </a:pP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Section 4-13 (II-4-44 thru II-4-150) ROI Example</a:t>
            </a:r>
          </a:p>
        </p:txBody>
      </p:sp>
      <p:grpSp>
        <p:nvGrpSpPr>
          <p:cNvPr id="10" name="Group 12"/>
          <p:cNvGrpSpPr>
            <a:grpSpLocks/>
          </p:cNvGrpSpPr>
          <p:nvPr/>
        </p:nvGrpSpPr>
        <p:grpSpPr bwMode="auto">
          <a:xfrm>
            <a:off x="9436100" y="152400"/>
            <a:ext cx="1231900" cy="1219200"/>
            <a:chOff x="7467600" y="76200"/>
            <a:chExt cx="1231900" cy="1219200"/>
          </a:xfrm>
        </p:grpSpPr>
        <p:sp>
          <p:nvSpPr>
            <p:cNvPr id="11" name="AutoShape 5"/>
            <p:cNvSpPr>
              <a:spLocks noChangeArrowheads="1"/>
            </p:cNvSpPr>
            <p:nvPr/>
          </p:nvSpPr>
          <p:spPr bwMode="auto">
            <a:xfrm>
              <a:off x="7467600" y="76200"/>
              <a:ext cx="1231900"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endParaRPr lang="en-US" b="1" dirty="0">
                <a:solidFill>
                  <a:srgbClr val="000000"/>
                </a:solidFill>
              </a:endParaRPr>
            </a:p>
          </p:txBody>
        </p:sp>
        <p:sp>
          <p:nvSpPr>
            <p:cNvPr id="12" name="Text Box 6"/>
            <p:cNvSpPr txBox="1">
              <a:spLocks noChangeArrowheads="1"/>
            </p:cNvSpPr>
            <p:nvPr/>
          </p:nvSpPr>
          <p:spPr bwMode="auto">
            <a:xfrm>
              <a:off x="7811173" y="505336"/>
              <a:ext cx="647027" cy="523220"/>
            </a:xfrm>
            <a:prstGeom prst="rect">
              <a:avLst/>
            </a:prstGeom>
            <a:noFill/>
            <a:ln w="12700">
              <a:noFill/>
              <a:miter lim="800000"/>
              <a:headEnd/>
              <a:tailEnd/>
            </a:ln>
          </p:spPr>
          <p:txBody>
            <a:bodyPr>
              <a:spAutoFit/>
            </a:bodyPr>
            <a:lstStyle/>
            <a:p>
              <a:pPr eaLnBrk="0" fontAlgn="base" hangingPunct="0">
                <a:spcBef>
                  <a:spcPct val="0"/>
                </a:spcBef>
                <a:spcAft>
                  <a:spcPct val="0"/>
                </a:spcAft>
              </a:pPr>
              <a:r>
                <a:rPr lang="en-US" sz="1400" b="1" i="1" dirty="0">
                  <a:solidFill>
                    <a:srgbClr val="000000"/>
                  </a:solidFill>
                  <a:latin typeface="Tempus Sans ITC" pitchFamily="82" charset="0"/>
                  <a:cs typeface="Arial" charset="0"/>
                </a:rPr>
                <a:t>ELO</a:t>
              </a:r>
            </a:p>
            <a:p>
              <a:pPr eaLnBrk="0" fontAlgn="base" hangingPunct="0">
                <a:spcBef>
                  <a:spcPct val="0"/>
                </a:spcBef>
                <a:spcAft>
                  <a:spcPct val="0"/>
                </a:spcAft>
              </a:pPr>
              <a:r>
                <a:rPr lang="en-US" sz="1400" b="1" i="1" dirty="0">
                  <a:solidFill>
                    <a:srgbClr val="000000"/>
                  </a:solidFill>
                  <a:latin typeface="Tempus Sans ITC" pitchFamily="82" charset="0"/>
                  <a:cs typeface="Arial" charset="0"/>
                </a:rPr>
                <a:t>  15</a:t>
              </a:r>
            </a:p>
          </p:txBody>
        </p:sp>
      </p:grpSp>
      <p:sp>
        <p:nvSpPr>
          <p:cNvPr id="14" name="Oval 13"/>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98040045"/>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74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974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9748">
                                            <p:txEl>
                                              <p:pRg st="0" end="0"/>
                                            </p:txEl>
                                          </p:spTgt>
                                        </p:tgtEl>
                                        <p:attrNameLst>
                                          <p:attrName>style.visibility</p:attrName>
                                        </p:attrNameLst>
                                      </p:cBhvr>
                                      <p:to>
                                        <p:strVal val="visible"/>
                                      </p:to>
                                    </p:set>
                                    <p:anim calcmode="lin" valueType="num">
                                      <p:cBhvr additive="base">
                                        <p:cTn id="13" dur="500" fill="hold"/>
                                        <p:tgtEl>
                                          <p:spTgt spid="15974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97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9748">
                                            <p:txEl>
                                              <p:pRg st="1" end="1"/>
                                            </p:txEl>
                                          </p:spTgt>
                                        </p:tgtEl>
                                        <p:attrNameLst>
                                          <p:attrName>style.visibility</p:attrName>
                                        </p:attrNameLst>
                                      </p:cBhvr>
                                      <p:to>
                                        <p:strVal val="visible"/>
                                      </p:to>
                                    </p:set>
                                    <p:anim calcmode="lin" valueType="num">
                                      <p:cBhvr additive="base">
                                        <p:cTn id="19" dur="500" fill="hold"/>
                                        <p:tgtEl>
                                          <p:spTgt spid="15974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97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9748">
                                            <p:txEl>
                                              <p:pRg st="2" end="2"/>
                                            </p:txEl>
                                          </p:spTgt>
                                        </p:tgtEl>
                                        <p:attrNameLst>
                                          <p:attrName>style.visibility</p:attrName>
                                        </p:attrNameLst>
                                      </p:cBhvr>
                                      <p:to>
                                        <p:strVal val="visible"/>
                                      </p:to>
                                    </p:set>
                                    <p:anim calcmode="lin" valueType="num">
                                      <p:cBhvr additive="base">
                                        <p:cTn id="25" dur="500" fill="hold"/>
                                        <p:tgtEl>
                                          <p:spTgt spid="15974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9748">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59748">
                                            <p:txEl>
                                              <p:pRg st="3" end="3"/>
                                            </p:txEl>
                                          </p:spTgt>
                                        </p:tgtEl>
                                        <p:attrNameLst>
                                          <p:attrName>style.visibility</p:attrName>
                                        </p:attrNameLst>
                                      </p:cBhvr>
                                      <p:to>
                                        <p:strVal val="visible"/>
                                      </p:to>
                                    </p:set>
                                    <p:anim calcmode="lin" valueType="num">
                                      <p:cBhvr additive="base">
                                        <p:cTn id="29" dur="500" fill="hold"/>
                                        <p:tgtEl>
                                          <p:spTgt spid="15974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59748">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59748">
                                            <p:txEl>
                                              <p:pRg st="4" end="4"/>
                                            </p:txEl>
                                          </p:spTgt>
                                        </p:tgtEl>
                                        <p:attrNameLst>
                                          <p:attrName>style.visibility</p:attrName>
                                        </p:attrNameLst>
                                      </p:cBhvr>
                                      <p:to>
                                        <p:strVal val="visible"/>
                                      </p:to>
                                    </p:set>
                                    <p:anim calcmode="lin" valueType="num">
                                      <p:cBhvr additive="base">
                                        <p:cTn id="33" dur="500" fill="hold"/>
                                        <p:tgtEl>
                                          <p:spTgt spid="159748">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59748">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59748">
                                            <p:txEl>
                                              <p:pRg st="6" end="6"/>
                                            </p:txEl>
                                          </p:spTgt>
                                        </p:tgtEl>
                                        <p:attrNameLst>
                                          <p:attrName>style.visibility</p:attrName>
                                        </p:attrNameLst>
                                      </p:cBhvr>
                                      <p:to>
                                        <p:strVal val="visible"/>
                                      </p:to>
                                    </p:set>
                                    <p:anim calcmode="lin" valueType="num">
                                      <p:cBhvr additive="base">
                                        <p:cTn id="37" dur="500" fill="hold"/>
                                        <p:tgtEl>
                                          <p:spTgt spid="159748">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9748">
                                            <p:txEl>
                                              <p:pRg st="6" end="6"/>
                                            </p:txEl>
                                          </p:spTgt>
                                        </p:tgtEl>
                                        <p:attrNameLst>
                                          <p:attrName>ppt_y</p:attrName>
                                        </p:attrNameLst>
                                      </p:cBhvr>
                                      <p:tavLst>
                                        <p:tav tm="0">
                                          <p:val>
                                            <p:strVal val="1+#ppt_h/2"/>
                                          </p:val>
                                        </p:tav>
                                        <p:tav tm="100000">
                                          <p:val>
                                            <p:strVal val="#ppt_y"/>
                                          </p:val>
                                        </p:tav>
                                      </p:tavLst>
                                    </p:anim>
                                  </p:childTnLst>
                                </p:cTn>
                              </p:par>
                              <p:par>
                                <p:cTn id="39" presetID="1" presetClass="exit"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35843" name="Rectangle 2"/>
          <p:cNvSpPr>
            <a:spLocks noGrp="1" noChangeArrowheads="1"/>
          </p:cNvSpPr>
          <p:nvPr>
            <p:ph type="title"/>
          </p:nvPr>
        </p:nvSpPr>
        <p:spPr>
          <a:xfrm>
            <a:off x="3352800" y="420914"/>
            <a:ext cx="5486400" cy="1143000"/>
          </a:xfrm>
        </p:spPr>
        <p:txBody>
          <a:bodyPr/>
          <a:lstStyle/>
          <a:p>
            <a:pPr eaLnBrk="1" hangingPunct="1"/>
            <a:r>
              <a:rPr lang="en-US" sz="4000" dirty="0">
                <a:solidFill>
                  <a:schemeClr val="tx1"/>
                </a:solidFill>
              </a:rPr>
              <a:t>Enabling Learning </a:t>
            </a:r>
            <a:br>
              <a:rPr lang="en-US" sz="4000" dirty="0">
                <a:solidFill>
                  <a:schemeClr val="tx1"/>
                </a:solidFill>
              </a:rPr>
            </a:br>
            <a:r>
              <a:rPr lang="en-US" sz="4000" dirty="0">
                <a:solidFill>
                  <a:schemeClr val="tx1"/>
                </a:solidFill>
              </a:rPr>
              <a:t>Objectives</a:t>
            </a:r>
            <a:br>
              <a:rPr lang="en-US" sz="4000" dirty="0">
                <a:solidFill>
                  <a:schemeClr val="tx1"/>
                </a:solidFill>
              </a:rPr>
            </a:br>
            <a:r>
              <a:rPr lang="en-US" sz="2400" i="1" dirty="0">
                <a:solidFill>
                  <a:schemeClr val="tx1"/>
                </a:solidFill>
              </a:rPr>
              <a:t>Advance Sheets pages 14 - 16</a:t>
            </a:r>
            <a:endParaRPr lang="en-US" sz="4000" i="1" dirty="0">
              <a:solidFill>
                <a:schemeClr val="tx1"/>
              </a:solidFill>
            </a:endParaRPr>
          </a:p>
        </p:txBody>
      </p:sp>
      <p:sp>
        <p:nvSpPr>
          <p:cNvPr id="35844" name="Rectangle 3"/>
          <p:cNvSpPr>
            <a:spLocks noGrp="1" noChangeArrowheads="1"/>
          </p:cNvSpPr>
          <p:nvPr>
            <p:ph type="body" idx="1"/>
          </p:nvPr>
        </p:nvSpPr>
        <p:spPr>
          <a:xfrm>
            <a:off x="1838425" y="1912738"/>
            <a:ext cx="8534400" cy="4240212"/>
          </a:xfrm>
        </p:spPr>
        <p:txBody>
          <a:bodyPr/>
          <a:lstStyle/>
          <a:p>
            <a:pPr marL="0" indent="0" eaLnBrk="1" hangingPunct="1">
              <a:lnSpc>
                <a:spcPct val="90000"/>
              </a:lnSpc>
              <a:spcBef>
                <a:spcPct val="5000"/>
              </a:spcBef>
              <a:spcAft>
                <a:spcPts val="1800"/>
              </a:spcAft>
              <a:buNone/>
            </a:pPr>
            <a:r>
              <a:rPr lang="en-US" sz="2800" dirty="0">
                <a:solidFill>
                  <a:srgbClr val="FF0000"/>
                </a:solidFill>
              </a:rPr>
              <a:t>Knowledge-based ELOs:</a:t>
            </a:r>
          </a:p>
          <a:p>
            <a:pPr marL="509588" indent="-509588" eaLnBrk="1" hangingPunct="1">
              <a:lnSpc>
                <a:spcPct val="90000"/>
              </a:lnSpc>
              <a:spcBef>
                <a:spcPct val="5000"/>
              </a:spcBef>
              <a:spcAft>
                <a:spcPts val="1800"/>
              </a:spcAft>
              <a:buNone/>
            </a:pPr>
            <a:r>
              <a:rPr lang="en-US" sz="2800" dirty="0"/>
              <a:t>1.  Describe a person’s role and status in an IG Investigation / Investigative Inquiry.</a:t>
            </a:r>
          </a:p>
          <a:p>
            <a:pPr marL="509588" indent="-509588" eaLnBrk="1" hangingPunct="1">
              <a:lnSpc>
                <a:spcPct val="90000"/>
              </a:lnSpc>
              <a:spcBef>
                <a:spcPct val="5000"/>
              </a:spcBef>
              <a:spcAft>
                <a:spcPts val="1800"/>
              </a:spcAft>
              <a:buNone/>
            </a:pPr>
            <a:r>
              <a:rPr lang="en-US" sz="2800" dirty="0"/>
              <a:t>2.  Describe an individual’s rights or non-rights given that person’s role and status.</a:t>
            </a:r>
          </a:p>
          <a:p>
            <a:pPr marL="509588" indent="-509588" eaLnBrk="1" hangingPunct="1">
              <a:lnSpc>
                <a:spcPct val="90000"/>
              </a:lnSpc>
              <a:spcBef>
                <a:spcPct val="5000"/>
              </a:spcBef>
              <a:spcAft>
                <a:spcPts val="1800"/>
              </a:spcAft>
              <a:buNone/>
            </a:pPr>
            <a:r>
              <a:rPr lang="en-US" sz="2800" dirty="0"/>
              <a:t>3.  Describe a fact and the levels of evidence used in the Investigations function.</a:t>
            </a:r>
          </a:p>
          <a:p>
            <a:pPr marL="509588" indent="-509588" eaLnBrk="1" hangingPunct="1">
              <a:lnSpc>
                <a:spcPct val="90000"/>
              </a:lnSpc>
              <a:spcBef>
                <a:spcPct val="5000"/>
              </a:spcBef>
              <a:spcAft>
                <a:spcPts val="1800"/>
              </a:spcAft>
              <a:buNone/>
            </a:pPr>
            <a:r>
              <a:rPr lang="en-US" sz="2800" dirty="0"/>
              <a:t>4.  Describe the IG Standard of proof.</a:t>
            </a:r>
          </a:p>
          <a:p>
            <a:pPr marL="514350" indent="-514350" eaLnBrk="1" hangingPunct="1">
              <a:lnSpc>
                <a:spcPct val="90000"/>
              </a:lnSpc>
              <a:spcBef>
                <a:spcPct val="5000"/>
              </a:spcBef>
              <a:spcAft>
                <a:spcPts val="1800"/>
              </a:spcAft>
              <a:buFontTx/>
              <a:buAutoNum type="arabicPeriod"/>
            </a:pPr>
            <a:endParaRPr lang="en-US" sz="2700" dirty="0"/>
          </a:p>
        </p:txBody>
      </p:sp>
      <p:grpSp>
        <p:nvGrpSpPr>
          <p:cNvPr id="35845" name="Group 4"/>
          <p:cNvGrpSpPr>
            <a:grpSpLocks/>
          </p:cNvGrpSpPr>
          <p:nvPr/>
        </p:nvGrpSpPr>
        <p:grpSpPr bwMode="auto">
          <a:xfrm>
            <a:off x="9372601" y="76200"/>
            <a:ext cx="1389063" cy="1295400"/>
            <a:chOff x="432" y="624"/>
            <a:chExt cx="566" cy="528"/>
          </a:xfrm>
        </p:grpSpPr>
        <p:sp>
          <p:nvSpPr>
            <p:cNvPr id="453637" name="AutoShape 5"/>
            <p:cNvSpPr>
              <a:spLocks noChangeArrowheads="1"/>
            </p:cNvSpPr>
            <p:nvPr/>
          </p:nvSpPr>
          <p:spPr bwMode="auto">
            <a:xfrm>
              <a:off x="432" y="624"/>
              <a:ext cx="528" cy="528"/>
            </a:xfrm>
            <a:prstGeom prst="star5">
              <a:avLst/>
            </a:prstGeom>
            <a:solidFill>
              <a:srgbClr val="F9F965"/>
            </a:solidFill>
            <a:ln w="12700">
              <a:solidFill>
                <a:schemeClr val="tx1"/>
              </a:solidFill>
              <a:miter lim="800000"/>
              <a:headEnd/>
              <a:tailEnd/>
            </a:ln>
            <a:effectLst/>
          </p:spPr>
          <p:txBody>
            <a:bodyPr wrap="none" anchor="ct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charset="0"/>
              </a:endParaRPr>
            </a:p>
          </p:txBody>
        </p:sp>
        <p:sp>
          <p:nvSpPr>
            <p:cNvPr id="35847" name="Text Box 6"/>
            <p:cNvSpPr txBox="1">
              <a:spLocks noChangeArrowheads="1"/>
            </p:cNvSpPr>
            <p:nvPr/>
          </p:nvSpPr>
          <p:spPr bwMode="auto">
            <a:xfrm>
              <a:off x="556" y="810"/>
              <a:ext cx="442" cy="151"/>
            </a:xfrm>
            <a:prstGeom prst="rect">
              <a:avLst/>
            </a:prstGeom>
            <a:noFill/>
            <a:ln w="12700">
              <a:noFill/>
              <a:miter lim="800000"/>
              <a:headEnd/>
              <a:tailEnd/>
            </a:ln>
          </p:spPr>
          <p:txBody>
            <a:bodyPr>
              <a:spAutoFit/>
            </a:bodyPr>
            <a:lstStyle/>
            <a:p>
              <a:pPr eaLnBrk="0" fontAlgn="base" hangingPunct="0">
                <a:spcBef>
                  <a:spcPct val="0"/>
                </a:spcBef>
                <a:spcAft>
                  <a:spcPct val="0"/>
                </a:spcAft>
              </a:pPr>
              <a:r>
                <a:rPr lang="en-US" b="1" dirty="0">
                  <a:solidFill>
                    <a:srgbClr val="000000"/>
                  </a:solidFill>
                  <a:latin typeface="Tempus Sans ITC" pitchFamily="82" charset="0"/>
                  <a:cs typeface="Arial" charset="0"/>
                </a:rPr>
                <a:t>ELOs</a:t>
              </a:r>
            </a:p>
          </p:txBody>
        </p:sp>
      </p:grpSp>
    </p:spTree>
    <p:extLst>
      <p:ext uri="{BB962C8B-B14F-4D97-AF65-F5344CB8AC3E}">
        <p14:creationId xmlns:p14="http://schemas.microsoft.com/office/powerpoint/2010/main" val="269519914"/>
      </p:ext>
    </p:extLst>
  </p:cSld>
  <p:clrMapOvr>
    <a:masterClrMapping/>
  </p:clrMapOvr>
  <p:transition>
    <p:pull/>
    <p:sndAc>
      <p:endSnd/>
    </p:sndAc>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6" name="Rectangle 6"/>
          <p:cNvSpPr>
            <a:spLocks noChangeArrowheads="1"/>
          </p:cNvSpPr>
          <p:nvPr/>
        </p:nvSpPr>
        <p:spPr bwMode="auto">
          <a:xfrm>
            <a:off x="1524000" y="1752600"/>
            <a:ext cx="9144000" cy="4572000"/>
          </a:xfrm>
          <a:prstGeom prst="rect">
            <a:avLst/>
          </a:prstGeom>
          <a:solidFill>
            <a:srgbClr val="FFFFFF"/>
          </a:solidFill>
          <a:ln w="76200">
            <a:noFill/>
            <a:miter lim="800000"/>
            <a:headEnd/>
            <a:tailEnd/>
          </a:ln>
          <a:effectLst/>
        </p:spPr>
        <p:txBody>
          <a:bodyPr wrap="none" anchor="ct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charset="0"/>
            </a:endParaRPr>
          </a:p>
        </p:txBody>
      </p:sp>
      <p:sp>
        <p:nvSpPr>
          <p:cNvPr id="140291" name="Rectangle 5"/>
          <p:cNvSpPr>
            <a:spLocks noChangeArrowheads="1"/>
          </p:cNvSpPr>
          <p:nvPr/>
        </p:nvSpPr>
        <p:spPr bwMode="auto">
          <a:xfrm>
            <a:off x="1762706" y="1918344"/>
            <a:ext cx="8458200" cy="1785938"/>
          </a:xfrm>
          <a:prstGeom prst="rect">
            <a:avLst/>
          </a:prstGeom>
          <a:noFill/>
          <a:ln w="12700">
            <a:noFill/>
            <a:miter lim="800000"/>
            <a:headEnd type="none" w="sm" len="sm"/>
            <a:tailEnd type="none" w="sm" len="sm"/>
          </a:ln>
        </p:spPr>
        <p:txBody>
          <a:bodyPr anchor="ctr">
            <a:spAutoFit/>
          </a:bodyPr>
          <a:lstStyle/>
          <a:p>
            <a:pPr fontAlgn="base">
              <a:spcBef>
                <a:spcPct val="0"/>
              </a:spcBef>
              <a:spcAft>
                <a:spcPct val="0"/>
              </a:spcAft>
              <a:tabLst>
                <a:tab pos="228600" algn="l"/>
                <a:tab pos="457200" algn="l"/>
                <a:tab pos="739775" algn="l"/>
                <a:tab pos="2971800" algn="l"/>
              </a:tabLst>
            </a:pPr>
            <a:r>
              <a:rPr kumimoji="1" lang="en-US" sz="2200" b="1" dirty="0">
                <a:solidFill>
                  <a:srgbClr val="000000"/>
                </a:solidFill>
                <a:latin typeface="Arial" charset="0"/>
                <a:cs typeface="Arial" charset="0"/>
              </a:rPr>
              <a:t>	a. EVIDENCE: </a:t>
            </a:r>
            <a:r>
              <a:rPr kumimoji="1" lang="en-US" sz="2000" b="1" dirty="0">
                <a:solidFill>
                  <a:srgbClr val="0000FF"/>
                </a:solidFill>
                <a:latin typeface="Arial" charset="0"/>
                <a:cs typeface="Arial" charset="0"/>
              </a:rPr>
              <a:t>{continued}</a:t>
            </a:r>
          </a:p>
          <a:p>
            <a:pPr fontAlgn="base">
              <a:spcBef>
                <a:spcPct val="0"/>
              </a:spcBef>
              <a:spcAft>
                <a:spcPct val="0"/>
              </a:spcAft>
              <a:tabLst>
                <a:tab pos="228600" algn="l"/>
                <a:tab pos="457200" algn="l"/>
                <a:tab pos="739775" algn="l"/>
                <a:tab pos="2971800" algn="l"/>
              </a:tabLst>
            </a:pPr>
            <a:r>
              <a:rPr kumimoji="1" lang="en-US" sz="2200" b="1" dirty="0">
                <a:solidFill>
                  <a:srgbClr val="000000"/>
                </a:solidFill>
                <a:latin typeface="Arial" charset="0"/>
                <a:cs typeface="Arial" charset="0"/>
              </a:rPr>
              <a:t>		(3) Installation Leadership Conference agenda, Ft. Dix, NJ, 	   dated 24 October 20XX, listed the time table of events as 	 	   well as the conference attendee roster </a:t>
            </a:r>
            <a:r>
              <a:rPr kumimoji="1" lang="en-US" sz="2200" b="1" dirty="0">
                <a:solidFill>
                  <a:srgbClr val="000000"/>
                </a:solidFill>
                <a:latin typeface="Arial" charset="0"/>
                <a:cs typeface="Arial" charset="0"/>
                <a:sym typeface="Symbol" pitchFamily="18" charset="2"/>
              </a:rPr>
              <a:t>... (EXHIBIT B-11) 			</a:t>
            </a:r>
            <a:r>
              <a:rPr kumimoji="1" lang="en-US" sz="2000" b="1" dirty="0">
                <a:solidFill>
                  <a:srgbClr val="0000FF"/>
                </a:solidFill>
                <a:latin typeface="Arial" charset="0"/>
                <a:cs typeface="Arial" charset="0"/>
              </a:rPr>
              <a:t>{properly reference and summarize} </a:t>
            </a:r>
            <a:endParaRPr kumimoji="1" lang="en-US" sz="2000" b="1" dirty="0">
              <a:solidFill>
                <a:srgbClr val="000000"/>
              </a:solidFill>
              <a:latin typeface="Arial" charset="0"/>
              <a:cs typeface="Arial" charset="0"/>
              <a:sym typeface="Symbol" pitchFamily="18" charset="2"/>
            </a:endParaRPr>
          </a:p>
        </p:txBody>
      </p:sp>
      <p:sp>
        <p:nvSpPr>
          <p:cNvPr id="140292" name="Rectangle 5"/>
          <p:cNvSpPr>
            <a:spLocks noChangeArrowheads="1"/>
          </p:cNvSpPr>
          <p:nvPr/>
        </p:nvSpPr>
        <p:spPr bwMode="auto">
          <a:xfrm>
            <a:off x="1789112" y="3416280"/>
            <a:ext cx="8610600" cy="3416320"/>
          </a:xfrm>
          <a:prstGeom prst="rect">
            <a:avLst/>
          </a:prstGeom>
          <a:noFill/>
          <a:ln w="12700">
            <a:noFill/>
            <a:miter lim="800000"/>
            <a:headEnd type="none" w="sm" len="sm"/>
            <a:tailEnd type="none" w="sm" len="sm"/>
          </a:ln>
        </p:spPr>
        <p:txBody>
          <a:bodyPr anchor="ctr">
            <a:spAutoFit/>
          </a:bodyPr>
          <a:lstStyle/>
          <a:p>
            <a:pPr fontAlgn="base">
              <a:spcBef>
                <a:spcPct val="0"/>
              </a:spcBef>
              <a:spcAft>
                <a:spcPct val="0"/>
              </a:spcAft>
              <a:tabLst>
                <a:tab pos="228600" algn="l"/>
                <a:tab pos="457200" algn="l"/>
                <a:tab pos="739775" algn="l"/>
                <a:tab pos="2971800" algn="l"/>
              </a:tabLst>
            </a:pPr>
            <a:r>
              <a:rPr kumimoji="1" lang="en-US" sz="2200" b="1" dirty="0">
                <a:solidFill>
                  <a:srgbClr val="000000"/>
                </a:solidFill>
                <a:latin typeface="Arial" charset="0"/>
                <a:cs typeface="Arial" charset="0"/>
              </a:rPr>
              <a:t> 	    </a:t>
            </a:r>
          </a:p>
          <a:p>
            <a:pPr fontAlgn="base">
              <a:spcBef>
                <a:spcPct val="0"/>
              </a:spcBef>
              <a:spcAft>
                <a:spcPct val="0"/>
              </a:spcAft>
              <a:tabLst>
                <a:tab pos="228600" algn="l"/>
                <a:tab pos="457200" algn="l"/>
                <a:tab pos="739775" algn="l"/>
                <a:tab pos="2971800" algn="l"/>
              </a:tabLst>
            </a:pPr>
            <a:r>
              <a:rPr kumimoji="1" lang="en-US" sz="2200" b="1" dirty="0">
                <a:solidFill>
                  <a:srgbClr val="000000"/>
                </a:solidFill>
                <a:latin typeface="Arial" charset="0"/>
                <a:cs typeface="Arial" charset="0"/>
              </a:rPr>
              <a:t>		(4) Ft Von Steuben Air Field (VSAF) Flight Operations log, 			dated 23 October 20XX, had COL Brown and </a:t>
            </a:r>
          </a:p>
          <a:p>
            <a:pPr fontAlgn="base">
              <a:spcBef>
                <a:spcPct val="0"/>
              </a:spcBef>
              <a:spcAft>
                <a:spcPct val="0"/>
              </a:spcAft>
              <a:tabLst>
                <a:tab pos="228600" algn="l"/>
                <a:tab pos="457200" algn="l"/>
                <a:tab pos="739775" algn="l"/>
                <a:tab pos="2971800" algn="l"/>
              </a:tabLst>
            </a:pPr>
            <a:r>
              <a:rPr kumimoji="1" lang="en-US" sz="2200" b="1" dirty="0">
                <a:solidFill>
                  <a:srgbClr val="000000"/>
                </a:solidFill>
                <a:latin typeface="Arial" charset="0"/>
                <a:cs typeface="Arial" charset="0"/>
              </a:rPr>
              <a:t>      Ms. Smith manifested on Flight # 11-28 to McGuire AFB ...  		(EXHIBIT C-12)</a:t>
            </a:r>
          </a:p>
          <a:p>
            <a:pPr fontAlgn="base">
              <a:spcBef>
                <a:spcPct val="0"/>
              </a:spcBef>
              <a:spcAft>
                <a:spcPct val="0"/>
              </a:spcAft>
              <a:tabLst>
                <a:tab pos="228600" algn="l"/>
                <a:tab pos="457200" algn="l"/>
                <a:tab pos="739775" algn="l"/>
                <a:tab pos="2971800" algn="l"/>
              </a:tabLst>
            </a:pPr>
            <a:r>
              <a:rPr kumimoji="1" lang="en-US" sz="2200" b="1" dirty="0">
                <a:solidFill>
                  <a:srgbClr val="0000FF"/>
                </a:solidFill>
                <a:latin typeface="Arial" charset="0"/>
                <a:cs typeface="Arial" charset="0"/>
              </a:rPr>
              <a:t>	</a:t>
            </a:r>
            <a:r>
              <a:rPr kumimoji="1" lang="en-US" sz="2000" b="1" dirty="0">
                <a:solidFill>
                  <a:srgbClr val="0000FF"/>
                </a:solidFill>
                <a:latin typeface="Arial" charset="0"/>
                <a:cs typeface="Arial" charset="0"/>
              </a:rPr>
              <a:t>	</a:t>
            </a:r>
          </a:p>
          <a:p>
            <a:pPr fontAlgn="base">
              <a:spcBef>
                <a:spcPct val="0"/>
              </a:spcBef>
              <a:spcAft>
                <a:spcPct val="0"/>
              </a:spcAft>
              <a:tabLst>
                <a:tab pos="228600" algn="l"/>
                <a:tab pos="457200" algn="l"/>
                <a:tab pos="739775" algn="l"/>
                <a:tab pos="2971800" algn="l"/>
              </a:tabLst>
            </a:pPr>
            <a:r>
              <a:rPr kumimoji="1" lang="en-US" sz="2000" b="1" dirty="0">
                <a:solidFill>
                  <a:srgbClr val="0000FF"/>
                </a:solidFill>
                <a:latin typeface="Arial" charset="0"/>
                <a:cs typeface="Arial" charset="0"/>
              </a:rPr>
              <a:t>	[IO Note:  Use this format if necessary to explain details not 			contained within the evidence.]</a:t>
            </a:r>
          </a:p>
          <a:p>
            <a:pPr fontAlgn="base">
              <a:spcBef>
                <a:spcPct val="0"/>
              </a:spcBef>
              <a:spcAft>
                <a:spcPct val="0"/>
              </a:spcAft>
              <a:tabLst>
                <a:tab pos="228600" algn="l"/>
                <a:tab pos="457200" algn="l"/>
                <a:tab pos="739775" algn="l"/>
                <a:tab pos="2971800" algn="l"/>
              </a:tabLst>
            </a:pPr>
            <a:r>
              <a:rPr kumimoji="1" lang="en-US" sz="2200" b="1" dirty="0">
                <a:solidFill>
                  <a:srgbClr val="000000"/>
                </a:solidFill>
                <a:latin typeface="Arial" charset="0"/>
                <a:cs typeface="Arial" charset="0"/>
              </a:rPr>
              <a:t>		</a:t>
            </a:r>
          </a:p>
          <a:p>
            <a:pPr fontAlgn="base">
              <a:spcBef>
                <a:spcPct val="0"/>
              </a:spcBef>
              <a:spcAft>
                <a:spcPct val="0"/>
              </a:spcAft>
              <a:tabLst>
                <a:tab pos="228600" algn="l"/>
                <a:tab pos="457200" algn="l"/>
                <a:tab pos="739775" algn="l"/>
                <a:tab pos="2971800" algn="l"/>
              </a:tabLst>
            </a:pPr>
            <a:r>
              <a:rPr kumimoji="1" lang="en-US" sz="2200" b="1" dirty="0">
                <a:solidFill>
                  <a:srgbClr val="000000"/>
                </a:solidFill>
                <a:latin typeface="Arial" charset="0"/>
                <a:cs typeface="Arial" charset="0"/>
              </a:rPr>
              <a:t> 		</a:t>
            </a:r>
            <a:endParaRPr kumimoji="1" lang="en-US" sz="2200" b="1" dirty="0">
              <a:solidFill>
                <a:srgbClr val="0000FF"/>
              </a:solidFill>
              <a:latin typeface="Arial" charset="0"/>
              <a:cs typeface="Arial" charset="0"/>
            </a:endParaRPr>
          </a:p>
        </p:txBody>
      </p:sp>
      <p:sp>
        <p:nvSpPr>
          <p:cNvPr id="7"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140295" name="Rectangle 2"/>
          <p:cNvSpPr>
            <a:spLocks noChangeArrowheads="1"/>
          </p:cNvSpPr>
          <p:nvPr/>
        </p:nvSpPr>
        <p:spPr bwMode="auto">
          <a:xfrm>
            <a:off x="2587626" y="381000"/>
            <a:ext cx="7013575" cy="1143000"/>
          </a:xfrm>
          <a:prstGeom prst="rect">
            <a:avLst/>
          </a:prstGeom>
          <a:noFill/>
          <a:ln w="9525">
            <a:noFill/>
            <a:miter lim="800000"/>
            <a:headEnd/>
            <a:tailEnd/>
          </a:ln>
        </p:spPr>
        <p:txBody>
          <a:bodyPr lIns="92075" tIns="46038" rIns="92075" bIns="46038" anchor="ctr"/>
          <a:lstStyle/>
          <a:p>
            <a:pPr algn="ctr" fontAlgn="base">
              <a:spcBef>
                <a:spcPct val="0"/>
              </a:spcBef>
              <a:spcAft>
                <a:spcPct val="0"/>
              </a:spcAft>
            </a:pPr>
            <a:r>
              <a:rPr lang="en-US" sz="4000" b="1" dirty="0">
                <a:solidFill>
                  <a:srgbClr val="000000"/>
                </a:solidFill>
                <a:latin typeface="Arial" charset="0"/>
                <a:cs typeface="Arial" charset="0"/>
              </a:rPr>
              <a:t>Consideration of Allegations</a:t>
            </a:r>
          </a:p>
          <a:p>
            <a:pPr algn="ctr" fontAlgn="base">
              <a:spcBef>
                <a:spcPct val="0"/>
              </a:spcBef>
              <a:spcAft>
                <a:spcPct val="0"/>
              </a:spcAft>
            </a:pPr>
            <a:r>
              <a:rPr lang="en-US" sz="2000" b="1" dirty="0">
                <a:solidFill>
                  <a:srgbClr val="000000"/>
                </a:solidFill>
                <a:latin typeface="Arial" charset="0"/>
                <a:cs typeface="Arial" charset="0"/>
              </a:rPr>
              <a:t>(cont'd)</a:t>
            </a:r>
          </a:p>
        </p:txBody>
      </p:sp>
      <p:sp>
        <p:nvSpPr>
          <p:cNvPr id="9" name="Rectangle 8"/>
          <p:cNvSpPr>
            <a:spLocks noChangeArrowheads="1"/>
          </p:cNvSpPr>
          <p:nvPr/>
        </p:nvSpPr>
        <p:spPr bwMode="auto">
          <a:xfrm>
            <a:off x="1676400" y="6138446"/>
            <a:ext cx="7543800" cy="338554"/>
          </a:xfrm>
          <a:prstGeom prst="rect">
            <a:avLst/>
          </a:prstGeom>
          <a:noFill/>
          <a:ln w="76200">
            <a:noFill/>
            <a:miter lim="800000"/>
            <a:headEnd/>
            <a:tailEnd/>
          </a:ln>
        </p:spPr>
        <p:txBody>
          <a:bodyPr wrap="square">
            <a:spAutoFit/>
          </a:bodyPr>
          <a:lstStyle/>
          <a:p>
            <a:pPr fontAlgn="base">
              <a:spcBef>
                <a:spcPct val="0"/>
              </a:spcBef>
              <a:spcAft>
                <a:spcPct val="0"/>
              </a:spcAft>
            </a:pP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Section 4-13 (II-4-44 thru II-4-150) ROI Example</a:t>
            </a:r>
          </a:p>
        </p:txBody>
      </p:sp>
      <p:grpSp>
        <p:nvGrpSpPr>
          <p:cNvPr id="8" name="Group 12"/>
          <p:cNvGrpSpPr>
            <a:grpSpLocks/>
          </p:cNvGrpSpPr>
          <p:nvPr/>
        </p:nvGrpSpPr>
        <p:grpSpPr bwMode="auto">
          <a:xfrm>
            <a:off x="9436100" y="152400"/>
            <a:ext cx="1231900" cy="1219200"/>
            <a:chOff x="7467600" y="76200"/>
            <a:chExt cx="1231900" cy="1219200"/>
          </a:xfrm>
        </p:grpSpPr>
        <p:sp>
          <p:nvSpPr>
            <p:cNvPr id="10" name="AutoShape 5"/>
            <p:cNvSpPr>
              <a:spLocks noChangeArrowheads="1"/>
            </p:cNvSpPr>
            <p:nvPr/>
          </p:nvSpPr>
          <p:spPr bwMode="auto">
            <a:xfrm>
              <a:off x="7467600" y="76200"/>
              <a:ext cx="1231900"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endParaRPr lang="en-US" b="1" dirty="0">
                <a:solidFill>
                  <a:srgbClr val="000000"/>
                </a:solidFill>
              </a:endParaRPr>
            </a:p>
          </p:txBody>
        </p:sp>
        <p:sp>
          <p:nvSpPr>
            <p:cNvPr id="11" name="Text Box 6"/>
            <p:cNvSpPr txBox="1">
              <a:spLocks noChangeArrowheads="1"/>
            </p:cNvSpPr>
            <p:nvPr/>
          </p:nvSpPr>
          <p:spPr bwMode="auto">
            <a:xfrm>
              <a:off x="7811173" y="505336"/>
              <a:ext cx="647027" cy="523220"/>
            </a:xfrm>
            <a:prstGeom prst="rect">
              <a:avLst/>
            </a:prstGeom>
            <a:noFill/>
            <a:ln w="12700">
              <a:noFill/>
              <a:miter lim="800000"/>
              <a:headEnd/>
              <a:tailEnd/>
            </a:ln>
          </p:spPr>
          <p:txBody>
            <a:bodyPr>
              <a:spAutoFit/>
            </a:bodyPr>
            <a:lstStyle/>
            <a:p>
              <a:pPr eaLnBrk="0" fontAlgn="base" hangingPunct="0">
                <a:spcBef>
                  <a:spcPct val="0"/>
                </a:spcBef>
                <a:spcAft>
                  <a:spcPct val="0"/>
                </a:spcAft>
              </a:pPr>
              <a:r>
                <a:rPr lang="en-US" sz="1400" b="1" i="1" dirty="0">
                  <a:solidFill>
                    <a:srgbClr val="000000"/>
                  </a:solidFill>
                  <a:latin typeface="Tempus Sans ITC" pitchFamily="82" charset="0"/>
                  <a:cs typeface="Arial" charset="0"/>
                </a:rPr>
                <a:t>ELO</a:t>
              </a:r>
            </a:p>
            <a:p>
              <a:pPr eaLnBrk="0" fontAlgn="base" hangingPunct="0">
                <a:spcBef>
                  <a:spcPct val="0"/>
                </a:spcBef>
                <a:spcAft>
                  <a:spcPct val="0"/>
                </a:spcAft>
              </a:pPr>
              <a:r>
                <a:rPr lang="en-US" sz="1400" b="1" i="1" dirty="0">
                  <a:solidFill>
                    <a:srgbClr val="000000"/>
                  </a:solidFill>
                  <a:latin typeface="Tempus Sans ITC" pitchFamily="82" charset="0"/>
                  <a:cs typeface="Arial" charset="0"/>
                </a:rPr>
                <a:t>  15</a:t>
              </a:r>
            </a:p>
          </p:txBody>
        </p:sp>
      </p:grpSp>
      <p:sp>
        <p:nvSpPr>
          <p:cNvPr id="12" name="Regular Pentagon 11"/>
          <p:cNvSpPr/>
          <p:nvPr/>
        </p:nvSpPr>
        <p:spPr bwMode="auto">
          <a:xfrm>
            <a:off x="9667294" y="1219201"/>
            <a:ext cx="772106" cy="600075"/>
          </a:xfrm>
          <a:prstGeom prst="pentagon">
            <a:avLst/>
          </a:prstGeom>
          <a:solidFill>
            <a:srgbClr val="0000FF"/>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r>
              <a:rPr lang="en-US" sz="2400" b="1" dirty="0">
                <a:solidFill>
                  <a:srgbClr val="FFFFFF"/>
                </a:solidFill>
                <a:effectLst>
                  <a:outerShdw blurRad="38100" dist="38100" dir="2700000" algn="tl">
                    <a:srgbClr val="000000">
                      <a:alpha val="43137"/>
                    </a:srgbClr>
                  </a:outerShdw>
                </a:effectLst>
                <a:latin typeface="Arial" charset="0"/>
                <a:cs typeface="Arial" pitchFamily="34" charset="0"/>
              </a:rPr>
              <a:t>1</a:t>
            </a:r>
          </a:p>
        </p:txBody>
      </p:sp>
      <p:sp>
        <p:nvSpPr>
          <p:cNvPr id="14" name="Oval 13"/>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1304730608"/>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029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029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029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0292">
                                            <p:txEl>
                                              <p:pRg st="4" end="4"/>
                                            </p:txEl>
                                          </p:spTgt>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5"/>
          <p:cNvSpPr txBox="1">
            <a:spLocks noChangeArrowheads="1"/>
          </p:cNvSpPr>
          <p:nvPr/>
        </p:nvSpPr>
        <p:spPr bwMode="auto">
          <a:xfrm>
            <a:off x="1762225" y="1646026"/>
            <a:ext cx="8686800" cy="2631490"/>
          </a:xfrm>
          <a:prstGeom prst="rect">
            <a:avLst/>
          </a:prstGeom>
          <a:noFill/>
          <a:ln w="12700">
            <a:noFill/>
            <a:miter lim="800000"/>
            <a:headEnd type="none" w="sm" len="sm"/>
            <a:tailEnd type="none" w="sm" len="sm"/>
          </a:ln>
        </p:spPr>
        <p:txBody>
          <a:bodyPr wrap="square">
            <a:spAutoFit/>
          </a:bodyPr>
          <a:lstStyle/>
          <a:p>
            <a:pPr fontAlgn="base">
              <a:spcBef>
                <a:spcPct val="0"/>
              </a:spcBef>
              <a:spcAft>
                <a:spcPct val="0"/>
              </a:spcAft>
            </a:pPr>
            <a:r>
              <a:rPr kumimoji="1" lang="en-US" sz="2200" b="1" dirty="0">
                <a:solidFill>
                  <a:srgbClr val="000000"/>
                </a:solidFill>
                <a:latin typeface="Arial" charset="0"/>
                <a:cs typeface="Arial" charset="0"/>
              </a:rPr>
              <a:t>  a. EVIDENCE: </a:t>
            </a:r>
            <a:r>
              <a:rPr kumimoji="1" lang="en-US" sz="2000" b="1" dirty="0">
                <a:solidFill>
                  <a:srgbClr val="0000FF"/>
                </a:solidFill>
                <a:latin typeface="Arial" charset="0"/>
                <a:cs typeface="Arial" charset="0"/>
              </a:rPr>
              <a:t>{continued}</a:t>
            </a:r>
            <a:endParaRPr lang="en-US" sz="2000" b="1" dirty="0">
              <a:solidFill>
                <a:srgbClr val="000000"/>
              </a:solidFill>
              <a:latin typeface="Arial" charset="0"/>
              <a:cs typeface="Arial" charset="0"/>
            </a:endParaRPr>
          </a:p>
          <a:p>
            <a:pPr fontAlgn="base">
              <a:spcBef>
                <a:spcPct val="0"/>
              </a:spcBef>
              <a:spcAft>
                <a:spcPct val="0"/>
              </a:spcAft>
            </a:pPr>
            <a:r>
              <a:rPr kumimoji="1" lang="en-US" sz="2000" b="1" dirty="0">
                <a:solidFill>
                  <a:srgbClr val="000000"/>
                </a:solidFill>
                <a:latin typeface="Arial" charset="0"/>
                <a:cs typeface="Arial" charset="0"/>
              </a:rPr>
              <a:t>      </a:t>
            </a:r>
            <a:r>
              <a:rPr kumimoji="1" lang="en-US" sz="2200" b="1" dirty="0">
                <a:solidFill>
                  <a:srgbClr val="000000"/>
                </a:solidFill>
                <a:latin typeface="Arial" charset="0"/>
                <a:cs typeface="Arial" charset="0"/>
              </a:rPr>
              <a:t>(5) MAJ Philip Jackson, HHC, 66</a:t>
            </a:r>
            <a:r>
              <a:rPr kumimoji="1" lang="en-US" sz="2200" b="1" baseline="30000" dirty="0">
                <a:solidFill>
                  <a:srgbClr val="000000"/>
                </a:solidFill>
                <a:latin typeface="Arial" charset="0"/>
                <a:cs typeface="Arial" charset="0"/>
              </a:rPr>
              <a:t>th</a:t>
            </a:r>
            <a:r>
              <a:rPr kumimoji="1" lang="en-US" sz="2200" b="1" dirty="0">
                <a:solidFill>
                  <a:srgbClr val="000000"/>
                </a:solidFill>
                <a:latin typeface="Arial" charset="0"/>
                <a:cs typeface="Arial" charset="0"/>
              </a:rPr>
              <a:t> AVN, testified on</a:t>
            </a:r>
          </a:p>
          <a:p>
            <a:pPr fontAlgn="base">
              <a:spcBef>
                <a:spcPct val="0"/>
              </a:spcBef>
              <a:spcAft>
                <a:spcPct val="0"/>
              </a:spcAft>
            </a:pPr>
            <a:r>
              <a:rPr kumimoji="1" lang="en-US" sz="2200" b="1" dirty="0">
                <a:solidFill>
                  <a:srgbClr val="000000"/>
                </a:solidFill>
                <a:latin typeface="Arial" charset="0"/>
                <a:cs typeface="Arial" charset="0"/>
              </a:rPr>
              <a:t>      4 January 20XX, that ...(EXHIBIT B-4)</a:t>
            </a:r>
          </a:p>
          <a:p>
            <a:pPr fontAlgn="base">
              <a:spcBef>
                <a:spcPct val="0"/>
              </a:spcBef>
              <a:spcAft>
                <a:spcPct val="0"/>
              </a:spcAft>
            </a:pPr>
            <a:r>
              <a:rPr kumimoji="1" lang="en-US" sz="2200" b="1" dirty="0">
                <a:solidFill>
                  <a:srgbClr val="000000"/>
                </a:solidFill>
                <a:latin typeface="Arial" charset="0"/>
                <a:cs typeface="Arial" charset="0"/>
              </a:rPr>
              <a:t>	</a:t>
            </a:r>
            <a:r>
              <a:rPr kumimoji="1" lang="en-US" sz="2000" b="1" dirty="0">
                <a:solidFill>
                  <a:srgbClr val="0000FF"/>
                </a:solidFill>
                <a:latin typeface="Arial" charset="0"/>
                <a:cs typeface="Arial" charset="0"/>
              </a:rPr>
              <a:t> {summarize points for this testimony}</a:t>
            </a:r>
            <a:endParaRPr lang="en-US" sz="2200" b="1" dirty="0">
              <a:solidFill>
                <a:srgbClr val="000000"/>
              </a:solidFill>
              <a:latin typeface="Arial" charset="0"/>
              <a:cs typeface="Arial" charset="0"/>
            </a:endParaRPr>
          </a:p>
          <a:p>
            <a:pPr fontAlgn="base">
              <a:spcBef>
                <a:spcPct val="0"/>
              </a:spcBef>
              <a:spcAft>
                <a:spcPct val="0"/>
              </a:spcAft>
            </a:pPr>
            <a:endParaRPr lang="en-US" sz="1100" b="1" dirty="0">
              <a:solidFill>
                <a:srgbClr val="000000"/>
              </a:solidFill>
              <a:latin typeface="Arial" charset="0"/>
              <a:cs typeface="Arial" charset="0"/>
            </a:endParaRPr>
          </a:p>
          <a:p>
            <a:pPr fontAlgn="base">
              <a:spcBef>
                <a:spcPct val="0"/>
              </a:spcBef>
              <a:spcAft>
                <a:spcPct val="0"/>
              </a:spcAft>
            </a:pPr>
            <a:r>
              <a:rPr lang="en-US" sz="2200" b="1" dirty="0">
                <a:solidFill>
                  <a:srgbClr val="000000"/>
                </a:solidFill>
                <a:latin typeface="Arial" charset="0"/>
                <a:cs typeface="Arial" charset="0"/>
              </a:rPr>
              <a:t>     (6) Ms Betty Jones, GS12, Executive Assistant, Flight OPS,   </a:t>
            </a:r>
          </a:p>
          <a:p>
            <a:pPr fontAlgn="base">
              <a:spcBef>
                <a:spcPct val="0"/>
              </a:spcBef>
              <a:spcAft>
                <a:spcPct val="0"/>
              </a:spcAft>
            </a:pPr>
            <a:r>
              <a:rPr lang="en-US" sz="2200" b="1" dirty="0">
                <a:solidFill>
                  <a:srgbClr val="000000"/>
                </a:solidFill>
                <a:latin typeface="Arial" charset="0"/>
                <a:cs typeface="Arial" charset="0"/>
              </a:rPr>
              <a:t>     Ft Von Steuben Air Field, testified on 5 January 20XX, that....  </a:t>
            </a:r>
          </a:p>
          <a:p>
            <a:pPr fontAlgn="base">
              <a:spcBef>
                <a:spcPct val="0"/>
              </a:spcBef>
              <a:spcAft>
                <a:spcPct val="0"/>
              </a:spcAft>
            </a:pPr>
            <a:r>
              <a:rPr lang="en-US" sz="2200" b="1" dirty="0">
                <a:solidFill>
                  <a:srgbClr val="000000"/>
                </a:solidFill>
                <a:latin typeface="Arial" charset="0"/>
                <a:cs typeface="Arial" charset="0"/>
              </a:rPr>
              <a:t>     (EXHIBIT B-5)</a:t>
            </a:r>
            <a:r>
              <a:rPr kumimoji="1" lang="en-US" sz="2000" b="1" dirty="0">
                <a:solidFill>
                  <a:srgbClr val="0000FF"/>
                </a:solidFill>
                <a:latin typeface="Arial" charset="0"/>
                <a:cs typeface="Arial" charset="0"/>
              </a:rPr>
              <a:t> {summarize points for this testimony}</a:t>
            </a:r>
            <a:endParaRPr lang="en-US" sz="2200" b="1" dirty="0">
              <a:solidFill>
                <a:srgbClr val="000000"/>
              </a:solidFill>
              <a:latin typeface="Arial" charset="0"/>
              <a:cs typeface="Arial" charset="0"/>
            </a:endParaRPr>
          </a:p>
        </p:txBody>
      </p:sp>
      <p:sp>
        <p:nvSpPr>
          <p:cNvPr id="141315" name="TextBox 5"/>
          <p:cNvSpPr txBox="1">
            <a:spLocks noChangeArrowheads="1"/>
          </p:cNvSpPr>
          <p:nvPr/>
        </p:nvSpPr>
        <p:spPr bwMode="auto">
          <a:xfrm>
            <a:off x="2616200" y="4158368"/>
            <a:ext cx="7086600" cy="523220"/>
          </a:xfrm>
          <a:prstGeom prst="rect">
            <a:avLst/>
          </a:prstGeom>
          <a:noFill/>
          <a:ln w="9525">
            <a:noFill/>
            <a:miter lim="800000"/>
            <a:headEnd/>
            <a:tailEnd/>
          </a:ln>
        </p:spPr>
        <p:txBody>
          <a:bodyPr wrap="square">
            <a:spAutoFit/>
          </a:bodyPr>
          <a:lstStyle/>
          <a:p>
            <a:pPr fontAlgn="base">
              <a:spcBef>
                <a:spcPct val="0"/>
              </a:spcBef>
              <a:spcAft>
                <a:spcPct val="0"/>
              </a:spcAft>
            </a:pPr>
            <a:r>
              <a:rPr lang="en-US" sz="2800" b="1" u="sng" dirty="0">
                <a:solidFill>
                  <a:srgbClr val="00B050"/>
                </a:solidFill>
                <a:latin typeface="Arial" charset="0"/>
                <a:cs typeface="Arial" charset="0"/>
              </a:rPr>
              <a:t>Evidence Do's...</a:t>
            </a:r>
            <a:r>
              <a:rPr lang="en-US" sz="2800" b="1" dirty="0">
                <a:solidFill>
                  <a:srgbClr val="00B050"/>
                </a:solidFill>
                <a:latin typeface="Arial" charset="0"/>
                <a:cs typeface="Arial" charset="0"/>
              </a:rPr>
              <a:t>        </a:t>
            </a:r>
            <a:r>
              <a:rPr lang="en-US" sz="2800" b="1" dirty="0">
                <a:solidFill>
                  <a:srgbClr val="FF0000"/>
                </a:solidFill>
                <a:latin typeface="Arial" charset="0"/>
                <a:cs typeface="Arial" charset="0"/>
              </a:rPr>
              <a:t>...</a:t>
            </a:r>
            <a:r>
              <a:rPr lang="en-US" sz="2800" b="1" i="1" u="sng" dirty="0">
                <a:solidFill>
                  <a:srgbClr val="FF0000"/>
                </a:solidFill>
                <a:latin typeface="Arial" charset="0"/>
                <a:cs typeface="Arial" charset="0"/>
              </a:rPr>
              <a:t>and Don'ts</a:t>
            </a:r>
          </a:p>
        </p:txBody>
      </p:sp>
      <p:sp>
        <p:nvSpPr>
          <p:cNvPr id="141316" name="TextBox 7"/>
          <p:cNvSpPr txBox="1">
            <a:spLocks noChangeArrowheads="1"/>
          </p:cNvSpPr>
          <p:nvPr/>
        </p:nvSpPr>
        <p:spPr bwMode="auto">
          <a:xfrm>
            <a:off x="6248400" y="4038601"/>
            <a:ext cx="3657600" cy="461963"/>
          </a:xfrm>
          <a:prstGeom prst="rect">
            <a:avLst/>
          </a:prstGeom>
          <a:noFill/>
          <a:ln w="9525">
            <a:noFill/>
            <a:miter lim="800000"/>
            <a:headEnd/>
            <a:tailEnd/>
          </a:ln>
        </p:spPr>
        <p:txBody>
          <a:bodyPr>
            <a:spAutoFit/>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141317" name="TextBox 8"/>
          <p:cNvSpPr txBox="1">
            <a:spLocks noChangeArrowheads="1"/>
          </p:cNvSpPr>
          <p:nvPr/>
        </p:nvSpPr>
        <p:spPr bwMode="auto">
          <a:xfrm>
            <a:off x="2272453" y="4691554"/>
            <a:ext cx="3657600" cy="1569660"/>
          </a:xfrm>
          <a:prstGeom prst="rect">
            <a:avLst/>
          </a:prstGeom>
          <a:noFill/>
          <a:ln w="9525">
            <a:noFill/>
            <a:miter lim="800000"/>
            <a:headEnd/>
            <a:tailEnd/>
          </a:ln>
        </p:spPr>
        <p:txBody>
          <a:bodyPr>
            <a:spAutoFit/>
          </a:bodyPr>
          <a:lstStyle/>
          <a:p>
            <a:pPr fontAlgn="base">
              <a:spcBef>
                <a:spcPct val="0"/>
              </a:spcBef>
              <a:spcAft>
                <a:spcPct val="0"/>
              </a:spcAft>
            </a:pPr>
            <a:r>
              <a:rPr lang="en-US" sz="2400" b="1" dirty="0">
                <a:solidFill>
                  <a:srgbClr val="00B050"/>
                </a:solidFill>
                <a:latin typeface="Arial" charset="0"/>
                <a:cs typeface="Arial" charset="0"/>
              </a:rPr>
              <a:t>Do:</a:t>
            </a:r>
          </a:p>
          <a:p>
            <a:pPr fontAlgn="base">
              <a:spcBef>
                <a:spcPct val="0"/>
              </a:spcBef>
              <a:spcAft>
                <a:spcPct val="0"/>
              </a:spcAft>
            </a:pPr>
            <a:r>
              <a:rPr lang="en-US" sz="2400" b="1" dirty="0">
                <a:solidFill>
                  <a:srgbClr val="00B050"/>
                </a:solidFill>
                <a:latin typeface="Arial" charset="0"/>
                <a:cs typeface="Arial" charset="0"/>
              </a:rPr>
              <a:t>Summarize</a:t>
            </a:r>
          </a:p>
          <a:p>
            <a:pPr fontAlgn="base">
              <a:spcBef>
                <a:spcPct val="0"/>
              </a:spcBef>
              <a:spcAft>
                <a:spcPct val="0"/>
              </a:spcAft>
            </a:pPr>
            <a:r>
              <a:rPr lang="en-US" sz="2400" b="1" dirty="0">
                <a:solidFill>
                  <a:srgbClr val="00B050"/>
                </a:solidFill>
                <a:latin typeface="Arial" charset="0"/>
                <a:cs typeface="Arial" charset="0"/>
              </a:rPr>
              <a:t>Explain the evidence</a:t>
            </a:r>
          </a:p>
          <a:p>
            <a:pPr fontAlgn="base">
              <a:spcBef>
                <a:spcPct val="0"/>
              </a:spcBef>
              <a:spcAft>
                <a:spcPct val="0"/>
              </a:spcAft>
            </a:pPr>
            <a:r>
              <a:rPr lang="en-US" sz="2400" b="1" dirty="0">
                <a:solidFill>
                  <a:srgbClr val="00B050"/>
                </a:solidFill>
                <a:latin typeface="Arial" charset="0"/>
                <a:cs typeface="Arial" charset="0"/>
              </a:rPr>
              <a:t>Be succinct</a:t>
            </a:r>
          </a:p>
        </p:txBody>
      </p:sp>
      <p:sp>
        <p:nvSpPr>
          <p:cNvPr id="141318" name="TextBox 9"/>
          <p:cNvSpPr txBox="1">
            <a:spLocks noChangeArrowheads="1"/>
          </p:cNvSpPr>
          <p:nvPr/>
        </p:nvSpPr>
        <p:spPr bwMode="auto">
          <a:xfrm>
            <a:off x="5930053" y="4552860"/>
            <a:ext cx="4953000" cy="1938992"/>
          </a:xfrm>
          <a:prstGeom prst="rect">
            <a:avLst/>
          </a:prstGeom>
          <a:noFill/>
          <a:ln w="9525">
            <a:noFill/>
            <a:miter lim="800000"/>
            <a:headEnd/>
            <a:tailEnd/>
          </a:ln>
        </p:spPr>
        <p:txBody>
          <a:bodyPr>
            <a:spAutoFit/>
          </a:bodyPr>
          <a:lstStyle/>
          <a:p>
            <a:pPr fontAlgn="base">
              <a:spcBef>
                <a:spcPct val="0"/>
              </a:spcBef>
              <a:spcAft>
                <a:spcPct val="0"/>
              </a:spcAft>
            </a:pPr>
            <a:r>
              <a:rPr lang="en-US" sz="2400" b="1" i="1" dirty="0">
                <a:solidFill>
                  <a:srgbClr val="FF0000"/>
                </a:solidFill>
                <a:latin typeface="Arial" charset="0"/>
                <a:cs typeface="Arial" charset="0"/>
              </a:rPr>
              <a:t>Don't: </a:t>
            </a:r>
          </a:p>
          <a:p>
            <a:pPr fontAlgn="base">
              <a:spcBef>
                <a:spcPct val="0"/>
              </a:spcBef>
              <a:spcAft>
                <a:spcPct val="0"/>
              </a:spcAft>
            </a:pPr>
            <a:r>
              <a:rPr lang="en-US" sz="2400" b="1" i="1" dirty="0">
                <a:solidFill>
                  <a:srgbClr val="FF0000"/>
                </a:solidFill>
                <a:latin typeface="Arial" charset="0"/>
                <a:cs typeface="Arial" charset="0"/>
              </a:rPr>
              <a:t>Cut and paste whole documents</a:t>
            </a:r>
          </a:p>
          <a:p>
            <a:pPr fontAlgn="base">
              <a:spcBef>
                <a:spcPct val="0"/>
              </a:spcBef>
              <a:spcAft>
                <a:spcPct val="0"/>
              </a:spcAft>
            </a:pPr>
            <a:r>
              <a:rPr lang="en-US" sz="2400" b="1" i="1" dirty="0">
                <a:solidFill>
                  <a:srgbClr val="FF0000"/>
                </a:solidFill>
                <a:latin typeface="Arial" charset="0"/>
                <a:cs typeface="Arial" charset="0"/>
              </a:rPr>
              <a:t>Include irrelevant information</a:t>
            </a:r>
          </a:p>
          <a:p>
            <a:pPr fontAlgn="base">
              <a:spcBef>
                <a:spcPct val="0"/>
              </a:spcBef>
              <a:spcAft>
                <a:spcPct val="0"/>
              </a:spcAft>
            </a:pPr>
            <a:r>
              <a:rPr lang="en-US" sz="2400" b="1" i="1" dirty="0">
                <a:solidFill>
                  <a:srgbClr val="FF0000"/>
                </a:solidFill>
                <a:latin typeface="Arial" charset="0"/>
                <a:cs typeface="Arial" charset="0"/>
              </a:rPr>
              <a:t>Include unsupported IG opinion</a:t>
            </a:r>
          </a:p>
          <a:p>
            <a:pPr fontAlgn="base">
              <a:spcBef>
                <a:spcPct val="0"/>
              </a:spcBef>
              <a:spcAft>
                <a:spcPct val="0"/>
              </a:spcAft>
            </a:pPr>
            <a:endParaRPr lang="en-US" sz="2400" b="1" dirty="0">
              <a:solidFill>
                <a:srgbClr val="FF0000"/>
              </a:solidFill>
              <a:latin typeface="Arial" charset="0"/>
              <a:cs typeface="Arial" charset="0"/>
            </a:endParaRPr>
          </a:p>
        </p:txBody>
      </p:sp>
      <p:sp>
        <p:nvSpPr>
          <p:cNvPr id="9"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141320" name="Rectangle 2"/>
          <p:cNvSpPr>
            <a:spLocks noChangeArrowheads="1"/>
          </p:cNvSpPr>
          <p:nvPr/>
        </p:nvSpPr>
        <p:spPr bwMode="auto">
          <a:xfrm>
            <a:off x="2772684" y="381000"/>
            <a:ext cx="6632575" cy="1143000"/>
          </a:xfrm>
          <a:prstGeom prst="rect">
            <a:avLst/>
          </a:prstGeom>
          <a:noFill/>
          <a:ln w="9525">
            <a:noFill/>
            <a:miter lim="800000"/>
            <a:headEnd/>
            <a:tailEnd/>
          </a:ln>
        </p:spPr>
        <p:txBody>
          <a:bodyPr lIns="92075" tIns="46038" rIns="92075" bIns="46038" anchor="ctr"/>
          <a:lstStyle/>
          <a:p>
            <a:pPr algn="ctr" fontAlgn="base">
              <a:spcBef>
                <a:spcPct val="0"/>
              </a:spcBef>
              <a:spcAft>
                <a:spcPct val="0"/>
              </a:spcAft>
            </a:pPr>
            <a:r>
              <a:rPr lang="en-US" sz="4000" b="1" dirty="0">
                <a:solidFill>
                  <a:srgbClr val="000000"/>
                </a:solidFill>
                <a:latin typeface="Arial" charset="0"/>
                <a:cs typeface="Arial" charset="0"/>
              </a:rPr>
              <a:t>Consideration of Allegations</a:t>
            </a:r>
          </a:p>
          <a:p>
            <a:pPr algn="ctr" fontAlgn="base">
              <a:spcBef>
                <a:spcPct val="0"/>
              </a:spcBef>
              <a:spcAft>
                <a:spcPct val="0"/>
              </a:spcAft>
            </a:pPr>
            <a:r>
              <a:rPr lang="en-US" sz="2000" b="1" dirty="0">
                <a:solidFill>
                  <a:srgbClr val="000000"/>
                </a:solidFill>
                <a:latin typeface="Arial" charset="0"/>
                <a:cs typeface="Arial" charset="0"/>
              </a:rPr>
              <a:t>(cont'd)</a:t>
            </a:r>
          </a:p>
        </p:txBody>
      </p:sp>
      <p:grpSp>
        <p:nvGrpSpPr>
          <p:cNvPr id="10" name="Group 12"/>
          <p:cNvGrpSpPr>
            <a:grpSpLocks/>
          </p:cNvGrpSpPr>
          <p:nvPr/>
        </p:nvGrpSpPr>
        <p:grpSpPr bwMode="auto">
          <a:xfrm>
            <a:off x="9436100" y="152400"/>
            <a:ext cx="1231900" cy="1219200"/>
            <a:chOff x="7467600" y="76200"/>
            <a:chExt cx="1231900" cy="1219200"/>
          </a:xfrm>
        </p:grpSpPr>
        <p:sp>
          <p:nvSpPr>
            <p:cNvPr id="11" name="AutoShape 5"/>
            <p:cNvSpPr>
              <a:spLocks noChangeArrowheads="1"/>
            </p:cNvSpPr>
            <p:nvPr/>
          </p:nvSpPr>
          <p:spPr bwMode="auto">
            <a:xfrm>
              <a:off x="7467600" y="76200"/>
              <a:ext cx="1231900"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endParaRPr lang="en-US" b="1" dirty="0">
                <a:solidFill>
                  <a:srgbClr val="000000"/>
                </a:solidFill>
              </a:endParaRPr>
            </a:p>
          </p:txBody>
        </p:sp>
        <p:sp>
          <p:nvSpPr>
            <p:cNvPr id="12" name="Text Box 6"/>
            <p:cNvSpPr txBox="1">
              <a:spLocks noChangeArrowheads="1"/>
            </p:cNvSpPr>
            <p:nvPr/>
          </p:nvSpPr>
          <p:spPr bwMode="auto">
            <a:xfrm>
              <a:off x="7811173" y="505336"/>
              <a:ext cx="647027" cy="523220"/>
            </a:xfrm>
            <a:prstGeom prst="rect">
              <a:avLst/>
            </a:prstGeom>
            <a:noFill/>
            <a:ln w="12700">
              <a:noFill/>
              <a:miter lim="800000"/>
              <a:headEnd/>
              <a:tailEnd/>
            </a:ln>
          </p:spPr>
          <p:txBody>
            <a:bodyPr>
              <a:spAutoFit/>
            </a:bodyPr>
            <a:lstStyle/>
            <a:p>
              <a:pPr eaLnBrk="0" fontAlgn="base" hangingPunct="0">
                <a:spcBef>
                  <a:spcPct val="0"/>
                </a:spcBef>
                <a:spcAft>
                  <a:spcPct val="0"/>
                </a:spcAft>
              </a:pPr>
              <a:r>
                <a:rPr lang="en-US" sz="1400" b="1" i="1" dirty="0">
                  <a:solidFill>
                    <a:srgbClr val="000000"/>
                  </a:solidFill>
                  <a:latin typeface="Tempus Sans ITC" pitchFamily="82" charset="0"/>
                  <a:cs typeface="Arial" charset="0"/>
                </a:rPr>
                <a:t>ELO</a:t>
              </a:r>
            </a:p>
            <a:p>
              <a:pPr eaLnBrk="0" fontAlgn="base" hangingPunct="0">
                <a:spcBef>
                  <a:spcPct val="0"/>
                </a:spcBef>
                <a:spcAft>
                  <a:spcPct val="0"/>
                </a:spcAft>
              </a:pPr>
              <a:r>
                <a:rPr lang="en-US" sz="1400" b="1" i="1" dirty="0">
                  <a:solidFill>
                    <a:srgbClr val="000000"/>
                  </a:solidFill>
                  <a:latin typeface="Tempus Sans ITC" pitchFamily="82" charset="0"/>
                  <a:cs typeface="Arial" charset="0"/>
                </a:rPr>
                <a:t>  15</a:t>
              </a:r>
            </a:p>
          </p:txBody>
        </p:sp>
      </p:grpSp>
      <p:sp>
        <p:nvSpPr>
          <p:cNvPr id="13" name="Regular Pentagon 12"/>
          <p:cNvSpPr/>
          <p:nvPr/>
        </p:nvSpPr>
        <p:spPr bwMode="auto">
          <a:xfrm>
            <a:off x="9670068" y="1223963"/>
            <a:ext cx="772106" cy="600075"/>
          </a:xfrm>
          <a:prstGeom prst="pentagon">
            <a:avLst/>
          </a:prstGeom>
          <a:solidFill>
            <a:srgbClr val="0000FF"/>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r>
              <a:rPr lang="en-US" sz="2400" b="1" dirty="0">
                <a:solidFill>
                  <a:srgbClr val="FFFFFF"/>
                </a:solidFill>
                <a:effectLst>
                  <a:outerShdw blurRad="38100" dist="38100" dir="2700000" algn="tl">
                    <a:srgbClr val="000000">
                      <a:alpha val="43137"/>
                    </a:srgbClr>
                  </a:outerShdw>
                </a:effectLst>
                <a:latin typeface="Arial" charset="0"/>
                <a:cs typeface="Arial" pitchFamily="34" charset="0"/>
              </a:rPr>
              <a:t>1</a:t>
            </a:r>
          </a:p>
        </p:txBody>
      </p:sp>
      <p:sp>
        <p:nvSpPr>
          <p:cNvPr id="14" name="TextBox 13"/>
          <p:cNvSpPr txBox="1"/>
          <p:nvPr/>
        </p:nvSpPr>
        <p:spPr>
          <a:xfrm>
            <a:off x="1752600" y="6096000"/>
            <a:ext cx="6638292" cy="338554"/>
          </a:xfrm>
          <a:prstGeom prst="rect">
            <a:avLst/>
          </a:prstGeom>
          <a:noFill/>
        </p:spPr>
        <p:txBody>
          <a:bodyPr wrap="none" rtlCol="0">
            <a:spAutoFit/>
          </a:bodyPr>
          <a:lstStyle/>
          <a:p>
            <a:pPr marL="0" lvl="4" fontAlgn="base">
              <a:spcBef>
                <a:spcPct val="0"/>
              </a:spcBef>
              <a:spcAft>
                <a:spcPct val="0"/>
              </a:spcAft>
            </a:pP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Section 4-13 (II-4-44 to 150), Appendix D</a:t>
            </a:r>
          </a:p>
        </p:txBody>
      </p:sp>
      <p:sp>
        <p:nvSpPr>
          <p:cNvPr id="16" name="Oval 15"/>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4125450192"/>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3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13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1318"/>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p:bldP spid="141317" grpId="0"/>
      <p:bldP spid="141318" grpId="0"/>
      <p:bldP spid="16"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5"/>
          <p:cNvSpPr txBox="1">
            <a:spLocks noChangeArrowheads="1"/>
          </p:cNvSpPr>
          <p:nvPr/>
        </p:nvSpPr>
        <p:spPr bwMode="auto">
          <a:xfrm>
            <a:off x="1719649" y="1769845"/>
            <a:ext cx="9067800" cy="1354217"/>
          </a:xfrm>
          <a:prstGeom prst="rect">
            <a:avLst/>
          </a:prstGeom>
          <a:noFill/>
          <a:ln w="12700">
            <a:noFill/>
            <a:miter lim="800000"/>
            <a:headEnd type="none" w="sm" len="sm"/>
            <a:tailEnd type="none" w="sm" len="sm"/>
          </a:ln>
        </p:spPr>
        <p:txBody>
          <a:bodyPr wrap="square">
            <a:spAutoFit/>
          </a:bodyPr>
          <a:lstStyle/>
          <a:p>
            <a:pPr fontAlgn="base">
              <a:spcBef>
                <a:spcPct val="0"/>
              </a:spcBef>
              <a:spcAft>
                <a:spcPct val="0"/>
              </a:spcAft>
            </a:pPr>
            <a:r>
              <a:rPr lang="en-US" sz="2000" b="1" dirty="0">
                <a:solidFill>
                  <a:srgbClr val="000000"/>
                </a:solidFill>
                <a:latin typeface="Arial" charset="0"/>
                <a:cs typeface="Arial" charset="0"/>
              </a:rPr>
              <a:t>b.  DISCUSSION:  </a:t>
            </a:r>
            <a:r>
              <a:rPr lang="en-US" sz="2200" b="1" i="1" dirty="0">
                <a:solidFill>
                  <a:srgbClr val="00B050"/>
                </a:solidFill>
                <a:latin typeface="Arial" charset="0"/>
                <a:cs typeface="Arial" charset="0"/>
              </a:rPr>
              <a:t>{Tell the whole story ... in detail – five parts.}</a:t>
            </a:r>
          </a:p>
          <a:p>
            <a:pPr fontAlgn="base">
              <a:spcBef>
                <a:spcPct val="0"/>
              </a:spcBef>
              <a:spcAft>
                <a:spcPct val="0"/>
              </a:spcAft>
            </a:pPr>
            <a:r>
              <a:rPr lang="en-US" sz="2000" b="1" dirty="0">
                <a:solidFill>
                  <a:srgbClr val="000000"/>
                </a:solidFill>
                <a:latin typeface="Arial" charset="0"/>
                <a:cs typeface="Arial" charset="0"/>
              </a:rPr>
              <a:t>      (1)  (Restated Allegation) </a:t>
            </a:r>
            <a:r>
              <a:rPr lang="en-US" sz="2000" b="1" dirty="0">
                <a:solidFill>
                  <a:srgbClr val="0000FF"/>
                </a:solidFill>
                <a:latin typeface="Arial" charset="0"/>
                <a:cs typeface="Arial" charset="0"/>
              </a:rPr>
              <a:t>{</a:t>
            </a:r>
            <a:r>
              <a:rPr lang="en-US" sz="2000" b="1" i="1" dirty="0">
                <a:solidFill>
                  <a:srgbClr val="0000FF"/>
                </a:solidFill>
                <a:latin typeface="Arial" charset="0"/>
                <a:cs typeface="Arial" charset="0"/>
              </a:rPr>
              <a:t>In plain language, past tense, explain what the complainant alleged}</a:t>
            </a:r>
          </a:p>
          <a:p>
            <a:pPr fontAlgn="base">
              <a:spcBef>
                <a:spcPct val="0"/>
              </a:spcBef>
              <a:spcAft>
                <a:spcPct val="0"/>
              </a:spcAft>
            </a:pPr>
            <a:r>
              <a:rPr lang="en-US" sz="2000" b="1" dirty="0">
                <a:solidFill>
                  <a:srgbClr val="000000"/>
                </a:solidFill>
                <a:latin typeface="Arial" charset="0"/>
                <a:cs typeface="Arial" charset="0"/>
              </a:rPr>
              <a:t>      (2)  (Summarized Standard) </a:t>
            </a:r>
            <a:r>
              <a:rPr lang="en-US" sz="2000" b="1" dirty="0">
                <a:solidFill>
                  <a:srgbClr val="0000FF"/>
                </a:solidFill>
                <a:latin typeface="Arial" charset="0"/>
                <a:cs typeface="Arial" charset="0"/>
              </a:rPr>
              <a:t>{</a:t>
            </a:r>
            <a:r>
              <a:rPr lang="en-US" sz="2000" b="1" i="1" dirty="0">
                <a:solidFill>
                  <a:srgbClr val="0000FF"/>
                </a:solidFill>
                <a:latin typeface="Arial" charset="0"/>
                <a:cs typeface="Arial" charset="0"/>
              </a:rPr>
              <a:t>Briefly summarize the standard(s)}</a:t>
            </a:r>
          </a:p>
        </p:txBody>
      </p:sp>
      <p:sp>
        <p:nvSpPr>
          <p:cNvPr id="107523" name="Text Box 5"/>
          <p:cNvSpPr txBox="1">
            <a:spLocks noChangeArrowheads="1"/>
          </p:cNvSpPr>
          <p:nvPr/>
        </p:nvSpPr>
        <p:spPr bwMode="auto">
          <a:xfrm>
            <a:off x="1711413" y="3034892"/>
            <a:ext cx="9157085" cy="3170099"/>
          </a:xfrm>
          <a:prstGeom prst="rect">
            <a:avLst/>
          </a:prstGeom>
          <a:noFill/>
          <a:ln w="12700">
            <a:noFill/>
            <a:miter lim="800000"/>
            <a:headEnd type="none" w="sm" len="sm"/>
            <a:tailEnd type="none" w="sm" len="sm"/>
          </a:ln>
        </p:spPr>
        <p:txBody>
          <a:bodyPr wrap="square">
            <a:spAutoFit/>
          </a:bodyPr>
          <a:lstStyle/>
          <a:p>
            <a:pPr fontAlgn="base">
              <a:spcBef>
                <a:spcPct val="0"/>
              </a:spcBef>
              <a:spcAft>
                <a:spcPct val="0"/>
              </a:spcAft>
            </a:pPr>
            <a:r>
              <a:rPr lang="en-US" sz="2000" b="1" dirty="0">
                <a:solidFill>
                  <a:srgbClr val="000000"/>
                </a:solidFill>
                <a:latin typeface="Arial" charset="0"/>
                <a:cs typeface="Arial" charset="0"/>
              </a:rPr>
              <a:t>      (3) (Evidence Supporting Substantiation) </a:t>
            </a:r>
            <a:r>
              <a:rPr lang="en-US" sz="2000" b="1" i="1" dirty="0">
                <a:solidFill>
                  <a:srgbClr val="0000FF"/>
                </a:solidFill>
                <a:latin typeface="Arial" charset="0"/>
                <a:cs typeface="Arial" charset="0"/>
              </a:rPr>
              <a:t>{Identify and explain </a:t>
            </a:r>
            <a:r>
              <a:rPr lang="en-US" sz="2000" b="1" i="1" u="sng" dirty="0">
                <a:solidFill>
                  <a:srgbClr val="0000FF"/>
                </a:solidFill>
                <a:latin typeface="Arial" charset="0"/>
                <a:cs typeface="Arial" charset="0"/>
              </a:rPr>
              <a:t>IN DETAIL</a:t>
            </a:r>
            <a:r>
              <a:rPr lang="en-US" sz="2000" b="1" i="1" dirty="0">
                <a:solidFill>
                  <a:srgbClr val="0000FF"/>
                </a:solidFill>
                <a:latin typeface="Arial" charset="0"/>
                <a:cs typeface="Arial" charset="0"/>
              </a:rPr>
              <a:t> the evidence that supports substantiation}</a:t>
            </a:r>
            <a:r>
              <a:rPr lang="en-US" sz="2000" b="1" dirty="0">
                <a:solidFill>
                  <a:srgbClr val="000000"/>
                </a:solidFill>
                <a:latin typeface="Arial" charset="0"/>
                <a:cs typeface="Arial" charset="0"/>
              </a:rPr>
              <a:t>     </a:t>
            </a:r>
          </a:p>
          <a:p>
            <a:pPr fontAlgn="base">
              <a:spcBef>
                <a:spcPct val="0"/>
              </a:spcBef>
              <a:spcAft>
                <a:spcPct val="0"/>
              </a:spcAft>
            </a:pPr>
            <a:r>
              <a:rPr lang="en-US" sz="2000" b="1" dirty="0">
                <a:solidFill>
                  <a:srgbClr val="000000"/>
                </a:solidFill>
                <a:latin typeface="Arial" charset="0"/>
                <a:cs typeface="Arial" charset="0"/>
              </a:rPr>
              <a:t>      (4) (Evidence Supporting Not Substantiation) </a:t>
            </a:r>
            <a:r>
              <a:rPr lang="en-US" sz="2000" b="1" i="1" dirty="0">
                <a:solidFill>
                  <a:srgbClr val="0000FF"/>
                </a:solidFill>
                <a:latin typeface="Arial" charset="0"/>
                <a:cs typeface="Arial" charset="0"/>
              </a:rPr>
              <a:t>{Identify and explain </a:t>
            </a:r>
            <a:r>
              <a:rPr lang="en-US" sz="2000" b="1" i="1" u="sng" dirty="0">
                <a:solidFill>
                  <a:srgbClr val="0000FF"/>
                </a:solidFill>
                <a:latin typeface="Arial" charset="0"/>
                <a:cs typeface="Arial" charset="0"/>
              </a:rPr>
              <a:t>IN DETAIL</a:t>
            </a:r>
            <a:r>
              <a:rPr lang="en-US" sz="2000" b="1" i="1" dirty="0">
                <a:solidFill>
                  <a:srgbClr val="0000FF"/>
                </a:solidFill>
                <a:latin typeface="Arial" charset="0"/>
                <a:cs typeface="Arial" charset="0"/>
              </a:rPr>
              <a:t> the evidence that supports not substantiation}</a:t>
            </a:r>
          </a:p>
          <a:p>
            <a:pPr fontAlgn="base">
              <a:spcBef>
                <a:spcPct val="0"/>
              </a:spcBef>
              <a:spcAft>
                <a:spcPct val="0"/>
              </a:spcAft>
            </a:pPr>
            <a:r>
              <a:rPr lang="en-US" sz="2000" b="1" dirty="0">
                <a:solidFill>
                  <a:srgbClr val="000000"/>
                </a:solidFill>
                <a:latin typeface="Arial" charset="0"/>
                <a:cs typeface="Arial" charset="0"/>
              </a:rPr>
              <a:t>      (5)  (Analysis of All Evidence) </a:t>
            </a:r>
            <a:r>
              <a:rPr lang="en-US" sz="2000" b="1" i="1" dirty="0">
                <a:solidFill>
                  <a:srgbClr val="0000FF"/>
                </a:solidFill>
                <a:latin typeface="Arial" charset="0"/>
                <a:cs typeface="Arial" charset="0"/>
              </a:rPr>
              <a:t>{Explain the logical connections (how and why) the </a:t>
            </a:r>
            <a:r>
              <a:rPr lang="en-US" sz="2000" b="1" i="1" dirty="0">
                <a:solidFill>
                  <a:srgbClr val="FF0000"/>
                </a:solidFill>
                <a:latin typeface="Arial" charset="0"/>
                <a:cs typeface="Arial" charset="0"/>
              </a:rPr>
              <a:t>evidence in relation to the standard's elements of proof supports your conclusion</a:t>
            </a:r>
            <a:r>
              <a:rPr lang="en-US" sz="2000" b="1" i="1" dirty="0">
                <a:solidFill>
                  <a:srgbClr val="0000FF"/>
                </a:solidFill>
                <a:latin typeface="Arial" charset="0"/>
                <a:cs typeface="Arial" charset="0"/>
              </a:rPr>
              <a:t>. You must </a:t>
            </a:r>
            <a:r>
              <a:rPr lang="en-US" sz="2000" b="1" i="1" dirty="0">
                <a:solidFill>
                  <a:srgbClr val="FF0000"/>
                </a:solidFill>
                <a:latin typeface="Arial" charset="0"/>
                <a:cs typeface="Arial" charset="0"/>
              </a:rPr>
              <a:t>address both sides to include why one side outweighs the other</a:t>
            </a:r>
            <a:r>
              <a:rPr lang="en-US" sz="2000" b="1" i="1" dirty="0">
                <a:solidFill>
                  <a:srgbClr val="0000FF"/>
                </a:solidFill>
                <a:latin typeface="Arial" charset="0"/>
                <a:cs typeface="Arial" charset="0"/>
              </a:rPr>
              <a:t>} Conclude with: </a:t>
            </a:r>
            <a:r>
              <a:rPr lang="en-US" sz="2000" b="1" dirty="0">
                <a:solidFill>
                  <a:srgbClr val="000000"/>
                </a:solidFill>
                <a:latin typeface="Arial" charset="0"/>
                <a:cs typeface="Arial" charset="0"/>
              </a:rPr>
              <a:t>The preponderance of credible evidence indicated that the allegation was</a:t>
            </a:r>
            <a:r>
              <a:rPr lang="en-US" sz="2000" b="1" dirty="0">
                <a:solidFill>
                  <a:srgbClr val="FF0000"/>
                </a:solidFill>
                <a:latin typeface="Arial" charset="0"/>
                <a:cs typeface="Arial" charset="0"/>
              </a:rPr>
              <a:t> </a:t>
            </a:r>
            <a:r>
              <a:rPr lang="en-US" sz="2000" b="1" u="sng" dirty="0">
                <a:solidFill>
                  <a:srgbClr val="FF0000"/>
                </a:solidFill>
                <a:latin typeface="Arial" charset="0"/>
                <a:cs typeface="Arial" charset="0"/>
              </a:rPr>
              <a:t>Substantiated</a:t>
            </a:r>
            <a:r>
              <a:rPr lang="en-US" sz="2000" b="1" dirty="0">
                <a:solidFill>
                  <a:srgbClr val="FF0000"/>
                </a:solidFill>
                <a:latin typeface="Arial" charset="0"/>
                <a:cs typeface="Arial" charset="0"/>
              </a:rPr>
              <a:t> </a:t>
            </a:r>
            <a:r>
              <a:rPr lang="en-US" sz="2000" b="1" dirty="0">
                <a:solidFill>
                  <a:srgbClr val="000000"/>
                </a:solidFill>
                <a:latin typeface="Arial" charset="0"/>
                <a:cs typeface="Arial" charset="0"/>
              </a:rPr>
              <a:t>or was</a:t>
            </a:r>
            <a:r>
              <a:rPr lang="en-US" sz="2000" b="1" dirty="0">
                <a:solidFill>
                  <a:srgbClr val="FF0000"/>
                </a:solidFill>
                <a:latin typeface="Arial" charset="0"/>
                <a:cs typeface="Arial" charset="0"/>
              </a:rPr>
              <a:t> </a:t>
            </a:r>
            <a:r>
              <a:rPr lang="en-US" sz="2000" b="1" u="sng" dirty="0">
                <a:solidFill>
                  <a:srgbClr val="FF0000"/>
                </a:solidFill>
                <a:latin typeface="Arial" charset="0"/>
                <a:cs typeface="Arial" charset="0"/>
              </a:rPr>
              <a:t>Not Substantiated</a:t>
            </a:r>
            <a:r>
              <a:rPr lang="en-US" sz="2000" b="1" dirty="0">
                <a:solidFill>
                  <a:srgbClr val="FF0000"/>
                </a:solidFill>
                <a:latin typeface="Arial" charset="0"/>
                <a:cs typeface="Arial" charset="0"/>
              </a:rPr>
              <a:t>.</a:t>
            </a:r>
            <a:endParaRPr lang="en-US" sz="2000" b="1" i="1" dirty="0">
              <a:solidFill>
                <a:srgbClr val="0000FF"/>
              </a:solidFill>
              <a:latin typeface="Arial" charset="0"/>
              <a:cs typeface="Arial" charset="0"/>
            </a:endParaRPr>
          </a:p>
        </p:txBody>
      </p:sp>
      <p:sp>
        <p:nvSpPr>
          <p:cNvPr id="6"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142341" name="Rectangle 2"/>
          <p:cNvSpPr>
            <a:spLocks noChangeArrowheads="1"/>
          </p:cNvSpPr>
          <p:nvPr/>
        </p:nvSpPr>
        <p:spPr bwMode="auto">
          <a:xfrm>
            <a:off x="2627313" y="228600"/>
            <a:ext cx="7013575" cy="1143000"/>
          </a:xfrm>
          <a:prstGeom prst="rect">
            <a:avLst/>
          </a:prstGeom>
          <a:noFill/>
          <a:ln w="9525">
            <a:noFill/>
            <a:miter lim="800000"/>
            <a:headEnd/>
            <a:tailEnd/>
          </a:ln>
        </p:spPr>
        <p:txBody>
          <a:bodyPr lIns="92075" tIns="46038" rIns="92075" bIns="46038" anchor="ctr"/>
          <a:lstStyle/>
          <a:p>
            <a:pPr algn="ctr" fontAlgn="base">
              <a:spcBef>
                <a:spcPct val="0"/>
              </a:spcBef>
              <a:spcAft>
                <a:spcPct val="0"/>
              </a:spcAft>
            </a:pPr>
            <a:r>
              <a:rPr lang="en-US" sz="4000" b="1" dirty="0">
                <a:solidFill>
                  <a:srgbClr val="000000"/>
                </a:solidFill>
                <a:latin typeface="Arial" charset="0"/>
                <a:cs typeface="Arial" charset="0"/>
              </a:rPr>
              <a:t>Consideration of Allegations</a:t>
            </a:r>
          </a:p>
          <a:p>
            <a:pPr algn="ctr" fontAlgn="base">
              <a:spcBef>
                <a:spcPct val="0"/>
              </a:spcBef>
              <a:spcAft>
                <a:spcPct val="0"/>
              </a:spcAft>
            </a:pPr>
            <a:r>
              <a:rPr lang="en-US" sz="2000" b="1" dirty="0">
                <a:solidFill>
                  <a:srgbClr val="000000"/>
                </a:solidFill>
                <a:latin typeface="Arial" charset="0"/>
                <a:cs typeface="Arial" charset="0"/>
              </a:rPr>
              <a:t>(cont'd)- </a:t>
            </a:r>
            <a:r>
              <a:rPr lang="en-US" sz="2000" b="1" u="sng" dirty="0">
                <a:solidFill>
                  <a:srgbClr val="FF0000"/>
                </a:solidFill>
                <a:latin typeface="Arial" charset="0"/>
                <a:cs typeface="Arial" charset="0"/>
              </a:rPr>
              <a:t>USE THIS FOR YOUR HOMEWORK</a:t>
            </a:r>
          </a:p>
        </p:txBody>
      </p:sp>
      <p:grpSp>
        <p:nvGrpSpPr>
          <p:cNvPr id="9" name="Group 12"/>
          <p:cNvGrpSpPr>
            <a:grpSpLocks/>
          </p:cNvGrpSpPr>
          <p:nvPr/>
        </p:nvGrpSpPr>
        <p:grpSpPr bwMode="auto">
          <a:xfrm>
            <a:off x="9436100" y="152400"/>
            <a:ext cx="1231900" cy="1219200"/>
            <a:chOff x="7467600" y="76200"/>
            <a:chExt cx="1231900" cy="1219200"/>
          </a:xfrm>
        </p:grpSpPr>
        <p:sp>
          <p:nvSpPr>
            <p:cNvPr id="10" name="AutoShape 5"/>
            <p:cNvSpPr>
              <a:spLocks noChangeArrowheads="1"/>
            </p:cNvSpPr>
            <p:nvPr/>
          </p:nvSpPr>
          <p:spPr bwMode="auto">
            <a:xfrm>
              <a:off x="7467600" y="76200"/>
              <a:ext cx="1231900"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endParaRPr lang="en-US" b="1" dirty="0">
                <a:solidFill>
                  <a:srgbClr val="000000"/>
                </a:solidFill>
              </a:endParaRPr>
            </a:p>
          </p:txBody>
        </p:sp>
        <p:sp>
          <p:nvSpPr>
            <p:cNvPr id="11" name="Text Box 6"/>
            <p:cNvSpPr txBox="1">
              <a:spLocks noChangeArrowheads="1"/>
            </p:cNvSpPr>
            <p:nvPr/>
          </p:nvSpPr>
          <p:spPr bwMode="auto">
            <a:xfrm>
              <a:off x="7811173" y="505336"/>
              <a:ext cx="647027" cy="523220"/>
            </a:xfrm>
            <a:prstGeom prst="rect">
              <a:avLst/>
            </a:prstGeom>
            <a:noFill/>
            <a:ln w="12700">
              <a:noFill/>
              <a:miter lim="800000"/>
              <a:headEnd/>
              <a:tailEnd/>
            </a:ln>
          </p:spPr>
          <p:txBody>
            <a:bodyPr>
              <a:spAutoFit/>
            </a:bodyPr>
            <a:lstStyle/>
            <a:p>
              <a:pPr eaLnBrk="0" fontAlgn="base" hangingPunct="0">
                <a:spcBef>
                  <a:spcPct val="0"/>
                </a:spcBef>
                <a:spcAft>
                  <a:spcPct val="0"/>
                </a:spcAft>
              </a:pPr>
              <a:r>
                <a:rPr lang="en-US" sz="1400" b="1" i="1" dirty="0">
                  <a:solidFill>
                    <a:srgbClr val="000000"/>
                  </a:solidFill>
                  <a:latin typeface="Tempus Sans ITC" pitchFamily="82" charset="0"/>
                  <a:cs typeface="Arial" charset="0"/>
                </a:rPr>
                <a:t>ELO</a:t>
              </a:r>
            </a:p>
            <a:p>
              <a:pPr eaLnBrk="0" fontAlgn="base" hangingPunct="0">
                <a:spcBef>
                  <a:spcPct val="0"/>
                </a:spcBef>
                <a:spcAft>
                  <a:spcPct val="0"/>
                </a:spcAft>
              </a:pPr>
              <a:r>
                <a:rPr lang="en-US" sz="1400" b="1" i="1" dirty="0">
                  <a:solidFill>
                    <a:srgbClr val="000000"/>
                  </a:solidFill>
                  <a:latin typeface="Tempus Sans ITC" pitchFamily="82" charset="0"/>
                  <a:cs typeface="Arial" charset="0"/>
                </a:rPr>
                <a:t>  15</a:t>
              </a:r>
            </a:p>
          </p:txBody>
        </p:sp>
      </p:grpSp>
      <p:sp>
        <p:nvSpPr>
          <p:cNvPr id="12" name="Regular Pentagon 11"/>
          <p:cNvSpPr/>
          <p:nvPr/>
        </p:nvSpPr>
        <p:spPr bwMode="auto">
          <a:xfrm>
            <a:off x="9690711" y="1198603"/>
            <a:ext cx="772106" cy="600075"/>
          </a:xfrm>
          <a:prstGeom prst="pentagon">
            <a:avLst/>
          </a:prstGeom>
          <a:solidFill>
            <a:srgbClr val="0000FF"/>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r>
              <a:rPr lang="en-US" sz="2400" b="1" dirty="0">
                <a:solidFill>
                  <a:srgbClr val="FFFFFF"/>
                </a:solidFill>
                <a:effectLst>
                  <a:outerShdw blurRad="38100" dist="38100" dir="2700000" algn="tl">
                    <a:srgbClr val="000000">
                      <a:alpha val="43137"/>
                    </a:srgbClr>
                  </a:outerShdw>
                </a:effectLst>
                <a:latin typeface="Arial" charset="0"/>
                <a:cs typeface="Arial" pitchFamily="34" charset="0"/>
              </a:rPr>
              <a:t>1</a:t>
            </a:r>
          </a:p>
        </p:txBody>
      </p:sp>
      <p:sp>
        <p:nvSpPr>
          <p:cNvPr id="13" name="TextBox 12"/>
          <p:cNvSpPr txBox="1"/>
          <p:nvPr/>
        </p:nvSpPr>
        <p:spPr>
          <a:xfrm>
            <a:off x="1752600" y="6096000"/>
            <a:ext cx="6569362" cy="338554"/>
          </a:xfrm>
          <a:prstGeom prst="rect">
            <a:avLst/>
          </a:prstGeom>
          <a:noFill/>
        </p:spPr>
        <p:txBody>
          <a:bodyPr wrap="none" rtlCol="0">
            <a:spAutoFit/>
          </a:bodyPr>
          <a:lstStyle/>
          <a:p>
            <a:pPr marL="0" lvl="4" fontAlgn="base">
              <a:spcBef>
                <a:spcPct val="0"/>
              </a:spcBef>
              <a:spcAft>
                <a:spcPct val="0"/>
              </a:spcAft>
            </a:pP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Section 4-13 (II-4-44 to 150), Appendix D</a:t>
            </a:r>
          </a:p>
        </p:txBody>
      </p:sp>
      <p:sp>
        <p:nvSpPr>
          <p:cNvPr id="15" name="Oval 14"/>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610456690"/>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4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52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752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7523">
                                            <p:txEl>
                                              <p:pRg st="2" end="2"/>
                                            </p:txEl>
                                          </p:spTgt>
                                        </p:tgtEl>
                                        <p:attrNameLst>
                                          <p:attrName>style.visibility</p:attrName>
                                        </p:attrNameLst>
                                      </p:cBhvr>
                                      <p:to>
                                        <p:strVal val="visible"/>
                                      </p:to>
                                    </p:set>
                                  </p:childTnLst>
                                </p:cTn>
                              </p:par>
                              <p:par>
                                <p:cTn id="23" presetID="1" presetClass="exit"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2021" y="409116"/>
            <a:ext cx="8177645" cy="5664025"/>
          </a:xfrm>
          <a:prstGeom prst="rect">
            <a:avLst/>
          </a:prstGeom>
        </p:spPr>
      </p:pic>
      <p:sp>
        <p:nvSpPr>
          <p:cNvPr id="4"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2" name="Title 1"/>
          <p:cNvSpPr>
            <a:spLocks noGrp="1"/>
          </p:cNvSpPr>
          <p:nvPr>
            <p:ph type="title"/>
          </p:nvPr>
        </p:nvSpPr>
        <p:spPr>
          <a:xfrm>
            <a:off x="208843" y="2414947"/>
            <a:ext cx="6723277" cy="1143000"/>
          </a:xfrm>
        </p:spPr>
        <p:txBody>
          <a:bodyPr/>
          <a:lstStyle/>
          <a:p>
            <a:r>
              <a:rPr lang="en-US" sz="3200" dirty="0">
                <a:solidFill>
                  <a:srgbClr val="0000FF"/>
                </a:solidFill>
              </a:rPr>
              <a:t>Explain in words….</a:t>
            </a:r>
            <a:endParaRPr lang="en-US" sz="3200" dirty="0">
              <a:solidFill>
                <a:srgbClr val="FF0000"/>
              </a:solidFill>
            </a:endParaRPr>
          </a:p>
        </p:txBody>
      </p:sp>
      <p:sp>
        <p:nvSpPr>
          <p:cNvPr id="3" name="TextBox 2"/>
          <p:cNvSpPr txBox="1"/>
          <p:nvPr/>
        </p:nvSpPr>
        <p:spPr>
          <a:xfrm>
            <a:off x="3207481" y="3089166"/>
            <a:ext cx="3059906" cy="523220"/>
          </a:xfrm>
          <a:prstGeom prst="rect">
            <a:avLst/>
          </a:prstGeom>
          <a:noFill/>
        </p:spPr>
        <p:txBody>
          <a:bodyPr wrap="square" rtlCol="0">
            <a:spAutoFit/>
          </a:bodyPr>
          <a:lstStyle/>
          <a:p>
            <a:pPr fontAlgn="base">
              <a:spcBef>
                <a:spcPct val="0"/>
              </a:spcBef>
              <a:spcAft>
                <a:spcPct val="0"/>
              </a:spcAft>
            </a:pPr>
            <a:r>
              <a:rPr lang="en-US" sz="2800" b="1" dirty="0" smtClean="0">
                <a:solidFill>
                  <a:srgbClr val="000000"/>
                </a:solidFill>
                <a:latin typeface="Arial" charset="0"/>
                <a:cs typeface="Arial" charset="0"/>
              </a:rPr>
              <a:t>HOW </a:t>
            </a:r>
            <a:r>
              <a:rPr lang="en-US" sz="2800" b="1" dirty="0">
                <a:solidFill>
                  <a:srgbClr val="000000"/>
                </a:solidFill>
                <a:latin typeface="Arial" charset="0"/>
                <a:cs typeface="Arial" charset="0"/>
              </a:rPr>
              <a:t>and WHY?</a:t>
            </a:r>
          </a:p>
        </p:txBody>
      </p:sp>
      <p:sp>
        <p:nvSpPr>
          <p:cNvPr id="6" name="TextBox 5"/>
          <p:cNvSpPr txBox="1"/>
          <p:nvPr/>
        </p:nvSpPr>
        <p:spPr>
          <a:xfrm>
            <a:off x="6223000" y="3089166"/>
            <a:ext cx="685800" cy="523220"/>
          </a:xfrm>
          <a:prstGeom prst="rect">
            <a:avLst/>
          </a:prstGeom>
          <a:noFill/>
        </p:spPr>
        <p:txBody>
          <a:bodyPr wrap="square" rtlCol="0">
            <a:spAutoFit/>
          </a:bodyPr>
          <a:lstStyle/>
          <a:p>
            <a:pPr fontAlgn="base">
              <a:spcBef>
                <a:spcPct val="0"/>
              </a:spcBef>
              <a:spcAft>
                <a:spcPct val="0"/>
              </a:spcAft>
            </a:pPr>
            <a:r>
              <a:rPr lang="en-US" sz="2800" b="1" i="1" u="sng" dirty="0">
                <a:solidFill>
                  <a:srgbClr val="FF0000"/>
                </a:solidFill>
                <a:effectLst>
                  <a:outerShdw blurRad="38100" dist="38100" dir="2700000" algn="tl">
                    <a:srgbClr val="000000">
                      <a:alpha val="43137"/>
                    </a:srgbClr>
                  </a:outerShdw>
                </a:effectLst>
                <a:latin typeface="Arial" charset="0"/>
                <a:cs typeface="Arial" charset="0"/>
              </a:rPr>
              <a:t>or</a:t>
            </a:r>
          </a:p>
        </p:txBody>
      </p:sp>
      <p:sp>
        <p:nvSpPr>
          <p:cNvPr id="7" name="TextBox 6"/>
          <p:cNvSpPr txBox="1"/>
          <p:nvPr/>
        </p:nvSpPr>
        <p:spPr>
          <a:xfrm>
            <a:off x="7640577" y="3089166"/>
            <a:ext cx="2743200" cy="523220"/>
          </a:xfrm>
          <a:prstGeom prst="rect">
            <a:avLst/>
          </a:prstGeom>
          <a:noFill/>
        </p:spPr>
        <p:txBody>
          <a:bodyPr wrap="square" rtlCol="0">
            <a:spAutoFit/>
          </a:bodyPr>
          <a:lstStyle/>
          <a:p>
            <a:pPr fontAlgn="base">
              <a:spcBef>
                <a:spcPct val="0"/>
              </a:spcBef>
              <a:spcAft>
                <a:spcPct val="0"/>
              </a:spcAft>
            </a:pPr>
            <a:r>
              <a:rPr lang="en-US" sz="2800" b="1" dirty="0">
                <a:solidFill>
                  <a:srgbClr val="000000"/>
                </a:solidFill>
                <a:latin typeface="Arial" charset="0"/>
                <a:cs typeface="Arial" charset="0"/>
              </a:rPr>
              <a:t>WHY NOT?</a:t>
            </a:r>
          </a:p>
        </p:txBody>
      </p:sp>
      <p:sp>
        <p:nvSpPr>
          <p:cNvPr id="9" name="Oval 8"/>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61469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0" nodeType="clickEffect">
                                  <p:stCondLst>
                                    <p:cond delay="0"/>
                                  </p:stCondLst>
                                  <p:childTnLst>
                                    <p:animScale>
                                      <p:cBhvr>
                                        <p:cTn id="18" dur="2000" fill="hold"/>
                                        <p:tgtEl>
                                          <p:spTgt spid="6"/>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xit"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6" grpId="1"/>
      <p:bldP spid="7" grpId="0"/>
      <p:bldP spid="9"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6204862" y="3883360"/>
            <a:ext cx="955825" cy="461665"/>
          </a:xfrm>
          <a:prstGeom prst="rect">
            <a:avLst/>
          </a:prstGeom>
          <a:solidFill>
            <a:srgbClr val="FFFF00">
              <a:alpha val="40000"/>
            </a:srgbClr>
          </a:solidFill>
          <a:ln w="762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fontAlgn="base">
              <a:spcBef>
                <a:spcPct val="0"/>
              </a:spcBef>
              <a:spcAft>
                <a:spcPct val="0"/>
              </a:spcAft>
            </a:pPr>
            <a:endParaRPr lang="en-US" sz="2400" b="1">
              <a:solidFill>
                <a:srgbClr val="FFFFFF"/>
              </a:solidFill>
              <a:effectLst>
                <a:outerShdw blurRad="38100" dist="38100" dir="2700000" algn="tl">
                  <a:srgbClr val="000000">
                    <a:alpha val="43137"/>
                  </a:srgbClr>
                </a:outerShdw>
              </a:effectLst>
              <a:latin typeface="Arial" charset="0"/>
              <a:cs typeface="Arial" charset="0"/>
            </a:endParaRPr>
          </a:p>
        </p:txBody>
      </p:sp>
      <p:sp>
        <p:nvSpPr>
          <p:cNvPr id="13" name="Rectangle 12"/>
          <p:cNvSpPr/>
          <p:nvPr/>
        </p:nvSpPr>
        <p:spPr bwMode="auto">
          <a:xfrm>
            <a:off x="6409380" y="3545145"/>
            <a:ext cx="4028723" cy="461665"/>
          </a:xfrm>
          <a:prstGeom prst="rect">
            <a:avLst/>
          </a:prstGeom>
          <a:solidFill>
            <a:srgbClr val="FFFF00">
              <a:alpha val="40000"/>
            </a:srgbClr>
          </a:solidFill>
          <a:ln w="762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fontAlgn="base">
              <a:spcBef>
                <a:spcPct val="0"/>
              </a:spcBef>
              <a:spcAft>
                <a:spcPct val="0"/>
              </a:spcAft>
            </a:pPr>
            <a:endParaRPr lang="en-US" sz="2400" b="1">
              <a:solidFill>
                <a:srgbClr val="FFFFFF"/>
              </a:solidFill>
              <a:effectLst>
                <a:outerShdw blurRad="38100" dist="38100" dir="2700000" algn="tl">
                  <a:srgbClr val="000000">
                    <a:alpha val="43137"/>
                  </a:srgbClr>
                </a:outerShdw>
              </a:effectLst>
              <a:latin typeface="Arial" charset="0"/>
              <a:cs typeface="Arial" charset="0"/>
            </a:endParaRPr>
          </a:p>
        </p:txBody>
      </p:sp>
      <p:sp>
        <p:nvSpPr>
          <p:cNvPr id="14" name="Rectangle 13"/>
          <p:cNvSpPr/>
          <p:nvPr/>
        </p:nvSpPr>
        <p:spPr bwMode="auto">
          <a:xfrm>
            <a:off x="1752600" y="3883360"/>
            <a:ext cx="2574324" cy="461665"/>
          </a:xfrm>
          <a:prstGeom prst="rect">
            <a:avLst/>
          </a:prstGeom>
          <a:solidFill>
            <a:srgbClr val="FFFF00">
              <a:alpha val="40000"/>
            </a:srgbClr>
          </a:solidFill>
          <a:ln w="762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fontAlgn="base">
              <a:spcBef>
                <a:spcPct val="0"/>
              </a:spcBef>
              <a:spcAft>
                <a:spcPct val="0"/>
              </a:spcAft>
            </a:pPr>
            <a:endParaRPr lang="en-US" sz="2400" b="1">
              <a:solidFill>
                <a:srgbClr val="FFFFFF"/>
              </a:solidFill>
              <a:effectLst>
                <a:outerShdw blurRad="38100" dist="38100" dir="2700000" algn="tl">
                  <a:srgbClr val="000000">
                    <a:alpha val="43137"/>
                  </a:srgbClr>
                </a:outerShdw>
              </a:effectLst>
              <a:latin typeface="Arial" charset="0"/>
              <a:cs typeface="Arial" charset="0"/>
            </a:endParaRPr>
          </a:p>
        </p:txBody>
      </p:sp>
      <p:sp>
        <p:nvSpPr>
          <p:cNvPr id="16" name="Rectangle 15"/>
          <p:cNvSpPr/>
          <p:nvPr/>
        </p:nvSpPr>
        <p:spPr bwMode="auto">
          <a:xfrm>
            <a:off x="5995375" y="2319515"/>
            <a:ext cx="1137263" cy="461665"/>
          </a:xfrm>
          <a:prstGeom prst="rect">
            <a:avLst/>
          </a:prstGeom>
          <a:solidFill>
            <a:srgbClr val="FFFF00">
              <a:alpha val="40000"/>
            </a:srgbClr>
          </a:solidFill>
          <a:ln w="762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fontAlgn="base">
              <a:spcBef>
                <a:spcPct val="0"/>
              </a:spcBef>
              <a:spcAft>
                <a:spcPct val="0"/>
              </a:spcAft>
            </a:pPr>
            <a:endParaRPr lang="en-US" sz="2400" b="1">
              <a:solidFill>
                <a:srgbClr val="FFFFFF"/>
              </a:solidFill>
              <a:effectLst>
                <a:outerShdw blurRad="38100" dist="38100" dir="2700000" algn="tl">
                  <a:srgbClr val="000000">
                    <a:alpha val="43137"/>
                  </a:srgbClr>
                </a:outerShdw>
              </a:effectLst>
              <a:latin typeface="Arial" charset="0"/>
              <a:cs typeface="Arial" charset="0"/>
            </a:endParaRPr>
          </a:p>
        </p:txBody>
      </p:sp>
      <p:sp>
        <p:nvSpPr>
          <p:cNvPr id="17" name="Rectangle 16"/>
          <p:cNvSpPr/>
          <p:nvPr/>
        </p:nvSpPr>
        <p:spPr bwMode="auto">
          <a:xfrm>
            <a:off x="4760340" y="2638176"/>
            <a:ext cx="5257800" cy="461665"/>
          </a:xfrm>
          <a:prstGeom prst="rect">
            <a:avLst/>
          </a:prstGeom>
          <a:solidFill>
            <a:srgbClr val="FFFF00">
              <a:alpha val="40000"/>
            </a:srgbClr>
          </a:solidFill>
          <a:ln w="762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fontAlgn="base">
              <a:spcBef>
                <a:spcPct val="0"/>
              </a:spcBef>
              <a:spcAft>
                <a:spcPct val="0"/>
              </a:spcAft>
            </a:pPr>
            <a:endParaRPr lang="en-US" sz="2400" b="1">
              <a:solidFill>
                <a:srgbClr val="FFFFFF"/>
              </a:solidFill>
              <a:effectLst>
                <a:outerShdw blurRad="38100" dist="38100" dir="2700000" algn="tl">
                  <a:srgbClr val="000000">
                    <a:alpha val="43137"/>
                  </a:srgbClr>
                </a:outerShdw>
              </a:effectLst>
              <a:latin typeface="Arial" charset="0"/>
              <a:cs typeface="Arial" charset="0"/>
            </a:endParaRPr>
          </a:p>
        </p:txBody>
      </p:sp>
      <p:sp>
        <p:nvSpPr>
          <p:cNvPr id="18" name="Rectangle 17"/>
          <p:cNvSpPr/>
          <p:nvPr/>
        </p:nvSpPr>
        <p:spPr bwMode="auto">
          <a:xfrm>
            <a:off x="1752600" y="2976391"/>
            <a:ext cx="954088" cy="461665"/>
          </a:xfrm>
          <a:prstGeom prst="rect">
            <a:avLst/>
          </a:prstGeom>
          <a:solidFill>
            <a:srgbClr val="FFFF00">
              <a:alpha val="40000"/>
            </a:srgbClr>
          </a:solidFill>
          <a:ln w="762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fontAlgn="base">
              <a:spcBef>
                <a:spcPct val="0"/>
              </a:spcBef>
              <a:spcAft>
                <a:spcPct val="0"/>
              </a:spcAft>
            </a:pPr>
            <a:endParaRPr lang="en-US" sz="2400" b="1">
              <a:solidFill>
                <a:srgbClr val="FFFFFF"/>
              </a:solidFill>
              <a:effectLst>
                <a:outerShdw blurRad="38100" dist="38100" dir="2700000" algn="tl">
                  <a:srgbClr val="000000">
                    <a:alpha val="43137"/>
                  </a:srgbClr>
                </a:outerShdw>
              </a:effectLst>
              <a:latin typeface="Arial" charset="0"/>
              <a:cs typeface="Arial" charset="0"/>
            </a:endParaRPr>
          </a:p>
        </p:txBody>
      </p:sp>
      <p:sp>
        <p:nvSpPr>
          <p:cNvPr id="19" name="Rectangle 18"/>
          <p:cNvSpPr/>
          <p:nvPr/>
        </p:nvSpPr>
        <p:spPr bwMode="auto">
          <a:xfrm>
            <a:off x="4601196" y="4449510"/>
            <a:ext cx="1394179" cy="461665"/>
          </a:xfrm>
          <a:prstGeom prst="rect">
            <a:avLst/>
          </a:prstGeom>
          <a:solidFill>
            <a:srgbClr val="FFFF00">
              <a:alpha val="40000"/>
            </a:srgbClr>
          </a:solidFill>
          <a:ln w="762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fontAlgn="base">
              <a:spcBef>
                <a:spcPct val="0"/>
              </a:spcBef>
              <a:spcAft>
                <a:spcPct val="0"/>
              </a:spcAft>
            </a:pPr>
            <a:endParaRPr lang="en-US" sz="2400" b="1">
              <a:solidFill>
                <a:srgbClr val="FFFFFF"/>
              </a:solidFill>
              <a:effectLst>
                <a:outerShdw blurRad="38100" dist="38100" dir="2700000" algn="tl">
                  <a:srgbClr val="000000">
                    <a:alpha val="43137"/>
                  </a:srgbClr>
                </a:outerShdw>
              </a:effectLst>
              <a:latin typeface="Arial" charset="0"/>
              <a:cs typeface="Arial" charset="0"/>
            </a:endParaRPr>
          </a:p>
        </p:txBody>
      </p:sp>
      <p:sp>
        <p:nvSpPr>
          <p:cNvPr id="112642" name="Text Box 5"/>
          <p:cNvSpPr txBox="1">
            <a:spLocks noChangeArrowheads="1"/>
          </p:cNvSpPr>
          <p:nvPr/>
        </p:nvSpPr>
        <p:spPr bwMode="auto">
          <a:xfrm>
            <a:off x="1692565" y="1761672"/>
            <a:ext cx="9067800" cy="4955203"/>
          </a:xfrm>
          <a:prstGeom prst="rect">
            <a:avLst/>
          </a:prstGeom>
          <a:noFill/>
          <a:ln w="12700">
            <a:noFill/>
            <a:miter lim="800000"/>
            <a:headEnd type="none" w="sm" len="sm"/>
            <a:tailEnd type="none" w="sm" len="sm"/>
          </a:ln>
        </p:spPr>
        <p:txBody>
          <a:bodyPr wrap="square">
            <a:spAutoFit/>
          </a:bodyPr>
          <a:lstStyle/>
          <a:p>
            <a:pPr algn="ctr" fontAlgn="base">
              <a:spcBef>
                <a:spcPct val="0"/>
              </a:spcBef>
              <a:spcAft>
                <a:spcPct val="0"/>
              </a:spcAft>
            </a:pPr>
            <a:r>
              <a:rPr lang="en-US" sz="2000" b="1" dirty="0" smtClean="0">
                <a:solidFill>
                  <a:srgbClr val="000000"/>
                </a:solidFill>
                <a:latin typeface="Arial" charset="0"/>
                <a:cs typeface="Arial" charset="0"/>
              </a:rPr>
              <a:t>Example of a Poor Analysis Paragraph (5</a:t>
            </a:r>
            <a:r>
              <a:rPr lang="en-US" sz="2000" b="1" dirty="0">
                <a:solidFill>
                  <a:srgbClr val="000000"/>
                </a:solidFill>
                <a:latin typeface="Arial" charset="0"/>
                <a:cs typeface="Arial" charset="0"/>
              </a:rPr>
              <a:t>) :</a:t>
            </a:r>
          </a:p>
          <a:p>
            <a:pPr fontAlgn="base">
              <a:spcBef>
                <a:spcPct val="0"/>
              </a:spcBef>
              <a:spcAft>
                <a:spcPct val="0"/>
              </a:spcAft>
            </a:pPr>
            <a:endParaRPr lang="en-US" sz="2000" b="1" dirty="0">
              <a:solidFill>
                <a:srgbClr val="000000"/>
              </a:solidFill>
              <a:latin typeface="Arial" charset="0"/>
              <a:cs typeface="Arial" charset="0"/>
            </a:endParaRPr>
          </a:p>
          <a:p>
            <a:pPr fontAlgn="base">
              <a:spcBef>
                <a:spcPct val="0"/>
              </a:spcBef>
              <a:spcAft>
                <a:spcPct val="0"/>
              </a:spcAft>
            </a:pPr>
            <a:r>
              <a:rPr lang="en-US" sz="2000" b="1" dirty="0">
                <a:solidFill>
                  <a:srgbClr val="000000"/>
                </a:solidFill>
                <a:latin typeface="Arial" charset="0"/>
                <a:cs typeface="Arial" charset="0"/>
              </a:rPr>
              <a:t>	Multiple credible witnesses believed that COL Brown was having an affair with Ms. Smith. Ms. Smith had sexual intercourse with COL Brown on multiple occasions. Evidence demonstrated that COL Brown met with Ms. Smith at the </a:t>
            </a:r>
            <a:r>
              <a:rPr lang="en-US" sz="2000" b="1" dirty="0" err="1">
                <a:solidFill>
                  <a:srgbClr val="000000"/>
                </a:solidFill>
                <a:latin typeface="Arial" charset="0"/>
                <a:cs typeface="Arial" charset="0"/>
              </a:rPr>
              <a:t>Notel</a:t>
            </a:r>
            <a:r>
              <a:rPr lang="en-US" sz="2000" b="1" dirty="0">
                <a:solidFill>
                  <a:srgbClr val="000000"/>
                </a:solidFill>
                <a:latin typeface="Arial" charset="0"/>
                <a:cs typeface="Arial" charset="0"/>
              </a:rPr>
              <a:t> Motel, where COL Brown registered as a couple when his wife was out of town. COL Brown denied the </a:t>
            </a:r>
            <a:r>
              <a:rPr lang="en-US" sz="2000" b="1" dirty="0" smtClean="0">
                <a:solidFill>
                  <a:srgbClr val="000000"/>
                </a:solidFill>
                <a:latin typeface="Arial" charset="0"/>
                <a:cs typeface="Arial" charset="0"/>
              </a:rPr>
              <a:t>allegation; </a:t>
            </a:r>
            <a:r>
              <a:rPr lang="en-US" sz="2000" b="1" dirty="0">
                <a:solidFill>
                  <a:srgbClr val="000000"/>
                </a:solidFill>
                <a:latin typeface="Arial" charset="0"/>
                <a:cs typeface="Arial" charset="0"/>
              </a:rPr>
              <a:t>however, it </a:t>
            </a:r>
            <a:r>
              <a:rPr lang="en-US" sz="2000" b="1" dirty="0" smtClean="0">
                <a:solidFill>
                  <a:srgbClr val="000000"/>
                </a:solidFill>
                <a:latin typeface="Arial" charset="0"/>
                <a:cs typeface="Arial" charset="0"/>
              </a:rPr>
              <a:t>appears </a:t>
            </a:r>
            <a:r>
              <a:rPr lang="en-US" sz="2000" b="1" dirty="0">
                <a:solidFill>
                  <a:srgbClr val="000000"/>
                </a:solidFill>
                <a:latin typeface="Arial" charset="0"/>
                <a:cs typeface="Arial" charset="0"/>
              </a:rPr>
              <a:t>that COL Brown is guilty of </a:t>
            </a:r>
            <a:r>
              <a:rPr lang="en-US" sz="2000" b="1" dirty="0" smtClean="0">
                <a:solidFill>
                  <a:srgbClr val="000000"/>
                </a:solidFill>
                <a:latin typeface="Arial" charset="0"/>
                <a:cs typeface="Arial" charset="0"/>
              </a:rPr>
              <a:t>wrongfully engaging in extramarital sexual conduct. </a:t>
            </a:r>
            <a:r>
              <a:rPr lang="en-US" sz="2000" b="1" dirty="0">
                <a:solidFill>
                  <a:srgbClr val="000000"/>
                </a:solidFill>
                <a:latin typeface="Arial" charset="0"/>
                <a:cs typeface="Arial" charset="0"/>
              </a:rPr>
              <a:t>The preponderance of credible evidence indicated the allegation is founded</a:t>
            </a:r>
            <a:r>
              <a:rPr lang="en-US" sz="2000" b="1" dirty="0" smtClean="0">
                <a:solidFill>
                  <a:srgbClr val="000000"/>
                </a:solidFill>
                <a:latin typeface="Arial" charset="0"/>
                <a:cs typeface="Arial" charset="0"/>
              </a:rPr>
              <a:t>.</a:t>
            </a:r>
            <a:endParaRPr lang="en-US" sz="2000" b="1" dirty="0">
              <a:solidFill>
                <a:srgbClr val="000000"/>
              </a:solidFill>
              <a:latin typeface="Arial" charset="0"/>
              <a:cs typeface="Arial" charset="0"/>
            </a:endParaRPr>
          </a:p>
          <a:p>
            <a:pPr algn="ctr" fontAlgn="base">
              <a:spcBef>
                <a:spcPct val="0"/>
              </a:spcBef>
              <a:spcAft>
                <a:spcPct val="0"/>
              </a:spcAft>
            </a:pPr>
            <a:r>
              <a:rPr lang="en-US" sz="2000" b="1" dirty="0">
                <a:solidFill>
                  <a:srgbClr val="000000"/>
                </a:solidFill>
                <a:latin typeface="Arial" charset="0"/>
                <a:cs typeface="Arial" charset="0"/>
              </a:rPr>
              <a:t>What is wrong with </a:t>
            </a:r>
            <a:r>
              <a:rPr lang="en-US" sz="2000" b="1" dirty="0" smtClean="0">
                <a:solidFill>
                  <a:srgbClr val="000000"/>
                </a:solidFill>
                <a:latin typeface="Arial" charset="0"/>
                <a:cs typeface="Arial" charset="0"/>
              </a:rPr>
              <a:t>this paragraph?</a:t>
            </a:r>
            <a:endParaRPr lang="en-US" sz="2000" b="1" dirty="0">
              <a:solidFill>
                <a:srgbClr val="000000"/>
              </a:solidFill>
              <a:latin typeface="Arial" charset="0"/>
              <a:cs typeface="Arial" charset="0"/>
            </a:endParaRPr>
          </a:p>
          <a:p>
            <a:pPr algn="ctr" fontAlgn="base">
              <a:spcBef>
                <a:spcPct val="0"/>
              </a:spcBef>
              <a:spcAft>
                <a:spcPct val="0"/>
              </a:spcAft>
            </a:pPr>
            <a:endParaRPr lang="en-US" sz="800" b="1" dirty="0">
              <a:solidFill>
                <a:srgbClr val="000000"/>
              </a:solidFill>
              <a:latin typeface="Arial" charset="0"/>
              <a:cs typeface="Arial" charset="0"/>
            </a:endParaRPr>
          </a:p>
          <a:p>
            <a:pPr algn="ctr" fontAlgn="base">
              <a:spcBef>
                <a:spcPct val="0"/>
              </a:spcBef>
              <a:spcAft>
                <a:spcPct val="0"/>
              </a:spcAft>
            </a:pPr>
            <a:r>
              <a:rPr lang="en-US" sz="2000" b="1" dirty="0">
                <a:solidFill>
                  <a:srgbClr val="000000"/>
                </a:solidFill>
                <a:latin typeface="Arial" charset="0"/>
                <a:cs typeface="Arial" charset="0"/>
              </a:rPr>
              <a:t>What is missing?</a:t>
            </a:r>
          </a:p>
          <a:p>
            <a:pPr algn="ctr" fontAlgn="base">
              <a:spcBef>
                <a:spcPct val="0"/>
              </a:spcBef>
              <a:spcAft>
                <a:spcPct val="0"/>
              </a:spcAft>
            </a:pPr>
            <a:endParaRPr lang="en-US" sz="800" b="1" dirty="0">
              <a:solidFill>
                <a:srgbClr val="000000"/>
              </a:solidFill>
              <a:latin typeface="Arial" charset="0"/>
              <a:cs typeface="Arial" charset="0"/>
            </a:endParaRPr>
          </a:p>
          <a:p>
            <a:pPr algn="ctr" fontAlgn="base">
              <a:spcBef>
                <a:spcPct val="0"/>
              </a:spcBef>
              <a:spcAft>
                <a:spcPct val="0"/>
              </a:spcAft>
            </a:pPr>
            <a:r>
              <a:rPr lang="en-US" sz="2000" b="1" dirty="0">
                <a:solidFill>
                  <a:srgbClr val="000000"/>
                </a:solidFill>
                <a:latin typeface="Arial" charset="0"/>
                <a:cs typeface="Arial" charset="0"/>
              </a:rPr>
              <a:t>What are the elements of proof? </a:t>
            </a:r>
          </a:p>
          <a:p>
            <a:pPr fontAlgn="base">
              <a:spcBef>
                <a:spcPct val="0"/>
              </a:spcBef>
              <a:spcAft>
                <a:spcPct val="0"/>
              </a:spcAft>
            </a:pPr>
            <a:endParaRPr lang="en-US" sz="2000" b="1" dirty="0">
              <a:solidFill>
                <a:srgbClr val="000000"/>
              </a:solidFill>
              <a:latin typeface="Arial" charset="0"/>
              <a:cs typeface="Arial" charset="0"/>
            </a:endParaRPr>
          </a:p>
          <a:p>
            <a:pPr fontAlgn="base">
              <a:spcBef>
                <a:spcPct val="0"/>
              </a:spcBef>
              <a:spcAft>
                <a:spcPct val="0"/>
              </a:spcAft>
            </a:pPr>
            <a:endParaRPr lang="en-US" sz="2000" b="1" dirty="0">
              <a:solidFill>
                <a:srgbClr val="000000"/>
              </a:solidFill>
              <a:latin typeface="Arial" charset="0"/>
              <a:cs typeface="Arial" charset="0"/>
            </a:endParaRPr>
          </a:p>
        </p:txBody>
      </p:sp>
      <p:sp>
        <p:nvSpPr>
          <p:cNvPr id="6"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142341" name="Rectangle 2"/>
          <p:cNvSpPr>
            <a:spLocks noChangeArrowheads="1"/>
          </p:cNvSpPr>
          <p:nvPr/>
        </p:nvSpPr>
        <p:spPr bwMode="auto">
          <a:xfrm>
            <a:off x="3057218" y="315701"/>
            <a:ext cx="7013575" cy="1143000"/>
          </a:xfrm>
          <a:prstGeom prst="rect">
            <a:avLst/>
          </a:prstGeom>
          <a:noFill/>
          <a:ln w="9525">
            <a:noFill/>
            <a:miter lim="800000"/>
            <a:headEnd/>
            <a:tailEnd/>
          </a:ln>
        </p:spPr>
        <p:txBody>
          <a:bodyPr lIns="92075" tIns="46038" rIns="92075" bIns="46038" anchor="ctr"/>
          <a:lstStyle/>
          <a:p>
            <a:pPr algn="ctr" fontAlgn="base">
              <a:spcBef>
                <a:spcPct val="0"/>
              </a:spcBef>
              <a:spcAft>
                <a:spcPct val="0"/>
              </a:spcAft>
            </a:pPr>
            <a:r>
              <a:rPr lang="en-US" sz="4000" b="1" dirty="0">
                <a:solidFill>
                  <a:srgbClr val="000000"/>
                </a:solidFill>
                <a:latin typeface="Arial" charset="0"/>
                <a:cs typeface="Arial" charset="0"/>
              </a:rPr>
              <a:t>Consideration of Allegations</a:t>
            </a:r>
          </a:p>
          <a:p>
            <a:pPr algn="ctr" fontAlgn="base">
              <a:spcBef>
                <a:spcPct val="0"/>
              </a:spcBef>
              <a:spcAft>
                <a:spcPct val="0"/>
              </a:spcAft>
            </a:pPr>
            <a:r>
              <a:rPr lang="en-US" sz="2000" b="1" dirty="0">
                <a:solidFill>
                  <a:srgbClr val="000000"/>
                </a:solidFill>
                <a:latin typeface="Arial" charset="0"/>
                <a:cs typeface="Arial" charset="0"/>
              </a:rPr>
              <a:t>(cont'd)</a:t>
            </a:r>
            <a:endParaRPr lang="en-US" sz="2000" b="1" u="sng" dirty="0">
              <a:solidFill>
                <a:srgbClr val="FF0000"/>
              </a:solidFill>
              <a:latin typeface="Arial" charset="0"/>
              <a:cs typeface="Arial" charset="0"/>
            </a:endParaRPr>
          </a:p>
        </p:txBody>
      </p:sp>
      <p:grpSp>
        <p:nvGrpSpPr>
          <p:cNvPr id="9" name="Group 12"/>
          <p:cNvGrpSpPr>
            <a:grpSpLocks/>
          </p:cNvGrpSpPr>
          <p:nvPr/>
        </p:nvGrpSpPr>
        <p:grpSpPr bwMode="auto">
          <a:xfrm>
            <a:off x="9436100" y="152400"/>
            <a:ext cx="1231900" cy="1219200"/>
            <a:chOff x="7467600" y="76200"/>
            <a:chExt cx="1231900" cy="1219200"/>
          </a:xfrm>
        </p:grpSpPr>
        <p:sp>
          <p:nvSpPr>
            <p:cNvPr id="10" name="AutoShape 5"/>
            <p:cNvSpPr>
              <a:spLocks noChangeArrowheads="1"/>
            </p:cNvSpPr>
            <p:nvPr/>
          </p:nvSpPr>
          <p:spPr bwMode="auto">
            <a:xfrm>
              <a:off x="7467600" y="76200"/>
              <a:ext cx="1231900"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endParaRPr lang="en-US" b="1" dirty="0">
                <a:solidFill>
                  <a:srgbClr val="000000"/>
                </a:solidFill>
              </a:endParaRPr>
            </a:p>
          </p:txBody>
        </p:sp>
        <p:sp>
          <p:nvSpPr>
            <p:cNvPr id="11" name="Text Box 6"/>
            <p:cNvSpPr txBox="1">
              <a:spLocks noChangeArrowheads="1"/>
            </p:cNvSpPr>
            <p:nvPr/>
          </p:nvSpPr>
          <p:spPr bwMode="auto">
            <a:xfrm>
              <a:off x="7811173" y="505336"/>
              <a:ext cx="647027" cy="523220"/>
            </a:xfrm>
            <a:prstGeom prst="rect">
              <a:avLst/>
            </a:prstGeom>
            <a:noFill/>
            <a:ln w="12700">
              <a:noFill/>
              <a:miter lim="800000"/>
              <a:headEnd/>
              <a:tailEnd/>
            </a:ln>
          </p:spPr>
          <p:txBody>
            <a:bodyPr>
              <a:spAutoFit/>
            </a:bodyPr>
            <a:lstStyle/>
            <a:p>
              <a:pPr eaLnBrk="0" fontAlgn="base" hangingPunct="0">
                <a:spcBef>
                  <a:spcPct val="0"/>
                </a:spcBef>
                <a:spcAft>
                  <a:spcPct val="0"/>
                </a:spcAft>
              </a:pPr>
              <a:r>
                <a:rPr lang="en-US" sz="1400" b="1" i="1" dirty="0">
                  <a:solidFill>
                    <a:srgbClr val="000000"/>
                  </a:solidFill>
                  <a:latin typeface="Tempus Sans ITC" pitchFamily="82" charset="0"/>
                  <a:cs typeface="Arial" charset="0"/>
                </a:rPr>
                <a:t>ELO</a:t>
              </a:r>
            </a:p>
            <a:p>
              <a:pPr eaLnBrk="0" fontAlgn="base" hangingPunct="0">
                <a:spcBef>
                  <a:spcPct val="0"/>
                </a:spcBef>
                <a:spcAft>
                  <a:spcPct val="0"/>
                </a:spcAft>
              </a:pPr>
              <a:r>
                <a:rPr lang="en-US" sz="1400" b="1" i="1" dirty="0">
                  <a:solidFill>
                    <a:srgbClr val="000000"/>
                  </a:solidFill>
                  <a:latin typeface="Tempus Sans ITC" pitchFamily="82" charset="0"/>
                  <a:cs typeface="Arial" charset="0"/>
                </a:rPr>
                <a:t>  15</a:t>
              </a:r>
            </a:p>
          </p:txBody>
        </p:sp>
      </p:grpSp>
      <p:sp>
        <p:nvSpPr>
          <p:cNvPr id="12" name="Regular Pentagon 11"/>
          <p:cNvSpPr/>
          <p:nvPr/>
        </p:nvSpPr>
        <p:spPr bwMode="auto">
          <a:xfrm>
            <a:off x="9665997" y="1228726"/>
            <a:ext cx="772106" cy="600075"/>
          </a:xfrm>
          <a:prstGeom prst="pentagon">
            <a:avLst/>
          </a:prstGeom>
          <a:solidFill>
            <a:srgbClr val="0000FF"/>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r>
              <a:rPr lang="en-US" sz="2400" b="1" dirty="0">
                <a:solidFill>
                  <a:srgbClr val="FFFFFF"/>
                </a:solidFill>
                <a:effectLst>
                  <a:outerShdw blurRad="38100" dist="38100" dir="2700000" algn="tl">
                    <a:srgbClr val="000000">
                      <a:alpha val="43137"/>
                    </a:srgbClr>
                  </a:outerShdw>
                </a:effectLst>
                <a:latin typeface="Arial" charset="0"/>
                <a:cs typeface="Arial" pitchFamily="34" charset="0"/>
              </a:rPr>
              <a:t>1</a:t>
            </a:r>
          </a:p>
        </p:txBody>
      </p:sp>
      <p:sp>
        <p:nvSpPr>
          <p:cNvPr id="20" name="TextBox 19"/>
          <p:cNvSpPr txBox="1"/>
          <p:nvPr/>
        </p:nvSpPr>
        <p:spPr>
          <a:xfrm>
            <a:off x="1752600" y="6096000"/>
            <a:ext cx="6569362" cy="338554"/>
          </a:xfrm>
          <a:prstGeom prst="rect">
            <a:avLst/>
          </a:prstGeom>
          <a:noFill/>
        </p:spPr>
        <p:txBody>
          <a:bodyPr wrap="none" rtlCol="0">
            <a:spAutoFit/>
          </a:bodyPr>
          <a:lstStyle/>
          <a:p>
            <a:pPr marL="0" lvl="4" fontAlgn="base">
              <a:spcBef>
                <a:spcPct val="0"/>
              </a:spcBef>
              <a:spcAft>
                <a:spcPct val="0"/>
              </a:spcAft>
            </a:pP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Section 4-13 (II-4-44 to 150) , Appendix D</a:t>
            </a:r>
          </a:p>
        </p:txBody>
      </p:sp>
    </p:spTree>
    <p:extLst>
      <p:ext uri="{BB962C8B-B14F-4D97-AF65-F5344CB8AC3E}">
        <p14:creationId xmlns:p14="http://schemas.microsoft.com/office/powerpoint/2010/main" val="2607813780"/>
      </p:ext>
    </p:extLst>
  </p:cSld>
  <p:clrMapOvr>
    <a:masterClrMapping/>
  </p:clrMapOvr>
  <p:transition>
    <p:pull/>
    <p:sndAc>
      <p:endSnd/>
    </p:sndAc>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ext Box 5"/>
          <p:cNvSpPr txBox="1">
            <a:spLocks noChangeArrowheads="1"/>
          </p:cNvSpPr>
          <p:nvPr/>
        </p:nvSpPr>
        <p:spPr bwMode="auto">
          <a:xfrm>
            <a:off x="1600200" y="1778196"/>
            <a:ext cx="9067800" cy="4708981"/>
          </a:xfrm>
          <a:prstGeom prst="rect">
            <a:avLst/>
          </a:prstGeom>
          <a:noFill/>
          <a:ln w="12700">
            <a:noFill/>
            <a:miter lim="800000"/>
            <a:headEnd type="none" w="sm" len="sm"/>
            <a:tailEnd type="none" w="sm" len="sm"/>
          </a:ln>
        </p:spPr>
        <p:txBody>
          <a:bodyPr wrap="square">
            <a:spAutoFit/>
          </a:bodyPr>
          <a:lstStyle/>
          <a:p>
            <a:pPr algn="ctr" fontAlgn="base">
              <a:spcBef>
                <a:spcPct val="0"/>
              </a:spcBef>
              <a:spcAft>
                <a:spcPct val="0"/>
              </a:spcAft>
            </a:pPr>
            <a:r>
              <a:rPr lang="en-US" sz="2000" b="1" dirty="0">
                <a:solidFill>
                  <a:srgbClr val="000000"/>
                </a:solidFill>
                <a:latin typeface="Arial" charset="0"/>
                <a:cs typeface="Arial" charset="0"/>
              </a:rPr>
              <a:t>EXAMPLE OF A BETTER ANALYSIS PARAGRAPH (5) :</a:t>
            </a:r>
          </a:p>
          <a:p>
            <a:pPr fontAlgn="base">
              <a:spcBef>
                <a:spcPct val="0"/>
              </a:spcBef>
              <a:spcAft>
                <a:spcPct val="0"/>
              </a:spcAft>
            </a:pPr>
            <a:endParaRPr lang="en-US" sz="2000" b="1" dirty="0">
              <a:solidFill>
                <a:srgbClr val="000000"/>
              </a:solidFill>
              <a:latin typeface="Arial" charset="0"/>
              <a:cs typeface="Arial" charset="0"/>
            </a:endParaRPr>
          </a:p>
          <a:p>
            <a:pPr fontAlgn="base">
              <a:spcBef>
                <a:spcPct val="0"/>
              </a:spcBef>
              <a:spcAft>
                <a:spcPct val="0"/>
              </a:spcAft>
            </a:pPr>
            <a:endParaRPr lang="en-US" sz="2000" b="1" dirty="0">
              <a:solidFill>
                <a:srgbClr val="000000"/>
              </a:solidFill>
              <a:latin typeface="Arial" charset="0"/>
              <a:cs typeface="Arial" charset="0"/>
            </a:endParaRPr>
          </a:p>
          <a:p>
            <a:pPr fontAlgn="base">
              <a:spcBef>
                <a:spcPct val="0"/>
              </a:spcBef>
              <a:spcAft>
                <a:spcPct val="0"/>
              </a:spcAft>
            </a:pPr>
            <a:endParaRPr lang="en-US" sz="2000" b="1" dirty="0">
              <a:solidFill>
                <a:srgbClr val="000000"/>
              </a:solidFill>
              <a:latin typeface="Arial" charset="0"/>
              <a:cs typeface="Arial" charset="0"/>
            </a:endParaRPr>
          </a:p>
          <a:p>
            <a:pPr marL="342900" indent="-342900" fontAlgn="base">
              <a:spcBef>
                <a:spcPct val="0"/>
              </a:spcBef>
              <a:spcAft>
                <a:spcPct val="0"/>
              </a:spcAft>
              <a:buClr>
                <a:srgbClr val="008000"/>
              </a:buClr>
              <a:buFont typeface="Wingdings" panose="05000000000000000000" pitchFamily="2" charset="2"/>
              <a:buChar char="ü"/>
            </a:pPr>
            <a:r>
              <a:rPr lang="en-US" sz="2000" b="1" dirty="0">
                <a:solidFill>
                  <a:srgbClr val="000000"/>
                </a:solidFill>
                <a:latin typeface="Arial" charset="0"/>
                <a:cs typeface="Arial" charset="0"/>
              </a:rPr>
              <a:t>Analyzes the evidence (credible vs. not credible)</a:t>
            </a:r>
          </a:p>
          <a:p>
            <a:pPr marL="342900" indent="-342900" fontAlgn="base">
              <a:spcBef>
                <a:spcPct val="0"/>
              </a:spcBef>
              <a:spcAft>
                <a:spcPct val="0"/>
              </a:spcAft>
              <a:buClr>
                <a:srgbClr val="008000"/>
              </a:buClr>
              <a:buFont typeface="Wingdings" panose="05000000000000000000" pitchFamily="2" charset="2"/>
              <a:buChar char="ü"/>
            </a:pPr>
            <a:endParaRPr lang="en-US" sz="2000" b="1" dirty="0">
              <a:solidFill>
                <a:srgbClr val="000000"/>
              </a:solidFill>
              <a:latin typeface="Arial" charset="0"/>
              <a:cs typeface="Arial" charset="0"/>
            </a:endParaRPr>
          </a:p>
          <a:p>
            <a:pPr marL="342900" indent="-342900" fontAlgn="base">
              <a:spcBef>
                <a:spcPct val="0"/>
              </a:spcBef>
              <a:spcAft>
                <a:spcPct val="0"/>
              </a:spcAft>
              <a:buClr>
                <a:srgbClr val="008000"/>
              </a:buClr>
              <a:buFont typeface="Wingdings" panose="05000000000000000000" pitchFamily="2" charset="2"/>
              <a:buChar char="ü"/>
            </a:pPr>
            <a:r>
              <a:rPr lang="en-US" sz="2000" b="1" dirty="0">
                <a:solidFill>
                  <a:srgbClr val="000000"/>
                </a:solidFill>
                <a:latin typeface="Arial" charset="0"/>
                <a:cs typeface="Arial" charset="0"/>
              </a:rPr>
              <a:t>Addresses both sides of the evidence (witness statements vs. COL Brown)</a:t>
            </a:r>
          </a:p>
          <a:p>
            <a:pPr marL="342900" indent="-342900" fontAlgn="base">
              <a:spcBef>
                <a:spcPct val="0"/>
              </a:spcBef>
              <a:spcAft>
                <a:spcPct val="0"/>
              </a:spcAft>
              <a:buClr>
                <a:srgbClr val="008000"/>
              </a:buClr>
              <a:buFont typeface="Wingdings" panose="05000000000000000000" pitchFamily="2" charset="2"/>
              <a:buChar char="ü"/>
            </a:pPr>
            <a:endParaRPr lang="en-US" sz="2000" b="1" dirty="0">
              <a:solidFill>
                <a:srgbClr val="000000"/>
              </a:solidFill>
              <a:latin typeface="Arial" charset="0"/>
              <a:cs typeface="Arial" charset="0"/>
            </a:endParaRPr>
          </a:p>
          <a:p>
            <a:pPr marL="342900" indent="-342900" fontAlgn="base">
              <a:spcBef>
                <a:spcPct val="0"/>
              </a:spcBef>
              <a:spcAft>
                <a:spcPct val="0"/>
              </a:spcAft>
              <a:buClr>
                <a:srgbClr val="008000"/>
              </a:buClr>
              <a:buFont typeface="Wingdings" panose="05000000000000000000" pitchFamily="2" charset="2"/>
              <a:buChar char="ü"/>
            </a:pPr>
            <a:r>
              <a:rPr lang="en-US" sz="2000" b="1" dirty="0">
                <a:solidFill>
                  <a:srgbClr val="000000"/>
                </a:solidFill>
                <a:latin typeface="Arial" charset="0"/>
                <a:cs typeface="Arial" charset="0"/>
              </a:rPr>
              <a:t>Demonstrates </a:t>
            </a:r>
            <a:r>
              <a:rPr lang="en-US" sz="2000" b="1" u="sng" dirty="0">
                <a:solidFill>
                  <a:srgbClr val="000000"/>
                </a:solidFill>
                <a:latin typeface="Arial" charset="0"/>
                <a:cs typeface="Arial" charset="0"/>
              </a:rPr>
              <a:t>how</a:t>
            </a:r>
            <a:r>
              <a:rPr lang="en-US" sz="2000" b="1" dirty="0">
                <a:solidFill>
                  <a:srgbClr val="000000"/>
                </a:solidFill>
                <a:latin typeface="Arial" charset="0"/>
                <a:cs typeface="Arial" charset="0"/>
              </a:rPr>
              <a:t> the evidence meets or fails to meet the elements of proof:</a:t>
            </a:r>
          </a:p>
          <a:p>
            <a:pPr marL="1257300" lvl="2" indent="-342900" fontAlgn="base">
              <a:spcBef>
                <a:spcPct val="0"/>
              </a:spcBef>
              <a:spcAft>
                <a:spcPct val="0"/>
              </a:spcAft>
              <a:buFont typeface="Wingdings" panose="05000000000000000000" pitchFamily="2" charset="2"/>
              <a:buChar char="q"/>
            </a:pPr>
            <a:r>
              <a:rPr lang="en-US" sz="2000" b="1" dirty="0">
                <a:solidFill>
                  <a:srgbClr val="000000"/>
                </a:solidFill>
                <a:latin typeface="Arial" charset="0"/>
                <a:cs typeface="Arial" charset="0"/>
              </a:rPr>
              <a:t>Incident of sexual intercourse</a:t>
            </a:r>
          </a:p>
          <a:p>
            <a:pPr marL="1257300" lvl="2" indent="-342900" fontAlgn="base">
              <a:spcBef>
                <a:spcPct val="0"/>
              </a:spcBef>
              <a:spcAft>
                <a:spcPct val="0"/>
              </a:spcAft>
              <a:buFont typeface="Wingdings" panose="05000000000000000000" pitchFamily="2" charset="2"/>
              <a:buChar char="q"/>
            </a:pPr>
            <a:r>
              <a:rPr lang="en-US" sz="2000" b="1" dirty="0">
                <a:solidFill>
                  <a:srgbClr val="000000"/>
                </a:solidFill>
                <a:latin typeface="Arial" charset="0"/>
                <a:cs typeface="Arial" charset="0"/>
              </a:rPr>
              <a:t>One or both were married</a:t>
            </a:r>
          </a:p>
          <a:p>
            <a:pPr marL="1257300" lvl="2" indent="-342900" fontAlgn="base">
              <a:spcBef>
                <a:spcPct val="0"/>
              </a:spcBef>
              <a:spcAft>
                <a:spcPct val="0"/>
              </a:spcAft>
              <a:buFont typeface="Wingdings" panose="05000000000000000000" pitchFamily="2" charset="2"/>
              <a:buChar char="q"/>
            </a:pPr>
            <a:r>
              <a:rPr lang="en-US" sz="2000" b="1" dirty="0">
                <a:solidFill>
                  <a:srgbClr val="000000"/>
                </a:solidFill>
                <a:latin typeface="Arial" charset="0"/>
                <a:cs typeface="Arial" charset="0"/>
              </a:rPr>
              <a:t>Conduct was prejudicial to good order and discipline</a:t>
            </a:r>
          </a:p>
          <a:p>
            <a:pPr lvl="1" fontAlgn="base">
              <a:spcBef>
                <a:spcPct val="0"/>
              </a:spcBef>
              <a:spcAft>
                <a:spcPct val="0"/>
              </a:spcAft>
            </a:pPr>
            <a:endParaRPr lang="en-US" sz="2000" b="1" dirty="0">
              <a:solidFill>
                <a:srgbClr val="000000"/>
              </a:solidFill>
              <a:latin typeface="Arial" charset="0"/>
              <a:cs typeface="Arial" charset="0"/>
            </a:endParaRPr>
          </a:p>
        </p:txBody>
      </p:sp>
      <p:sp>
        <p:nvSpPr>
          <p:cNvPr id="6"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142341" name="Rectangle 2"/>
          <p:cNvSpPr>
            <a:spLocks noChangeArrowheads="1"/>
          </p:cNvSpPr>
          <p:nvPr/>
        </p:nvSpPr>
        <p:spPr bwMode="auto">
          <a:xfrm>
            <a:off x="2627313" y="228600"/>
            <a:ext cx="7013575" cy="1143000"/>
          </a:xfrm>
          <a:prstGeom prst="rect">
            <a:avLst/>
          </a:prstGeom>
          <a:noFill/>
          <a:ln w="9525">
            <a:noFill/>
            <a:miter lim="800000"/>
            <a:headEnd/>
            <a:tailEnd/>
          </a:ln>
        </p:spPr>
        <p:txBody>
          <a:bodyPr lIns="92075" tIns="46038" rIns="92075" bIns="46038" anchor="ctr"/>
          <a:lstStyle/>
          <a:p>
            <a:pPr algn="ctr" fontAlgn="base">
              <a:spcBef>
                <a:spcPct val="0"/>
              </a:spcBef>
              <a:spcAft>
                <a:spcPct val="0"/>
              </a:spcAft>
            </a:pPr>
            <a:r>
              <a:rPr lang="en-US" sz="4000" b="1" dirty="0">
                <a:solidFill>
                  <a:srgbClr val="000000"/>
                </a:solidFill>
                <a:latin typeface="Arial" charset="0"/>
                <a:cs typeface="Arial" charset="0"/>
              </a:rPr>
              <a:t>Consideration of Allegations</a:t>
            </a:r>
          </a:p>
          <a:p>
            <a:pPr algn="ctr" fontAlgn="base">
              <a:spcBef>
                <a:spcPct val="0"/>
              </a:spcBef>
              <a:spcAft>
                <a:spcPct val="0"/>
              </a:spcAft>
            </a:pPr>
            <a:r>
              <a:rPr lang="en-US" sz="2000" b="1" dirty="0">
                <a:solidFill>
                  <a:srgbClr val="000000"/>
                </a:solidFill>
                <a:latin typeface="Arial" charset="0"/>
                <a:cs typeface="Arial" charset="0"/>
              </a:rPr>
              <a:t>(cont'd)</a:t>
            </a:r>
            <a:endParaRPr lang="en-US" sz="2000" b="1" u="sng" dirty="0">
              <a:solidFill>
                <a:srgbClr val="FF0000"/>
              </a:solidFill>
              <a:latin typeface="Arial" charset="0"/>
              <a:cs typeface="Arial" charset="0"/>
            </a:endParaRPr>
          </a:p>
        </p:txBody>
      </p:sp>
      <p:grpSp>
        <p:nvGrpSpPr>
          <p:cNvPr id="9" name="Group 12"/>
          <p:cNvGrpSpPr>
            <a:grpSpLocks/>
          </p:cNvGrpSpPr>
          <p:nvPr/>
        </p:nvGrpSpPr>
        <p:grpSpPr bwMode="auto">
          <a:xfrm>
            <a:off x="9436100" y="152400"/>
            <a:ext cx="1231900" cy="1219200"/>
            <a:chOff x="7467600" y="76200"/>
            <a:chExt cx="1231900" cy="1219200"/>
          </a:xfrm>
        </p:grpSpPr>
        <p:sp>
          <p:nvSpPr>
            <p:cNvPr id="10" name="AutoShape 5"/>
            <p:cNvSpPr>
              <a:spLocks noChangeArrowheads="1"/>
            </p:cNvSpPr>
            <p:nvPr/>
          </p:nvSpPr>
          <p:spPr bwMode="auto">
            <a:xfrm>
              <a:off x="7467600" y="76200"/>
              <a:ext cx="1231900"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endParaRPr lang="en-US" b="1" dirty="0">
                <a:solidFill>
                  <a:srgbClr val="000000"/>
                </a:solidFill>
              </a:endParaRPr>
            </a:p>
          </p:txBody>
        </p:sp>
        <p:sp>
          <p:nvSpPr>
            <p:cNvPr id="11" name="Text Box 6"/>
            <p:cNvSpPr txBox="1">
              <a:spLocks noChangeArrowheads="1"/>
            </p:cNvSpPr>
            <p:nvPr/>
          </p:nvSpPr>
          <p:spPr bwMode="auto">
            <a:xfrm>
              <a:off x="7811173" y="505336"/>
              <a:ext cx="647027" cy="523220"/>
            </a:xfrm>
            <a:prstGeom prst="rect">
              <a:avLst/>
            </a:prstGeom>
            <a:noFill/>
            <a:ln w="12700">
              <a:noFill/>
              <a:miter lim="800000"/>
              <a:headEnd/>
              <a:tailEnd/>
            </a:ln>
          </p:spPr>
          <p:txBody>
            <a:bodyPr>
              <a:spAutoFit/>
            </a:bodyPr>
            <a:lstStyle/>
            <a:p>
              <a:pPr eaLnBrk="0" fontAlgn="base" hangingPunct="0">
                <a:spcBef>
                  <a:spcPct val="0"/>
                </a:spcBef>
                <a:spcAft>
                  <a:spcPct val="0"/>
                </a:spcAft>
              </a:pPr>
              <a:r>
                <a:rPr lang="en-US" sz="1400" b="1" i="1" dirty="0">
                  <a:solidFill>
                    <a:srgbClr val="000000"/>
                  </a:solidFill>
                  <a:latin typeface="Tempus Sans ITC" pitchFamily="82" charset="0"/>
                  <a:cs typeface="Arial" charset="0"/>
                </a:rPr>
                <a:t>ELO</a:t>
              </a:r>
            </a:p>
            <a:p>
              <a:pPr eaLnBrk="0" fontAlgn="base" hangingPunct="0">
                <a:spcBef>
                  <a:spcPct val="0"/>
                </a:spcBef>
                <a:spcAft>
                  <a:spcPct val="0"/>
                </a:spcAft>
              </a:pPr>
              <a:r>
                <a:rPr lang="en-US" sz="1400" b="1" i="1" dirty="0">
                  <a:solidFill>
                    <a:srgbClr val="000000"/>
                  </a:solidFill>
                  <a:latin typeface="Tempus Sans ITC" pitchFamily="82" charset="0"/>
                  <a:cs typeface="Arial" charset="0"/>
                </a:rPr>
                <a:t>  15</a:t>
              </a:r>
            </a:p>
          </p:txBody>
        </p:sp>
      </p:grpSp>
      <p:sp>
        <p:nvSpPr>
          <p:cNvPr id="12" name="Regular Pentagon 11"/>
          <p:cNvSpPr/>
          <p:nvPr/>
        </p:nvSpPr>
        <p:spPr bwMode="auto">
          <a:xfrm>
            <a:off x="9665997" y="1219201"/>
            <a:ext cx="772106" cy="600075"/>
          </a:xfrm>
          <a:prstGeom prst="pentagon">
            <a:avLst/>
          </a:prstGeom>
          <a:solidFill>
            <a:srgbClr val="0000FF"/>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r>
              <a:rPr lang="en-US" sz="2400" b="1" dirty="0">
                <a:solidFill>
                  <a:srgbClr val="FFFFFF"/>
                </a:solidFill>
                <a:effectLst>
                  <a:outerShdw blurRad="38100" dist="38100" dir="2700000" algn="tl">
                    <a:srgbClr val="000000">
                      <a:alpha val="43137"/>
                    </a:srgbClr>
                  </a:outerShdw>
                </a:effectLst>
                <a:latin typeface="Arial" charset="0"/>
                <a:cs typeface="Arial" pitchFamily="34" charset="0"/>
              </a:rPr>
              <a:t>1</a:t>
            </a:r>
          </a:p>
        </p:txBody>
      </p:sp>
      <p:sp>
        <p:nvSpPr>
          <p:cNvPr id="2" name="Rectangle 1"/>
          <p:cNvSpPr/>
          <p:nvPr/>
        </p:nvSpPr>
        <p:spPr>
          <a:xfrm>
            <a:off x="1600201" y="2133600"/>
            <a:ext cx="8609303" cy="707886"/>
          </a:xfrm>
          <a:prstGeom prst="rect">
            <a:avLst/>
          </a:prstGeom>
        </p:spPr>
        <p:txBody>
          <a:bodyPr wrap="square">
            <a:spAutoFit/>
          </a:bodyPr>
          <a:lstStyle/>
          <a:p>
            <a:pPr fontAlgn="base">
              <a:spcBef>
                <a:spcPct val="0"/>
              </a:spcBef>
              <a:spcAft>
                <a:spcPct val="0"/>
              </a:spcAft>
            </a:pPr>
            <a:endParaRPr lang="en-US" sz="2000" dirty="0">
              <a:solidFill>
                <a:srgbClr val="000000"/>
              </a:solidFill>
              <a:latin typeface="Arial" panose="020B0604020202020204" pitchFamily="34" charset="0"/>
              <a:cs typeface="Arial" charset="0"/>
            </a:endParaRPr>
          </a:p>
          <a:p>
            <a:pPr fontAlgn="base">
              <a:spcBef>
                <a:spcPct val="0"/>
              </a:spcBef>
              <a:spcAft>
                <a:spcPct val="0"/>
              </a:spcAft>
            </a:pPr>
            <a:r>
              <a:rPr lang="en-US" sz="2000" b="1" dirty="0">
                <a:solidFill>
                  <a:srgbClr val="000000"/>
                </a:solidFill>
                <a:latin typeface="Arial" panose="020B0604020202020204" pitchFamily="34" charset="0"/>
                <a:cs typeface="Arial" charset="0"/>
              </a:rPr>
              <a:t>See A&amp;I Guide, page II-4-64</a:t>
            </a:r>
            <a:endParaRPr lang="en-US" b="1" dirty="0">
              <a:solidFill>
                <a:srgbClr val="000000"/>
              </a:solidFill>
              <a:latin typeface="Arial" charset="0"/>
              <a:cs typeface="Arial" charset="0"/>
            </a:endParaRPr>
          </a:p>
        </p:txBody>
      </p:sp>
      <p:sp>
        <p:nvSpPr>
          <p:cNvPr id="13" name="TextBox 12"/>
          <p:cNvSpPr txBox="1"/>
          <p:nvPr/>
        </p:nvSpPr>
        <p:spPr>
          <a:xfrm>
            <a:off x="1752600" y="6096000"/>
            <a:ext cx="6569362" cy="338554"/>
          </a:xfrm>
          <a:prstGeom prst="rect">
            <a:avLst/>
          </a:prstGeom>
          <a:noFill/>
        </p:spPr>
        <p:txBody>
          <a:bodyPr wrap="none" rtlCol="0">
            <a:spAutoFit/>
          </a:bodyPr>
          <a:lstStyle/>
          <a:p>
            <a:pPr marL="0" lvl="4" fontAlgn="base">
              <a:spcBef>
                <a:spcPct val="0"/>
              </a:spcBef>
              <a:spcAft>
                <a:spcPct val="0"/>
              </a:spcAft>
            </a:pP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Section 4-13 (II-4-44 to 150) , Appendix D</a:t>
            </a:r>
          </a:p>
        </p:txBody>
      </p:sp>
    </p:spTree>
    <p:extLst>
      <p:ext uri="{BB962C8B-B14F-4D97-AF65-F5344CB8AC3E}">
        <p14:creationId xmlns:p14="http://schemas.microsoft.com/office/powerpoint/2010/main" val="881748124"/>
      </p:ext>
    </p:extLst>
  </p:cSld>
  <p:clrMapOvr>
    <a:masterClrMapping/>
  </p:clrMapOvr>
  <p:transition>
    <p:pull/>
    <p:sndAc>
      <p:endSnd/>
    </p:sndAc>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3" name="Rectangle 2"/>
          <p:cNvSpPr>
            <a:spLocks noChangeArrowheads="1"/>
          </p:cNvSpPr>
          <p:nvPr/>
        </p:nvSpPr>
        <p:spPr bwMode="auto">
          <a:xfrm>
            <a:off x="2627313" y="228600"/>
            <a:ext cx="7013575" cy="1143000"/>
          </a:xfrm>
          <a:prstGeom prst="rect">
            <a:avLst/>
          </a:prstGeom>
          <a:noFill/>
          <a:ln w="9525">
            <a:noFill/>
            <a:miter lim="800000"/>
            <a:headEnd/>
            <a:tailEnd/>
          </a:ln>
        </p:spPr>
        <p:txBody>
          <a:bodyPr lIns="92075" tIns="46038" rIns="92075" bIns="46038" anchor="ctr"/>
          <a:lstStyle/>
          <a:p>
            <a:pPr algn="ctr" fontAlgn="base">
              <a:spcBef>
                <a:spcPct val="0"/>
              </a:spcBef>
              <a:spcAft>
                <a:spcPct val="0"/>
              </a:spcAft>
            </a:pPr>
            <a:r>
              <a:rPr lang="en-US" sz="4000" b="1" dirty="0">
                <a:solidFill>
                  <a:srgbClr val="000000"/>
                </a:solidFill>
                <a:latin typeface="Arial" charset="0"/>
                <a:cs typeface="Arial" charset="0"/>
              </a:rPr>
              <a:t>Consideration of Allegations</a:t>
            </a:r>
          </a:p>
          <a:p>
            <a:pPr algn="ctr" fontAlgn="base">
              <a:spcBef>
                <a:spcPct val="0"/>
              </a:spcBef>
              <a:spcAft>
                <a:spcPct val="0"/>
              </a:spcAft>
            </a:pPr>
            <a:r>
              <a:rPr lang="en-US" sz="2000" b="1" dirty="0">
                <a:solidFill>
                  <a:srgbClr val="000000"/>
                </a:solidFill>
                <a:latin typeface="Arial" charset="0"/>
                <a:cs typeface="Arial" charset="0"/>
              </a:rPr>
              <a:t>(cont'd)- </a:t>
            </a:r>
            <a:r>
              <a:rPr lang="en-US" sz="2000" b="1" u="sng" dirty="0">
                <a:solidFill>
                  <a:srgbClr val="FF0000"/>
                </a:solidFill>
                <a:latin typeface="Arial" charset="0"/>
                <a:cs typeface="Arial" charset="0"/>
              </a:rPr>
              <a:t>USE THIS FOR YOUR HOMEWORK</a:t>
            </a:r>
          </a:p>
        </p:txBody>
      </p:sp>
      <p:sp>
        <p:nvSpPr>
          <p:cNvPr id="4" name="Text Box 5"/>
          <p:cNvSpPr txBox="1">
            <a:spLocks noChangeArrowheads="1"/>
          </p:cNvSpPr>
          <p:nvPr/>
        </p:nvSpPr>
        <p:spPr bwMode="auto">
          <a:xfrm>
            <a:off x="1676400" y="1901042"/>
            <a:ext cx="9067800" cy="1323439"/>
          </a:xfrm>
          <a:prstGeom prst="rect">
            <a:avLst/>
          </a:prstGeom>
          <a:noFill/>
          <a:ln w="12700">
            <a:noFill/>
            <a:miter lim="800000"/>
            <a:headEnd type="none" w="sm" len="sm"/>
            <a:tailEnd type="none" w="sm" len="sm"/>
          </a:ln>
        </p:spPr>
        <p:txBody>
          <a:bodyPr wrap="square">
            <a:spAutoFit/>
          </a:bodyPr>
          <a:lstStyle/>
          <a:p>
            <a:pPr fontAlgn="base">
              <a:spcBef>
                <a:spcPct val="0"/>
              </a:spcBef>
              <a:spcAft>
                <a:spcPct val="0"/>
              </a:spcAft>
            </a:pPr>
            <a:r>
              <a:rPr lang="en-US" sz="2000" b="1" dirty="0">
                <a:solidFill>
                  <a:srgbClr val="000000"/>
                </a:solidFill>
                <a:latin typeface="Arial" charset="0"/>
                <a:cs typeface="Arial" charset="0"/>
              </a:rPr>
              <a:t>c.  CONCLUSION: </a:t>
            </a:r>
            <a:r>
              <a:rPr lang="en-US" sz="2000" b="1" i="1" dirty="0">
                <a:solidFill>
                  <a:srgbClr val="0000FF"/>
                </a:solidFill>
                <a:latin typeface="Arial" charset="0"/>
                <a:cs typeface="Arial" charset="0"/>
              </a:rPr>
              <a:t>{one concise sentence} </a:t>
            </a:r>
            <a:r>
              <a:rPr lang="en-US" sz="2000" b="1" dirty="0">
                <a:solidFill>
                  <a:srgbClr val="000000"/>
                </a:solidFill>
                <a:latin typeface="Arial" charset="0"/>
                <a:cs typeface="Arial" charset="0"/>
              </a:rPr>
              <a:t>The allegation that (name) improperly (unless wrongdoing is clearly inherent in the language) (did or failed to do something) in violation of (standard) was </a:t>
            </a:r>
            <a:r>
              <a:rPr lang="en-US" sz="2000" b="1" u="sng" dirty="0">
                <a:solidFill>
                  <a:srgbClr val="FF0000"/>
                </a:solidFill>
                <a:latin typeface="Arial" charset="0"/>
                <a:cs typeface="Arial" charset="0"/>
              </a:rPr>
              <a:t>Substantiated</a:t>
            </a:r>
            <a:r>
              <a:rPr lang="en-US" sz="2000" b="1" dirty="0">
                <a:solidFill>
                  <a:srgbClr val="000000"/>
                </a:solidFill>
                <a:latin typeface="Arial" charset="0"/>
                <a:cs typeface="Arial" charset="0"/>
              </a:rPr>
              <a:t> or was </a:t>
            </a:r>
            <a:r>
              <a:rPr lang="en-US" sz="2000" b="1" u="sng" dirty="0">
                <a:solidFill>
                  <a:srgbClr val="FF0000"/>
                </a:solidFill>
                <a:latin typeface="Arial" charset="0"/>
                <a:cs typeface="Arial" charset="0"/>
              </a:rPr>
              <a:t>Not Substantiated</a:t>
            </a:r>
            <a:r>
              <a:rPr lang="en-US" sz="2000" b="1" dirty="0">
                <a:solidFill>
                  <a:srgbClr val="000000"/>
                </a:solidFill>
                <a:latin typeface="Arial" charset="0"/>
                <a:cs typeface="Arial" charset="0"/>
              </a:rPr>
              <a:t>.  </a:t>
            </a:r>
            <a:endParaRPr lang="en-US" sz="2000" b="1" i="1" dirty="0">
              <a:solidFill>
                <a:srgbClr val="0000FF"/>
              </a:solidFill>
              <a:latin typeface="Arial" charset="0"/>
              <a:cs typeface="Arial" charset="0"/>
            </a:endParaRPr>
          </a:p>
        </p:txBody>
      </p:sp>
      <p:grpSp>
        <p:nvGrpSpPr>
          <p:cNvPr id="5" name="Group 12"/>
          <p:cNvGrpSpPr>
            <a:grpSpLocks/>
          </p:cNvGrpSpPr>
          <p:nvPr/>
        </p:nvGrpSpPr>
        <p:grpSpPr bwMode="auto">
          <a:xfrm>
            <a:off x="9436100" y="152400"/>
            <a:ext cx="1231900" cy="1219200"/>
            <a:chOff x="7467600" y="76200"/>
            <a:chExt cx="1231900" cy="1219200"/>
          </a:xfrm>
        </p:grpSpPr>
        <p:sp>
          <p:nvSpPr>
            <p:cNvPr id="6" name="AutoShape 5"/>
            <p:cNvSpPr>
              <a:spLocks noChangeArrowheads="1"/>
            </p:cNvSpPr>
            <p:nvPr/>
          </p:nvSpPr>
          <p:spPr bwMode="auto">
            <a:xfrm>
              <a:off x="7467600" y="76200"/>
              <a:ext cx="1231900"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endParaRPr lang="en-US" b="1" dirty="0">
                <a:solidFill>
                  <a:srgbClr val="000000"/>
                </a:solidFill>
              </a:endParaRPr>
            </a:p>
          </p:txBody>
        </p:sp>
        <p:sp>
          <p:nvSpPr>
            <p:cNvPr id="7" name="Text Box 6"/>
            <p:cNvSpPr txBox="1">
              <a:spLocks noChangeArrowheads="1"/>
            </p:cNvSpPr>
            <p:nvPr/>
          </p:nvSpPr>
          <p:spPr bwMode="auto">
            <a:xfrm>
              <a:off x="7811173" y="505336"/>
              <a:ext cx="647027" cy="523220"/>
            </a:xfrm>
            <a:prstGeom prst="rect">
              <a:avLst/>
            </a:prstGeom>
            <a:noFill/>
            <a:ln w="12700">
              <a:noFill/>
              <a:miter lim="800000"/>
              <a:headEnd/>
              <a:tailEnd/>
            </a:ln>
          </p:spPr>
          <p:txBody>
            <a:bodyPr>
              <a:spAutoFit/>
            </a:bodyPr>
            <a:lstStyle/>
            <a:p>
              <a:pPr eaLnBrk="0" fontAlgn="base" hangingPunct="0">
                <a:spcBef>
                  <a:spcPct val="0"/>
                </a:spcBef>
                <a:spcAft>
                  <a:spcPct val="0"/>
                </a:spcAft>
              </a:pPr>
              <a:r>
                <a:rPr lang="en-US" sz="1400" b="1" i="1" dirty="0">
                  <a:solidFill>
                    <a:srgbClr val="000000"/>
                  </a:solidFill>
                  <a:latin typeface="Tempus Sans ITC" pitchFamily="82" charset="0"/>
                  <a:cs typeface="Arial" charset="0"/>
                </a:rPr>
                <a:t>ELO</a:t>
              </a:r>
            </a:p>
            <a:p>
              <a:pPr eaLnBrk="0" fontAlgn="base" hangingPunct="0">
                <a:spcBef>
                  <a:spcPct val="0"/>
                </a:spcBef>
                <a:spcAft>
                  <a:spcPct val="0"/>
                </a:spcAft>
              </a:pPr>
              <a:r>
                <a:rPr lang="en-US" sz="1400" b="1" i="1" dirty="0">
                  <a:solidFill>
                    <a:srgbClr val="000000"/>
                  </a:solidFill>
                  <a:latin typeface="Tempus Sans ITC" pitchFamily="82" charset="0"/>
                  <a:cs typeface="Arial" charset="0"/>
                </a:rPr>
                <a:t>  15</a:t>
              </a:r>
            </a:p>
          </p:txBody>
        </p:sp>
      </p:grpSp>
      <p:sp>
        <p:nvSpPr>
          <p:cNvPr id="8" name="Regular Pentagon 7"/>
          <p:cNvSpPr/>
          <p:nvPr/>
        </p:nvSpPr>
        <p:spPr bwMode="auto">
          <a:xfrm>
            <a:off x="9667294" y="1219201"/>
            <a:ext cx="772106" cy="600075"/>
          </a:xfrm>
          <a:prstGeom prst="pentagon">
            <a:avLst/>
          </a:prstGeom>
          <a:solidFill>
            <a:srgbClr val="0000FF"/>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r>
              <a:rPr lang="en-US" sz="2400" b="1" dirty="0">
                <a:solidFill>
                  <a:srgbClr val="FFFFFF"/>
                </a:solidFill>
                <a:effectLst>
                  <a:outerShdw blurRad="38100" dist="38100" dir="2700000" algn="tl">
                    <a:srgbClr val="000000">
                      <a:alpha val="43137"/>
                    </a:srgbClr>
                  </a:outerShdw>
                </a:effectLst>
                <a:latin typeface="Arial" charset="0"/>
                <a:cs typeface="Arial" pitchFamily="34" charset="0"/>
              </a:rPr>
              <a:t>1</a:t>
            </a:r>
          </a:p>
        </p:txBody>
      </p:sp>
      <p:sp>
        <p:nvSpPr>
          <p:cNvPr id="9" name="TextBox 8"/>
          <p:cNvSpPr txBox="1"/>
          <p:nvPr/>
        </p:nvSpPr>
        <p:spPr>
          <a:xfrm>
            <a:off x="1752600" y="6096000"/>
            <a:ext cx="6569362" cy="338554"/>
          </a:xfrm>
          <a:prstGeom prst="rect">
            <a:avLst/>
          </a:prstGeom>
          <a:noFill/>
        </p:spPr>
        <p:txBody>
          <a:bodyPr wrap="none" rtlCol="0">
            <a:spAutoFit/>
          </a:bodyPr>
          <a:lstStyle/>
          <a:p>
            <a:pPr marL="0" lvl="4" fontAlgn="base">
              <a:spcBef>
                <a:spcPct val="0"/>
              </a:spcBef>
              <a:spcAft>
                <a:spcPct val="0"/>
              </a:spcAft>
            </a:pP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Section 4-13 (II-4-44 to 150) , Appendix D</a:t>
            </a:r>
          </a:p>
        </p:txBody>
      </p:sp>
    </p:spTree>
    <p:extLst>
      <p:ext uri="{BB962C8B-B14F-4D97-AF65-F5344CB8AC3E}">
        <p14:creationId xmlns:p14="http://schemas.microsoft.com/office/powerpoint/2010/main" val="126050899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1762225" y="1914531"/>
            <a:ext cx="7772400" cy="1924050"/>
          </a:xfrm>
          <a:prstGeom prst="rect">
            <a:avLst/>
          </a:prstGeom>
          <a:noFill/>
          <a:ln w="12700">
            <a:noFill/>
            <a:miter lim="800000"/>
            <a:headEnd type="none" w="sm" len="sm"/>
            <a:tailEnd type="none" w="sm" len="sm"/>
          </a:ln>
        </p:spPr>
        <p:txBody>
          <a:bodyPr wrap="square" tIns="91440">
            <a:spAutoFit/>
          </a:bodyPr>
          <a:lstStyle/>
          <a:p>
            <a:pPr marL="457200" indent="-457200" fontAlgn="base">
              <a:lnSpc>
                <a:spcPct val="40000"/>
              </a:lnSpc>
              <a:spcBef>
                <a:spcPct val="50000"/>
              </a:spcBef>
              <a:spcAft>
                <a:spcPct val="0"/>
              </a:spcAft>
              <a:defRPr/>
            </a:pPr>
            <a:r>
              <a:rPr lang="en-US" sz="2000" b="1" dirty="0">
                <a:solidFill>
                  <a:srgbClr val="000000"/>
                </a:solidFill>
                <a:latin typeface="Arial" charset="0"/>
                <a:cs typeface="Arial" charset="0"/>
              </a:rPr>
              <a:t>	2. (NOT SUBSTANTIATED) ALLEGATION: COL Brown was</a:t>
            </a:r>
          </a:p>
          <a:p>
            <a:pPr marL="457200" indent="-457200" fontAlgn="base">
              <a:lnSpc>
                <a:spcPct val="40000"/>
              </a:lnSpc>
              <a:spcBef>
                <a:spcPct val="50000"/>
              </a:spcBef>
              <a:spcAft>
                <a:spcPct val="0"/>
              </a:spcAft>
              <a:defRPr/>
            </a:pPr>
            <a:r>
              <a:rPr lang="en-US" sz="2000" b="1" dirty="0">
                <a:solidFill>
                  <a:srgbClr val="000000"/>
                </a:solidFill>
                <a:latin typeface="Arial" charset="0"/>
                <a:cs typeface="Arial" charset="0"/>
              </a:rPr>
              <a:t> improperly absent from his place of duty in violation of ...</a:t>
            </a:r>
          </a:p>
          <a:p>
            <a:pPr marL="457200" indent="-457200" fontAlgn="base">
              <a:lnSpc>
                <a:spcPct val="40000"/>
              </a:lnSpc>
              <a:spcBef>
                <a:spcPct val="50000"/>
              </a:spcBef>
              <a:spcAft>
                <a:spcPct val="0"/>
              </a:spcAft>
              <a:defRPr/>
            </a:pPr>
            <a:r>
              <a:rPr lang="en-US" sz="2000" b="1" dirty="0">
                <a:solidFill>
                  <a:srgbClr val="000000"/>
                </a:solidFill>
                <a:latin typeface="Arial" charset="0"/>
                <a:cs typeface="Arial" charset="0"/>
              </a:rPr>
              <a:t>	     </a:t>
            </a:r>
            <a:r>
              <a:rPr lang="en-US" sz="2000" b="1" dirty="0">
                <a:solidFill>
                  <a:srgbClr val="0000FF"/>
                </a:solidFill>
                <a:latin typeface="Arial" charset="0"/>
                <a:cs typeface="Arial" charset="0"/>
              </a:rPr>
              <a:t>a. Evidence ... b. Discussion ... c. Conclusion ...</a:t>
            </a:r>
          </a:p>
          <a:p>
            <a:pPr marL="457200" indent="-457200" fontAlgn="base">
              <a:lnSpc>
                <a:spcPct val="40000"/>
              </a:lnSpc>
              <a:spcBef>
                <a:spcPct val="50000"/>
              </a:spcBef>
              <a:spcAft>
                <a:spcPct val="0"/>
              </a:spcAft>
              <a:defRPr/>
            </a:pPr>
            <a:r>
              <a:rPr lang="en-US" sz="2000" b="1" dirty="0">
                <a:solidFill>
                  <a:srgbClr val="000000"/>
                </a:solidFill>
                <a:latin typeface="Arial" charset="0"/>
                <a:cs typeface="Arial" charset="0"/>
              </a:rPr>
              <a:t>OTHER MATTERS:</a:t>
            </a:r>
          </a:p>
          <a:p>
            <a:pPr marL="457200" indent="-457200" fontAlgn="base">
              <a:lnSpc>
                <a:spcPct val="40000"/>
              </a:lnSpc>
              <a:spcBef>
                <a:spcPct val="50000"/>
              </a:spcBef>
              <a:spcAft>
                <a:spcPct val="0"/>
              </a:spcAft>
              <a:defRPr/>
            </a:pPr>
            <a:r>
              <a:rPr lang="en-US" sz="2000" b="1" dirty="0">
                <a:solidFill>
                  <a:srgbClr val="FF0000"/>
                </a:solidFill>
                <a:latin typeface="Arial" charset="0"/>
                <a:cs typeface="Arial" charset="0"/>
              </a:rPr>
              <a:t>	</a:t>
            </a:r>
            <a:r>
              <a:rPr lang="en-US" sz="2000" b="1" dirty="0">
                <a:solidFill>
                  <a:srgbClr val="000000"/>
                </a:solidFill>
                <a:latin typeface="Arial" charset="0"/>
                <a:cs typeface="Arial" charset="0"/>
              </a:rPr>
              <a:t>3</a:t>
            </a:r>
            <a:r>
              <a:rPr lang="en-US" sz="2000" b="1" dirty="0">
                <a:solidFill>
                  <a:srgbClr val="000000"/>
                </a:solidFill>
                <a:latin typeface="Arial" charset="0"/>
                <a:cs typeface="Arial" pitchFamily="34" charset="0"/>
              </a:rPr>
              <a:t>. Issue the commander must address</a:t>
            </a:r>
          </a:p>
          <a:p>
            <a:pPr marL="457200" indent="-457200" fontAlgn="base">
              <a:lnSpc>
                <a:spcPct val="40000"/>
              </a:lnSpc>
              <a:spcBef>
                <a:spcPct val="50000"/>
              </a:spcBef>
              <a:spcAft>
                <a:spcPct val="0"/>
              </a:spcAft>
              <a:defRPr/>
            </a:pPr>
            <a:r>
              <a:rPr lang="en-US" sz="2000" b="1" dirty="0">
                <a:solidFill>
                  <a:srgbClr val="000000"/>
                </a:solidFill>
                <a:latin typeface="Arial" charset="0"/>
                <a:cs typeface="Arial" charset="0"/>
              </a:rPr>
              <a:t>     	4. Issue awareness for the commander</a:t>
            </a:r>
          </a:p>
          <a:p>
            <a:pPr marL="457200" indent="-457200" fontAlgn="base">
              <a:lnSpc>
                <a:spcPct val="40000"/>
              </a:lnSpc>
              <a:spcBef>
                <a:spcPct val="50000"/>
              </a:spcBef>
              <a:spcAft>
                <a:spcPct val="0"/>
              </a:spcAft>
              <a:defRPr/>
            </a:pPr>
            <a:r>
              <a:rPr lang="en-US" sz="2000" b="1" dirty="0">
                <a:solidFill>
                  <a:srgbClr val="FF0000"/>
                </a:solidFill>
                <a:latin typeface="Arial" charset="0"/>
                <a:cs typeface="Arial" charset="0"/>
              </a:rPr>
              <a:t>	     </a:t>
            </a:r>
            <a:r>
              <a:rPr lang="en-US" sz="2000" b="1" dirty="0">
                <a:solidFill>
                  <a:srgbClr val="0000FF"/>
                </a:solidFill>
                <a:latin typeface="Arial" charset="0"/>
                <a:cs typeface="Arial" charset="0"/>
              </a:rPr>
              <a:t>{do not introduce 'new' evidence or issues}</a:t>
            </a:r>
          </a:p>
        </p:txBody>
      </p:sp>
      <p:sp>
        <p:nvSpPr>
          <p:cNvPr id="113667" name="Text Box 5"/>
          <p:cNvSpPr txBox="1">
            <a:spLocks noChangeArrowheads="1"/>
          </p:cNvSpPr>
          <p:nvPr/>
        </p:nvSpPr>
        <p:spPr bwMode="auto">
          <a:xfrm>
            <a:off x="1762225" y="3800676"/>
            <a:ext cx="7696200" cy="1323975"/>
          </a:xfrm>
          <a:prstGeom prst="rect">
            <a:avLst/>
          </a:prstGeom>
          <a:noFill/>
          <a:ln w="12700">
            <a:noFill/>
            <a:miter lim="800000"/>
            <a:headEnd type="none" w="sm" len="sm"/>
            <a:tailEnd type="none" w="sm" len="sm"/>
          </a:ln>
        </p:spPr>
        <p:txBody>
          <a:bodyPr wrap="square">
            <a:spAutoFit/>
          </a:bodyPr>
          <a:lstStyle/>
          <a:p>
            <a:pPr fontAlgn="base">
              <a:spcBef>
                <a:spcPct val="0"/>
              </a:spcBef>
              <a:spcAft>
                <a:spcPct val="0"/>
              </a:spcAft>
            </a:pPr>
            <a:r>
              <a:rPr lang="en-US" sz="2000" b="1" dirty="0">
                <a:solidFill>
                  <a:srgbClr val="000000"/>
                </a:solidFill>
                <a:latin typeface="Arial" charset="0"/>
                <a:cs typeface="Arial" charset="0"/>
              </a:rPr>
              <a:t>RECOMMENDATIONS:</a:t>
            </a:r>
          </a:p>
          <a:p>
            <a:pPr fontAlgn="base">
              <a:spcBef>
                <a:spcPct val="0"/>
              </a:spcBef>
              <a:spcAft>
                <a:spcPct val="0"/>
              </a:spcAft>
            </a:pPr>
            <a:r>
              <a:rPr lang="en-US" sz="2000" b="1" dirty="0">
                <a:solidFill>
                  <a:srgbClr val="000000"/>
                </a:solidFill>
                <a:latin typeface="Arial" charset="0"/>
                <a:cs typeface="Arial" charset="0"/>
              </a:rPr>
              <a:t>       </a:t>
            </a:r>
            <a:r>
              <a:rPr lang="en-US" sz="2000" b="1" dirty="0">
                <a:solidFill>
                  <a:srgbClr val="FF0000"/>
                </a:solidFill>
                <a:latin typeface="Arial" charset="0"/>
                <a:cs typeface="Arial" charset="0"/>
              </a:rPr>
              <a:t>5.  Approve the report and close the case</a:t>
            </a:r>
            <a:r>
              <a:rPr lang="en-US" sz="2000" b="1" dirty="0">
                <a:solidFill>
                  <a:srgbClr val="000000"/>
                </a:solidFill>
                <a:latin typeface="Arial" charset="0"/>
                <a:cs typeface="Arial" charset="0"/>
              </a:rPr>
              <a:t> </a:t>
            </a:r>
          </a:p>
          <a:p>
            <a:pPr fontAlgn="base">
              <a:spcBef>
                <a:spcPct val="0"/>
              </a:spcBef>
              <a:spcAft>
                <a:spcPct val="0"/>
              </a:spcAft>
            </a:pPr>
            <a:r>
              <a:rPr lang="en-US" sz="2000" b="1" dirty="0">
                <a:solidFill>
                  <a:srgbClr val="000000"/>
                </a:solidFill>
                <a:latin typeface="Arial" charset="0"/>
                <a:cs typeface="Arial" charset="0"/>
              </a:rPr>
              <a:t>       6.  Address each OTHER MATTER with a recommendation</a:t>
            </a:r>
          </a:p>
          <a:p>
            <a:pPr fontAlgn="base">
              <a:spcBef>
                <a:spcPct val="0"/>
              </a:spcBef>
              <a:spcAft>
                <a:spcPct val="0"/>
              </a:spcAft>
            </a:pPr>
            <a:r>
              <a:rPr lang="en-US" sz="2000" b="1" dirty="0">
                <a:solidFill>
                  <a:srgbClr val="000000"/>
                </a:solidFill>
                <a:latin typeface="Arial" charset="0"/>
                <a:cs typeface="Arial" charset="0"/>
              </a:rPr>
              <a:t>       7.  Address each OTHER MATTER with a recommendation</a:t>
            </a:r>
            <a:endParaRPr lang="en-US" sz="2000" b="1" dirty="0">
              <a:solidFill>
                <a:srgbClr val="FF0000"/>
              </a:solidFill>
              <a:latin typeface="Arial" charset="0"/>
              <a:cs typeface="Arial" charset="0"/>
            </a:endParaRPr>
          </a:p>
        </p:txBody>
      </p:sp>
      <p:sp>
        <p:nvSpPr>
          <p:cNvPr id="9"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10" name="Freeform 14"/>
          <p:cNvSpPr>
            <a:spLocks/>
          </p:cNvSpPr>
          <p:nvPr/>
        </p:nvSpPr>
        <p:spPr bwMode="auto">
          <a:xfrm rot="17988240">
            <a:off x="7635912" y="2270126"/>
            <a:ext cx="1266825" cy="2168525"/>
          </a:xfrm>
          <a:custGeom>
            <a:avLst/>
            <a:gdLst/>
            <a:ahLst/>
            <a:cxnLst>
              <a:cxn ang="0">
                <a:pos x="384" y="2"/>
              </a:cxn>
              <a:cxn ang="0">
                <a:pos x="479" y="12"/>
              </a:cxn>
              <a:cxn ang="0">
                <a:pos x="557" y="26"/>
              </a:cxn>
              <a:cxn ang="0">
                <a:pos x="633" y="45"/>
              </a:cxn>
              <a:cxn ang="0">
                <a:pos x="726" y="76"/>
              </a:cxn>
              <a:cxn ang="0">
                <a:pos x="805" y="112"/>
              </a:cxn>
              <a:cxn ang="0">
                <a:pos x="863" y="146"/>
              </a:cxn>
              <a:cxn ang="0">
                <a:pos x="908" y="181"/>
              </a:cxn>
              <a:cxn ang="0">
                <a:pos x="950" y="220"/>
              </a:cxn>
              <a:cxn ang="0">
                <a:pos x="986" y="260"/>
              </a:cxn>
              <a:cxn ang="0">
                <a:pos x="1019" y="310"/>
              </a:cxn>
              <a:cxn ang="0">
                <a:pos x="1039" y="357"/>
              </a:cxn>
              <a:cxn ang="0">
                <a:pos x="1051" y="418"/>
              </a:cxn>
              <a:cxn ang="0">
                <a:pos x="1043" y="472"/>
              </a:cxn>
              <a:cxn ang="0">
                <a:pos x="1025" y="525"/>
              </a:cxn>
              <a:cxn ang="0">
                <a:pos x="1001" y="568"/>
              </a:cxn>
              <a:cxn ang="0">
                <a:pos x="953" y="626"/>
              </a:cxn>
              <a:cxn ang="0">
                <a:pos x="902" y="670"/>
              </a:cxn>
              <a:cxn ang="0">
                <a:pos x="845" y="707"/>
              </a:cxn>
              <a:cxn ang="0">
                <a:pos x="771" y="748"/>
              </a:cxn>
              <a:cxn ang="0">
                <a:pos x="686" y="783"/>
              </a:cxn>
              <a:cxn ang="0">
                <a:pos x="517" y="825"/>
              </a:cxn>
              <a:cxn ang="0">
                <a:pos x="368" y="844"/>
              </a:cxn>
              <a:cxn ang="0">
                <a:pos x="283" y="911"/>
              </a:cxn>
              <a:cxn ang="0">
                <a:pos x="287" y="619"/>
              </a:cxn>
              <a:cxn ang="0">
                <a:pos x="371" y="681"/>
              </a:cxn>
              <a:cxn ang="0">
                <a:pos x="501" y="660"/>
              </a:cxn>
              <a:cxn ang="0">
                <a:pos x="636" y="616"/>
              </a:cxn>
              <a:cxn ang="0">
                <a:pos x="712" y="575"/>
              </a:cxn>
              <a:cxn ang="0">
                <a:pos x="774" y="534"/>
              </a:cxn>
              <a:cxn ang="0">
                <a:pos x="823" y="485"/>
              </a:cxn>
              <a:cxn ang="0">
                <a:pos x="861" y="426"/>
              </a:cxn>
              <a:cxn ang="0">
                <a:pos x="877" y="367"/>
              </a:cxn>
              <a:cxn ang="0">
                <a:pos x="876" y="313"/>
              </a:cxn>
              <a:cxn ang="0">
                <a:pos x="861" y="263"/>
              </a:cxn>
              <a:cxn ang="0">
                <a:pos x="832" y="211"/>
              </a:cxn>
              <a:cxn ang="0">
                <a:pos x="772" y="151"/>
              </a:cxn>
              <a:cxn ang="0">
                <a:pos x="699" y="102"/>
              </a:cxn>
              <a:cxn ang="0">
                <a:pos x="625" y="65"/>
              </a:cxn>
              <a:cxn ang="0">
                <a:pos x="550" y="40"/>
              </a:cxn>
              <a:cxn ang="0">
                <a:pos x="493" y="25"/>
              </a:cxn>
              <a:cxn ang="0">
                <a:pos x="422" y="15"/>
              </a:cxn>
              <a:cxn ang="0">
                <a:pos x="259" y="0"/>
              </a:cxn>
            </a:cxnLst>
            <a:rect l="0" t="0" r="r" b="b"/>
            <a:pathLst>
              <a:path w="1052" h="912">
                <a:moveTo>
                  <a:pt x="259" y="0"/>
                </a:moveTo>
                <a:lnTo>
                  <a:pt x="384" y="2"/>
                </a:lnTo>
                <a:lnTo>
                  <a:pt x="426" y="5"/>
                </a:lnTo>
                <a:lnTo>
                  <a:pt x="479" y="12"/>
                </a:lnTo>
                <a:lnTo>
                  <a:pt x="518" y="18"/>
                </a:lnTo>
                <a:lnTo>
                  <a:pt x="557" y="26"/>
                </a:lnTo>
                <a:lnTo>
                  <a:pt x="597" y="35"/>
                </a:lnTo>
                <a:lnTo>
                  <a:pt x="633" y="45"/>
                </a:lnTo>
                <a:lnTo>
                  <a:pt x="675" y="58"/>
                </a:lnTo>
                <a:lnTo>
                  <a:pt x="726" y="76"/>
                </a:lnTo>
                <a:lnTo>
                  <a:pt x="766" y="93"/>
                </a:lnTo>
                <a:lnTo>
                  <a:pt x="805" y="112"/>
                </a:lnTo>
                <a:lnTo>
                  <a:pt x="832" y="128"/>
                </a:lnTo>
                <a:lnTo>
                  <a:pt x="863" y="146"/>
                </a:lnTo>
                <a:lnTo>
                  <a:pt x="884" y="161"/>
                </a:lnTo>
                <a:lnTo>
                  <a:pt x="908" y="181"/>
                </a:lnTo>
                <a:lnTo>
                  <a:pt x="929" y="200"/>
                </a:lnTo>
                <a:lnTo>
                  <a:pt x="950" y="220"/>
                </a:lnTo>
                <a:lnTo>
                  <a:pt x="966" y="236"/>
                </a:lnTo>
                <a:lnTo>
                  <a:pt x="986" y="260"/>
                </a:lnTo>
                <a:lnTo>
                  <a:pt x="1006" y="285"/>
                </a:lnTo>
                <a:lnTo>
                  <a:pt x="1019" y="310"/>
                </a:lnTo>
                <a:lnTo>
                  <a:pt x="1030" y="332"/>
                </a:lnTo>
                <a:lnTo>
                  <a:pt x="1039" y="357"/>
                </a:lnTo>
                <a:lnTo>
                  <a:pt x="1047" y="384"/>
                </a:lnTo>
                <a:lnTo>
                  <a:pt x="1051" y="418"/>
                </a:lnTo>
                <a:lnTo>
                  <a:pt x="1048" y="448"/>
                </a:lnTo>
                <a:lnTo>
                  <a:pt x="1043" y="472"/>
                </a:lnTo>
                <a:lnTo>
                  <a:pt x="1037" y="497"/>
                </a:lnTo>
                <a:lnTo>
                  <a:pt x="1025" y="525"/>
                </a:lnTo>
                <a:lnTo>
                  <a:pt x="1015" y="547"/>
                </a:lnTo>
                <a:lnTo>
                  <a:pt x="1001" y="568"/>
                </a:lnTo>
                <a:lnTo>
                  <a:pt x="979" y="596"/>
                </a:lnTo>
                <a:lnTo>
                  <a:pt x="953" y="626"/>
                </a:lnTo>
                <a:lnTo>
                  <a:pt x="925" y="650"/>
                </a:lnTo>
                <a:lnTo>
                  <a:pt x="902" y="670"/>
                </a:lnTo>
                <a:lnTo>
                  <a:pt x="873" y="691"/>
                </a:lnTo>
                <a:lnTo>
                  <a:pt x="845" y="707"/>
                </a:lnTo>
                <a:lnTo>
                  <a:pt x="812" y="726"/>
                </a:lnTo>
                <a:lnTo>
                  <a:pt x="771" y="748"/>
                </a:lnTo>
                <a:lnTo>
                  <a:pt x="731" y="765"/>
                </a:lnTo>
                <a:lnTo>
                  <a:pt x="686" y="783"/>
                </a:lnTo>
                <a:lnTo>
                  <a:pt x="593" y="809"/>
                </a:lnTo>
                <a:lnTo>
                  <a:pt x="517" y="825"/>
                </a:lnTo>
                <a:lnTo>
                  <a:pt x="434" y="837"/>
                </a:lnTo>
                <a:lnTo>
                  <a:pt x="368" y="844"/>
                </a:lnTo>
                <a:lnTo>
                  <a:pt x="283" y="848"/>
                </a:lnTo>
                <a:lnTo>
                  <a:pt x="283" y="911"/>
                </a:lnTo>
                <a:lnTo>
                  <a:pt x="0" y="767"/>
                </a:lnTo>
                <a:lnTo>
                  <a:pt x="287" y="619"/>
                </a:lnTo>
                <a:lnTo>
                  <a:pt x="286" y="685"/>
                </a:lnTo>
                <a:lnTo>
                  <a:pt x="371" y="681"/>
                </a:lnTo>
                <a:lnTo>
                  <a:pt x="434" y="673"/>
                </a:lnTo>
                <a:lnTo>
                  <a:pt x="501" y="660"/>
                </a:lnTo>
                <a:lnTo>
                  <a:pt x="593" y="634"/>
                </a:lnTo>
                <a:lnTo>
                  <a:pt x="636" y="616"/>
                </a:lnTo>
                <a:lnTo>
                  <a:pt x="678" y="597"/>
                </a:lnTo>
                <a:lnTo>
                  <a:pt x="712" y="575"/>
                </a:lnTo>
                <a:lnTo>
                  <a:pt x="747" y="554"/>
                </a:lnTo>
                <a:lnTo>
                  <a:pt x="774" y="534"/>
                </a:lnTo>
                <a:lnTo>
                  <a:pt x="797" y="512"/>
                </a:lnTo>
                <a:lnTo>
                  <a:pt x="823" y="485"/>
                </a:lnTo>
                <a:lnTo>
                  <a:pt x="845" y="454"/>
                </a:lnTo>
                <a:lnTo>
                  <a:pt x="861" y="426"/>
                </a:lnTo>
                <a:lnTo>
                  <a:pt x="869" y="399"/>
                </a:lnTo>
                <a:lnTo>
                  <a:pt x="877" y="367"/>
                </a:lnTo>
                <a:lnTo>
                  <a:pt x="878" y="335"/>
                </a:lnTo>
                <a:lnTo>
                  <a:pt x="876" y="313"/>
                </a:lnTo>
                <a:lnTo>
                  <a:pt x="871" y="290"/>
                </a:lnTo>
                <a:lnTo>
                  <a:pt x="861" y="263"/>
                </a:lnTo>
                <a:lnTo>
                  <a:pt x="848" y="236"/>
                </a:lnTo>
                <a:lnTo>
                  <a:pt x="832" y="211"/>
                </a:lnTo>
                <a:lnTo>
                  <a:pt x="810" y="187"/>
                </a:lnTo>
                <a:lnTo>
                  <a:pt x="772" y="151"/>
                </a:lnTo>
                <a:lnTo>
                  <a:pt x="740" y="127"/>
                </a:lnTo>
                <a:lnTo>
                  <a:pt x="699" y="102"/>
                </a:lnTo>
                <a:lnTo>
                  <a:pt x="656" y="80"/>
                </a:lnTo>
                <a:lnTo>
                  <a:pt x="625" y="65"/>
                </a:lnTo>
                <a:lnTo>
                  <a:pt x="587" y="51"/>
                </a:lnTo>
                <a:lnTo>
                  <a:pt x="550" y="40"/>
                </a:lnTo>
                <a:lnTo>
                  <a:pt x="521" y="32"/>
                </a:lnTo>
                <a:lnTo>
                  <a:pt x="493" y="25"/>
                </a:lnTo>
                <a:lnTo>
                  <a:pt x="456" y="19"/>
                </a:lnTo>
                <a:lnTo>
                  <a:pt x="422" y="15"/>
                </a:lnTo>
                <a:lnTo>
                  <a:pt x="376" y="9"/>
                </a:lnTo>
                <a:lnTo>
                  <a:pt x="259" y="0"/>
                </a:lnTo>
              </a:path>
            </a:pathLst>
          </a:custGeom>
          <a:solidFill>
            <a:srgbClr val="FFFF00"/>
          </a:solidFill>
          <a:ln w="12700" cap="rnd" cmpd="sng">
            <a:solidFill>
              <a:srgbClr val="000000"/>
            </a:solidFill>
            <a:prstDash val="solid"/>
            <a:round/>
            <a:headEnd/>
            <a:tailEnd/>
          </a:ln>
          <a:effectLst/>
        </p:spPr>
        <p:txBody>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charset="0"/>
            </a:endParaRPr>
          </a:p>
        </p:txBody>
      </p:sp>
      <p:sp>
        <p:nvSpPr>
          <p:cNvPr id="143369" name="Rectangle 2"/>
          <p:cNvSpPr>
            <a:spLocks noChangeArrowheads="1"/>
          </p:cNvSpPr>
          <p:nvPr/>
        </p:nvSpPr>
        <p:spPr bwMode="auto">
          <a:xfrm>
            <a:off x="2762450" y="228600"/>
            <a:ext cx="7391400" cy="1143000"/>
          </a:xfrm>
          <a:prstGeom prst="rect">
            <a:avLst/>
          </a:prstGeom>
          <a:noFill/>
          <a:ln w="9525">
            <a:noFill/>
            <a:miter lim="800000"/>
            <a:headEnd/>
            <a:tailEnd/>
          </a:ln>
        </p:spPr>
        <p:txBody>
          <a:bodyPr lIns="92075" tIns="46038" rIns="92075" bIns="46038" anchor="ctr"/>
          <a:lstStyle/>
          <a:p>
            <a:pPr algn="ctr" fontAlgn="base">
              <a:spcBef>
                <a:spcPct val="0"/>
              </a:spcBef>
              <a:spcAft>
                <a:spcPct val="0"/>
              </a:spcAft>
            </a:pPr>
            <a:r>
              <a:rPr lang="en-US" sz="3600" b="1" dirty="0">
                <a:solidFill>
                  <a:srgbClr val="000000"/>
                </a:solidFill>
                <a:latin typeface="Arial" charset="0"/>
                <a:cs typeface="Arial" charset="0"/>
              </a:rPr>
              <a:t>Next Allegation(s), Other Matters, Recommendation(s)</a:t>
            </a:r>
          </a:p>
        </p:txBody>
      </p:sp>
      <p:sp>
        <p:nvSpPr>
          <p:cNvPr id="12" name="Regular Pentagon 11"/>
          <p:cNvSpPr/>
          <p:nvPr/>
        </p:nvSpPr>
        <p:spPr bwMode="auto">
          <a:xfrm>
            <a:off x="9601200" y="1600200"/>
            <a:ext cx="762000" cy="609600"/>
          </a:xfrm>
          <a:prstGeom prst="pentagon">
            <a:avLst/>
          </a:prstGeom>
          <a:solidFill>
            <a:srgbClr val="0000FF"/>
          </a:solidFill>
          <a:ln w="76200" cap="flat" cmpd="sng" algn="ctr">
            <a:noFill/>
            <a:prstDash val="solid"/>
            <a:round/>
            <a:headEnd type="none" w="med" len="med"/>
            <a:tailEnd type="none" w="med" len="med"/>
          </a:ln>
          <a:effectLst/>
        </p:spPr>
        <p:txBody>
          <a:bodyPr>
            <a:spAutoFit/>
          </a:bodyPr>
          <a:lstStyle/>
          <a:p>
            <a:pPr algn="ctr" fontAlgn="base">
              <a:spcBef>
                <a:spcPct val="0"/>
              </a:spcBef>
              <a:spcAft>
                <a:spcPct val="0"/>
              </a:spcAft>
              <a:defRPr/>
            </a:pPr>
            <a:r>
              <a:rPr lang="en-US" sz="2400" b="1" dirty="0">
                <a:solidFill>
                  <a:srgbClr val="FFFFFF"/>
                </a:solidFill>
                <a:effectLst>
                  <a:outerShdw blurRad="38100" dist="38100" dir="2700000" algn="tl">
                    <a:srgbClr val="000000">
                      <a:alpha val="43137"/>
                    </a:srgbClr>
                  </a:outerShdw>
                </a:effectLst>
                <a:latin typeface="Arial" charset="0"/>
                <a:cs typeface="Arial" pitchFamily="34" charset="0"/>
              </a:rPr>
              <a:t>2</a:t>
            </a:r>
          </a:p>
        </p:txBody>
      </p:sp>
      <p:sp>
        <p:nvSpPr>
          <p:cNvPr id="13" name="Regular Pentagon 12"/>
          <p:cNvSpPr/>
          <p:nvPr/>
        </p:nvSpPr>
        <p:spPr bwMode="auto">
          <a:xfrm>
            <a:off x="9628188" y="2514600"/>
            <a:ext cx="762000" cy="609600"/>
          </a:xfrm>
          <a:prstGeom prst="pentagon">
            <a:avLst/>
          </a:prstGeom>
          <a:solidFill>
            <a:srgbClr val="0000FF"/>
          </a:solidFill>
          <a:ln w="76200" cap="flat" cmpd="sng" algn="ctr">
            <a:noFill/>
            <a:prstDash val="solid"/>
            <a:round/>
            <a:headEnd type="none" w="med" len="med"/>
            <a:tailEnd type="none" w="med" len="med"/>
          </a:ln>
          <a:effectLst/>
        </p:spPr>
        <p:txBody>
          <a:bodyPr>
            <a:spAutoFit/>
          </a:bodyPr>
          <a:lstStyle/>
          <a:p>
            <a:pPr algn="ctr" fontAlgn="base">
              <a:spcBef>
                <a:spcPct val="0"/>
              </a:spcBef>
              <a:spcAft>
                <a:spcPct val="0"/>
              </a:spcAft>
              <a:defRPr/>
            </a:pPr>
            <a:r>
              <a:rPr lang="en-US" sz="2400" b="1" dirty="0">
                <a:solidFill>
                  <a:srgbClr val="FFFFFF"/>
                </a:solidFill>
                <a:effectLst>
                  <a:outerShdw blurRad="38100" dist="38100" dir="2700000" algn="tl">
                    <a:srgbClr val="000000">
                      <a:alpha val="43137"/>
                    </a:srgbClr>
                  </a:outerShdw>
                </a:effectLst>
                <a:latin typeface="Arial" charset="0"/>
                <a:cs typeface="Arial" pitchFamily="34" charset="0"/>
              </a:rPr>
              <a:t>3</a:t>
            </a:r>
          </a:p>
        </p:txBody>
      </p:sp>
      <p:sp>
        <p:nvSpPr>
          <p:cNvPr id="14" name="Regular Pentagon 13"/>
          <p:cNvSpPr/>
          <p:nvPr/>
        </p:nvSpPr>
        <p:spPr bwMode="auto">
          <a:xfrm>
            <a:off x="9677400" y="3733800"/>
            <a:ext cx="762000" cy="609600"/>
          </a:xfrm>
          <a:prstGeom prst="pentagon">
            <a:avLst/>
          </a:prstGeom>
          <a:solidFill>
            <a:srgbClr val="0000FF"/>
          </a:solidFill>
          <a:ln w="76200" cap="flat" cmpd="sng" algn="ctr">
            <a:noFill/>
            <a:prstDash val="solid"/>
            <a:round/>
            <a:headEnd type="none" w="med" len="med"/>
            <a:tailEnd type="none" w="med" len="med"/>
          </a:ln>
          <a:effectLst/>
        </p:spPr>
        <p:txBody>
          <a:bodyPr>
            <a:spAutoFit/>
          </a:bodyPr>
          <a:lstStyle/>
          <a:p>
            <a:pPr algn="ctr" fontAlgn="base">
              <a:spcBef>
                <a:spcPct val="0"/>
              </a:spcBef>
              <a:spcAft>
                <a:spcPct val="0"/>
              </a:spcAft>
              <a:defRPr/>
            </a:pPr>
            <a:r>
              <a:rPr lang="en-US" sz="2400" b="1" dirty="0">
                <a:solidFill>
                  <a:srgbClr val="FFFFFF"/>
                </a:solidFill>
                <a:effectLst>
                  <a:outerShdw blurRad="38100" dist="38100" dir="2700000" algn="tl">
                    <a:srgbClr val="000000">
                      <a:alpha val="43137"/>
                    </a:srgbClr>
                  </a:outerShdw>
                </a:effectLst>
                <a:latin typeface="Arial" charset="0"/>
                <a:cs typeface="Arial" pitchFamily="34" charset="0"/>
              </a:rPr>
              <a:t>4</a:t>
            </a:r>
          </a:p>
        </p:txBody>
      </p:sp>
      <p:sp>
        <p:nvSpPr>
          <p:cNvPr id="15" name="TextBox 14"/>
          <p:cNvSpPr txBox="1">
            <a:spLocks noChangeArrowheads="1"/>
          </p:cNvSpPr>
          <p:nvPr/>
        </p:nvSpPr>
        <p:spPr bwMode="auto">
          <a:xfrm rot="3363357">
            <a:off x="8177732" y="3088482"/>
            <a:ext cx="1092200" cy="277812"/>
          </a:xfrm>
          <a:prstGeom prst="rect">
            <a:avLst/>
          </a:prstGeom>
          <a:noFill/>
          <a:ln w="9525">
            <a:noFill/>
            <a:miter lim="800000"/>
            <a:headEnd/>
            <a:tailEnd/>
          </a:ln>
        </p:spPr>
        <p:txBody>
          <a:bodyPr wrap="none">
            <a:spAutoFit/>
          </a:bodyPr>
          <a:lstStyle/>
          <a:p>
            <a:pPr fontAlgn="base">
              <a:spcBef>
                <a:spcPct val="0"/>
              </a:spcBef>
              <a:spcAft>
                <a:spcPct val="0"/>
              </a:spcAft>
            </a:pPr>
            <a:r>
              <a:rPr lang="en-US" sz="1200" b="1" dirty="0">
                <a:solidFill>
                  <a:srgbClr val="000000"/>
                </a:solidFill>
                <a:latin typeface="Arial" charset="0"/>
                <a:cs typeface="Arial" charset="0"/>
              </a:rPr>
              <a:t>must lead to</a:t>
            </a:r>
          </a:p>
        </p:txBody>
      </p:sp>
      <p:sp>
        <p:nvSpPr>
          <p:cNvPr id="16" name="TextBox 15"/>
          <p:cNvSpPr txBox="1">
            <a:spLocks noChangeArrowheads="1"/>
          </p:cNvSpPr>
          <p:nvPr/>
        </p:nvSpPr>
        <p:spPr bwMode="auto">
          <a:xfrm>
            <a:off x="7315200" y="4066594"/>
            <a:ext cx="1200970" cy="276999"/>
          </a:xfrm>
          <a:prstGeom prst="rect">
            <a:avLst/>
          </a:prstGeom>
          <a:noFill/>
          <a:ln w="9525">
            <a:noFill/>
            <a:miter lim="800000"/>
            <a:headEnd/>
            <a:tailEnd/>
          </a:ln>
        </p:spPr>
        <p:txBody>
          <a:bodyPr wrap="none">
            <a:spAutoFit/>
          </a:bodyPr>
          <a:lstStyle/>
          <a:p>
            <a:pPr fontAlgn="base">
              <a:spcBef>
                <a:spcPct val="0"/>
              </a:spcBef>
              <a:spcAft>
                <a:spcPct val="0"/>
              </a:spcAft>
            </a:pPr>
            <a:r>
              <a:rPr lang="en-US" sz="1200" b="1" i="1" u="sng" dirty="0">
                <a:solidFill>
                  <a:srgbClr val="FF0000"/>
                </a:solidFill>
                <a:latin typeface="Arial" charset="0"/>
                <a:cs typeface="Arial" charset="0"/>
              </a:rPr>
              <a:t>(Always first!)</a:t>
            </a:r>
          </a:p>
        </p:txBody>
      </p:sp>
      <p:sp>
        <p:nvSpPr>
          <p:cNvPr id="19" name="TextBox 18"/>
          <p:cNvSpPr txBox="1">
            <a:spLocks noChangeArrowheads="1"/>
          </p:cNvSpPr>
          <p:nvPr/>
        </p:nvSpPr>
        <p:spPr bwMode="auto">
          <a:xfrm>
            <a:off x="1670222" y="5189993"/>
            <a:ext cx="8839200" cy="954107"/>
          </a:xfrm>
          <a:prstGeom prst="rect">
            <a:avLst/>
          </a:prstGeom>
          <a:solidFill>
            <a:srgbClr val="FF0000"/>
          </a:solidFill>
          <a:ln w="57150">
            <a:solidFill>
              <a:srgbClr val="FF0000"/>
            </a:solidFill>
            <a:miter lim="800000"/>
            <a:headEnd/>
            <a:tailEnd/>
          </a:ln>
        </p:spPr>
        <p:txBody>
          <a:bodyPr wrap="square">
            <a:spAutoFit/>
          </a:bodyPr>
          <a:lstStyle/>
          <a:p>
            <a:pPr algn="ctr" fontAlgn="base">
              <a:spcBef>
                <a:spcPct val="0"/>
              </a:spcBef>
              <a:spcAft>
                <a:spcPct val="0"/>
              </a:spcAft>
            </a:pPr>
            <a:r>
              <a:rPr lang="en-US" sz="2000" b="1" dirty="0">
                <a:solidFill>
                  <a:srgbClr val="FEFDE3"/>
                </a:solidFill>
                <a:latin typeface="Arial" charset="0"/>
                <a:cs typeface="Arial" charset="0"/>
              </a:rPr>
              <a:t>IGs never recommend adverse action.  </a:t>
            </a:r>
            <a:r>
              <a:rPr lang="en-US" b="1" dirty="0">
                <a:solidFill>
                  <a:srgbClr val="FEFDE3"/>
                </a:solidFill>
                <a:latin typeface="Arial" charset="0"/>
                <a:cs typeface="Arial" charset="0"/>
              </a:rPr>
              <a:t>However, recommending administrative action to correct a mistake is appropriate.   For instance, recovering an unauthorized BAH or TDY payment is not an adverse action.</a:t>
            </a:r>
          </a:p>
        </p:txBody>
      </p:sp>
      <p:grpSp>
        <p:nvGrpSpPr>
          <p:cNvPr id="21" name="Group 12"/>
          <p:cNvGrpSpPr>
            <a:grpSpLocks/>
          </p:cNvGrpSpPr>
          <p:nvPr/>
        </p:nvGrpSpPr>
        <p:grpSpPr bwMode="auto">
          <a:xfrm>
            <a:off x="9436100" y="152400"/>
            <a:ext cx="1231900" cy="1219200"/>
            <a:chOff x="7467600" y="76200"/>
            <a:chExt cx="1231900" cy="1219200"/>
          </a:xfrm>
        </p:grpSpPr>
        <p:sp>
          <p:nvSpPr>
            <p:cNvPr id="25" name="AutoShape 5"/>
            <p:cNvSpPr>
              <a:spLocks noChangeArrowheads="1"/>
            </p:cNvSpPr>
            <p:nvPr/>
          </p:nvSpPr>
          <p:spPr bwMode="auto">
            <a:xfrm>
              <a:off x="7467600" y="76200"/>
              <a:ext cx="1231900"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endParaRPr lang="en-US" b="1" dirty="0">
                <a:solidFill>
                  <a:srgbClr val="000000"/>
                </a:solidFill>
              </a:endParaRPr>
            </a:p>
          </p:txBody>
        </p:sp>
        <p:sp>
          <p:nvSpPr>
            <p:cNvPr id="26" name="Text Box 6"/>
            <p:cNvSpPr txBox="1">
              <a:spLocks noChangeArrowheads="1"/>
            </p:cNvSpPr>
            <p:nvPr/>
          </p:nvSpPr>
          <p:spPr bwMode="auto">
            <a:xfrm>
              <a:off x="7811173" y="505336"/>
              <a:ext cx="647027" cy="523220"/>
            </a:xfrm>
            <a:prstGeom prst="rect">
              <a:avLst/>
            </a:prstGeom>
            <a:noFill/>
            <a:ln w="12700">
              <a:noFill/>
              <a:miter lim="800000"/>
              <a:headEnd/>
              <a:tailEnd/>
            </a:ln>
          </p:spPr>
          <p:txBody>
            <a:bodyPr>
              <a:spAutoFit/>
            </a:bodyPr>
            <a:lstStyle/>
            <a:p>
              <a:pPr eaLnBrk="0" fontAlgn="base" hangingPunct="0">
                <a:spcBef>
                  <a:spcPct val="0"/>
                </a:spcBef>
                <a:spcAft>
                  <a:spcPct val="0"/>
                </a:spcAft>
              </a:pPr>
              <a:r>
                <a:rPr lang="en-US" sz="1400" b="1" i="1" dirty="0">
                  <a:solidFill>
                    <a:srgbClr val="000000"/>
                  </a:solidFill>
                  <a:latin typeface="Tempus Sans ITC" pitchFamily="82" charset="0"/>
                  <a:cs typeface="Arial" charset="0"/>
                </a:rPr>
                <a:t>ELO</a:t>
              </a:r>
            </a:p>
            <a:p>
              <a:pPr eaLnBrk="0" fontAlgn="base" hangingPunct="0">
                <a:spcBef>
                  <a:spcPct val="0"/>
                </a:spcBef>
                <a:spcAft>
                  <a:spcPct val="0"/>
                </a:spcAft>
              </a:pPr>
              <a:r>
                <a:rPr lang="en-US" sz="1400" b="1" i="1" dirty="0">
                  <a:solidFill>
                    <a:srgbClr val="000000"/>
                  </a:solidFill>
                  <a:latin typeface="Tempus Sans ITC" pitchFamily="82" charset="0"/>
                  <a:cs typeface="Arial" charset="0"/>
                </a:rPr>
                <a:t>  15</a:t>
              </a:r>
            </a:p>
          </p:txBody>
        </p:sp>
      </p:grpSp>
      <p:sp>
        <p:nvSpPr>
          <p:cNvPr id="27" name="TextBox 26"/>
          <p:cNvSpPr txBox="1"/>
          <p:nvPr/>
        </p:nvSpPr>
        <p:spPr>
          <a:xfrm>
            <a:off x="1752600" y="6096000"/>
            <a:ext cx="6569362" cy="338554"/>
          </a:xfrm>
          <a:prstGeom prst="rect">
            <a:avLst/>
          </a:prstGeom>
          <a:noFill/>
        </p:spPr>
        <p:txBody>
          <a:bodyPr wrap="none" rtlCol="0">
            <a:spAutoFit/>
          </a:bodyPr>
          <a:lstStyle/>
          <a:p>
            <a:pPr marL="0" lvl="4" fontAlgn="base">
              <a:spcBef>
                <a:spcPct val="0"/>
              </a:spcBef>
              <a:spcAft>
                <a:spcPct val="0"/>
              </a:spcAft>
            </a:pP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Section 4-13( II-4-44 to 150) , Appendix D</a:t>
            </a:r>
          </a:p>
        </p:txBody>
      </p:sp>
      <p:sp>
        <p:nvSpPr>
          <p:cNvPr id="18" name="Oval 17"/>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424005778"/>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 calcmode="lin" valueType="num">
                                      <p:cBhvr additive="base">
                                        <p:cTn id="15"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7">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 calcmode="lin" valueType="num">
                                      <p:cBhvr additive="base">
                                        <p:cTn id="23" dur="5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 calcmode="lin" valueType="num">
                                      <p:cBhvr additive="base">
                                        <p:cTn id="27" dur="500" fill="hold"/>
                                        <p:tgtEl>
                                          <p:spTgt spid="7">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7">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3667">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3667">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3667">
                                            <p:txEl>
                                              <p:pRg st="2" end="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3667">
                                            <p:txEl>
                                              <p:pRg st="3" end="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par>
                                <p:cTn id="57" presetID="1" presetClass="exit"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16" grpId="0"/>
      <p:bldP spid="19" grpId="0" animBg="1"/>
      <p:bldP spid="18" grpId="0" animBg="1"/>
    </p:bldLst>
  </p:timing>
</p:sld>
</file>

<file path=ppt/slides/slide1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135171" name="Rectangle 2"/>
          <p:cNvSpPr>
            <a:spLocks noGrp="1" noChangeArrowheads="1"/>
          </p:cNvSpPr>
          <p:nvPr>
            <p:ph type="title"/>
          </p:nvPr>
        </p:nvSpPr>
        <p:spPr>
          <a:xfrm>
            <a:off x="3124200" y="304800"/>
            <a:ext cx="6311900" cy="838200"/>
          </a:xfrm>
        </p:spPr>
        <p:txBody>
          <a:bodyPr/>
          <a:lstStyle/>
          <a:p>
            <a:pPr eaLnBrk="1" hangingPunct="1">
              <a:buClr>
                <a:schemeClr val="accent2"/>
              </a:buClr>
            </a:pPr>
            <a:r>
              <a:rPr lang="en-US" sz="4000" dirty="0">
                <a:solidFill>
                  <a:schemeClr val="tx1"/>
                </a:solidFill>
              </a:rPr>
              <a:t>Synopsis</a:t>
            </a:r>
            <a:br>
              <a:rPr lang="en-US" sz="4000" dirty="0">
                <a:solidFill>
                  <a:schemeClr val="tx1"/>
                </a:solidFill>
              </a:rPr>
            </a:br>
            <a:r>
              <a:rPr lang="en-US" sz="2400" dirty="0">
                <a:solidFill>
                  <a:srgbClr val="FF0000"/>
                </a:solidFill>
              </a:rPr>
              <a:t>Write this part LAST! </a:t>
            </a:r>
          </a:p>
        </p:txBody>
      </p:sp>
      <p:sp>
        <p:nvSpPr>
          <p:cNvPr id="7" name="TextBox 6"/>
          <p:cNvSpPr txBox="1"/>
          <p:nvPr/>
        </p:nvSpPr>
        <p:spPr>
          <a:xfrm>
            <a:off x="1752601" y="6096000"/>
            <a:ext cx="6627071" cy="338554"/>
          </a:xfrm>
          <a:prstGeom prst="rect">
            <a:avLst/>
          </a:prstGeom>
          <a:noFill/>
        </p:spPr>
        <p:txBody>
          <a:bodyPr wrap="none" rtlCol="0">
            <a:spAutoFit/>
          </a:bodyPr>
          <a:lstStyle/>
          <a:p>
            <a:pPr marL="0" lvl="4" fontAlgn="base">
              <a:spcBef>
                <a:spcPct val="0"/>
              </a:spcBef>
              <a:spcAft>
                <a:spcPct val="0"/>
              </a:spcAft>
            </a:pP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Section 4-13 ( II-4-44 to 150) , Appendix D</a:t>
            </a:r>
          </a:p>
        </p:txBody>
      </p:sp>
      <p:grpSp>
        <p:nvGrpSpPr>
          <p:cNvPr id="8" name="Group 7"/>
          <p:cNvGrpSpPr>
            <a:grpSpLocks/>
          </p:cNvGrpSpPr>
          <p:nvPr/>
        </p:nvGrpSpPr>
        <p:grpSpPr bwMode="auto">
          <a:xfrm>
            <a:off x="1816979" y="1833561"/>
            <a:ext cx="8602151" cy="4247317"/>
            <a:chOff x="381000" y="4876799"/>
            <a:chExt cx="8458200" cy="4245891"/>
          </a:xfrm>
        </p:grpSpPr>
        <p:sp>
          <p:nvSpPr>
            <p:cNvPr id="10" name="TextBox 17"/>
            <p:cNvSpPr txBox="1">
              <a:spLocks noChangeArrowheads="1"/>
            </p:cNvSpPr>
            <p:nvPr/>
          </p:nvSpPr>
          <p:spPr bwMode="auto">
            <a:xfrm>
              <a:off x="381000" y="4876799"/>
              <a:ext cx="8458200" cy="4245891"/>
            </a:xfrm>
            <a:prstGeom prst="rect">
              <a:avLst/>
            </a:prstGeom>
            <a:solidFill>
              <a:srgbClr val="FFFFFF"/>
            </a:solidFill>
            <a:ln w="57150">
              <a:solidFill>
                <a:srgbClr val="0000FF"/>
              </a:solidFill>
              <a:miter lim="800000"/>
              <a:headEnd/>
              <a:tailEnd/>
            </a:ln>
          </p:spPr>
          <p:txBody>
            <a:bodyPr>
              <a:spAutoFit/>
            </a:bodyPr>
            <a:lstStyle/>
            <a:p>
              <a:pPr fontAlgn="base">
                <a:spcBef>
                  <a:spcPct val="0"/>
                </a:spcBef>
                <a:spcAft>
                  <a:spcPct val="0"/>
                </a:spcAft>
              </a:pPr>
              <a:r>
                <a:rPr lang="en-US" b="1" dirty="0">
                  <a:solidFill>
                    <a:srgbClr val="000000"/>
                  </a:solidFill>
                  <a:latin typeface="Arial" charset="0"/>
                  <a:cs typeface="Arial" charset="0"/>
                </a:rPr>
                <a:t>             The SYNOPSIS should include a </a:t>
              </a:r>
              <a:r>
                <a:rPr lang="en-US" b="1" u="sng" dirty="0">
                  <a:solidFill>
                    <a:srgbClr val="FF0000"/>
                  </a:solidFill>
                  <a:latin typeface="Arial" charset="0"/>
                  <a:cs typeface="Arial" charset="0"/>
                </a:rPr>
                <a:t>concise summary </a:t>
              </a:r>
              <a:r>
                <a:rPr lang="en-US" b="1" dirty="0">
                  <a:solidFill>
                    <a:srgbClr val="000000"/>
                  </a:solidFill>
                  <a:latin typeface="Arial" charset="0"/>
                  <a:cs typeface="Arial" charset="0"/>
                </a:rPr>
                <a:t>of all parts of the       	Consideration of the Allegations section to include: the </a:t>
              </a:r>
              <a:r>
                <a:rPr lang="en-US" b="1" dirty="0">
                  <a:solidFill>
                    <a:srgbClr val="0000FF"/>
                  </a:solidFill>
                  <a:latin typeface="Arial" charset="0"/>
                  <a:cs typeface="Arial" charset="0"/>
                </a:rPr>
                <a:t>allegation</a:t>
              </a:r>
              <a:r>
                <a:rPr lang="en-US" b="1" dirty="0">
                  <a:solidFill>
                    <a:srgbClr val="000000"/>
                  </a:solidFill>
                  <a:latin typeface="Arial" charset="0"/>
                  <a:cs typeface="Arial" charset="0"/>
                </a:rPr>
                <a:t>, the </a:t>
              </a:r>
              <a:r>
                <a:rPr lang="en-US" b="1" dirty="0">
                  <a:solidFill>
                    <a:srgbClr val="0000FF"/>
                  </a:solidFill>
                  <a:latin typeface="Arial" charset="0"/>
                  <a:cs typeface="Arial" charset="0"/>
                </a:rPr>
                <a:t>elements of proof from the standard</a:t>
              </a:r>
              <a:r>
                <a:rPr lang="en-US" b="1" dirty="0">
                  <a:solidFill>
                    <a:srgbClr val="000000"/>
                  </a:solidFill>
                  <a:latin typeface="Arial" charset="0"/>
                  <a:cs typeface="Arial" charset="0"/>
                </a:rPr>
                <a:t>, the </a:t>
              </a:r>
              <a:r>
                <a:rPr lang="en-US" b="1" dirty="0">
                  <a:solidFill>
                    <a:srgbClr val="0000FF"/>
                  </a:solidFill>
                  <a:latin typeface="Arial" charset="0"/>
                  <a:cs typeface="Arial" charset="0"/>
                </a:rPr>
                <a:t>key evidence on </a:t>
              </a:r>
              <a:r>
                <a:rPr lang="en-US" b="1" u="sng" dirty="0">
                  <a:solidFill>
                    <a:srgbClr val="0000FF"/>
                  </a:solidFill>
                  <a:latin typeface="Arial" charset="0"/>
                  <a:cs typeface="Arial" charset="0"/>
                </a:rPr>
                <a:t>BOTH SIDES</a:t>
              </a:r>
              <a:r>
                <a:rPr lang="en-US" b="1" dirty="0">
                  <a:solidFill>
                    <a:srgbClr val="000000"/>
                  </a:solidFill>
                  <a:latin typeface="Arial" charset="0"/>
                  <a:cs typeface="Arial" charset="0"/>
                </a:rPr>
                <a:t>, and a </a:t>
              </a:r>
              <a:r>
                <a:rPr lang="en-US" b="1" dirty="0">
                  <a:solidFill>
                    <a:srgbClr val="0000FF"/>
                  </a:solidFill>
                  <a:latin typeface="Arial" charset="0"/>
                  <a:cs typeface="Arial" charset="0"/>
                </a:rPr>
                <a:t>comparison of the evidence </a:t>
              </a:r>
              <a:r>
                <a:rPr lang="en-US" b="1" u="sng" dirty="0">
                  <a:solidFill>
                    <a:srgbClr val="0000FF"/>
                  </a:solidFill>
                  <a:latin typeface="Arial" charset="0"/>
                  <a:cs typeface="Arial" charset="0"/>
                </a:rPr>
                <a:t>(your analysis) </a:t>
              </a:r>
              <a:r>
                <a:rPr lang="en-US" b="1" dirty="0">
                  <a:solidFill>
                    <a:srgbClr val="0000FF"/>
                  </a:solidFill>
                  <a:latin typeface="Arial" charset="0"/>
                  <a:cs typeface="Arial" charset="0"/>
                </a:rPr>
                <a:t>leading to the conclusion that the allegation was/was not substantiated</a:t>
              </a:r>
              <a:r>
                <a:rPr lang="en-US" b="1" dirty="0">
                  <a:solidFill>
                    <a:srgbClr val="000000"/>
                  </a:solidFill>
                  <a:latin typeface="Arial" charset="0"/>
                  <a:cs typeface="Arial" charset="0"/>
                </a:rPr>
                <a:t>. </a:t>
              </a:r>
            </a:p>
            <a:p>
              <a:pPr fontAlgn="base">
                <a:spcBef>
                  <a:spcPct val="0"/>
                </a:spcBef>
                <a:spcAft>
                  <a:spcPct val="0"/>
                </a:spcAft>
              </a:pPr>
              <a:endParaRPr lang="en-US" b="1" dirty="0">
                <a:solidFill>
                  <a:srgbClr val="000000"/>
                </a:solidFill>
                <a:latin typeface="Arial" charset="0"/>
                <a:cs typeface="Arial" charset="0"/>
              </a:endParaRPr>
            </a:p>
            <a:p>
              <a:pPr fontAlgn="base">
                <a:spcBef>
                  <a:spcPct val="0"/>
                </a:spcBef>
                <a:spcAft>
                  <a:spcPct val="0"/>
                </a:spcAft>
              </a:pPr>
              <a:r>
                <a:rPr lang="en-US" b="1" dirty="0">
                  <a:solidFill>
                    <a:srgbClr val="000000"/>
                  </a:solidFill>
                  <a:latin typeface="Arial" charset="0"/>
                  <a:cs typeface="Arial" charset="0"/>
                </a:rPr>
                <a:t>Conclude the synopsis with a finding statement that states:</a:t>
              </a:r>
            </a:p>
            <a:p>
              <a:pPr fontAlgn="base">
                <a:spcBef>
                  <a:spcPct val="0"/>
                </a:spcBef>
                <a:spcAft>
                  <a:spcPct val="0"/>
                </a:spcAft>
              </a:pPr>
              <a:r>
                <a:rPr lang="en-US" b="1" dirty="0">
                  <a:solidFill>
                    <a:srgbClr val="000000"/>
                  </a:solidFill>
                  <a:latin typeface="Arial" charset="0"/>
                  <a:cs typeface="Arial" charset="0"/>
                </a:rPr>
                <a:t> </a:t>
              </a:r>
              <a:r>
                <a:rPr lang="en-US" b="1" dirty="0">
                  <a:solidFill>
                    <a:srgbClr val="0000FF"/>
                  </a:solidFill>
                  <a:latin typeface="Arial" charset="0"/>
                  <a:cs typeface="Arial" charset="0"/>
                </a:rPr>
                <a:t>“The preponderance of credible evidence indicated that (name) (improperly – unless wrongdoing is clearly inherent in the language) (did) or (failed to do) (something).”</a:t>
              </a:r>
            </a:p>
            <a:p>
              <a:pPr fontAlgn="base">
                <a:spcBef>
                  <a:spcPct val="0"/>
                </a:spcBef>
                <a:spcAft>
                  <a:spcPct val="0"/>
                </a:spcAft>
              </a:pPr>
              <a:endParaRPr lang="en-US" b="1" dirty="0">
                <a:solidFill>
                  <a:srgbClr val="000000"/>
                </a:solidFill>
                <a:latin typeface="Arial" charset="0"/>
                <a:cs typeface="Arial" charset="0"/>
              </a:endParaRPr>
            </a:p>
            <a:p>
              <a:pPr fontAlgn="base">
                <a:spcBef>
                  <a:spcPct val="0"/>
                </a:spcBef>
                <a:spcAft>
                  <a:spcPct val="0"/>
                </a:spcAft>
              </a:pPr>
              <a:r>
                <a:rPr lang="en-US" b="1" dirty="0">
                  <a:solidFill>
                    <a:srgbClr val="000000"/>
                  </a:solidFill>
                  <a:latin typeface="Arial" charset="0"/>
                  <a:cs typeface="Arial" charset="0"/>
                </a:rPr>
                <a:t>Your SYNOPSIS </a:t>
              </a:r>
              <a:r>
                <a:rPr lang="en-US" b="1" u="sng" dirty="0">
                  <a:solidFill>
                    <a:srgbClr val="FF0000"/>
                  </a:solidFill>
                  <a:latin typeface="Arial" charset="0"/>
                  <a:cs typeface="Arial" charset="0"/>
                </a:rPr>
                <a:t>Should Not</a:t>
              </a:r>
              <a:r>
                <a:rPr lang="en-US" b="1" u="sng" dirty="0">
                  <a:solidFill>
                    <a:srgbClr val="000000"/>
                  </a:solidFill>
                  <a:latin typeface="Arial" charset="0"/>
                  <a:cs typeface="Arial" charset="0"/>
                </a:rPr>
                <a:t>: </a:t>
              </a:r>
            </a:p>
            <a:p>
              <a:pPr marL="285750" indent="-285750" fontAlgn="base">
                <a:spcBef>
                  <a:spcPct val="0"/>
                </a:spcBef>
                <a:spcAft>
                  <a:spcPct val="0"/>
                </a:spcAft>
                <a:buFontTx/>
                <a:buChar char="-"/>
              </a:pPr>
              <a:r>
                <a:rPr lang="en-US" b="1" dirty="0">
                  <a:solidFill>
                    <a:srgbClr val="000000"/>
                  </a:solidFill>
                  <a:latin typeface="Arial" charset="0"/>
                  <a:cs typeface="Arial" charset="0"/>
                </a:rPr>
                <a:t>Introduce new information or information not discussed / presented in the Consideration of Allegations section</a:t>
              </a:r>
            </a:p>
            <a:p>
              <a:pPr marL="285750" indent="-285750" fontAlgn="base">
                <a:spcBef>
                  <a:spcPct val="0"/>
                </a:spcBef>
                <a:spcAft>
                  <a:spcPct val="0"/>
                </a:spcAft>
                <a:buFontTx/>
                <a:buChar char="-"/>
              </a:pPr>
              <a:r>
                <a:rPr lang="en-US" b="1" dirty="0">
                  <a:solidFill>
                    <a:srgbClr val="000000"/>
                  </a:solidFill>
                  <a:latin typeface="Arial" charset="0"/>
                  <a:cs typeface="Arial" charset="0"/>
                </a:rPr>
                <a:t>Include all of the details available in the ROI</a:t>
              </a:r>
            </a:p>
          </p:txBody>
        </p:sp>
        <p:sp>
          <p:nvSpPr>
            <p:cNvPr id="11" name="Regular Pentagon 10"/>
            <p:cNvSpPr/>
            <p:nvPr/>
          </p:nvSpPr>
          <p:spPr bwMode="auto">
            <a:xfrm>
              <a:off x="521250" y="4903564"/>
              <a:ext cx="762000" cy="609398"/>
            </a:xfrm>
            <a:prstGeom prst="pentagon">
              <a:avLst/>
            </a:prstGeom>
            <a:solidFill>
              <a:srgbClr val="0000FF"/>
            </a:solidFill>
            <a:ln w="76200" cap="flat" cmpd="sng" algn="ctr">
              <a:noFill/>
              <a:prstDash val="solid"/>
              <a:round/>
              <a:headEnd type="none" w="med" len="med"/>
              <a:tailEnd type="none" w="med" len="med"/>
            </a:ln>
            <a:effectLst/>
          </p:spPr>
          <p:txBody>
            <a:bodyPr>
              <a:spAutoFit/>
            </a:bodyPr>
            <a:lstStyle/>
            <a:p>
              <a:pPr algn="ctr" fontAlgn="base">
                <a:spcBef>
                  <a:spcPct val="0"/>
                </a:spcBef>
                <a:spcAft>
                  <a:spcPct val="0"/>
                </a:spcAft>
                <a:defRPr/>
              </a:pPr>
              <a:r>
                <a:rPr lang="en-US" sz="2400" b="1" dirty="0">
                  <a:solidFill>
                    <a:srgbClr val="FFFFFF"/>
                  </a:solidFill>
                  <a:effectLst>
                    <a:outerShdw blurRad="38100" dist="38100" dir="2700000" algn="tl">
                      <a:srgbClr val="000000">
                        <a:alpha val="43137"/>
                      </a:srgbClr>
                    </a:outerShdw>
                  </a:effectLst>
                  <a:latin typeface="Arial" charset="0"/>
                  <a:cs typeface="Arial" pitchFamily="34" charset="0"/>
                </a:rPr>
                <a:t>5</a:t>
              </a:r>
            </a:p>
          </p:txBody>
        </p:sp>
      </p:grpSp>
      <p:grpSp>
        <p:nvGrpSpPr>
          <p:cNvPr id="12" name="Group 12"/>
          <p:cNvGrpSpPr>
            <a:grpSpLocks/>
          </p:cNvGrpSpPr>
          <p:nvPr/>
        </p:nvGrpSpPr>
        <p:grpSpPr bwMode="auto">
          <a:xfrm>
            <a:off x="9436100" y="152400"/>
            <a:ext cx="1231900" cy="1219200"/>
            <a:chOff x="7467600" y="76200"/>
            <a:chExt cx="1231900" cy="1219200"/>
          </a:xfrm>
        </p:grpSpPr>
        <p:sp>
          <p:nvSpPr>
            <p:cNvPr id="13" name="AutoShape 5"/>
            <p:cNvSpPr>
              <a:spLocks noChangeArrowheads="1"/>
            </p:cNvSpPr>
            <p:nvPr/>
          </p:nvSpPr>
          <p:spPr bwMode="auto">
            <a:xfrm>
              <a:off x="7467600" y="76200"/>
              <a:ext cx="1231900"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endParaRPr lang="en-US" b="1" dirty="0">
                <a:solidFill>
                  <a:srgbClr val="000000"/>
                </a:solidFill>
              </a:endParaRPr>
            </a:p>
          </p:txBody>
        </p:sp>
        <p:sp>
          <p:nvSpPr>
            <p:cNvPr id="14" name="Text Box 6"/>
            <p:cNvSpPr txBox="1">
              <a:spLocks noChangeArrowheads="1"/>
            </p:cNvSpPr>
            <p:nvPr/>
          </p:nvSpPr>
          <p:spPr bwMode="auto">
            <a:xfrm>
              <a:off x="7811173" y="505336"/>
              <a:ext cx="647027" cy="523220"/>
            </a:xfrm>
            <a:prstGeom prst="rect">
              <a:avLst/>
            </a:prstGeom>
            <a:noFill/>
            <a:ln w="12700">
              <a:noFill/>
              <a:miter lim="800000"/>
              <a:headEnd/>
              <a:tailEnd/>
            </a:ln>
          </p:spPr>
          <p:txBody>
            <a:bodyPr>
              <a:spAutoFit/>
            </a:bodyPr>
            <a:lstStyle/>
            <a:p>
              <a:pPr eaLnBrk="0" fontAlgn="base" hangingPunct="0">
                <a:spcBef>
                  <a:spcPct val="0"/>
                </a:spcBef>
                <a:spcAft>
                  <a:spcPct val="0"/>
                </a:spcAft>
              </a:pPr>
              <a:r>
                <a:rPr lang="en-US" sz="1400" b="1" i="1" dirty="0">
                  <a:solidFill>
                    <a:srgbClr val="000000"/>
                  </a:solidFill>
                  <a:latin typeface="Tempus Sans ITC" pitchFamily="82" charset="0"/>
                  <a:cs typeface="Arial" charset="0"/>
                </a:rPr>
                <a:t>ELO</a:t>
              </a:r>
            </a:p>
            <a:p>
              <a:pPr eaLnBrk="0" fontAlgn="base" hangingPunct="0">
                <a:spcBef>
                  <a:spcPct val="0"/>
                </a:spcBef>
                <a:spcAft>
                  <a:spcPct val="0"/>
                </a:spcAft>
              </a:pPr>
              <a:r>
                <a:rPr lang="en-US" sz="1400" b="1" i="1" dirty="0">
                  <a:solidFill>
                    <a:srgbClr val="000000"/>
                  </a:solidFill>
                  <a:latin typeface="Tempus Sans ITC" pitchFamily="82" charset="0"/>
                  <a:cs typeface="Arial" charset="0"/>
                </a:rPr>
                <a:t>  15</a:t>
              </a:r>
            </a:p>
          </p:txBody>
        </p:sp>
      </p:grpSp>
      <p:sp>
        <p:nvSpPr>
          <p:cNvPr id="2" name="Rectangle 1"/>
          <p:cNvSpPr/>
          <p:nvPr/>
        </p:nvSpPr>
        <p:spPr>
          <a:xfrm>
            <a:off x="3131289" y="1143000"/>
            <a:ext cx="6426873" cy="400110"/>
          </a:xfrm>
          <a:prstGeom prst="rect">
            <a:avLst/>
          </a:prstGeom>
        </p:spPr>
        <p:txBody>
          <a:bodyPr wrap="square">
            <a:spAutoFit/>
          </a:bodyPr>
          <a:lstStyle/>
          <a:p>
            <a:pPr algn="ctr" fontAlgn="base">
              <a:spcBef>
                <a:spcPct val="0"/>
              </a:spcBef>
              <a:spcAft>
                <a:spcPct val="0"/>
              </a:spcAft>
            </a:pPr>
            <a:r>
              <a:rPr lang="en-US" sz="2000" b="1" u="sng" dirty="0">
                <a:solidFill>
                  <a:srgbClr val="FF0000"/>
                </a:solidFill>
                <a:latin typeface="Arial" charset="0"/>
                <a:cs typeface="Arial" charset="0"/>
              </a:rPr>
              <a:t>USE THIS FOR YOUR HOMEWORK</a:t>
            </a:r>
          </a:p>
        </p:txBody>
      </p:sp>
    </p:spTree>
    <p:extLst>
      <p:ext uri="{BB962C8B-B14F-4D97-AF65-F5344CB8AC3E}">
        <p14:creationId xmlns:p14="http://schemas.microsoft.com/office/powerpoint/2010/main" val="3432694912"/>
      </p:ext>
    </p:extLst>
  </p:cSld>
  <p:clrMapOvr>
    <a:masterClrMapping/>
  </p:clrMapOvr>
  <p:transition>
    <p:sndAc>
      <p:endSnd/>
    </p:sndAc>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1969197" y="1790452"/>
            <a:ext cx="3308784" cy="4375840"/>
          </a:xfrm>
          <a:prstGeom prst="rect">
            <a:avLst/>
          </a:prstGeom>
        </p:spPr>
      </p:pic>
      <p:sp>
        <p:nvSpPr>
          <p:cNvPr id="73730"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94213" name="Line 7"/>
          <p:cNvSpPr>
            <a:spLocks noChangeShapeType="1"/>
          </p:cNvSpPr>
          <p:nvPr/>
        </p:nvSpPr>
        <p:spPr bwMode="auto">
          <a:xfrm flipV="1">
            <a:off x="5080180" y="1600199"/>
            <a:ext cx="867171" cy="1824487"/>
          </a:xfrm>
          <a:prstGeom prst="line">
            <a:avLst/>
          </a:prstGeom>
          <a:noFill/>
          <a:ln w="76200">
            <a:solidFill>
              <a:srgbClr val="990000"/>
            </a:solidFill>
            <a:prstDash val="sysDot"/>
            <a:round/>
            <a:headEnd/>
            <a:tailEnd/>
          </a:ln>
        </p:spPr>
        <p:txBody>
          <a:bodyPr wrap="none"/>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4214" name="Line 8"/>
          <p:cNvSpPr>
            <a:spLocks noChangeShapeType="1"/>
          </p:cNvSpPr>
          <p:nvPr/>
        </p:nvSpPr>
        <p:spPr bwMode="auto">
          <a:xfrm flipV="1">
            <a:off x="5198635" y="3579127"/>
            <a:ext cx="748716" cy="1225383"/>
          </a:xfrm>
          <a:prstGeom prst="line">
            <a:avLst/>
          </a:prstGeom>
          <a:noFill/>
          <a:ln w="76200">
            <a:solidFill>
              <a:srgbClr val="990000"/>
            </a:solidFill>
            <a:prstDash val="sysDot"/>
            <a:round/>
            <a:headEnd/>
            <a:tailEnd/>
          </a:ln>
        </p:spPr>
        <p:txBody>
          <a:bodyPr wrap="none"/>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4215" name="Rectangle 9"/>
          <p:cNvSpPr>
            <a:spLocks noChangeArrowheads="1"/>
          </p:cNvSpPr>
          <p:nvPr/>
        </p:nvSpPr>
        <p:spPr bwMode="auto">
          <a:xfrm>
            <a:off x="3935627" y="3401772"/>
            <a:ext cx="1144553" cy="1475028"/>
          </a:xfrm>
          <a:prstGeom prst="rect">
            <a:avLst/>
          </a:prstGeom>
          <a:noFill/>
          <a:ln w="76200">
            <a:solidFill>
              <a:srgbClr val="990000"/>
            </a:solidFill>
            <a:prstDash val="sysDot"/>
            <a:miter lim="800000"/>
            <a:headEnd/>
            <a:tailEnd/>
          </a:ln>
        </p:spPr>
        <p:txBody>
          <a:bodyPr wrap="none" anchor="ct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4217" name="Text Box 11"/>
          <p:cNvSpPr txBox="1">
            <a:spLocks noChangeArrowheads="1"/>
          </p:cNvSpPr>
          <p:nvPr/>
        </p:nvSpPr>
        <p:spPr bwMode="auto">
          <a:xfrm>
            <a:off x="1680150" y="6118786"/>
            <a:ext cx="8534400" cy="584775"/>
          </a:xfrm>
          <a:prstGeom prst="rect">
            <a:avLst/>
          </a:prstGeom>
          <a:noFill/>
          <a:ln w="12700">
            <a:noFill/>
            <a:miter lim="800000"/>
            <a:headEnd type="none" w="sm" len="sm"/>
            <a:tailEnd type="none" w="sm" len="sm"/>
          </a:ln>
        </p:spPr>
        <p:txBody>
          <a:bodyPr wrap="square">
            <a:spAutoFit/>
          </a:bodyPr>
          <a:lstStyle/>
          <a:p>
            <a:pPr fontAlgn="base">
              <a:spcBef>
                <a:spcPct val="0"/>
              </a:spcBef>
              <a:spcAft>
                <a:spcPct val="0"/>
              </a:spcAft>
            </a:pPr>
            <a:r>
              <a:rPr lang="en-US" sz="1600" b="1" dirty="0">
                <a:solidFill>
                  <a:srgbClr val="FF0000"/>
                </a:solidFill>
                <a:latin typeface="Arial" charset="0"/>
                <a:cs typeface="Arial" charset="0"/>
              </a:rPr>
              <a:t>AR 20-1, Paragraph 7-1b(4); </a:t>
            </a: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Section 4-15 (II-4-152)</a:t>
            </a:r>
          </a:p>
          <a:p>
            <a:pPr fontAlgn="base">
              <a:spcBef>
                <a:spcPct val="0"/>
              </a:spcBef>
              <a:spcAft>
                <a:spcPct val="0"/>
              </a:spcAft>
            </a:pPr>
            <a:endParaRPr lang="en-US" sz="1600" b="1" dirty="0">
              <a:solidFill>
                <a:srgbClr val="0000FF"/>
              </a:solidFill>
              <a:latin typeface="Arial" charset="0"/>
              <a:cs typeface="Arial" charset="0"/>
            </a:endParaRPr>
          </a:p>
        </p:txBody>
      </p:sp>
      <p:sp>
        <p:nvSpPr>
          <p:cNvPr id="33" name="Rectangle 2"/>
          <p:cNvSpPr>
            <a:spLocks noGrp="1" noChangeArrowheads="1"/>
          </p:cNvSpPr>
          <p:nvPr>
            <p:ph type="title"/>
          </p:nvPr>
        </p:nvSpPr>
        <p:spPr>
          <a:xfrm>
            <a:off x="2471056" y="228600"/>
            <a:ext cx="7239000" cy="1143000"/>
          </a:xfrm>
        </p:spPr>
        <p:txBody>
          <a:bodyPr/>
          <a:lstStyle/>
          <a:p>
            <a:pPr eaLnBrk="1" hangingPunct="1"/>
            <a:r>
              <a:rPr lang="en-US" sz="4000" dirty="0"/>
              <a:t>Step Four:</a:t>
            </a:r>
            <a:br>
              <a:rPr lang="en-US" sz="4000" dirty="0"/>
            </a:br>
            <a:r>
              <a:rPr lang="en-US" sz="3400" dirty="0"/>
              <a:t>IG Fact Finding</a:t>
            </a:r>
          </a:p>
        </p:txBody>
      </p:sp>
      <p:sp>
        <p:nvSpPr>
          <p:cNvPr id="11" name="Rectangle 5"/>
          <p:cNvSpPr>
            <a:spLocks noChangeArrowheads="1"/>
          </p:cNvSpPr>
          <p:nvPr/>
        </p:nvSpPr>
        <p:spPr bwMode="auto">
          <a:xfrm>
            <a:off x="7779072" y="1828596"/>
            <a:ext cx="2573841" cy="1230345"/>
          </a:xfrm>
          <a:prstGeom prst="rect">
            <a:avLst/>
          </a:prstGeom>
          <a:noFill/>
          <a:ln w="9525">
            <a:noFill/>
            <a:miter lim="800000"/>
            <a:headEnd/>
            <a:tailEnd/>
          </a:ln>
          <a:effectLst/>
        </p:spPr>
        <p:txBody>
          <a:bodyPr wrap="square" lIns="61730" tIns="30865" rIns="61730" bIns="30865">
            <a:spAutoFit/>
          </a:bodyPr>
          <a:lstStyle/>
          <a:p>
            <a:pPr algn="ctr" defTabSz="641350" eaLnBrk="0" fontAlgn="base" hangingPunct="0">
              <a:lnSpc>
                <a:spcPct val="115000"/>
              </a:lnSpc>
              <a:spcBef>
                <a:spcPct val="0"/>
              </a:spcBef>
              <a:spcAft>
                <a:spcPct val="0"/>
              </a:spcAft>
              <a:defRPr/>
            </a:pPr>
            <a:r>
              <a:rPr lang="en-US" sz="2200" b="1" dirty="0">
                <a:solidFill>
                  <a:srgbClr val="000000"/>
                </a:solidFill>
                <a:latin typeface="Arial" charset="0"/>
                <a:cs typeface="Arial" charset="0"/>
              </a:rPr>
              <a:t>SJA reviews</a:t>
            </a:r>
          </a:p>
          <a:p>
            <a:pPr marL="342900" indent="-342900" defTabSz="641350" eaLnBrk="0" fontAlgn="base" hangingPunct="0">
              <a:lnSpc>
                <a:spcPct val="115000"/>
              </a:lnSpc>
              <a:spcBef>
                <a:spcPct val="0"/>
              </a:spcBef>
              <a:spcAft>
                <a:spcPct val="0"/>
              </a:spcAft>
              <a:buFont typeface="Wingdings" panose="05000000000000000000" pitchFamily="2" charset="2"/>
              <a:buChar char="§"/>
              <a:defRPr/>
            </a:pPr>
            <a:r>
              <a:rPr lang="en-US" sz="2200" b="1" dirty="0">
                <a:solidFill>
                  <a:srgbClr val="000000"/>
                </a:solidFill>
                <a:latin typeface="Arial" charset="0"/>
                <a:cs typeface="Arial" charset="0"/>
              </a:rPr>
              <a:t>Always for ROI</a:t>
            </a:r>
          </a:p>
          <a:p>
            <a:pPr marL="342900" indent="-342900" defTabSz="641350" eaLnBrk="0" fontAlgn="base" hangingPunct="0">
              <a:lnSpc>
                <a:spcPct val="115000"/>
              </a:lnSpc>
              <a:spcBef>
                <a:spcPct val="0"/>
              </a:spcBef>
              <a:spcAft>
                <a:spcPct val="0"/>
              </a:spcAft>
              <a:buClr>
                <a:srgbClr val="000000"/>
              </a:buClr>
              <a:buFont typeface="Wingdings" panose="05000000000000000000" pitchFamily="2" charset="2"/>
              <a:buChar char="§"/>
              <a:defRPr/>
            </a:pPr>
            <a:r>
              <a:rPr lang="en-US" sz="2200" b="1" dirty="0">
                <a:solidFill>
                  <a:srgbClr val="FF0000"/>
                </a:solidFill>
                <a:latin typeface="Arial" charset="0"/>
                <a:cs typeface="Arial" charset="0"/>
              </a:rPr>
              <a:t>'S'</a:t>
            </a:r>
            <a:r>
              <a:rPr lang="en-US" sz="2200" b="1" dirty="0">
                <a:solidFill>
                  <a:srgbClr val="000000"/>
                </a:solidFill>
                <a:latin typeface="Arial" charset="0"/>
                <a:cs typeface="Arial" charset="0"/>
              </a:rPr>
              <a:t> for ROII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7350" y="1521140"/>
            <a:ext cx="1621574" cy="2057987"/>
          </a:xfrm>
          <a:prstGeom prst="rect">
            <a:avLst/>
          </a:prstGeom>
        </p:spPr>
      </p:pic>
      <p:sp>
        <p:nvSpPr>
          <p:cNvPr id="12" name="Rectangle 5"/>
          <p:cNvSpPr>
            <a:spLocks noChangeArrowheads="1"/>
          </p:cNvSpPr>
          <p:nvPr/>
        </p:nvSpPr>
        <p:spPr bwMode="auto">
          <a:xfrm>
            <a:off x="5947350" y="3667660"/>
            <a:ext cx="4615710" cy="2504540"/>
          </a:xfrm>
          <a:prstGeom prst="rect">
            <a:avLst/>
          </a:prstGeom>
          <a:noFill/>
          <a:ln w="9525">
            <a:noFill/>
            <a:miter lim="800000"/>
            <a:headEnd/>
            <a:tailEnd/>
          </a:ln>
          <a:effectLst/>
        </p:spPr>
        <p:txBody>
          <a:bodyPr wrap="square" lIns="61730" tIns="30865" rIns="61730" bIns="30865">
            <a:spAutoFit/>
          </a:bodyPr>
          <a:lstStyle/>
          <a:p>
            <a:pPr marL="342900" indent="-342900" defTabSz="641350" eaLnBrk="0" fontAlgn="base" hangingPunct="0">
              <a:lnSpc>
                <a:spcPct val="115000"/>
              </a:lnSpc>
              <a:spcBef>
                <a:spcPct val="0"/>
              </a:spcBef>
              <a:spcAft>
                <a:spcPct val="0"/>
              </a:spcAft>
              <a:buFont typeface="Arial" panose="020B0604020202020204" pitchFamily="34" charset="0"/>
              <a:buChar char="•"/>
              <a:defRPr/>
            </a:pPr>
            <a:r>
              <a:rPr lang="en-US" sz="2200" b="1" i="1" u="sng" dirty="0">
                <a:solidFill>
                  <a:srgbClr val="000000"/>
                </a:solidFill>
                <a:latin typeface="Arial" charset="0"/>
                <a:cs typeface="Arial" charset="0"/>
              </a:rPr>
              <a:t>Hand-carry</a:t>
            </a:r>
            <a:r>
              <a:rPr lang="en-US" sz="2200" b="1" dirty="0">
                <a:solidFill>
                  <a:srgbClr val="000000"/>
                </a:solidFill>
                <a:latin typeface="Arial" charset="0"/>
                <a:cs typeface="Arial" charset="0"/>
              </a:rPr>
              <a:t> the report </a:t>
            </a:r>
          </a:p>
          <a:p>
            <a:pPr marL="342900" indent="-342900" defTabSz="641350" eaLnBrk="0" fontAlgn="base" hangingPunct="0">
              <a:lnSpc>
                <a:spcPct val="115000"/>
              </a:lnSpc>
              <a:spcBef>
                <a:spcPct val="0"/>
              </a:spcBef>
              <a:spcAft>
                <a:spcPct val="0"/>
              </a:spcAft>
              <a:buFont typeface="Arial" panose="020B0604020202020204" pitchFamily="34" charset="0"/>
              <a:buChar char="•"/>
              <a:defRPr/>
            </a:pPr>
            <a:r>
              <a:rPr lang="en-US" sz="2200" b="1" dirty="0">
                <a:solidFill>
                  <a:srgbClr val="000000"/>
                </a:solidFill>
                <a:latin typeface="Arial" charset="0"/>
                <a:cs typeface="Arial" charset="0"/>
              </a:rPr>
              <a:t>CIG usually briefs results</a:t>
            </a:r>
          </a:p>
          <a:p>
            <a:pPr marL="342900" indent="-342900" defTabSz="641350" eaLnBrk="0" fontAlgn="base" hangingPunct="0">
              <a:lnSpc>
                <a:spcPct val="115000"/>
              </a:lnSpc>
              <a:spcBef>
                <a:spcPct val="0"/>
              </a:spcBef>
              <a:spcAft>
                <a:spcPct val="0"/>
              </a:spcAft>
              <a:buFont typeface="Arial" panose="020B0604020202020204" pitchFamily="34" charset="0"/>
              <a:buChar char="•"/>
              <a:defRPr/>
            </a:pPr>
            <a:r>
              <a:rPr lang="en-US" sz="2200" b="1" dirty="0">
                <a:solidFill>
                  <a:srgbClr val="000000"/>
                </a:solidFill>
                <a:latin typeface="Arial" charset="0"/>
                <a:cs typeface="Arial" charset="0"/>
              </a:rPr>
              <a:t>Commander can:</a:t>
            </a:r>
          </a:p>
          <a:p>
            <a:pPr marL="604838" lvl="1" indent="-285750" defTabSz="641350" eaLnBrk="0" fontAlgn="base" hangingPunct="0">
              <a:lnSpc>
                <a:spcPct val="115000"/>
              </a:lnSpc>
              <a:spcBef>
                <a:spcPct val="0"/>
              </a:spcBef>
              <a:spcAft>
                <a:spcPct val="0"/>
              </a:spcAft>
              <a:buFont typeface="Wingdings" panose="05000000000000000000" pitchFamily="2" charset="2"/>
              <a:buChar char="Ø"/>
              <a:defRPr/>
            </a:pPr>
            <a:r>
              <a:rPr lang="en-US" b="1" dirty="0">
                <a:solidFill>
                  <a:srgbClr val="000000"/>
                </a:solidFill>
                <a:latin typeface="Arial" charset="0"/>
                <a:cs typeface="Arial" charset="0"/>
              </a:rPr>
              <a:t>Approve</a:t>
            </a:r>
          </a:p>
          <a:p>
            <a:pPr marL="604838" lvl="1" indent="-285750" defTabSz="641350" eaLnBrk="0" fontAlgn="base" hangingPunct="0">
              <a:lnSpc>
                <a:spcPct val="115000"/>
              </a:lnSpc>
              <a:spcBef>
                <a:spcPct val="0"/>
              </a:spcBef>
              <a:spcAft>
                <a:spcPct val="0"/>
              </a:spcAft>
              <a:buFont typeface="Wingdings" panose="05000000000000000000" pitchFamily="2" charset="2"/>
              <a:buChar char="Ø"/>
              <a:defRPr/>
            </a:pPr>
            <a:r>
              <a:rPr lang="en-US" b="1" dirty="0">
                <a:solidFill>
                  <a:srgbClr val="000000"/>
                </a:solidFill>
                <a:latin typeface="Arial" charset="0"/>
                <a:cs typeface="Arial" charset="0"/>
              </a:rPr>
              <a:t> Modify</a:t>
            </a:r>
          </a:p>
          <a:p>
            <a:pPr marL="604838" lvl="1" indent="-285750" defTabSz="641350" eaLnBrk="0" fontAlgn="base" hangingPunct="0">
              <a:lnSpc>
                <a:spcPct val="115000"/>
              </a:lnSpc>
              <a:spcBef>
                <a:spcPct val="0"/>
              </a:spcBef>
              <a:spcAft>
                <a:spcPct val="0"/>
              </a:spcAft>
              <a:buFont typeface="Wingdings" panose="05000000000000000000" pitchFamily="2" charset="2"/>
              <a:buChar char="Ø"/>
              <a:defRPr/>
            </a:pPr>
            <a:r>
              <a:rPr lang="en-US" b="1" dirty="0">
                <a:solidFill>
                  <a:srgbClr val="000000"/>
                </a:solidFill>
                <a:latin typeface="Arial" charset="0"/>
                <a:cs typeface="Arial" charset="0"/>
              </a:rPr>
              <a:t> Direct additional action</a:t>
            </a:r>
          </a:p>
          <a:p>
            <a:pPr marL="604838" lvl="1" indent="-285750" defTabSz="641350" eaLnBrk="0" fontAlgn="base" hangingPunct="0">
              <a:lnSpc>
                <a:spcPct val="115000"/>
              </a:lnSpc>
              <a:spcBef>
                <a:spcPct val="0"/>
              </a:spcBef>
              <a:spcAft>
                <a:spcPct val="0"/>
              </a:spcAft>
              <a:buFont typeface="Wingdings" panose="05000000000000000000" pitchFamily="2" charset="2"/>
              <a:buChar char="Ø"/>
              <a:defRPr/>
            </a:pPr>
            <a:r>
              <a:rPr lang="en-US" b="1" dirty="0">
                <a:solidFill>
                  <a:srgbClr val="000000"/>
                </a:solidFill>
                <a:latin typeface="Arial" charset="0"/>
                <a:cs typeface="Arial" charset="0"/>
              </a:rPr>
              <a:t> Disapprove</a:t>
            </a:r>
          </a:p>
        </p:txBody>
      </p:sp>
      <p:sp>
        <p:nvSpPr>
          <p:cNvPr id="15" name="Oval 14"/>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4000902449"/>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 calcmode="lin" valueType="num">
                                      <p:cBhvr additive="base">
                                        <p:cTn id="25"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anim calcmode="lin" valueType="num">
                                      <p:cBhvr additive="base">
                                        <p:cTn id="31" dur="500" fill="hold"/>
                                        <p:tgtEl>
                                          <p:spTgt spid="12">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
                                            <p:txEl>
                                              <p:pRg st="2" end="2"/>
                                            </p:txEl>
                                          </p:spTgt>
                                        </p:tgtEl>
                                        <p:attrNameLst>
                                          <p:attrName>style.visibility</p:attrName>
                                        </p:attrNameLst>
                                      </p:cBhvr>
                                      <p:to>
                                        <p:strVal val="visible"/>
                                      </p:to>
                                    </p:set>
                                    <p:anim calcmode="lin" valueType="num">
                                      <p:cBhvr additive="base">
                                        <p:cTn id="37" dur="5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2">
                                            <p:txEl>
                                              <p:pRg st="2" end="2"/>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2">
                                            <p:txEl>
                                              <p:pRg st="3" end="3"/>
                                            </p:txEl>
                                          </p:spTgt>
                                        </p:tgtEl>
                                        <p:attrNameLst>
                                          <p:attrName>style.visibility</p:attrName>
                                        </p:attrNameLst>
                                      </p:cBhvr>
                                      <p:to>
                                        <p:strVal val="visible"/>
                                      </p:to>
                                    </p:set>
                                    <p:anim calcmode="lin" valueType="num">
                                      <p:cBhvr additive="base">
                                        <p:cTn id="41" dur="500" fill="hold"/>
                                        <p:tgtEl>
                                          <p:spTgt spid="12">
                                            <p:txEl>
                                              <p:pRg st="3" end="3"/>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2">
                                            <p:txEl>
                                              <p:pRg st="3" end="3"/>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2">
                                            <p:txEl>
                                              <p:pRg st="4" end="4"/>
                                            </p:txEl>
                                          </p:spTgt>
                                        </p:tgtEl>
                                        <p:attrNameLst>
                                          <p:attrName>style.visibility</p:attrName>
                                        </p:attrNameLst>
                                      </p:cBhvr>
                                      <p:to>
                                        <p:strVal val="visible"/>
                                      </p:to>
                                    </p:set>
                                    <p:anim calcmode="lin" valueType="num">
                                      <p:cBhvr additive="base">
                                        <p:cTn id="45" dur="500" fill="hold"/>
                                        <p:tgtEl>
                                          <p:spTgt spid="12">
                                            <p:txEl>
                                              <p:pRg st="4" end="4"/>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2">
                                            <p:txEl>
                                              <p:pRg st="4" end="4"/>
                                            </p:txEl>
                                          </p:spTgt>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2">
                                            <p:txEl>
                                              <p:pRg st="5" end="5"/>
                                            </p:txEl>
                                          </p:spTgt>
                                        </p:tgtEl>
                                        <p:attrNameLst>
                                          <p:attrName>style.visibility</p:attrName>
                                        </p:attrNameLst>
                                      </p:cBhvr>
                                      <p:to>
                                        <p:strVal val="visible"/>
                                      </p:to>
                                    </p:set>
                                    <p:anim calcmode="lin" valueType="num">
                                      <p:cBhvr additive="base">
                                        <p:cTn id="49" dur="500" fill="hold"/>
                                        <p:tgtEl>
                                          <p:spTgt spid="12">
                                            <p:txEl>
                                              <p:pRg st="5" end="5"/>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2">
                                            <p:txEl>
                                              <p:pRg st="5" end="5"/>
                                            </p:txEl>
                                          </p:spTgt>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2">
                                            <p:txEl>
                                              <p:pRg st="6" end="6"/>
                                            </p:txEl>
                                          </p:spTgt>
                                        </p:tgtEl>
                                        <p:attrNameLst>
                                          <p:attrName>style.visibility</p:attrName>
                                        </p:attrNameLst>
                                      </p:cBhvr>
                                      <p:to>
                                        <p:strVal val="visible"/>
                                      </p:to>
                                    </p:set>
                                    <p:anim calcmode="lin" valueType="num">
                                      <p:cBhvr additive="base">
                                        <p:cTn id="53" dur="500" fill="hold"/>
                                        <p:tgtEl>
                                          <p:spTgt spid="12">
                                            <p:txEl>
                                              <p:pRg st="6" end="6"/>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12">
                                            <p:txEl>
                                              <p:pRg st="6" end="6"/>
                                            </p:txEl>
                                          </p:spTgt>
                                        </p:tgtEl>
                                        <p:attrNameLst>
                                          <p:attrName>ppt_y</p:attrName>
                                        </p:attrNameLst>
                                      </p:cBhvr>
                                      <p:tavLst>
                                        <p:tav tm="0">
                                          <p:val>
                                            <p:strVal val="#ppt_y"/>
                                          </p:val>
                                        </p:tav>
                                        <p:tav tm="100000">
                                          <p:val>
                                            <p:strVal val="#ppt_y"/>
                                          </p:val>
                                        </p:tav>
                                      </p:tavLst>
                                    </p:anim>
                                  </p:childTnLst>
                                </p:cTn>
                              </p:par>
                              <p:par>
                                <p:cTn id="55" presetID="1" presetClass="exit"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P spid="12" grpId="0" build="p" autoUpdateAnimBg="0"/>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36867" name="Rectangle 2"/>
          <p:cNvSpPr>
            <a:spLocks noGrp="1" noChangeArrowheads="1"/>
          </p:cNvSpPr>
          <p:nvPr>
            <p:ph type="title"/>
          </p:nvPr>
        </p:nvSpPr>
        <p:spPr>
          <a:xfrm>
            <a:off x="3352800" y="238225"/>
            <a:ext cx="5486400" cy="1143000"/>
          </a:xfrm>
        </p:spPr>
        <p:txBody>
          <a:bodyPr/>
          <a:lstStyle/>
          <a:p>
            <a:pPr eaLnBrk="1" hangingPunct="1"/>
            <a:r>
              <a:rPr lang="en-US" sz="4000" dirty="0">
                <a:solidFill>
                  <a:schemeClr val="tx1"/>
                </a:solidFill>
              </a:rPr>
              <a:t>Enabling Learning </a:t>
            </a:r>
            <a:br>
              <a:rPr lang="en-US" sz="4000" dirty="0">
                <a:solidFill>
                  <a:schemeClr val="tx1"/>
                </a:solidFill>
              </a:rPr>
            </a:br>
            <a:r>
              <a:rPr lang="en-US" sz="4000" dirty="0">
                <a:solidFill>
                  <a:schemeClr val="tx1"/>
                </a:solidFill>
              </a:rPr>
              <a:t>Objectives</a:t>
            </a:r>
          </a:p>
        </p:txBody>
      </p:sp>
      <p:sp>
        <p:nvSpPr>
          <p:cNvPr id="36868" name="Rectangle 3"/>
          <p:cNvSpPr>
            <a:spLocks noGrp="1" noChangeArrowheads="1"/>
          </p:cNvSpPr>
          <p:nvPr>
            <p:ph type="body" idx="1"/>
          </p:nvPr>
        </p:nvSpPr>
        <p:spPr>
          <a:xfrm>
            <a:off x="1838425" y="1912738"/>
            <a:ext cx="8600975" cy="4316412"/>
          </a:xfrm>
        </p:spPr>
        <p:txBody>
          <a:bodyPr/>
          <a:lstStyle/>
          <a:p>
            <a:pPr marL="514350" indent="-514350" eaLnBrk="1" hangingPunct="1">
              <a:lnSpc>
                <a:spcPct val="90000"/>
              </a:lnSpc>
              <a:spcBef>
                <a:spcPct val="5000"/>
              </a:spcBef>
              <a:spcAft>
                <a:spcPts val="1800"/>
              </a:spcAft>
              <a:buClr>
                <a:srgbClr val="FF0000"/>
              </a:buClr>
              <a:buNone/>
            </a:pPr>
            <a:r>
              <a:rPr lang="en-US" sz="2800" dirty="0">
                <a:solidFill>
                  <a:srgbClr val="FF0000"/>
                </a:solidFill>
              </a:rPr>
              <a:t>Knowledge-based ELOs (cont.):</a:t>
            </a:r>
          </a:p>
          <a:p>
            <a:pPr marL="514350" indent="-514350" eaLnBrk="1" hangingPunct="1">
              <a:lnSpc>
                <a:spcPct val="90000"/>
              </a:lnSpc>
              <a:spcBef>
                <a:spcPct val="5000"/>
              </a:spcBef>
              <a:spcAft>
                <a:spcPts val="1800"/>
              </a:spcAft>
              <a:buClr>
                <a:srgbClr val="FF0000"/>
              </a:buClr>
              <a:buNone/>
            </a:pPr>
            <a:r>
              <a:rPr lang="en-US" sz="2800" dirty="0"/>
              <a:t>5.  Describe the parts of an allegation.</a:t>
            </a:r>
          </a:p>
          <a:p>
            <a:pPr marL="514350" indent="-514350" eaLnBrk="1" hangingPunct="1">
              <a:lnSpc>
                <a:spcPct val="90000"/>
              </a:lnSpc>
              <a:spcBef>
                <a:spcPct val="5000"/>
              </a:spcBef>
              <a:spcAft>
                <a:spcPts val="1800"/>
              </a:spcAft>
              <a:buAutoNum type="arabicPeriod" startAt="6"/>
            </a:pPr>
            <a:r>
              <a:rPr lang="en-US" sz="2800" dirty="0"/>
              <a:t>Describe the actions an IG should take upon   receiving an allegation against a senior official.</a:t>
            </a:r>
          </a:p>
          <a:p>
            <a:pPr marL="514350" indent="-514350" eaLnBrk="1" hangingPunct="1">
              <a:lnSpc>
                <a:spcPct val="90000"/>
              </a:lnSpc>
              <a:spcBef>
                <a:spcPct val="5000"/>
              </a:spcBef>
              <a:spcAft>
                <a:spcPts val="1800"/>
              </a:spcAft>
              <a:buFontTx/>
              <a:buAutoNum type="arabicPeriod" startAt="6"/>
            </a:pPr>
            <a:r>
              <a:rPr lang="en-US" sz="2800" dirty="0"/>
              <a:t>Describe an IG Investigation and an IG Investigative Inquiry and the differences between them.</a:t>
            </a:r>
          </a:p>
          <a:p>
            <a:pPr marL="514350" indent="-514350" eaLnBrk="1" hangingPunct="1">
              <a:lnSpc>
                <a:spcPct val="90000"/>
              </a:lnSpc>
              <a:spcBef>
                <a:spcPct val="5000"/>
              </a:spcBef>
              <a:spcAft>
                <a:spcPts val="1800"/>
              </a:spcAft>
              <a:buClr>
                <a:srgbClr val="FF0000"/>
              </a:buClr>
              <a:buFontTx/>
              <a:buAutoNum type="arabicPeriod" startAt="6"/>
            </a:pPr>
            <a:endParaRPr lang="en-US" sz="2800" dirty="0"/>
          </a:p>
        </p:txBody>
      </p:sp>
      <p:grpSp>
        <p:nvGrpSpPr>
          <p:cNvPr id="36869" name="Group 4"/>
          <p:cNvGrpSpPr>
            <a:grpSpLocks/>
          </p:cNvGrpSpPr>
          <p:nvPr/>
        </p:nvGrpSpPr>
        <p:grpSpPr bwMode="auto">
          <a:xfrm>
            <a:off x="9372601" y="76200"/>
            <a:ext cx="1389063" cy="1295400"/>
            <a:chOff x="432" y="624"/>
            <a:chExt cx="566" cy="528"/>
          </a:xfrm>
        </p:grpSpPr>
        <p:sp>
          <p:nvSpPr>
            <p:cNvPr id="6" name="AutoShape 5"/>
            <p:cNvSpPr>
              <a:spLocks noChangeArrowheads="1"/>
            </p:cNvSpPr>
            <p:nvPr/>
          </p:nvSpPr>
          <p:spPr bwMode="auto">
            <a:xfrm>
              <a:off x="432" y="624"/>
              <a:ext cx="528" cy="528"/>
            </a:xfrm>
            <a:prstGeom prst="star5">
              <a:avLst/>
            </a:prstGeom>
            <a:solidFill>
              <a:srgbClr val="F9F965"/>
            </a:solidFill>
            <a:ln w="12700">
              <a:solidFill>
                <a:schemeClr val="tx1"/>
              </a:solidFill>
              <a:miter lim="800000"/>
              <a:headEnd/>
              <a:tailEnd/>
            </a:ln>
            <a:effectLst/>
          </p:spPr>
          <p:txBody>
            <a:bodyPr wrap="none" anchor="ct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charset="0"/>
              </a:endParaRPr>
            </a:p>
          </p:txBody>
        </p:sp>
        <p:sp>
          <p:nvSpPr>
            <p:cNvPr id="36871" name="Text Box 6"/>
            <p:cNvSpPr txBox="1">
              <a:spLocks noChangeArrowheads="1"/>
            </p:cNvSpPr>
            <p:nvPr/>
          </p:nvSpPr>
          <p:spPr bwMode="auto">
            <a:xfrm>
              <a:off x="556" y="810"/>
              <a:ext cx="442" cy="151"/>
            </a:xfrm>
            <a:prstGeom prst="rect">
              <a:avLst/>
            </a:prstGeom>
            <a:noFill/>
            <a:ln w="12700">
              <a:noFill/>
              <a:miter lim="800000"/>
              <a:headEnd/>
              <a:tailEnd/>
            </a:ln>
          </p:spPr>
          <p:txBody>
            <a:bodyPr>
              <a:spAutoFit/>
            </a:bodyPr>
            <a:lstStyle/>
            <a:p>
              <a:pPr eaLnBrk="0" fontAlgn="base" hangingPunct="0">
                <a:spcBef>
                  <a:spcPct val="0"/>
                </a:spcBef>
                <a:spcAft>
                  <a:spcPct val="0"/>
                </a:spcAft>
              </a:pPr>
              <a:r>
                <a:rPr lang="en-US" b="1" dirty="0">
                  <a:solidFill>
                    <a:srgbClr val="000000"/>
                  </a:solidFill>
                  <a:latin typeface="Tempus Sans ITC" pitchFamily="82" charset="0"/>
                  <a:cs typeface="Arial" charset="0"/>
                </a:rPr>
                <a:t>ELOs</a:t>
              </a:r>
            </a:p>
          </p:txBody>
        </p:sp>
      </p:grpSp>
    </p:spTree>
    <p:extLst>
      <p:ext uri="{BB962C8B-B14F-4D97-AF65-F5344CB8AC3E}">
        <p14:creationId xmlns:p14="http://schemas.microsoft.com/office/powerpoint/2010/main" val="2079090951"/>
      </p:ext>
    </p:extLst>
  </p:cSld>
  <p:clrMapOvr>
    <a:masterClrMapping/>
  </p:clrMapOvr>
  <p:transition>
    <p:pull/>
    <p:sndAc>
      <p:endSnd/>
    </p:sndAc>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969197" y="1790452"/>
            <a:ext cx="3308784" cy="4375840"/>
          </a:xfrm>
          <a:prstGeom prst="rect">
            <a:avLst/>
          </a:prstGeom>
        </p:spPr>
      </p:pic>
      <p:sp>
        <p:nvSpPr>
          <p:cNvPr id="80898"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145412" name="Rectangle 2"/>
          <p:cNvSpPr>
            <a:spLocks noGrp="1" noChangeArrowheads="1"/>
          </p:cNvSpPr>
          <p:nvPr>
            <p:ph type="title"/>
          </p:nvPr>
        </p:nvSpPr>
        <p:spPr>
          <a:xfrm>
            <a:off x="2471056" y="228600"/>
            <a:ext cx="7239000" cy="1143000"/>
          </a:xfrm>
        </p:spPr>
        <p:txBody>
          <a:bodyPr/>
          <a:lstStyle/>
          <a:p>
            <a:pPr eaLnBrk="1" hangingPunct="1"/>
            <a:r>
              <a:rPr lang="en-US" sz="4000" dirty="0"/>
              <a:t>Step Five: </a:t>
            </a:r>
            <a:br>
              <a:rPr lang="en-US" sz="4000" dirty="0"/>
            </a:br>
            <a:r>
              <a:rPr lang="en-US" sz="3400" dirty="0"/>
              <a:t>Final Notifications</a:t>
            </a:r>
          </a:p>
        </p:txBody>
      </p:sp>
      <p:sp>
        <p:nvSpPr>
          <p:cNvPr id="145413" name="Line 9"/>
          <p:cNvSpPr>
            <a:spLocks noChangeShapeType="1"/>
          </p:cNvSpPr>
          <p:nvPr/>
        </p:nvSpPr>
        <p:spPr bwMode="auto">
          <a:xfrm flipV="1">
            <a:off x="4572542" y="2660650"/>
            <a:ext cx="1523458" cy="2139950"/>
          </a:xfrm>
          <a:prstGeom prst="line">
            <a:avLst/>
          </a:prstGeom>
          <a:noFill/>
          <a:ln w="76200">
            <a:solidFill>
              <a:srgbClr val="990000"/>
            </a:solidFill>
            <a:prstDash val="sysDot"/>
            <a:round/>
            <a:headEnd/>
            <a:tailEnd/>
          </a:ln>
        </p:spPr>
        <p:txBody>
          <a:bodyPr wrap="none"/>
          <a:lstStyle/>
          <a:p>
            <a:pPr fontAlgn="base">
              <a:spcBef>
                <a:spcPct val="0"/>
              </a:spcBef>
              <a:spcAft>
                <a:spcPct val="0"/>
              </a:spcAft>
            </a:pPr>
            <a:endParaRPr lang="en-US" sz="2400" b="1" dirty="0">
              <a:solidFill>
                <a:srgbClr val="FFFFFF"/>
              </a:solidFill>
              <a:latin typeface="Arial" charset="0"/>
              <a:cs typeface="Arial" charset="0"/>
            </a:endParaRPr>
          </a:p>
        </p:txBody>
      </p:sp>
      <p:sp>
        <p:nvSpPr>
          <p:cNvPr id="145414" name="Line 10"/>
          <p:cNvSpPr>
            <a:spLocks noChangeShapeType="1"/>
          </p:cNvSpPr>
          <p:nvPr/>
        </p:nvSpPr>
        <p:spPr bwMode="auto">
          <a:xfrm flipV="1">
            <a:off x="4572542" y="3506144"/>
            <a:ext cx="1518014" cy="1599256"/>
          </a:xfrm>
          <a:prstGeom prst="line">
            <a:avLst/>
          </a:prstGeom>
          <a:noFill/>
          <a:ln w="76200">
            <a:solidFill>
              <a:srgbClr val="990000"/>
            </a:solidFill>
            <a:prstDash val="sysDot"/>
            <a:round/>
            <a:headEnd/>
            <a:tailEnd/>
          </a:ln>
        </p:spPr>
        <p:txBody>
          <a:bodyPr wrap="none"/>
          <a:lstStyle/>
          <a:p>
            <a:pPr fontAlgn="base">
              <a:spcBef>
                <a:spcPct val="0"/>
              </a:spcBef>
              <a:spcAft>
                <a:spcPct val="0"/>
              </a:spcAft>
            </a:pPr>
            <a:endParaRPr lang="en-US" sz="2400" b="1" dirty="0">
              <a:solidFill>
                <a:srgbClr val="FFFFFF"/>
              </a:solidFill>
              <a:latin typeface="Arial" charset="0"/>
              <a:cs typeface="Arial" charset="0"/>
            </a:endParaRPr>
          </a:p>
        </p:txBody>
      </p:sp>
      <p:sp>
        <p:nvSpPr>
          <p:cNvPr id="145415" name="Rectangle 11"/>
          <p:cNvSpPr>
            <a:spLocks noChangeArrowheads="1"/>
          </p:cNvSpPr>
          <p:nvPr/>
        </p:nvSpPr>
        <p:spPr bwMode="auto">
          <a:xfrm>
            <a:off x="2590800" y="4800600"/>
            <a:ext cx="1981742" cy="381000"/>
          </a:xfrm>
          <a:prstGeom prst="rect">
            <a:avLst/>
          </a:prstGeom>
          <a:noFill/>
          <a:ln w="76200">
            <a:solidFill>
              <a:srgbClr val="990000"/>
            </a:solidFill>
            <a:prstDash val="sysDot"/>
            <a:miter lim="800000"/>
            <a:headEnd/>
            <a:tailEnd/>
          </a:ln>
        </p:spPr>
        <p:txBody>
          <a:bodyPr wrap="none" anchor="ct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145416" name="Text Box 12"/>
          <p:cNvSpPr txBox="1">
            <a:spLocks noChangeArrowheads="1"/>
          </p:cNvSpPr>
          <p:nvPr/>
        </p:nvSpPr>
        <p:spPr bwMode="auto">
          <a:xfrm>
            <a:off x="6090556" y="2664770"/>
            <a:ext cx="4114800" cy="841375"/>
          </a:xfrm>
          <a:prstGeom prst="rect">
            <a:avLst/>
          </a:prstGeom>
          <a:solidFill>
            <a:srgbClr val="CCFFCC"/>
          </a:solidFill>
          <a:ln w="28575">
            <a:solidFill>
              <a:schemeClr val="tx1"/>
            </a:solidFill>
            <a:miter lim="800000"/>
            <a:headEnd/>
            <a:tailEnd/>
          </a:ln>
        </p:spPr>
        <p:txBody>
          <a:bodyPr lIns="101882" tIns="50941" rIns="101882" bIns="50941">
            <a:spAutoFit/>
          </a:bodyPr>
          <a:lstStyle/>
          <a:p>
            <a:pPr algn="ctr" defTabSz="1019175" eaLnBrk="0" fontAlgn="base" hangingPunct="0">
              <a:spcBef>
                <a:spcPct val="0"/>
              </a:spcBef>
              <a:spcAft>
                <a:spcPct val="0"/>
              </a:spcAft>
            </a:pPr>
            <a:r>
              <a:rPr lang="en-US" sz="2400" b="1" dirty="0">
                <a:solidFill>
                  <a:srgbClr val="000000"/>
                </a:solidFill>
                <a:latin typeface="Arial" charset="0"/>
                <a:cs typeface="Arial" charset="0"/>
              </a:rPr>
              <a:t>Step 5  Make Notification of Results</a:t>
            </a:r>
          </a:p>
        </p:txBody>
      </p:sp>
      <p:sp>
        <p:nvSpPr>
          <p:cNvPr id="145417" name="Text Box 13"/>
          <p:cNvSpPr txBox="1">
            <a:spLocks noChangeArrowheads="1"/>
          </p:cNvSpPr>
          <p:nvPr/>
        </p:nvSpPr>
        <p:spPr bwMode="auto">
          <a:xfrm>
            <a:off x="1747156" y="6138446"/>
            <a:ext cx="8686800" cy="338554"/>
          </a:xfrm>
          <a:prstGeom prst="rect">
            <a:avLst/>
          </a:prstGeom>
          <a:noFill/>
          <a:ln w="12700">
            <a:noFill/>
            <a:miter lim="800000"/>
            <a:headEnd type="none" w="sm" len="sm"/>
            <a:tailEnd type="none" w="sm" len="sm"/>
          </a:ln>
        </p:spPr>
        <p:txBody>
          <a:bodyPr wrap="square">
            <a:spAutoFit/>
          </a:bodyPr>
          <a:lstStyle/>
          <a:p>
            <a:pPr fontAlgn="base">
              <a:spcBef>
                <a:spcPct val="0"/>
              </a:spcBef>
              <a:spcAft>
                <a:spcPct val="0"/>
              </a:spcAft>
            </a:pPr>
            <a:r>
              <a:rPr lang="en-US" sz="1600" b="1" dirty="0">
                <a:solidFill>
                  <a:srgbClr val="FF0000"/>
                </a:solidFill>
                <a:latin typeface="Arial" charset="0"/>
                <a:cs typeface="Arial" charset="0"/>
              </a:rPr>
              <a:t>AR 20-1, paragraph 7-1b(5) </a:t>
            </a: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Chapter 5 (II-5-1)</a:t>
            </a:r>
          </a:p>
        </p:txBody>
      </p:sp>
    </p:spTree>
    <p:extLst>
      <p:ext uri="{BB962C8B-B14F-4D97-AF65-F5344CB8AC3E}">
        <p14:creationId xmlns:p14="http://schemas.microsoft.com/office/powerpoint/2010/main" val="276971340"/>
      </p:ext>
    </p:extLst>
  </p:cSld>
  <p:clrMapOvr>
    <a:masterClrMapping/>
  </p:clrMapOvr>
  <p:transition>
    <p:pull/>
    <p:sndAc>
      <p:endSnd/>
    </p:sndAc>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146435" name="Rectangle 2"/>
          <p:cNvSpPr>
            <a:spLocks noGrp="1" noChangeArrowheads="1"/>
          </p:cNvSpPr>
          <p:nvPr>
            <p:ph type="title"/>
          </p:nvPr>
        </p:nvSpPr>
        <p:spPr>
          <a:xfrm>
            <a:off x="3124200" y="381000"/>
            <a:ext cx="7162800" cy="1143000"/>
          </a:xfrm>
        </p:spPr>
        <p:txBody>
          <a:bodyPr/>
          <a:lstStyle/>
          <a:p>
            <a:pPr eaLnBrk="1" hangingPunct="1">
              <a:buClr>
                <a:schemeClr val="accent2"/>
              </a:buClr>
            </a:pPr>
            <a:r>
              <a:rPr lang="en-US" sz="4000" dirty="0">
                <a:solidFill>
                  <a:schemeClr val="tx1"/>
                </a:solidFill>
              </a:rPr>
              <a:t>Make Notification of Results</a:t>
            </a:r>
            <a:br>
              <a:rPr lang="en-US" sz="4000" dirty="0">
                <a:solidFill>
                  <a:schemeClr val="tx1"/>
                </a:solidFill>
              </a:rPr>
            </a:br>
            <a:r>
              <a:rPr lang="en-US" sz="2400" dirty="0">
                <a:solidFill>
                  <a:schemeClr val="tx1"/>
                </a:solidFill>
              </a:rPr>
              <a:t>(Step 5)</a:t>
            </a:r>
          </a:p>
        </p:txBody>
      </p:sp>
      <p:sp>
        <p:nvSpPr>
          <p:cNvPr id="106499" name="Rectangle 3"/>
          <p:cNvSpPr>
            <a:spLocks noGrp="1" noChangeArrowheads="1"/>
          </p:cNvSpPr>
          <p:nvPr>
            <p:ph type="body" idx="1"/>
          </p:nvPr>
        </p:nvSpPr>
        <p:spPr>
          <a:xfrm>
            <a:off x="1762225" y="1752600"/>
            <a:ext cx="8677175" cy="4648200"/>
          </a:xfrm>
        </p:spPr>
        <p:txBody>
          <a:bodyPr/>
          <a:lstStyle/>
          <a:p>
            <a:pPr eaLnBrk="1" hangingPunct="1"/>
            <a:r>
              <a:rPr lang="en-US" sz="2200" dirty="0"/>
              <a:t>The IG prepares all IG records for proper retention before notifications</a:t>
            </a:r>
          </a:p>
          <a:p>
            <a:pPr eaLnBrk="1" hangingPunct="1"/>
            <a:r>
              <a:rPr lang="en-US" sz="2200" dirty="0">
                <a:solidFill>
                  <a:srgbClr val="008000"/>
                </a:solidFill>
              </a:rPr>
              <a:t>Commander / Supervisor:  </a:t>
            </a:r>
            <a:r>
              <a:rPr lang="en-US" sz="2200" dirty="0">
                <a:solidFill>
                  <a:srgbClr val="FF0000"/>
                </a:solidFill>
              </a:rPr>
              <a:t>[Format:  A&amp;I Guide page II-5-4]</a:t>
            </a:r>
          </a:p>
          <a:p>
            <a:pPr lvl="1" eaLnBrk="1" hangingPunct="1"/>
            <a:r>
              <a:rPr lang="en-US" sz="2000" dirty="0"/>
              <a:t>Notify them </a:t>
            </a:r>
            <a:r>
              <a:rPr lang="en-US" sz="2000" i="1" u="sng" dirty="0">
                <a:solidFill>
                  <a:srgbClr val="008000"/>
                </a:solidFill>
              </a:rPr>
              <a:t>in writing</a:t>
            </a:r>
            <a:r>
              <a:rPr lang="en-US" sz="2000" dirty="0">
                <a:solidFill>
                  <a:srgbClr val="008000"/>
                </a:solidFill>
              </a:rPr>
              <a:t> </a:t>
            </a:r>
            <a:r>
              <a:rPr lang="en-US" sz="2000" dirty="0"/>
              <a:t>of the approved results in the ROI / ROII and enclose a copy of the notification in the case file </a:t>
            </a:r>
            <a:endParaRPr lang="en-US" sz="1400" dirty="0"/>
          </a:p>
          <a:p>
            <a:pPr eaLnBrk="1" hangingPunct="1">
              <a:lnSpc>
                <a:spcPct val="90000"/>
              </a:lnSpc>
            </a:pPr>
            <a:r>
              <a:rPr lang="en-US" sz="2200" dirty="0">
                <a:solidFill>
                  <a:srgbClr val="008000"/>
                </a:solidFill>
              </a:rPr>
              <a:t>Subject / Suspect:  </a:t>
            </a:r>
            <a:r>
              <a:rPr lang="en-US" sz="2200" dirty="0">
                <a:solidFill>
                  <a:srgbClr val="FF0000"/>
                </a:solidFill>
              </a:rPr>
              <a:t>[Format:  A&amp;I Guide page II-5-3]</a:t>
            </a:r>
          </a:p>
          <a:p>
            <a:pPr lvl="1" eaLnBrk="1" hangingPunct="1">
              <a:lnSpc>
                <a:spcPct val="90000"/>
              </a:lnSpc>
            </a:pPr>
            <a:r>
              <a:rPr lang="en-US" sz="2000" dirty="0"/>
              <a:t>Notify them </a:t>
            </a:r>
            <a:r>
              <a:rPr lang="en-US" sz="2000" i="1" u="sng" dirty="0">
                <a:solidFill>
                  <a:srgbClr val="008000"/>
                </a:solidFill>
              </a:rPr>
              <a:t>in writing</a:t>
            </a:r>
            <a:r>
              <a:rPr lang="en-US" sz="2000" dirty="0"/>
              <a:t> of the approved results of the ROI / ROII and enclose a copy of the notification in the case file</a:t>
            </a:r>
          </a:p>
          <a:p>
            <a:pPr lvl="1" eaLnBrk="1" hangingPunct="1">
              <a:lnSpc>
                <a:spcPct val="90000"/>
              </a:lnSpc>
            </a:pPr>
            <a:r>
              <a:rPr lang="en-US" sz="2000" dirty="0"/>
              <a:t>Notify them of any </a:t>
            </a:r>
            <a:r>
              <a:rPr lang="en-US" sz="2000" i="1" u="sng" dirty="0">
                <a:solidFill>
                  <a:srgbClr val="008000"/>
                </a:solidFill>
              </a:rPr>
              <a:t>unfavorable information</a:t>
            </a:r>
            <a:r>
              <a:rPr lang="en-US" sz="2000" b="0" dirty="0">
                <a:solidFill>
                  <a:srgbClr val="008000"/>
                </a:solidFill>
              </a:rPr>
              <a:t> </a:t>
            </a:r>
            <a:r>
              <a:rPr lang="en-US" sz="2000" dirty="0"/>
              <a:t>included in the    ROI / ROII </a:t>
            </a:r>
            <a:r>
              <a:rPr lang="en-US" sz="2000" i="1" dirty="0"/>
              <a:t>if they were not previously apprised during the investigation, and provide them the opportunity to comment </a:t>
            </a:r>
          </a:p>
          <a:p>
            <a:pPr lvl="1" eaLnBrk="1" hangingPunct="1">
              <a:lnSpc>
                <a:spcPct val="90000"/>
              </a:lnSpc>
            </a:pPr>
            <a:r>
              <a:rPr lang="en-US" sz="2000" dirty="0"/>
              <a:t>Notification of any </a:t>
            </a:r>
            <a:r>
              <a:rPr lang="en-US" sz="2000" i="1" u="sng" dirty="0">
                <a:solidFill>
                  <a:srgbClr val="008000"/>
                </a:solidFill>
              </a:rPr>
              <a:t>substantiated</a:t>
            </a:r>
            <a:r>
              <a:rPr lang="en-US" sz="2000" dirty="0">
                <a:solidFill>
                  <a:srgbClr val="008000"/>
                </a:solidFill>
              </a:rPr>
              <a:t> </a:t>
            </a:r>
            <a:r>
              <a:rPr lang="en-US" sz="2000" dirty="0"/>
              <a:t>allegations</a:t>
            </a:r>
            <a:r>
              <a:rPr lang="en-US" sz="2000" dirty="0">
                <a:solidFill>
                  <a:srgbClr val="FF0000"/>
                </a:solidFill>
              </a:rPr>
              <a:t> </a:t>
            </a:r>
            <a:r>
              <a:rPr lang="en-US" sz="2000" i="1" u="sng" dirty="0">
                <a:solidFill>
                  <a:srgbClr val="008000"/>
                </a:solidFill>
              </a:rPr>
              <a:t>must</a:t>
            </a:r>
            <a:r>
              <a:rPr lang="en-US" sz="2000" dirty="0">
                <a:solidFill>
                  <a:srgbClr val="008000"/>
                </a:solidFill>
              </a:rPr>
              <a:t> </a:t>
            </a:r>
            <a:r>
              <a:rPr lang="en-US" sz="2000" dirty="0"/>
              <a:t>include </a:t>
            </a:r>
            <a:r>
              <a:rPr lang="en-US" sz="2000" i="1" u="sng" dirty="0">
                <a:solidFill>
                  <a:srgbClr val="008000"/>
                </a:solidFill>
              </a:rPr>
              <a:t>FOIA</a:t>
            </a:r>
            <a:r>
              <a:rPr lang="en-US" sz="2000" dirty="0">
                <a:solidFill>
                  <a:srgbClr val="008000"/>
                </a:solidFill>
              </a:rPr>
              <a:t> </a:t>
            </a:r>
            <a:r>
              <a:rPr lang="en-US" sz="2000" dirty="0"/>
              <a:t>request procedures / instructions </a:t>
            </a:r>
          </a:p>
          <a:p>
            <a:pPr lvl="1" eaLnBrk="1" hangingPunct="1">
              <a:lnSpc>
                <a:spcPct val="90000"/>
              </a:lnSpc>
            </a:pPr>
            <a:endParaRPr lang="en-US" sz="2000" dirty="0"/>
          </a:p>
        </p:txBody>
      </p:sp>
      <p:sp>
        <p:nvSpPr>
          <p:cNvPr id="146437" name="Rectangle 8"/>
          <p:cNvSpPr>
            <a:spLocks noChangeArrowheads="1"/>
          </p:cNvSpPr>
          <p:nvPr/>
        </p:nvSpPr>
        <p:spPr bwMode="auto">
          <a:xfrm>
            <a:off x="1762224" y="6122195"/>
            <a:ext cx="7848600" cy="338137"/>
          </a:xfrm>
          <a:prstGeom prst="rect">
            <a:avLst/>
          </a:prstGeom>
          <a:noFill/>
          <a:ln w="76200">
            <a:noFill/>
            <a:miter lim="800000"/>
            <a:headEnd/>
            <a:tailEnd/>
          </a:ln>
        </p:spPr>
        <p:txBody>
          <a:bodyPr>
            <a:spAutoFit/>
          </a:bodyPr>
          <a:lstStyle/>
          <a:p>
            <a:pPr fontAlgn="base">
              <a:spcBef>
                <a:spcPct val="0"/>
              </a:spcBef>
              <a:spcAft>
                <a:spcPct val="0"/>
              </a:spcAft>
            </a:pPr>
            <a:r>
              <a:rPr lang="en-US" sz="1600" b="1" dirty="0">
                <a:solidFill>
                  <a:srgbClr val="FF0000"/>
                </a:solidFill>
                <a:latin typeface="Arial" charset="0"/>
                <a:cs typeface="Arial" charset="0"/>
              </a:rPr>
              <a:t>AR 20-1, Paragraph 7-1b(5); </a:t>
            </a: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Chapter 5 (II-5-3)</a:t>
            </a:r>
          </a:p>
        </p:txBody>
      </p:sp>
      <p:sp>
        <p:nvSpPr>
          <p:cNvPr id="7" name="Oval 6"/>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704841423"/>
      </p:ext>
    </p:extLst>
  </p:cSld>
  <p:clrMapOvr>
    <a:masterClrMapping/>
  </p:clrMapOvr>
  <p:transition>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649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649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649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649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649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6499">
                                            <p:txEl>
                                              <p:pRg st="6" end="6"/>
                                            </p:txEl>
                                          </p:spTgt>
                                        </p:tgtEl>
                                        <p:attrNameLst>
                                          <p:attrName>style.visibility</p:attrName>
                                        </p:attrNameLst>
                                      </p:cBhvr>
                                      <p:to>
                                        <p:strVal val="visible"/>
                                      </p:to>
                                    </p:set>
                                  </p:childTnLst>
                                </p:cTn>
                              </p:par>
                              <p:par>
                                <p:cTn id="23" presetID="1" presetClass="exit"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autoUpdateAnimBg="0"/>
      <p:bldP spid="7" grpId="0" animBg="1"/>
    </p:bldLst>
  </p:timing>
</p:sld>
</file>

<file path=ppt/slides/slide1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969197" y="1790452"/>
            <a:ext cx="3308784" cy="4375840"/>
          </a:xfrm>
          <a:prstGeom prst="rect">
            <a:avLst/>
          </a:prstGeom>
        </p:spPr>
      </p:pic>
      <p:sp>
        <p:nvSpPr>
          <p:cNvPr id="84994"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149508" name="Rectangle 2"/>
          <p:cNvSpPr>
            <a:spLocks noGrp="1" noChangeArrowheads="1"/>
          </p:cNvSpPr>
          <p:nvPr>
            <p:ph type="title"/>
          </p:nvPr>
        </p:nvSpPr>
        <p:spPr>
          <a:xfrm>
            <a:off x="2471056" y="228600"/>
            <a:ext cx="7239000" cy="1143000"/>
          </a:xfrm>
        </p:spPr>
        <p:txBody>
          <a:bodyPr/>
          <a:lstStyle/>
          <a:p>
            <a:pPr eaLnBrk="1" hangingPunct="1"/>
            <a:r>
              <a:rPr lang="en-US" sz="4000" dirty="0"/>
              <a:t>Step Six:</a:t>
            </a:r>
            <a:br>
              <a:rPr lang="en-US" sz="4000" dirty="0"/>
            </a:br>
            <a:r>
              <a:rPr lang="en-US" sz="4000" dirty="0"/>
              <a:t>Follow-Up </a:t>
            </a:r>
          </a:p>
        </p:txBody>
      </p:sp>
      <p:sp>
        <p:nvSpPr>
          <p:cNvPr id="149509" name="Line 9"/>
          <p:cNvSpPr>
            <a:spLocks noChangeShapeType="1"/>
          </p:cNvSpPr>
          <p:nvPr/>
        </p:nvSpPr>
        <p:spPr bwMode="auto">
          <a:xfrm flipV="1">
            <a:off x="4410724" y="1656410"/>
            <a:ext cx="1870332" cy="3448990"/>
          </a:xfrm>
          <a:prstGeom prst="line">
            <a:avLst/>
          </a:prstGeom>
          <a:noFill/>
          <a:ln w="76200">
            <a:solidFill>
              <a:srgbClr val="990000"/>
            </a:solidFill>
            <a:prstDash val="sysDot"/>
            <a:round/>
            <a:headEnd/>
            <a:tailEnd/>
          </a:ln>
        </p:spPr>
        <p:txBody>
          <a:bodyPr wrap="none"/>
          <a:lstStyle/>
          <a:p>
            <a:pPr fontAlgn="base">
              <a:spcBef>
                <a:spcPct val="0"/>
              </a:spcBef>
              <a:spcAft>
                <a:spcPct val="0"/>
              </a:spcAft>
            </a:pPr>
            <a:endParaRPr lang="en-US" sz="2400" b="1" dirty="0">
              <a:solidFill>
                <a:srgbClr val="FFFFFF"/>
              </a:solidFill>
              <a:latin typeface="Arial" charset="0"/>
              <a:cs typeface="Arial" charset="0"/>
            </a:endParaRPr>
          </a:p>
        </p:txBody>
      </p:sp>
      <p:sp>
        <p:nvSpPr>
          <p:cNvPr id="149510" name="Line 10"/>
          <p:cNvSpPr>
            <a:spLocks noChangeShapeType="1"/>
          </p:cNvSpPr>
          <p:nvPr/>
        </p:nvSpPr>
        <p:spPr bwMode="auto">
          <a:xfrm flipV="1">
            <a:off x="4410725" y="2071688"/>
            <a:ext cx="1899207" cy="3439537"/>
          </a:xfrm>
          <a:prstGeom prst="line">
            <a:avLst/>
          </a:prstGeom>
          <a:noFill/>
          <a:ln w="76200">
            <a:solidFill>
              <a:srgbClr val="990000"/>
            </a:solidFill>
            <a:prstDash val="sysDot"/>
            <a:round/>
            <a:headEnd/>
            <a:tailEnd/>
          </a:ln>
        </p:spPr>
        <p:txBody>
          <a:bodyPr wrap="none"/>
          <a:lstStyle/>
          <a:p>
            <a:pPr fontAlgn="base">
              <a:spcBef>
                <a:spcPct val="0"/>
              </a:spcBef>
              <a:spcAft>
                <a:spcPct val="0"/>
              </a:spcAft>
            </a:pPr>
            <a:endParaRPr lang="en-US" sz="2400" b="1" dirty="0">
              <a:solidFill>
                <a:srgbClr val="FFFFFF"/>
              </a:solidFill>
              <a:latin typeface="Arial" charset="0"/>
              <a:cs typeface="Arial" charset="0"/>
            </a:endParaRPr>
          </a:p>
        </p:txBody>
      </p:sp>
      <p:sp>
        <p:nvSpPr>
          <p:cNvPr id="149511" name="Rectangle 11"/>
          <p:cNvSpPr>
            <a:spLocks noChangeArrowheads="1"/>
          </p:cNvSpPr>
          <p:nvPr/>
        </p:nvSpPr>
        <p:spPr bwMode="auto">
          <a:xfrm>
            <a:off x="2743200" y="5105400"/>
            <a:ext cx="1667524" cy="415278"/>
          </a:xfrm>
          <a:prstGeom prst="rect">
            <a:avLst/>
          </a:prstGeom>
          <a:noFill/>
          <a:ln w="76200">
            <a:solidFill>
              <a:srgbClr val="990000"/>
            </a:solidFill>
            <a:prstDash val="sysDot"/>
            <a:miter lim="800000"/>
            <a:headEnd/>
            <a:tailEnd/>
          </a:ln>
        </p:spPr>
        <p:txBody>
          <a:bodyPr wrap="none" anchor="ct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149512" name="Text Box 12"/>
          <p:cNvSpPr txBox="1">
            <a:spLocks noChangeArrowheads="1"/>
          </p:cNvSpPr>
          <p:nvPr/>
        </p:nvSpPr>
        <p:spPr bwMode="auto">
          <a:xfrm>
            <a:off x="5638800" y="5892226"/>
            <a:ext cx="4800600" cy="584775"/>
          </a:xfrm>
          <a:prstGeom prst="rect">
            <a:avLst/>
          </a:prstGeom>
          <a:noFill/>
          <a:ln w="12700">
            <a:noFill/>
            <a:miter lim="800000"/>
            <a:headEnd type="none" w="sm" len="sm"/>
            <a:tailEnd type="none" w="sm" len="sm"/>
          </a:ln>
        </p:spPr>
        <p:txBody>
          <a:bodyPr wrap="square">
            <a:spAutoFit/>
          </a:bodyPr>
          <a:lstStyle/>
          <a:p>
            <a:pPr fontAlgn="base">
              <a:spcBef>
                <a:spcPct val="0"/>
              </a:spcBef>
              <a:spcAft>
                <a:spcPct val="0"/>
              </a:spcAft>
            </a:pPr>
            <a:r>
              <a:rPr lang="en-US" sz="1600" b="1" dirty="0">
                <a:solidFill>
                  <a:srgbClr val="FF0000"/>
                </a:solidFill>
                <a:latin typeface="Arial" charset="0"/>
                <a:cs typeface="Arial" charset="0"/>
              </a:rPr>
              <a:t>AR 20-1, Paragraph 6-1 &amp; 7-1</a:t>
            </a:r>
          </a:p>
          <a:p>
            <a:pPr fontAlgn="base">
              <a:spcBef>
                <a:spcPct val="0"/>
              </a:spcBef>
              <a:spcAft>
                <a:spcPct val="0"/>
              </a:spcAft>
            </a:pP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Chapter 6 (II-6-1)</a:t>
            </a:r>
          </a:p>
        </p:txBody>
      </p:sp>
      <p:sp>
        <p:nvSpPr>
          <p:cNvPr id="149513" name="Text Box 13"/>
          <p:cNvSpPr txBox="1">
            <a:spLocks noChangeArrowheads="1"/>
          </p:cNvSpPr>
          <p:nvPr/>
        </p:nvSpPr>
        <p:spPr bwMode="auto">
          <a:xfrm>
            <a:off x="6281056" y="1600200"/>
            <a:ext cx="3429000" cy="471488"/>
          </a:xfrm>
          <a:prstGeom prst="rect">
            <a:avLst/>
          </a:prstGeom>
          <a:solidFill>
            <a:srgbClr val="CCFFCC"/>
          </a:solidFill>
          <a:ln w="28575">
            <a:solidFill>
              <a:schemeClr val="tx1"/>
            </a:solidFill>
            <a:miter lim="800000"/>
            <a:headEnd/>
            <a:tailEnd/>
          </a:ln>
        </p:spPr>
        <p:txBody>
          <a:bodyPr lIns="101882" tIns="50941" rIns="101882" bIns="50941">
            <a:spAutoFit/>
          </a:bodyPr>
          <a:lstStyle/>
          <a:p>
            <a:pPr algn="ctr" defTabSz="1019175" eaLnBrk="0" fontAlgn="base" hangingPunct="0">
              <a:spcBef>
                <a:spcPct val="0"/>
              </a:spcBef>
              <a:spcAft>
                <a:spcPct val="0"/>
              </a:spcAft>
            </a:pPr>
            <a:r>
              <a:rPr lang="en-US" sz="2400" b="1" dirty="0">
                <a:solidFill>
                  <a:srgbClr val="000000"/>
                </a:solidFill>
                <a:latin typeface="Arial" charset="0"/>
                <a:cs typeface="Arial" charset="0"/>
              </a:rPr>
              <a:t>Step 6  Follow-Up</a:t>
            </a:r>
          </a:p>
        </p:txBody>
      </p:sp>
      <p:sp>
        <p:nvSpPr>
          <p:cNvPr id="10" name="TextBox 9"/>
          <p:cNvSpPr txBox="1"/>
          <p:nvPr/>
        </p:nvSpPr>
        <p:spPr>
          <a:xfrm>
            <a:off x="5974897" y="2661734"/>
            <a:ext cx="4799538" cy="3539430"/>
          </a:xfrm>
          <a:prstGeom prst="rect">
            <a:avLst/>
          </a:prstGeom>
          <a:noFill/>
        </p:spPr>
        <p:txBody>
          <a:bodyPr wrap="square" rtlCol="0">
            <a:spAutoFit/>
          </a:bodyPr>
          <a:lstStyle/>
          <a:p>
            <a:pPr fontAlgn="base">
              <a:lnSpc>
                <a:spcPct val="80000"/>
              </a:lnSpc>
              <a:spcBef>
                <a:spcPct val="0"/>
              </a:spcBef>
              <a:spcAft>
                <a:spcPct val="0"/>
              </a:spcAft>
            </a:pPr>
            <a:endParaRPr lang="en-US" sz="2000" b="1" dirty="0">
              <a:solidFill>
                <a:srgbClr val="000000"/>
              </a:solidFill>
              <a:latin typeface="Arial" charset="0"/>
              <a:cs typeface="Arial" charset="0"/>
            </a:endParaRPr>
          </a:p>
          <a:p>
            <a:pPr fontAlgn="base">
              <a:lnSpc>
                <a:spcPct val="80000"/>
              </a:lnSpc>
              <a:spcBef>
                <a:spcPct val="0"/>
              </a:spcBef>
              <a:spcAft>
                <a:spcPct val="0"/>
              </a:spcAft>
            </a:pPr>
            <a:r>
              <a:rPr lang="en-US" sz="2000" b="1" dirty="0">
                <a:solidFill>
                  <a:srgbClr val="000000"/>
                </a:solidFill>
                <a:latin typeface="Arial" charset="0"/>
                <a:cs typeface="Arial" charset="0"/>
              </a:rPr>
              <a:t>Ensure that all IG allegations and issues were thoroughly addressed and IG responsibilities were completed.</a:t>
            </a:r>
          </a:p>
          <a:p>
            <a:pPr fontAlgn="base">
              <a:lnSpc>
                <a:spcPct val="80000"/>
              </a:lnSpc>
              <a:spcBef>
                <a:spcPct val="0"/>
              </a:spcBef>
              <a:spcAft>
                <a:spcPct val="0"/>
              </a:spcAft>
            </a:pPr>
            <a:endParaRPr lang="en-US" sz="2000" b="1" dirty="0">
              <a:solidFill>
                <a:srgbClr val="000000"/>
              </a:solidFill>
              <a:latin typeface="Arial" charset="0"/>
              <a:cs typeface="Arial" charset="0"/>
            </a:endParaRPr>
          </a:p>
          <a:p>
            <a:pPr fontAlgn="base">
              <a:lnSpc>
                <a:spcPct val="80000"/>
              </a:lnSpc>
              <a:spcBef>
                <a:spcPct val="0"/>
              </a:spcBef>
              <a:spcAft>
                <a:spcPct val="0"/>
              </a:spcAft>
            </a:pPr>
            <a:r>
              <a:rPr lang="en-US" sz="2000" b="1" dirty="0">
                <a:solidFill>
                  <a:srgbClr val="000000"/>
                </a:solidFill>
                <a:latin typeface="Arial" charset="0"/>
                <a:cs typeface="Arial" charset="0"/>
              </a:rPr>
              <a:t>The IG will attach to the electronic IGARS file all notifications and responses received from the subject or suspect relating to unfavorable information that appeared in the ROI / ROII.</a:t>
            </a:r>
          </a:p>
          <a:p>
            <a:pPr fontAlgn="base">
              <a:lnSpc>
                <a:spcPct val="80000"/>
              </a:lnSpc>
              <a:spcBef>
                <a:spcPct val="0"/>
              </a:spcBef>
              <a:spcAft>
                <a:spcPct val="0"/>
              </a:spcAft>
            </a:pPr>
            <a:endParaRPr lang="en-US" sz="2000" b="1" dirty="0">
              <a:solidFill>
                <a:srgbClr val="000000"/>
              </a:solidFill>
              <a:latin typeface="Arial" charset="0"/>
              <a:cs typeface="Arial" charset="0"/>
            </a:endParaRPr>
          </a:p>
          <a:p>
            <a:pPr fontAlgn="base">
              <a:lnSpc>
                <a:spcPct val="80000"/>
              </a:lnSpc>
              <a:spcBef>
                <a:spcPct val="0"/>
              </a:spcBef>
              <a:spcAft>
                <a:spcPct val="0"/>
              </a:spcAft>
            </a:pPr>
            <a:endParaRPr lang="en-US" sz="2000" b="1" dirty="0">
              <a:solidFill>
                <a:srgbClr val="000000"/>
              </a:solidFill>
              <a:latin typeface="Arial" charset="0"/>
              <a:cs typeface="Arial" charset="0"/>
            </a:endParaRPr>
          </a:p>
        </p:txBody>
      </p:sp>
    </p:spTree>
    <p:extLst>
      <p:ext uri="{BB962C8B-B14F-4D97-AF65-F5344CB8AC3E}">
        <p14:creationId xmlns:p14="http://schemas.microsoft.com/office/powerpoint/2010/main" val="3264230871"/>
      </p:ext>
    </p:extLst>
  </p:cSld>
  <p:clrMapOvr>
    <a:masterClrMapping/>
  </p:clrMapOvr>
  <p:transition>
    <p:pull/>
    <p:sndAc>
      <p:endSnd/>
    </p:sndAc>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969197" y="1790452"/>
            <a:ext cx="3308784" cy="4375840"/>
          </a:xfrm>
          <a:prstGeom prst="rect">
            <a:avLst/>
          </a:prstGeom>
        </p:spPr>
      </p:pic>
      <p:sp>
        <p:nvSpPr>
          <p:cNvPr id="89090"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151556" name="Rectangle 2"/>
          <p:cNvSpPr>
            <a:spLocks noGrp="1" noChangeArrowheads="1"/>
          </p:cNvSpPr>
          <p:nvPr>
            <p:ph type="title"/>
          </p:nvPr>
        </p:nvSpPr>
        <p:spPr>
          <a:xfrm>
            <a:off x="2471058" y="228600"/>
            <a:ext cx="7239000" cy="1143000"/>
          </a:xfrm>
        </p:spPr>
        <p:txBody>
          <a:bodyPr/>
          <a:lstStyle/>
          <a:p>
            <a:pPr eaLnBrk="1" hangingPunct="1"/>
            <a:r>
              <a:rPr lang="en-US" sz="4000" dirty="0"/>
              <a:t>Step Seven:</a:t>
            </a:r>
            <a:br>
              <a:rPr lang="en-US" sz="4000" dirty="0"/>
            </a:br>
            <a:r>
              <a:rPr lang="en-US" sz="3400" dirty="0"/>
              <a:t>Close the IGAR</a:t>
            </a:r>
          </a:p>
        </p:txBody>
      </p:sp>
      <p:sp>
        <p:nvSpPr>
          <p:cNvPr id="151557" name="Text Box 8"/>
          <p:cNvSpPr txBox="1">
            <a:spLocks noChangeArrowheads="1"/>
          </p:cNvSpPr>
          <p:nvPr/>
        </p:nvSpPr>
        <p:spPr bwMode="auto">
          <a:xfrm>
            <a:off x="6090558" y="1685530"/>
            <a:ext cx="3886200" cy="471487"/>
          </a:xfrm>
          <a:prstGeom prst="rect">
            <a:avLst/>
          </a:prstGeom>
          <a:solidFill>
            <a:srgbClr val="CCFFCC"/>
          </a:solidFill>
          <a:ln w="28575">
            <a:solidFill>
              <a:schemeClr val="tx1"/>
            </a:solidFill>
            <a:miter lim="800000"/>
            <a:headEnd/>
            <a:tailEnd/>
          </a:ln>
        </p:spPr>
        <p:txBody>
          <a:bodyPr lIns="101882" tIns="50941" rIns="101882" bIns="50941">
            <a:spAutoFit/>
          </a:bodyPr>
          <a:lstStyle/>
          <a:p>
            <a:pPr algn="ctr" defTabSz="1019175" eaLnBrk="0" fontAlgn="base" hangingPunct="0">
              <a:spcBef>
                <a:spcPct val="0"/>
              </a:spcBef>
              <a:spcAft>
                <a:spcPct val="0"/>
              </a:spcAft>
            </a:pPr>
            <a:r>
              <a:rPr lang="en-US" sz="2400" b="1" dirty="0">
                <a:solidFill>
                  <a:srgbClr val="000000"/>
                </a:solidFill>
                <a:latin typeface="Arial" charset="0"/>
                <a:cs typeface="Arial" charset="0"/>
              </a:rPr>
              <a:t>Step 7  Close the IGAR</a:t>
            </a:r>
          </a:p>
        </p:txBody>
      </p:sp>
      <p:sp>
        <p:nvSpPr>
          <p:cNvPr id="151558" name="Line 9"/>
          <p:cNvSpPr>
            <a:spLocks noChangeShapeType="1"/>
          </p:cNvSpPr>
          <p:nvPr/>
        </p:nvSpPr>
        <p:spPr bwMode="auto">
          <a:xfrm flipV="1">
            <a:off x="4337958" y="1683749"/>
            <a:ext cx="1752601" cy="3802879"/>
          </a:xfrm>
          <a:prstGeom prst="line">
            <a:avLst/>
          </a:prstGeom>
          <a:noFill/>
          <a:ln w="76200">
            <a:solidFill>
              <a:srgbClr val="990000"/>
            </a:solidFill>
            <a:prstDash val="sysDot"/>
            <a:round/>
            <a:headEnd/>
            <a:tailEnd/>
          </a:ln>
        </p:spPr>
        <p:txBody>
          <a:bodyPr wrap="none"/>
          <a:lstStyle/>
          <a:p>
            <a:pPr fontAlgn="base">
              <a:spcBef>
                <a:spcPct val="0"/>
              </a:spcBef>
              <a:spcAft>
                <a:spcPct val="0"/>
              </a:spcAft>
            </a:pPr>
            <a:endParaRPr lang="en-US" sz="2400" b="1" dirty="0">
              <a:solidFill>
                <a:srgbClr val="FFFFFF"/>
              </a:solidFill>
              <a:latin typeface="Arial" charset="0"/>
              <a:cs typeface="Arial" charset="0"/>
            </a:endParaRPr>
          </a:p>
        </p:txBody>
      </p:sp>
      <p:sp>
        <p:nvSpPr>
          <p:cNvPr id="151559" name="Line 10"/>
          <p:cNvSpPr>
            <a:spLocks noChangeShapeType="1"/>
          </p:cNvSpPr>
          <p:nvPr/>
        </p:nvSpPr>
        <p:spPr bwMode="auto">
          <a:xfrm flipV="1">
            <a:off x="4337958" y="2157016"/>
            <a:ext cx="1834243" cy="4015184"/>
          </a:xfrm>
          <a:prstGeom prst="line">
            <a:avLst/>
          </a:prstGeom>
          <a:noFill/>
          <a:ln w="76200">
            <a:solidFill>
              <a:srgbClr val="990000"/>
            </a:solidFill>
            <a:prstDash val="sysDot"/>
            <a:round/>
            <a:headEnd/>
            <a:tailEnd/>
          </a:ln>
        </p:spPr>
        <p:txBody>
          <a:bodyPr wrap="none"/>
          <a:lstStyle/>
          <a:p>
            <a:pPr fontAlgn="base">
              <a:spcBef>
                <a:spcPct val="0"/>
              </a:spcBef>
              <a:spcAft>
                <a:spcPct val="0"/>
              </a:spcAft>
            </a:pPr>
            <a:endParaRPr lang="en-US" sz="2400" b="1" dirty="0">
              <a:solidFill>
                <a:srgbClr val="FFFFFF"/>
              </a:solidFill>
              <a:latin typeface="Arial" charset="0"/>
              <a:cs typeface="Arial" charset="0"/>
            </a:endParaRPr>
          </a:p>
        </p:txBody>
      </p:sp>
      <p:sp>
        <p:nvSpPr>
          <p:cNvPr id="151560" name="Rectangle 11"/>
          <p:cNvSpPr>
            <a:spLocks noChangeArrowheads="1"/>
          </p:cNvSpPr>
          <p:nvPr/>
        </p:nvSpPr>
        <p:spPr bwMode="auto">
          <a:xfrm>
            <a:off x="2819401" y="5516360"/>
            <a:ext cx="1518557" cy="679192"/>
          </a:xfrm>
          <a:prstGeom prst="rect">
            <a:avLst/>
          </a:prstGeom>
          <a:noFill/>
          <a:ln w="76200">
            <a:solidFill>
              <a:srgbClr val="990000"/>
            </a:solidFill>
            <a:prstDash val="sysDot"/>
            <a:miter lim="800000"/>
            <a:headEnd/>
            <a:tailEnd/>
          </a:ln>
        </p:spPr>
        <p:txBody>
          <a:bodyPr wrap="none" anchor="ct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151561" name="Text Box 12"/>
          <p:cNvSpPr txBox="1">
            <a:spLocks noChangeArrowheads="1"/>
          </p:cNvSpPr>
          <p:nvPr/>
        </p:nvSpPr>
        <p:spPr bwMode="auto">
          <a:xfrm>
            <a:off x="5638800" y="5867401"/>
            <a:ext cx="4495800" cy="830997"/>
          </a:xfrm>
          <a:prstGeom prst="rect">
            <a:avLst/>
          </a:prstGeom>
          <a:noFill/>
          <a:ln w="12700">
            <a:noFill/>
            <a:miter lim="800000"/>
            <a:headEnd type="none" w="sm" len="sm"/>
            <a:tailEnd type="none" w="sm" len="sm"/>
          </a:ln>
        </p:spPr>
        <p:txBody>
          <a:bodyPr wrap="square">
            <a:spAutoFit/>
          </a:bodyPr>
          <a:lstStyle/>
          <a:p>
            <a:pPr fontAlgn="base">
              <a:spcBef>
                <a:spcPct val="0"/>
              </a:spcBef>
              <a:spcAft>
                <a:spcPct val="0"/>
              </a:spcAft>
            </a:pPr>
            <a:r>
              <a:rPr lang="en-US" sz="1600" b="1" dirty="0">
                <a:solidFill>
                  <a:srgbClr val="FF0000"/>
                </a:solidFill>
                <a:latin typeface="Arial" charset="0"/>
                <a:cs typeface="Arial" charset="0"/>
              </a:rPr>
              <a:t>AR 20-1, Paragraph 7-1</a:t>
            </a:r>
          </a:p>
          <a:p>
            <a:pPr fontAlgn="base">
              <a:spcBef>
                <a:spcPct val="0"/>
              </a:spcBef>
              <a:spcAft>
                <a:spcPct val="0"/>
              </a:spcAft>
            </a:pP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Chapter 7 (II-7-1)</a:t>
            </a:r>
          </a:p>
          <a:p>
            <a:pPr fontAlgn="base">
              <a:spcBef>
                <a:spcPct val="0"/>
              </a:spcBef>
              <a:spcAft>
                <a:spcPct val="0"/>
              </a:spcAft>
            </a:pPr>
            <a:endParaRPr lang="en-US" sz="1600" b="1" dirty="0">
              <a:solidFill>
                <a:srgbClr val="0000FF"/>
              </a:solidFill>
              <a:latin typeface="Arial" charset="0"/>
              <a:cs typeface="Arial" charset="0"/>
            </a:endParaRPr>
          </a:p>
        </p:txBody>
      </p:sp>
      <p:sp>
        <p:nvSpPr>
          <p:cNvPr id="10" name="Rectangle 3"/>
          <p:cNvSpPr txBox="1">
            <a:spLocks noChangeArrowheads="1"/>
          </p:cNvSpPr>
          <p:nvPr/>
        </p:nvSpPr>
        <p:spPr bwMode="auto">
          <a:xfrm>
            <a:off x="5944662" y="2567597"/>
            <a:ext cx="4648201" cy="2508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a:lstStyle>
          <a:p>
            <a:pPr marL="609600" indent="-609600" eaLnBrk="1" hangingPunct="1">
              <a:buFontTx/>
              <a:buAutoNum type="arabicPeriod"/>
            </a:pPr>
            <a:r>
              <a:rPr lang="en-US" sz="2000" kern="0" dirty="0">
                <a:solidFill>
                  <a:srgbClr val="000000"/>
                </a:solidFill>
                <a:latin typeface="Arial"/>
              </a:rPr>
              <a:t>Provide </a:t>
            </a:r>
            <a:r>
              <a:rPr lang="en-US" sz="2000" u="sng" kern="0" dirty="0">
                <a:solidFill>
                  <a:srgbClr val="0000FF"/>
                </a:solidFill>
                <a:latin typeface="Arial"/>
              </a:rPr>
              <a:t>complainant</a:t>
            </a:r>
            <a:r>
              <a:rPr lang="en-US" sz="2000" kern="0" dirty="0">
                <a:solidFill>
                  <a:srgbClr val="000000"/>
                </a:solidFill>
                <a:latin typeface="Arial"/>
              </a:rPr>
              <a:t> a final reply </a:t>
            </a:r>
            <a:r>
              <a:rPr lang="en-US" sz="2000" i="1" u="sng" kern="0" dirty="0">
                <a:solidFill>
                  <a:srgbClr val="0000FF"/>
                </a:solidFill>
                <a:latin typeface="Arial"/>
              </a:rPr>
              <a:t>in writing</a:t>
            </a:r>
            <a:r>
              <a:rPr lang="en-US" sz="2000" i="1" kern="0" dirty="0">
                <a:solidFill>
                  <a:srgbClr val="0000FF"/>
                </a:solidFill>
                <a:latin typeface="Arial"/>
              </a:rPr>
              <a:t>  </a:t>
            </a:r>
            <a:r>
              <a:rPr lang="en-US" sz="2000" kern="0" dirty="0">
                <a:solidFill>
                  <a:srgbClr val="0000FF"/>
                </a:solidFill>
                <a:latin typeface="Arial"/>
              </a:rPr>
              <a:t>[Format:  A&amp;I Guide page II-7-2]</a:t>
            </a:r>
          </a:p>
          <a:p>
            <a:pPr marL="609600" indent="-609600" eaLnBrk="1" hangingPunct="1">
              <a:buFontTx/>
              <a:buAutoNum type="arabicPeriod"/>
            </a:pPr>
            <a:endParaRPr lang="en-US" sz="1200" kern="0" dirty="0">
              <a:solidFill>
                <a:srgbClr val="000000"/>
              </a:solidFill>
              <a:latin typeface="Arial"/>
            </a:endParaRPr>
          </a:p>
          <a:p>
            <a:pPr marL="609600" indent="-609600" eaLnBrk="1" hangingPunct="1">
              <a:buFontTx/>
              <a:buAutoNum type="arabicPeriod"/>
            </a:pPr>
            <a:r>
              <a:rPr lang="en-US" sz="2000" kern="0" dirty="0">
                <a:solidFill>
                  <a:srgbClr val="000000"/>
                </a:solidFill>
                <a:latin typeface="Arial"/>
              </a:rPr>
              <a:t>Close the file in the IGARS database</a:t>
            </a:r>
          </a:p>
          <a:p>
            <a:pPr marL="609600" indent="-609600" eaLnBrk="1" hangingPunct="1">
              <a:buFontTx/>
              <a:buAutoNum type="arabicPeriod"/>
            </a:pPr>
            <a:endParaRPr lang="en-US" sz="1200" kern="0" dirty="0">
              <a:solidFill>
                <a:srgbClr val="000000"/>
              </a:solidFill>
              <a:latin typeface="Arial"/>
            </a:endParaRPr>
          </a:p>
          <a:p>
            <a:pPr marL="609600" indent="-609600" eaLnBrk="1" hangingPunct="1">
              <a:buFontTx/>
              <a:buAutoNum type="arabicPeriod"/>
            </a:pPr>
            <a:r>
              <a:rPr lang="en-US" sz="2000" kern="0" dirty="0">
                <a:solidFill>
                  <a:srgbClr val="000000"/>
                </a:solidFill>
                <a:latin typeface="Arial"/>
              </a:rPr>
              <a:t>Make appropriate reports</a:t>
            </a:r>
          </a:p>
          <a:p>
            <a:pPr marL="609600" indent="-609600" eaLnBrk="1" hangingPunct="1">
              <a:buFontTx/>
              <a:buAutoNum type="arabicPeriod"/>
            </a:pPr>
            <a:endParaRPr lang="en-US" sz="1200" kern="0" dirty="0">
              <a:solidFill>
                <a:srgbClr val="000000"/>
              </a:solidFill>
              <a:latin typeface="Arial"/>
            </a:endParaRPr>
          </a:p>
          <a:p>
            <a:pPr marL="609600" indent="-609600" eaLnBrk="1" hangingPunct="1">
              <a:buFontTx/>
              <a:buAutoNum type="arabicPeriod"/>
            </a:pPr>
            <a:r>
              <a:rPr lang="en-US" sz="2000" kern="0" dirty="0">
                <a:solidFill>
                  <a:srgbClr val="000000"/>
                </a:solidFill>
                <a:latin typeface="Arial"/>
              </a:rPr>
              <a:t>Analyze developing trends</a:t>
            </a:r>
          </a:p>
        </p:txBody>
      </p:sp>
      <p:pic>
        <p:nvPicPr>
          <p:cNvPr id="11" name="Picture 2" descr="C:\Users\michael.p.warrington\AppData\Local\Microsoft\Windows\Temporary Internet Files\Content.IE5\5E9EYWSO\MC900433836[1].png"/>
          <p:cNvPicPr>
            <a:picLocks noChangeAspect="1" noChangeArrowheads="1"/>
          </p:cNvPicPr>
          <p:nvPr/>
        </p:nvPicPr>
        <p:blipFill>
          <a:blip r:embed="rId4" cstate="print"/>
          <a:srcRect/>
          <a:stretch>
            <a:fillRect/>
          </a:stretch>
        </p:blipFill>
        <p:spPr bwMode="auto">
          <a:xfrm>
            <a:off x="9753828" y="5486628"/>
            <a:ext cx="914172" cy="914172"/>
          </a:xfrm>
          <a:prstGeom prst="rect">
            <a:avLst/>
          </a:prstGeom>
          <a:noFill/>
        </p:spPr>
      </p:pic>
      <p:sp>
        <p:nvSpPr>
          <p:cNvPr id="14" name="Oval 13"/>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2736630688"/>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131076" name="Rectangle 2"/>
          <p:cNvSpPr>
            <a:spLocks noGrp="1" noChangeArrowheads="1"/>
          </p:cNvSpPr>
          <p:nvPr>
            <p:ph type="title"/>
          </p:nvPr>
        </p:nvSpPr>
        <p:spPr>
          <a:xfrm>
            <a:off x="2590800" y="228600"/>
            <a:ext cx="7086600" cy="838200"/>
          </a:xfrm>
        </p:spPr>
        <p:txBody>
          <a:bodyPr/>
          <a:lstStyle/>
          <a:p>
            <a:pPr eaLnBrk="1" hangingPunct="1"/>
            <a:r>
              <a:rPr lang="en-US" sz="4000" dirty="0">
                <a:solidFill>
                  <a:schemeClr val="tx1"/>
                </a:solidFill>
              </a:rPr>
              <a:t>Summary</a:t>
            </a:r>
          </a:p>
        </p:txBody>
      </p:sp>
      <p:sp>
        <p:nvSpPr>
          <p:cNvPr id="7" name="Rectangle 6"/>
          <p:cNvSpPr/>
          <p:nvPr/>
        </p:nvSpPr>
        <p:spPr>
          <a:xfrm>
            <a:off x="1981200" y="1979373"/>
            <a:ext cx="8382000" cy="3225498"/>
          </a:xfrm>
          <a:prstGeom prst="rect">
            <a:avLst/>
          </a:prstGeom>
        </p:spPr>
        <p:txBody>
          <a:bodyPr wrap="square">
            <a:spAutoFit/>
          </a:bodyPr>
          <a:lstStyle/>
          <a:p>
            <a:pPr marL="509588" indent="-509588" fontAlgn="base">
              <a:lnSpc>
                <a:spcPct val="90000"/>
              </a:lnSpc>
              <a:spcBef>
                <a:spcPct val="5000"/>
              </a:spcBef>
              <a:spcAft>
                <a:spcPts val="600"/>
              </a:spcAft>
            </a:pPr>
            <a:r>
              <a:rPr lang="en-US" sz="2400" b="1" dirty="0">
                <a:solidFill>
                  <a:srgbClr val="000000"/>
                </a:solidFill>
                <a:latin typeface="Arial" charset="0"/>
                <a:cs typeface="Arial" charset="0"/>
              </a:rPr>
              <a:t>ELO 15.  Complete a Report of Investigation (ROI). </a:t>
            </a:r>
          </a:p>
          <a:p>
            <a:pPr marL="742950" lvl="1" indent="-285750" fontAlgn="base">
              <a:lnSpc>
                <a:spcPct val="110000"/>
              </a:lnSpc>
              <a:spcBef>
                <a:spcPts val="600"/>
              </a:spcBef>
              <a:spcAft>
                <a:spcPts val="600"/>
              </a:spcAft>
              <a:buFontTx/>
              <a:buChar char="–"/>
            </a:pPr>
            <a:r>
              <a:rPr lang="en-US" sz="2000" b="1" kern="0" dirty="0">
                <a:solidFill>
                  <a:srgbClr val="000000"/>
                </a:solidFill>
                <a:latin typeface="Arial"/>
                <a:cs typeface="Arial" charset="0"/>
              </a:rPr>
              <a:t>ROI utilization</a:t>
            </a:r>
          </a:p>
          <a:p>
            <a:pPr marL="742950" lvl="1" indent="-285750" fontAlgn="base">
              <a:lnSpc>
                <a:spcPct val="110000"/>
              </a:lnSpc>
              <a:spcBef>
                <a:spcPts val="600"/>
              </a:spcBef>
              <a:spcAft>
                <a:spcPts val="600"/>
              </a:spcAft>
              <a:buFontTx/>
              <a:buChar char="–"/>
            </a:pPr>
            <a:r>
              <a:rPr lang="en-US" sz="2000" b="1" kern="0" dirty="0">
                <a:solidFill>
                  <a:srgbClr val="000000"/>
                </a:solidFill>
                <a:latin typeface="Arial"/>
                <a:cs typeface="Arial" charset="0"/>
              </a:rPr>
              <a:t>Order ROI is written (first, last, and why?)</a:t>
            </a:r>
          </a:p>
          <a:p>
            <a:pPr marL="742950" lvl="1" indent="-285750" fontAlgn="base">
              <a:lnSpc>
                <a:spcPct val="110000"/>
              </a:lnSpc>
              <a:spcBef>
                <a:spcPts val="600"/>
              </a:spcBef>
              <a:spcAft>
                <a:spcPts val="600"/>
              </a:spcAft>
              <a:buFontTx/>
              <a:buChar char="–"/>
            </a:pPr>
            <a:r>
              <a:rPr lang="en-US" sz="2000" b="1" kern="0" dirty="0">
                <a:solidFill>
                  <a:srgbClr val="000000"/>
                </a:solidFill>
                <a:latin typeface="Arial"/>
                <a:cs typeface="Arial" charset="0"/>
              </a:rPr>
              <a:t>Interview order</a:t>
            </a:r>
          </a:p>
          <a:p>
            <a:pPr marL="742950" lvl="1" indent="-285750" fontAlgn="base">
              <a:lnSpc>
                <a:spcPct val="110000"/>
              </a:lnSpc>
              <a:spcBef>
                <a:spcPts val="600"/>
              </a:spcBef>
              <a:spcAft>
                <a:spcPts val="600"/>
              </a:spcAft>
              <a:buFontTx/>
              <a:buChar char="–"/>
            </a:pPr>
            <a:r>
              <a:rPr lang="en-US" sz="2000" b="1" kern="0" dirty="0">
                <a:solidFill>
                  <a:srgbClr val="000000"/>
                </a:solidFill>
                <a:latin typeface="Arial"/>
                <a:cs typeface="Arial" charset="0"/>
              </a:rPr>
              <a:t>Required information to subject / suspect in substantiated finding</a:t>
            </a:r>
          </a:p>
          <a:p>
            <a:pPr lvl="1" fontAlgn="base">
              <a:lnSpc>
                <a:spcPct val="110000"/>
              </a:lnSpc>
              <a:spcBef>
                <a:spcPts val="600"/>
              </a:spcBef>
              <a:spcAft>
                <a:spcPts val="600"/>
              </a:spcAft>
            </a:pPr>
            <a:endParaRPr lang="en-US" sz="2000" b="1" kern="0" dirty="0">
              <a:solidFill>
                <a:srgbClr val="000000"/>
              </a:solidFill>
              <a:latin typeface="Arial"/>
              <a:cs typeface="Arial" charset="0"/>
            </a:endParaRPr>
          </a:p>
        </p:txBody>
      </p:sp>
    </p:spTree>
    <p:extLst>
      <p:ext uri="{BB962C8B-B14F-4D97-AF65-F5344CB8AC3E}">
        <p14:creationId xmlns:p14="http://schemas.microsoft.com/office/powerpoint/2010/main" val="1906585031"/>
      </p:ext>
    </p:extLst>
  </p:cSld>
  <p:clrMapOvr>
    <a:masterClrMapping/>
  </p:clrMapOvr>
  <p:transition>
    <p:pull/>
    <p:sndAc>
      <p:endSnd/>
    </p:sndAc>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2" name="Picture 1149" descr="IGcrest"/>
          <p:cNvPicPr>
            <a:picLocks noChangeAspect="1" noChangeArrowheads="1"/>
          </p:cNvPicPr>
          <p:nvPr/>
        </p:nvPicPr>
        <p:blipFill>
          <a:blip r:embed="rId3" cstate="print"/>
          <a:srcRect/>
          <a:stretch>
            <a:fillRect/>
          </a:stretch>
        </p:blipFill>
        <p:spPr bwMode="auto">
          <a:xfrm>
            <a:off x="4646614" y="3429000"/>
            <a:ext cx="2897187" cy="2057400"/>
          </a:xfrm>
          <a:prstGeom prst="rect">
            <a:avLst/>
          </a:prstGeom>
          <a:solidFill>
            <a:srgbClr val="FFFFFF"/>
          </a:solidFill>
          <a:ln w="9525">
            <a:noFill/>
            <a:miter lim="800000"/>
            <a:headEnd/>
            <a:tailEnd/>
          </a:ln>
        </p:spPr>
      </p:pic>
      <p:sp>
        <p:nvSpPr>
          <p:cNvPr id="116738"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154628" name="Rectangle 3"/>
          <p:cNvSpPr>
            <a:spLocks noGrp="1" noChangeArrowheads="1"/>
          </p:cNvSpPr>
          <p:nvPr>
            <p:ph type="body" idx="1"/>
          </p:nvPr>
        </p:nvSpPr>
        <p:spPr>
          <a:xfrm>
            <a:off x="1524000" y="1905000"/>
            <a:ext cx="9144000" cy="1371600"/>
          </a:xfrm>
        </p:spPr>
        <p:txBody>
          <a:bodyPr/>
          <a:lstStyle/>
          <a:p>
            <a:pPr algn="ctr" eaLnBrk="1" hangingPunct="1">
              <a:buFontTx/>
              <a:buNone/>
            </a:pPr>
            <a:r>
              <a:rPr lang="en-US" sz="7200" dirty="0">
                <a:solidFill>
                  <a:srgbClr val="0000FF"/>
                </a:solidFill>
              </a:rPr>
              <a:t>QUESTIONS?</a:t>
            </a:r>
          </a:p>
        </p:txBody>
      </p:sp>
    </p:spTree>
    <p:extLst>
      <p:ext uri="{BB962C8B-B14F-4D97-AF65-F5344CB8AC3E}">
        <p14:creationId xmlns:p14="http://schemas.microsoft.com/office/powerpoint/2010/main" val="2891156010"/>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98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37891" name="Rectangle 2"/>
          <p:cNvSpPr>
            <a:spLocks noGrp="1" noChangeArrowheads="1"/>
          </p:cNvSpPr>
          <p:nvPr>
            <p:ph type="title"/>
          </p:nvPr>
        </p:nvSpPr>
        <p:spPr>
          <a:xfrm>
            <a:off x="3352800" y="238225"/>
            <a:ext cx="5486400" cy="1143000"/>
          </a:xfrm>
        </p:spPr>
        <p:txBody>
          <a:bodyPr/>
          <a:lstStyle/>
          <a:p>
            <a:pPr eaLnBrk="1" hangingPunct="1"/>
            <a:r>
              <a:rPr lang="en-US" sz="4000" dirty="0">
                <a:solidFill>
                  <a:schemeClr val="tx1"/>
                </a:solidFill>
              </a:rPr>
              <a:t>Enabling Learning </a:t>
            </a:r>
            <a:br>
              <a:rPr lang="en-US" sz="4000" dirty="0">
                <a:solidFill>
                  <a:schemeClr val="tx1"/>
                </a:solidFill>
              </a:rPr>
            </a:br>
            <a:r>
              <a:rPr lang="en-US" sz="4000" dirty="0">
                <a:solidFill>
                  <a:schemeClr val="tx1"/>
                </a:solidFill>
              </a:rPr>
              <a:t>Objectives</a:t>
            </a:r>
          </a:p>
        </p:txBody>
      </p:sp>
      <p:sp>
        <p:nvSpPr>
          <p:cNvPr id="37892" name="Rectangle 3"/>
          <p:cNvSpPr>
            <a:spLocks noGrp="1" noChangeArrowheads="1"/>
          </p:cNvSpPr>
          <p:nvPr>
            <p:ph type="body" idx="1"/>
          </p:nvPr>
        </p:nvSpPr>
        <p:spPr>
          <a:xfrm>
            <a:off x="1838425" y="1905000"/>
            <a:ext cx="8534400" cy="3810000"/>
          </a:xfrm>
        </p:spPr>
        <p:txBody>
          <a:bodyPr/>
          <a:lstStyle/>
          <a:p>
            <a:pPr marL="514350" indent="-514350" eaLnBrk="1" hangingPunct="1">
              <a:lnSpc>
                <a:spcPct val="90000"/>
              </a:lnSpc>
              <a:spcBef>
                <a:spcPct val="5000"/>
              </a:spcBef>
              <a:spcAft>
                <a:spcPts val="1800"/>
              </a:spcAft>
              <a:buClr>
                <a:srgbClr val="FF0000"/>
              </a:buClr>
              <a:buNone/>
            </a:pPr>
            <a:r>
              <a:rPr lang="en-US" sz="2800" dirty="0">
                <a:solidFill>
                  <a:srgbClr val="FF0000"/>
                </a:solidFill>
              </a:rPr>
              <a:t>Knowledge-based ELOs (cont.):</a:t>
            </a:r>
          </a:p>
          <a:p>
            <a:pPr marL="514350" indent="-514350" eaLnBrk="1" hangingPunct="1">
              <a:lnSpc>
                <a:spcPct val="90000"/>
              </a:lnSpc>
              <a:spcBef>
                <a:spcPct val="5000"/>
              </a:spcBef>
              <a:spcAft>
                <a:spcPts val="1800"/>
              </a:spcAft>
              <a:buAutoNum type="arabicPeriod" startAt="8"/>
            </a:pPr>
            <a:r>
              <a:rPr lang="en-US" sz="2800" dirty="0"/>
              <a:t>Describe the procedures for referring allegations of impropriety to the command.</a:t>
            </a:r>
          </a:p>
          <a:p>
            <a:pPr marL="514350" indent="-514350" eaLnBrk="1" hangingPunct="1">
              <a:lnSpc>
                <a:spcPct val="90000"/>
              </a:lnSpc>
              <a:spcBef>
                <a:spcPct val="5000"/>
              </a:spcBef>
              <a:spcAft>
                <a:spcPts val="1800"/>
              </a:spcAft>
              <a:buClr>
                <a:srgbClr val="FF0000"/>
              </a:buClr>
              <a:buNone/>
            </a:pPr>
            <a:r>
              <a:rPr lang="en-US" sz="2800" dirty="0"/>
              <a:t>9.  Describe how an IG plans an Investigative Inquiry or Investigation.</a:t>
            </a:r>
          </a:p>
          <a:p>
            <a:pPr marL="514350" indent="-514350" eaLnBrk="1" hangingPunct="1">
              <a:lnSpc>
                <a:spcPct val="90000"/>
              </a:lnSpc>
              <a:spcBef>
                <a:spcPct val="5000"/>
              </a:spcBef>
              <a:spcAft>
                <a:spcPts val="1800"/>
              </a:spcAft>
              <a:buClr>
                <a:srgbClr val="FF0000"/>
              </a:buClr>
              <a:buNone/>
            </a:pPr>
            <a:r>
              <a:rPr lang="en-US" sz="2800" dirty="0"/>
              <a:t>10.  Describe a request for IG information and the proper actions taken by the IG.</a:t>
            </a:r>
          </a:p>
        </p:txBody>
      </p:sp>
      <p:grpSp>
        <p:nvGrpSpPr>
          <p:cNvPr id="37893" name="Group 4"/>
          <p:cNvGrpSpPr>
            <a:grpSpLocks/>
          </p:cNvGrpSpPr>
          <p:nvPr/>
        </p:nvGrpSpPr>
        <p:grpSpPr bwMode="auto">
          <a:xfrm>
            <a:off x="9372601" y="76200"/>
            <a:ext cx="1389063" cy="1295400"/>
            <a:chOff x="432" y="624"/>
            <a:chExt cx="566" cy="528"/>
          </a:xfrm>
        </p:grpSpPr>
        <p:sp>
          <p:nvSpPr>
            <p:cNvPr id="6" name="AutoShape 5"/>
            <p:cNvSpPr>
              <a:spLocks noChangeArrowheads="1"/>
            </p:cNvSpPr>
            <p:nvPr/>
          </p:nvSpPr>
          <p:spPr bwMode="auto">
            <a:xfrm>
              <a:off x="432" y="624"/>
              <a:ext cx="528" cy="528"/>
            </a:xfrm>
            <a:prstGeom prst="star5">
              <a:avLst/>
            </a:prstGeom>
            <a:solidFill>
              <a:srgbClr val="F9F965"/>
            </a:solidFill>
            <a:ln w="12700">
              <a:solidFill>
                <a:schemeClr val="tx1"/>
              </a:solidFill>
              <a:miter lim="800000"/>
              <a:headEnd/>
              <a:tailEnd/>
            </a:ln>
            <a:effectLst/>
          </p:spPr>
          <p:txBody>
            <a:bodyPr wrap="none" anchor="ct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charset="0"/>
              </a:endParaRPr>
            </a:p>
          </p:txBody>
        </p:sp>
        <p:sp>
          <p:nvSpPr>
            <p:cNvPr id="37895" name="Text Box 6"/>
            <p:cNvSpPr txBox="1">
              <a:spLocks noChangeArrowheads="1"/>
            </p:cNvSpPr>
            <p:nvPr/>
          </p:nvSpPr>
          <p:spPr bwMode="auto">
            <a:xfrm>
              <a:off x="556" y="810"/>
              <a:ext cx="442" cy="151"/>
            </a:xfrm>
            <a:prstGeom prst="rect">
              <a:avLst/>
            </a:prstGeom>
            <a:noFill/>
            <a:ln w="12700">
              <a:noFill/>
              <a:miter lim="800000"/>
              <a:headEnd/>
              <a:tailEnd/>
            </a:ln>
          </p:spPr>
          <p:txBody>
            <a:bodyPr>
              <a:spAutoFit/>
            </a:bodyPr>
            <a:lstStyle/>
            <a:p>
              <a:pPr eaLnBrk="0" fontAlgn="base" hangingPunct="0">
                <a:spcBef>
                  <a:spcPct val="0"/>
                </a:spcBef>
                <a:spcAft>
                  <a:spcPct val="0"/>
                </a:spcAft>
              </a:pPr>
              <a:r>
                <a:rPr lang="en-US" b="1" dirty="0">
                  <a:solidFill>
                    <a:srgbClr val="000000"/>
                  </a:solidFill>
                  <a:latin typeface="Tempus Sans ITC" pitchFamily="82" charset="0"/>
                  <a:cs typeface="Arial" charset="0"/>
                </a:rPr>
                <a:t>ELOs</a:t>
              </a:r>
            </a:p>
          </p:txBody>
        </p:sp>
      </p:grpSp>
    </p:spTree>
    <p:extLst>
      <p:ext uri="{BB962C8B-B14F-4D97-AF65-F5344CB8AC3E}">
        <p14:creationId xmlns:p14="http://schemas.microsoft.com/office/powerpoint/2010/main" val="930770384"/>
      </p:ext>
    </p:extLst>
  </p:cSld>
  <p:clrMapOvr>
    <a:masterClrMapping/>
  </p:clrMapOvr>
  <p:transition>
    <p:pull/>
    <p:sndAc>
      <p:end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6" name="Rectangle 3"/>
          <p:cNvSpPr>
            <a:spLocks noGrp="1" noChangeArrowheads="1"/>
          </p:cNvSpPr>
          <p:nvPr>
            <p:ph type="body" idx="1"/>
          </p:nvPr>
        </p:nvSpPr>
        <p:spPr>
          <a:xfrm>
            <a:off x="1838425" y="1905001"/>
            <a:ext cx="8600975" cy="2944813"/>
          </a:xfrm>
        </p:spPr>
        <p:txBody>
          <a:bodyPr/>
          <a:lstStyle/>
          <a:p>
            <a:pPr marL="514350" indent="-514350" eaLnBrk="1" hangingPunct="1">
              <a:lnSpc>
                <a:spcPct val="90000"/>
              </a:lnSpc>
              <a:spcBef>
                <a:spcPct val="5000"/>
              </a:spcBef>
              <a:spcAft>
                <a:spcPts val="1800"/>
              </a:spcAft>
              <a:buClr>
                <a:srgbClr val="FF0000"/>
              </a:buClr>
              <a:buNone/>
            </a:pPr>
            <a:r>
              <a:rPr lang="en-US" sz="2800" dirty="0">
                <a:solidFill>
                  <a:srgbClr val="FF0000"/>
                </a:solidFill>
              </a:rPr>
              <a:t>Application-based ELOs:</a:t>
            </a:r>
          </a:p>
          <a:p>
            <a:pPr marL="514350" indent="-514350" eaLnBrk="1" hangingPunct="1">
              <a:lnSpc>
                <a:spcPct val="90000"/>
              </a:lnSpc>
              <a:spcBef>
                <a:spcPct val="5000"/>
              </a:spcBef>
              <a:spcAft>
                <a:spcPts val="1800"/>
              </a:spcAft>
              <a:buClr>
                <a:srgbClr val="FF0000"/>
              </a:buClr>
              <a:buNone/>
            </a:pPr>
            <a:r>
              <a:rPr lang="en-US" sz="2800" dirty="0"/>
              <a:t>11.  Identify the allegations and issues in a complaint.</a:t>
            </a:r>
          </a:p>
          <a:p>
            <a:pPr marL="514350" indent="-514350" eaLnBrk="1" hangingPunct="1">
              <a:lnSpc>
                <a:spcPct val="90000"/>
              </a:lnSpc>
              <a:spcBef>
                <a:spcPct val="5000"/>
              </a:spcBef>
              <a:spcAft>
                <a:spcPts val="1800"/>
              </a:spcAft>
              <a:buClr>
                <a:srgbClr val="FF0000"/>
              </a:buClr>
              <a:buNone/>
            </a:pPr>
            <a:r>
              <a:rPr lang="en-US" sz="2800" dirty="0"/>
              <a:t>12.  Determine if an allegation received by the IG is appropriate for IG action.</a:t>
            </a:r>
          </a:p>
          <a:p>
            <a:pPr marL="514350" indent="-514350" eaLnBrk="1" hangingPunct="1">
              <a:lnSpc>
                <a:spcPct val="90000"/>
              </a:lnSpc>
              <a:spcBef>
                <a:spcPct val="5000"/>
              </a:spcBef>
              <a:spcAft>
                <a:spcPts val="1800"/>
              </a:spcAft>
              <a:buClr>
                <a:srgbClr val="FF0000"/>
              </a:buClr>
              <a:buNone/>
            </a:pPr>
            <a:r>
              <a:rPr lang="en-US" sz="2800" dirty="0"/>
              <a:t>13. </a:t>
            </a:r>
            <a:r>
              <a:rPr lang="en-US" sz="2800" dirty="0">
                <a:solidFill>
                  <a:srgbClr val="FF0000"/>
                </a:solidFill>
              </a:rPr>
              <a:t> </a:t>
            </a:r>
            <a:r>
              <a:rPr lang="en-US" sz="2800" dirty="0"/>
              <a:t>Explain which IG method – Investigative Inquiry or Investigation – is preferable for a particular case.</a:t>
            </a:r>
          </a:p>
        </p:txBody>
      </p:sp>
      <p:sp>
        <p:nvSpPr>
          <p:cNvPr id="18434"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38915" name="Rectangle 2"/>
          <p:cNvSpPr>
            <a:spLocks noGrp="1" noChangeArrowheads="1"/>
          </p:cNvSpPr>
          <p:nvPr>
            <p:ph type="title"/>
          </p:nvPr>
        </p:nvSpPr>
        <p:spPr>
          <a:xfrm>
            <a:off x="3352800" y="238225"/>
            <a:ext cx="5486400" cy="1143000"/>
          </a:xfrm>
        </p:spPr>
        <p:txBody>
          <a:bodyPr/>
          <a:lstStyle/>
          <a:p>
            <a:pPr eaLnBrk="1" hangingPunct="1"/>
            <a:r>
              <a:rPr lang="en-US" sz="4000" dirty="0">
                <a:solidFill>
                  <a:schemeClr val="tx1"/>
                </a:solidFill>
              </a:rPr>
              <a:t>Enabling Learning </a:t>
            </a:r>
            <a:br>
              <a:rPr lang="en-US" sz="4000" dirty="0">
                <a:solidFill>
                  <a:schemeClr val="tx1"/>
                </a:solidFill>
              </a:rPr>
            </a:br>
            <a:r>
              <a:rPr lang="en-US" sz="4000" dirty="0">
                <a:solidFill>
                  <a:schemeClr val="tx1"/>
                </a:solidFill>
              </a:rPr>
              <a:t>Objectives</a:t>
            </a:r>
          </a:p>
        </p:txBody>
      </p:sp>
      <p:grpSp>
        <p:nvGrpSpPr>
          <p:cNvPr id="38917" name="Group 4"/>
          <p:cNvGrpSpPr>
            <a:grpSpLocks/>
          </p:cNvGrpSpPr>
          <p:nvPr/>
        </p:nvGrpSpPr>
        <p:grpSpPr bwMode="auto">
          <a:xfrm>
            <a:off x="9372601" y="76200"/>
            <a:ext cx="1389063" cy="1295400"/>
            <a:chOff x="432" y="624"/>
            <a:chExt cx="566" cy="528"/>
          </a:xfrm>
        </p:grpSpPr>
        <p:sp>
          <p:nvSpPr>
            <p:cNvPr id="6" name="AutoShape 5"/>
            <p:cNvSpPr>
              <a:spLocks noChangeArrowheads="1"/>
            </p:cNvSpPr>
            <p:nvPr/>
          </p:nvSpPr>
          <p:spPr bwMode="auto">
            <a:xfrm>
              <a:off x="432" y="624"/>
              <a:ext cx="528" cy="528"/>
            </a:xfrm>
            <a:prstGeom prst="star5">
              <a:avLst/>
            </a:prstGeom>
            <a:solidFill>
              <a:srgbClr val="F9F965"/>
            </a:solidFill>
            <a:ln w="12700">
              <a:solidFill>
                <a:schemeClr val="tx1"/>
              </a:solidFill>
              <a:miter lim="800000"/>
              <a:headEnd/>
              <a:tailEnd/>
            </a:ln>
            <a:effectLst/>
          </p:spPr>
          <p:txBody>
            <a:bodyPr wrap="none" anchor="ct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charset="0"/>
              </a:endParaRPr>
            </a:p>
          </p:txBody>
        </p:sp>
        <p:sp>
          <p:nvSpPr>
            <p:cNvPr id="38919" name="Text Box 6"/>
            <p:cNvSpPr txBox="1">
              <a:spLocks noChangeArrowheads="1"/>
            </p:cNvSpPr>
            <p:nvPr/>
          </p:nvSpPr>
          <p:spPr bwMode="auto">
            <a:xfrm>
              <a:off x="556" y="810"/>
              <a:ext cx="442" cy="151"/>
            </a:xfrm>
            <a:prstGeom prst="rect">
              <a:avLst/>
            </a:prstGeom>
            <a:noFill/>
            <a:ln w="12700">
              <a:noFill/>
              <a:miter lim="800000"/>
              <a:headEnd/>
              <a:tailEnd/>
            </a:ln>
          </p:spPr>
          <p:txBody>
            <a:bodyPr>
              <a:spAutoFit/>
            </a:bodyPr>
            <a:lstStyle/>
            <a:p>
              <a:pPr eaLnBrk="0" fontAlgn="base" hangingPunct="0">
                <a:spcBef>
                  <a:spcPct val="0"/>
                </a:spcBef>
                <a:spcAft>
                  <a:spcPct val="0"/>
                </a:spcAft>
              </a:pPr>
              <a:r>
                <a:rPr lang="en-US" b="1" dirty="0">
                  <a:solidFill>
                    <a:srgbClr val="000000"/>
                  </a:solidFill>
                  <a:latin typeface="Tempus Sans ITC" pitchFamily="82" charset="0"/>
                  <a:cs typeface="Arial" charset="0"/>
                </a:rPr>
                <a:t>ELOs</a:t>
              </a:r>
            </a:p>
          </p:txBody>
        </p:sp>
      </p:grpSp>
    </p:spTree>
    <p:extLst>
      <p:ext uri="{BB962C8B-B14F-4D97-AF65-F5344CB8AC3E}">
        <p14:creationId xmlns:p14="http://schemas.microsoft.com/office/powerpoint/2010/main" val="3197108314"/>
      </p:ext>
    </p:extLst>
  </p:cSld>
  <p:clrMapOvr>
    <a:masterClrMapping/>
  </p:clrMapOvr>
  <p:transition>
    <p:pull/>
    <p:sndAc>
      <p:end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3151" y="4419600"/>
            <a:ext cx="4311577" cy="1966314"/>
          </a:xfrm>
          <a:prstGeom prst="rect">
            <a:avLst/>
          </a:prstGeom>
        </p:spPr>
      </p:pic>
      <p:sp>
        <p:nvSpPr>
          <p:cNvPr id="18434"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38915" name="Rectangle 2"/>
          <p:cNvSpPr>
            <a:spLocks noGrp="1" noChangeArrowheads="1"/>
          </p:cNvSpPr>
          <p:nvPr>
            <p:ph type="title"/>
          </p:nvPr>
        </p:nvSpPr>
        <p:spPr>
          <a:xfrm>
            <a:off x="3352800" y="238225"/>
            <a:ext cx="5486400" cy="1143000"/>
          </a:xfrm>
        </p:spPr>
        <p:txBody>
          <a:bodyPr/>
          <a:lstStyle/>
          <a:p>
            <a:pPr eaLnBrk="1" hangingPunct="1"/>
            <a:r>
              <a:rPr lang="en-US" sz="4000" dirty="0">
                <a:solidFill>
                  <a:schemeClr val="tx1"/>
                </a:solidFill>
              </a:rPr>
              <a:t>Enabling Learning </a:t>
            </a:r>
            <a:br>
              <a:rPr lang="en-US" sz="4000" dirty="0">
                <a:solidFill>
                  <a:schemeClr val="tx1"/>
                </a:solidFill>
              </a:rPr>
            </a:br>
            <a:r>
              <a:rPr lang="en-US" sz="4000" dirty="0">
                <a:solidFill>
                  <a:schemeClr val="tx1"/>
                </a:solidFill>
              </a:rPr>
              <a:t>Objectives</a:t>
            </a:r>
          </a:p>
        </p:txBody>
      </p:sp>
      <p:sp>
        <p:nvSpPr>
          <p:cNvPr id="38916" name="Rectangle 3"/>
          <p:cNvSpPr>
            <a:spLocks noGrp="1" noChangeArrowheads="1"/>
          </p:cNvSpPr>
          <p:nvPr>
            <p:ph type="body" idx="1"/>
          </p:nvPr>
        </p:nvSpPr>
        <p:spPr>
          <a:xfrm>
            <a:off x="1838425" y="1905001"/>
            <a:ext cx="8600975" cy="2944813"/>
          </a:xfrm>
        </p:spPr>
        <p:txBody>
          <a:bodyPr/>
          <a:lstStyle/>
          <a:p>
            <a:pPr marL="514350" indent="-514350" eaLnBrk="1" hangingPunct="1">
              <a:lnSpc>
                <a:spcPct val="90000"/>
              </a:lnSpc>
              <a:spcBef>
                <a:spcPct val="5000"/>
              </a:spcBef>
              <a:spcAft>
                <a:spcPts val="1800"/>
              </a:spcAft>
              <a:buClr>
                <a:srgbClr val="FF0000"/>
              </a:buClr>
              <a:buNone/>
            </a:pPr>
            <a:r>
              <a:rPr lang="en-US" sz="2800" dirty="0">
                <a:solidFill>
                  <a:srgbClr val="FF0000"/>
                </a:solidFill>
              </a:rPr>
              <a:t>Application-based ELOs (cont.):</a:t>
            </a:r>
          </a:p>
          <a:p>
            <a:pPr marL="514350" indent="-514350" eaLnBrk="1" hangingPunct="1">
              <a:lnSpc>
                <a:spcPct val="90000"/>
              </a:lnSpc>
              <a:spcBef>
                <a:spcPct val="5000"/>
              </a:spcBef>
              <a:spcAft>
                <a:spcPts val="1800"/>
              </a:spcAft>
              <a:buClr>
                <a:srgbClr val="FF0000"/>
              </a:buClr>
              <a:buNone/>
            </a:pPr>
            <a:r>
              <a:rPr lang="en-US" sz="2800" dirty="0"/>
              <a:t>14.</a:t>
            </a:r>
            <a:r>
              <a:rPr lang="en-US" sz="2800" dirty="0">
                <a:solidFill>
                  <a:srgbClr val="FF0000"/>
                </a:solidFill>
              </a:rPr>
              <a:t>  </a:t>
            </a:r>
            <a:r>
              <a:rPr lang="en-US" sz="2800" dirty="0"/>
              <a:t>Demonstrate evidence-gathering activities by reviewing documents; analyzing data; and interviewing witnesses, subjects, or suspects.</a:t>
            </a:r>
          </a:p>
          <a:p>
            <a:pPr marL="514350" indent="-514350" eaLnBrk="1" hangingPunct="1">
              <a:lnSpc>
                <a:spcPct val="90000"/>
              </a:lnSpc>
              <a:spcBef>
                <a:spcPct val="5000"/>
              </a:spcBef>
              <a:spcAft>
                <a:spcPts val="1800"/>
              </a:spcAft>
              <a:buClr>
                <a:srgbClr val="FF0000"/>
              </a:buClr>
              <a:buNone/>
            </a:pPr>
            <a:r>
              <a:rPr lang="en-US" sz="2800" dirty="0"/>
              <a:t>15.  Complete a Report of Investigation (ROI).</a:t>
            </a:r>
          </a:p>
        </p:txBody>
      </p:sp>
      <p:grpSp>
        <p:nvGrpSpPr>
          <p:cNvPr id="38917" name="Group 4"/>
          <p:cNvGrpSpPr>
            <a:grpSpLocks/>
          </p:cNvGrpSpPr>
          <p:nvPr/>
        </p:nvGrpSpPr>
        <p:grpSpPr bwMode="auto">
          <a:xfrm>
            <a:off x="9372601" y="76200"/>
            <a:ext cx="1389063" cy="1295400"/>
            <a:chOff x="432" y="624"/>
            <a:chExt cx="566" cy="528"/>
          </a:xfrm>
        </p:grpSpPr>
        <p:sp>
          <p:nvSpPr>
            <p:cNvPr id="6" name="AutoShape 5"/>
            <p:cNvSpPr>
              <a:spLocks noChangeArrowheads="1"/>
            </p:cNvSpPr>
            <p:nvPr/>
          </p:nvSpPr>
          <p:spPr bwMode="auto">
            <a:xfrm>
              <a:off x="432" y="624"/>
              <a:ext cx="528" cy="528"/>
            </a:xfrm>
            <a:prstGeom prst="star5">
              <a:avLst/>
            </a:prstGeom>
            <a:solidFill>
              <a:srgbClr val="F9F965"/>
            </a:solidFill>
            <a:ln w="12700">
              <a:solidFill>
                <a:schemeClr val="tx1"/>
              </a:solidFill>
              <a:miter lim="800000"/>
              <a:headEnd/>
              <a:tailEnd/>
            </a:ln>
            <a:effectLst/>
          </p:spPr>
          <p:txBody>
            <a:bodyPr wrap="none" anchor="ct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charset="0"/>
              </a:endParaRPr>
            </a:p>
          </p:txBody>
        </p:sp>
        <p:sp>
          <p:nvSpPr>
            <p:cNvPr id="38919" name="Text Box 6"/>
            <p:cNvSpPr txBox="1">
              <a:spLocks noChangeArrowheads="1"/>
            </p:cNvSpPr>
            <p:nvPr/>
          </p:nvSpPr>
          <p:spPr bwMode="auto">
            <a:xfrm>
              <a:off x="556" y="810"/>
              <a:ext cx="442" cy="151"/>
            </a:xfrm>
            <a:prstGeom prst="rect">
              <a:avLst/>
            </a:prstGeom>
            <a:noFill/>
            <a:ln w="12700">
              <a:noFill/>
              <a:miter lim="800000"/>
              <a:headEnd/>
              <a:tailEnd/>
            </a:ln>
          </p:spPr>
          <p:txBody>
            <a:bodyPr>
              <a:spAutoFit/>
            </a:bodyPr>
            <a:lstStyle/>
            <a:p>
              <a:pPr eaLnBrk="0" fontAlgn="base" hangingPunct="0">
                <a:spcBef>
                  <a:spcPct val="0"/>
                </a:spcBef>
                <a:spcAft>
                  <a:spcPct val="0"/>
                </a:spcAft>
              </a:pPr>
              <a:r>
                <a:rPr lang="en-US" b="1" dirty="0">
                  <a:solidFill>
                    <a:srgbClr val="000000"/>
                  </a:solidFill>
                  <a:latin typeface="Tempus Sans ITC" pitchFamily="82" charset="0"/>
                  <a:cs typeface="Arial" charset="0"/>
                </a:rPr>
                <a:t>ELOs</a:t>
              </a:r>
            </a:p>
          </p:txBody>
        </p:sp>
      </p:grpSp>
      <p:sp>
        <p:nvSpPr>
          <p:cNvPr id="10" name="Oval 9"/>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1973292707"/>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44035" name="Rectangle 3"/>
          <p:cNvSpPr>
            <a:spLocks noGrp="1" noChangeArrowheads="1"/>
          </p:cNvSpPr>
          <p:nvPr>
            <p:ph type="body" idx="1"/>
          </p:nvPr>
        </p:nvSpPr>
        <p:spPr>
          <a:xfrm>
            <a:off x="1761906" y="1838426"/>
            <a:ext cx="8664794" cy="4545013"/>
          </a:xfrm>
        </p:spPr>
        <p:txBody>
          <a:bodyPr/>
          <a:lstStyle/>
          <a:p>
            <a:pPr eaLnBrk="1" hangingPunct="1">
              <a:spcBef>
                <a:spcPts val="600"/>
              </a:spcBef>
            </a:pPr>
            <a:r>
              <a:rPr lang="en-US" sz="2400" dirty="0"/>
              <a:t>Role:  </a:t>
            </a:r>
            <a:r>
              <a:rPr lang="en-US" sz="2400" dirty="0">
                <a:solidFill>
                  <a:srgbClr val="FF0000"/>
                </a:solidFill>
              </a:rPr>
              <a:t>Witness, Subject, Suspect</a:t>
            </a:r>
          </a:p>
          <a:p>
            <a:pPr eaLnBrk="1" hangingPunct="1">
              <a:spcBef>
                <a:spcPts val="600"/>
              </a:spcBef>
            </a:pPr>
            <a:endParaRPr lang="en-US" sz="800" dirty="0">
              <a:solidFill>
                <a:srgbClr val="FF0000"/>
              </a:solidFill>
            </a:endParaRPr>
          </a:p>
          <a:p>
            <a:pPr eaLnBrk="1" hangingPunct="1">
              <a:spcBef>
                <a:spcPts val="600"/>
              </a:spcBef>
            </a:pPr>
            <a:r>
              <a:rPr lang="en-US" sz="2400" dirty="0"/>
              <a:t>Status:  </a:t>
            </a:r>
            <a:r>
              <a:rPr lang="en-US" sz="2400" dirty="0">
                <a:solidFill>
                  <a:srgbClr val="008000"/>
                </a:solidFill>
              </a:rPr>
              <a:t>Military</a:t>
            </a:r>
            <a:r>
              <a:rPr lang="en-US" sz="2400" dirty="0"/>
              <a:t>, </a:t>
            </a:r>
            <a:r>
              <a:rPr lang="en-US" sz="2400" dirty="0">
                <a:solidFill>
                  <a:srgbClr val="0000FF"/>
                </a:solidFill>
              </a:rPr>
              <a:t>DA Civilian</a:t>
            </a:r>
            <a:r>
              <a:rPr lang="en-US" sz="2400" dirty="0"/>
              <a:t>, </a:t>
            </a:r>
            <a:r>
              <a:rPr lang="en-US" sz="2400" dirty="0">
                <a:solidFill>
                  <a:srgbClr val="0000FF"/>
                </a:solidFill>
              </a:rPr>
              <a:t>Contract Civilian</a:t>
            </a:r>
            <a:r>
              <a:rPr lang="en-US" sz="2400" dirty="0"/>
              <a:t>, </a:t>
            </a:r>
          </a:p>
          <a:p>
            <a:pPr eaLnBrk="1" hangingPunct="1">
              <a:spcBef>
                <a:spcPts val="600"/>
              </a:spcBef>
              <a:buNone/>
            </a:pPr>
            <a:r>
              <a:rPr lang="en-US" sz="2400" dirty="0"/>
              <a:t>	or </a:t>
            </a:r>
            <a:r>
              <a:rPr lang="en-US" sz="2400" dirty="0">
                <a:solidFill>
                  <a:srgbClr val="0000FF"/>
                </a:solidFill>
              </a:rPr>
              <a:t>Civilian-Civilian</a:t>
            </a:r>
          </a:p>
          <a:p>
            <a:pPr eaLnBrk="1" hangingPunct="1">
              <a:spcBef>
                <a:spcPts val="600"/>
              </a:spcBef>
              <a:buNone/>
            </a:pPr>
            <a:endParaRPr lang="en-US" sz="800" dirty="0">
              <a:solidFill>
                <a:srgbClr val="FF0000"/>
              </a:solidFill>
            </a:endParaRPr>
          </a:p>
          <a:p>
            <a:pPr eaLnBrk="1" hangingPunct="1">
              <a:spcBef>
                <a:spcPts val="600"/>
              </a:spcBef>
            </a:pPr>
            <a:r>
              <a:rPr lang="en-US" sz="2400" dirty="0"/>
              <a:t>Complainant:  Anonymous, Injured Party, Third Party</a:t>
            </a:r>
          </a:p>
          <a:p>
            <a:pPr eaLnBrk="1" hangingPunct="1">
              <a:spcBef>
                <a:spcPts val="600"/>
              </a:spcBef>
            </a:pPr>
            <a:endParaRPr lang="en-US" sz="800" dirty="0"/>
          </a:p>
          <a:p>
            <a:pPr eaLnBrk="1" hangingPunct="1">
              <a:spcBef>
                <a:spcPts val="600"/>
              </a:spcBef>
            </a:pPr>
            <a:r>
              <a:rPr lang="en-US" sz="2400" dirty="0">
                <a:solidFill>
                  <a:srgbClr val="FF0000"/>
                </a:solidFill>
              </a:rPr>
              <a:t>Subject / Suspect:  </a:t>
            </a:r>
            <a:r>
              <a:rPr lang="en-US" sz="2400" dirty="0"/>
              <a:t>Unit?  Status?  </a:t>
            </a:r>
            <a:r>
              <a:rPr lang="en-US" sz="2400" i="1" dirty="0"/>
              <a:t>At the time</a:t>
            </a:r>
            <a:r>
              <a:rPr lang="en-US" sz="2400" i="1" strike="sngStrike" dirty="0"/>
              <a:t>s</a:t>
            </a:r>
            <a:r>
              <a:rPr lang="en-US" sz="2400" i="1" dirty="0"/>
              <a:t> in question</a:t>
            </a:r>
          </a:p>
          <a:p>
            <a:pPr eaLnBrk="1" hangingPunct="1">
              <a:spcBef>
                <a:spcPts val="600"/>
              </a:spcBef>
            </a:pPr>
            <a:endParaRPr lang="en-US" sz="800" i="1" dirty="0">
              <a:solidFill>
                <a:srgbClr val="0000FF"/>
              </a:solidFill>
            </a:endParaRPr>
          </a:p>
          <a:p>
            <a:pPr eaLnBrk="1" hangingPunct="1">
              <a:spcBef>
                <a:spcPts val="600"/>
              </a:spcBef>
            </a:pPr>
            <a:r>
              <a:rPr lang="en-US" sz="2400" dirty="0"/>
              <a:t>Commander / Supervisor</a:t>
            </a:r>
          </a:p>
        </p:txBody>
      </p:sp>
      <p:sp>
        <p:nvSpPr>
          <p:cNvPr id="13" name="Text Box 5"/>
          <p:cNvSpPr txBox="1">
            <a:spLocks noChangeArrowheads="1"/>
          </p:cNvSpPr>
          <p:nvPr/>
        </p:nvSpPr>
        <p:spPr bwMode="auto">
          <a:xfrm>
            <a:off x="3200401" y="152401"/>
            <a:ext cx="6346825" cy="1077913"/>
          </a:xfrm>
          <a:prstGeom prst="rect">
            <a:avLst/>
          </a:prstGeom>
          <a:noFill/>
          <a:ln w="12700">
            <a:noFill/>
            <a:miter lim="800000"/>
            <a:headEnd type="none" w="sm" len="sm"/>
            <a:tailEnd type="none" w="sm" len="sm"/>
          </a:ln>
          <a:effectLst/>
        </p:spPr>
        <p:txBody>
          <a:bodyPr wrap="none">
            <a:spAutoFit/>
          </a:bodyPr>
          <a:lstStyle/>
          <a:p>
            <a:pPr algn="ctr" fontAlgn="base">
              <a:spcBef>
                <a:spcPct val="0"/>
              </a:spcBef>
              <a:spcAft>
                <a:spcPct val="0"/>
              </a:spcAft>
              <a:defRPr/>
            </a:pPr>
            <a:r>
              <a:rPr lang="en-US" sz="4000" b="1" dirty="0">
                <a:solidFill>
                  <a:srgbClr val="000000"/>
                </a:solidFill>
                <a:latin typeface="Arial"/>
                <a:cs typeface="Arial" charset="0"/>
              </a:rPr>
              <a:t>Person's Role and Status</a:t>
            </a:r>
          </a:p>
          <a:p>
            <a:pPr algn="ctr" fontAlgn="base">
              <a:spcBef>
                <a:spcPct val="0"/>
              </a:spcBef>
              <a:spcAft>
                <a:spcPct val="0"/>
              </a:spcAft>
              <a:defRPr/>
            </a:pPr>
            <a:r>
              <a:rPr lang="en-US" sz="2400" b="1" i="1" dirty="0">
                <a:solidFill>
                  <a:srgbClr val="000000"/>
                </a:solidFill>
                <a:latin typeface="Arial"/>
                <a:cs typeface="Arial" charset="0"/>
              </a:rPr>
              <a:t>DEFINITIONS</a:t>
            </a:r>
          </a:p>
        </p:txBody>
      </p:sp>
      <p:sp>
        <p:nvSpPr>
          <p:cNvPr id="40965" name="Text Box 6"/>
          <p:cNvSpPr txBox="1">
            <a:spLocks noChangeArrowheads="1"/>
          </p:cNvSpPr>
          <p:nvPr/>
        </p:nvSpPr>
        <p:spPr bwMode="auto">
          <a:xfrm>
            <a:off x="1670306" y="6124842"/>
            <a:ext cx="8153400" cy="338137"/>
          </a:xfrm>
          <a:prstGeom prst="rect">
            <a:avLst/>
          </a:prstGeom>
          <a:noFill/>
          <a:ln w="76200">
            <a:noFill/>
            <a:miter lim="800000"/>
            <a:headEnd/>
            <a:tailEnd/>
          </a:ln>
        </p:spPr>
        <p:txBody>
          <a:bodyPr>
            <a:spAutoFit/>
          </a:bodyPr>
          <a:lstStyle/>
          <a:p>
            <a:pPr fontAlgn="base">
              <a:spcBef>
                <a:spcPct val="0"/>
              </a:spcBef>
              <a:spcAft>
                <a:spcPct val="0"/>
              </a:spcAft>
            </a:pPr>
            <a:r>
              <a:rPr lang="en-US" sz="1600" b="1" dirty="0">
                <a:solidFill>
                  <a:srgbClr val="FF0000"/>
                </a:solidFill>
                <a:latin typeface="Arial" charset="0"/>
                <a:cs typeface="Arial" charset="0"/>
              </a:rPr>
              <a:t>AR 20-1, Paragraph 7-1g; </a:t>
            </a: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Section 1-3 (II-1-10)</a:t>
            </a:r>
          </a:p>
        </p:txBody>
      </p:sp>
      <p:grpSp>
        <p:nvGrpSpPr>
          <p:cNvPr id="40967" name="Group 9"/>
          <p:cNvGrpSpPr>
            <a:grpSpLocks/>
          </p:cNvGrpSpPr>
          <p:nvPr/>
        </p:nvGrpSpPr>
        <p:grpSpPr bwMode="auto">
          <a:xfrm>
            <a:off x="9436100" y="152400"/>
            <a:ext cx="1231900" cy="1219200"/>
            <a:chOff x="7467600" y="76200"/>
            <a:chExt cx="1231900" cy="1219200"/>
          </a:xfrm>
        </p:grpSpPr>
        <p:sp>
          <p:nvSpPr>
            <p:cNvPr id="12" name="AutoShape 5"/>
            <p:cNvSpPr>
              <a:spLocks noChangeArrowheads="1"/>
            </p:cNvSpPr>
            <p:nvPr/>
          </p:nvSpPr>
          <p:spPr bwMode="auto">
            <a:xfrm>
              <a:off x="7467600" y="76200"/>
              <a:ext cx="1231900"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endParaRPr lang="en-US" b="1" dirty="0">
                <a:solidFill>
                  <a:srgbClr val="000000"/>
                </a:solidFill>
              </a:endParaRPr>
            </a:p>
          </p:txBody>
        </p:sp>
        <p:sp>
          <p:nvSpPr>
            <p:cNvPr id="40969" name="Text Box 6"/>
            <p:cNvSpPr txBox="1">
              <a:spLocks noChangeArrowheads="1"/>
            </p:cNvSpPr>
            <p:nvPr/>
          </p:nvSpPr>
          <p:spPr bwMode="auto">
            <a:xfrm>
              <a:off x="7811173" y="505336"/>
              <a:ext cx="647027" cy="523220"/>
            </a:xfrm>
            <a:prstGeom prst="rect">
              <a:avLst/>
            </a:prstGeom>
            <a:noFill/>
            <a:ln w="12700">
              <a:noFill/>
              <a:miter lim="800000"/>
              <a:headEnd/>
              <a:tailEnd/>
            </a:ln>
          </p:spPr>
          <p:txBody>
            <a:bodyPr>
              <a:spAutoFit/>
            </a:bodyPr>
            <a:lstStyle/>
            <a:p>
              <a:pPr eaLnBrk="0" fontAlgn="base" hangingPunct="0">
                <a:spcBef>
                  <a:spcPct val="0"/>
                </a:spcBef>
                <a:spcAft>
                  <a:spcPct val="0"/>
                </a:spcAft>
              </a:pPr>
              <a:r>
                <a:rPr lang="en-US" sz="1400" b="1" i="1" dirty="0">
                  <a:solidFill>
                    <a:srgbClr val="000000"/>
                  </a:solidFill>
                  <a:latin typeface="Tempus Sans ITC" pitchFamily="82" charset="0"/>
                  <a:cs typeface="Arial" charset="0"/>
                </a:rPr>
                <a:t>ELO</a:t>
              </a:r>
            </a:p>
            <a:p>
              <a:pPr eaLnBrk="0" fontAlgn="base" hangingPunct="0">
                <a:spcBef>
                  <a:spcPct val="0"/>
                </a:spcBef>
                <a:spcAft>
                  <a:spcPct val="0"/>
                </a:spcAft>
              </a:pPr>
              <a:r>
                <a:rPr lang="en-US" sz="1400" b="1" i="1" dirty="0">
                  <a:solidFill>
                    <a:srgbClr val="000000"/>
                  </a:solidFill>
                  <a:latin typeface="Tempus Sans ITC" pitchFamily="82" charset="0"/>
                  <a:cs typeface="Arial" charset="0"/>
                </a:rPr>
                <a:t>  1</a:t>
              </a:r>
            </a:p>
          </p:txBody>
        </p:sp>
      </p:grpSp>
      <p:sp>
        <p:nvSpPr>
          <p:cNvPr id="10" name="Oval 9"/>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12971633"/>
      </p:ext>
    </p:extLst>
  </p:cSld>
  <p:clrMapOvr>
    <a:masterClrMapping/>
  </p:clrMapOvr>
  <p:transition>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403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03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4035">
                                            <p:txEl>
                                              <p:pRg st="9" end="9"/>
                                            </p:txEl>
                                          </p:spTgt>
                                        </p:tgtEl>
                                        <p:attrNameLst>
                                          <p:attrName>style.visibility</p:attrName>
                                        </p:attrNameLst>
                                      </p:cBhvr>
                                      <p:to>
                                        <p:strVal val="visible"/>
                                      </p:to>
                                    </p:set>
                                  </p:childTnLst>
                                </p:cTn>
                              </p:par>
                              <p:par>
                                <p:cTn id="25" presetID="1" presetClass="exit"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41987" name="Rectangle 2"/>
          <p:cNvSpPr>
            <a:spLocks noGrp="1" noChangeArrowheads="1"/>
          </p:cNvSpPr>
          <p:nvPr>
            <p:ph type="title"/>
          </p:nvPr>
        </p:nvSpPr>
        <p:spPr>
          <a:xfrm>
            <a:off x="3352800" y="108856"/>
            <a:ext cx="5486400" cy="1143000"/>
          </a:xfrm>
        </p:spPr>
        <p:txBody>
          <a:bodyPr/>
          <a:lstStyle/>
          <a:p>
            <a:pPr eaLnBrk="1" hangingPunct="1"/>
            <a:r>
              <a:rPr lang="en-US" sz="4000" dirty="0">
                <a:solidFill>
                  <a:schemeClr val="tx1"/>
                </a:solidFill>
              </a:rPr>
              <a:t>Roles</a:t>
            </a:r>
            <a:br>
              <a:rPr lang="en-US" sz="4000" dirty="0">
                <a:solidFill>
                  <a:schemeClr val="tx1"/>
                </a:solidFill>
              </a:rPr>
            </a:br>
            <a:r>
              <a:rPr lang="en-US" sz="2400" i="1" dirty="0">
                <a:solidFill>
                  <a:schemeClr val="tx1"/>
                </a:solidFill>
              </a:rPr>
              <a:t>DEFINITIONS</a:t>
            </a:r>
          </a:p>
        </p:txBody>
      </p:sp>
      <p:sp>
        <p:nvSpPr>
          <p:cNvPr id="2" name="Rectangle 3"/>
          <p:cNvSpPr>
            <a:spLocks noGrp="1" noChangeArrowheads="1"/>
          </p:cNvSpPr>
          <p:nvPr>
            <p:ph type="body" idx="1"/>
          </p:nvPr>
        </p:nvSpPr>
        <p:spPr>
          <a:xfrm>
            <a:off x="1905001" y="1565915"/>
            <a:ext cx="8677175" cy="5105400"/>
          </a:xfrm>
        </p:spPr>
        <p:txBody>
          <a:bodyPr/>
          <a:lstStyle/>
          <a:p>
            <a:pPr eaLnBrk="1" hangingPunct="1">
              <a:lnSpc>
                <a:spcPct val="80000"/>
              </a:lnSpc>
              <a:spcBef>
                <a:spcPts val="600"/>
              </a:spcBef>
              <a:buNone/>
              <a:defRPr/>
            </a:pPr>
            <a:r>
              <a:rPr lang="en-US" sz="2800" dirty="0">
                <a:solidFill>
                  <a:srgbClr val="00B050"/>
                </a:solidFill>
              </a:rPr>
              <a:t>                          </a:t>
            </a:r>
            <a:r>
              <a:rPr lang="en-US" sz="2800" dirty="0">
                <a:solidFill>
                  <a:srgbClr val="FF0000"/>
                </a:solidFill>
              </a:rPr>
              <a:t>Witness:</a:t>
            </a:r>
          </a:p>
          <a:p>
            <a:pPr marL="285750" lvl="1" eaLnBrk="1" hangingPunct="1">
              <a:lnSpc>
                <a:spcPct val="90000"/>
              </a:lnSpc>
              <a:spcBef>
                <a:spcPts val="600"/>
              </a:spcBef>
              <a:defRPr/>
            </a:pPr>
            <a:r>
              <a:rPr lang="en-US" sz="2400" dirty="0"/>
              <a:t>Someone who we believe has some </a:t>
            </a:r>
            <a:r>
              <a:rPr lang="en-US" sz="2400" i="1" u="sng" dirty="0"/>
              <a:t>knowledge</a:t>
            </a:r>
            <a:r>
              <a:rPr lang="en-US" sz="2400" dirty="0"/>
              <a:t> to support or to refute an allegation (may be a subject-matter expert (SME))</a:t>
            </a:r>
          </a:p>
          <a:p>
            <a:pPr marL="285750" indent="-285750" eaLnBrk="1" hangingPunct="1">
              <a:spcBef>
                <a:spcPts val="600"/>
              </a:spcBef>
              <a:buNone/>
              <a:defRPr/>
            </a:pPr>
            <a:r>
              <a:rPr lang="en-US" sz="2800" dirty="0">
                <a:solidFill>
                  <a:srgbClr val="FF0000"/>
                </a:solidFill>
              </a:rPr>
              <a:t>                          Subject:</a:t>
            </a:r>
            <a:r>
              <a:rPr lang="en-US" sz="2800" b="0" dirty="0"/>
              <a:t>	</a:t>
            </a:r>
          </a:p>
          <a:p>
            <a:pPr marL="285750" lvl="1" eaLnBrk="1" hangingPunct="1">
              <a:spcBef>
                <a:spcPts val="600"/>
              </a:spcBef>
              <a:defRPr/>
            </a:pPr>
            <a:r>
              <a:rPr lang="en-US" sz="2400" dirty="0"/>
              <a:t>Someone against whom a </a:t>
            </a:r>
            <a:r>
              <a:rPr lang="en-US" sz="2400" i="1" u="sng" dirty="0"/>
              <a:t>non-criminal</a:t>
            </a:r>
            <a:r>
              <a:rPr lang="en-US" sz="2400" dirty="0"/>
              <a:t>  allegation is made</a:t>
            </a:r>
          </a:p>
          <a:p>
            <a:pPr marL="285750" indent="-285750" eaLnBrk="1" hangingPunct="1">
              <a:spcBef>
                <a:spcPts val="600"/>
              </a:spcBef>
              <a:buNone/>
              <a:defRPr/>
            </a:pPr>
            <a:r>
              <a:rPr lang="en-US" sz="2800" dirty="0">
                <a:solidFill>
                  <a:srgbClr val="FF0000"/>
                </a:solidFill>
              </a:rPr>
              <a:t>                          Suspect:</a:t>
            </a:r>
            <a:r>
              <a:rPr lang="en-US" sz="2800" dirty="0">
                <a:solidFill>
                  <a:srgbClr val="FF0000"/>
                </a:solidFill>
                <a:effectLst>
                  <a:outerShdw blurRad="38100" dist="38100" dir="2700000" algn="tl">
                    <a:srgbClr val="C0C0C0"/>
                  </a:outerShdw>
                </a:effectLst>
              </a:rPr>
              <a:t> </a:t>
            </a:r>
          </a:p>
          <a:p>
            <a:pPr marL="285750" lvl="1" eaLnBrk="1" hangingPunct="1">
              <a:spcBef>
                <a:spcPts val="600"/>
              </a:spcBef>
              <a:defRPr/>
            </a:pPr>
            <a:r>
              <a:rPr lang="en-US" sz="2400" dirty="0"/>
              <a:t>Someone against whom a </a:t>
            </a:r>
            <a:r>
              <a:rPr lang="en-US" sz="2400" i="1" u="sng" dirty="0">
                <a:solidFill>
                  <a:srgbClr val="FF0000"/>
                </a:solidFill>
              </a:rPr>
              <a:t>criminal</a:t>
            </a:r>
            <a:r>
              <a:rPr lang="en-US" sz="2400" dirty="0">
                <a:solidFill>
                  <a:srgbClr val="FF0000"/>
                </a:solidFill>
              </a:rPr>
              <a:t> </a:t>
            </a:r>
            <a:r>
              <a:rPr lang="en-US" sz="2400" dirty="0"/>
              <a:t>* allegation is made</a:t>
            </a:r>
          </a:p>
          <a:p>
            <a:pPr marL="285750" lvl="1" eaLnBrk="1" hangingPunct="1">
              <a:spcBef>
                <a:spcPts val="600"/>
              </a:spcBef>
              <a:defRPr/>
            </a:pPr>
            <a:endParaRPr lang="en-US" sz="800" dirty="0"/>
          </a:p>
          <a:p>
            <a:pPr marL="285750" lvl="1" eaLnBrk="1" hangingPunct="1">
              <a:buNone/>
              <a:defRPr/>
            </a:pPr>
            <a:r>
              <a:rPr lang="en-US" sz="1600" i="1" u="sng" dirty="0"/>
              <a:t>*Violations of law (UCMJ &amp; USC) are criminal offenses. </a:t>
            </a:r>
          </a:p>
        </p:txBody>
      </p:sp>
      <p:sp>
        <p:nvSpPr>
          <p:cNvPr id="41989" name="Text Box 6"/>
          <p:cNvSpPr txBox="1">
            <a:spLocks noChangeArrowheads="1"/>
          </p:cNvSpPr>
          <p:nvPr/>
        </p:nvSpPr>
        <p:spPr bwMode="auto">
          <a:xfrm>
            <a:off x="1684936" y="6124842"/>
            <a:ext cx="8534400" cy="338137"/>
          </a:xfrm>
          <a:prstGeom prst="rect">
            <a:avLst/>
          </a:prstGeom>
          <a:noFill/>
          <a:ln w="76200">
            <a:noFill/>
            <a:miter lim="800000"/>
            <a:headEnd/>
            <a:tailEnd/>
          </a:ln>
        </p:spPr>
        <p:txBody>
          <a:bodyPr>
            <a:spAutoFit/>
          </a:bodyPr>
          <a:lstStyle/>
          <a:p>
            <a:pPr fontAlgn="base">
              <a:spcBef>
                <a:spcPct val="0"/>
              </a:spcBef>
              <a:spcAft>
                <a:spcPct val="0"/>
              </a:spcAft>
            </a:pPr>
            <a:r>
              <a:rPr lang="en-US" sz="1600" b="1" dirty="0">
                <a:solidFill>
                  <a:srgbClr val="FF0000"/>
                </a:solidFill>
                <a:latin typeface="Arial" charset="0"/>
                <a:cs typeface="Arial" charset="0"/>
              </a:rPr>
              <a:t>AR 20-1, Paragraph 7-1g;</a:t>
            </a:r>
            <a:r>
              <a:rPr lang="en-US" sz="1600" dirty="0">
                <a:solidFill>
                  <a:srgbClr val="0000FF"/>
                </a:solidFill>
                <a:latin typeface="Arial" charset="0"/>
                <a:cs typeface="Arial" charset="0"/>
              </a:rPr>
              <a:t> </a:t>
            </a: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Section 1-3 (II-1-10)</a:t>
            </a:r>
            <a:endParaRPr lang="en-US" sz="1600" b="1" dirty="0">
              <a:solidFill>
                <a:srgbClr val="FF0000"/>
              </a:solidFill>
              <a:latin typeface="Arial" charset="0"/>
              <a:cs typeface="Arial" charset="0"/>
            </a:endParaRPr>
          </a:p>
        </p:txBody>
      </p:sp>
      <p:grpSp>
        <p:nvGrpSpPr>
          <p:cNvPr id="3" name="Group 13"/>
          <p:cNvGrpSpPr>
            <a:grpSpLocks/>
          </p:cNvGrpSpPr>
          <p:nvPr/>
        </p:nvGrpSpPr>
        <p:grpSpPr bwMode="auto">
          <a:xfrm rot="5400000">
            <a:off x="7857605" y="5071169"/>
            <a:ext cx="997149" cy="1321643"/>
            <a:chOff x="7239000" y="4495800"/>
            <a:chExt cx="1447800" cy="1321317"/>
          </a:xfrm>
        </p:grpSpPr>
        <p:sp>
          <p:nvSpPr>
            <p:cNvPr id="12" name="Explosion 2 11"/>
            <p:cNvSpPr/>
            <p:nvPr/>
          </p:nvSpPr>
          <p:spPr bwMode="auto">
            <a:xfrm>
              <a:off x="7239000" y="4495800"/>
              <a:ext cx="1447800" cy="1037969"/>
            </a:xfrm>
            <a:prstGeom prst="irregularSeal2">
              <a:avLst/>
            </a:prstGeom>
            <a:solidFill>
              <a:srgbClr val="FF0000"/>
            </a:solidFill>
            <a:ln w="76200" cap="flat" cmpd="sng" algn="ctr">
              <a:noFill/>
              <a:prstDash val="solid"/>
              <a:round/>
              <a:headEnd type="none" w="med" len="med"/>
              <a:tailEnd type="none" w="med" len="med"/>
            </a:ln>
            <a:effectLst/>
          </p:spPr>
          <p:txBody>
            <a:bodyPr>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charset="0"/>
              </a:endParaRPr>
            </a:p>
          </p:txBody>
        </p:sp>
        <p:sp>
          <p:nvSpPr>
            <p:cNvPr id="13" name="Down Arrow 12"/>
            <p:cNvSpPr/>
            <p:nvPr/>
          </p:nvSpPr>
          <p:spPr bwMode="auto">
            <a:xfrm>
              <a:off x="7565530" y="5266291"/>
              <a:ext cx="532804" cy="550826"/>
            </a:xfrm>
            <a:prstGeom prst="downArrow">
              <a:avLst/>
            </a:prstGeom>
            <a:solidFill>
              <a:srgbClr val="FF0000"/>
            </a:solidFill>
            <a:ln w="76200" cap="flat" cmpd="sng" algn="ctr">
              <a:noFill/>
              <a:prstDash val="solid"/>
              <a:round/>
              <a:headEnd type="none" w="med" len="med"/>
              <a:tailEnd type="none" w="med" len="med"/>
            </a:ln>
            <a:effectLst/>
          </p:spPr>
          <p:txBody>
            <a:bodyPr wrap="non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charset="0"/>
              </a:endParaRPr>
            </a:p>
          </p:txBody>
        </p:sp>
      </p:grpSp>
      <p:sp>
        <p:nvSpPr>
          <p:cNvPr id="10" name="Oval 9"/>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1590033749"/>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3"/>
                                        </p:tgtEl>
                                        <p:attrNameLst>
                                          <p:attrName>r</p:attrName>
                                        </p:attrNameLst>
                                      </p:cBhvr>
                                    </p:animRot>
                                  </p:childTnLst>
                                </p:cTn>
                              </p:par>
                              <p:par>
                                <p:cTn id="23" presetID="1" presetClass="exit"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3010" name="Rectangle 3"/>
          <p:cNvSpPr>
            <a:spLocks noChangeArrowheads="1"/>
          </p:cNvSpPr>
          <p:nvPr/>
        </p:nvSpPr>
        <p:spPr bwMode="auto">
          <a:xfrm>
            <a:off x="1838425" y="1834382"/>
            <a:ext cx="8534400" cy="4325622"/>
          </a:xfrm>
          <a:prstGeom prst="rect">
            <a:avLst/>
          </a:prstGeom>
          <a:noFill/>
          <a:ln w="9525">
            <a:noFill/>
            <a:miter lim="800000"/>
            <a:headEnd/>
            <a:tailEnd/>
          </a:ln>
        </p:spPr>
        <p:txBody>
          <a:bodyPr wrap="square" lIns="58027" tIns="29630" rIns="58027" bIns="29630">
            <a:spAutoFit/>
          </a:bodyPr>
          <a:lstStyle/>
          <a:p>
            <a:pPr defTabSz="590550" eaLnBrk="0" fontAlgn="base" hangingPunct="0">
              <a:lnSpc>
                <a:spcPct val="110000"/>
              </a:lnSpc>
              <a:spcBef>
                <a:spcPct val="0"/>
              </a:spcBef>
              <a:spcAft>
                <a:spcPct val="0"/>
              </a:spcAft>
            </a:pPr>
            <a:r>
              <a:rPr lang="en-US" sz="2400" b="1" dirty="0">
                <a:solidFill>
                  <a:srgbClr val="FF3300"/>
                </a:solidFill>
                <a:latin typeface="Arial" charset="0"/>
                <a:cs typeface="Arial" charset="0"/>
              </a:rPr>
              <a:t> </a:t>
            </a:r>
            <a:r>
              <a:rPr lang="en-US" sz="2800" b="1" dirty="0">
                <a:solidFill>
                  <a:srgbClr val="008000"/>
                </a:solidFill>
                <a:latin typeface="Arial" charset="0"/>
                <a:cs typeface="Arial" charset="0"/>
              </a:rPr>
              <a:t>Military? </a:t>
            </a:r>
          </a:p>
          <a:p>
            <a:pPr marL="295275" lvl="1" defTabSz="590550" eaLnBrk="0" fontAlgn="base" hangingPunct="0">
              <a:lnSpc>
                <a:spcPct val="110000"/>
              </a:lnSpc>
              <a:spcBef>
                <a:spcPct val="0"/>
              </a:spcBef>
              <a:spcAft>
                <a:spcPct val="0"/>
              </a:spcAft>
            </a:pPr>
            <a:r>
              <a:rPr lang="en-US" sz="2800" b="1" dirty="0">
                <a:solidFill>
                  <a:srgbClr val="008000"/>
                </a:solidFill>
                <a:latin typeface="Arial" charset="0"/>
                <a:cs typeface="Arial" charset="0"/>
              </a:rPr>
              <a:t> Army Active Component?</a:t>
            </a:r>
          </a:p>
          <a:p>
            <a:pPr marL="295275" lvl="1" defTabSz="590550" eaLnBrk="0" fontAlgn="base" hangingPunct="0">
              <a:lnSpc>
                <a:spcPct val="110000"/>
              </a:lnSpc>
              <a:spcBef>
                <a:spcPct val="0"/>
              </a:spcBef>
              <a:spcAft>
                <a:spcPct val="0"/>
              </a:spcAft>
            </a:pPr>
            <a:r>
              <a:rPr lang="en-US" sz="2800" b="1" dirty="0">
                <a:solidFill>
                  <a:srgbClr val="008000"/>
                </a:solidFill>
                <a:latin typeface="Arial" charset="0"/>
                <a:cs typeface="Arial" charset="0"/>
              </a:rPr>
              <a:t> Army Reserve?</a:t>
            </a:r>
          </a:p>
          <a:p>
            <a:pPr marL="295275" lvl="1" defTabSz="590550" eaLnBrk="0" fontAlgn="base" hangingPunct="0">
              <a:lnSpc>
                <a:spcPct val="110000"/>
              </a:lnSpc>
              <a:spcBef>
                <a:spcPct val="0"/>
              </a:spcBef>
              <a:spcAft>
                <a:spcPct val="0"/>
              </a:spcAft>
            </a:pPr>
            <a:r>
              <a:rPr lang="en-US" sz="2800" b="1" dirty="0">
                <a:solidFill>
                  <a:srgbClr val="008000"/>
                </a:solidFill>
                <a:latin typeface="Arial" charset="0"/>
                <a:cs typeface="Arial" charset="0"/>
              </a:rPr>
              <a:t> Army National Guard? </a:t>
            </a:r>
          </a:p>
          <a:p>
            <a:pPr defTabSz="590550" eaLnBrk="0" fontAlgn="base" hangingPunct="0">
              <a:lnSpc>
                <a:spcPct val="110000"/>
              </a:lnSpc>
              <a:spcBef>
                <a:spcPct val="0"/>
              </a:spcBef>
              <a:spcAft>
                <a:spcPct val="0"/>
              </a:spcAft>
            </a:pPr>
            <a:r>
              <a:rPr lang="en-US" sz="2800" b="1" dirty="0">
                <a:solidFill>
                  <a:srgbClr val="008000"/>
                </a:solidFill>
                <a:latin typeface="Arial" charset="0"/>
                <a:cs typeface="Arial" charset="0"/>
              </a:rPr>
              <a:t> </a:t>
            </a:r>
            <a:r>
              <a:rPr lang="en-US" sz="2800" b="1" dirty="0">
                <a:solidFill>
                  <a:srgbClr val="0000FF"/>
                </a:solidFill>
                <a:latin typeface="Arial" charset="0"/>
                <a:cs typeface="Arial" charset="0"/>
              </a:rPr>
              <a:t>Department of the Army Civilians? </a:t>
            </a:r>
          </a:p>
          <a:p>
            <a:pPr defTabSz="590550" eaLnBrk="0" fontAlgn="base" hangingPunct="0">
              <a:lnSpc>
                <a:spcPct val="110000"/>
              </a:lnSpc>
              <a:spcBef>
                <a:spcPct val="0"/>
              </a:spcBef>
              <a:spcAft>
                <a:spcPct val="0"/>
              </a:spcAft>
            </a:pPr>
            <a:r>
              <a:rPr lang="en-US" sz="2800" b="1" dirty="0">
                <a:solidFill>
                  <a:srgbClr val="FF0000"/>
                </a:solidFill>
                <a:latin typeface="Arial" charset="0"/>
                <a:cs typeface="Arial" charset="0"/>
              </a:rPr>
              <a:t> </a:t>
            </a:r>
            <a:r>
              <a:rPr lang="en-US" sz="2800" b="1" dirty="0">
                <a:solidFill>
                  <a:srgbClr val="0000FF"/>
                </a:solidFill>
                <a:latin typeface="Arial" charset="0"/>
                <a:cs typeface="Arial" charset="0"/>
              </a:rPr>
              <a:t>Contractors?</a:t>
            </a:r>
          </a:p>
          <a:p>
            <a:pPr defTabSz="590550" eaLnBrk="0" fontAlgn="base" hangingPunct="0">
              <a:lnSpc>
                <a:spcPct val="110000"/>
              </a:lnSpc>
              <a:spcBef>
                <a:spcPct val="0"/>
              </a:spcBef>
              <a:spcAft>
                <a:spcPct val="0"/>
              </a:spcAft>
            </a:pPr>
            <a:r>
              <a:rPr lang="en-US" sz="2800" b="1" dirty="0">
                <a:solidFill>
                  <a:srgbClr val="008000"/>
                </a:solidFill>
                <a:latin typeface="Arial" charset="0"/>
                <a:cs typeface="Arial" charset="0"/>
              </a:rPr>
              <a:t> Other DoD Military /</a:t>
            </a:r>
            <a:r>
              <a:rPr lang="en-US" sz="2800" b="1" dirty="0">
                <a:solidFill>
                  <a:srgbClr val="9900CC"/>
                </a:solidFill>
                <a:latin typeface="Arial" charset="0"/>
                <a:cs typeface="Arial" charset="0"/>
              </a:rPr>
              <a:t> </a:t>
            </a:r>
            <a:r>
              <a:rPr lang="en-US" sz="2800" b="1" dirty="0">
                <a:solidFill>
                  <a:srgbClr val="0000FF"/>
                </a:solidFill>
                <a:latin typeface="Arial" charset="0"/>
                <a:cs typeface="Arial" charset="0"/>
              </a:rPr>
              <a:t>Civilian Personnel?</a:t>
            </a:r>
          </a:p>
          <a:p>
            <a:pPr defTabSz="590550" eaLnBrk="0" fontAlgn="base" hangingPunct="0">
              <a:lnSpc>
                <a:spcPct val="110000"/>
              </a:lnSpc>
              <a:spcBef>
                <a:spcPct val="0"/>
              </a:spcBef>
              <a:spcAft>
                <a:spcPct val="0"/>
              </a:spcAft>
            </a:pPr>
            <a:r>
              <a:rPr lang="en-US" sz="2800" b="1" dirty="0">
                <a:solidFill>
                  <a:srgbClr val="0000FF"/>
                </a:solidFill>
                <a:latin typeface="Arial" charset="0"/>
                <a:cs typeface="Arial" charset="0"/>
              </a:rPr>
              <a:t> Civilians not employed by the DoD?</a:t>
            </a:r>
          </a:p>
          <a:p>
            <a:pPr marL="295275" lvl="1" defTabSz="590550" eaLnBrk="0" fontAlgn="base" hangingPunct="0">
              <a:lnSpc>
                <a:spcPct val="110000"/>
              </a:lnSpc>
              <a:spcBef>
                <a:spcPct val="0"/>
              </a:spcBef>
              <a:spcAft>
                <a:spcPct val="0"/>
              </a:spcAft>
            </a:pPr>
            <a:r>
              <a:rPr lang="en-US" sz="2800" b="1" dirty="0">
                <a:solidFill>
                  <a:srgbClr val="000000"/>
                </a:solidFill>
                <a:latin typeface="Arial" charset="0"/>
                <a:cs typeface="Arial" charset="0"/>
              </a:rPr>
              <a:t> </a:t>
            </a:r>
            <a:r>
              <a:rPr lang="en-US" sz="2800" b="1" dirty="0">
                <a:solidFill>
                  <a:srgbClr val="0000FF"/>
                </a:solidFill>
                <a:latin typeface="Arial" charset="0"/>
                <a:cs typeface="Arial" charset="0"/>
              </a:rPr>
              <a:t>(Civilian / Civilians)</a:t>
            </a:r>
          </a:p>
        </p:txBody>
      </p:sp>
      <p:sp>
        <p:nvSpPr>
          <p:cNvPr id="24578" name="Footer Placeholder 3"/>
          <p:cNvSpPr>
            <a:spLocks noGrp="1"/>
          </p:cNvSpPr>
          <p:nvPr>
            <p:ph type="ftr" sz="quarter" idx="10"/>
          </p:nvPr>
        </p:nvSpPr>
        <p:spPr>
          <a:xfrm>
            <a:off x="7054736" y="6477000"/>
            <a:ext cx="4114800" cy="457200"/>
          </a:xfrm>
        </p:spPr>
        <p:txBody>
          <a:bodyPr/>
          <a:lstStyle/>
          <a:p>
            <a:pPr fontAlgn="base">
              <a:spcBef>
                <a:spcPct val="0"/>
              </a:spcBef>
              <a:spcAft>
                <a:spcPct val="0"/>
              </a:spcAft>
              <a:defRPr/>
            </a:pPr>
            <a:r>
              <a:rPr lang="en-US" b="1" dirty="0">
                <a:solidFill>
                  <a:srgbClr val="000000"/>
                </a:solidFill>
              </a:rPr>
              <a:t>U.S. Army Inspector General School </a:t>
            </a:r>
          </a:p>
        </p:txBody>
      </p:sp>
      <p:sp>
        <p:nvSpPr>
          <p:cNvPr id="43012" name="Text Box 8"/>
          <p:cNvSpPr txBox="1">
            <a:spLocks noChangeArrowheads="1"/>
          </p:cNvSpPr>
          <p:nvPr/>
        </p:nvSpPr>
        <p:spPr bwMode="auto">
          <a:xfrm>
            <a:off x="1632681" y="6132513"/>
            <a:ext cx="4672626" cy="313932"/>
          </a:xfrm>
          <a:prstGeom prst="rect">
            <a:avLst/>
          </a:prstGeom>
          <a:noFill/>
          <a:ln w="76200">
            <a:noFill/>
            <a:miter lim="800000"/>
            <a:headEnd/>
            <a:tailEnd/>
          </a:ln>
        </p:spPr>
        <p:txBody>
          <a:bodyPr wrap="none">
            <a:spAutoFit/>
          </a:bodyPr>
          <a:lstStyle/>
          <a:p>
            <a:pPr algn="ctr" fontAlgn="base">
              <a:lnSpc>
                <a:spcPct val="90000"/>
              </a:lnSpc>
              <a:spcBef>
                <a:spcPct val="20000"/>
              </a:spcBef>
              <a:spcAft>
                <a:spcPct val="0"/>
              </a:spcAft>
              <a:buClr>
                <a:srgbClr val="3694B6"/>
              </a:buClr>
            </a:pP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Section 1-6 (II-1-18)</a:t>
            </a:r>
            <a:endParaRPr lang="en-US" sz="1600" dirty="0">
              <a:solidFill>
                <a:srgbClr val="0000FF"/>
              </a:solidFill>
              <a:latin typeface="Arial" charset="0"/>
              <a:cs typeface="Arial" charset="0"/>
            </a:endParaRPr>
          </a:p>
        </p:txBody>
      </p:sp>
      <p:sp>
        <p:nvSpPr>
          <p:cNvPr id="9" name="Rectangle 3"/>
          <p:cNvSpPr>
            <a:spLocks noChangeArrowheads="1"/>
          </p:cNvSpPr>
          <p:nvPr/>
        </p:nvSpPr>
        <p:spPr bwMode="auto">
          <a:xfrm>
            <a:off x="6783978" y="2312127"/>
            <a:ext cx="1369423" cy="533815"/>
          </a:xfrm>
          <a:prstGeom prst="rect">
            <a:avLst/>
          </a:prstGeom>
          <a:noFill/>
          <a:ln w="9525">
            <a:noFill/>
            <a:miter lim="800000"/>
            <a:headEnd/>
            <a:tailEnd/>
          </a:ln>
        </p:spPr>
        <p:txBody>
          <a:bodyPr wrap="square" lIns="58027" tIns="29630" rIns="58027" bIns="29630">
            <a:spAutoFit/>
          </a:bodyPr>
          <a:lstStyle/>
          <a:p>
            <a:pPr defTabSz="590550" eaLnBrk="0" fontAlgn="base" hangingPunct="0">
              <a:lnSpc>
                <a:spcPct val="110000"/>
              </a:lnSpc>
              <a:spcBef>
                <a:spcPct val="0"/>
              </a:spcBef>
              <a:spcAft>
                <a:spcPct val="0"/>
              </a:spcAft>
              <a:buClr>
                <a:srgbClr val="FF0000"/>
              </a:buClr>
            </a:pPr>
            <a:r>
              <a:rPr lang="en-US" sz="2800" b="1" i="1" u="sng" dirty="0">
                <a:solidFill>
                  <a:srgbClr val="000000"/>
                </a:solidFill>
                <a:latin typeface="Arial" charset="0"/>
                <a:cs typeface="Arial" charset="0"/>
              </a:rPr>
              <a:t>Always</a:t>
            </a:r>
          </a:p>
        </p:txBody>
      </p:sp>
      <p:sp>
        <p:nvSpPr>
          <p:cNvPr id="43014" name="Rectangle 3"/>
          <p:cNvSpPr>
            <a:spLocks noChangeArrowheads="1"/>
          </p:cNvSpPr>
          <p:nvPr/>
        </p:nvSpPr>
        <p:spPr bwMode="auto">
          <a:xfrm>
            <a:off x="3505200" y="1328056"/>
            <a:ext cx="7010400" cy="533400"/>
          </a:xfrm>
          <a:prstGeom prst="rect">
            <a:avLst/>
          </a:prstGeom>
          <a:noFill/>
          <a:ln w="9525">
            <a:noFill/>
            <a:miter lim="800000"/>
            <a:headEnd/>
            <a:tailEnd/>
          </a:ln>
        </p:spPr>
        <p:txBody>
          <a:bodyPr wrap="square" lIns="58027" tIns="29630" rIns="58027" bIns="29630">
            <a:spAutoFit/>
          </a:bodyPr>
          <a:lstStyle/>
          <a:p>
            <a:pPr defTabSz="590550" eaLnBrk="0" fontAlgn="base" hangingPunct="0">
              <a:lnSpc>
                <a:spcPct val="110000"/>
              </a:lnSpc>
              <a:spcBef>
                <a:spcPct val="0"/>
              </a:spcBef>
              <a:spcAft>
                <a:spcPct val="0"/>
              </a:spcAft>
              <a:buClr>
                <a:srgbClr val="FF0000"/>
              </a:buClr>
            </a:pPr>
            <a:r>
              <a:rPr lang="en-US" sz="2800" b="1" dirty="0">
                <a:solidFill>
                  <a:srgbClr val="000000"/>
                </a:solidFill>
                <a:latin typeface="Arial" charset="0"/>
                <a:cs typeface="Arial" charset="0"/>
              </a:rPr>
              <a:t>Who is </a:t>
            </a:r>
            <a:r>
              <a:rPr lang="en-US" sz="2800" b="1" i="1" u="sng" dirty="0">
                <a:solidFill>
                  <a:srgbClr val="000000"/>
                </a:solidFill>
                <a:latin typeface="Arial" charset="0"/>
                <a:cs typeface="Arial" charset="0"/>
              </a:rPr>
              <a:t>required</a:t>
            </a:r>
            <a:r>
              <a:rPr lang="en-US" sz="2800" b="1" dirty="0">
                <a:solidFill>
                  <a:srgbClr val="000000"/>
                </a:solidFill>
                <a:latin typeface="Arial" charset="0"/>
                <a:cs typeface="Arial" charset="0"/>
              </a:rPr>
              <a:t> to cooperate &amp; when?</a:t>
            </a:r>
          </a:p>
        </p:txBody>
      </p:sp>
      <p:sp>
        <p:nvSpPr>
          <p:cNvPr id="11" name="Rectangle 3"/>
          <p:cNvSpPr>
            <a:spLocks noChangeArrowheads="1"/>
          </p:cNvSpPr>
          <p:nvPr/>
        </p:nvSpPr>
        <p:spPr bwMode="auto">
          <a:xfrm>
            <a:off x="5029200" y="2784430"/>
            <a:ext cx="4114800" cy="533815"/>
          </a:xfrm>
          <a:prstGeom prst="rect">
            <a:avLst/>
          </a:prstGeom>
          <a:noFill/>
          <a:ln w="9525">
            <a:noFill/>
            <a:miter lim="800000"/>
            <a:headEnd/>
            <a:tailEnd/>
          </a:ln>
        </p:spPr>
        <p:txBody>
          <a:bodyPr wrap="square" lIns="58027" tIns="29630" rIns="58027" bIns="29630">
            <a:spAutoFit/>
          </a:bodyPr>
          <a:lstStyle/>
          <a:p>
            <a:pPr defTabSz="590550" eaLnBrk="0" fontAlgn="base" hangingPunct="0">
              <a:lnSpc>
                <a:spcPct val="110000"/>
              </a:lnSpc>
              <a:spcBef>
                <a:spcPct val="0"/>
              </a:spcBef>
              <a:spcAft>
                <a:spcPct val="0"/>
              </a:spcAft>
              <a:buClr>
                <a:srgbClr val="FF0000"/>
              </a:buClr>
            </a:pPr>
            <a:r>
              <a:rPr lang="en-US" sz="2800" b="1" i="1" u="sng" dirty="0">
                <a:solidFill>
                  <a:srgbClr val="000000"/>
                </a:solidFill>
                <a:latin typeface="Arial" charset="0"/>
                <a:cs typeface="Arial" charset="0"/>
              </a:rPr>
              <a:t>When in a duty status</a:t>
            </a:r>
          </a:p>
        </p:txBody>
      </p:sp>
      <p:sp>
        <p:nvSpPr>
          <p:cNvPr id="12" name="Rectangle 3"/>
          <p:cNvSpPr>
            <a:spLocks noChangeArrowheads="1"/>
          </p:cNvSpPr>
          <p:nvPr/>
        </p:nvSpPr>
        <p:spPr bwMode="auto">
          <a:xfrm>
            <a:off x="6096001" y="3259659"/>
            <a:ext cx="4276825" cy="533815"/>
          </a:xfrm>
          <a:prstGeom prst="rect">
            <a:avLst/>
          </a:prstGeom>
          <a:noFill/>
          <a:ln w="9525">
            <a:noFill/>
            <a:miter lim="800000"/>
            <a:headEnd/>
            <a:tailEnd/>
          </a:ln>
        </p:spPr>
        <p:txBody>
          <a:bodyPr wrap="square" lIns="58027" tIns="29630" rIns="58027" bIns="29630">
            <a:spAutoFit/>
          </a:bodyPr>
          <a:lstStyle/>
          <a:p>
            <a:pPr defTabSz="590550" eaLnBrk="0" fontAlgn="base" hangingPunct="0">
              <a:lnSpc>
                <a:spcPct val="110000"/>
              </a:lnSpc>
              <a:spcBef>
                <a:spcPct val="0"/>
              </a:spcBef>
              <a:spcAft>
                <a:spcPct val="0"/>
              </a:spcAft>
              <a:buClr>
                <a:srgbClr val="FF0000"/>
              </a:buClr>
            </a:pPr>
            <a:r>
              <a:rPr lang="en-US" sz="2800" b="1" i="1" u="sng" dirty="0">
                <a:solidFill>
                  <a:srgbClr val="000000"/>
                </a:solidFill>
                <a:latin typeface="Arial" charset="0"/>
                <a:cs typeface="Arial" charset="0"/>
              </a:rPr>
              <a:t>When in a duty status</a:t>
            </a:r>
          </a:p>
        </p:txBody>
      </p:sp>
      <p:sp>
        <p:nvSpPr>
          <p:cNvPr id="13" name="Rectangle 3"/>
          <p:cNvSpPr>
            <a:spLocks noChangeArrowheads="1"/>
          </p:cNvSpPr>
          <p:nvPr/>
        </p:nvSpPr>
        <p:spPr bwMode="auto">
          <a:xfrm>
            <a:off x="7924800" y="3725684"/>
            <a:ext cx="1676400" cy="533815"/>
          </a:xfrm>
          <a:prstGeom prst="rect">
            <a:avLst/>
          </a:prstGeom>
          <a:noFill/>
          <a:ln w="9525">
            <a:noFill/>
            <a:miter lim="800000"/>
            <a:headEnd/>
            <a:tailEnd/>
          </a:ln>
        </p:spPr>
        <p:txBody>
          <a:bodyPr wrap="square" lIns="58027" tIns="29630" rIns="58027" bIns="29630">
            <a:spAutoFit/>
          </a:bodyPr>
          <a:lstStyle/>
          <a:p>
            <a:pPr defTabSz="590550" eaLnBrk="0" fontAlgn="base" hangingPunct="0">
              <a:lnSpc>
                <a:spcPct val="110000"/>
              </a:lnSpc>
              <a:spcBef>
                <a:spcPct val="0"/>
              </a:spcBef>
              <a:spcAft>
                <a:spcPct val="0"/>
              </a:spcAft>
              <a:buClr>
                <a:srgbClr val="FF0000"/>
              </a:buClr>
            </a:pPr>
            <a:r>
              <a:rPr lang="en-US" sz="2800" b="1" i="1" u="sng" dirty="0">
                <a:solidFill>
                  <a:srgbClr val="000000"/>
                </a:solidFill>
                <a:latin typeface="Arial" charset="0"/>
                <a:cs typeface="Arial" charset="0"/>
              </a:rPr>
              <a:t>Always</a:t>
            </a:r>
          </a:p>
        </p:txBody>
      </p:sp>
      <p:sp>
        <p:nvSpPr>
          <p:cNvPr id="14" name="Rectangle 3"/>
          <p:cNvSpPr>
            <a:spLocks noChangeArrowheads="1"/>
          </p:cNvSpPr>
          <p:nvPr/>
        </p:nvSpPr>
        <p:spPr bwMode="auto">
          <a:xfrm>
            <a:off x="8821126" y="4583548"/>
            <a:ext cx="1694474" cy="798502"/>
          </a:xfrm>
          <a:prstGeom prst="rect">
            <a:avLst/>
          </a:prstGeom>
          <a:noFill/>
          <a:ln w="9525">
            <a:noFill/>
            <a:miter lim="800000"/>
            <a:headEnd/>
            <a:tailEnd/>
          </a:ln>
        </p:spPr>
        <p:txBody>
          <a:bodyPr wrap="square" lIns="58027" tIns="29630" rIns="58027" bIns="29630">
            <a:spAutoFit/>
          </a:bodyPr>
          <a:lstStyle/>
          <a:p>
            <a:pPr defTabSz="590550" eaLnBrk="0" fontAlgn="base" hangingPunct="0">
              <a:spcBef>
                <a:spcPct val="0"/>
              </a:spcBef>
              <a:spcAft>
                <a:spcPct val="0"/>
              </a:spcAft>
              <a:buClr>
                <a:srgbClr val="FF0000"/>
              </a:buClr>
            </a:pPr>
            <a:r>
              <a:rPr lang="en-US" sz="2400" b="1" u="sng" dirty="0">
                <a:solidFill>
                  <a:srgbClr val="000000"/>
                </a:solidFill>
                <a:latin typeface="Arial" charset="0"/>
                <a:cs typeface="Arial" charset="0"/>
              </a:rPr>
              <a:t>Chain of command</a:t>
            </a:r>
          </a:p>
        </p:txBody>
      </p:sp>
      <p:sp>
        <p:nvSpPr>
          <p:cNvPr id="15" name="Rectangle 3"/>
          <p:cNvSpPr>
            <a:spLocks noChangeArrowheads="1"/>
          </p:cNvSpPr>
          <p:nvPr/>
        </p:nvSpPr>
        <p:spPr bwMode="auto">
          <a:xfrm>
            <a:off x="4294876" y="4192509"/>
            <a:ext cx="4925325" cy="533815"/>
          </a:xfrm>
          <a:prstGeom prst="rect">
            <a:avLst/>
          </a:prstGeom>
          <a:noFill/>
          <a:ln w="9525">
            <a:noFill/>
            <a:miter lim="800000"/>
            <a:headEnd/>
            <a:tailEnd/>
          </a:ln>
        </p:spPr>
        <p:txBody>
          <a:bodyPr wrap="square" lIns="58027" tIns="29630" rIns="58027" bIns="29630">
            <a:spAutoFit/>
          </a:bodyPr>
          <a:lstStyle/>
          <a:p>
            <a:pPr defTabSz="590550" eaLnBrk="0" fontAlgn="base" hangingPunct="0">
              <a:lnSpc>
                <a:spcPct val="110000"/>
              </a:lnSpc>
              <a:spcBef>
                <a:spcPct val="0"/>
              </a:spcBef>
              <a:spcAft>
                <a:spcPct val="0"/>
              </a:spcAft>
              <a:buClr>
                <a:srgbClr val="FF0000"/>
              </a:buClr>
            </a:pPr>
            <a:r>
              <a:rPr lang="en-US" sz="2800" b="1" i="1" u="sng" dirty="0">
                <a:solidFill>
                  <a:srgbClr val="000000"/>
                </a:solidFill>
                <a:latin typeface="Arial" charset="0"/>
                <a:cs typeface="Arial" charset="0"/>
              </a:rPr>
              <a:t>It depends on the contract</a:t>
            </a:r>
          </a:p>
        </p:txBody>
      </p:sp>
      <p:sp>
        <p:nvSpPr>
          <p:cNvPr id="16" name="Rectangle 3"/>
          <p:cNvSpPr>
            <a:spLocks noChangeArrowheads="1"/>
          </p:cNvSpPr>
          <p:nvPr/>
        </p:nvSpPr>
        <p:spPr bwMode="auto">
          <a:xfrm>
            <a:off x="5638800" y="5601809"/>
            <a:ext cx="1524000" cy="533815"/>
          </a:xfrm>
          <a:prstGeom prst="rect">
            <a:avLst/>
          </a:prstGeom>
          <a:noFill/>
          <a:ln w="9525">
            <a:noFill/>
            <a:miter lim="800000"/>
            <a:headEnd/>
            <a:tailEnd/>
          </a:ln>
        </p:spPr>
        <p:txBody>
          <a:bodyPr wrap="square" lIns="58027" tIns="29630" rIns="58027" bIns="29630">
            <a:spAutoFit/>
          </a:bodyPr>
          <a:lstStyle/>
          <a:p>
            <a:pPr defTabSz="590550" eaLnBrk="0" fontAlgn="base" hangingPunct="0">
              <a:lnSpc>
                <a:spcPct val="110000"/>
              </a:lnSpc>
              <a:spcBef>
                <a:spcPct val="0"/>
              </a:spcBef>
              <a:spcAft>
                <a:spcPct val="0"/>
              </a:spcAft>
              <a:buClr>
                <a:srgbClr val="FF0000"/>
              </a:buClr>
            </a:pPr>
            <a:r>
              <a:rPr lang="en-US" sz="2800" b="1" i="1" u="sng" dirty="0">
                <a:solidFill>
                  <a:srgbClr val="FF0000"/>
                </a:solidFill>
                <a:latin typeface="Arial" charset="0"/>
                <a:cs typeface="Arial" charset="0"/>
              </a:rPr>
              <a:t>Never</a:t>
            </a:r>
          </a:p>
        </p:txBody>
      </p:sp>
      <p:sp>
        <p:nvSpPr>
          <p:cNvPr id="43021" name="Rectangle 2"/>
          <p:cNvSpPr>
            <a:spLocks noChangeArrowheads="1"/>
          </p:cNvSpPr>
          <p:nvPr/>
        </p:nvSpPr>
        <p:spPr bwMode="auto">
          <a:xfrm>
            <a:off x="3352800" y="163740"/>
            <a:ext cx="5486400" cy="1044575"/>
          </a:xfrm>
          <a:prstGeom prst="rect">
            <a:avLst/>
          </a:prstGeom>
          <a:noFill/>
          <a:ln w="9525">
            <a:noFill/>
            <a:miter lim="800000"/>
            <a:headEnd/>
            <a:tailEnd/>
          </a:ln>
        </p:spPr>
        <p:txBody>
          <a:bodyPr wrap="square" lIns="58027" tIns="29630" rIns="58027" bIns="29630">
            <a:spAutoFit/>
          </a:bodyPr>
          <a:lstStyle/>
          <a:p>
            <a:pPr algn="ctr" defTabSz="590550" eaLnBrk="0" fontAlgn="base" hangingPunct="0">
              <a:spcBef>
                <a:spcPct val="0"/>
              </a:spcBef>
              <a:spcAft>
                <a:spcPct val="0"/>
              </a:spcAft>
            </a:pPr>
            <a:r>
              <a:rPr lang="en-US" sz="4000" b="1" dirty="0">
                <a:solidFill>
                  <a:srgbClr val="000000"/>
                </a:solidFill>
                <a:latin typeface="Arial" charset="0"/>
                <a:cs typeface="Arial" charset="0"/>
              </a:rPr>
              <a:t>Status</a:t>
            </a:r>
          </a:p>
          <a:p>
            <a:pPr algn="ctr" defTabSz="590550" eaLnBrk="0" fontAlgn="base" hangingPunct="0">
              <a:spcBef>
                <a:spcPct val="0"/>
              </a:spcBef>
              <a:spcAft>
                <a:spcPct val="0"/>
              </a:spcAft>
            </a:pPr>
            <a:r>
              <a:rPr lang="en-US" sz="2400" b="1" i="1" dirty="0">
                <a:solidFill>
                  <a:srgbClr val="000000"/>
                </a:solidFill>
                <a:latin typeface="Arial" charset="0"/>
                <a:cs typeface="Arial" charset="0"/>
              </a:rPr>
              <a:t>DEFINITIONS</a:t>
            </a:r>
          </a:p>
        </p:txBody>
      </p:sp>
      <p:pic>
        <p:nvPicPr>
          <p:cNvPr id="17" name="Picture 2" descr="C:\Users\michael.p.warrington\AppData\Local\Microsoft\Windows\Temporary Internet Files\Content.IE5\5E9EYWSO\MC900433836[1].png"/>
          <p:cNvPicPr>
            <a:picLocks noChangeAspect="1" noChangeArrowheads="1"/>
          </p:cNvPicPr>
          <p:nvPr/>
        </p:nvPicPr>
        <p:blipFill>
          <a:blip r:embed="rId4" cstate="print"/>
          <a:srcRect/>
          <a:stretch>
            <a:fillRect/>
          </a:stretch>
        </p:blipFill>
        <p:spPr bwMode="auto">
          <a:xfrm>
            <a:off x="9753828" y="5486628"/>
            <a:ext cx="914172" cy="914172"/>
          </a:xfrm>
          <a:prstGeom prst="rect">
            <a:avLst/>
          </a:prstGeom>
          <a:noFill/>
        </p:spPr>
      </p:pic>
      <p:sp>
        <p:nvSpPr>
          <p:cNvPr id="19" name="Oval 18"/>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2419473982"/>
      </p:ext>
    </p:extLst>
  </p:cSld>
  <p:clrMapOvr>
    <a:overrideClrMapping bg1="lt1" tx1="dk1" bg2="lt2" tx2="dk2" accent1="accent1" accent2="accent2" accent3="accent3" accent4="accent4" accent5="accent5" accent6="accent6" hlink="hlink" folHlink="folHlink"/>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290">
                                          <p:stCondLst>
                                            <p:cond delay="0"/>
                                          </p:stCondLst>
                                        </p:cTn>
                                        <p:tgtEl>
                                          <p:spTgt spid="9">
                                            <p:txEl>
                                              <p:pRg st="0" end="0"/>
                                            </p:txEl>
                                          </p:spTgt>
                                        </p:tgtEl>
                                      </p:cBhvr>
                                    </p:animEffect>
                                    <p:anim calcmode="lin" valueType="num">
                                      <p:cBhvr>
                                        <p:cTn id="8" dur="911" tmFilter="0,0; 0.14,0.36; 0.43,0.73; 0.71,0.91; 1.0,1.0">
                                          <p:stCondLst>
                                            <p:cond delay="0"/>
                                          </p:stCondLst>
                                        </p:cTn>
                                        <p:tgtEl>
                                          <p:spTgt spid="9">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9">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9">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9">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9">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9">
                                            <p:txEl>
                                              <p:pRg st="0" end="0"/>
                                            </p:txEl>
                                          </p:spTgt>
                                        </p:tgtEl>
                                      </p:cBhvr>
                                      <p:to x="100000" y="60000"/>
                                    </p:animScale>
                                    <p:animScale>
                                      <p:cBhvr>
                                        <p:cTn id="14" dur="83" decel="50000">
                                          <p:stCondLst>
                                            <p:cond delay="338"/>
                                          </p:stCondLst>
                                        </p:cTn>
                                        <p:tgtEl>
                                          <p:spTgt spid="9">
                                            <p:txEl>
                                              <p:pRg st="0" end="0"/>
                                            </p:txEl>
                                          </p:spTgt>
                                        </p:tgtEl>
                                      </p:cBhvr>
                                      <p:to x="100000" y="100000"/>
                                    </p:animScale>
                                    <p:animScale>
                                      <p:cBhvr>
                                        <p:cTn id="15" dur="13">
                                          <p:stCondLst>
                                            <p:cond delay="656"/>
                                          </p:stCondLst>
                                        </p:cTn>
                                        <p:tgtEl>
                                          <p:spTgt spid="9">
                                            <p:txEl>
                                              <p:pRg st="0" end="0"/>
                                            </p:txEl>
                                          </p:spTgt>
                                        </p:tgtEl>
                                      </p:cBhvr>
                                      <p:to x="100000" y="80000"/>
                                    </p:animScale>
                                    <p:animScale>
                                      <p:cBhvr>
                                        <p:cTn id="16" dur="83" decel="50000">
                                          <p:stCondLst>
                                            <p:cond delay="669"/>
                                          </p:stCondLst>
                                        </p:cTn>
                                        <p:tgtEl>
                                          <p:spTgt spid="9">
                                            <p:txEl>
                                              <p:pRg st="0" end="0"/>
                                            </p:txEl>
                                          </p:spTgt>
                                        </p:tgtEl>
                                      </p:cBhvr>
                                      <p:to x="100000" y="100000"/>
                                    </p:animScale>
                                    <p:animScale>
                                      <p:cBhvr>
                                        <p:cTn id="17" dur="13">
                                          <p:stCondLst>
                                            <p:cond delay="821"/>
                                          </p:stCondLst>
                                        </p:cTn>
                                        <p:tgtEl>
                                          <p:spTgt spid="9">
                                            <p:txEl>
                                              <p:pRg st="0" end="0"/>
                                            </p:txEl>
                                          </p:spTgt>
                                        </p:tgtEl>
                                      </p:cBhvr>
                                      <p:to x="100000" y="90000"/>
                                    </p:animScale>
                                    <p:animScale>
                                      <p:cBhvr>
                                        <p:cTn id="18" dur="83" decel="50000">
                                          <p:stCondLst>
                                            <p:cond delay="834"/>
                                          </p:stCondLst>
                                        </p:cTn>
                                        <p:tgtEl>
                                          <p:spTgt spid="9">
                                            <p:txEl>
                                              <p:pRg st="0" end="0"/>
                                            </p:txEl>
                                          </p:spTgt>
                                        </p:tgtEl>
                                      </p:cBhvr>
                                      <p:to x="100000" y="100000"/>
                                    </p:animScale>
                                    <p:animScale>
                                      <p:cBhvr>
                                        <p:cTn id="19" dur="13">
                                          <p:stCondLst>
                                            <p:cond delay="904"/>
                                          </p:stCondLst>
                                        </p:cTn>
                                        <p:tgtEl>
                                          <p:spTgt spid="9">
                                            <p:txEl>
                                              <p:pRg st="0" end="0"/>
                                            </p:txEl>
                                          </p:spTgt>
                                        </p:tgtEl>
                                      </p:cBhvr>
                                      <p:to x="100000" y="95000"/>
                                    </p:animScale>
                                    <p:animScale>
                                      <p:cBhvr>
                                        <p:cTn id="20" dur="83" decel="50000">
                                          <p:stCondLst>
                                            <p:cond delay="917"/>
                                          </p:stCondLst>
                                        </p:cTn>
                                        <p:tgtEl>
                                          <p:spTgt spid="9">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wipe(down)">
                                      <p:cBhvr>
                                        <p:cTn id="25" dur="580">
                                          <p:stCondLst>
                                            <p:cond delay="0"/>
                                          </p:stCondLst>
                                        </p:cTn>
                                        <p:tgtEl>
                                          <p:spTgt spid="11">
                                            <p:txEl>
                                              <p:pRg st="0" end="0"/>
                                            </p:txEl>
                                          </p:spTgt>
                                        </p:tgtEl>
                                      </p:cBhvr>
                                    </p:animEffect>
                                    <p:anim calcmode="lin" valueType="num">
                                      <p:cBhvr>
                                        <p:cTn id="26" dur="1822"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1">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1">
                                            <p:txEl>
                                              <p:pRg st="0" end="0"/>
                                            </p:txEl>
                                          </p:spTgt>
                                        </p:tgtEl>
                                      </p:cBhvr>
                                      <p:to x="100000" y="60000"/>
                                    </p:animScale>
                                    <p:animScale>
                                      <p:cBhvr>
                                        <p:cTn id="32" dur="166" decel="50000">
                                          <p:stCondLst>
                                            <p:cond delay="676"/>
                                          </p:stCondLst>
                                        </p:cTn>
                                        <p:tgtEl>
                                          <p:spTgt spid="11">
                                            <p:txEl>
                                              <p:pRg st="0" end="0"/>
                                            </p:txEl>
                                          </p:spTgt>
                                        </p:tgtEl>
                                      </p:cBhvr>
                                      <p:to x="100000" y="100000"/>
                                    </p:animScale>
                                    <p:animScale>
                                      <p:cBhvr>
                                        <p:cTn id="33" dur="26">
                                          <p:stCondLst>
                                            <p:cond delay="1312"/>
                                          </p:stCondLst>
                                        </p:cTn>
                                        <p:tgtEl>
                                          <p:spTgt spid="11">
                                            <p:txEl>
                                              <p:pRg st="0" end="0"/>
                                            </p:txEl>
                                          </p:spTgt>
                                        </p:tgtEl>
                                      </p:cBhvr>
                                      <p:to x="100000" y="80000"/>
                                    </p:animScale>
                                    <p:animScale>
                                      <p:cBhvr>
                                        <p:cTn id="34" dur="166" decel="50000">
                                          <p:stCondLst>
                                            <p:cond delay="1338"/>
                                          </p:stCondLst>
                                        </p:cTn>
                                        <p:tgtEl>
                                          <p:spTgt spid="11">
                                            <p:txEl>
                                              <p:pRg st="0" end="0"/>
                                            </p:txEl>
                                          </p:spTgt>
                                        </p:tgtEl>
                                      </p:cBhvr>
                                      <p:to x="100000" y="100000"/>
                                    </p:animScale>
                                    <p:animScale>
                                      <p:cBhvr>
                                        <p:cTn id="35" dur="26">
                                          <p:stCondLst>
                                            <p:cond delay="1642"/>
                                          </p:stCondLst>
                                        </p:cTn>
                                        <p:tgtEl>
                                          <p:spTgt spid="11">
                                            <p:txEl>
                                              <p:pRg st="0" end="0"/>
                                            </p:txEl>
                                          </p:spTgt>
                                        </p:tgtEl>
                                      </p:cBhvr>
                                      <p:to x="100000" y="90000"/>
                                    </p:animScale>
                                    <p:animScale>
                                      <p:cBhvr>
                                        <p:cTn id="36" dur="166" decel="50000">
                                          <p:stCondLst>
                                            <p:cond delay="1668"/>
                                          </p:stCondLst>
                                        </p:cTn>
                                        <p:tgtEl>
                                          <p:spTgt spid="11">
                                            <p:txEl>
                                              <p:pRg st="0" end="0"/>
                                            </p:txEl>
                                          </p:spTgt>
                                        </p:tgtEl>
                                      </p:cBhvr>
                                      <p:to x="100000" y="100000"/>
                                    </p:animScale>
                                    <p:animScale>
                                      <p:cBhvr>
                                        <p:cTn id="37" dur="26">
                                          <p:stCondLst>
                                            <p:cond delay="1808"/>
                                          </p:stCondLst>
                                        </p:cTn>
                                        <p:tgtEl>
                                          <p:spTgt spid="11">
                                            <p:txEl>
                                              <p:pRg st="0" end="0"/>
                                            </p:txEl>
                                          </p:spTgt>
                                        </p:tgtEl>
                                      </p:cBhvr>
                                      <p:to x="100000" y="95000"/>
                                    </p:animScale>
                                    <p:animScale>
                                      <p:cBhvr>
                                        <p:cTn id="38" dur="166" decel="50000">
                                          <p:stCondLst>
                                            <p:cond delay="1834"/>
                                          </p:stCondLst>
                                        </p:cTn>
                                        <p:tgtEl>
                                          <p:spTgt spid="11">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2">
                                            <p:txEl>
                                              <p:pRg st="0" end="0"/>
                                            </p:txEl>
                                          </p:spTgt>
                                        </p:tgtEl>
                                        <p:attrNameLst>
                                          <p:attrName>style.visibility</p:attrName>
                                        </p:attrNameLst>
                                      </p:cBhvr>
                                      <p:to>
                                        <p:strVal val="visible"/>
                                      </p:to>
                                    </p:set>
                                    <p:animEffect transition="in" filter="wipe(down)">
                                      <p:cBhvr>
                                        <p:cTn id="43" dur="580">
                                          <p:stCondLst>
                                            <p:cond delay="0"/>
                                          </p:stCondLst>
                                        </p:cTn>
                                        <p:tgtEl>
                                          <p:spTgt spid="12">
                                            <p:txEl>
                                              <p:pRg st="0" end="0"/>
                                            </p:txEl>
                                          </p:spTgt>
                                        </p:tgtEl>
                                      </p:cBhvr>
                                    </p:animEffect>
                                    <p:anim calcmode="lin" valueType="num">
                                      <p:cBhvr>
                                        <p:cTn id="44" dur="1822" tmFilter="0,0; 0.14,0.36; 0.43,0.73; 0.71,0.91; 1.0,1.0">
                                          <p:stCondLst>
                                            <p:cond delay="0"/>
                                          </p:stCondLst>
                                        </p:cTn>
                                        <p:tgtEl>
                                          <p:spTgt spid="12">
                                            <p:txEl>
                                              <p:pRg st="0" end="0"/>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2">
                                            <p:txEl>
                                              <p:pRg st="0" end="0"/>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2">
                                            <p:txEl>
                                              <p:pRg st="0" end="0"/>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2">
                                            <p:txEl>
                                              <p:pRg st="0" end="0"/>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2">
                                            <p:txEl>
                                              <p:pRg st="0" end="0"/>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12">
                                            <p:txEl>
                                              <p:pRg st="0" end="0"/>
                                            </p:txEl>
                                          </p:spTgt>
                                        </p:tgtEl>
                                      </p:cBhvr>
                                      <p:to x="100000" y="60000"/>
                                    </p:animScale>
                                    <p:animScale>
                                      <p:cBhvr>
                                        <p:cTn id="50" dur="166" decel="50000">
                                          <p:stCondLst>
                                            <p:cond delay="676"/>
                                          </p:stCondLst>
                                        </p:cTn>
                                        <p:tgtEl>
                                          <p:spTgt spid="12">
                                            <p:txEl>
                                              <p:pRg st="0" end="0"/>
                                            </p:txEl>
                                          </p:spTgt>
                                        </p:tgtEl>
                                      </p:cBhvr>
                                      <p:to x="100000" y="100000"/>
                                    </p:animScale>
                                    <p:animScale>
                                      <p:cBhvr>
                                        <p:cTn id="51" dur="26">
                                          <p:stCondLst>
                                            <p:cond delay="1312"/>
                                          </p:stCondLst>
                                        </p:cTn>
                                        <p:tgtEl>
                                          <p:spTgt spid="12">
                                            <p:txEl>
                                              <p:pRg st="0" end="0"/>
                                            </p:txEl>
                                          </p:spTgt>
                                        </p:tgtEl>
                                      </p:cBhvr>
                                      <p:to x="100000" y="80000"/>
                                    </p:animScale>
                                    <p:animScale>
                                      <p:cBhvr>
                                        <p:cTn id="52" dur="166" decel="50000">
                                          <p:stCondLst>
                                            <p:cond delay="1338"/>
                                          </p:stCondLst>
                                        </p:cTn>
                                        <p:tgtEl>
                                          <p:spTgt spid="12">
                                            <p:txEl>
                                              <p:pRg st="0" end="0"/>
                                            </p:txEl>
                                          </p:spTgt>
                                        </p:tgtEl>
                                      </p:cBhvr>
                                      <p:to x="100000" y="100000"/>
                                    </p:animScale>
                                    <p:animScale>
                                      <p:cBhvr>
                                        <p:cTn id="53" dur="26">
                                          <p:stCondLst>
                                            <p:cond delay="1642"/>
                                          </p:stCondLst>
                                        </p:cTn>
                                        <p:tgtEl>
                                          <p:spTgt spid="12">
                                            <p:txEl>
                                              <p:pRg st="0" end="0"/>
                                            </p:txEl>
                                          </p:spTgt>
                                        </p:tgtEl>
                                      </p:cBhvr>
                                      <p:to x="100000" y="90000"/>
                                    </p:animScale>
                                    <p:animScale>
                                      <p:cBhvr>
                                        <p:cTn id="54" dur="166" decel="50000">
                                          <p:stCondLst>
                                            <p:cond delay="1668"/>
                                          </p:stCondLst>
                                        </p:cTn>
                                        <p:tgtEl>
                                          <p:spTgt spid="12">
                                            <p:txEl>
                                              <p:pRg st="0" end="0"/>
                                            </p:txEl>
                                          </p:spTgt>
                                        </p:tgtEl>
                                      </p:cBhvr>
                                      <p:to x="100000" y="100000"/>
                                    </p:animScale>
                                    <p:animScale>
                                      <p:cBhvr>
                                        <p:cTn id="55" dur="26">
                                          <p:stCondLst>
                                            <p:cond delay="1808"/>
                                          </p:stCondLst>
                                        </p:cTn>
                                        <p:tgtEl>
                                          <p:spTgt spid="12">
                                            <p:txEl>
                                              <p:pRg st="0" end="0"/>
                                            </p:txEl>
                                          </p:spTgt>
                                        </p:tgtEl>
                                      </p:cBhvr>
                                      <p:to x="100000" y="95000"/>
                                    </p:animScale>
                                    <p:animScale>
                                      <p:cBhvr>
                                        <p:cTn id="56" dur="166" decel="50000">
                                          <p:stCondLst>
                                            <p:cond delay="1834"/>
                                          </p:stCondLst>
                                        </p:cTn>
                                        <p:tgtEl>
                                          <p:spTgt spid="12">
                                            <p:txEl>
                                              <p:pRg st="0" end="0"/>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down)">
                                      <p:cBhvr>
                                        <p:cTn id="61" dur="580">
                                          <p:stCondLst>
                                            <p:cond delay="0"/>
                                          </p:stCondLst>
                                        </p:cTn>
                                        <p:tgtEl>
                                          <p:spTgt spid="13"/>
                                        </p:tgtEl>
                                      </p:cBhvr>
                                    </p:animEffect>
                                    <p:anim calcmode="lin" valueType="num">
                                      <p:cBhvr>
                                        <p:cTn id="6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7" dur="26">
                                          <p:stCondLst>
                                            <p:cond delay="650"/>
                                          </p:stCondLst>
                                        </p:cTn>
                                        <p:tgtEl>
                                          <p:spTgt spid="13"/>
                                        </p:tgtEl>
                                      </p:cBhvr>
                                      <p:to x="100000" y="60000"/>
                                    </p:animScale>
                                    <p:animScale>
                                      <p:cBhvr>
                                        <p:cTn id="68" dur="166" decel="50000">
                                          <p:stCondLst>
                                            <p:cond delay="676"/>
                                          </p:stCondLst>
                                        </p:cTn>
                                        <p:tgtEl>
                                          <p:spTgt spid="13"/>
                                        </p:tgtEl>
                                      </p:cBhvr>
                                      <p:to x="100000" y="100000"/>
                                    </p:animScale>
                                    <p:animScale>
                                      <p:cBhvr>
                                        <p:cTn id="69" dur="26">
                                          <p:stCondLst>
                                            <p:cond delay="1312"/>
                                          </p:stCondLst>
                                        </p:cTn>
                                        <p:tgtEl>
                                          <p:spTgt spid="13"/>
                                        </p:tgtEl>
                                      </p:cBhvr>
                                      <p:to x="100000" y="80000"/>
                                    </p:animScale>
                                    <p:animScale>
                                      <p:cBhvr>
                                        <p:cTn id="70" dur="166" decel="50000">
                                          <p:stCondLst>
                                            <p:cond delay="1338"/>
                                          </p:stCondLst>
                                        </p:cTn>
                                        <p:tgtEl>
                                          <p:spTgt spid="13"/>
                                        </p:tgtEl>
                                      </p:cBhvr>
                                      <p:to x="100000" y="100000"/>
                                    </p:animScale>
                                    <p:animScale>
                                      <p:cBhvr>
                                        <p:cTn id="71" dur="26">
                                          <p:stCondLst>
                                            <p:cond delay="1642"/>
                                          </p:stCondLst>
                                        </p:cTn>
                                        <p:tgtEl>
                                          <p:spTgt spid="13"/>
                                        </p:tgtEl>
                                      </p:cBhvr>
                                      <p:to x="100000" y="90000"/>
                                    </p:animScale>
                                    <p:animScale>
                                      <p:cBhvr>
                                        <p:cTn id="72" dur="166" decel="50000">
                                          <p:stCondLst>
                                            <p:cond delay="1668"/>
                                          </p:stCondLst>
                                        </p:cTn>
                                        <p:tgtEl>
                                          <p:spTgt spid="13"/>
                                        </p:tgtEl>
                                      </p:cBhvr>
                                      <p:to x="100000" y="100000"/>
                                    </p:animScale>
                                    <p:animScale>
                                      <p:cBhvr>
                                        <p:cTn id="73" dur="26">
                                          <p:stCondLst>
                                            <p:cond delay="1808"/>
                                          </p:stCondLst>
                                        </p:cTn>
                                        <p:tgtEl>
                                          <p:spTgt spid="13"/>
                                        </p:tgtEl>
                                      </p:cBhvr>
                                      <p:to x="100000" y="95000"/>
                                    </p:animScale>
                                    <p:animScale>
                                      <p:cBhvr>
                                        <p:cTn id="74" dur="166" decel="50000">
                                          <p:stCondLst>
                                            <p:cond delay="1834"/>
                                          </p:stCondLst>
                                        </p:cTn>
                                        <p:tgtEl>
                                          <p:spTgt spid="13"/>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down)">
                                      <p:cBhvr>
                                        <p:cTn id="79" dur="580">
                                          <p:stCondLst>
                                            <p:cond delay="0"/>
                                          </p:stCondLst>
                                        </p:cTn>
                                        <p:tgtEl>
                                          <p:spTgt spid="15"/>
                                        </p:tgtEl>
                                      </p:cBhvr>
                                    </p:animEffect>
                                    <p:anim calcmode="lin" valueType="num">
                                      <p:cBhvr>
                                        <p:cTn id="8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85" dur="26">
                                          <p:stCondLst>
                                            <p:cond delay="650"/>
                                          </p:stCondLst>
                                        </p:cTn>
                                        <p:tgtEl>
                                          <p:spTgt spid="15"/>
                                        </p:tgtEl>
                                      </p:cBhvr>
                                      <p:to x="100000" y="60000"/>
                                    </p:animScale>
                                    <p:animScale>
                                      <p:cBhvr>
                                        <p:cTn id="86" dur="166" decel="50000">
                                          <p:stCondLst>
                                            <p:cond delay="676"/>
                                          </p:stCondLst>
                                        </p:cTn>
                                        <p:tgtEl>
                                          <p:spTgt spid="15"/>
                                        </p:tgtEl>
                                      </p:cBhvr>
                                      <p:to x="100000" y="100000"/>
                                    </p:animScale>
                                    <p:animScale>
                                      <p:cBhvr>
                                        <p:cTn id="87" dur="26">
                                          <p:stCondLst>
                                            <p:cond delay="1312"/>
                                          </p:stCondLst>
                                        </p:cTn>
                                        <p:tgtEl>
                                          <p:spTgt spid="15"/>
                                        </p:tgtEl>
                                      </p:cBhvr>
                                      <p:to x="100000" y="80000"/>
                                    </p:animScale>
                                    <p:animScale>
                                      <p:cBhvr>
                                        <p:cTn id="88" dur="166" decel="50000">
                                          <p:stCondLst>
                                            <p:cond delay="1338"/>
                                          </p:stCondLst>
                                        </p:cTn>
                                        <p:tgtEl>
                                          <p:spTgt spid="15"/>
                                        </p:tgtEl>
                                      </p:cBhvr>
                                      <p:to x="100000" y="100000"/>
                                    </p:animScale>
                                    <p:animScale>
                                      <p:cBhvr>
                                        <p:cTn id="89" dur="26">
                                          <p:stCondLst>
                                            <p:cond delay="1642"/>
                                          </p:stCondLst>
                                        </p:cTn>
                                        <p:tgtEl>
                                          <p:spTgt spid="15"/>
                                        </p:tgtEl>
                                      </p:cBhvr>
                                      <p:to x="100000" y="90000"/>
                                    </p:animScale>
                                    <p:animScale>
                                      <p:cBhvr>
                                        <p:cTn id="90" dur="166" decel="50000">
                                          <p:stCondLst>
                                            <p:cond delay="1668"/>
                                          </p:stCondLst>
                                        </p:cTn>
                                        <p:tgtEl>
                                          <p:spTgt spid="15"/>
                                        </p:tgtEl>
                                      </p:cBhvr>
                                      <p:to x="100000" y="100000"/>
                                    </p:animScale>
                                    <p:animScale>
                                      <p:cBhvr>
                                        <p:cTn id="91" dur="26">
                                          <p:stCondLst>
                                            <p:cond delay="1808"/>
                                          </p:stCondLst>
                                        </p:cTn>
                                        <p:tgtEl>
                                          <p:spTgt spid="15"/>
                                        </p:tgtEl>
                                      </p:cBhvr>
                                      <p:to x="100000" y="95000"/>
                                    </p:animScale>
                                    <p:animScale>
                                      <p:cBhvr>
                                        <p:cTn id="92" dur="166" decel="50000">
                                          <p:stCondLst>
                                            <p:cond delay="1834"/>
                                          </p:stCondLst>
                                        </p:cTn>
                                        <p:tgtEl>
                                          <p:spTgt spid="15"/>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wipe(down)">
                                      <p:cBhvr>
                                        <p:cTn id="97" dur="580">
                                          <p:stCondLst>
                                            <p:cond delay="0"/>
                                          </p:stCondLst>
                                        </p:cTn>
                                        <p:tgtEl>
                                          <p:spTgt spid="14"/>
                                        </p:tgtEl>
                                      </p:cBhvr>
                                    </p:animEffect>
                                    <p:anim calcmode="lin" valueType="num">
                                      <p:cBhvr>
                                        <p:cTn id="9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03" dur="26">
                                          <p:stCondLst>
                                            <p:cond delay="650"/>
                                          </p:stCondLst>
                                        </p:cTn>
                                        <p:tgtEl>
                                          <p:spTgt spid="14"/>
                                        </p:tgtEl>
                                      </p:cBhvr>
                                      <p:to x="100000" y="60000"/>
                                    </p:animScale>
                                    <p:animScale>
                                      <p:cBhvr>
                                        <p:cTn id="104" dur="166" decel="50000">
                                          <p:stCondLst>
                                            <p:cond delay="676"/>
                                          </p:stCondLst>
                                        </p:cTn>
                                        <p:tgtEl>
                                          <p:spTgt spid="14"/>
                                        </p:tgtEl>
                                      </p:cBhvr>
                                      <p:to x="100000" y="100000"/>
                                    </p:animScale>
                                    <p:animScale>
                                      <p:cBhvr>
                                        <p:cTn id="105" dur="26">
                                          <p:stCondLst>
                                            <p:cond delay="1312"/>
                                          </p:stCondLst>
                                        </p:cTn>
                                        <p:tgtEl>
                                          <p:spTgt spid="14"/>
                                        </p:tgtEl>
                                      </p:cBhvr>
                                      <p:to x="100000" y="80000"/>
                                    </p:animScale>
                                    <p:animScale>
                                      <p:cBhvr>
                                        <p:cTn id="106" dur="166" decel="50000">
                                          <p:stCondLst>
                                            <p:cond delay="1338"/>
                                          </p:stCondLst>
                                        </p:cTn>
                                        <p:tgtEl>
                                          <p:spTgt spid="14"/>
                                        </p:tgtEl>
                                      </p:cBhvr>
                                      <p:to x="100000" y="100000"/>
                                    </p:animScale>
                                    <p:animScale>
                                      <p:cBhvr>
                                        <p:cTn id="107" dur="26">
                                          <p:stCondLst>
                                            <p:cond delay="1642"/>
                                          </p:stCondLst>
                                        </p:cTn>
                                        <p:tgtEl>
                                          <p:spTgt spid="14"/>
                                        </p:tgtEl>
                                      </p:cBhvr>
                                      <p:to x="100000" y="90000"/>
                                    </p:animScale>
                                    <p:animScale>
                                      <p:cBhvr>
                                        <p:cTn id="108" dur="166" decel="50000">
                                          <p:stCondLst>
                                            <p:cond delay="1668"/>
                                          </p:stCondLst>
                                        </p:cTn>
                                        <p:tgtEl>
                                          <p:spTgt spid="14"/>
                                        </p:tgtEl>
                                      </p:cBhvr>
                                      <p:to x="100000" y="100000"/>
                                    </p:animScale>
                                    <p:animScale>
                                      <p:cBhvr>
                                        <p:cTn id="109" dur="26">
                                          <p:stCondLst>
                                            <p:cond delay="1808"/>
                                          </p:stCondLst>
                                        </p:cTn>
                                        <p:tgtEl>
                                          <p:spTgt spid="14"/>
                                        </p:tgtEl>
                                      </p:cBhvr>
                                      <p:to x="100000" y="95000"/>
                                    </p:animScale>
                                    <p:animScale>
                                      <p:cBhvr>
                                        <p:cTn id="110" dur="166" decel="50000">
                                          <p:stCondLst>
                                            <p:cond delay="1834"/>
                                          </p:stCondLst>
                                        </p:cTn>
                                        <p:tgtEl>
                                          <p:spTgt spid="14"/>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16"/>
                                        </p:tgtEl>
                                        <p:attrNameLst>
                                          <p:attrName>style.visibility</p:attrName>
                                        </p:attrNameLst>
                                      </p:cBhvr>
                                      <p:to>
                                        <p:strVal val="visible"/>
                                      </p:to>
                                    </p:set>
                                    <p:animEffect transition="in" filter="wipe(down)">
                                      <p:cBhvr>
                                        <p:cTn id="115" dur="580">
                                          <p:stCondLst>
                                            <p:cond delay="0"/>
                                          </p:stCondLst>
                                        </p:cTn>
                                        <p:tgtEl>
                                          <p:spTgt spid="16"/>
                                        </p:tgtEl>
                                      </p:cBhvr>
                                    </p:animEffect>
                                    <p:anim calcmode="lin" valueType="num">
                                      <p:cBhvr>
                                        <p:cTn id="11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21" dur="26">
                                          <p:stCondLst>
                                            <p:cond delay="650"/>
                                          </p:stCondLst>
                                        </p:cTn>
                                        <p:tgtEl>
                                          <p:spTgt spid="16"/>
                                        </p:tgtEl>
                                      </p:cBhvr>
                                      <p:to x="100000" y="60000"/>
                                    </p:animScale>
                                    <p:animScale>
                                      <p:cBhvr>
                                        <p:cTn id="122" dur="166" decel="50000">
                                          <p:stCondLst>
                                            <p:cond delay="676"/>
                                          </p:stCondLst>
                                        </p:cTn>
                                        <p:tgtEl>
                                          <p:spTgt spid="16"/>
                                        </p:tgtEl>
                                      </p:cBhvr>
                                      <p:to x="100000" y="100000"/>
                                    </p:animScale>
                                    <p:animScale>
                                      <p:cBhvr>
                                        <p:cTn id="123" dur="26">
                                          <p:stCondLst>
                                            <p:cond delay="1312"/>
                                          </p:stCondLst>
                                        </p:cTn>
                                        <p:tgtEl>
                                          <p:spTgt spid="16"/>
                                        </p:tgtEl>
                                      </p:cBhvr>
                                      <p:to x="100000" y="80000"/>
                                    </p:animScale>
                                    <p:animScale>
                                      <p:cBhvr>
                                        <p:cTn id="124" dur="166" decel="50000">
                                          <p:stCondLst>
                                            <p:cond delay="1338"/>
                                          </p:stCondLst>
                                        </p:cTn>
                                        <p:tgtEl>
                                          <p:spTgt spid="16"/>
                                        </p:tgtEl>
                                      </p:cBhvr>
                                      <p:to x="100000" y="100000"/>
                                    </p:animScale>
                                    <p:animScale>
                                      <p:cBhvr>
                                        <p:cTn id="125" dur="26">
                                          <p:stCondLst>
                                            <p:cond delay="1642"/>
                                          </p:stCondLst>
                                        </p:cTn>
                                        <p:tgtEl>
                                          <p:spTgt spid="16"/>
                                        </p:tgtEl>
                                      </p:cBhvr>
                                      <p:to x="100000" y="90000"/>
                                    </p:animScale>
                                    <p:animScale>
                                      <p:cBhvr>
                                        <p:cTn id="126" dur="166" decel="50000">
                                          <p:stCondLst>
                                            <p:cond delay="1668"/>
                                          </p:stCondLst>
                                        </p:cTn>
                                        <p:tgtEl>
                                          <p:spTgt spid="16"/>
                                        </p:tgtEl>
                                      </p:cBhvr>
                                      <p:to x="100000" y="100000"/>
                                    </p:animScale>
                                    <p:animScale>
                                      <p:cBhvr>
                                        <p:cTn id="127" dur="26">
                                          <p:stCondLst>
                                            <p:cond delay="1808"/>
                                          </p:stCondLst>
                                        </p:cTn>
                                        <p:tgtEl>
                                          <p:spTgt spid="16"/>
                                        </p:tgtEl>
                                      </p:cBhvr>
                                      <p:to x="100000" y="95000"/>
                                    </p:animScale>
                                    <p:animScale>
                                      <p:cBhvr>
                                        <p:cTn id="128" dur="166" decel="50000">
                                          <p:stCondLst>
                                            <p:cond delay="1834"/>
                                          </p:stCondLst>
                                        </p:cTn>
                                        <p:tgtEl>
                                          <p:spTgt spid="16"/>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17"/>
                                        </p:tgtEl>
                                        <p:attrNameLst>
                                          <p:attrName>style.visibility</p:attrName>
                                        </p:attrNameLst>
                                      </p:cBhvr>
                                      <p:to>
                                        <p:strVal val="visible"/>
                                      </p:to>
                                    </p:set>
                                  </p:childTnLst>
                                </p:cTn>
                              </p:par>
                              <p:par>
                                <p:cTn id="133" presetID="1" presetClass="exit" presetSubtype="0" fill="hold" grpId="0" nodeType="withEffect">
                                  <p:stCondLst>
                                    <p:cond delay="0"/>
                                  </p:stCondLst>
                                  <p:childTnLst>
                                    <p:set>
                                      <p:cBhvr>
                                        <p:cTn id="134"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P spid="11" grpId="0" build="allAtOnce"/>
      <p:bldP spid="12" grpId="0" build="allAtOnce"/>
      <p:bldP spid="13" grpId="0"/>
      <p:bldP spid="14" grpId="0"/>
      <p:bldP spid="15" grpId="0"/>
      <p:bldP spid="16" grpId="0"/>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3827D34-FEED-4049-8CA9-F5DD37A91E8D}"/>
              </a:ext>
            </a:extLst>
          </p:cNvPr>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9" name="Title 8"/>
          <p:cNvSpPr>
            <a:spLocks noGrp="1"/>
          </p:cNvSpPr>
          <p:nvPr>
            <p:ph type="title"/>
          </p:nvPr>
        </p:nvSpPr>
        <p:spPr>
          <a:xfrm>
            <a:off x="3200400" y="304800"/>
            <a:ext cx="7086600" cy="1143000"/>
          </a:xfrm>
        </p:spPr>
        <p:txBody>
          <a:bodyPr/>
          <a:lstStyle/>
          <a:p>
            <a:r>
              <a:rPr lang="en-US" dirty="0" smtClean="0"/>
              <a:t>What do we see here? </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1828800"/>
            <a:ext cx="6858000" cy="4572000"/>
          </a:xfrm>
          <a:prstGeom prst="rect">
            <a:avLst/>
          </a:prstGeom>
        </p:spPr>
      </p:pic>
    </p:spTree>
    <p:extLst>
      <p:ext uri="{BB962C8B-B14F-4D97-AF65-F5344CB8AC3E}">
        <p14:creationId xmlns:p14="http://schemas.microsoft.com/office/powerpoint/2010/main" val="8272211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47107" name="Rectangle 2"/>
          <p:cNvSpPr>
            <a:spLocks noGrp="1" noChangeArrowheads="1"/>
          </p:cNvSpPr>
          <p:nvPr>
            <p:ph type="title"/>
          </p:nvPr>
        </p:nvSpPr>
        <p:spPr>
          <a:xfrm>
            <a:off x="2562325" y="457200"/>
            <a:ext cx="7086600" cy="457198"/>
          </a:xfrm>
        </p:spPr>
        <p:txBody>
          <a:bodyPr/>
          <a:lstStyle/>
          <a:p>
            <a:pPr eaLnBrk="1" hangingPunct="1"/>
            <a:r>
              <a:rPr lang="en-US" sz="4000" dirty="0">
                <a:solidFill>
                  <a:schemeClr val="tx1"/>
                </a:solidFill>
              </a:rPr>
              <a:t>Summary</a:t>
            </a:r>
          </a:p>
        </p:txBody>
      </p:sp>
      <p:sp>
        <p:nvSpPr>
          <p:cNvPr id="340995" name="Rectangle 3"/>
          <p:cNvSpPr>
            <a:spLocks noGrp="1" noChangeArrowheads="1"/>
          </p:cNvSpPr>
          <p:nvPr>
            <p:ph type="body" idx="1"/>
          </p:nvPr>
        </p:nvSpPr>
        <p:spPr>
          <a:xfrm>
            <a:off x="1762225" y="1914625"/>
            <a:ext cx="8686800" cy="4495800"/>
          </a:xfrm>
        </p:spPr>
        <p:txBody>
          <a:bodyPr/>
          <a:lstStyle/>
          <a:p>
            <a:pPr marL="509588" indent="-509588" eaLnBrk="1" hangingPunct="1">
              <a:lnSpc>
                <a:spcPct val="90000"/>
              </a:lnSpc>
              <a:spcBef>
                <a:spcPct val="5000"/>
              </a:spcBef>
              <a:spcAft>
                <a:spcPts val="1200"/>
              </a:spcAft>
              <a:buNone/>
            </a:pPr>
            <a:r>
              <a:rPr lang="en-US" sz="2800" dirty="0">
                <a:solidFill>
                  <a:srgbClr val="000000"/>
                </a:solidFill>
              </a:rPr>
              <a:t>ELO 1.  Describe a person’s role and status in an IG Investigation / Investigative Inquiry.</a:t>
            </a:r>
          </a:p>
          <a:p>
            <a:pPr lvl="1" eaLnBrk="1" hangingPunct="1">
              <a:spcBef>
                <a:spcPts val="0"/>
              </a:spcBef>
              <a:spcAft>
                <a:spcPts val="1200"/>
              </a:spcAft>
            </a:pPr>
            <a:r>
              <a:rPr lang="en-US" sz="1800" dirty="0">
                <a:solidFill>
                  <a:srgbClr val="000000"/>
                </a:solidFill>
              </a:rPr>
              <a:t>	</a:t>
            </a:r>
            <a:r>
              <a:rPr lang="en-US" sz="2200" dirty="0">
                <a:solidFill>
                  <a:srgbClr val="000000"/>
                </a:solidFill>
              </a:rPr>
              <a:t>Witness, Subject, Suspect</a:t>
            </a:r>
          </a:p>
          <a:p>
            <a:pPr lvl="1" eaLnBrk="1" hangingPunct="1">
              <a:spcBef>
                <a:spcPts val="0"/>
              </a:spcBef>
              <a:spcAft>
                <a:spcPts val="1200"/>
              </a:spcAft>
            </a:pPr>
            <a:r>
              <a:rPr lang="en-US" sz="2200" dirty="0">
                <a:solidFill>
                  <a:srgbClr val="000000"/>
                </a:solidFill>
              </a:rPr>
              <a:t>	DA Civilian Employee</a:t>
            </a:r>
          </a:p>
          <a:p>
            <a:pPr lvl="1" eaLnBrk="1" hangingPunct="1">
              <a:spcBef>
                <a:spcPts val="0"/>
              </a:spcBef>
              <a:spcAft>
                <a:spcPts val="1200"/>
              </a:spcAft>
            </a:pPr>
            <a:r>
              <a:rPr lang="en-US" sz="2200" dirty="0">
                <a:solidFill>
                  <a:srgbClr val="000000"/>
                </a:solidFill>
              </a:rPr>
              <a:t>	Civilian-Civilian</a:t>
            </a:r>
          </a:p>
          <a:p>
            <a:pPr marL="457200" lvl="1" indent="0" eaLnBrk="1" hangingPunct="1">
              <a:lnSpc>
                <a:spcPct val="90000"/>
              </a:lnSpc>
              <a:buClr>
                <a:schemeClr val="tx1"/>
              </a:buClr>
              <a:buNone/>
            </a:pPr>
            <a:endParaRPr lang="en-US" sz="2000" dirty="0"/>
          </a:p>
        </p:txBody>
      </p:sp>
      <p:sp>
        <p:nvSpPr>
          <p:cNvPr id="6" name="Oval 5"/>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1995823545"/>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09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09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09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0995">
                                            <p:txEl>
                                              <p:pRg st="3" end="3"/>
                                            </p:txEl>
                                          </p:spTgt>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44035" name="Rectangle 7"/>
          <p:cNvSpPr>
            <a:spLocks noChangeArrowheads="1"/>
          </p:cNvSpPr>
          <p:nvPr/>
        </p:nvSpPr>
        <p:spPr bwMode="auto">
          <a:xfrm>
            <a:off x="2667000" y="193839"/>
            <a:ext cx="7315200" cy="675392"/>
          </a:xfrm>
          <a:prstGeom prst="rect">
            <a:avLst/>
          </a:prstGeom>
          <a:noFill/>
          <a:ln w="9525">
            <a:noFill/>
            <a:miter lim="800000"/>
            <a:headEnd/>
            <a:tailEnd/>
          </a:ln>
        </p:spPr>
        <p:txBody>
          <a:bodyPr wrap="square" lIns="58027" tIns="29630" rIns="58027" bIns="29630">
            <a:spAutoFit/>
          </a:bodyPr>
          <a:lstStyle/>
          <a:p>
            <a:pPr algn="ctr" defTabSz="590550" eaLnBrk="0" fontAlgn="base" hangingPunct="0">
              <a:spcBef>
                <a:spcPct val="0"/>
              </a:spcBef>
              <a:spcAft>
                <a:spcPct val="0"/>
              </a:spcAft>
            </a:pPr>
            <a:r>
              <a:rPr lang="en-US" sz="4000" b="1" dirty="0">
                <a:solidFill>
                  <a:srgbClr val="000000"/>
                </a:solidFill>
                <a:latin typeface="Arial" charset="0"/>
                <a:cs typeface="Arial" charset="0"/>
              </a:rPr>
              <a:t>Rights and Non-Rights</a:t>
            </a:r>
          </a:p>
        </p:txBody>
      </p:sp>
      <p:sp>
        <p:nvSpPr>
          <p:cNvPr id="44036" name="Text Box 8"/>
          <p:cNvSpPr txBox="1">
            <a:spLocks noChangeArrowheads="1"/>
          </p:cNvSpPr>
          <p:nvPr/>
        </p:nvSpPr>
        <p:spPr bwMode="auto">
          <a:xfrm>
            <a:off x="1676400" y="5867401"/>
            <a:ext cx="6262688" cy="584775"/>
          </a:xfrm>
          <a:prstGeom prst="rect">
            <a:avLst/>
          </a:prstGeom>
          <a:noFill/>
          <a:ln w="76200">
            <a:noFill/>
            <a:miter lim="800000"/>
            <a:headEnd/>
            <a:tailEnd/>
          </a:ln>
        </p:spPr>
        <p:txBody>
          <a:bodyPr wrap="square">
            <a:spAutoFit/>
          </a:bodyPr>
          <a:lstStyle/>
          <a:p>
            <a:pPr fontAlgn="base">
              <a:lnSpc>
                <a:spcPct val="90000"/>
              </a:lnSpc>
              <a:spcBef>
                <a:spcPct val="20000"/>
              </a:spcBef>
              <a:spcAft>
                <a:spcPct val="0"/>
              </a:spcAft>
              <a:buClr>
                <a:srgbClr val="3694B6"/>
              </a:buClr>
            </a:pPr>
            <a:r>
              <a:rPr lang="en-US" sz="1600" b="1" dirty="0">
                <a:solidFill>
                  <a:srgbClr val="FF0000"/>
                </a:solidFill>
                <a:latin typeface="Arial" charset="0"/>
                <a:cs typeface="Arial" charset="0"/>
              </a:rPr>
              <a:t>AR 20-1, Paragraph 7-1g; </a:t>
            </a:r>
          </a:p>
          <a:p>
            <a:pPr fontAlgn="base">
              <a:lnSpc>
                <a:spcPct val="90000"/>
              </a:lnSpc>
              <a:spcBef>
                <a:spcPct val="20000"/>
              </a:spcBef>
              <a:spcAft>
                <a:spcPct val="0"/>
              </a:spcAft>
              <a:buClr>
                <a:srgbClr val="3694B6"/>
              </a:buClr>
            </a:pP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Sections 1-4 (II-1-12), and 1-5 (II-1-16)</a:t>
            </a:r>
          </a:p>
        </p:txBody>
      </p:sp>
      <p:sp>
        <p:nvSpPr>
          <p:cNvPr id="44037" name="Rectangle 5"/>
          <p:cNvSpPr>
            <a:spLocks noChangeArrowheads="1"/>
          </p:cNvSpPr>
          <p:nvPr/>
        </p:nvSpPr>
        <p:spPr bwMode="auto">
          <a:xfrm>
            <a:off x="6380163" y="2514601"/>
            <a:ext cx="3530600" cy="798513"/>
          </a:xfrm>
          <a:prstGeom prst="rect">
            <a:avLst/>
          </a:prstGeom>
          <a:noFill/>
          <a:ln w="9525">
            <a:noFill/>
            <a:miter lim="800000"/>
            <a:headEnd/>
            <a:tailEnd/>
          </a:ln>
        </p:spPr>
        <p:txBody>
          <a:bodyPr wrap="none" lIns="58027" tIns="29630" rIns="58027" bIns="29630">
            <a:spAutoFit/>
          </a:bodyPr>
          <a:lstStyle/>
          <a:p>
            <a:pPr algn="ctr" defTabSz="590550" eaLnBrk="0" fontAlgn="base" hangingPunct="0">
              <a:spcBef>
                <a:spcPct val="0"/>
              </a:spcBef>
              <a:spcAft>
                <a:spcPct val="0"/>
              </a:spcAft>
            </a:pPr>
            <a:r>
              <a:rPr lang="en-US" sz="2400" b="1" dirty="0">
                <a:solidFill>
                  <a:srgbClr val="000000"/>
                </a:solidFill>
                <a:latin typeface="Arial" charset="0"/>
                <a:cs typeface="Arial" charset="0"/>
              </a:rPr>
              <a:t>ADMINISTRATIVE DUE </a:t>
            </a:r>
          </a:p>
          <a:p>
            <a:pPr algn="ctr" defTabSz="590550" eaLnBrk="0" fontAlgn="base" hangingPunct="0">
              <a:spcBef>
                <a:spcPct val="0"/>
              </a:spcBef>
              <a:spcAft>
                <a:spcPct val="0"/>
              </a:spcAft>
            </a:pPr>
            <a:r>
              <a:rPr lang="en-US" sz="2400" b="1" dirty="0">
                <a:solidFill>
                  <a:srgbClr val="000000"/>
                </a:solidFill>
                <a:latin typeface="Arial" charset="0"/>
                <a:cs typeface="Arial" charset="0"/>
              </a:rPr>
              <a:t>PROCESS</a:t>
            </a:r>
          </a:p>
        </p:txBody>
      </p:sp>
      <p:sp>
        <p:nvSpPr>
          <p:cNvPr id="44038" name="Rectangle 3"/>
          <p:cNvSpPr>
            <a:spLocks noChangeArrowheads="1"/>
          </p:cNvSpPr>
          <p:nvPr/>
        </p:nvSpPr>
        <p:spPr bwMode="auto">
          <a:xfrm>
            <a:off x="2914294" y="1371601"/>
            <a:ext cx="6172200" cy="1008063"/>
          </a:xfrm>
          <a:prstGeom prst="rect">
            <a:avLst/>
          </a:prstGeom>
          <a:noFill/>
          <a:ln w="9525">
            <a:noFill/>
            <a:miter lim="800000"/>
            <a:headEnd/>
            <a:tailEnd/>
          </a:ln>
        </p:spPr>
        <p:txBody>
          <a:bodyPr lIns="58027" tIns="29630" rIns="58027" bIns="29630">
            <a:spAutoFit/>
          </a:bodyPr>
          <a:lstStyle/>
          <a:p>
            <a:pPr algn="ctr" defTabSz="590550" eaLnBrk="0" fontAlgn="base" hangingPunct="0">
              <a:lnSpc>
                <a:spcPct val="110000"/>
              </a:lnSpc>
              <a:spcBef>
                <a:spcPct val="0"/>
              </a:spcBef>
              <a:spcAft>
                <a:spcPct val="0"/>
              </a:spcAft>
              <a:buClr>
                <a:srgbClr val="FF0000"/>
              </a:buClr>
            </a:pPr>
            <a:r>
              <a:rPr lang="en-US" sz="2800" b="1" dirty="0">
                <a:solidFill>
                  <a:srgbClr val="000000"/>
                </a:solidFill>
                <a:latin typeface="Arial" charset="0"/>
                <a:cs typeface="Arial" charset="0"/>
              </a:rPr>
              <a:t>Inspector General </a:t>
            </a:r>
          </a:p>
          <a:p>
            <a:pPr algn="ctr" defTabSz="590550" eaLnBrk="0" fontAlgn="base" hangingPunct="0">
              <a:lnSpc>
                <a:spcPct val="110000"/>
              </a:lnSpc>
              <a:spcBef>
                <a:spcPct val="0"/>
              </a:spcBef>
              <a:spcAft>
                <a:spcPct val="0"/>
              </a:spcAft>
              <a:buClr>
                <a:srgbClr val="FF0000"/>
              </a:buClr>
            </a:pPr>
            <a:r>
              <a:rPr lang="en-US" sz="2800" b="1" dirty="0">
                <a:solidFill>
                  <a:srgbClr val="000000"/>
                </a:solidFill>
                <a:latin typeface="Arial" charset="0"/>
                <a:cs typeface="Arial" charset="0"/>
              </a:rPr>
              <a:t>Investigation / Investigative Inquiry</a:t>
            </a:r>
          </a:p>
        </p:txBody>
      </p:sp>
      <p:grpSp>
        <p:nvGrpSpPr>
          <p:cNvPr id="2" name="Group 23"/>
          <p:cNvGrpSpPr>
            <a:grpSpLocks/>
          </p:cNvGrpSpPr>
          <p:nvPr/>
        </p:nvGrpSpPr>
        <p:grpSpPr bwMode="auto">
          <a:xfrm>
            <a:off x="6858000" y="3276601"/>
            <a:ext cx="2743200" cy="3108325"/>
            <a:chOff x="5334000" y="3276600"/>
            <a:chExt cx="2743200" cy="3108325"/>
          </a:xfrm>
        </p:grpSpPr>
        <p:pic>
          <p:nvPicPr>
            <p:cNvPr id="44046" name="Picture 15" descr="not TV.png"/>
            <p:cNvPicPr>
              <a:picLocks noChangeAspect="1"/>
            </p:cNvPicPr>
            <p:nvPr/>
          </p:nvPicPr>
          <p:blipFill>
            <a:blip r:embed="rId3" cstate="print"/>
            <a:srcRect/>
            <a:stretch>
              <a:fillRect/>
            </a:stretch>
          </p:blipFill>
          <p:spPr bwMode="auto">
            <a:xfrm>
              <a:off x="6934200" y="3962400"/>
              <a:ext cx="1143000" cy="1143000"/>
            </a:xfrm>
            <a:prstGeom prst="rect">
              <a:avLst/>
            </a:prstGeom>
            <a:noFill/>
            <a:ln w="9525">
              <a:noFill/>
              <a:miter lim="800000"/>
              <a:headEnd/>
              <a:tailEnd/>
            </a:ln>
          </p:spPr>
        </p:pic>
        <p:pic>
          <p:nvPicPr>
            <p:cNvPr id="44047" name="Picture 16" descr="law.jpg"/>
            <p:cNvPicPr>
              <a:picLocks noChangeAspect="1"/>
            </p:cNvPicPr>
            <p:nvPr/>
          </p:nvPicPr>
          <p:blipFill>
            <a:blip r:embed="rId4" cstate="print"/>
            <a:srcRect/>
            <a:stretch>
              <a:fillRect/>
            </a:stretch>
          </p:blipFill>
          <p:spPr bwMode="auto">
            <a:xfrm>
              <a:off x="5334000" y="4114800"/>
              <a:ext cx="1081088" cy="820738"/>
            </a:xfrm>
            <a:prstGeom prst="rect">
              <a:avLst/>
            </a:prstGeom>
            <a:noFill/>
            <a:ln w="9525">
              <a:noFill/>
              <a:miter lim="800000"/>
              <a:headEnd/>
              <a:tailEnd/>
            </a:ln>
          </p:spPr>
        </p:pic>
        <p:grpSp>
          <p:nvGrpSpPr>
            <p:cNvPr id="44048" name="Group 6"/>
            <p:cNvGrpSpPr>
              <a:grpSpLocks/>
            </p:cNvGrpSpPr>
            <p:nvPr/>
          </p:nvGrpSpPr>
          <p:grpSpPr bwMode="auto">
            <a:xfrm>
              <a:off x="5867400" y="3276600"/>
              <a:ext cx="1571625" cy="963613"/>
              <a:chOff x="2868" y="2366"/>
              <a:chExt cx="1237" cy="810"/>
            </a:xfrm>
          </p:grpSpPr>
          <p:sp>
            <p:nvSpPr>
              <p:cNvPr id="20" name="Freeform 7"/>
              <p:cNvSpPr>
                <a:spLocks/>
              </p:cNvSpPr>
              <p:nvPr/>
            </p:nvSpPr>
            <p:spPr bwMode="auto">
              <a:xfrm>
                <a:off x="2868" y="2366"/>
                <a:ext cx="1237" cy="686"/>
              </a:xfrm>
              <a:custGeom>
                <a:avLst/>
                <a:gdLst/>
                <a:ahLst/>
                <a:cxnLst>
                  <a:cxn ang="0">
                    <a:pos x="263" y="0"/>
                  </a:cxn>
                  <a:cxn ang="0">
                    <a:pos x="973" y="0"/>
                  </a:cxn>
                  <a:cxn ang="0">
                    <a:pos x="1048" y="374"/>
                  </a:cxn>
                  <a:cxn ang="0">
                    <a:pos x="1236" y="374"/>
                  </a:cxn>
                  <a:cxn ang="0">
                    <a:pos x="618" y="685"/>
                  </a:cxn>
                  <a:cxn ang="0">
                    <a:pos x="0" y="374"/>
                  </a:cxn>
                  <a:cxn ang="0">
                    <a:pos x="188" y="374"/>
                  </a:cxn>
                  <a:cxn ang="0">
                    <a:pos x="263" y="0"/>
                  </a:cxn>
                </a:cxnLst>
                <a:rect l="0" t="0" r="r" b="b"/>
                <a:pathLst>
                  <a:path w="1237" h="686">
                    <a:moveTo>
                      <a:pt x="263" y="0"/>
                    </a:moveTo>
                    <a:lnTo>
                      <a:pt x="973" y="0"/>
                    </a:lnTo>
                    <a:lnTo>
                      <a:pt x="1048" y="374"/>
                    </a:lnTo>
                    <a:lnTo>
                      <a:pt x="1236" y="374"/>
                    </a:lnTo>
                    <a:lnTo>
                      <a:pt x="618" y="685"/>
                    </a:lnTo>
                    <a:lnTo>
                      <a:pt x="0" y="374"/>
                    </a:lnTo>
                    <a:lnTo>
                      <a:pt x="188" y="374"/>
                    </a:lnTo>
                    <a:lnTo>
                      <a:pt x="263" y="0"/>
                    </a:lnTo>
                  </a:path>
                </a:pathLst>
              </a:custGeom>
              <a:solidFill>
                <a:srgbClr val="FFFF00"/>
              </a:solidFill>
              <a:ln w="12700" cap="rnd" cmpd="sng">
                <a:solidFill>
                  <a:srgbClr val="000000"/>
                </a:solidFill>
                <a:prstDash val="solid"/>
                <a:round/>
                <a:headEnd/>
                <a:tailEnd/>
              </a:ln>
              <a:effectLst/>
            </p:spPr>
            <p:txBody>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charset="0"/>
                </a:endParaRPr>
              </a:p>
            </p:txBody>
          </p:sp>
          <p:sp>
            <p:nvSpPr>
              <p:cNvPr id="21" name="Freeform 8"/>
              <p:cNvSpPr>
                <a:spLocks/>
              </p:cNvSpPr>
              <p:nvPr/>
            </p:nvSpPr>
            <p:spPr bwMode="auto">
              <a:xfrm>
                <a:off x="2868" y="2740"/>
                <a:ext cx="621" cy="436"/>
              </a:xfrm>
              <a:custGeom>
                <a:avLst/>
                <a:gdLst/>
                <a:ahLst/>
                <a:cxnLst>
                  <a:cxn ang="0">
                    <a:pos x="0" y="0"/>
                  </a:cxn>
                  <a:cxn ang="0">
                    <a:pos x="620" y="312"/>
                  </a:cxn>
                  <a:cxn ang="0">
                    <a:pos x="620" y="436"/>
                  </a:cxn>
                  <a:cxn ang="0">
                    <a:pos x="0" y="93"/>
                  </a:cxn>
                  <a:cxn ang="0">
                    <a:pos x="0" y="0"/>
                  </a:cxn>
                </a:cxnLst>
                <a:rect l="0" t="0" r="r" b="b"/>
                <a:pathLst>
                  <a:path w="621" h="437">
                    <a:moveTo>
                      <a:pt x="0" y="0"/>
                    </a:moveTo>
                    <a:lnTo>
                      <a:pt x="620" y="312"/>
                    </a:lnTo>
                    <a:lnTo>
                      <a:pt x="620" y="436"/>
                    </a:lnTo>
                    <a:lnTo>
                      <a:pt x="0" y="93"/>
                    </a:lnTo>
                    <a:lnTo>
                      <a:pt x="0" y="0"/>
                    </a:lnTo>
                  </a:path>
                </a:pathLst>
              </a:custGeom>
              <a:solidFill>
                <a:srgbClr val="FFCC00"/>
              </a:solidFill>
              <a:ln w="12700" cap="rnd" cmpd="sng">
                <a:solidFill>
                  <a:srgbClr val="000000"/>
                </a:solidFill>
                <a:prstDash val="solid"/>
                <a:round/>
                <a:headEnd/>
                <a:tailEnd/>
              </a:ln>
              <a:effectLst/>
            </p:spPr>
            <p:txBody>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charset="0"/>
                </a:endParaRPr>
              </a:p>
            </p:txBody>
          </p:sp>
          <p:sp>
            <p:nvSpPr>
              <p:cNvPr id="22" name="Freeform 9"/>
              <p:cNvSpPr>
                <a:spLocks/>
              </p:cNvSpPr>
              <p:nvPr/>
            </p:nvSpPr>
            <p:spPr bwMode="auto">
              <a:xfrm>
                <a:off x="3488" y="2740"/>
                <a:ext cx="617" cy="436"/>
              </a:xfrm>
              <a:custGeom>
                <a:avLst/>
                <a:gdLst/>
                <a:ahLst/>
                <a:cxnLst>
                  <a:cxn ang="0">
                    <a:pos x="0" y="312"/>
                  </a:cxn>
                  <a:cxn ang="0">
                    <a:pos x="0" y="436"/>
                  </a:cxn>
                  <a:cxn ang="0">
                    <a:pos x="616" y="93"/>
                  </a:cxn>
                  <a:cxn ang="0">
                    <a:pos x="616" y="0"/>
                  </a:cxn>
                  <a:cxn ang="0">
                    <a:pos x="0" y="312"/>
                  </a:cxn>
                </a:cxnLst>
                <a:rect l="0" t="0" r="r" b="b"/>
                <a:pathLst>
                  <a:path w="617" h="437">
                    <a:moveTo>
                      <a:pt x="0" y="312"/>
                    </a:moveTo>
                    <a:lnTo>
                      <a:pt x="0" y="436"/>
                    </a:lnTo>
                    <a:lnTo>
                      <a:pt x="616" y="93"/>
                    </a:lnTo>
                    <a:lnTo>
                      <a:pt x="616" y="0"/>
                    </a:lnTo>
                    <a:lnTo>
                      <a:pt x="0" y="312"/>
                    </a:lnTo>
                  </a:path>
                </a:pathLst>
              </a:custGeom>
              <a:solidFill>
                <a:srgbClr val="FFCC00"/>
              </a:solidFill>
              <a:ln w="12700" cap="rnd" cmpd="sng">
                <a:solidFill>
                  <a:srgbClr val="000000"/>
                </a:solidFill>
                <a:prstDash val="solid"/>
                <a:round/>
                <a:headEnd/>
                <a:tailEnd/>
              </a:ln>
              <a:effectLst/>
            </p:spPr>
            <p:txBody>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charset="0"/>
                </a:endParaRPr>
              </a:p>
            </p:txBody>
          </p:sp>
        </p:grpSp>
        <p:sp>
          <p:nvSpPr>
            <p:cNvPr id="18" name="&quot;No&quot; Symbol 17"/>
            <p:cNvSpPr/>
            <p:nvPr/>
          </p:nvSpPr>
          <p:spPr bwMode="auto">
            <a:xfrm rot="16429166">
              <a:off x="5291138" y="4203750"/>
              <a:ext cx="1096962" cy="649188"/>
            </a:xfrm>
            <a:prstGeom prst="noSmoking">
              <a:avLst>
                <a:gd name="adj" fmla="val 6424"/>
              </a:avLst>
            </a:prstGeom>
            <a:solidFill>
              <a:srgbClr val="FF0000"/>
            </a:solidFill>
            <a:ln w="76200" cap="flat" cmpd="sng" algn="ctr">
              <a:noFill/>
              <a:prstDash val="solid"/>
              <a:round/>
              <a:headEnd type="none" w="med" len="med"/>
              <a:tailEnd type="none" w="med" len="med"/>
            </a:ln>
            <a:effectLst/>
          </p:spPr>
          <p:txBody>
            <a:bodyPr>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pic>
          <p:nvPicPr>
            <p:cNvPr id="44050" name="Picture 20" descr="C:\Users\tiguinstructor\AppData\Local\Microsoft\Windows\Temporary Internet Files\Content.IE5\551CVWZN\MC900318880[1].wmf"/>
            <p:cNvPicPr>
              <a:picLocks noChangeAspect="1" noChangeArrowheads="1"/>
            </p:cNvPicPr>
            <p:nvPr/>
          </p:nvPicPr>
          <p:blipFill>
            <a:blip r:embed="rId5" cstate="print"/>
            <a:srcRect/>
            <a:stretch>
              <a:fillRect/>
            </a:stretch>
          </p:blipFill>
          <p:spPr bwMode="auto">
            <a:xfrm>
              <a:off x="5745163" y="4786313"/>
              <a:ext cx="1824037" cy="1598612"/>
            </a:xfrm>
            <a:prstGeom prst="rect">
              <a:avLst/>
            </a:prstGeom>
            <a:noFill/>
            <a:ln w="9525">
              <a:noFill/>
              <a:miter lim="800000"/>
              <a:headEnd/>
              <a:tailEnd/>
            </a:ln>
          </p:spPr>
        </p:pic>
      </p:grpSp>
      <p:sp>
        <p:nvSpPr>
          <p:cNvPr id="44040" name="Rectangle 5"/>
          <p:cNvSpPr>
            <a:spLocks noChangeArrowheads="1"/>
          </p:cNvSpPr>
          <p:nvPr/>
        </p:nvSpPr>
        <p:spPr bwMode="auto">
          <a:xfrm>
            <a:off x="2557464" y="4343400"/>
            <a:ext cx="3005137" cy="1352550"/>
          </a:xfrm>
          <a:prstGeom prst="rect">
            <a:avLst/>
          </a:prstGeom>
          <a:noFill/>
          <a:ln w="9525">
            <a:noFill/>
            <a:miter lim="800000"/>
            <a:headEnd/>
            <a:tailEnd/>
          </a:ln>
        </p:spPr>
        <p:txBody>
          <a:bodyPr wrap="none" lIns="58027" tIns="29630" rIns="58027" bIns="29630">
            <a:spAutoFit/>
          </a:bodyPr>
          <a:lstStyle/>
          <a:p>
            <a:pPr defTabSz="590550" eaLnBrk="0" fontAlgn="base" hangingPunct="0">
              <a:spcBef>
                <a:spcPct val="0"/>
              </a:spcBef>
              <a:spcAft>
                <a:spcPct val="0"/>
              </a:spcAft>
            </a:pPr>
            <a:r>
              <a:rPr lang="en-US" sz="2800" b="1" dirty="0">
                <a:solidFill>
                  <a:srgbClr val="FF0000"/>
                </a:solidFill>
                <a:latin typeface="Arial" charset="0"/>
                <a:cs typeface="Arial" charset="0"/>
              </a:rPr>
              <a:t>WITNESS</a:t>
            </a:r>
          </a:p>
          <a:p>
            <a:pPr defTabSz="590550" eaLnBrk="0" fontAlgn="base" hangingPunct="0">
              <a:spcBef>
                <a:spcPct val="0"/>
              </a:spcBef>
              <a:spcAft>
                <a:spcPct val="0"/>
              </a:spcAft>
            </a:pPr>
            <a:r>
              <a:rPr lang="en-US" sz="2800" b="1" dirty="0">
                <a:solidFill>
                  <a:srgbClr val="FF0000"/>
                </a:solidFill>
                <a:latin typeface="Arial" charset="0"/>
                <a:cs typeface="Arial" charset="0"/>
              </a:rPr>
              <a:t>	SUBJECT</a:t>
            </a:r>
          </a:p>
          <a:p>
            <a:pPr defTabSz="590550" eaLnBrk="0" fontAlgn="base" hangingPunct="0">
              <a:spcBef>
                <a:spcPct val="0"/>
              </a:spcBef>
              <a:spcAft>
                <a:spcPct val="0"/>
              </a:spcAft>
            </a:pPr>
            <a:r>
              <a:rPr lang="en-US" sz="2800" b="1" dirty="0">
                <a:solidFill>
                  <a:srgbClr val="FF0000"/>
                </a:solidFill>
                <a:latin typeface="Arial" charset="0"/>
                <a:cs typeface="Arial" charset="0"/>
              </a:rPr>
              <a:t>		SUSPECT</a:t>
            </a:r>
          </a:p>
        </p:txBody>
      </p:sp>
      <p:pic>
        <p:nvPicPr>
          <p:cNvPr id="44041" name="Picture 21" descr="C:\Users\Robert.s.keating\AppData\Local\Microsoft\Windows\Temporary Internet Files\Content.IE5\J2O82EPZ\MC900001022[1].wmf"/>
          <p:cNvPicPr>
            <a:picLocks noChangeAspect="1" noChangeArrowheads="1"/>
          </p:cNvPicPr>
          <p:nvPr/>
        </p:nvPicPr>
        <p:blipFill>
          <a:blip r:embed="rId6" cstate="print"/>
          <a:srcRect/>
          <a:stretch>
            <a:fillRect/>
          </a:stretch>
        </p:blipFill>
        <p:spPr bwMode="auto">
          <a:xfrm>
            <a:off x="2335214" y="2590800"/>
            <a:ext cx="3303587" cy="1752600"/>
          </a:xfrm>
          <a:prstGeom prst="rect">
            <a:avLst/>
          </a:prstGeom>
          <a:noFill/>
          <a:ln w="9525">
            <a:noFill/>
            <a:miter lim="800000"/>
            <a:headEnd/>
            <a:tailEnd/>
          </a:ln>
        </p:spPr>
      </p:pic>
      <p:grpSp>
        <p:nvGrpSpPr>
          <p:cNvPr id="44043" name="Group 23"/>
          <p:cNvGrpSpPr>
            <a:grpSpLocks/>
          </p:cNvGrpSpPr>
          <p:nvPr/>
        </p:nvGrpSpPr>
        <p:grpSpPr bwMode="auto">
          <a:xfrm>
            <a:off x="9436100" y="152400"/>
            <a:ext cx="1231900" cy="1219200"/>
            <a:chOff x="7467600" y="76200"/>
            <a:chExt cx="1231900" cy="1219200"/>
          </a:xfrm>
        </p:grpSpPr>
        <p:sp>
          <p:nvSpPr>
            <p:cNvPr id="26" name="AutoShape 5"/>
            <p:cNvSpPr>
              <a:spLocks noChangeArrowheads="1"/>
            </p:cNvSpPr>
            <p:nvPr/>
          </p:nvSpPr>
          <p:spPr bwMode="auto">
            <a:xfrm>
              <a:off x="7467600" y="76200"/>
              <a:ext cx="1231900"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endParaRPr lang="en-US" b="1" dirty="0">
                <a:solidFill>
                  <a:srgbClr val="000000"/>
                </a:solidFill>
              </a:endParaRPr>
            </a:p>
          </p:txBody>
        </p:sp>
        <p:sp>
          <p:nvSpPr>
            <p:cNvPr id="44045" name="Text Box 6"/>
            <p:cNvSpPr txBox="1">
              <a:spLocks noChangeArrowheads="1"/>
            </p:cNvSpPr>
            <p:nvPr/>
          </p:nvSpPr>
          <p:spPr bwMode="auto">
            <a:xfrm>
              <a:off x="7811173" y="505336"/>
              <a:ext cx="647027" cy="523220"/>
            </a:xfrm>
            <a:prstGeom prst="rect">
              <a:avLst/>
            </a:prstGeom>
            <a:noFill/>
            <a:ln w="12700">
              <a:noFill/>
              <a:miter lim="800000"/>
              <a:headEnd/>
              <a:tailEnd/>
            </a:ln>
          </p:spPr>
          <p:txBody>
            <a:bodyPr>
              <a:spAutoFit/>
            </a:bodyPr>
            <a:lstStyle/>
            <a:p>
              <a:pPr eaLnBrk="0" fontAlgn="base" hangingPunct="0">
                <a:spcBef>
                  <a:spcPct val="0"/>
                </a:spcBef>
                <a:spcAft>
                  <a:spcPct val="0"/>
                </a:spcAft>
              </a:pPr>
              <a:r>
                <a:rPr lang="en-US" sz="1400" b="1" i="1" dirty="0">
                  <a:solidFill>
                    <a:srgbClr val="000000"/>
                  </a:solidFill>
                  <a:latin typeface="Tempus Sans ITC" pitchFamily="82" charset="0"/>
                  <a:cs typeface="Arial" charset="0"/>
                </a:rPr>
                <a:t>ELO</a:t>
              </a:r>
            </a:p>
            <a:p>
              <a:pPr eaLnBrk="0" fontAlgn="base" hangingPunct="0">
                <a:spcBef>
                  <a:spcPct val="0"/>
                </a:spcBef>
                <a:spcAft>
                  <a:spcPct val="0"/>
                </a:spcAft>
              </a:pPr>
              <a:r>
                <a:rPr lang="en-US" sz="1400" b="1" i="1" dirty="0">
                  <a:solidFill>
                    <a:srgbClr val="000000"/>
                  </a:solidFill>
                  <a:latin typeface="Tempus Sans ITC" pitchFamily="82" charset="0"/>
                  <a:cs typeface="Arial" charset="0"/>
                </a:rPr>
                <a:t>  2</a:t>
              </a:r>
            </a:p>
          </p:txBody>
        </p:sp>
      </p:grpSp>
      <p:sp>
        <p:nvSpPr>
          <p:cNvPr id="24" name="Oval 23"/>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333807253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1" presetClass="exit"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7005828" y="6428188"/>
            <a:ext cx="4114800" cy="457200"/>
          </a:xfrm>
        </p:spPr>
        <p:txBody>
          <a:bodyPr/>
          <a:lstStyle/>
          <a:p>
            <a:pPr fontAlgn="base">
              <a:spcBef>
                <a:spcPct val="0"/>
              </a:spcBef>
              <a:spcAft>
                <a:spcPct val="0"/>
              </a:spcAft>
              <a:defRPr/>
            </a:pPr>
            <a:r>
              <a:rPr lang="en-US" b="1" dirty="0">
                <a:solidFill>
                  <a:srgbClr val="000000"/>
                </a:solidFill>
              </a:rPr>
              <a:t>U.S. Army Inspector General School </a:t>
            </a:r>
          </a:p>
        </p:txBody>
      </p:sp>
      <p:sp>
        <p:nvSpPr>
          <p:cNvPr id="5" name="Rectangle 2"/>
          <p:cNvSpPr>
            <a:spLocks noChangeArrowheads="1"/>
          </p:cNvSpPr>
          <p:nvPr/>
        </p:nvSpPr>
        <p:spPr bwMode="auto">
          <a:xfrm>
            <a:off x="1743456" y="1899794"/>
            <a:ext cx="4267200" cy="1958975"/>
          </a:xfrm>
          <a:prstGeom prst="rect">
            <a:avLst/>
          </a:prstGeom>
          <a:noFill/>
          <a:ln w="9525">
            <a:noFill/>
            <a:miter lim="800000"/>
            <a:headEnd/>
            <a:tailEnd/>
          </a:ln>
        </p:spPr>
        <p:txBody>
          <a:bodyPr lIns="61730" tIns="30865" rIns="61730" bIns="30865"/>
          <a:lstStyle/>
          <a:p>
            <a:pPr marL="342900" indent="-342900" algn="ctr" defTabSz="644525" eaLnBrk="0" fontAlgn="base" hangingPunct="0">
              <a:lnSpc>
                <a:spcPct val="110000"/>
              </a:lnSpc>
              <a:spcBef>
                <a:spcPct val="0"/>
              </a:spcBef>
              <a:spcAft>
                <a:spcPct val="0"/>
              </a:spcAft>
              <a:buClr>
                <a:srgbClr val="FF0000"/>
              </a:buClr>
              <a:buSzPct val="100000"/>
              <a:defRPr/>
            </a:pPr>
            <a:r>
              <a:rPr lang="en-US" sz="2000" b="1" i="1" u="sng" dirty="0">
                <a:solidFill>
                  <a:srgbClr val="FF0000"/>
                </a:solidFill>
                <a:latin typeface="Arial" charset="0"/>
                <a:cs typeface="Arial" charset="0"/>
              </a:rPr>
              <a:t>WITNESS</a:t>
            </a:r>
          </a:p>
          <a:p>
            <a:pPr marL="342900" indent="-342900" defTabSz="644525" eaLnBrk="0" fontAlgn="base" hangingPunct="0">
              <a:lnSpc>
                <a:spcPct val="110000"/>
              </a:lnSpc>
              <a:spcBef>
                <a:spcPct val="0"/>
              </a:spcBef>
              <a:spcAft>
                <a:spcPct val="0"/>
              </a:spcAft>
              <a:buClr>
                <a:srgbClr val="FF0000"/>
              </a:buClr>
              <a:buSzPct val="100000"/>
              <a:defRPr/>
            </a:pPr>
            <a:r>
              <a:rPr lang="en-US" sz="2000" b="1" dirty="0">
                <a:solidFill>
                  <a:srgbClr val="000000"/>
                </a:solidFill>
                <a:latin typeface="Arial" charset="0"/>
                <a:cs typeface="Arial" charset="0"/>
              </a:rPr>
              <a:t>1.  Consult with Counsel (but...)	</a:t>
            </a:r>
            <a:endParaRPr lang="en-US" sz="2000" b="1" dirty="0">
              <a:solidFill>
                <a:srgbClr val="FF0000"/>
              </a:solidFill>
              <a:latin typeface="Arial" charset="0"/>
              <a:cs typeface="Arial" charset="0"/>
            </a:endParaRPr>
          </a:p>
          <a:p>
            <a:pPr marL="342900" indent="-342900" defTabSz="644525" eaLnBrk="0" fontAlgn="base" hangingPunct="0">
              <a:lnSpc>
                <a:spcPct val="110000"/>
              </a:lnSpc>
              <a:spcBef>
                <a:spcPct val="0"/>
              </a:spcBef>
              <a:spcAft>
                <a:spcPct val="0"/>
              </a:spcAft>
              <a:buClr>
                <a:srgbClr val="FF0000"/>
              </a:buClr>
              <a:buSzPct val="100000"/>
              <a:defRPr/>
            </a:pPr>
            <a:r>
              <a:rPr lang="en-US" sz="2000" b="1" dirty="0">
                <a:solidFill>
                  <a:srgbClr val="000000"/>
                </a:solidFill>
                <a:latin typeface="Arial" charset="0"/>
                <a:cs typeface="Arial" charset="0"/>
              </a:rPr>
              <a:t>2.  Confidentiality (but...)</a:t>
            </a:r>
          </a:p>
          <a:p>
            <a:pPr marL="342900" indent="-342900" defTabSz="644525" eaLnBrk="0" fontAlgn="base" hangingPunct="0">
              <a:lnSpc>
                <a:spcPct val="110000"/>
              </a:lnSpc>
              <a:spcBef>
                <a:spcPct val="0"/>
              </a:spcBef>
              <a:spcAft>
                <a:spcPct val="0"/>
              </a:spcAft>
              <a:buClr>
                <a:srgbClr val="FF0000"/>
              </a:buClr>
              <a:buSzPct val="100000"/>
              <a:defRPr/>
            </a:pPr>
            <a:r>
              <a:rPr lang="en-US" sz="2000" b="1" dirty="0">
                <a:solidFill>
                  <a:srgbClr val="000000"/>
                </a:solidFill>
                <a:latin typeface="Arial" charset="0"/>
                <a:cs typeface="Arial" charset="0"/>
              </a:rPr>
              <a:t>3.  Review Own Testimony (in...)</a:t>
            </a:r>
          </a:p>
          <a:p>
            <a:pPr marL="342900" indent="-342900" defTabSz="644525" eaLnBrk="0" fontAlgn="base" hangingPunct="0">
              <a:lnSpc>
                <a:spcPct val="110000"/>
              </a:lnSpc>
              <a:spcBef>
                <a:spcPct val="0"/>
              </a:spcBef>
              <a:spcAft>
                <a:spcPct val="0"/>
              </a:spcAft>
              <a:buClr>
                <a:srgbClr val="FF0000"/>
              </a:buClr>
              <a:buSzPct val="100000"/>
              <a:defRPr/>
            </a:pPr>
            <a:r>
              <a:rPr lang="en-US" sz="2000" b="1" dirty="0">
                <a:solidFill>
                  <a:srgbClr val="000000"/>
                </a:solidFill>
                <a:latin typeface="Arial" charset="0"/>
                <a:cs typeface="Arial" charset="0"/>
              </a:rPr>
              <a:t>4.  </a:t>
            </a:r>
            <a:r>
              <a:rPr lang="en-US" sz="2000" b="1" i="1" dirty="0">
                <a:solidFill>
                  <a:srgbClr val="000000"/>
                </a:solidFill>
                <a:latin typeface="Arial" charset="0"/>
                <a:cs typeface="Arial" charset="0"/>
              </a:rPr>
              <a:t>Avoid Self Incrimination (Stop!)</a:t>
            </a:r>
          </a:p>
          <a:p>
            <a:pPr marL="342900" indent="-342900" defTabSz="644525" eaLnBrk="0" fontAlgn="base" hangingPunct="0">
              <a:lnSpc>
                <a:spcPct val="110000"/>
              </a:lnSpc>
              <a:spcBef>
                <a:spcPct val="0"/>
              </a:spcBef>
              <a:spcAft>
                <a:spcPct val="0"/>
              </a:spcAft>
              <a:buClr>
                <a:srgbClr val="FF0000"/>
              </a:buClr>
              <a:buSzPct val="100000"/>
              <a:defRPr/>
            </a:pPr>
            <a:r>
              <a:rPr lang="en-US" sz="2000" b="1" i="1" dirty="0">
                <a:solidFill>
                  <a:srgbClr val="000000"/>
                </a:solidFill>
                <a:latin typeface="Arial" charset="0"/>
                <a:cs typeface="Arial" charset="0"/>
              </a:rPr>
              <a:t>5.  Have a Union Rep present (if...)</a:t>
            </a:r>
            <a:r>
              <a:rPr lang="en-US" sz="2000" b="1" dirty="0">
                <a:solidFill>
                  <a:srgbClr val="000000"/>
                </a:solidFill>
                <a:latin typeface="Arial" charset="0"/>
                <a:cs typeface="Arial" charset="0"/>
              </a:rPr>
              <a:t>		</a:t>
            </a:r>
            <a:endParaRPr lang="en-US" sz="2000" b="1" i="1" u="sng" dirty="0">
              <a:solidFill>
                <a:srgbClr val="FF0000"/>
              </a:solidFill>
              <a:latin typeface="Arial" charset="0"/>
              <a:cs typeface="Arial" charset="0"/>
            </a:endParaRPr>
          </a:p>
          <a:p>
            <a:pPr marL="342900" indent="-342900" defTabSz="644525" eaLnBrk="0" fontAlgn="base" hangingPunct="0">
              <a:lnSpc>
                <a:spcPct val="110000"/>
              </a:lnSpc>
              <a:spcBef>
                <a:spcPct val="0"/>
              </a:spcBef>
              <a:spcAft>
                <a:spcPct val="0"/>
              </a:spcAft>
              <a:buClr>
                <a:srgbClr val="FF0000"/>
              </a:buClr>
              <a:buSzPct val="100000"/>
              <a:defRPr/>
            </a:pPr>
            <a:r>
              <a:rPr lang="en-US" sz="2000" b="1" dirty="0">
                <a:solidFill>
                  <a:srgbClr val="000000"/>
                </a:solidFill>
                <a:latin typeface="Arial" charset="0"/>
                <a:cs typeface="Arial" charset="0"/>
              </a:rPr>
              <a:t>			</a:t>
            </a:r>
            <a:endParaRPr lang="en-US" sz="2000" b="1" dirty="0">
              <a:solidFill>
                <a:srgbClr val="FF0000"/>
              </a:solidFill>
              <a:latin typeface="Arial" charset="0"/>
              <a:cs typeface="Arial" charset="0"/>
            </a:endParaRPr>
          </a:p>
          <a:p>
            <a:pPr marL="342900" indent="-342900" defTabSz="644525" eaLnBrk="0" fontAlgn="base" hangingPunct="0">
              <a:lnSpc>
                <a:spcPct val="110000"/>
              </a:lnSpc>
              <a:spcBef>
                <a:spcPct val="0"/>
              </a:spcBef>
              <a:spcAft>
                <a:spcPct val="0"/>
              </a:spcAft>
              <a:buClr>
                <a:srgbClr val="FF0000"/>
              </a:buClr>
              <a:buSzPct val="100000"/>
              <a:defRPr/>
            </a:pPr>
            <a:r>
              <a:rPr lang="en-US" sz="2000" b="1" dirty="0">
                <a:solidFill>
                  <a:srgbClr val="000000"/>
                </a:solidFill>
                <a:latin typeface="Arial" charset="0"/>
                <a:cs typeface="Arial" charset="0"/>
              </a:rPr>
              <a:t>		</a:t>
            </a:r>
          </a:p>
          <a:p>
            <a:pPr marL="342900" indent="-342900" defTabSz="644525" eaLnBrk="0" fontAlgn="base" hangingPunct="0">
              <a:lnSpc>
                <a:spcPct val="110000"/>
              </a:lnSpc>
              <a:spcBef>
                <a:spcPct val="0"/>
              </a:spcBef>
              <a:spcAft>
                <a:spcPct val="0"/>
              </a:spcAft>
              <a:buClr>
                <a:srgbClr val="FF0000"/>
              </a:buClr>
              <a:buSzPct val="130000"/>
              <a:defRPr/>
            </a:pPr>
            <a:endParaRPr lang="en-US" sz="2000" b="1" dirty="0">
              <a:solidFill>
                <a:srgbClr val="000000"/>
              </a:solidFill>
              <a:latin typeface="Arial" charset="0"/>
              <a:cs typeface="Arial" charset="0"/>
            </a:endParaRPr>
          </a:p>
        </p:txBody>
      </p:sp>
      <p:sp>
        <p:nvSpPr>
          <p:cNvPr id="45060" name="Rectangle 6"/>
          <p:cNvSpPr>
            <a:spLocks noChangeArrowheads="1"/>
          </p:cNvSpPr>
          <p:nvPr/>
        </p:nvSpPr>
        <p:spPr bwMode="auto">
          <a:xfrm>
            <a:off x="4610101" y="161470"/>
            <a:ext cx="2963863" cy="1536700"/>
          </a:xfrm>
          <a:prstGeom prst="rect">
            <a:avLst/>
          </a:prstGeom>
          <a:noFill/>
          <a:ln w="9525">
            <a:noFill/>
            <a:miter lim="800000"/>
            <a:headEnd/>
            <a:tailEnd/>
          </a:ln>
        </p:spPr>
        <p:txBody>
          <a:bodyPr wrap="none" lIns="58027" tIns="29630" rIns="58027" bIns="29630">
            <a:spAutoFit/>
          </a:bodyPr>
          <a:lstStyle/>
          <a:p>
            <a:pPr algn="ctr" defTabSz="590550" eaLnBrk="0" fontAlgn="base" hangingPunct="0">
              <a:spcBef>
                <a:spcPct val="0"/>
              </a:spcBef>
              <a:spcAft>
                <a:spcPct val="0"/>
              </a:spcAft>
            </a:pPr>
            <a:r>
              <a:rPr lang="en-US" sz="4000" b="1" dirty="0">
                <a:solidFill>
                  <a:srgbClr val="000000"/>
                </a:solidFill>
                <a:latin typeface="Arial" charset="0"/>
                <a:cs typeface="Arial" charset="0"/>
              </a:rPr>
              <a:t> Rights </a:t>
            </a:r>
          </a:p>
          <a:p>
            <a:pPr algn="ctr" defTabSz="590550" eaLnBrk="0" fontAlgn="base" hangingPunct="0">
              <a:spcBef>
                <a:spcPct val="0"/>
              </a:spcBef>
              <a:spcAft>
                <a:spcPct val="0"/>
              </a:spcAft>
            </a:pPr>
            <a:r>
              <a:rPr lang="en-US" sz="3200" b="1" dirty="0">
                <a:solidFill>
                  <a:srgbClr val="000000"/>
                </a:solidFill>
                <a:latin typeface="Arial" charset="0"/>
                <a:cs typeface="Arial" charset="0"/>
              </a:rPr>
              <a:t>Based on Role</a:t>
            </a:r>
          </a:p>
          <a:p>
            <a:pPr algn="ctr" defTabSz="590550" eaLnBrk="0" fontAlgn="base" hangingPunct="0">
              <a:spcBef>
                <a:spcPct val="0"/>
              </a:spcBef>
              <a:spcAft>
                <a:spcPct val="0"/>
              </a:spcAft>
            </a:pPr>
            <a:r>
              <a:rPr lang="en-US" sz="2400" b="1" i="1" dirty="0">
                <a:solidFill>
                  <a:srgbClr val="000000"/>
                </a:solidFill>
                <a:latin typeface="Arial" charset="0"/>
                <a:cs typeface="Arial" charset="0"/>
              </a:rPr>
              <a:t>DEFINITIONS</a:t>
            </a:r>
          </a:p>
        </p:txBody>
      </p:sp>
      <p:sp>
        <p:nvSpPr>
          <p:cNvPr id="45062" name="Text Box 8"/>
          <p:cNvSpPr txBox="1">
            <a:spLocks noChangeArrowheads="1"/>
          </p:cNvSpPr>
          <p:nvPr/>
        </p:nvSpPr>
        <p:spPr bwMode="auto">
          <a:xfrm>
            <a:off x="1676400" y="6163068"/>
            <a:ext cx="8153400" cy="313932"/>
          </a:xfrm>
          <a:prstGeom prst="rect">
            <a:avLst/>
          </a:prstGeom>
          <a:noFill/>
          <a:ln w="76200">
            <a:noFill/>
            <a:miter lim="800000"/>
            <a:headEnd/>
            <a:tailEnd/>
          </a:ln>
        </p:spPr>
        <p:txBody>
          <a:bodyPr wrap="square">
            <a:spAutoFit/>
          </a:bodyPr>
          <a:lstStyle/>
          <a:p>
            <a:pPr fontAlgn="base">
              <a:lnSpc>
                <a:spcPct val="90000"/>
              </a:lnSpc>
              <a:spcBef>
                <a:spcPct val="20000"/>
              </a:spcBef>
              <a:spcAft>
                <a:spcPct val="0"/>
              </a:spcAft>
              <a:buClr>
                <a:srgbClr val="3694B6"/>
              </a:buClr>
            </a:pPr>
            <a:r>
              <a:rPr lang="en-US" sz="1600" b="1" dirty="0">
                <a:solidFill>
                  <a:srgbClr val="FF0000"/>
                </a:solidFill>
                <a:latin typeface="Arial" charset="0"/>
                <a:cs typeface="Arial" charset="0"/>
              </a:rPr>
              <a:t>AR 20-1, Paragraph 7-1g</a:t>
            </a:r>
            <a:r>
              <a:rPr lang="en-US" sz="1600" b="1" dirty="0">
                <a:solidFill>
                  <a:srgbClr val="FF3300"/>
                </a:solidFill>
                <a:latin typeface="Arial" charset="0"/>
                <a:cs typeface="Arial" charset="0"/>
              </a:rPr>
              <a:t>; </a:t>
            </a: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Section 1-4 (II-1-12) </a:t>
            </a:r>
          </a:p>
        </p:txBody>
      </p:sp>
      <p:sp>
        <p:nvSpPr>
          <p:cNvPr id="11" name="Rectangle 2"/>
          <p:cNvSpPr>
            <a:spLocks noChangeArrowheads="1"/>
          </p:cNvSpPr>
          <p:nvPr/>
        </p:nvSpPr>
        <p:spPr bwMode="auto">
          <a:xfrm>
            <a:off x="3724656" y="4612888"/>
            <a:ext cx="4572000" cy="1981200"/>
          </a:xfrm>
          <a:prstGeom prst="rect">
            <a:avLst/>
          </a:prstGeom>
          <a:noFill/>
          <a:ln w="9525">
            <a:noFill/>
            <a:miter lim="800000"/>
            <a:headEnd/>
            <a:tailEnd/>
          </a:ln>
        </p:spPr>
        <p:txBody>
          <a:bodyPr lIns="61730" tIns="30865" rIns="61730" bIns="30865"/>
          <a:lstStyle/>
          <a:p>
            <a:pPr marL="342900" indent="-342900" algn="ctr" defTabSz="644525" eaLnBrk="0" fontAlgn="base" hangingPunct="0">
              <a:lnSpc>
                <a:spcPct val="110000"/>
              </a:lnSpc>
              <a:spcBef>
                <a:spcPct val="0"/>
              </a:spcBef>
              <a:spcAft>
                <a:spcPct val="0"/>
              </a:spcAft>
              <a:buClr>
                <a:srgbClr val="FF0000"/>
              </a:buClr>
              <a:buSzPct val="100000"/>
              <a:defRPr/>
            </a:pPr>
            <a:r>
              <a:rPr lang="en-US" sz="2000" b="1" i="1" u="sng" dirty="0">
                <a:solidFill>
                  <a:srgbClr val="FF0000"/>
                </a:solidFill>
                <a:latin typeface="Arial" charset="0"/>
                <a:cs typeface="Arial" charset="0"/>
              </a:rPr>
              <a:t>SUSPECT</a:t>
            </a:r>
          </a:p>
          <a:p>
            <a:pPr marL="342900" indent="-342900" defTabSz="644525" eaLnBrk="0" fontAlgn="base" hangingPunct="0">
              <a:lnSpc>
                <a:spcPct val="110000"/>
              </a:lnSpc>
              <a:spcBef>
                <a:spcPct val="0"/>
              </a:spcBef>
              <a:spcAft>
                <a:spcPct val="0"/>
              </a:spcAft>
              <a:buClr>
                <a:srgbClr val="FF0000"/>
              </a:buClr>
              <a:buSzPct val="100000"/>
              <a:defRPr/>
            </a:pPr>
            <a:r>
              <a:rPr lang="en-US" sz="2000" b="1" dirty="0">
                <a:solidFill>
                  <a:srgbClr val="000000"/>
                </a:solidFill>
                <a:latin typeface="Arial" charset="0"/>
                <a:cs typeface="Arial" charset="0"/>
              </a:rPr>
              <a:t>	Subject and Witness rights...AND!</a:t>
            </a:r>
          </a:p>
          <a:p>
            <a:pPr marL="342900" indent="-342900" defTabSz="644525" eaLnBrk="0" fontAlgn="base" hangingPunct="0">
              <a:lnSpc>
                <a:spcPct val="110000"/>
              </a:lnSpc>
              <a:spcBef>
                <a:spcPct val="0"/>
              </a:spcBef>
              <a:spcAft>
                <a:spcPct val="0"/>
              </a:spcAft>
              <a:buClr>
                <a:srgbClr val="FF0000"/>
              </a:buClr>
              <a:buSzPct val="100000"/>
              <a:defRPr/>
            </a:pPr>
            <a:r>
              <a:rPr lang="en-US" sz="2000" b="1" dirty="0">
                <a:solidFill>
                  <a:srgbClr val="000000"/>
                </a:solidFill>
                <a:latin typeface="Arial" charset="0"/>
                <a:cs typeface="Arial" charset="0"/>
              </a:rPr>
              <a:t>	Have Article 31 Rights:</a:t>
            </a:r>
            <a:endParaRPr lang="en-US" sz="2000" dirty="0">
              <a:solidFill>
                <a:srgbClr val="0000FF"/>
              </a:solidFill>
              <a:latin typeface="Arial" charset="0"/>
              <a:cs typeface="Arial" charset="0"/>
            </a:endParaRPr>
          </a:p>
          <a:p>
            <a:pPr marL="342900" indent="-342900" defTabSz="644525" eaLnBrk="0" fontAlgn="base" hangingPunct="0">
              <a:lnSpc>
                <a:spcPct val="110000"/>
              </a:lnSpc>
              <a:spcBef>
                <a:spcPct val="0"/>
              </a:spcBef>
              <a:spcAft>
                <a:spcPct val="0"/>
              </a:spcAft>
              <a:buClr>
                <a:srgbClr val="FF0000"/>
              </a:buClr>
              <a:buSzPct val="100000"/>
              <a:defRPr/>
            </a:pPr>
            <a:r>
              <a:rPr lang="en-US" sz="2000" b="1" dirty="0">
                <a:solidFill>
                  <a:srgbClr val="000000"/>
                </a:solidFill>
                <a:latin typeface="Arial" charset="0"/>
                <a:cs typeface="Arial" charset="0"/>
              </a:rPr>
              <a:t>9.  Have Counsel Present</a:t>
            </a:r>
          </a:p>
          <a:p>
            <a:pPr marL="342900" indent="-342900" defTabSz="644525" eaLnBrk="0" fontAlgn="base" hangingPunct="0">
              <a:lnSpc>
                <a:spcPct val="110000"/>
              </a:lnSpc>
              <a:spcBef>
                <a:spcPct val="0"/>
              </a:spcBef>
              <a:spcAft>
                <a:spcPct val="0"/>
              </a:spcAft>
              <a:buClr>
                <a:srgbClr val="FF0000"/>
              </a:buClr>
              <a:buSzPct val="100000"/>
              <a:defRPr/>
            </a:pPr>
            <a:r>
              <a:rPr lang="en-US" sz="2000" b="1" dirty="0">
                <a:solidFill>
                  <a:srgbClr val="000000"/>
                </a:solidFill>
                <a:latin typeface="Arial" charset="0"/>
                <a:cs typeface="Arial" charset="0"/>
              </a:rPr>
              <a:t>				</a:t>
            </a:r>
            <a:endParaRPr lang="en-US" sz="2000" b="1" i="1" u="sng" dirty="0">
              <a:solidFill>
                <a:srgbClr val="FF0000"/>
              </a:solidFill>
              <a:latin typeface="Arial" charset="0"/>
              <a:cs typeface="Arial" charset="0"/>
            </a:endParaRPr>
          </a:p>
          <a:p>
            <a:pPr marL="342900" indent="-342900" defTabSz="644525" eaLnBrk="0" fontAlgn="base" hangingPunct="0">
              <a:lnSpc>
                <a:spcPct val="110000"/>
              </a:lnSpc>
              <a:spcBef>
                <a:spcPct val="0"/>
              </a:spcBef>
              <a:spcAft>
                <a:spcPct val="0"/>
              </a:spcAft>
              <a:buClr>
                <a:srgbClr val="FF0000"/>
              </a:buClr>
              <a:buSzPct val="100000"/>
              <a:defRPr/>
            </a:pPr>
            <a:r>
              <a:rPr lang="en-US" sz="2000" b="1" dirty="0">
                <a:solidFill>
                  <a:srgbClr val="000000"/>
                </a:solidFill>
                <a:latin typeface="Arial" charset="0"/>
                <a:cs typeface="Arial" charset="0"/>
              </a:rPr>
              <a:t>			</a:t>
            </a:r>
            <a:endParaRPr lang="en-US" sz="2000" b="1" dirty="0">
              <a:solidFill>
                <a:srgbClr val="FF0000"/>
              </a:solidFill>
              <a:latin typeface="Arial" charset="0"/>
              <a:cs typeface="Arial" charset="0"/>
            </a:endParaRPr>
          </a:p>
          <a:p>
            <a:pPr marL="342900" indent="-342900" defTabSz="644525" eaLnBrk="0" fontAlgn="base" hangingPunct="0">
              <a:lnSpc>
                <a:spcPct val="110000"/>
              </a:lnSpc>
              <a:spcBef>
                <a:spcPct val="0"/>
              </a:spcBef>
              <a:spcAft>
                <a:spcPct val="0"/>
              </a:spcAft>
              <a:buClr>
                <a:srgbClr val="FF0000"/>
              </a:buClr>
              <a:buSzPct val="100000"/>
              <a:defRPr/>
            </a:pPr>
            <a:r>
              <a:rPr lang="en-US" sz="2000" b="1" dirty="0">
                <a:solidFill>
                  <a:srgbClr val="000000"/>
                </a:solidFill>
                <a:latin typeface="Arial" charset="0"/>
                <a:cs typeface="Arial" charset="0"/>
              </a:rPr>
              <a:t>		</a:t>
            </a:r>
          </a:p>
          <a:p>
            <a:pPr marL="342900" indent="-342900" defTabSz="644525" eaLnBrk="0" fontAlgn="base" hangingPunct="0">
              <a:lnSpc>
                <a:spcPct val="110000"/>
              </a:lnSpc>
              <a:spcBef>
                <a:spcPct val="0"/>
              </a:spcBef>
              <a:spcAft>
                <a:spcPct val="0"/>
              </a:spcAft>
              <a:buClr>
                <a:srgbClr val="FF0000"/>
              </a:buClr>
              <a:buSzPct val="130000"/>
              <a:defRPr/>
            </a:pPr>
            <a:r>
              <a:rPr lang="en-US" sz="2000" b="1" dirty="0">
                <a:solidFill>
                  <a:srgbClr val="000000"/>
                </a:solidFill>
                <a:latin typeface="Arial" charset="0"/>
                <a:cs typeface="Arial" charset="0"/>
              </a:rPr>
              <a:t>  </a:t>
            </a:r>
          </a:p>
        </p:txBody>
      </p:sp>
      <p:sp>
        <p:nvSpPr>
          <p:cNvPr id="12" name="Rectangle 2"/>
          <p:cNvSpPr>
            <a:spLocks noChangeArrowheads="1"/>
          </p:cNvSpPr>
          <p:nvPr/>
        </p:nvSpPr>
        <p:spPr bwMode="auto">
          <a:xfrm>
            <a:off x="6553200" y="1903879"/>
            <a:ext cx="3810000" cy="2057400"/>
          </a:xfrm>
          <a:prstGeom prst="rect">
            <a:avLst/>
          </a:prstGeom>
          <a:noFill/>
          <a:ln w="9525">
            <a:noFill/>
            <a:miter lim="800000"/>
            <a:headEnd/>
            <a:tailEnd/>
          </a:ln>
        </p:spPr>
        <p:txBody>
          <a:bodyPr lIns="61730" tIns="30865" rIns="61730" bIns="30865"/>
          <a:lstStyle/>
          <a:p>
            <a:pPr marL="342900" indent="-342900" algn="ctr" defTabSz="644525" eaLnBrk="0" fontAlgn="base" hangingPunct="0">
              <a:lnSpc>
                <a:spcPct val="110000"/>
              </a:lnSpc>
              <a:spcBef>
                <a:spcPct val="0"/>
              </a:spcBef>
              <a:spcAft>
                <a:spcPct val="0"/>
              </a:spcAft>
              <a:buClr>
                <a:srgbClr val="FF0000"/>
              </a:buClr>
              <a:buSzPct val="100000"/>
              <a:defRPr/>
            </a:pPr>
            <a:r>
              <a:rPr lang="en-US" sz="2000" b="1" i="1" u="sng" dirty="0">
                <a:solidFill>
                  <a:srgbClr val="FF0000"/>
                </a:solidFill>
                <a:latin typeface="Arial" charset="0"/>
                <a:cs typeface="Arial" charset="0"/>
              </a:rPr>
              <a:t>SUBJECT</a:t>
            </a:r>
          </a:p>
          <a:p>
            <a:pPr marL="342900" indent="-342900" defTabSz="644525" eaLnBrk="0" fontAlgn="base" hangingPunct="0">
              <a:lnSpc>
                <a:spcPct val="110000"/>
              </a:lnSpc>
              <a:spcBef>
                <a:spcPct val="0"/>
              </a:spcBef>
              <a:spcAft>
                <a:spcPct val="0"/>
              </a:spcAft>
              <a:buClr>
                <a:srgbClr val="FF0000"/>
              </a:buClr>
              <a:buSzPct val="100000"/>
              <a:defRPr/>
            </a:pPr>
            <a:r>
              <a:rPr lang="en-US" sz="2000" b="1" dirty="0">
                <a:solidFill>
                  <a:srgbClr val="000000"/>
                </a:solidFill>
                <a:latin typeface="Arial" charset="0"/>
                <a:cs typeface="Arial" charset="0"/>
              </a:rPr>
              <a:t>		Witness rights...and! </a:t>
            </a:r>
          </a:p>
          <a:p>
            <a:pPr marL="342900" indent="-342900" defTabSz="644525" eaLnBrk="0" fontAlgn="base" hangingPunct="0">
              <a:lnSpc>
                <a:spcPct val="110000"/>
              </a:lnSpc>
              <a:spcBef>
                <a:spcPct val="0"/>
              </a:spcBef>
              <a:spcAft>
                <a:spcPct val="0"/>
              </a:spcAft>
              <a:buClr>
                <a:srgbClr val="FF0000"/>
              </a:buClr>
              <a:buSzPct val="100000"/>
              <a:defRPr/>
            </a:pPr>
            <a:r>
              <a:rPr lang="en-US" sz="2000" b="1" dirty="0">
                <a:solidFill>
                  <a:srgbClr val="000000"/>
                </a:solidFill>
                <a:latin typeface="Arial" charset="0"/>
                <a:cs typeface="Arial" charset="0"/>
              </a:rPr>
              <a:t>6</a:t>
            </a:r>
            <a:r>
              <a:rPr lang="en-US" sz="2000" b="1" i="1" dirty="0">
                <a:solidFill>
                  <a:srgbClr val="000000"/>
                </a:solidFill>
                <a:latin typeface="Arial" charset="0"/>
                <a:cs typeface="Arial" charset="0"/>
              </a:rPr>
              <a:t>.  Know and Comment on Allegations</a:t>
            </a:r>
          </a:p>
          <a:p>
            <a:pPr defTabSz="644525" eaLnBrk="0" fontAlgn="base" hangingPunct="0">
              <a:lnSpc>
                <a:spcPct val="110000"/>
              </a:lnSpc>
              <a:spcBef>
                <a:spcPct val="0"/>
              </a:spcBef>
              <a:spcAft>
                <a:spcPct val="0"/>
              </a:spcAft>
              <a:buSzPct val="100000"/>
              <a:defRPr/>
            </a:pPr>
            <a:r>
              <a:rPr lang="en-US" sz="2000" b="1" i="1" dirty="0">
                <a:solidFill>
                  <a:srgbClr val="000000"/>
                </a:solidFill>
                <a:latin typeface="Arial" charset="0"/>
                <a:cs typeface="Arial" charset="0"/>
              </a:rPr>
              <a:t>7.  Know and Comment on   </a:t>
            </a:r>
          </a:p>
          <a:p>
            <a:pPr defTabSz="644525" eaLnBrk="0" fontAlgn="base" hangingPunct="0">
              <a:lnSpc>
                <a:spcPct val="110000"/>
              </a:lnSpc>
              <a:spcBef>
                <a:spcPct val="0"/>
              </a:spcBef>
              <a:spcAft>
                <a:spcPct val="0"/>
              </a:spcAft>
              <a:buSzPct val="100000"/>
              <a:defRPr/>
            </a:pPr>
            <a:r>
              <a:rPr lang="en-US" sz="2000" b="1" i="1" dirty="0">
                <a:solidFill>
                  <a:srgbClr val="000000"/>
                </a:solidFill>
                <a:latin typeface="Arial" charset="0"/>
                <a:cs typeface="Arial" charset="0"/>
              </a:rPr>
              <a:t>     Unfavorable Information</a:t>
            </a:r>
          </a:p>
          <a:p>
            <a:pPr defTabSz="644525" eaLnBrk="0" fontAlgn="base" hangingPunct="0">
              <a:lnSpc>
                <a:spcPct val="110000"/>
              </a:lnSpc>
              <a:spcBef>
                <a:spcPct val="0"/>
              </a:spcBef>
              <a:spcAft>
                <a:spcPct val="0"/>
              </a:spcAft>
              <a:buSzPct val="100000"/>
              <a:defRPr/>
            </a:pPr>
            <a:r>
              <a:rPr lang="en-US" sz="2000" b="1" i="1" dirty="0">
                <a:solidFill>
                  <a:srgbClr val="000000"/>
                </a:solidFill>
                <a:latin typeface="Arial" charset="0"/>
                <a:cs typeface="Arial" charset="0"/>
              </a:rPr>
              <a:t>8.  Remain Silent</a:t>
            </a:r>
            <a:endParaRPr lang="en-US" sz="2000" b="1" i="1" u="sng" dirty="0">
              <a:solidFill>
                <a:srgbClr val="000000"/>
              </a:solidFill>
              <a:latin typeface="Arial" charset="0"/>
              <a:cs typeface="Arial" charset="0"/>
            </a:endParaRPr>
          </a:p>
          <a:p>
            <a:pPr marL="342900" indent="-342900" defTabSz="644525" eaLnBrk="0" fontAlgn="base" hangingPunct="0">
              <a:lnSpc>
                <a:spcPct val="110000"/>
              </a:lnSpc>
              <a:spcBef>
                <a:spcPct val="0"/>
              </a:spcBef>
              <a:spcAft>
                <a:spcPct val="0"/>
              </a:spcAft>
              <a:buClr>
                <a:srgbClr val="FF0000"/>
              </a:buClr>
              <a:buSzPct val="100000"/>
              <a:defRPr/>
            </a:pPr>
            <a:r>
              <a:rPr lang="en-US" sz="2000" b="1" dirty="0">
                <a:solidFill>
                  <a:srgbClr val="000000"/>
                </a:solidFill>
                <a:latin typeface="Arial" charset="0"/>
                <a:cs typeface="Arial" charset="0"/>
              </a:rPr>
              <a:t>			</a:t>
            </a:r>
            <a:endParaRPr lang="en-US" sz="2000" b="1" dirty="0">
              <a:solidFill>
                <a:srgbClr val="FF0000"/>
              </a:solidFill>
              <a:latin typeface="Arial" charset="0"/>
              <a:cs typeface="Arial" charset="0"/>
            </a:endParaRPr>
          </a:p>
          <a:p>
            <a:pPr marL="342900" indent="-342900" defTabSz="644525" eaLnBrk="0" fontAlgn="base" hangingPunct="0">
              <a:lnSpc>
                <a:spcPct val="110000"/>
              </a:lnSpc>
              <a:spcBef>
                <a:spcPct val="0"/>
              </a:spcBef>
              <a:spcAft>
                <a:spcPct val="0"/>
              </a:spcAft>
              <a:buClr>
                <a:srgbClr val="FF0000"/>
              </a:buClr>
              <a:buSzPct val="100000"/>
              <a:defRPr/>
            </a:pPr>
            <a:r>
              <a:rPr lang="en-US" sz="2000" b="1" dirty="0">
                <a:solidFill>
                  <a:srgbClr val="000000"/>
                </a:solidFill>
                <a:latin typeface="Arial" charset="0"/>
                <a:cs typeface="Arial" charset="0"/>
              </a:rPr>
              <a:t>		</a:t>
            </a:r>
          </a:p>
          <a:p>
            <a:pPr marL="342900" indent="-342900" defTabSz="644525" eaLnBrk="0" fontAlgn="base" hangingPunct="0">
              <a:lnSpc>
                <a:spcPct val="110000"/>
              </a:lnSpc>
              <a:spcBef>
                <a:spcPct val="0"/>
              </a:spcBef>
              <a:spcAft>
                <a:spcPct val="0"/>
              </a:spcAft>
              <a:buClr>
                <a:srgbClr val="FF0000"/>
              </a:buClr>
              <a:buSzPct val="130000"/>
              <a:defRPr/>
            </a:pPr>
            <a:endParaRPr lang="en-US" sz="2000" b="1" dirty="0">
              <a:solidFill>
                <a:srgbClr val="000000"/>
              </a:solidFill>
              <a:latin typeface="Arial" charset="0"/>
              <a:cs typeface="Arial" charset="0"/>
            </a:endParaRPr>
          </a:p>
        </p:txBody>
      </p:sp>
    </p:spTree>
    <p:extLst>
      <p:ext uri="{BB962C8B-B14F-4D97-AF65-F5344CB8AC3E}">
        <p14:creationId xmlns:p14="http://schemas.microsoft.com/office/powerpoint/2010/main" val="3479545253"/>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132100" name="Rectangle 4"/>
          <p:cNvSpPr>
            <a:spLocks noChangeArrowheads="1"/>
          </p:cNvSpPr>
          <p:nvPr/>
        </p:nvSpPr>
        <p:spPr bwMode="auto">
          <a:xfrm>
            <a:off x="1762226" y="1916613"/>
            <a:ext cx="8397875" cy="3998912"/>
          </a:xfrm>
          <a:prstGeom prst="rect">
            <a:avLst/>
          </a:prstGeom>
          <a:noFill/>
          <a:ln w="9525">
            <a:noFill/>
            <a:miter lim="800000"/>
            <a:headEnd/>
            <a:tailEnd/>
          </a:ln>
        </p:spPr>
        <p:txBody>
          <a:bodyPr lIns="58027" tIns="29630" rIns="58027" bIns="29630">
            <a:spAutoFit/>
          </a:bodyPr>
          <a:lstStyle/>
          <a:p>
            <a:pPr defTabSz="590550" eaLnBrk="0" fontAlgn="base" hangingPunct="0">
              <a:spcBef>
                <a:spcPct val="0"/>
              </a:spcBef>
              <a:spcAft>
                <a:spcPct val="0"/>
              </a:spcAft>
              <a:buSzPct val="125000"/>
              <a:buFontTx/>
              <a:buChar char="•"/>
            </a:pPr>
            <a:r>
              <a:rPr lang="en-US" sz="2400" b="1" dirty="0">
                <a:solidFill>
                  <a:srgbClr val="000000"/>
                </a:solidFill>
                <a:latin typeface="Arial" charset="0"/>
                <a:cs typeface="Arial" charset="0"/>
              </a:rPr>
              <a:t> Know the identity of witnesses</a:t>
            </a:r>
          </a:p>
          <a:p>
            <a:pPr defTabSz="590550" eaLnBrk="0" fontAlgn="base" hangingPunct="0">
              <a:spcBef>
                <a:spcPct val="0"/>
              </a:spcBef>
              <a:spcAft>
                <a:spcPct val="0"/>
              </a:spcAft>
              <a:buSzPct val="125000"/>
              <a:buFontTx/>
              <a:buChar char="•"/>
            </a:pPr>
            <a:endParaRPr lang="en-US" sz="1000" b="1" dirty="0">
              <a:solidFill>
                <a:srgbClr val="000000"/>
              </a:solidFill>
              <a:latin typeface="Arial" charset="0"/>
              <a:cs typeface="Arial" charset="0"/>
            </a:endParaRPr>
          </a:p>
          <a:p>
            <a:pPr defTabSz="590550" eaLnBrk="0" fontAlgn="base" hangingPunct="0">
              <a:spcBef>
                <a:spcPct val="0"/>
              </a:spcBef>
              <a:spcAft>
                <a:spcPct val="0"/>
              </a:spcAft>
              <a:buSzPct val="125000"/>
              <a:buFontTx/>
              <a:buChar char="•"/>
            </a:pPr>
            <a:r>
              <a:rPr lang="en-US" sz="2400" b="1" dirty="0">
                <a:solidFill>
                  <a:srgbClr val="000000"/>
                </a:solidFill>
                <a:latin typeface="Arial" charset="0"/>
                <a:cs typeface="Arial" charset="0"/>
              </a:rPr>
              <a:t> Be present during questioning of others</a:t>
            </a:r>
          </a:p>
          <a:p>
            <a:pPr defTabSz="590550" eaLnBrk="0" fontAlgn="base" hangingPunct="0">
              <a:spcBef>
                <a:spcPct val="0"/>
              </a:spcBef>
              <a:spcAft>
                <a:spcPct val="0"/>
              </a:spcAft>
              <a:buSzPct val="125000"/>
              <a:buFontTx/>
              <a:buChar char="•"/>
            </a:pPr>
            <a:endParaRPr lang="en-US" sz="1000" b="1" dirty="0">
              <a:solidFill>
                <a:srgbClr val="000000"/>
              </a:solidFill>
              <a:latin typeface="Arial" charset="0"/>
              <a:cs typeface="Arial" charset="0"/>
            </a:endParaRPr>
          </a:p>
          <a:p>
            <a:pPr defTabSz="590550" eaLnBrk="0" fontAlgn="base" hangingPunct="0">
              <a:spcBef>
                <a:spcPct val="0"/>
              </a:spcBef>
              <a:spcAft>
                <a:spcPct val="0"/>
              </a:spcAft>
              <a:buSzPct val="125000"/>
              <a:buFontTx/>
              <a:buChar char="•"/>
            </a:pPr>
            <a:r>
              <a:rPr lang="en-US" sz="2400" b="1" dirty="0">
                <a:solidFill>
                  <a:srgbClr val="000000"/>
                </a:solidFill>
                <a:latin typeface="Arial" charset="0"/>
                <a:cs typeface="Arial" charset="0"/>
              </a:rPr>
              <a:t> Question others</a:t>
            </a:r>
          </a:p>
          <a:p>
            <a:pPr defTabSz="590550" eaLnBrk="0" fontAlgn="base" hangingPunct="0">
              <a:spcBef>
                <a:spcPct val="0"/>
              </a:spcBef>
              <a:spcAft>
                <a:spcPct val="0"/>
              </a:spcAft>
              <a:buSzPct val="125000"/>
              <a:buFontTx/>
              <a:buChar char="•"/>
            </a:pPr>
            <a:endParaRPr lang="en-US" sz="1000" b="1" dirty="0">
              <a:solidFill>
                <a:srgbClr val="000000"/>
              </a:solidFill>
              <a:latin typeface="Arial" charset="0"/>
              <a:cs typeface="Arial" charset="0"/>
            </a:endParaRPr>
          </a:p>
          <a:p>
            <a:pPr defTabSz="590550" eaLnBrk="0" fontAlgn="base" hangingPunct="0">
              <a:spcBef>
                <a:spcPct val="0"/>
              </a:spcBef>
              <a:spcAft>
                <a:spcPct val="0"/>
              </a:spcAft>
              <a:buSzPct val="125000"/>
              <a:buFontTx/>
              <a:buChar char="•"/>
            </a:pPr>
            <a:r>
              <a:rPr lang="en-US" sz="2400" b="1" dirty="0">
                <a:solidFill>
                  <a:srgbClr val="000000"/>
                </a:solidFill>
                <a:latin typeface="Arial" charset="0"/>
                <a:cs typeface="Arial" charset="0"/>
              </a:rPr>
              <a:t> Review evidence</a:t>
            </a:r>
          </a:p>
          <a:p>
            <a:pPr defTabSz="590550" eaLnBrk="0" fontAlgn="base" hangingPunct="0">
              <a:spcBef>
                <a:spcPct val="0"/>
              </a:spcBef>
              <a:spcAft>
                <a:spcPct val="0"/>
              </a:spcAft>
              <a:buSzPct val="125000"/>
              <a:buFontTx/>
              <a:buChar char="•"/>
            </a:pPr>
            <a:endParaRPr lang="en-US" sz="1000" b="1" dirty="0">
              <a:solidFill>
                <a:srgbClr val="000000"/>
              </a:solidFill>
              <a:latin typeface="Arial" charset="0"/>
              <a:cs typeface="Arial" charset="0"/>
            </a:endParaRPr>
          </a:p>
          <a:p>
            <a:pPr defTabSz="590550" eaLnBrk="0" fontAlgn="base" hangingPunct="0">
              <a:spcBef>
                <a:spcPct val="0"/>
              </a:spcBef>
              <a:spcAft>
                <a:spcPct val="0"/>
              </a:spcAft>
              <a:buSzPct val="125000"/>
              <a:buFontTx/>
              <a:buChar char="•"/>
            </a:pPr>
            <a:r>
              <a:rPr lang="en-US" sz="2400" b="1" dirty="0">
                <a:solidFill>
                  <a:srgbClr val="000000"/>
                </a:solidFill>
                <a:latin typeface="Arial" charset="0"/>
                <a:cs typeface="Arial" charset="0"/>
              </a:rPr>
              <a:t> Audio / video record testimony </a:t>
            </a:r>
            <a:r>
              <a:rPr lang="en-US" sz="2400" b="1" dirty="0">
                <a:solidFill>
                  <a:srgbClr val="FF0000"/>
                </a:solidFill>
                <a:latin typeface="Arial" charset="0"/>
                <a:cs typeface="Arial" charset="0"/>
              </a:rPr>
              <a:t>[AR 20-1, 7-1.b(4)(f)]</a:t>
            </a:r>
          </a:p>
          <a:p>
            <a:pPr defTabSz="590550" eaLnBrk="0" fontAlgn="base" hangingPunct="0">
              <a:spcBef>
                <a:spcPct val="0"/>
              </a:spcBef>
              <a:spcAft>
                <a:spcPct val="0"/>
              </a:spcAft>
              <a:buSzPct val="125000"/>
              <a:buFontTx/>
              <a:buChar char="•"/>
            </a:pPr>
            <a:endParaRPr lang="en-US" sz="1000" b="1" dirty="0">
              <a:solidFill>
                <a:srgbClr val="0000FF"/>
              </a:solidFill>
              <a:latin typeface="Arial" charset="0"/>
              <a:cs typeface="Arial" charset="0"/>
            </a:endParaRPr>
          </a:p>
          <a:p>
            <a:pPr defTabSz="590550" eaLnBrk="0" fontAlgn="base" hangingPunct="0">
              <a:spcBef>
                <a:spcPct val="0"/>
              </a:spcBef>
              <a:spcAft>
                <a:spcPct val="0"/>
              </a:spcAft>
              <a:buSzPct val="125000"/>
              <a:buFontTx/>
              <a:buChar char="•"/>
            </a:pPr>
            <a:r>
              <a:rPr lang="en-US" sz="2400" b="1" dirty="0">
                <a:solidFill>
                  <a:srgbClr val="000000"/>
                </a:solidFill>
                <a:latin typeface="Arial" charset="0"/>
                <a:cs typeface="Arial" charset="0"/>
              </a:rPr>
              <a:t> Take / Remove written notes from IG interview*</a:t>
            </a:r>
          </a:p>
          <a:p>
            <a:pPr defTabSz="590550" eaLnBrk="0" fontAlgn="base" hangingPunct="0">
              <a:spcBef>
                <a:spcPct val="0"/>
              </a:spcBef>
              <a:spcAft>
                <a:spcPct val="0"/>
              </a:spcAft>
              <a:buSzPct val="125000"/>
              <a:buFontTx/>
              <a:buChar char="•"/>
            </a:pPr>
            <a:endParaRPr lang="en-US" sz="1000" b="1" dirty="0">
              <a:solidFill>
                <a:srgbClr val="FF0000"/>
              </a:solidFill>
              <a:latin typeface="Arial" charset="0"/>
              <a:cs typeface="Arial" charset="0"/>
            </a:endParaRPr>
          </a:p>
          <a:p>
            <a:pPr defTabSz="590550" eaLnBrk="0" fontAlgn="base" hangingPunct="0">
              <a:spcBef>
                <a:spcPct val="0"/>
              </a:spcBef>
              <a:spcAft>
                <a:spcPct val="0"/>
              </a:spcAft>
              <a:buSzPct val="125000"/>
              <a:buFontTx/>
              <a:buChar char="•"/>
            </a:pPr>
            <a:r>
              <a:rPr lang="en-US" sz="2400" b="1" dirty="0">
                <a:solidFill>
                  <a:srgbClr val="000000"/>
                </a:solidFill>
                <a:latin typeface="Arial" charset="0"/>
                <a:cs typeface="Arial" charset="0"/>
              </a:rPr>
              <a:t> Have a friend present during questioning*</a:t>
            </a:r>
          </a:p>
          <a:p>
            <a:pPr defTabSz="590550" eaLnBrk="0" fontAlgn="base" hangingPunct="0">
              <a:spcBef>
                <a:spcPct val="0"/>
              </a:spcBef>
              <a:spcAft>
                <a:spcPct val="0"/>
              </a:spcAft>
              <a:buSzPct val="125000"/>
            </a:pPr>
            <a:endParaRPr lang="en-US" sz="1000" b="1" dirty="0">
              <a:solidFill>
                <a:srgbClr val="000000"/>
              </a:solidFill>
              <a:latin typeface="Arial" charset="0"/>
              <a:cs typeface="Arial" charset="0"/>
            </a:endParaRPr>
          </a:p>
          <a:p>
            <a:pPr defTabSz="590550" eaLnBrk="0" fontAlgn="base" hangingPunct="0">
              <a:spcBef>
                <a:spcPct val="0"/>
              </a:spcBef>
              <a:spcAft>
                <a:spcPct val="0"/>
              </a:spcAft>
              <a:buSzPct val="125000"/>
            </a:pPr>
            <a:r>
              <a:rPr lang="en-US" b="1" dirty="0">
                <a:solidFill>
                  <a:srgbClr val="FF0000"/>
                </a:solidFill>
                <a:latin typeface="Arial" charset="0"/>
                <a:cs typeface="Arial" charset="0"/>
              </a:rPr>
              <a:t>					</a:t>
            </a:r>
            <a:r>
              <a:rPr lang="en-US" b="1" dirty="0">
                <a:solidFill>
                  <a:srgbClr val="000000"/>
                </a:solidFill>
                <a:latin typeface="Arial" charset="0"/>
                <a:cs typeface="Arial" charset="0"/>
              </a:rPr>
              <a:t>* IG / CIG has some discretion</a:t>
            </a:r>
          </a:p>
        </p:txBody>
      </p:sp>
      <p:sp>
        <p:nvSpPr>
          <p:cNvPr id="46084" name="Rectangle 6"/>
          <p:cNvSpPr>
            <a:spLocks noChangeArrowheads="1"/>
          </p:cNvSpPr>
          <p:nvPr/>
        </p:nvSpPr>
        <p:spPr bwMode="auto">
          <a:xfrm>
            <a:off x="4583113" y="163285"/>
            <a:ext cx="3022600" cy="1044575"/>
          </a:xfrm>
          <a:prstGeom prst="rect">
            <a:avLst/>
          </a:prstGeom>
          <a:noFill/>
          <a:ln w="9525">
            <a:noFill/>
            <a:miter lim="800000"/>
            <a:headEnd/>
            <a:tailEnd/>
          </a:ln>
        </p:spPr>
        <p:txBody>
          <a:bodyPr wrap="none" lIns="58027" tIns="29630" rIns="58027" bIns="29630">
            <a:spAutoFit/>
          </a:bodyPr>
          <a:lstStyle/>
          <a:p>
            <a:pPr algn="ctr" defTabSz="590550" eaLnBrk="0" fontAlgn="base" hangingPunct="0">
              <a:spcBef>
                <a:spcPct val="0"/>
              </a:spcBef>
              <a:spcAft>
                <a:spcPct val="0"/>
              </a:spcAft>
            </a:pPr>
            <a:r>
              <a:rPr lang="en-US" sz="4000" b="1" dirty="0">
                <a:solidFill>
                  <a:srgbClr val="FF3300"/>
                </a:solidFill>
                <a:latin typeface="Arial" charset="0"/>
                <a:cs typeface="Arial" charset="0"/>
              </a:rPr>
              <a:t> </a:t>
            </a:r>
            <a:r>
              <a:rPr lang="en-US" sz="4000" b="1" dirty="0">
                <a:solidFill>
                  <a:srgbClr val="000000"/>
                </a:solidFill>
                <a:latin typeface="Arial" charset="0"/>
                <a:cs typeface="Arial" charset="0"/>
              </a:rPr>
              <a:t>Non-Rights</a:t>
            </a:r>
          </a:p>
          <a:p>
            <a:pPr algn="ctr" defTabSz="590550" eaLnBrk="0" fontAlgn="base" hangingPunct="0">
              <a:spcBef>
                <a:spcPct val="0"/>
              </a:spcBef>
              <a:spcAft>
                <a:spcPct val="0"/>
              </a:spcAft>
            </a:pPr>
            <a:r>
              <a:rPr lang="en-US" sz="2400" b="1" i="1" dirty="0">
                <a:solidFill>
                  <a:srgbClr val="000000"/>
                </a:solidFill>
                <a:latin typeface="Arial" charset="0"/>
                <a:cs typeface="Arial" charset="0"/>
              </a:rPr>
              <a:t>DEFINITIONS</a:t>
            </a:r>
          </a:p>
        </p:txBody>
      </p:sp>
      <p:sp>
        <p:nvSpPr>
          <p:cNvPr id="46085" name="Text Box 6"/>
          <p:cNvSpPr txBox="1">
            <a:spLocks noChangeArrowheads="1"/>
          </p:cNvSpPr>
          <p:nvPr/>
        </p:nvSpPr>
        <p:spPr bwMode="auto">
          <a:xfrm>
            <a:off x="1676400" y="6135625"/>
            <a:ext cx="8024812" cy="338554"/>
          </a:xfrm>
          <a:prstGeom prst="rect">
            <a:avLst/>
          </a:prstGeom>
          <a:noFill/>
          <a:ln w="76200">
            <a:noFill/>
            <a:miter lim="800000"/>
            <a:headEnd/>
            <a:tailEnd/>
          </a:ln>
        </p:spPr>
        <p:txBody>
          <a:bodyPr>
            <a:spAutoFit/>
          </a:bodyPr>
          <a:lstStyle/>
          <a:p>
            <a:pPr fontAlgn="base">
              <a:spcBef>
                <a:spcPct val="0"/>
              </a:spcBef>
              <a:spcAft>
                <a:spcPct val="0"/>
              </a:spcAft>
            </a:pPr>
            <a:r>
              <a:rPr lang="en-US" sz="1600" b="1" dirty="0">
                <a:solidFill>
                  <a:srgbClr val="FF0000"/>
                </a:solidFill>
                <a:latin typeface="Arial" charset="0"/>
                <a:cs typeface="Arial" charset="0"/>
              </a:rPr>
              <a:t>AR 20-1, Paragraphs 3-1 and 3-2; </a:t>
            </a: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Section 1-5 (II-1-16) </a:t>
            </a:r>
          </a:p>
        </p:txBody>
      </p:sp>
      <p:sp>
        <p:nvSpPr>
          <p:cNvPr id="10" name="TextBox 9"/>
          <p:cNvSpPr txBox="1">
            <a:spLocks noChangeArrowheads="1"/>
          </p:cNvSpPr>
          <p:nvPr/>
        </p:nvSpPr>
        <p:spPr bwMode="auto">
          <a:xfrm rot="-2666561">
            <a:off x="7844523" y="2139365"/>
            <a:ext cx="2362200" cy="831850"/>
          </a:xfrm>
          <a:prstGeom prst="rect">
            <a:avLst/>
          </a:prstGeom>
          <a:noFill/>
          <a:ln w="9525">
            <a:solidFill>
              <a:schemeClr val="tx1"/>
            </a:solidFill>
            <a:miter lim="800000"/>
            <a:headEnd/>
            <a:tailEnd/>
          </a:ln>
        </p:spPr>
        <p:txBody>
          <a:bodyPr>
            <a:spAutoFit/>
          </a:bodyPr>
          <a:lstStyle/>
          <a:p>
            <a:pPr algn="ctr" fontAlgn="base">
              <a:spcBef>
                <a:spcPct val="0"/>
              </a:spcBef>
              <a:spcAft>
                <a:spcPct val="0"/>
              </a:spcAft>
            </a:pPr>
            <a:r>
              <a:rPr lang="en-US" sz="2400" b="1" i="1" dirty="0">
                <a:solidFill>
                  <a:srgbClr val="000000"/>
                </a:solidFill>
                <a:latin typeface="Arial" charset="0"/>
                <a:cs typeface="Arial" charset="0"/>
              </a:rPr>
              <a:t>IG confidentiality</a:t>
            </a:r>
          </a:p>
        </p:txBody>
      </p:sp>
    </p:spTree>
    <p:extLst>
      <p:ext uri="{BB962C8B-B14F-4D97-AF65-F5344CB8AC3E}">
        <p14:creationId xmlns:p14="http://schemas.microsoft.com/office/powerpoint/2010/main" val="323187420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9" name="Rectangle 3"/>
          <p:cNvSpPr>
            <a:spLocks noGrp="1" noChangeArrowheads="1"/>
          </p:cNvSpPr>
          <p:nvPr>
            <p:ph type="body" idx="1"/>
          </p:nvPr>
        </p:nvSpPr>
        <p:spPr>
          <a:xfrm>
            <a:off x="2743200" y="2438400"/>
            <a:ext cx="7772400" cy="3581400"/>
          </a:xfrm>
        </p:spPr>
        <p:txBody>
          <a:bodyPr/>
          <a:lstStyle/>
          <a:p>
            <a:pPr eaLnBrk="1" hangingPunct="1">
              <a:buClr>
                <a:srgbClr val="FF3300"/>
              </a:buClr>
              <a:buFontTx/>
              <a:buNone/>
            </a:pPr>
            <a:r>
              <a:rPr lang="en-US" sz="2800" u="sng" dirty="0">
                <a:solidFill>
                  <a:srgbClr val="0000FF"/>
                </a:solidFill>
              </a:rPr>
              <a:t>Testimony</a:t>
            </a:r>
            <a:r>
              <a:rPr lang="en-US" sz="2800" dirty="0">
                <a:solidFill>
                  <a:srgbClr val="FF0000"/>
                </a:solidFill>
              </a:rPr>
              <a:t> </a:t>
            </a:r>
            <a:r>
              <a:rPr lang="en-US" sz="2800" dirty="0"/>
              <a:t>- Recorded under oath, transcribed or summarized! (</a:t>
            </a:r>
            <a:r>
              <a:rPr lang="en-US" sz="2000" dirty="0"/>
              <a:t>sworn statement</a:t>
            </a:r>
            <a:r>
              <a:rPr lang="en-US" sz="2800" dirty="0"/>
              <a:t>) </a:t>
            </a:r>
          </a:p>
          <a:p>
            <a:pPr eaLnBrk="1" hangingPunct="1">
              <a:buClr>
                <a:srgbClr val="FF3300"/>
              </a:buClr>
              <a:buFontTx/>
              <a:buNone/>
            </a:pPr>
            <a:r>
              <a:rPr lang="en-US" sz="2800" u="sng" dirty="0">
                <a:solidFill>
                  <a:srgbClr val="0070C0"/>
                </a:solidFill>
              </a:rPr>
              <a:t>Physical</a:t>
            </a:r>
            <a:r>
              <a:rPr lang="en-US" sz="2800" dirty="0">
                <a:solidFill>
                  <a:srgbClr val="009900"/>
                </a:solidFill>
              </a:rPr>
              <a:t> </a:t>
            </a:r>
            <a:r>
              <a:rPr lang="en-US" sz="2800" dirty="0"/>
              <a:t>- Objects; not common</a:t>
            </a:r>
          </a:p>
          <a:p>
            <a:pPr eaLnBrk="1" hangingPunct="1">
              <a:buClr>
                <a:srgbClr val="FF3300"/>
              </a:buClr>
              <a:buFontTx/>
              <a:buNone/>
            </a:pPr>
            <a:r>
              <a:rPr lang="en-US" sz="2800" u="sng" dirty="0">
                <a:solidFill>
                  <a:srgbClr val="008000"/>
                </a:solidFill>
              </a:rPr>
              <a:t>Standard</a:t>
            </a:r>
            <a:r>
              <a:rPr lang="en-US" sz="2800" dirty="0">
                <a:solidFill>
                  <a:srgbClr val="0000FF"/>
                </a:solidFill>
              </a:rPr>
              <a:t> </a:t>
            </a:r>
            <a:r>
              <a:rPr lang="en-US" sz="2800" dirty="0"/>
              <a:t>- Regulation, SOP, </a:t>
            </a:r>
            <a:r>
              <a:rPr lang="en-US" sz="2800" dirty="0" err="1"/>
              <a:t>etc</a:t>
            </a:r>
            <a:endParaRPr lang="en-US" sz="2800" dirty="0"/>
          </a:p>
          <a:p>
            <a:pPr eaLnBrk="1" hangingPunct="1">
              <a:buClr>
                <a:srgbClr val="FF3300"/>
              </a:buClr>
              <a:buFontTx/>
              <a:buNone/>
            </a:pPr>
            <a:r>
              <a:rPr lang="en-US" sz="2800" u="sng" dirty="0">
                <a:solidFill>
                  <a:srgbClr val="CD8B33"/>
                </a:solidFill>
              </a:rPr>
              <a:t>Documents</a:t>
            </a:r>
          </a:p>
          <a:p>
            <a:pPr eaLnBrk="1" hangingPunct="1">
              <a:buClr>
                <a:srgbClr val="FF3300"/>
              </a:buClr>
              <a:buFontTx/>
              <a:buNone/>
            </a:pPr>
            <a:r>
              <a:rPr lang="en-US" sz="2800" u="sng" dirty="0">
                <a:solidFill>
                  <a:schemeClr val="tx2">
                    <a:lumMod val="75000"/>
                    <a:lumOff val="25000"/>
                  </a:schemeClr>
                </a:solidFill>
              </a:rPr>
              <a:t>Statements</a:t>
            </a:r>
            <a:r>
              <a:rPr lang="en-US" sz="2800" dirty="0"/>
              <a:t> - Written</a:t>
            </a:r>
          </a:p>
          <a:p>
            <a:pPr eaLnBrk="1" hangingPunct="1">
              <a:buClr>
                <a:srgbClr val="FF3300"/>
              </a:buClr>
              <a:buFontTx/>
              <a:buNone/>
            </a:pPr>
            <a:r>
              <a:rPr lang="en-US" sz="2800" u="sng" dirty="0">
                <a:solidFill>
                  <a:srgbClr val="FF0000"/>
                </a:solidFill>
              </a:rPr>
              <a:t>IG Personal Observation</a:t>
            </a:r>
            <a:r>
              <a:rPr lang="en-US" sz="2800" b="0" dirty="0">
                <a:solidFill>
                  <a:srgbClr val="FF0000"/>
                </a:solidFill>
              </a:rPr>
              <a:t> </a:t>
            </a:r>
            <a:r>
              <a:rPr lang="en-US" sz="2800" dirty="0">
                <a:solidFill>
                  <a:srgbClr val="FF0000"/>
                </a:solidFill>
              </a:rPr>
              <a:t>- Stay Away!</a:t>
            </a:r>
          </a:p>
          <a:p>
            <a:pPr eaLnBrk="1" hangingPunct="1">
              <a:buClr>
                <a:srgbClr val="FF3300"/>
              </a:buClr>
              <a:buFontTx/>
              <a:buNone/>
            </a:pPr>
            <a:endParaRPr lang="en-US" sz="2800" dirty="0"/>
          </a:p>
          <a:p>
            <a:pPr eaLnBrk="1" hangingPunct="1">
              <a:lnSpc>
                <a:spcPct val="50000"/>
              </a:lnSpc>
              <a:buClr>
                <a:srgbClr val="FF3300"/>
              </a:buClr>
              <a:buFontTx/>
              <a:buNone/>
            </a:pPr>
            <a:endParaRPr lang="en-US" sz="2800" dirty="0"/>
          </a:p>
        </p:txBody>
      </p:sp>
      <p:sp>
        <p:nvSpPr>
          <p:cNvPr id="28674"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44035" name="Rectangle 2"/>
          <p:cNvSpPr>
            <a:spLocks noGrp="1" noChangeArrowheads="1"/>
          </p:cNvSpPr>
          <p:nvPr>
            <p:ph type="title"/>
          </p:nvPr>
        </p:nvSpPr>
        <p:spPr>
          <a:xfrm>
            <a:off x="2438400" y="228600"/>
            <a:ext cx="7315200" cy="914400"/>
          </a:xfrm>
        </p:spPr>
        <p:txBody>
          <a:bodyPr/>
          <a:lstStyle/>
          <a:p>
            <a:pPr eaLnBrk="1" hangingPunct="1">
              <a:buClr>
                <a:srgbClr val="FFFF66"/>
              </a:buClr>
            </a:pPr>
            <a:r>
              <a:rPr lang="en-US" sz="4000" dirty="0">
                <a:solidFill>
                  <a:schemeClr val="tx1"/>
                </a:solidFill>
              </a:rPr>
              <a:t>    Categories of Evidence</a:t>
            </a:r>
            <a:br>
              <a:rPr lang="en-US" sz="4000" dirty="0">
                <a:solidFill>
                  <a:schemeClr val="tx1"/>
                </a:solidFill>
              </a:rPr>
            </a:br>
            <a:r>
              <a:rPr lang="en-US" sz="2400" i="1" dirty="0">
                <a:solidFill>
                  <a:schemeClr val="tx1"/>
                </a:solidFill>
              </a:rPr>
              <a:t>DEFINITIONS</a:t>
            </a:r>
            <a:endParaRPr lang="en-US" sz="4000" i="1" dirty="0">
              <a:solidFill>
                <a:schemeClr val="tx1"/>
              </a:solidFill>
            </a:endParaRPr>
          </a:p>
        </p:txBody>
      </p:sp>
      <p:sp>
        <p:nvSpPr>
          <p:cNvPr id="80900" name="Text Box 4"/>
          <p:cNvSpPr txBox="1">
            <a:spLocks noChangeArrowheads="1"/>
          </p:cNvSpPr>
          <p:nvPr/>
        </p:nvSpPr>
        <p:spPr bwMode="auto">
          <a:xfrm>
            <a:off x="1743456" y="2438401"/>
            <a:ext cx="914400" cy="461963"/>
          </a:xfrm>
          <a:prstGeom prst="rect">
            <a:avLst/>
          </a:prstGeom>
          <a:noFill/>
          <a:ln w="12700">
            <a:solidFill>
              <a:srgbClr val="0000FF"/>
            </a:solidFill>
            <a:miter lim="800000"/>
            <a:headEnd type="none" w="sm" len="sm"/>
            <a:tailEnd type="none" w="sm" len="sm"/>
          </a:ln>
          <a:effectLst/>
        </p:spPr>
        <p:txBody>
          <a:bodyPr>
            <a:spAutoFit/>
          </a:bodyPr>
          <a:lstStyle/>
          <a:p>
            <a:pPr fontAlgn="base">
              <a:spcBef>
                <a:spcPct val="0"/>
              </a:spcBef>
              <a:spcAft>
                <a:spcPct val="0"/>
              </a:spcAft>
              <a:defRPr/>
            </a:pPr>
            <a:r>
              <a:rPr lang="en-US" sz="2400" b="1" dirty="0">
                <a:solidFill>
                  <a:srgbClr val="0000FF"/>
                </a:solidFill>
                <a:latin typeface="Arial" charset="0"/>
                <a:cs typeface="Arial" charset="0"/>
              </a:rPr>
              <a:t>High</a:t>
            </a:r>
          </a:p>
        </p:txBody>
      </p:sp>
      <p:sp>
        <p:nvSpPr>
          <p:cNvPr id="80901" name="Text Box 5"/>
          <p:cNvSpPr txBox="1">
            <a:spLocks noChangeArrowheads="1"/>
          </p:cNvSpPr>
          <p:nvPr/>
        </p:nvSpPr>
        <p:spPr bwMode="auto">
          <a:xfrm>
            <a:off x="1743520" y="4953001"/>
            <a:ext cx="874712" cy="461963"/>
          </a:xfrm>
          <a:prstGeom prst="rect">
            <a:avLst/>
          </a:prstGeom>
          <a:noFill/>
          <a:ln w="12700">
            <a:solidFill>
              <a:srgbClr val="FF0000"/>
            </a:solidFill>
            <a:miter lim="800000"/>
            <a:headEnd type="none" w="sm" len="sm"/>
            <a:tailEnd type="none" w="sm" len="sm"/>
          </a:ln>
          <a:effectLst/>
        </p:spPr>
        <p:txBody>
          <a:bodyPr>
            <a:spAutoFit/>
          </a:bodyPr>
          <a:lstStyle/>
          <a:p>
            <a:pPr fontAlgn="base">
              <a:spcBef>
                <a:spcPct val="0"/>
              </a:spcBef>
              <a:spcAft>
                <a:spcPct val="0"/>
              </a:spcAft>
              <a:defRPr/>
            </a:pPr>
            <a:r>
              <a:rPr lang="en-US" sz="2400" b="1" dirty="0">
                <a:solidFill>
                  <a:srgbClr val="FF0000"/>
                </a:solidFill>
                <a:latin typeface="Arial" charset="0"/>
                <a:cs typeface="Arial" charset="0"/>
              </a:rPr>
              <a:t>Low</a:t>
            </a:r>
          </a:p>
        </p:txBody>
      </p:sp>
      <p:sp>
        <p:nvSpPr>
          <p:cNvPr id="31755" name="Text Box 6"/>
          <p:cNvSpPr txBox="1">
            <a:spLocks noChangeArrowheads="1"/>
          </p:cNvSpPr>
          <p:nvPr/>
        </p:nvSpPr>
        <p:spPr bwMode="auto">
          <a:xfrm>
            <a:off x="1676400" y="6116639"/>
            <a:ext cx="4648200" cy="338137"/>
          </a:xfrm>
          <a:prstGeom prst="rect">
            <a:avLst/>
          </a:prstGeom>
          <a:noFill/>
          <a:ln w="76200">
            <a:noFill/>
            <a:miter lim="800000"/>
            <a:headEnd/>
            <a:tailEnd/>
          </a:ln>
        </p:spPr>
        <p:txBody>
          <a:bodyPr>
            <a:spAutoFit/>
          </a:bodyPr>
          <a:lstStyle/>
          <a:p>
            <a:pPr fontAlgn="base">
              <a:spcBef>
                <a:spcPct val="0"/>
              </a:spcBef>
              <a:spcAft>
                <a:spcPct val="0"/>
              </a:spcAft>
              <a:defRPr/>
            </a:pPr>
            <a:r>
              <a:rPr lang="en-US" sz="1600" b="1" u="sng" dirty="0">
                <a:solidFill>
                  <a:srgbClr val="0000FF"/>
                </a:solidFill>
                <a:latin typeface="Arial"/>
                <a:cs typeface="Arial" pitchFamily="34" charset="0"/>
              </a:rPr>
              <a:t>The A&amp;I Guide</a:t>
            </a:r>
            <a:r>
              <a:rPr lang="en-US" sz="1600" b="1" dirty="0">
                <a:solidFill>
                  <a:srgbClr val="0000FF"/>
                </a:solidFill>
                <a:latin typeface="Arial"/>
                <a:cs typeface="Arial" pitchFamily="34" charset="0"/>
              </a:rPr>
              <a:t>, Part Two, Section 1-8 (II-1-23) </a:t>
            </a:r>
          </a:p>
        </p:txBody>
      </p:sp>
      <p:pic>
        <p:nvPicPr>
          <p:cNvPr id="44041"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562600" y="1295401"/>
            <a:ext cx="1143000" cy="883025"/>
          </a:xfrm>
          <a:prstGeom prst="rect">
            <a:avLst/>
          </a:prstGeom>
          <a:noFill/>
          <a:ln w="9525">
            <a:noFill/>
            <a:miter lim="800000"/>
            <a:headEnd/>
            <a:tailEnd/>
          </a:ln>
        </p:spPr>
      </p:pic>
      <p:pic>
        <p:nvPicPr>
          <p:cNvPr id="44044" name="Picture 12" descr="C:\Users\brent.haas\Pictures\recording.jpg"/>
          <p:cNvPicPr>
            <a:picLocks noChangeAspect="1" noChangeArrowheads="1"/>
          </p:cNvPicPr>
          <p:nvPr/>
        </p:nvPicPr>
        <p:blipFill>
          <a:blip r:embed="rId4" cstate="print"/>
          <a:srcRect/>
          <a:stretch>
            <a:fillRect/>
          </a:stretch>
        </p:blipFill>
        <p:spPr bwMode="auto">
          <a:xfrm>
            <a:off x="3496057" y="1295401"/>
            <a:ext cx="1141883" cy="854075"/>
          </a:xfrm>
          <a:prstGeom prst="rect">
            <a:avLst/>
          </a:prstGeom>
          <a:noFill/>
          <a:ln w="9525">
            <a:noFill/>
            <a:miter lim="800000"/>
            <a:headEnd/>
            <a:tailEnd/>
          </a:ln>
        </p:spPr>
      </p:pic>
      <p:sp>
        <p:nvSpPr>
          <p:cNvPr id="44046" name="TextBox 13"/>
          <p:cNvSpPr txBox="1">
            <a:spLocks noChangeArrowheads="1"/>
          </p:cNvSpPr>
          <p:nvPr/>
        </p:nvSpPr>
        <p:spPr bwMode="auto">
          <a:xfrm>
            <a:off x="3276600" y="2105660"/>
            <a:ext cx="6477000" cy="369332"/>
          </a:xfrm>
          <a:prstGeom prst="rect">
            <a:avLst/>
          </a:prstGeom>
          <a:noFill/>
          <a:ln w="9525">
            <a:noFill/>
            <a:miter lim="800000"/>
            <a:headEnd/>
            <a:tailEnd/>
          </a:ln>
        </p:spPr>
        <p:txBody>
          <a:bodyPr wrap="square">
            <a:spAutoFit/>
          </a:bodyPr>
          <a:lstStyle/>
          <a:p>
            <a:pPr fontAlgn="base">
              <a:spcBef>
                <a:spcPct val="0"/>
              </a:spcBef>
              <a:spcAft>
                <a:spcPct val="0"/>
              </a:spcAft>
            </a:pPr>
            <a:r>
              <a:rPr lang="en-US" b="1" dirty="0">
                <a:solidFill>
                  <a:srgbClr val="FFFFFF"/>
                </a:solidFill>
                <a:latin typeface="Arial" charset="0"/>
                <a:cs typeface="Arial" charset="0"/>
              </a:rPr>
              <a:t>  </a:t>
            </a:r>
            <a:r>
              <a:rPr lang="en-US" b="1" dirty="0">
                <a:solidFill>
                  <a:srgbClr val="000000"/>
                </a:solidFill>
                <a:latin typeface="Arial" charset="0"/>
                <a:cs typeface="Arial" charset="0"/>
              </a:rPr>
              <a:t>Recorded                Under oath               Documents</a:t>
            </a:r>
            <a:endParaRPr lang="en-US" b="1" dirty="0">
              <a:solidFill>
                <a:srgbClr val="FFFFFF"/>
              </a:solidFill>
              <a:latin typeface="Arial" charset="0"/>
              <a:cs typeface="Arial" charset="0"/>
            </a:endParaRPr>
          </a:p>
        </p:txBody>
      </p:sp>
      <p:sp>
        <p:nvSpPr>
          <p:cNvPr id="14" name="Down Arrow 13"/>
          <p:cNvSpPr/>
          <p:nvPr/>
        </p:nvSpPr>
        <p:spPr bwMode="auto">
          <a:xfrm>
            <a:off x="1742975" y="3078162"/>
            <a:ext cx="914400" cy="613470"/>
          </a:xfrm>
          <a:prstGeom prst="downArrow">
            <a:avLst/>
          </a:prstGeom>
          <a:gradFill>
            <a:gsLst>
              <a:gs pos="0">
                <a:srgbClr val="FF3399"/>
              </a:gs>
              <a:gs pos="25000">
                <a:srgbClr val="FF6633"/>
              </a:gs>
              <a:gs pos="50000">
                <a:srgbClr val="FFFF00"/>
              </a:gs>
              <a:gs pos="75000">
                <a:srgbClr val="01A78F"/>
              </a:gs>
              <a:gs pos="100000">
                <a:srgbClr val="3366FF"/>
              </a:gs>
            </a:gsLst>
            <a:lin ang="16200000" scaled="0"/>
          </a:gradFill>
          <a:ln w="76200" cap="flat" cmpd="sng" algn="ctr">
            <a:noFill/>
            <a:prstDash val="solid"/>
            <a:round/>
            <a:headEnd type="none" w="med" len="med"/>
            <a:tailEnd type="none" w="med" len="med"/>
          </a:ln>
          <a:effectLst/>
        </p:spPr>
        <p:txBody>
          <a:bodyPr>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02624" y="3489960"/>
            <a:ext cx="1484376" cy="192024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l="11600" t="13334" r="11600" b="17777"/>
          <a:stretch/>
        </p:blipFill>
        <p:spPr>
          <a:xfrm>
            <a:off x="7696200" y="1334841"/>
            <a:ext cx="1143000" cy="843584"/>
          </a:xfrm>
          <a:prstGeom prst="rect">
            <a:avLst/>
          </a:prstGeom>
        </p:spPr>
      </p:pic>
      <p:sp>
        <p:nvSpPr>
          <p:cNvPr id="16" name="Oval 15"/>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2444257957"/>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09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901"/>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animBg="1"/>
      <p:bldP spid="80901" grpId="0" animBg="1"/>
      <p:bldP spid="14"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602406" y="4804575"/>
            <a:ext cx="1447800" cy="1213876"/>
          </a:xfrm>
          <a:prstGeom prst="rect">
            <a:avLst/>
          </a:prstGeom>
          <a:noFill/>
          <a:ln w="9525">
            <a:noFill/>
            <a:miter lim="800000"/>
            <a:headEnd/>
            <a:tailEnd/>
          </a:ln>
        </p:spPr>
      </p:pic>
      <p:sp>
        <p:nvSpPr>
          <p:cNvPr id="28674"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48132" name="Rectangle 2"/>
          <p:cNvSpPr>
            <a:spLocks noGrp="1" noChangeArrowheads="1"/>
          </p:cNvSpPr>
          <p:nvPr>
            <p:ph type="title"/>
          </p:nvPr>
        </p:nvSpPr>
        <p:spPr>
          <a:xfrm>
            <a:off x="2895600" y="228600"/>
            <a:ext cx="6400800" cy="914400"/>
          </a:xfrm>
        </p:spPr>
        <p:txBody>
          <a:bodyPr/>
          <a:lstStyle/>
          <a:p>
            <a:pPr eaLnBrk="1" hangingPunct="1">
              <a:buClr>
                <a:srgbClr val="FFFF66"/>
              </a:buClr>
            </a:pPr>
            <a:r>
              <a:rPr lang="en-US" sz="4000" dirty="0">
                <a:solidFill>
                  <a:schemeClr val="tx1"/>
                </a:solidFill>
              </a:rPr>
              <a:t>Levels of Evidence</a:t>
            </a:r>
            <a:br>
              <a:rPr lang="en-US" sz="4000" dirty="0">
                <a:solidFill>
                  <a:schemeClr val="tx1"/>
                </a:solidFill>
              </a:rPr>
            </a:br>
            <a:r>
              <a:rPr lang="en-US" sz="2400" i="1" dirty="0">
                <a:solidFill>
                  <a:schemeClr val="tx1"/>
                </a:solidFill>
              </a:rPr>
              <a:t>DEFINITIONS</a:t>
            </a:r>
            <a:endParaRPr lang="en-US" sz="4000" i="1" dirty="0">
              <a:solidFill>
                <a:schemeClr val="tx1"/>
              </a:solidFill>
            </a:endParaRPr>
          </a:p>
        </p:txBody>
      </p:sp>
      <p:sp>
        <p:nvSpPr>
          <p:cNvPr id="80899" name="Rectangle 3"/>
          <p:cNvSpPr>
            <a:spLocks noGrp="1" noChangeArrowheads="1"/>
          </p:cNvSpPr>
          <p:nvPr>
            <p:ph type="body" idx="1"/>
          </p:nvPr>
        </p:nvSpPr>
        <p:spPr>
          <a:xfrm>
            <a:off x="2743200" y="1600200"/>
            <a:ext cx="7772400" cy="3048000"/>
          </a:xfrm>
        </p:spPr>
        <p:txBody>
          <a:bodyPr/>
          <a:lstStyle/>
          <a:p>
            <a:pPr eaLnBrk="1" hangingPunct="1">
              <a:buClr>
                <a:srgbClr val="FF3300"/>
              </a:buClr>
              <a:buFontTx/>
              <a:buNone/>
            </a:pPr>
            <a:r>
              <a:rPr lang="en-US" sz="2800" dirty="0">
                <a:solidFill>
                  <a:srgbClr val="FF33CC"/>
                </a:solidFill>
              </a:rPr>
              <a:t> </a:t>
            </a:r>
            <a:r>
              <a:rPr lang="en-US" sz="2800" u="sng" dirty="0">
                <a:solidFill>
                  <a:srgbClr val="0000FF"/>
                </a:solidFill>
              </a:rPr>
              <a:t>Direct</a:t>
            </a:r>
            <a:r>
              <a:rPr lang="en-US" sz="2800" dirty="0">
                <a:solidFill>
                  <a:srgbClr val="0000FF"/>
                </a:solidFill>
              </a:rPr>
              <a:t> </a:t>
            </a:r>
            <a:r>
              <a:rPr lang="en-US" sz="2800" dirty="0"/>
              <a:t>- First-hand knowledge</a:t>
            </a:r>
          </a:p>
          <a:p>
            <a:pPr eaLnBrk="1" hangingPunct="1">
              <a:buClr>
                <a:srgbClr val="FF3300"/>
              </a:buClr>
              <a:buFontTx/>
              <a:buNone/>
            </a:pPr>
            <a:r>
              <a:rPr lang="en-US" sz="2800" dirty="0">
                <a:solidFill>
                  <a:srgbClr val="008000"/>
                </a:solidFill>
              </a:rPr>
              <a:t> </a:t>
            </a:r>
            <a:r>
              <a:rPr lang="en-US" sz="2800" u="sng" dirty="0">
                <a:solidFill>
                  <a:srgbClr val="008000"/>
                </a:solidFill>
              </a:rPr>
              <a:t>Circumstantial</a:t>
            </a:r>
            <a:r>
              <a:rPr lang="en-US" sz="2800" dirty="0">
                <a:solidFill>
                  <a:srgbClr val="008000"/>
                </a:solidFill>
              </a:rPr>
              <a:t> </a:t>
            </a:r>
            <a:r>
              <a:rPr lang="en-US" sz="2800" dirty="0"/>
              <a:t>- Tends to prove or disprove an issue by inference</a:t>
            </a:r>
          </a:p>
          <a:p>
            <a:pPr eaLnBrk="1" hangingPunct="1">
              <a:buClr>
                <a:srgbClr val="FF3300"/>
              </a:buClr>
              <a:buFontTx/>
              <a:buNone/>
            </a:pPr>
            <a:r>
              <a:rPr lang="en-US" sz="2800" dirty="0">
                <a:solidFill>
                  <a:srgbClr val="FF3300"/>
                </a:solidFill>
              </a:rPr>
              <a:t> </a:t>
            </a:r>
            <a:r>
              <a:rPr lang="en-US" sz="2800" u="sng" dirty="0">
                <a:solidFill>
                  <a:srgbClr val="CD8B33"/>
                </a:solidFill>
              </a:rPr>
              <a:t>Hearsay</a:t>
            </a:r>
            <a:r>
              <a:rPr lang="en-US" sz="2800" dirty="0">
                <a:solidFill>
                  <a:srgbClr val="009900"/>
                </a:solidFill>
              </a:rPr>
              <a:t> </a:t>
            </a:r>
            <a:r>
              <a:rPr lang="en-US" sz="2800" dirty="0"/>
              <a:t>- What one individual says another person said</a:t>
            </a:r>
          </a:p>
          <a:p>
            <a:pPr eaLnBrk="1" hangingPunct="1">
              <a:buClr>
                <a:srgbClr val="FF3300"/>
              </a:buClr>
              <a:buFontTx/>
              <a:buNone/>
            </a:pPr>
            <a:r>
              <a:rPr lang="en-US" sz="2800" dirty="0"/>
              <a:t> </a:t>
            </a:r>
            <a:r>
              <a:rPr lang="en-US" sz="2800" u="sng" dirty="0">
                <a:solidFill>
                  <a:schemeClr val="tx2">
                    <a:lumMod val="75000"/>
                    <a:lumOff val="25000"/>
                  </a:schemeClr>
                </a:solidFill>
              </a:rPr>
              <a:t>Opinion</a:t>
            </a:r>
            <a:r>
              <a:rPr lang="en-US" sz="2800" dirty="0">
                <a:solidFill>
                  <a:srgbClr val="FF0000"/>
                </a:solidFill>
              </a:rPr>
              <a:t> </a:t>
            </a:r>
            <a:r>
              <a:rPr lang="en-US" sz="2800" dirty="0"/>
              <a:t>- A person’s belief or judgment</a:t>
            </a:r>
          </a:p>
          <a:p>
            <a:pPr eaLnBrk="1" hangingPunct="1">
              <a:lnSpc>
                <a:spcPct val="50000"/>
              </a:lnSpc>
              <a:buClr>
                <a:srgbClr val="FF3300"/>
              </a:buClr>
              <a:buFontTx/>
              <a:buNone/>
            </a:pPr>
            <a:endParaRPr lang="en-US" sz="2800" dirty="0"/>
          </a:p>
        </p:txBody>
      </p:sp>
      <p:sp>
        <p:nvSpPr>
          <p:cNvPr id="80900" name="Text Box 4"/>
          <p:cNvSpPr txBox="1">
            <a:spLocks noChangeArrowheads="1"/>
          </p:cNvSpPr>
          <p:nvPr/>
        </p:nvSpPr>
        <p:spPr bwMode="auto">
          <a:xfrm>
            <a:off x="1828800" y="1752601"/>
            <a:ext cx="914400" cy="461963"/>
          </a:xfrm>
          <a:prstGeom prst="rect">
            <a:avLst/>
          </a:prstGeom>
          <a:noFill/>
          <a:ln w="12700">
            <a:solidFill>
              <a:srgbClr val="0000FF"/>
            </a:solidFill>
            <a:miter lim="800000"/>
            <a:headEnd type="none" w="sm" len="sm"/>
            <a:tailEnd type="none" w="sm" len="sm"/>
          </a:ln>
          <a:effectLst/>
        </p:spPr>
        <p:txBody>
          <a:bodyPr>
            <a:spAutoFit/>
          </a:bodyPr>
          <a:lstStyle/>
          <a:p>
            <a:pPr fontAlgn="base">
              <a:spcBef>
                <a:spcPct val="0"/>
              </a:spcBef>
              <a:spcAft>
                <a:spcPct val="0"/>
              </a:spcAft>
              <a:defRPr/>
            </a:pPr>
            <a:r>
              <a:rPr lang="en-US" sz="2400" b="1" dirty="0">
                <a:solidFill>
                  <a:srgbClr val="0000FF"/>
                </a:solidFill>
                <a:latin typeface="Arial" charset="0"/>
                <a:cs typeface="Arial" charset="0"/>
              </a:rPr>
              <a:t>High</a:t>
            </a:r>
          </a:p>
        </p:txBody>
      </p:sp>
      <p:sp>
        <p:nvSpPr>
          <p:cNvPr id="80901" name="Text Box 5"/>
          <p:cNvSpPr txBox="1">
            <a:spLocks noChangeArrowheads="1"/>
          </p:cNvSpPr>
          <p:nvPr/>
        </p:nvSpPr>
        <p:spPr bwMode="auto">
          <a:xfrm>
            <a:off x="1868488" y="3962401"/>
            <a:ext cx="874712" cy="461963"/>
          </a:xfrm>
          <a:prstGeom prst="rect">
            <a:avLst/>
          </a:prstGeom>
          <a:noFill/>
          <a:ln w="12700">
            <a:solidFill>
              <a:schemeClr val="tx2">
                <a:lumMod val="75000"/>
                <a:lumOff val="25000"/>
              </a:schemeClr>
            </a:solidFill>
            <a:miter lim="800000"/>
            <a:headEnd type="none" w="sm" len="sm"/>
            <a:tailEnd type="none" w="sm" len="sm"/>
          </a:ln>
          <a:effectLst/>
        </p:spPr>
        <p:txBody>
          <a:bodyPr>
            <a:spAutoFit/>
          </a:bodyPr>
          <a:lstStyle/>
          <a:p>
            <a:pPr fontAlgn="base">
              <a:spcBef>
                <a:spcPct val="0"/>
              </a:spcBef>
              <a:spcAft>
                <a:spcPct val="0"/>
              </a:spcAft>
              <a:defRPr/>
            </a:pPr>
            <a:r>
              <a:rPr lang="en-US" sz="2400" b="1" dirty="0">
                <a:solidFill>
                  <a:srgbClr val="221304">
                    <a:lumMod val="75000"/>
                    <a:lumOff val="25000"/>
                  </a:srgbClr>
                </a:solidFill>
                <a:latin typeface="Arial" charset="0"/>
                <a:cs typeface="Arial" charset="0"/>
              </a:rPr>
              <a:t>Low</a:t>
            </a:r>
          </a:p>
        </p:txBody>
      </p:sp>
      <p:grpSp>
        <p:nvGrpSpPr>
          <p:cNvPr id="48136" name="Group 12"/>
          <p:cNvGrpSpPr>
            <a:grpSpLocks/>
          </p:cNvGrpSpPr>
          <p:nvPr/>
        </p:nvGrpSpPr>
        <p:grpSpPr bwMode="auto">
          <a:xfrm>
            <a:off x="9436100" y="152400"/>
            <a:ext cx="1231900" cy="1219200"/>
            <a:chOff x="7467600" y="76200"/>
            <a:chExt cx="1231900" cy="1219200"/>
          </a:xfrm>
        </p:grpSpPr>
        <p:sp>
          <p:nvSpPr>
            <p:cNvPr id="14" name="AutoShape 5"/>
            <p:cNvSpPr>
              <a:spLocks noChangeArrowheads="1"/>
            </p:cNvSpPr>
            <p:nvPr/>
          </p:nvSpPr>
          <p:spPr bwMode="auto">
            <a:xfrm>
              <a:off x="7467600" y="76200"/>
              <a:ext cx="1231900"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endParaRPr lang="en-US" b="1" dirty="0">
                <a:solidFill>
                  <a:srgbClr val="000000"/>
                </a:solidFill>
              </a:endParaRPr>
            </a:p>
          </p:txBody>
        </p:sp>
        <p:sp>
          <p:nvSpPr>
            <p:cNvPr id="48144" name="Text Box 6"/>
            <p:cNvSpPr txBox="1">
              <a:spLocks noChangeArrowheads="1"/>
            </p:cNvSpPr>
            <p:nvPr/>
          </p:nvSpPr>
          <p:spPr bwMode="auto">
            <a:xfrm>
              <a:off x="7811173" y="505336"/>
              <a:ext cx="647027" cy="523220"/>
            </a:xfrm>
            <a:prstGeom prst="rect">
              <a:avLst/>
            </a:prstGeom>
            <a:noFill/>
            <a:ln w="12700">
              <a:noFill/>
              <a:miter lim="800000"/>
              <a:headEnd/>
              <a:tailEnd/>
            </a:ln>
          </p:spPr>
          <p:txBody>
            <a:bodyPr>
              <a:spAutoFit/>
            </a:bodyPr>
            <a:lstStyle/>
            <a:p>
              <a:pPr eaLnBrk="0" fontAlgn="base" hangingPunct="0">
                <a:spcBef>
                  <a:spcPct val="0"/>
                </a:spcBef>
                <a:spcAft>
                  <a:spcPct val="0"/>
                </a:spcAft>
              </a:pPr>
              <a:r>
                <a:rPr lang="en-US" sz="1400" b="1" i="1" dirty="0">
                  <a:solidFill>
                    <a:srgbClr val="000000"/>
                  </a:solidFill>
                  <a:latin typeface="Tempus Sans ITC" pitchFamily="82" charset="0"/>
                  <a:cs typeface="Arial" charset="0"/>
                </a:rPr>
                <a:t>ELO</a:t>
              </a:r>
            </a:p>
            <a:p>
              <a:pPr eaLnBrk="0" fontAlgn="base" hangingPunct="0">
                <a:spcBef>
                  <a:spcPct val="0"/>
                </a:spcBef>
                <a:spcAft>
                  <a:spcPct val="0"/>
                </a:spcAft>
              </a:pPr>
              <a:r>
                <a:rPr lang="en-US" sz="1400" b="1" i="1" dirty="0">
                  <a:solidFill>
                    <a:srgbClr val="000000"/>
                  </a:solidFill>
                  <a:latin typeface="Tempus Sans ITC" pitchFamily="82" charset="0"/>
                  <a:cs typeface="Arial" charset="0"/>
                </a:rPr>
                <a:t>  3</a:t>
              </a:r>
            </a:p>
          </p:txBody>
        </p:sp>
      </p:grpSp>
      <p:sp>
        <p:nvSpPr>
          <p:cNvPr id="13" name="Down Arrow 12"/>
          <p:cNvSpPr/>
          <p:nvPr/>
        </p:nvSpPr>
        <p:spPr bwMode="auto">
          <a:xfrm>
            <a:off x="1828800" y="2286000"/>
            <a:ext cx="914400" cy="613470"/>
          </a:xfrm>
          <a:prstGeom prst="downArrow">
            <a:avLst/>
          </a:prstGeom>
          <a:gradFill>
            <a:gsLst>
              <a:gs pos="0">
                <a:srgbClr val="FF3399"/>
              </a:gs>
              <a:gs pos="25000">
                <a:srgbClr val="FF6633"/>
              </a:gs>
              <a:gs pos="50000">
                <a:srgbClr val="FFFF00"/>
              </a:gs>
              <a:gs pos="75000">
                <a:srgbClr val="01A78F"/>
              </a:gs>
              <a:gs pos="100000">
                <a:srgbClr val="3366FF"/>
              </a:gs>
            </a:gsLst>
            <a:lin ang="16200000" scaled="0"/>
          </a:gradFill>
          <a:ln w="76200" cap="flat" cmpd="sng" algn="ctr">
            <a:noFill/>
            <a:prstDash val="solid"/>
            <a:round/>
            <a:headEnd type="none" w="med" len="med"/>
            <a:tailEnd type="none" w="med" len="med"/>
          </a:ln>
          <a:effectLst/>
        </p:spPr>
        <p:txBody>
          <a:bodyPr>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
        <p:nvSpPr>
          <p:cNvPr id="31754" name="TextBox 11"/>
          <p:cNvSpPr txBox="1">
            <a:spLocks noChangeArrowheads="1"/>
          </p:cNvSpPr>
          <p:nvPr/>
        </p:nvSpPr>
        <p:spPr bwMode="auto">
          <a:xfrm>
            <a:off x="1638300" y="5003801"/>
            <a:ext cx="4724400" cy="1016000"/>
          </a:xfrm>
          <a:prstGeom prst="rect">
            <a:avLst/>
          </a:prstGeom>
          <a:solidFill>
            <a:srgbClr val="008000"/>
          </a:solidFill>
          <a:ln w="9525">
            <a:noFill/>
            <a:miter lim="800000"/>
            <a:headEnd/>
            <a:tailEnd/>
          </a:ln>
        </p:spPr>
        <p:txBody>
          <a:bodyPr wrap="square">
            <a:spAutoFit/>
          </a:bodyPr>
          <a:lstStyle/>
          <a:p>
            <a:pPr fontAlgn="base">
              <a:spcBef>
                <a:spcPct val="0"/>
              </a:spcBef>
              <a:spcAft>
                <a:spcPct val="0"/>
              </a:spcAft>
            </a:pPr>
            <a:r>
              <a:rPr lang="en-US" sz="2000" b="1" dirty="0">
                <a:solidFill>
                  <a:srgbClr val="FEFDE3"/>
                </a:solidFill>
                <a:latin typeface="Arial" charset="0"/>
                <a:cs typeface="Arial" charset="0"/>
              </a:rPr>
              <a:t>Evidence is also characterized by its quality, detail, and credibility.  Always conduct a credibility assessment.</a:t>
            </a:r>
          </a:p>
        </p:txBody>
      </p:sp>
      <p:sp>
        <p:nvSpPr>
          <p:cNvPr id="31755" name="Text Box 6"/>
          <p:cNvSpPr txBox="1">
            <a:spLocks noChangeArrowheads="1"/>
          </p:cNvSpPr>
          <p:nvPr/>
        </p:nvSpPr>
        <p:spPr bwMode="auto">
          <a:xfrm>
            <a:off x="1676400" y="6116639"/>
            <a:ext cx="4648200" cy="338137"/>
          </a:xfrm>
          <a:prstGeom prst="rect">
            <a:avLst/>
          </a:prstGeom>
          <a:noFill/>
          <a:ln w="76200">
            <a:noFill/>
            <a:miter lim="800000"/>
            <a:headEnd/>
            <a:tailEnd/>
          </a:ln>
        </p:spPr>
        <p:txBody>
          <a:bodyPr>
            <a:spAutoFit/>
          </a:bodyPr>
          <a:lstStyle/>
          <a:p>
            <a:pPr fontAlgn="base">
              <a:spcBef>
                <a:spcPct val="0"/>
              </a:spcBef>
              <a:spcAft>
                <a:spcPct val="0"/>
              </a:spcAft>
              <a:defRPr/>
            </a:pPr>
            <a:r>
              <a:rPr lang="en-US" sz="1600" b="1" u="sng" dirty="0">
                <a:solidFill>
                  <a:srgbClr val="0000FF"/>
                </a:solidFill>
                <a:latin typeface="Arial"/>
                <a:cs typeface="Arial" pitchFamily="34" charset="0"/>
              </a:rPr>
              <a:t>The A&amp;I Guide</a:t>
            </a:r>
            <a:r>
              <a:rPr lang="en-US" sz="1600" b="1" dirty="0">
                <a:solidFill>
                  <a:srgbClr val="0000FF"/>
                </a:solidFill>
                <a:latin typeface="Arial"/>
                <a:cs typeface="Arial" pitchFamily="34" charset="0"/>
              </a:rPr>
              <a:t>, Part Two, Section 1-9 (II-1-27) </a:t>
            </a:r>
          </a:p>
        </p:txBody>
      </p:sp>
      <p:sp>
        <p:nvSpPr>
          <p:cNvPr id="15" name="TextBox 14"/>
          <p:cNvSpPr txBox="1">
            <a:spLocks noChangeArrowheads="1"/>
          </p:cNvSpPr>
          <p:nvPr/>
        </p:nvSpPr>
        <p:spPr bwMode="auto">
          <a:xfrm>
            <a:off x="2479676" y="4567238"/>
            <a:ext cx="2320925" cy="461962"/>
          </a:xfrm>
          <a:prstGeom prst="rect">
            <a:avLst/>
          </a:prstGeom>
          <a:noFill/>
          <a:ln w="9525">
            <a:noFill/>
            <a:miter lim="800000"/>
            <a:headEnd/>
            <a:tailEnd/>
          </a:ln>
        </p:spPr>
        <p:txBody>
          <a:bodyPr wrap="none">
            <a:spAutoFit/>
          </a:bodyPr>
          <a:lstStyle/>
          <a:p>
            <a:pPr fontAlgn="base">
              <a:spcBef>
                <a:spcPct val="0"/>
              </a:spcBef>
              <a:spcAft>
                <a:spcPct val="0"/>
              </a:spcAft>
            </a:pPr>
            <a:r>
              <a:rPr lang="en-US" sz="2400" b="1" dirty="0">
                <a:solidFill>
                  <a:srgbClr val="000000"/>
                </a:solidFill>
                <a:latin typeface="Arial" charset="0"/>
                <a:cs typeface="Arial" charset="0"/>
              </a:rPr>
              <a:t>(</a:t>
            </a:r>
            <a:r>
              <a:rPr lang="en-US" sz="2400" b="1" dirty="0">
                <a:solidFill>
                  <a:srgbClr val="0000FF"/>
                </a:solidFill>
                <a:latin typeface="Arial" charset="0"/>
                <a:cs typeface="Arial" charset="0"/>
              </a:rPr>
              <a:t>D</a:t>
            </a:r>
            <a:r>
              <a:rPr lang="en-US" sz="2400" b="1" dirty="0">
                <a:solidFill>
                  <a:srgbClr val="000000"/>
                </a:solidFill>
                <a:latin typeface="Arial" charset="0"/>
                <a:cs typeface="Arial" charset="0"/>
              </a:rPr>
              <a:t> – </a:t>
            </a:r>
            <a:r>
              <a:rPr lang="en-US" sz="2400" b="1" dirty="0">
                <a:solidFill>
                  <a:srgbClr val="008000"/>
                </a:solidFill>
                <a:latin typeface="Arial" charset="0"/>
                <a:cs typeface="Arial" charset="0"/>
              </a:rPr>
              <a:t>C</a:t>
            </a:r>
            <a:r>
              <a:rPr lang="en-US" sz="2400" b="1" dirty="0">
                <a:solidFill>
                  <a:srgbClr val="000000"/>
                </a:solidFill>
                <a:latin typeface="Arial" charset="0"/>
                <a:cs typeface="Arial" charset="0"/>
              </a:rPr>
              <a:t> – </a:t>
            </a:r>
            <a:r>
              <a:rPr lang="en-US" sz="2400" b="1" dirty="0">
                <a:solidFill>
                  <a:srgbClr val="CD8B33"/>
                </a:solidFill>
                <a:latin typeface="Arial" charset="0"/>
                <a:cs typeface="Arial" charset="0"/>
              </a:rPr>
              <a:t>H</a:t>
            </a:r>
            <a:r>
              <a:rPr lang="en-US" sz="2400" b="1" dirty="0">
                <a:solidFill>
                  <a:srgbClr val="000000"/>
                </a:solidFill>
                <a:latin typeface="Arial" charset="0"/>
                <a:cs typeface="Arial" charset="0"/>
              </a:rPr>
              <a:t> – </a:t>
            </a:r>
            <a:r>
              <a:rPr lang="en-US" sz="2400" b="1" dirty="0">
                <a:solidFill>
                  <a:srgbClr val="221304">
                    <a:lumMod val="75000"/>
                    <a:lumOff val="25000"/>
                  </a:srgbClr>
                </a:solidFill>
                <a:latin typeface="Arial" charset="0"/>
                <a:cs typeface="Arial" charset="0"/>
              </a:rPr>
              <a:t>O</a:t>
            </a:r>
            <a:r>
              <a:rPr lang="en-US" sz="2400" b="1" dirty="0">
                <a:solidFill>
                  <a:srgbClr val="000000"/>
                </a:solidFill>
                <a:latin typeface="Arial" charset="0"/>
                <a:cs typeface="Arial" charset="0"/>
              </a:rPr>
              <a:t>)</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8439" y="4903513"/>
            <a:ext cx="2146480" cy="1016000"/>
          </a:xfrm>
          <a:prstGeom prst="rect">
            <a:avLst/>
          </a:prstGeom>
        </p:spPr>
      </p:pic>
      <p:sp>
        <p:nvSpPr>
          <p:cNvPr id="18" name="Oval 17"/>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3137164267"/>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additive="base">
                                        <p:cTn id="7" dur="500" fill="hold"/>
                                        <p:tgtEl>
                                          <p:spTgt spid="808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0899">
                                            <p:txEl>
                                              <p:pRg st="0" end="0"/>
                                            </p:txEl>
                                          </p:spTgt>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8090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09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0899">
                                            <p:txEl>
                                              <p:pRg st="1" end="1"/>
                                            </p:txEl>
                                          </p:spTgt>
                                        </p:tgtEl>
                                        <p:attrNameLst>
                                          <p:attrName>style.visibility</p:attrName>
                                        </p:attrNameLst>
                                      </p:cBhvr>
                                      <p:to>
                                        <p:strVal val="visible"/>
                                      </p:to>
                                    </p:set>
                                    <p:anim calcmode="lin" valueType="num">
                                      <p:cBhvr additive="base">
                                        <p:cTn id="19" dur="500" fill="hold"/>
                                        <p:tgtEl>
                                          <p:spTgt spid="8089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08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0899">
                                            <p:txEl>
                                              <p:pRg st="2" end="2"/>
                                            </p:txEl>
                                          </p:spTgt>
                                        </p:tgtEl>
                                        <p:attrNameLst>
                                          <p:attrName>style.visibility</p:attrName>
                                        </p:attrNameLst>
                                      </p:cBhvr>
                                      <p:to>
                                        <p:strVal val="visible"/>
                                      </p:to>
                                    </p:set>
                                    <p:anim calcmode="lin" valueType="num">
                                      <p:cBhvr additive="base">
                                        <p:cTn id="25" dur="500" fill="hold"/>
                                        <p:tgtEl>
                                          <p:spTgt spid="8089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08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0899">
                                            <p:txEl>
                                              <p:pRg st="3" end="3"/>
                                            </p:txEl>
                                          </p:spTgt>
                                        </p:tgtEl>
                                        <p:attrNameLst>
                                          <p:attrName>style.visibility</p:attrName>
                                        </p:attrNameLst>
                                      </p:cBhvr>
                                      <p:to>
                                        <p:strVal val="visible"/>
                                      </p:to>
                                    </p:set>
                                    <p:anim calcmode="lin" valueType="num">
                                      <p:cBhvr additive="base">
                                        <p:cTn id="31" dur="500" fill="hold"/>
                                        <p:tgtEl>
                                          <p:spTgt spid="80899">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08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1754"/>
                                        </p:tgtEl>
                                        <p:attrNameLst>
                                          <p:attrName>style.visibility</p:attrName>
                                        </p:attrNameLst>
                                      </p:cBhvr>
                                      <p:to>
                                        <p:strVal val="visible"/>
                                      </p:to>
                                    </p:set>
                                    <p:anim calcmode="lin" valueType="num">
                                      <p:cBhvr additive="base">
                                        <p:cTn id="41" dur="500" fill="hold"/>
                                        <p:tgtEl>
                                          <p:spTgt spid="31754"/>
                                        </p:tgtEl>
                                        <p:attrNameLst>
                                          <p:attrName>ppt_x</p:attrName>
                                        </p:attrNameLst>
                                      </p:cBhvr>
                                      <p:tavLst>
                                        <p:tav tm="0">
                                          <p:val>
                                            <p:strVal val="#ppt_x"/>
                                          </p:val>
                                        </p:tav>
                                        <p:tav tm="100000">
                                          <p:val>
                                            <p:strVal val="#ppt_x"/>
                                          </p:val>
                                        </p:tav>
                                      </p:tavLst>
                                    </p:anim>
                                    <p:anim calcmode="lin" valueType="num">
                                      <p:cBhvr additive="base">
                                        <p:cTn id="42" dur="500" fill="hold"/>
                                        <p:tgtEl>
                                          <p:spTgt spid="3175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par>
                                <p:cTn id="51" presetID="1" presetClass="exit"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uiExpand="1" build="p" autoUpdateAnimBg="0"/>
      <p:bldP spid="80900" grpId="0" animBg="1"/>
      <p:bldP spid="80901" grpId="0" animBg="1"/>
      <p:bldP spid="13" grpId="0" animBg="1"/>
      <p:bldP spid="31754" grpId="0" animBg="1"/>
      <p:bldP spid="15" grpId="0"/>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1838425" y="1916413"/>
            <a:ext cx="4572000" cy="4132262"/>
          </a:xfrm>
        </p:spPr>
        <p:txBody>
          <a:bodyPr/>
          <a:lstStyle/>
          <a:p>
            <a:pPr>
              <a:buFont typeface="Arial" panose="020B0604020202020204" pitchFamily="34" charset="0"/>
              <a:buChar char="•"/>
            </a:pPr>
            <a:r>
              <a:rPr lang="en-US" sz="2400" dirty="0"/>
              <a:t>Events that are known to have happened</a:t>
            </a:r>
          </a:p>
          <a:p>
            <a:pPr>
              <a:buFont typeface="Arial" panose="020B0604020202020204" pitchFamily="34" charset="0"/>
              <a:buChar char="•"/>
            </a:pPr>
            <a:r>
              <a:rPr lang="en-US" sz="2400" i="1" dirty="0"/>
              <a:t>Things that are known to be true</a:t>
            </a:r>
          </a:p>
          <a:p>
            <a:pPr>
              <a:buFont typeface="Arial" panose="020B0604020202020204" pitchFamily="34" charset="0"/>
              <a:buChar char="•"/>
            </a:pPr>
            <a:r>
              <a:rPr lang="en-US" sz="2400" dirty="0"/>
              <a:t>Can be a combination of testimonies, documents or physical evidence</a:t>
            </a:r>
          </a:p>
          <a:p>
            <a:pPr>
              <a:buFont typeface="Arial" panose="020B0604020202020204" pitchFamily="34" charset="0"/>
              <a:buChar char="•"/>
            </a:pPr>
            <a:r>
              <a:rPr lang="en-US" sz="2400" i="1" dirty="0"/>
              <a:t>Must independently agree on a single point</a:t>
            </a:r>
          </a:p>
        </p:txBody>
      </p:sp>
      <p:sp>
        <p:nvSpPr>
          <p:cNvPr id="4"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49156" name="TextBox 7"/>
          <p:cNvSpPr txBox="1">
            <a:spLocks noChangeArrowheads="1"/>
          </p:cNvSpPr>
          <p:nvPr/>
        </p:nvSpPr>
        <p:spPr bwMode="auto">
          <a:xfrm>
            <a:off x="3810000" y="152401"/>
            <a:ext cx="4572000" cy="1077913"/>
          </a:xfrm>
          <a:prstGeom prst="rect">
            <a:avLst/>
          </a:prstGeom>
          <a:noFill/>
          <a:ln w="9525">
            <a:noFill/>
            <a:miter lim="800000"/>
            <a:headEnd/>
            <a:tailEnd/>
          </a:ln>
        </p:spPr>
        <p:txBody>
          <a:bodyPr>
            <a:spAutoFit/>
          </a:bodyPr>
          <a:lstStyle/>
          <a:p>
            <a:pPr algn="ctr" fontAlgn="base">
              <a:spcBef>
                <a:spcPct val="0"/>
              </a:spcBef>
              <a:spcAft>
                <a:spcPct val="0"/>
              </a:spcAft>
            </a:pPr>
            <a:r>
              <a:rPr lang="en-US" sz="4000" b="1" dirty="0">
                <a:solidFill>
                  <a:srgbClr val="000000"/>
                </a:solidFill>
                <a:latin typeface="Arial" charset="0"/>
                <a:cs typeface="Arial" charset="0"/>
              </a:rPr>
              <a:t>Fact</a:t>
            </a:r>
            <a:br>
              <a:rPr lang="en-US" sz="4000" b="1" dirty="0">
                <a:solidFill>
                  <a:srgbClr val="000000"/>
                </a:solidFill>
                <a:latin typeface="Arial" charset="0"/>
                <a:cs typeface="Arial" charset="0"/>
              </a:rPr>
            </a:br>
            <a:r>
              <a:rPr lang="en-US" sz="2400" b="1" i="1" dirty="0">
                <a:solidFill>
                  <a:srgbClr val="000000"/>
                </a:solidFill>
                <a:latin typeface="Arial" charset="0"/>
                <a:cs typeface="Arial" charset="0"/>
              </a:rPr>
              <a:t>DEFINITIONS</a:t>
            </a:r>
            <a:endParaRPr lang="en-US" sz="4000" b="1" dirty="0">
              <a:solidFill>
                <a:srgbClr val="000000"/>
              </a:solidFill>
              <a:latin typeface="Arial" charset="0"/>
              <a:cs typeface="Arial" charset="0"/>
            </a:endParaRPr>
          </a:p>
        </p:txBody>
      </p:sp>
      <p:pic>
        <p:nvPicPr>
          <p:cNvPr id="49157" name="Picture 8" descr="facts jinu7_blogspot_com.jpg"/>
          <p:cNvPicPr>
            <a:picLocks noChangeAspect="1"/>
          </p:cNvPicPr>
          <p:nvPr/>
        </p:nvPicPr>
        <p:blipFill>
          <a:blip r:embed="rId3" cstate="print"/>
          <a:srcRect/>
          <a:stretch>
            <a:fillRect/>
          </a:stretch>
        </p:blipFill>
        <p:spPr bwMode="auto">
          <a:xfrm>
            <a:off x="6384926" y="1447800"/>
            <a:ext cx="2962275" cy="3200400"/>
          </a:xfrm>
          <a:prstGeom prst="rect">
            <a:avLst/>
          </a:prstGeom>
          <a:noFill/>
          <a:ln w="9525">
            <a:noFill/>
            <a:miter lim="800000"/>
            <a:headEnd/>
            <a:tailEnd/>
          </a:ln>
        </p:spPr>
      </p:pic>
      <p:pic>
        <p:nvPicPr>
          <p:cNvPr id="49158" name="Picture 9" descr="SinglePointOfContact.png"/>
          <p:cNvPicPr>
            <a:picLocks noChangeAspect="1"/>
          </p:cNvPicPr>
          <p:nvPr/>
        </p:nvPicPr>
        <p:blipFill>
          <a:blip r:embed="rId4" cstate="print"/>
          <a:srcRect/>
          <a:stretch>
            <a:fillRect/>
          </a:stretch>
        </p:blipFill>
        <p:spPr bwMode="auto">
          <a:xfrm>
            <a:off x="8191500" y="4332288"/>
            <a:ext cx="1885950" cy="1873250"/>
          </a:xfrm>
          <a:prstGeom prst="rect">
            <a:avLst/>
          </a:prstGeom>
          <a:noFill/>
          <a:ln w="9525">
            <a:noFill/>
            <a:miter lim="800000"/>
            <a:headEnd/>
            <a:tailEnd/>
          </a:ln>
        </p:spPr>
      </p:pic>
      <p:sp>
        <p:nvSpPr>
          <p:cNvPr id="49159" name="TextBox 10"/>
          <p:cNvSpPr txBox="1">
            <a:spLocks noChangeArrowheads="1"/>
          </p:cNvSpPr>
          <p:nvPr/>
        </p:nvSpPr>
        <p:spPr bwMode="auto">
          <a:xfrm>
            <a:off x="1670673" y="6110630"/>
            <a:ext cx="5103812" cy="338554"/>
          </a:xfrm>
          <a:prstGeom prst="rect">
            <a:avLst/>
          </a:prstGeom>
          <a:noFill/>
          <a:ln w="9525">
            <a:noFill/>
            <a:miter lim="800000"/>
            <a:headEnd/>
            <a:tailEnd/>
          </a:ln>
        </p:spPr>
        <p:txBody>
          <a:bodyPr wrap="square">
            <a:spAutoFit/>
          </a:bodyPr>
          <a:lstStyle/>
          <a:p>
            <a:pPr fontAlgn="base">
              <a:spcBef>
                <a:spcPct val="0"/>
              </a:spcBef>
              <a:spcAft>
                <a:spcPct val="0"/>
              </a:spcAft>
            </a:pP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Section 1-10 (II-1-28) </a:t>
            </a:r>
            <a:endParaRPr lang="en-US" sz="1600" b="1" dirty="0">
              <a:solidFill>
                <a:srgbClr val="FFFFFF"/>
              </a:solidFill>
              <a:latin typeface="Arial" charset="0"/>
              <a:cs typeface="Arial" charset="0"/>
            </a:endParaRPr>
          </a:p>
        </p:txBody>
      </p:sp>
      <p:grpSp>
        <p:nvGrpSpPr>
          <p:cNvPr id="8" name="Group 12"/>
          <p:cNvGrpSpPr>
            <a:grpSpLocks/>
          </p:cNvGrpSpPr>
          <p:nvPr/>
        </p:nvGrpSpPr>
        <p:grpSpPr bwMode="auto">
          <a:xfrm>
            <a:off x="9436100" y="152400"/>
            <a:ext cx="1231900" cy="1219200"/>
            <a:chOff x="7467600" y="76200"/>
            <a:chExt cx="1231900" cy="1219200"/>
          </a:xfrm>
        </p:grpSpPr>
        <p:sp>
          <p:nvSpPr>
            <p:cNvPr id="9" name="AutoShape 5"/>
            <p:cNvSpPr>
              <a:spLocks noChangeArrowheads="1"/>
            </p:cNvSpPr>
            <p:nvPr/>
          </p:nvSpPr>
          <p:spPr bwMode="auto">
            <a:xfrm>
              <a:off x="7467600" y="76200"/>
              <a:ext cx="1231900"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endParaRPr lang="en-US" b="1" dirty="0">
                <a:solidFill>
                  <a:srgbClr val="000000"/>
                </a:solidFill>
              </a:endParaRPr>
            </a:p>
          </p:txBody>
        </p:sp>
        <p:sp>
          <p:nvSpPr>
            <p:cNvPr id="10" name="Text Box 6"/>
            <p:cNvSpPr txBox="1">
              <a:spLocks noChangeArrowheads="1"/>
            </p:cNvSpPr>
            <p:nvPr/>
          </p:nvSpPr>
          <p:spPr bwMode="auto">
            <a:xfrm>
              <a:off x="7811173" y="505336"/>
              <a:ext cx="647027" cy="523220"/>
            </a:xfrm>
            <a:prstGeom prst="rect">
              <a:avLst/>
            </a:prstGeom>
            <a:noFill/>
            <a:ln w="12700">
              <a:noFill/>
              <a:miter lim="800000"/>
              <a:headEnd/>
              <a:tailEnd/>
            </a:ln>
          </p:spPr>
          <p:txBody>
            <a:bodyPr>
              <a:spAutoFit/>
            </a:bodyPr>
            <a:lstStyle/>
            <a:p>
              <a:pPr eaLnBrk="0" fontAlgn="base" hangingPunct="0">
                <a:spcBef>
                  <a:spcPct val="0"/>
                </a:spcBef>
                <a:spcAft>
                  <a:spcPct val="0"/>
                </a:spcAft>
              </a:pPr>
              <a:r>
                <a:rPr lang="en-US" sz="1400" b="1" i="1" dirty="0">
                  <a:solidFill>
                    <a:srgbClr val="000000"/>
                  </a:solidFill>
                  <a:latin typeface="Tempus Sans ITC" pitchFamily="82" charset="0"/>
                  <a:cs typeface="Arial" charset="0"/>
                </a:rPr>
                <a:t>ELO</a:t>
              </a:r>
            </a:p>
            <a:p>
              <a:pPr eaLnBrk="0" fontAlgn="base" hangingPunct="0">
                <a:spcBef>
                  <a:spcPct val="0"/>
                </a:spcBef>
                <a:spcAft>
                  <a:spcPct val="0"/>
                </a:spcAft>
              </a:pPr>
              <a:r>
                <a:rPr lang="en-US" sz="1400" b="1" i="1" dirty="0">
                  <a:solidFill>
                    <a:srgbClr val="000000"/>
                  </a:solidFill>
                  <a:latin typeface="Tempus Sans ITC" pitchFamily="82" charset="0"/>
                  <a:cs typeface="Arial" charset="0"/>
                </a:rPr>
                <a:t>  3</a:t>
              </a:r>
            </a:p>
          </p:txBody>
        </p:sp>
      </p:grpSp>
    </p:spTree>
    <p:extLst>
      <p:ext uri="{BB962C8B-B14F-4D97-AF65-F5344CB8AC3E}">
        <p14:creationId xmlns:p14="http://schemas.microsoft.com/office/powerpoint/2010/main" val="3378979818"/>
      </p:ext>
    </p:extLst>
  </p:cSld>
  <p:clrMapOvr>
    <a:masterClrMapping/>
  </p:clrMapOvr>
  <p:transition>
    <p:pull/>
    <p:sndAc>
      <p:end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50179" name="Rectangle 2"/>
          <p:cNvSpPr>
            <a:spLocks noGrp="1" noChangeArrowheads="1"/>
          </p:cNvSpPr>
          <p:nvPr>
            <p:ph type="title"/>
          </p:nvPr>
        </p:nvSpPr>
        <p:spPr>
          <a:xfrm>
            <a:off x="2057401" y="108858"/>
            <a:ext cx="8080375" cy="1143000"/>
          </a:xfrm>
        </p:spPr>
        <p:txBody>
          <a:bodyPr/>
          <a:lstStyle/>
          <a:p>
            <a:pPr eaLnBrk="1" hangingPunct="1"/>
            <a:r>
              <a:rPr lang="en-US" sz="4000" dirty="0">
                <a:solidFill>
                  <a:schemeClr val="tx1"/>
                </a:solidFill>
              </a:rPr>
              <a:t>IG Standard of Proof</a:t>
            </a:r>
            <a:br>
              <a:rPr lang="en-US" sz="4000" dirty="0">
                <a:solidFill>
                  <a:schemeClr val="tx1"/>
                </a:solidFill>
              </a:rPr>
            </a:br>
            <a:r>
              <a:rPr lang="en-US" sz="2400" i="1" dirty="0">
                <a:solidFill>
                  <a:schemeClr val="tx1"/>
                </a:solidFill>
              </a:rPr>
              <a:t>DEFINITION</a:t>
            </a:r>
            <a:endParaRPr lang="en-US" sz="4000" dirty="0">
              <a:solidFill>
                <a:schemeClr val="tx1"/>
              </a:solidFill>
            </a:endParaRPr>
          </a:p>
        </p:txBody>
      </p:sp>
      <p:sp>
        <p:nvSpPr>
          <p:cNvPr id="83971" name="Rectangle 3"/>
          <p:cNvSpPr>
            <a:spLocks noGrp="1" noChangeArrowheads="1"/>
          </p:cNvSpPr>
          <p:nvPr>
            <p:ph type="body" idx="1"/>
          </p:nvPr>
        </p:nvSpPr>
        <p:spPr>
          <a:xfrm>
            <a:off x="1765401" y="1912738"/>
            <a:ext cx="8683625" cy="4087813"/>
          </a:xfrm>
        </p:spPr>
        <p:txBody>
          <a:bodyPr/>
          <a:lstStyle/>
          <a:p>
            <a:pPr eaLnBrk="1" hangingPunct="1"/>
            <a:r>
              <a:rPr lang="en-US" sz="2800" dirty="0"/>
              <a:t> </a:t>
            </a:r>
            <a:r>
              <a:rPr lang="en-US" sz="2800" i="1" u="sng" dirty="0"/>
              <a:t>Preponderance of credible evidence</a:t>
            </a:r>
          </a:p>
          <a:p>
            <a:pPr lvl="1" eaLnBrk="1" hangingPunct="1"/>
            <a:r>
              <a:rPr lang="en-US" sz="2400" dirty="0"/>
              <a:t>That evidence which has superiority of weight</a:t>
            </a:r>
          </a:p>
          <a:p>
            <a:pPr lvl="1" eaLnBrk="1" hangingPunct="1"/>
            <a:r>
              <a:rPr lang="en-US" sz="2400" dirty="0"/>
              <a:t>&gt;50%</a:t>
            </a:r>
          </a:p>
          <a:p>
            <a:pPr lvl="1" eaLnBrk="1" hangingPunct="1"/>
            <a:r>
              <a:rPr lang="en-US" sz="2400" dirty="0"/>
              <a:t>"More likely than not, it probably occurred"</a:t>
            </a:r>
          </a:p>
          <a:p>
            <a:pPr lvl="1" eaLnBrk="1" hangingPunct="1">
              <a:lnSpc>
                <a:spcPct val="80000"/>
              </a:lnSpc>
              <a:spcBef>
                <a:spcPct val="10000"/>
              </a:spcBef>
              <a:buFontTx/>
              <a:buNone/>
            </a:pPr>
            <a:endParaRPr lang="en-US" sz="2400" dirty="0">
              <a:solidFill>
                <a:srgbClr val="0000FF"/>
              </a:solidFill>
            </a:endParaRPr>
          </a:p>
          <a:p>
            <a:pPr eaLnBrk="1" hangingPunct="1"/>
            <a:r>
              <a:rPr lang="en-US" sz="2800" dirty="0"/>
              <a:t> </a:t>
            </a:r>
            <a:r>
              <a:rPr lang="en-US" sz="2800" i="1" u="sng" dirty="0"/>
              <a:t>Only two conclusions</a:t>
            </a:r>
            <a:r>
              <a:rPr lang="en-US" sz="2800" dirty="0"/>
              <a:t>:</a:t>
            </a:r>
          </a:p>
          <a:p>
            <a:pPr eaLnBrk="1" hangingPunct="1">
              <a:spcBef>
                <a:spcPct val="10000"/>
              </a:spcBef>
              <a:buFontTx/>
              <a:buNone/>
            </a:pPr>
            <a:r>
              <a:rPr lang="en-US" sz="3600" b="0" dirty="0">
                <a:solidFill>
                  <a:srgbClr val="FF3300"/>
                </a:solidFill>
              </a:rPr>
              <a:t>    </a:t>
            </a:r>
            <a:r>
              <a:rPr lang="en-US" sz="3600" dirty="0">
                <a:solidFill>
                  <a:srgbClr val="FF0000"/>
                </a:solidFill>
              </a:rPr>
              <a:t>S</a:t>
            </a:r>
            <a:r>
              <a:rPr lang="en-US" sz="2800" dirty="0">
                <a:solidFill>
                  <a:srgbClr val="FF0000"/>
                </a:solidFill>
              </a:rPr>
              <a:t>ubstantiated</a:t>
            </a:r>
          </a:p>
          <a:p>
            <a:pPr eaLnBrk="1" hangingPunct="1">
              <a:lnSpc>
                <a:spcPct val="140000"/>
              </a:lnSpc>
              <a:spcBef>
                <a:spcPct val="10000"/>
              </a:spcBef>
              <a:buFontTx/>
              <a:buNone/>
            </a:pPr>
            <a:r>
              <a:rPr lang="en-US" sz="3600" b="0" dirty="0">
                <a:solidFill>
                  <a:srgbClr val="FF3300"/>
                </a:solidFill>
              </a:rPr>
              <a:t>    </a:t>
            </a:r>
            <a:r>
              <a:rPr lang="en-US" sz="3600" dirty="0">
                <a:solidFill>
                  <a:srgbClr val="008000"/>
                </a:solidFill>
              </a:rPr>
              <a:t>N</a:t>
            </a:r>
            <a:r>
              <a:rPr lang="en-US" sz="2800" dirty="0">
                <a:solidFill>
                  <a:srgbClr val="008000"/>
                </a:solidFill>
              </a:rPr>
              <a:t>ot Substantiated</a:t>
            </a:r>
          </a:p>
        </p:txBody>
      </p:sp>
      <p:sp>
        <p:nvSpPr>
          <p:cNvPr id="84037" name="WordArt 69"/>
          <p:cNvSpPr>
            <a:spLocks noChangeArrowheads="1" noChangeShapeType="1" noTextEdit="1"/>
          </p:cNvSpPr>
          <p:nvPr/>
        </p:nvSpPr>
        <p:spPr bwMode="auto">
          <a:xfrm>
            <a:off x="6334225" y="5341737"/>
            <a:ext cx="838200" cy="6477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b="1" kern="10" dirty="0">
                <a:ln w="9525">
                  <a:solidFill>
                    <a:srgbClr val="000000"/>
                  </a:solidFill>
                  <a:round/>
                  <a:headEnd type="none" w="sm" len="sm"/>
                  <a:tailEnd type="none" w="sm" len="sm"/>
                </a:ln>
                <a:solidFill>
                  <a:srgbClr val="008000"/>
                </a:solidFill>
                <a:latin typeface="Arial Black"/>
                <a:cs typeface="Arial" charset="0"/>
              </a:rPr>
              <a:t>"N"</a:t>
            </a:r>
          </a:p>
        </p:txBody>
      </p:sp>
      <p:sp>
        <p:nvSpPr>
          <p:cNvPr id="84038" name="WordArt 70"/>
          <p:cNvSpPr>
            <a:spLocks noChangeArrowheads="1" noChangeShapeType="1" noTextEdit="1"/>
          </p:cNvSpPr>
          <p:nvPr/>
        </p:nvSpPr>
        <p:spPr bwMode="auto">
          <a:xfrm>
            <a:off x="5648426" y="4655937"/>
            <a:ext cx="790575" cy="6477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b="1" kern="10" dirty="0">
                <a:ln w="9525">
                  <a:solidFill>
                    <a:srgbClr val="000000"/>
                  </a:solidFill>
                  <a:round/>
                  <a:headEnd type="none" w="sm" len="sm"/>
                  <a:tailEnd type="none" w="sm" len="sm"/>
                </a:ln>
                <a:solidFill>
                  <a:srgbClr val="FF3300"/>
                </a:solidFill>
                <a:latin typeface="Arial Black"/>
                <a:cs typeface="Arial" charset="0"/>
              </a:rPr>
              <a:t>"S"</a:t>
            </a:r>
          </a:p>
        </p:txBody>
      </p:sp>
      <p:sp>
        <p:nvSpPr>
          <p:cNvPr id="50183" name="Rectangle 74"/>
          <p:cNvSpPr>
            <a:spLocks noChangeArrowheads="1"/>
          </p:cNvSpPr>
          <p:nvPr/>
        </p:nvSpPr>
        <p:spPr bwMode="auto">
          <a:xfrm>
            <a:off x="1850424" y="6056620"/>
            <a:ext cx="7091428" cy="584775"/>
          </a:xfrm>
          <a:prstGeom prst="rect">
            <a:avLst/>
          </a:prstGeom>
          <a:noFill/>
          <a:ln w="76200">
            <a:noFill/>
            <a:miter lim="800000"/>
            <a:headEnd/>
            <a:tailEnd/>
          </a:ln>
        </p:spPr>
        <p:txBody>
          <a:bodyPr wrap="none">
            <a:spAutoFit/>
          </a:bodyPr>
          <a:lstStyle/>
          <a:p>
            <a:pPr algn="ctr" fontAlgn="base">
              <a:spcBef>
                <a:spcPct val="0"/>
              </a:spcBef>
              <a:spcAft>
                <a:spcPct val="0"/>
              </a:spcAft>
            </a:pPr>
            <a:r>
              <a:rPr lang="en-US" sz="1600" b="1" dirty="0">
                <a:solidFill>
                  <a:srgbClr val="FF0000"/>
                </a:solidFill>
                <a:latin typeface="Arial" charset="0"/>
                <a:cs typeface="Arial" charset="0"/>
              </a:rPr>
              <a:t>AR 20-1, Paragraph 7-2; </a:t>
            </a: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Section 1-11 (II-1-29) </a:t>
            </a:r>
          </a:p>
          <a:p>
            <a:pPr algn="ctr" fontAlgn="base">
              <a:spcBef>
                <a:spcPct val="0"/>
              </a:spcBef>
              <a:spcAft>
                <a:spcPct val="0"/>
              </a:spcAft>
            </a:pPr>
            <a:endParaRPr lang="en-US" sz="1600" b="1" dirty="0">
              <a:solidFill>
                <a:srgbClr val="FF0000"/>
              </a:solidFill>
              <a:latin typeface="Arial" charset="0"/>
              <a:cs typeface="Arial" charset="0"/>
            </a:endParaRPr>
          </a:p>
        </p:txBody>
      </p:sp>
      <p:grpSp>
        <p:nvGrpSpPr>
          <p:cNvPr id="50185" name="Group 12"/>
          <p:cNvGrpSpPr>
            <a:grpSpLocks/>
          </p:cNvGrpSpPr>
          <p:nvPr/>
        </p:nvGrpSpPr>
        <p:grpSpPr bwMode="auto">
          <a:xfrm>
            <a:off x="9436100" y="152400"/>
            <a:ext cx="1231900" cy="1219200"/>
            <a:chOff x="7467600" y="76200"/>
            <a:chExt cx="1231900" cy="1219200"/>
          </a:xfrm>
        </p:grpSpPr>
        <p:sp>
          <p:nvSpPr>
            <p:cNvPr id="15" name="AutoShape 5"/>
            <p:cNvSpPr>
              <a:spLocks noChangeArrowheads="1"/>
            </p:cNvSpPr>
            <p:nvPr/>
          </p:nvSpPr>
          <p:spPr bwMode="auto">
            <a:xfrm>
              <a:off x="7467600" y="76200"/>
              <a:ext cx="1231900"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endParaRPr lang="en-US" b="1" dirty="0">
                <a:solidFill>
                  <a:srgbClr val="000000"/>
                </a:solidFill>
              </a:endParaRPr>
            </a:p>
          </p:txBody>
        </p:sp>
        <p:sp>
          <p:nvSpPr>
            <p:cNvPr id="50188" name="Text Box 6"/>
            <p:cNvSpPr txBox="1">
              <a:spLocks noChangeArrowheads="1"/>
            </p:cNvSpPr>
            <p:nvPr/>
          </p:nvSpPr>
          <p:spPr bwMode="auto">
            <a:xfrm>
              <a:off x="7811173" y="505336"/>
              <a:ext cx="647027" cy="523220"/>
            </a:xfrm>
            <a:prstGeom prst="rect">
              <a:avLst/>
            </a:prstGeom>
            <a:noFill/>
            <a:ln w="12700">
              <a:noFill/>
              <a:miter lim="800000"/>
              <a:headEnd/>
              <a:tailEnd/>
            </a:ln>
          </p:spPr>
          <p:txBody>
            <a:bodyPr>
              <a:spAutoFit/>
            </a:bodyPr>
            <a:lstStyle/>
            <a:p>
              <a:pPr eaLnBrk="0" fontAlgn="base" hangingPunct="0">
                <a:spcBef>
                  <a:spcPct val="0"/>
                </a:spcBef>
                <a:spcAft>
                  <a:spcPct val="0"/>
                </a:spcAft>
              </a:pPr>
              <a:r>
                <a:rPr lang="en-US" sz="1400" b="1" i="1" dirty="0">
                  <a:solidFill>
                    <a:srgbClr val="000000"/>
                  </a:solidFill>
                  <a:latin typeface="Tempus Sans ITC" pitchFamily="82" charset="0"/>
                  <a:cs typeface="Arial" charset="0"/>
                </a:rPr>
                <a:t>ELO</a:t>
              </a:r>
            </a:p>
            <a:p>
              <a:pPr eaLnBrk="0" fontAlgn="base" hangingPunct="0">
                <a:spcBef>
                  <a:spcPct val="0"/>
                </a:spcBef>
                <a:spcAft>
                  <a:spcPct val="0"/>
                </a:spcAft>
              </a:pPr>
              <a:r>
                <a:rPr lang="en-US" sz="1400" b="1" i="1" dirty="0">
                  <a:solidFill>
                    <a:srgbClr val="000000"/>
                  </a:solidFill>
                  <a:latin typeface="Tempus Sans ITC" pitchFamily="82" charset="0"/>
                  <a:cs typeface="Arial" charset="0"/>
                </a:rPr>
                <a:t>  4</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4048" y="4103487"/>
            <a:ext cx="2600325" cy="1752600"/>
          </a:xfrm>
          <a:prstGeom prst="rect">
            <a:avLst/>
          </a:prstGeom>
        </p:spPr>
      </p:pic>
      <p:sp>
        <p:nvSpPr>
          <p:cNvPr id="13" name="Oval 12"/>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1662411326"/>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 calcmode="lin" valueType="num">
                                      <p:cBhvr additive="base">
                                        <p:cTn id="7" dur="500" fill="hold"/>
                                        <p:tgtEl>
                                          <p:spTgt spid="839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397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3971">
                                            <p:txEl>
                                              <p:pRg st="1" end="1"/>
                                            </p:txEl>
                                          </p:spTgt>
                                        </p:tgtEl>
                                        <p:attrNameLst>
                                          <p:attrName>style.visibility</p:attrName>
                                        </p:attrNameLst>
                                      </p:cBhvr>
                                      <p:to>
                                        <p:strVal val="visible"/>
                                      </p:to>
                                    </p:set>
                                    <p:anim calcmode="lin" valueType="num">
                                      <p:cBhvr additive="base">
                                        <p:cTn id="11" dur="500" fill="hold"/>
                                        <p:tgtEl>
                                          <p:spTgt spid="8397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8397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3971">
                                            <p:txEl>
                                              <p:pRg st="2" end="2"/>
                                            </p:txEl>
                                          </p:spTgt>
                                        </p:tgtEl>
                                        <p:attrNameLst>
                                          <p:attrName>style.visibility</p:attrName>
                                        </p:attrNameLst>
                                      </p:cBhvr>
                                      <p:to>
                                        <p:strVal val="visible"/>
                                      </p:to>
                                    </p:set>
                                    <p:anim calcmode="lin" valueType="num">
                                      <p:cBhvr additive="base">
                                        <p:cTn id="15" dur="500" fill="hold"/>
                                        <p:tgtEl>
                                          <p:spTgt spid="8397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83971">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83971">
                                            <p:txEl>
                                              <p:pRg st="3" end="3"/>
                                            </p:txEl>
                                          </p:spTgt>
                                        </p:tgtEl>
                                        <p:attrNameLst>
                                          <p:attrName>style.visibility</p:attrName>
                                        </p:attrNameLst>
                                      </p:cBhvr>
                                      <p:to>
                                        <p:strVal val="visible"/>
                                      </p:to>
                                    </p:set>
                                    <p:anim calcmode="lin" valueType="num">
                                      <p:cBhvr additive="base">
                                        <p:cTn id="19" dur="500" fill="hold"/>
                                        <p:tgtEl>
                                          <p:spTgt spid="8397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39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3971">
                                            <p:txEl>
                                              <p:pRg st="5" end="5"/>
                                            </p:txEl>
                                          </p:spTgt>
                                        </p:tgtEl>
                                        <p:attrNameLst>
                                          <p:attrName>style.visibility</p:attrName>
                                        </p:attrNameLst>
                                      </p:cBhvr>
                                      <p:to>
                                        <p:strVal val="visible"/>
                                      </p:to>
                                    </p:set>
                                    <p:anim calcmode="lin" valueType="num">
                                      <p:cBhvr additive="base">
                                        <p:cTn id="25" dur="500" fill="hold"/>
                                        <p:tgtEl>
                                          <p:spTgt spid="83971">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3971">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83971">
                                            <p:txEl>
                                              <p:pRg st="6" end="6"/>
                                            </p:txEl>
                                          </p:spTgt>
                                        </p:tgtEl>
                                        <p:attrNameLst>
                                          <p:attrName>style.visibility</p:attrName>
                                        </p:attrNameLst>
                                      </p:cBhvr>
                                      <p:to>
                                        <p:strVal val="visible"/>
                                      </p:to>
                                    </p:set>
                                    <p:anim calcmode="lin" valueType="num">
                                      <p:cBhvr additive="base">
                                        <p:cTn id="29" dur="500" fill="hold"/>
                                        <p:tgtEl>
                                          <p:spTgt spid="83971">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83971">
                                            <p:txEl>
                                              <p:pRg st="6" end="6"/>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83971">
                                            <p:txEl>
                                              <p:pRg st="7" end="7"/>
                                            </p:txEl>
                                          </p:spTgt>
                                        </p:tgtEl>
                                        <p:attrNameLst>
                                          <p:attrName>style.visibility</p:attrName>
                                        </p:attrNameLst>
                                      </p:cBhvr>
                                      <p:to>
                                        <p:strVal val="visible"/>
                                      </p:to>
                                    </p:set>
                                    <p:anim calcmode="lin" valueType="num">
                                      <p:cBhvr additive="base">
                                        <p:cTn id="33" dur="500" fill="hold"/>
                                        <p:tgtEl>
                                          <p:spTgt spid="83971">
                                            <p:txEl>
                                              <p:pRg st="7" end="7"/>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83971">
                                            <p:txEl>
                                              <p:pRg st="7" end="7"/>
                                            </p:txEl>
                                          </p:spTgt>
                                        </p:tgtEl>
                                        <p:attrNameLst>
                                          <p:attrName>ppt_y</p:attrName>
                                        </p:attrNameLst>
                                      </p:cBhvr>
                                      <p:tavLst>
                                        <p:tav tm="0">
                                          <p:val>
                                            <p:strVal val="#ppt_y"/>
                                          </p:val>
                                        </p:tav>
                                        <p:tav tm="100000">
                                          <p:val>
                                            <p:strVal val="#ppt_y"/>
                                          </p:val>
                                        </p:tav>
                                      </p:tavLst>
                                    </p:anim>
                                  </p:childTnLst>
                                </p:cTn>
                              </p:par>
                              <p:par>
                                <p:cTn id="35" presetID="26" presetClass="entr" presetSubtype="0" fill="hold" grpId="0" nodeType="withEffect">
                                  <p:stCondLst>
                                    <p:cond delay="0"/>
                                  </p:stCondLst>
                                  <p:childTnLst>
                                    <p:set>
                                      <p:cBhvr>
                                        <p:cTn id="36" dur="1" fill="hold">
                                          <p:stCondLst>
                                            <p:cond delay="0"/>
                                          </p:stCondLst>
                                        </p:cTn>
                                        <p:tgtEl>
                                          <p:spTgt spid="84038"/>
                                        </p:tgtEl>
                                        <p:attrNameLst>
                                          <p:attrName>style.visibility</p:attrName>
                                        </p:attrNameLst>
                                      </p:cBhvr>
                                      <p:to>
                                        <p:strVal val="visible"/>
                                      </p:to>
                                    </p:set>
                                    <p:animEffect transition="in" filter="wipe(down)">
                                      <p:cBhvr>
                                        <p:cTn id="37" dur="580">
                                          <p:stCondLst>
                                            <p:cond delay="0"/>
                                          </p:stCondLst>
                                        </p:cTn>
                                        <p:tgtEl>
                                          <p:spTgt spid="84038"/>
                                        </p:tgtEl>
                                      </p:cBhvr>
                                    </p:animEffect>
                                    <p:anim calcmode="lin" valueType="num">
                                      <p:cBhvr>
                                        <p:cTn id="38" dur="1822" tmFilter="0,0; 0.14,0.36; 0.43,0.73; 0.71,0.91; 1.0,1.0">
                                          <p:stCondLst>
                                            <p:cond delay="0"/>
                                          </p:stCondLst>
                                        </p:cTn>
                                        <p:tgtEl>
                                          <p:spTgt spid="84038"/>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84038"/>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84038"/>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84038"/>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84038"/>
                                        </p:tgtEl>
                                        <p:attrNameLst>
                                          <p:attrName>ppt_y</p:attrName>
                                        </p:attrNameLst>
                                      </p:cBhvr>
                                      <p:tavLst>
                                        <p:tav tm="0" fmla="#ppt_y-sin(pi*$)/81">
                                          <p:val>
                                            <p:fltVal val="0"/>
                                          </p:val>
                                        </p:tav>
                                        <p:tav tm="100000">
                                          <p:val>
                                            <p:fltVal val="1"/>
                                          </p:val>
                                        </p:tav>
                                      </p:tavLst>
                                    </p:anim>
                                    <p:animScale>
                                      <p:cBhvr>
                                        <p:cTn id="43" dur="26">
                                          <p:stCondLst>
                                            <p:cond delay="650"/>
                                          </p:stCondLst>
                                        </p:cTn>
                                        <p:tgtEl>
                                          <p:spTgt spid="84038"/>
                                        </p:tgtEl>
                                      </p:cBhvr>
                                      <p:to x="100000" y="60000"/>
                                    </p:animScale>
                                    <p:animScale>
                                      <p:cBhvr>
                                        <p:cTn id="44" dur="166" decel="50000">
                                          <p:stCondLst>
                                            <p:cond delay="676"/>
                                          </p:stCondLst>
                                        </p:cTn>
                                        <p:tgtEl>
                                          <p:spTgt spid="84038"/>
                                        </p:tgtEl>
                                      </p:cBhvr>
                                      <p:to x="100000" y="100000"/>
                                    </p:animScale>
                                    <p:animScale>
                                      <p:cBhvr>
                                        <p:cTn id="45" dur="26">
                                          <p:stCondLst>
                                            <p:cond delay="1312"/>
                                          </p:stCondLst>
                                        </p:cTn>
                                        <p:tgtEl>
                                          <p:spTgt spid="84038"/>
                                        </p:tgtEl>
                                      </p:cBhvr>
                                      <p:to x="100000" y="80000"/>
                                    </p:animScale>
                                    <p:animScale>
                                      <p:cBhvr>
                                        <p:cTn id="46" dur="166" decel="50000">
                                          <p:stCondLst>
                                            <p:cond delay="1338"/>
                                          </p:stCondLst>
                                        </p:cTn>
                                        <p:tgtEl>
                                          <p:spTgt spid="84038"/>
                                        </p:tgtEl>
                                      </p:cBhvr>
                                      <p:to x="100000" y="100000"/>
                                    </p:animScale>
                                    <p:animScale>
                                      <p:cBhvr>
                                        <p:cTn id="47" dur="26">
                                          <p:stCondLst>
                                            <p:cond delay="1642"/>
                                          </p:stCondLst>
                                        </p:cTn>
                                        <p:tgtEl>
                                          <p:spTgt spid="84038"/>
                                        </p:tgtEl>
                                      </p:cBhvr>
                                      <p:to x="100000" y="90000"/>
                                    </p:animScale>
                                    <p:animScale>
                                      <p:cBhvr>
                                        <p:cTn id="48" dur="166" decel="50000">
                                          <p:stCondLst>
                                            <p:cond delay="1668"/>
                                          </p:stCondLst>
                                        </p:cTn>
                                        <p:tgtEl>
                                          <p:spTgt spid="84038"/>
                                        </p:tgtEl>
                                      </p:cBhvr>
                                      <p:to x="100000" y="100000"/>
                                    </p:animScale>
                                    <p:animScale>
                                      <p:cBhvr>
                                        <p:cTn id="49" dur="26">
                                          <p:stCondLst>
                                            <p:cond delay="1808"/>
                                          </p:stCondLst>
                                        </p:cTn>
                                        <p:tgtEl>
                                          <p:spTgt spid="84038"/>
                                        </p:tgtEl>
                                      </p:cBhvr>
                                      <p:to x="100000" y="95000"/>
                                    </p:animScale>
                                    <p:animScale>
                                      <p:cBhvr>
                                        <p:cTn id="50" dur="166" decel="50000">
                                          <p:stCondLst>
                                            <p:cond delay="1834"/>
                                          </p:stCondLst>
                                        </p:cTn>
                                        <p:tgtEl>
                                          <p:spTgt spid="84038"/>
                                        </p:tgtEl>
                                      </p:cBhvr>
                                      <p:to x="100000" y="100000"/>
                                    </p:animScale>
                                  </p:childTnLst>
                                </p:cTn>
                              </p:par>
                              <p:par>
                                <p:cTn id="51" presetID="26" presetClass="entr" presetSubtype="0" fill="hold" grpId="0" nodeType="withEffect">
                                  <p:stCondLst>
                                    <p:cond delay="0"/>
                                  </p:stCondLst>
                                  <p:childTnLst>
                                    <p:set>
                                      <p:cBhvr>
                                        <p:cTn id="52" dur="1" fill="hold">
                                          <p:stCondLst>
                                            <p:cond delay="0"/>
                                          </p:stCondLst>
                                        </p:cTn>
                                        <p:tgtEl>
                                          <p:spTgt spid="84037"/>
                                        </p:tgtEl>
                                        <p:attrNameLst>
                                          <p:attrName>style.visibility</p:attrName>
                                        </p:attrNameLst>
                                      </p:cBhvr>
                                      <p:to>
                                        <p:strVal val="visible"/>
                                      </p:to>
                                    </p:set>
                                    <p:animEffect transition="in" filter="wipe(down)">
                                      <p:cBhvr>
                                        <p:cTn id="53" dur="580">
                                          <p:stCondLst>
                                            <p:cond delay="0"/>
                                          </p:stCondLst>
                                        </p:cTn>
                                        <p:tgtEl>
                                          <p:spTgt spid="84037"/>
                                        </p:tgtEl>
                                      </p:cBhvr>
                                    </p:animEffect>
                                    <p:anim calcmode="lin" valueType="num">
                                      <p:cBhvr>
                                        <p:cTn id="54" dur="1822" tmFilter="0,0; 0.14,0.36; 0.43,0.73; 0.71,0.91; 1.0,1.0">
                                          <p:stCondLst>
                                            <p:cond delay="0"/>
                                          </p:stCondLst>
                                        </p:cTn>
                                        <p:tgtEl>
                                          <p:spTgt spid="84037"/>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84037"/>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84037"/>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84037"/>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84037"/>
                                        </p:tgtEl>
                                        <p:attrNameLst>
                                          <p:attrName>ppt_y</p:attrName>
                                        </p:attrNameLst>
                                      </p:cBhvr>
                                      <p:tavLst>
                                        <p:tav tm="0" fmla="#ppt_y-sin(pi*$)/81">
                                          <p:val>
                                            <p:fltVal val="0"/>
                                          </p:val>
                                        </p:tav>
                                        <p:tav tm="100000">
                                          <p:val>
                                            <p:fltVal val="1"/>
                                          </p:val>
                                        </p:tav>
                                      </p:tavLst>
                                    </p:anim>
                                    <p:animScale>
                                      <p:cBhvr>
                                        <p:cTn id="59" dur="26">
                                          <p:stCondLst>
                                            <p:cond delay="650"/>
                                          </p:stCondLst>
                                        </p:cTn>
                                        <p:tgtEl>
                                          <p:spTgt spid="84037"/>
                                        </p:tgtEl>
                                      </p:cBhvr>
                                      <p:to x="100000" y="60000"/>
                                    </p:animScale>
                                    <p:animScale>
                                      <p:cBhvr>
                                        <p:cTn id="60" dur="166" decel="50000">
                                          <p:stCondLst>
                                            <p:cond delay="676"/>
                                          </p:stCondLst>
                                        </p:cTn>
                                        <p:tgtEl>
                                          <p:spTgt spid="84037"/>
                                        </p:tgtEl>
                                      </p:cBhvr>
                                      <p:to x="100000" y="100000"/>
                                    </p:animScale>
                                    <p:animScale>
                                      <p:cBhvr>
                                        <p:cTn id="61" dur="26">
                                          <p:stCondLst>
                                            <p:cond delay="1312"/>
                                          </p:stCondLst>
                                        </p:cTn>
                                        <p:tgtEl>
                                          <p:spTgt spid="84037"/>
                                        </p:tgtEl>
                                      </p:cBhvr>
                                      <p:to x="100000" y="80000"/>
                                    </p:animScale>
                                    <p:animScale>
                                      <p:cBhvr>
                                        <p:cTn id="62" dur="166" decel="50000">
                                          <p:stCondLst>
                                            <p:cond delay="1338"/>
                                          </p:stCondLst>
                                        </p:cTn>
                                        <p:tgtEl>
                                          <p:spTgt spid="84037"/>
                                        </p:tgtEl>
                                      </p:cBhvr>
                                      <p:to x="100000" y="100000"/>
                                    </p:animScale>
                                    <p:animScale>
                                      <p:cBhvr>
                                        <p:cTn id="63" dur="26">
                                          <p:stCondLst>
                                            <p:cond delay="1642"/>
                                          </p:stCondLst>
                                        </p:cTn>
                                        <p:tgtEl>
                                          <p:spTgt spid="84037"/>
                                        </p:tgtEl>
                                      </p:cBhvr>
                                      <p:to x="100000" y="90000"/>
                                    </p:animScale>
                                    <p:animScale>
                                      <p:cBhvr>
                                        <p:cTn id="64" dur="166" decel="50000">
                                          <p:stCondLst>
                                            <p:cond delay="1668"/>
                                          </p:stCondLst>
                                        </p:cTn>
                                        <p:tgtEl>
                                          <p:spTgt spid="84037"/>
                                        </p:tgtEl>
                                      </p:cBhvr>
                                      <p:to x="100000" y="100000"/>
                                    </p:animScale>
                                    <p:animScale>
                                      <p:cBhvr>
                                        <p:cTn id="65" dur="26">
                                          <p:stCondLst>
                                            <p:cond delay="1808"/>
                                          </p:stCondLst>
                                        </p:cTn>
                                        <p:tgtEl>
                                          <p:spTgt spid="84037"/>
                                        </p:tgtEl>
                                      </p:cBhvr>
                                      <p:to x="100000" y="95000"/>
                                    </p:animScale>
                                    <p:animScale>
                                      <p:cBhvr>
                                        <p:cTn id="66" dur="166" decel="50000">
                                          <p:stCondLst>
                                            <p:cond delay="1834"/>
                                          </p:stCondLst>
                                        </p:cTn>
                                        <p:tgtEl>
                                          <p:spTgt spid="84037"/>
                                        </p:tgtEl>
                                      </p:cBhvr>
                                      <p:to x="100000" y="100000"/>
                                    </p:animScale>
                                  </p:childTnLst>
                                </p:cTn>
                              </p:par>
                              <p:par>
                                <p:cTn id="67" presetID="1" presetClass="exit" presetSubtype="0" fill="hold" grpId="0" nodeType="withEffect">
                                  <p:stCondLst>
                                    <p:cond delay="0"/>
                                  </p:stCondLst>
                                  <p:childTnLst>
                                    <p:set>
                                      <p:cBhvr>
                                        <p:cTn id="68"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autoUpdateAnimBg="0"/>
      <p:bldP spid="84037" grpId="0"/>
      <p:bldP spid="84038"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51203" name="Rectangle 1026"/>
          <p:cNvSpPr>
            <a:spLocks noGrp="1" noChangeArrowheads="1"/>
          </p:cNvSpPr>
          <p:nvPr>
            <p:ph type="title"/>
          </p:nvPr>
        </p:nvSpPr>
        <p:spPr>
          <a:xfrm>
            <a:off x="3189515" y="108858"/>
            <a:ext cx="5794375" cy="1143000"/>
          </a:xfrm>
        </p:spPr>
        <p:txBody>
          <a:bodyPr/>
          <a:lstStyle/>
          <a:p>
            <a:pPr eaLnBrk="1" hangingPunct="1"/>
            <a:r>
              <a:rPr lang="en-US" sz="4000" dirty="0">
                <a:solidFill>
                  <a:schemeClr val="tx1"/>
                </a:solidFill>
              </a:rPr>
              <a:t>4-Part Allegation</a:t>
            </a:r>
            <a:br>
              <a:rPr lang="en-US" sz="4000" dirty="0">
                <a:solidFill>
                  <a:schemeClr val="tx1"/>
                </a:solidFill>
              </a:rPr>
            </a:br>
            <a:r>
              <a:rPr lang="en-US" sz="2400" i="1" dirty="0">
                <a:solidFill>
                  <a:schemeClr val="tx1"/>
                </a:solidFill>
              </a:rPr>
              <a:t>DEFINITION</a:t>
            </a:r>
          </a:p>
        </p:txBody>
      </p:sp>
      <p:sp>
        <p:nvSpPr>
          <p:cNvPr id="59395" name="Rectangle 1027"/>
          <p:cNvSpPr>
            <a:spLocks noGrp="1" noChangeArrowheads="1"/>
          </p:cNvSpPr>
          <p:nvPr>
            <p:ph type="body" idx="1"/>
          </p:nvPr>
        </p:nvSpPr>
        <p:spPr>
          <a:xfrm>
            <a:off x="1762226" y="1914326"/>
            <a:ext cx="8664475" cy="4086225"/>
          </a:xfrm>
        </p:spPr>
        <p:txBody>
          <a:bodyPr/>
          <a:lstStyle/>
          <a:p>
            <a:pPr eaLnBrk="1" hangingPunct="1">
              <a:buClr>
                <a:schemeClr val="tx1"/>
              </a:buClr>
            </a:pPr>
            <a:r>
              <a:rPr lang="en-US" sz="2800" dirty="0"/>
              <a:t> </a:t>
            </a:r>
            <a:r>
              <a:rPr lang="en-US" sz="2800" i="1" u="sng" dirty="0"/>
              <a:t>Who</a:t>
            </a:r>
          </a:p>
          <a:p>
            <a:pPr lvl="1" eaLnBrk="1" hangingPunct="1">
              <a:buClr>
                <a:schemeClr val="tx1"/>
              </a:buClr>
            </a:pPr>
            <a:r>
              <a:rPr lang="en-US" dirty="0"/>
              <a:t>Must be an individual; name</a:t>
            </a:r>
          </a:p>
          <a:p>
            <a:pPr eaLnBrk="1" hangingPunct="1">
              <a:lnSpc>
                <a:spcPct val="110000"/>
              </a:lnSpc>
              <a:buClr>
                <a:schemeClr val="tx1"/>
              </a:buClr>
            </a:pPr>
            <a:r>
              <a:rPr lang="en-US" sz="2800" dirty="0">
                <a:solidFill>
                  <a:srgbClr val="FF0000"/>
                </a:solidFill>
              </a:rPr>
              <a:t> </a:t>
            </a:r>
            <a:r>
              <a:rPr lang="en-US" sz="2800" i="1" u="sng" dirty="0">
                <a:solidFill>
                  <a:srgbClr val="FF0000"/>
                </a:solidFill>
              </a:rPr>
              <a:t>Improperly</a:t>
            </a:r>
          </a:p>
          <a:p>
            <a:pPr lvl="1" eaLnBrk="1" hangingPunct="1">
              <a:buClr>
                <a:schemeClr val="tx1"/>
              </a:buClr>
            </a:pPr>
            <a:r>
              <a:rPr lang="en-US" dirty="0"/>
              <a:t>The word “improperly” shows wrongdoing – may be implied</a:t>
            </a:r>
            <a:endParaRPr lang="en-US" dirty="0">
              <a:solidFill>
                <a:srgbClr val="0000FF"/>
              </a:solidFill>
            </a:endParaRPr>
          </a:p>
          <a:p>
            <a:pPr eaLnBrk="1" hangingPunct="1">
              <a:lnSpc>
                <a:spcPct val="120000"/>
              </a:lnSpc>
              <a:buClr>
                <a:schemeClr val="tx1"/>
              </a:buClr>
            </a:pPr>
            <a:r>
              <a:rPr lang="en-US" sz="2800" dirty="0">
                <a:solidFill>
                  <a:srgbClr val="FF0000"/>
                </a:solidFill>
              </a:rPr>
              <a:t> </a:t>
            </a:r>
            <a:r>
              <a:rPr lang="en-US" sz="2800" i="1" u="sng" dirty="0"/>
              <a:t>Did</a:t>
            </a:r>
            <a:r>
              <a:rPr lang="en-US" sz="2800" dirty="0"/>
              <a:t> (or failed to do)</a:t>
            </a:r>
          </a:p>
          <a:p>
            <a:pPr eaLnBrk="1" hangingPunct="1">
              <a:lnSpc>
                <a:spcPct val="120000"/>
              </a:lnSpc>
              <a:buClr>
                <a:schemeClr val="tx1"/>
              </a:buClr>
            </a:pPr>
            <a:r>
              <a:rPr lang="en-US" sz="2800" b="0" dirty="0"/>
              <a:t> </a:t>
            </a:r>
            <a:r>
              <a:rPr lang="en-US" sz="2800" i="1" u="sng" dirty="0">
                <a:solidFill>
                  <a:srgbClr val="FF0000"/>
                </a:solidFill>
              </a:rPr>
              <a:t>In Violation of a Standard</a:t>
            </a:r>
          </a:p>
          <a:p>
            <a:pPr lvl="1" eaLnBrk="1" hangingPunct="1">
              <a:buClr>
                <a:schemeClr val="tx1"/>
              </a:buClr>
            </a:pPr>
            <a:r>
              <a:rPr lang="en-US" dirty="0"/>
              <a:t>A standard is law, regulation, or policy</a:t>
            </a:r>
          </a:p>
        </p:txBody>
      </p:sp>
      <p:sp>
        <p:nvSpPr>
          <p:cNvPr id="51206" name="Rectangle 1092"/>
          <p:cNvSpPr>
            <a:spLocks noChangeArrowheads="1"/>
          </p:cNvSpPr>
          <p:nvPr/>
        </p:nvSpPr>
        <p:spPr bwMode="auto">
          <a:xfrm>
            <a:off x="1643210" y="6125278"/>
            <a:ext cx="6328528" cy="338554"/>
          </a:xfrm>
          <a:prstGeom prst="rect">
            <a:avLst/>
          </a:prstGeom>
          <a:noFill/>
          <a:ln w="76200">
            <a:noFill/>
            <a:miter lim="800000"/>
            <a:headEnd/>
            <a:tailEnd/>
          </a:ln>
        </p:spPr>
        <p:txBody>
          <a:bodyPr wrap="none">
            <a:spAutoFit/>
          </a:bodyPr>
          <a:lstStyle/>
          <a:p>
            <a:pPr algn="ctr" fontAlgn="base">
              <a:spcBef>
                <a:spcPct val="0"/>
              </a:spcBef>
              <a:spcAft>
                <a:spcPct val="0"/>
              </a:spcAft>
            </a:pPr>
            <a:r>
              <a:rPr lang="en-US" sz="1600" b="1" dirty="0">
                <a:solidFill>
                  <a:srgbClr val="FF0000"/>
                </a:solidFill>
                <a:latin typeface="Arial" charset="0"/>
                <a:cs typeface="Arial" charset="0"/>
              </a:rPr>
              <a:t>AR 20-1, Glossary;</a:t>
            </a:r>
            <a:r>
              <a:rPr lang="en-US" sz="1600" b="1" dirty="0">
                <a:solidFill>
                  <a:srgbClr val="0000FF"/>
                </a:solidFill>
                <a:latin typeface="Arial" charset="0"/>
                <a:cs typeface="Arial" charset="0"/>
              </a:rPr>
              <a:t> </a:t>
            </a: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Section 2-2 (II-2-3)</a:t>
            </a:r>
          </a:p>
        </p:txBody>
      </p:sp>
      <p:grpSp>
        <p:nvGrpSpPr>
          <p:cNvPr id="51208" name="Group 12"/>
          <p:cNvGrpSpPr>
            <a:grpSpLocks/>
          </p:cNvGrpSpPr>
          <p:nvPr/>
        </p:nvGrpSpPr>
        <p:grpSpPr bwMode="auto">
          <a:xfrm>
            <a:off x="9436100" y="152400"/>
            <a:ext cx="1231900" cy="1219200"/>
            <a:chOff x="7467600" y="76200"/>
            <a:chExt cx="1231900" cy="1219200"/>
          </a:xfrm>
        </p:grpSpPr>
        <p:sp>
          <p:nvSpPr>
            <p:cNvPr id="71" name="AutoShape 5"/>
            <p:cNvSpPr>
              <a:spLocks noChangeArrowheads="1"/>
            </p:cNvSpPr>
            <p:nvPr/>
          </p:nvSpPr>
          <p:spPr bwMode="auto">
            <a:xfrm>
              <a:off x="7467600" y="76200"/>
              <a:ext cx="1231900"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endParaRPr lang="en-US" b="1" dirty="0">
                <a:solidFill>
                  <a:srgbClr val="000000"/>
                </a:solidFill>
              </a:endParaRPr>
            </a:p>
          </p:txBody>
        </p:sp>
        <p:sp>
          <p:nvSpPr>
            <p:cNvPr id="51210" name="Text Box 6"/>
            <p:cNvSpPr txBox="1">
              <a:spLocks noChangeArrowheads="1"/>
            </p:cNvSpPr>
            <p:nvPr/>
          </p:nvSpPr>
          <p:spPr bwMode="auto">
            <a:xfrm>
              <a:off x="7811173" y="505336"/>
              <a:ext cx="647027" cy="523220"/>
            </a:xfrm>
            <a:prstGeom prst="rect">
              <a:avLst/>
            </a:prstGeom>
            <a:noFill/>
            <a:ln w="12700">
              <a:noFill/>
              <a:miter lim="800000"/>
              <a:headEnd/>
              <a:tailEnd/>
            </a:ln>
          </p:spPr>
          <p:txBody>
            <a:bodyPr>
              <a:spAutoFit/>
            </a:bodyPr>
            <a:lstStyle/>
            <a:p>
              <a:pPr eaLnBrk="0" fontAlgn="base" hangingPunct="0">
                <a:spcBef>
                  <a:spcPct val="0"/>
                </a:spcBef>
                <a:spcAft>
                  <a:spcPct val="0"/>
                </a:spcAft>
              </a:pPr>
              <a:r>
                <a:rPr lang="en-US" sz="1400" b="1" i="1" dirty="0">
                  <a:solidFill>
                    <a:srgbClr val="000000"/>
                  </a:solidFill>
                  <a:latin typeface="Tempus Sans ITC" pitchFamily="82" charset="0"/>
                  <a:cs typeface="Arial" charset="0"/>
                </a:rPr>
                <a:t>ELO</a:t>
              </a:r>
            </a:p>
            <a:p>
              <a:pPr eaLnBrk="0" fontAlgn="base" hangingPunct="0">
                <a:spcBef>
                  <a:spcPct val="0"/>
                </a:spcBef>
                <a:spcAft>
                  <a:spcPct val="0"/>
                </a:spcAft>
              </a:pPr>
              <a:r>
                <a:rPr lang="en-US" sz="1400" b="1" i="1" dirty="0">
                  <a:solidFill>
                    <a:srgbClr val="000000"/>
                  </a:solidFill>
                  <a:latin typeface="Tempus Sans ITC" pitchFamily="82" charset="0"/>
                  <a:cs typeface="Arial" charset="0"/>
                </a:rPr>
                <a:t>  5</a:t>
              </a:r>
            </a:p>
          </p:txBody>
        </p:sp>
      </p:gr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7848" y="1499378"/>
            <a:ext cx="2587752" cy="1722120"/>
          </a:xfrm>
          <a:prstGeom prst="rect">
            <a:avLst/>
          </a:prstGeom>
        </p:spPr>
      </p:pic>
      <p:pic>
        <p:nvPicPr>
          <p:cNvPr id="10" name="Picture 2" descr="C:\Users\michael.p.warrington\AppData\Local\Microsoft\Windows\Temporary Internet Files\Content.IE5\5E9EYWSO\MC900433836[1].png"/>
          <p:cNvPicPr>
            <a:picLocks noChangeAspect="1" noChangeArrowheads="1"/>
          </p:cNvPicPr>
          <p:nvPr/>
        </p:nvPicPr>
        <p:blipFill>
          <a:blip r:embed="rId4" cstate="print"/>
          <a:srcRect/>
          <a:stretch>
            <a:fillRect/>
          </a:stretch>
        </p:blipFill>
        <p:spPr bwMode="auto">
          <a:xfrm>
            <a:off x="9753828" y="5486628"/>
            <a:ext cx="914172" cy="914172"/>
          </a:xfrm>
          <a:prstGeom prst="rect">
            <a:avLst/>
          </a:prstGeom>
          <a:noFill/>
        </p:spPr>
      </p:pic>
      <p:sp>
        <p:nvSpPr>
          <p:cNvPr id="12" name="Oval 11"/>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1337708683"/>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additive="base">
                                        <p:cTn id="7" dur="500" fill="hold"/>
                                        <p:tgtEl>
                                          <p:spTgt spid="593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939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anim calcmode="lin" valueType="num">
                                      <p:cBhvr additive="base">
                                        <p:cTn id="11" dur="500" fill="hold"/>
                                        <p:tgtEl>
                                          <p:spTgt spid="5939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93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9395">
                                            <p:txEl>
                                              <p:pRg st="2" end="2"/>
                                            </p:txEl>
                                          </p:spTgt>
                                        </p:tgtEl>
                                        <p:attrNameLst>
                                          <p:attrName>style.visibility</p:attrName>
                                        </p:attrNameLst>
                                      </p:cBhvr>
                                      <p:to>
                                        <p:strVal val="visible"/>
                                      </p:to>
                                    </p:set>
                                    <p:anim calcmode="lin" valueType="num">
                                      <p:cBhvr additive="base">
                                        <p:cTn id="17" dur="500" fill="hold"/>
                                        <p:tgtEl>
                                          <p:spTgt spid="59395">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9395">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59395">
                                            <p:txEl>
                                              <p:pRg st="3" end="3"/>
                                            </p:txEl>
                                          </p:spTgt>
                                        </p:tgtEl>
                                        <p:attrNameLst>
                                          <p:attrName>style.visibility</p:attrName>
                                        </p:attrNameLst>
                                      </p:cBhvr>
                                      <p:to>
                                        <p:strVal val="visible"/>
                                      </p:to>
                                    </p:set>
                                    <p:anim calcmode="lin" valueType="num">
                                      <p:cBhvr additive="base">
                                        <p:cTn id="21" dur="500" fill="hold"/>
                                        <p:tgtEl>
                                          <p:spTgt spid="59395">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93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59395">
                                            <p:txEl>
                                              <p:pRg st="4" end="4"/>
                                            </p:txEl>
                                          </p:spTgt>
                                        </p:tgtEl>
                                        <p:attrNameLst>
                                          <p:attrName>style.visibility</p:attrName>
                                        </p:attrNameLst>
                                      </p:cBhvr>
                                      <p:to>
                                        <p:strVal val="visible"/>
                                      </p:to>
                                    </p:set>
                                    <p:anim calcmode="lin" valueType="num">
                                      <p:cBhvr additive="base">
                                        <p:cTn id="27" dur="500" fill="hold"/>
                                        <p:tgtEl>
                                          <p:spTgt spid="59395">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939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59395">
                                            <p:txEl>
                                              <p:pRg st="5" end="5"/>
                                            </p:txEl>
                                          </p:spTgt>
                                        </p:tgtEl>
                                        <p:attrNameLst>
                                          <p:attrName>style.visibility</p:attrName>
                                        </p:attrNameLst>
                                      </p:cBhvr>
                                      <p:to>
                                        <p:strVal val="visible"/>
                                      </p:to>
                                    </p:set>
                                    <p:anim calcmode="lin" valueType="num">
                                      <p:cBhvr additive="base">
                                        <p:cTn id="33" dur="500" fill="hold"/>
                                        <p:tgtEl>
                                          <p:spTgt spid="59395">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59395">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59395">
                                            <p:txEl>
                                              <p:pRg st="6" end="6"/>
                                            </p:txEl>
                                          </p:spTgt>
                                        </p:tgtEl>
                                        <p:attrNameLst>
                                          <p:attrName>style.visibility</p:attrName>
                                        </p:attrNameLst>
                                      </p:cBhvr>
                                      <p:to>
                                        <p:strVal val="visible"/>
                                      </p:to>
                                    </p:set>
                                    <p:anim calcmode="lin" valueType="num">
                                      <p:cBhvr additive="base">
                                        <p:cTn id="37" dur="500" fill="hold"/>
                                        <p:tgtEl>
                                          <p:spTgt spid="59395">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939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xit"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autoUpdateAnimBg="0"/>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61443" name="Rectangle 2"/>
          <p:cNvSpPr>
            <a:spLocks noGrp="1" noChangeArrowheads="1"/>
          </p:cNvSpPr>
          <p:nvPr>
            <p:ph type="title"/>
          </p:nvPr>
        </p:nvSpPr>
        <p:spPr>
          <a:xfrm>
            <a:off x="2552700" y="354212"/>
            <a:ext cx="7086600" cy="914400"/>
          </a:xfrm>
        </p:spPr>
        <p:txBody>
          <a:bodyPr/>
          <a:lstStyle/>
          <a:p>
            <a:pPr eaLnBrk="1" hangingPunct="1"/>
            <a:r>
              <a:rPr lang="en-US" sz="4000" dirty="0">
                <a:solidFill>
                  <a:schemeClr val="tx1"/>
                </a:solidFill>
              </a:rPr>
              <a:t>Summary</a:t>
            </a:r>
          </a:p>
        </p:txBody>
      </p:sp>
      <p:sp>
        <p:nvSpPr>
          <p:cNvPr id="41988" name="Rectangle 3"/>
          <p:cNvSpPr>
            <a:spLocks noGrp="1" noChangeArrowheads="1"/>
          </p:cNvSpPr>
          <p:nvPr>
            <p:ph type="body" idx="1"/>
          </p:nvPr>
        </p:nvSpPr>
        <p:spPr>
          <a:xfrm>
            <a:off x="1676400" y="1915106"/>
            <a:ext cx="8839200" cy="4504944"/>
          </a:xfrm>
        </p:spPr>
        <p:txBody>
          <a:bodyPr/>
          <a:lstStyle/>
          <a:p>
            <a:pPr marL="509588" indent="-509588" eaLnBrk="1" hangingPunct="1">
              <a:lnSpc>
                <a:spcPct val="90000"/>
              </a:lnSpc>
              <a:spcBef>
                <a:spcPct val="5000"/>
              </a:spcBef>
              <a:spcAft>
                <a:spcPts val="600"/>
              </a:spcAft>
              <a:buNone/>
            </a:pPr>
            <a:r>
              <a:rPr lang="en-US" sz="2800" dirty="0">
                <a:solidFill>
                  <a:srgbClr val="000000"/>
                </a:solidFill>
              </a:rPr>
              <a:t>ELO 2.  Describe an individual’s rights or non-rights given that person’s role and status.</a:t>
            </a:r>
          </a:p>
          <a:p>
            <a:pPr lvl="1" eaLnBrk="1" hangingPunct="1">
              <a:spcBef>
                <a:spcPts val="0"/>
              </a:spcBef>
              <a:spcAft>
                <a:spcPts val="1800"/>
              </a:spcAft>
            </a:pPr>
            <a:r>
              <a:rPr lang="en-US" sz="2000" dirty="0">
                <a:solidFill>
                  <a:srgbClr val="000000"/>
                </a:solidFill>
              </a:rPr>
              <a:t>	</a:t>
            </a:r>
            <a:r>
              <a:rPr lang="en-US" sz="2200" dirty="0">
                <a:solidFill>
                  <a:srgbClr val="000000"/>
                </a:solidFill>
              </a:rPr>
              <a:t>Witness, Subject, Suspect</a:t>
            </a:r>
          </a:p>
          <a:p>
            <a:pPr marL="509588" indent="-509588" eaLnBrk="1" hangingPunct="1">
              <a:lnSpc>
                <a:spcPct val="90000"/>
              </a:lnSpc>
              <a:spcBef>
                <a:spcPct val="5000"/>
              </a:spcBef>
              <a:spcAft>
                <a:spcPts val="1800"/>
              </a:spcAft>
              <a:buNone/>
            </a:pPr>
            <a:r>
              <a:rPr lang="en-US" sz="2800" dirty="0">
                <a:solidFill>
                  <a:srgbClr val="000000"/>
                </a:solidFill>
              </a:rPr>
              <a:t>ELO 3.  Describe a fact and the levels of evidence used in the Investigations function.</a:t>
            </a:r>
          </a:p>
          <a:p>
            <a:pPr marL="509588" indent="-509588" eaLnBrk="1" hangingPunct="1">
              <a:lnSpc>
                <a:spcPct val="90000"/>
              </a:lnSpc>
              <a:spcBef>
                <a:spcPct val="5000"/>
              </a:spcBef>
              <a:spcAft>
                <a:spcPts val="1800"/>
              </a:spcAft>
              <a:buNone/>
            </a:pPr>
            <a:r>
              <a:rPr lang="en-US" sz="2800" dirty="0">
                <a:solidFill>
                  <a:srgbClr val="000000"/>
                </a:solidFill>
              </a:rPr>
              <a:t>ELO 4.  Describe the IG Standard of proof.</a:t>
            </a:r>
          </a:p>
          <a:p>
            <a:pPr marL="509588" indent="-509588" eaLnBrk="1" hangingPunct="1">
              <a:lnSpc>
                <a:spcPct val="90000"/>
              </a:lnSpc>
              <a:spcBef>
                <a:spcPct val="5000"/>
              </a:spcBef>
              <a:spcAft>
                <a:spcPts val="1800"/>
              </a:spcAft>
              <a:buNone/>
            </a:pPr>
            <a:r>
              <a:rPr lang="en-US" sz="2800" dirty="0"/>
              <a:t>ELO 5.  Describe the parts of an allegation.</a:t>
            </a:r>
          </a:p>
          <a:p>
            <a:pPr marL="509588" indent="-509588" eaLnBrk="1" hangingPunct="1">
              <a:lnSpc>
                <a:spcPct val="90000"/>
              </a:lnSpc>
              <a:spcBef>
                <a:spcPct val="5000"/>
              </a:spcBef>
              <a:spcAft>
                <a:spcPts val="1800"/>
              </a:spcAft>
              <a:buNone/>
            </a:pPr>
            <a:endParaRPr lang="en-US" sz="2800" dirty="0">
              <a:solidFill>
                <a:srgbClr val="000000"/>
              </a:solidFill>
            </a:endParaRPr>
          </a:p>
          <a:p>
            <a:pPr marL="0" indent="0" eaLnBrk="1" hangingPunct="1">
              <a:buNone/>
            </a:pPr>
            <a:endParaRPr lang="en-US" sz="800" dirty="0"/>
          </a:p>
        </p:txBody>
      </p:sp>
      <p:sp>
        <p:nvSpPr>
          <p:cNvPr id="6" name="Oval 5"/>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3105435905"/>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988">
                                            <p:txEl>
                                              <p:pRg st="0" end="0"/>
                                            </p:txEl>
                                          </p:spTgt>
                                        </p:tgtEl>
                                        <p:attrNameLst>
                                          <p:attrName>style.visibility</p:attrName>
                                        </p:attrNameLst>
                                      </p:cBhvr>
                                      <p:to>
                                        <p:strVal val="visible"/>
                                      </p:to>
                                    </p:set>
                                    <p:anim calcmode="lin" valueType="num">
                                      <p:cBhvr additive="base">
                                        <p:cTn id="7" dur="500" fill="hold"/>
                                        <p:tgtEl>
                                          <p:spTgt spid="419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988">
                                            <p:txEl>
                                              <p:pRg st="1" end="1"/>
                                            </p:txEl>
                                          </p:spTgt>
                                        </p:tgtEl>
                                        <p:attrNameLst>
                                          <p:attrName>style.visibility</p:attrName>
                                        </p:attrNameLst>
                                      </p:cBhvr>
                                      <p:to>
                                        <p:strVal val="visible"/>
                                      </p:to>
                                    </p:set>
                                    <p:anim calcmode="lin" valueType="num">
                                      <p:cBhvr additive="base">
                                        <p:cTn id="13" dur="500" fill="hold"/>
                                        <p:tgtEl>
                                          <p:spTgt spid="4198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988">
                                            <p:txEl>
                                              <p:pRg st="2" end="2"/>
                                            </p:txEl>
                                          </p:spTgt>
                                        </p:tgtEl>
                                        <p:attrNameLst>
                                          <p:attrName>style.visibility</p:attrName>
                                        </p:attrNameLst>
                                      </p:cBhvr>
                                      <p:to>
                                        <p:strVal val="visible"/>
                                      </p:to>
                                    </p:set>
                                    <p:anim calcmode="lin" valueType="num">
                                      <p:cBhvr additive="base">
                                        <p:cTn id="19" dur="500" fill="hold"/>
                                        <p:tgtEl>
                                          <p:spTgt spid="4198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98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1988">
                                            <p:txEl>
                                              <p:pRg st="3" end="3"/>
                                            </p:txEl>
                                          </p:spTgt>
                                        </p:tgtEl>
                                        <p:attrNameLst>
                                          <p:attrName>style.visibility</p:attrName>
                                        </p:attrNameLst>
                                      </p:cBhvr>
                                      <p:to>
                                        <p:strVal val="visible"/>
                                      </p:to>
                                    </p:set>
                                    <p:anim calcmode="lin" valueType="num">
                                      <p:cBhvr additive="base">
                                        <p:cTn id="25" dur="500" fill="hold"/>
                                        <p:tgtEl>
                                          <p:spTgt spid="4198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98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1988">
                                            <p:txEl>
                                              <p:pRg st="4" end="4"/>
                                            </p:txEl>
                                          </p:spTgt>
                                        </p:tgtEl>
                                        <p:attrNameLst>
                                          <p:attrName>style.visibility</p:attrName>
                                        </p:attrNameLst>
                                      </p:cBhvr>
                                      <p:to>
                                        <p:strVal val="visible"/>
                                      </p:to>
                                    </p:set>
                                    <p:anim calcmode="lin" valueType="num">
                                      <p:cBhvr additive="base">
                                        <p:cTn id="31" dur="500" fill="hold"/>
                                        <p:tgtEl>
                                          <p:spTgt spid="4198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988">
                                            <p:txEl>
                                              <p:pRg st="4" end="4"/>
                                            </p:txEl>
                                          </p:spTgt>
                                        </p:tgtEl>
                                        <p:attrNameLst>
                                          <p:attrName>ppt_y</p:attrName>
                                        </p:attrNameLst>
                                      </p:cBhvr>
                                      <p:tavLst>
                                        <p:tav tm="0">
                                          <p:val>
                                            <p:strVal val="1+#ppt_h/2"/>
                                          </p:val>
                                        </p:tav>
                                        <p:tav tm="100000">
                                          <p:val>
                                            <p:strVal val="#ppt_y"/>
                                          </p:val>
                                        </p:tav>
                                      </p:tavLst>
                                    </p:anim>
                                  </p:childTnLst>
                                </p:cTn>
                              </p:par>
                              <p:par>
                                <p:cTn id="33" presetID="1" presetClass="exit"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E2CDFD8-8626-224E-96F4-56EE0540B9A2}"/>
              </a:ext>
            </a:extLst>
          </p:cNvPr>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7" name="Title 6"/>
          <p:cNvSpPr>
            <a:spLocks noGrp="1"/>
          </p:cNvSpPr>
          <p:nvPr>
            <p:ph type="title"/>
          </p:nvPr>
        </p:nvSpPr>
        <p:spPr>
          <a:xfrm>
            <a:off x="2667000" y="228600"/>
            <a:ext cx="7086600" cy="1143000"/>
          </a:xfrm>
        </p:spPr>
        <p:txBody>
          <a:bodyPr/>
          <a:lstStyle/>
          <a:p>
            <a:r>
              <a:rPr lang="en-US" dirty="0" smtClean="0"/>
              <a:t>How about here?</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1823086"/>
            <a:ext cx="6858000" cy="4577714"/>
          </a:xfrm>
          <a:prstGeom prst="rect">
            <a:avLst/>
          </a:prstGeom>
        </p:spPr>
      </p:pic>
    </p:spTree>
    <p:extLst>
      <p:ext uri="{BB962C8B-B14F-4D97-AF65-F5344CB8AC3E}">
        <p14:creationId xmlns:p14="http://schemas.microsoft.com/office/powerpoint/2010/main" val="2546312704"/>
      </p:ext>
    </p:extLst>
  </p:cSld>
  <p:clrMapOvr>
    <a:masterClrMapping/>
  </p:clrMapOvr>
  <p:transition>
    <p:pull/>
    <p:sndAc>
      <p:end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stretch>
            <a:fillRect/>
          </a:stretch>
        </p:blipFill>
        <p:spPr>
          <a:xfrm>
            <a:off x="1868119" y="1746251"/>
            <a:ext cx="3733800" cy="4937919"/>
          </a:xfrm>
          <a:prstGeom prst="rect">
            <a:avLst/>
          </a:prstGeom>
        </p:spPr>
      </p:pic>
      <p:sp>
        <p:nvSpPr>
          <p:cNvPr id="12" name="Rectangle 3"/>
          <p:cNvSpPr txBox="1">
            <a:spLocks noChangeArrowheads="1"/>
          </p:cNvSpPr>
          <p:nvPr/>
        </p:nvSpPr>
        <p:spPr bwMode="auto">
          <a:xfrm>
            <a:off x="5562600" y="2209800"/>
            <a:ext cx="5029200" cy="3276600"/>
          </a:xfrm>
          <a:prstGeom prst="rect">
            <a:avLst/>
          </a:prstGeom>
          <a:solidFill>
            <a:srgbClr val="FFFFFF"/>
          </a:solidFill>
          <a:ln w="9525">
            <a:noFill/>
            <a:miter lim="800000"/>
            <a:headEnd/>
            <a:tailEnd/>
          </a:ln>
        </p:spPr>
        <p:txBody>
          <a:bodyPr/>
          <a:lstStyle/>
          <a:p>
            <a:pPr marL="342900" indent="-342900" fontAlgn="base">
              <a:spcBef>
                <a:spcPct val="20000"/>
              </a:spcBef>
              <a:spcAft>
                <a:spcPct val="0"/>
              </a:spcAft>
              <a:defRPr/>
            </a:pPr>
            <a:r>
              <a:rPr lang="en-US" sz="2000" b="1" kern="0" dirty="0">
                <a:solidFill>
                  <a:srgbClr val="000000"/>
                </a:solidFill>
                <a:latin typeface="Arial"/>
                <a:cs typeface="Arial" charset="0"/>
              </a:rPr>
              <a:t>	IGARs come from the </a:t>
            </a:r>
            <a:r>
              <a:rPr lang="en-US" sz="2000" b="1" u="sng" kern="0" dirty="0">
                <a:solidFill>
                  <a:srgbClr val="000000"/>
                </a:solidFill>
                <a:latin typeface="Arial"/>
                <a:cs typeface="Arial" charset="0"/>
              </a:rPr>
              <a:t>in</a:t>
            </a:r>
            <a:r>
              <a:rPr lang="en-US" sz="2000" b="1" kern="0" dirty="0">
                <a:solidFill>
                  <a:srgbClr val="000000"/>
                </a:solidFill>
                <a:latin typeface="Arial"/>
                <a:cs typeface="Arial" charset="0"/>
              </a:rPr>
              <a:t> crowd:</a:t>
            </a:r>
          </a:p>
          <a:p>
            <a:pPr marL="342900" indent="-342900" fontAlgn="base">
              <a:spcBef>
                <a:spcPct val="20000"/>
              </a:spcBef>
              <a:spcAft>
                <a:spcPct val="0"/>
              </a:spcAft>
              <a:buFontTx/>
              <a:buChar char="•"/>
              <a:defRPr/>
            </a:pPr>
            <a:endParaRPr lang="en-US" sz="2000" b="1" kern="0" dirty="0">
              <a:solidFill>
                <a:srgbClr val="000000"/>
              </a:solidFill>
              <a:latin typeface="Arial"/>
              <a:cs typeface="Arial" charset="0"/>
            </a:endParaRPr>
          </a:p>
          <a:p>
            <a:pPr marL="742950" lvl="1" indent="-285750" fontAlgn="base">
              <a:spcBef>
                <a:spcPct val="20000"/>
              </a:spcBef>
              <a:spcAft>
                <a:spcPct val="0"/>
              </a:spcAft>
              <a:buFontTx/>
              <a:buChar char="–"/>
              <a:defRPr/>
            </a:pPr>
            <a:r>
              <a:rPr lang="en-US" sz="2000" b="1" kern="0" dirty="0">
                <a:solidFill>
                  <a:srgbClr val="000000"/>
                </a:solidFill>
                <a:latin typeface="Arial"/>
                <a:cs typeface="Arial" charset="0"/>
              </a:rPr>
              <a:t>Walk-in</a:t>
            </a:r>
          </a:p>
          <a:p>
            <a:pPr marL="742950" lvl="1" indent="-285750" fontAlgn="base">
              <a:spcBef>
                <a:spcPct val="20000"/>
              </a:spcBef>
              <a:spcAft>
                <a:spcPct val="0"/>
              </a:spcAft>
              <a:buFontTx/>
              <a:buChar char="–"/>
              <a:defRPr/>
            </a:pPr>
            <a:r>
              <a:rPr lang="en-US" sz="2000" b="1" kern="0" dirty="0">
                <a:solidFill>
                  <a:srgbClr val="000000"/>
                </a:solidFill>
                <a:latin typeface="Arial"/>
                <a:cs typeface="Arial" charset="0"/>
              </a:rPr>
              <a:t>Call-in</a:t>
            </a:r>
          </a:p>
          <a:p>
            <a:pPr marL="742950" lvl="1" indent="-285750" fontAlgn="base">
              <a:spcBef>
                <a:spcPct val="20000"/>
              </a:spcBef>
              <a:spcAft>
                <a:spcPct val="0"/>
              </a:spcAft>
              <a:buFontTx/>
              <a:buChar char="–"/>
              <a:defRPr/>
            </a:pPr>
            <a:r>
              <a:rPr lang="en-US" sz="2000" b="1" kern="0" dirty="0">
                <a:solidFill>
                  <a:srgbClr val="000000"/>
                </a:solidFill>
                <a:latin typeface="Arial"/>
                <a:cs typeface="Arial" charset="0"/>
              </a:rPr>
              <a:t>Write-in</a:t>
            </a:r>
          </a:p>
          <a:p>
            <a:pPr marL="742950" lvl="1" indent="-285750" fontAlgn="base">
              <a:spcBef>
                <a:spcPct val="20000"/>
              </a:spcBef>
              <a:spcAft>
                <a:spcPct val="0"/>
              </a:spcAft>
              <a:buFontTx/>
              <a:buChar char="–"/>
              <a:defRPr/>
            </a:pPr>
            <a:r>
              <a:rPr lang="en-US" sz="2000" b="1" kern="0" dirty="0">
                <a:solidFill>
                  <a:srgbClr val="000000"/>
                </a:solidFill>
                <a:latin typeface="Arial"/>
                <a:cs typeface="Arial" charset="0"/>
              </a:rPr>
              <a:t>E-mail-in</a:t>
            </a:r>
          </a:p>
          <a:p>
            <a:pPr marL="742950" lvl="1" indent="-285750" fontAlgn="base">
              <a:spcBef>
                <a:spcPct val="20000"/>
              </a:spcBef>
              <a:spcAft>
                <a:spcPct val="0"/>
              </a:spcAft>
              <a:buFontTx/>
              <a:buChar char="–"/>
              <a:defRPr/>
            </a:pPr>
            <a:r>
              <a:rPr lang="en-US" sz="2000" b="1" kern="0" dirty="0">
                <a:solidFill>
                  <a:srgbClr val="000000"/>
                </a:solidFill>
                <a:latin typeface="Arial"/>
                <a:cs typeface="Arial" charset="0"/>
              </a:rPr>
              <a:t>FAX-in</a:t>
            </a:r>
          </a:p>
          <a:p>
            <a:pPr marL="742950" lvl="1" indent="-285750" fontAlgn="base">
              <a:spcBef>
                <a:spcPct val="20000"/>
              </a:spcBef>
              <a:spcAft>
                <a:spcPct val="0"/>
              </a:spcAft>
              <a:buFontTx/>
              <a:buChar char="–"/>
              <a:defRPr/>
            </a:pPr>
            <a:r>
              <a:rPr lang="en-US" sz="2000" b="1" kern="0" dirty="0">
                <a:solidFill>
                  <a:srgbClr val="000000"/>
                </a:solidFill>
                <a:latin typeface="Arial"/>
                <a:cs typeface="Arial" charset="0"/>
              </a:rPr>
              <a:t>gym / party / PX / bathroom / mall</a:t>
            </a:r>
          </a:p>
          <a:p>
            <a:pPr marL="742950" lvl="1" indent="-285750" fontAlgn="base">
              <a:spcBef>
                <a:spcPct val="20000"/>
              </a:spcBef>
              <a:spcAft>
                <a:spcPct val="0"/>
              </a:spcAft>
              <a:defRPr/>
            </a:pPr>
            <a:r>
              <a:rPr lang="en-US" b="1" u="sng" kern="0" dirty="0">
                <a:solidFill>
                  <a:srgbClr val="000000"/>
                </a:solidFill>
                <a:latin typeface="Arial"/>
                <a:cs typeface="Arial" charset="0"/>
              </a:rPr>
              <a:t>Bottom line – who can give an IGAR?</a:t>
            </a:r>
            <a:r>
              <a:rPr lang="en-US" sz="2000" b="1" kern="0" dirty="0">
                <a:solidFill>
                  <a:srgbClr val="000000"/>
                </a:solidFill>
                <a:latin typeface="Arial"/>
                <a:cs typeface="Arial" charset="0"/>
              </a:rPr>
              <a:t/>
            </a:r>
            <a:br>
              <a:rPr lang="en-US" sz="2000" b="1" kern="0" dirty="0">
                <a:solidFill>
                  <a:srgbClr val="000000"/>
                </a:solidFill>
                <a:latin typeface="Arial"/>
                <a:cs typeface="Arial" charset="0"/>
              </a:rPr>
            </a:br>
            <a:endParaRPr lang="en-US" sz="2000" b="1" kern="0" dirty="0">
              <a:solidFill>
                <a:srgbClr val="000000"/>
              </a:solidFill>
              <a:latin typeface="Arial"/>
              <a:cs typeface="Arial" charset="0"/>
            </a:endParaRPr>
          </a:p>
        </p:txBody>
      </p:sp>
      <p:sp>
        <p:nvSpPr>
          <p:cNvPr id="34818"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56325" name="Rectangle 7"/>
          <p:cNvSpPr>
            <a:spLocks noGrp="1" noChangeArrowheads="1"/>
          </p:cNvSpPr>
          <p:nvPr>
            <p:ph type="title"/>
          </p:nvPr>
        </p:nvSpPr>
        <p:spPr>
          <a:xfrm>
            <a:off x="2514600" y="228600"/>
            <a:ext cx="7239000" cy="1143000"/>
          </a:xfrm>
        </p:spPr>
        <p:txBody>
          <a:bodyPr/>
          <a:lstStyle/>
          <a:p>
            <a:pPr eaLnBrk="1" hangingPunct="1"/>
            <a:r>
              <a:rPr lang="en-US" sz="4000" dirty="0"/>
              <a:t>The Seven-Step IGAP</a:t>
            </a:r>
            <a:br>
              <a:rPr lang="en-US" sz="4000" dirty="0"/>
            </a:br>
            <a:r>
              <a:rPr lang="en-US" sz="3400" dirty="0"/>
              <a:t>Step One</a:t>
            </a:r>
          </a:p>
        </p:txBody>
      </p:sp>
      <p:sp>
        <p:nvSpPr>
          <p:cNvPr id="56326" name="Text Box 11"/>
          <p:cNvSpPr txBox="1">
            <a:spLocks noChangeArrowheads="1"/>
          </p:cNvSpPr>
          <p:nvPr/>
        </p:nvSpPr>
        <p:spPr bwMode="auto">
          <a:xfrm>
            <a:off x="5562600" y="5863248"/>
            <a:ext cx="4495800" cy="584775"/>
          </a:xfrm>
          <a:prstGeom prst="rect">
            <a:avLst/>
          </a:prstGeom>
          <a:noFill/>
          <a:ln w="12700">
            <a:noFill/>
            <a:miter lim="800000"/>
            <a:headEnd type="none" w="sm" len="sm"/>
            <a:tailEnd type="none" w="sm" len="sm"/>
          </a:ln>
        </p:spPr>
        <p:txBody>
          <a:bodyPr wrap="square">
            <a:spAutoFit/>
          </a:bodyPr>
          <a:lstStyle/>
          <a:p>
            <a:pPr fontAlgn="base">
              <a:spcBef>
                <a:spcPct val="0"/>
              </a:spcBef>
              <a:spcAft>
                <a:spcPct val="0"/>
              </a:spcAft>
            </a:pPr>
            <a:r>
              <a:rPr lang="en-US" sz="1600" b="1" dirty="0">
                <a:solidFill>
                  <a:srgbClr val="FF0000"/>
                </a:solidFill>
                <a:latin typeface="Arial" charset="0"/>
                <a:cs typeface="Arial" charset="0"/>
              </a:rPr>
              <a:t>AR 20-1, paragraph 6-1d (1) and 7-1b(1)</a:t>
            </a:r>
          </a:p>
          <a:p>
            <a:pPr fontAlgn="base">
              <a:spcBef>
                <a:spcPct val="0"/>
              </a:spcBef>
              <a:spcAft>
                <a:spcPct val="0"/>
              </a:spcAft>
            </a:pP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 1-14 (II-1-33)</a:t>
            </a:r>
          </a:p>
        </p:txBody>
      </p:sp>
      <p:sp>
        <p:nvSpPr>
          <p:cNvPr id="56327" name="Text Box 3"/>
          <p:cNvSpPr txBox="1">
            <a:spLocks noChangeArrowheads="1"/>
          </p:cNvSpPr>
          <p:nvPr/>
        </p:nvSpPr>
        <p:spPr bwMode="auto">
          <a:xfrm>
            <a:off x="6019800" y="1600200"/>
            <a:ext cx="4191000" cy="471488"/>
          </a:xfrm>
          <a:prstGeom prst="rect">
            <a:avLst/>
          </a:prstGeom>
          <a:solidFill>
            <a:srgbClr val="CCFFCC"/>
          </a:solidFill>
          <a:ln w="28575">
            <a:solidFill>
              <a:schemeClr val="tx1"/>
            </a:solidFill>
            <a:miter lim="800000"/>
            <a:headEnd/>
            <a:tailEnd/>
          </a:ln>
        </p:spPr>
        <p:txBody>
          <a:bodyPr lIns="101882" tIns="50941" rIns="101882" bIns="50941">
            <a:spAutoFit/>
          </a:bodyPr>
          <a:lstStyle/>
          <a:p>
            <a:pPr algn="ctr" defTabSz="1019175" eaLnBrk="0" fontAlgn="base" hangingPunct="0">
              <a:spcBef>
                <a:spcPct val="0"/>
              </a:spcBef>
              <a:spcAft>
                <a:spcPct val="0"/>
              </a:spcAft>
            </a:pPr>
            <a:r>
              <a:rPr lang="en-US" sz="2400" b="1" dirty="0">
                <a:solidFill>
                  <a:srgbClr val="000000"/>
                </a:solidFill>
                <a:latin typeface="Arial" charset="0"/>
                <a:cs typeface="Arial" charset="0"/>
              </a:rPr>
              <a:t>Step 1  Receive the IGAR</a:t>
            </a:r>
          </a:p>
        </p:txBody>
      </p:sp>
      <p:sp>
        <p:nvSpPr>
          <p:cNvPr id="56328" name="Line 4"/>
          <p:cNvSpPr>
            <a:spLocks noChangeShapeType="1"/>
          </p:cNvSpPr>
          <p:nvPr/>
        </p:nvSpPr>
        <p:spPr bwMode="auto">
          <a:xfrm flipV="1">
            <a:off x="4478732" y="1600200"/>
            <a:ext cx="1541069" cy="146050"/>
          </a:xfrm>
          <a:prstGeom prst="line">
            <a:avLst/>
          </a:prstGeom>
          <a:noFill/>
          <a:ln w="76200">
            <a:solidFill>
              <a:srgbClr val="990000"/>
            </a:solidFill>
            <a:prstDash val="sysDot"/>
            <a:round/>
            <a:headEnd/>
            <a:tailEnd/>
          </a:ln>
        </p:spPr>
        <p:txBody>
          <a:bodyPr wrap="none"/>
          <a:lstStyle/>
          <a:p>
            <a:pPr fontAlgn="base">
              <a:spcBef>
                <a:spcPct val="0"/>
              </a:spcBef>
              <a:spcAft>
                <a:spcPct val="0"/>
              </a:spcAft>
            </a:pPr>
            <a:endParaRPr lang="en-US" sz="2400" b="1" dirty="0">
              <a:solidFill>
                <a:srgbClr val="FFFFFF"/>
              </a:solidFill>
              <a:latin typeface="Arial" charset="0"/>
              <a:cs typeface="Arial" charset="0"/>
            </a:endParaRPr>
          </a:p>
        </p:txBody>
      </p:sp>
      <p:sp>
        <p:nvSpPr>
          <p:cNvPr id="56329" name="Line 5"/>
          <p:cNvSpPr>
            <a:spLocks noChangeShapeType="1"/>
          </p:cNvSpPr>
          <p:nvPr/>
        </p:nvSpPr>
        <p:spPr bwMode="auto">
          <a:xfrm>
            <a:off x="4572000" y="2000250"/>
            <a:ext cx="1524000" cy="57150"/>
          </a:xfrm>
          <a:prstGeom prst="line">
            <a:avLst/>
          </a:prstGeom>
          <a:noFill/>
          <a:ln w="76200">
            <a:solidFill>
              <a:srgbClr val="990000"/>
            </a:solidFill>
            <a:prstDash val="sysDot"/>
            <a:round/>
            <a:headEnd/>
            <a:tailEnd/>
          </a:ln>
        </p:spPr>
        <p:txBody>
          <a:bodyPr wrap="none"/>
          <a:lstStyle/>
          <a:p>
            <a:pPr fontAlgn="base">
              <a:spcBef>
                <a:spcPct val="0"/>
              </a:spcBef>
              <a:spcAft>
                <a:spcPct val="0"/>
              </a:spcAft>
            </a:pPr>
            <a:endParaRPr lang="en-US" sz="2400" b="1" dirty="0">
              <a:solidFill>
                <a:srgbClr val="FFFFFF"/>
              </a:solidFill>
              <a:latin typeface="Arial" charset="0"/>
              <a:cs typeface="Arial" charset="0"/>
            </a:endParaRPr>
          </a:p>
        </p:txBody>
      </p:sp>
      <p:sp>
        <p:nvSpPr>
          <p:cNvPr id="56330" name="Rectangle 6"/>
          <p:cNvSpPr>
            <a:spLocks noChangeArrowheads="1"/>
          </p:cNvSpPr>
          <p:nvPr/>
        </p:nvSpPr>
        <p:spPr bwMode="auto">
          <a:xfrm>
            <a:off x="2802331" y="1746250"/>
            <a:ext cx="1676400" cy="254000"/>
          </a:xfrm>
          <a:prstGeom prst="rect">
            <a:avLst/>
          </a:prstGeom>
          <a:noFill/>
          <a:ln w="76200">
            <a:solidFill>
              <a:srgbClr val="990000"/>
            </a:solidFill>
            <a:prstDash val="sysDot"/>
            <a:miter lim="800000"/>
            <a:headEnd/>
            <a:tailEnd/>
          </a:ln>
        </p:spPr>
        <p:txBody>
          <a:bodyPr wrap="none" anchor="ctr"/>
          <a:lstStyle/>
          <a:p>
            <a:pPr fontAlgn="base">
              <a:spcBef>
                <a:spcPct val="0"/>
              </a:spcBef>
              <a:spcAft>
                <a:spcPct val="0"/>
              </a:spcAft>
            </a:pPr>
            <a:endParaRPr lang="en-US" sz="2400" b="1" dirty="0">
              <a:solidFill>
                <a:srgbClr val="FFFFFF"/>
              </a:solidFill>
              <a:latin typeface="Arial" charset="0"/>
              <a:cs typeface="Arial" charset="0"/>
            </a:endParaRPr>
          </a:p>
        </p:txBody>
      </p:sp>
      <p:pic>
        <p:nvPicPr>
          <p:cNvPr id="56332" name="Picture 31" descr="MCj03980290000[1]"/>
          <p:cNvPicPr>
            <a:picLocks noChangeAspect="1" noChangeArrowheads="1"/>
          </p:cNvPicPr>
          <p:nvPr/>
        </p:nvPicPr>
        <p:blipFill>
          <a:blip r:embed="rId4" cstate="print"/>
          <a:srcRect/>
          <a:stretch>
            <a:fillRect/>
          </a:stretch>
        </p:blipFill>
        <p:spPr bwMode="auto">
          <a:xfrm>
            <a:off x="8534400" y="4114800"/>
            <a:ext cx="814388" cy="744538"/>
          </a:xfrm>
          <a:prstGeom prst="rect">
            <a:avLst/>
          </a:prstGeom>
          <a:noFill/>
          <a:ln w="9525">
            <a:noFill/>
            <a:miter lim="800000"/>
            <a:headEnd/>
            <a:tailEnd/>
          </a:ln>
        </p:spPr>
      </p:pic>
      <p:pic>
        <p:nvPicPr>
          <p:cNvPr id="56333" name="Picture 35" descr="MCj03968380000[1]"/>
          <p:cNvPicPr>
            <a:picLocks noChangeAspect="1" noChangeArrowheads="1"/>
          </p:cNvPicPr>
          <p:nvPr/>
        </p:nvPicPr>
        <p:blipFill>
          <a:blip r:embed="rId5" cstate="print"/>
          <a:srcRect/>
          <a:stretch>
            <a:fillRect/>
          </a:stretch>
        </p:blipFill>
        <p:spPr bwMode="auto">
          <a:xfrm>
            <a:off x="8534400" y="3048001"/>
            <a:ext cx="503238" cy="766763"/>
          </a:xfrm>
          <a:prstGeom prst="rect">
            <a:avLst/>
          </a:prstGeom>
          <a:noFill/>
          <a:ln w="9525">
            <a:noFill/>
            <a:miter lim="800000"/>
            <a:headEnd/>
            <a:tailEnd/>
          </a:ln>
        </p:spPr>
      </p:pic>
      <p:pic>
        <p:nvPicPr>
          <p:cNvPr id="56334" name="Picture 37" descr="MCj03002290000[1]"/>
          <p:cNvPicPr>
            <a:picLocks noChangeAspect="1" noChangeArrowheads="1"/>
          </p:cNvPicPr>
          <p:nvPr/>
        </p:nvPicPr>
        <p:blipFill>
          <a:blip r:embed="rId6" cstate="print"/>
          <a:srcRect/>
          <a:stretch>
            <a:fillRect/>
          </a:stretch>
        </p:blipFill>
        <p:spPr bwMode="auto">
          <a:xfrm>
            <a:off x="8991601" y="3581400"/>
            <a:ext cx="657225" cy="496888"/>
          </a:xfrm>
          <a:prstGeom prst="rect">
            <a:avLst/>
          </a:prstGeom>
          <a:noFill/>
          <a:ln w="9525">
            <a:noFill/>
            <a:miter lim="800000"/>
            <a:headEnd/>
            <a:tailEnd/>
          </a:ln>
        </p:spPr>
      </p:pic>
      <p:pic>
        <p:nvPicPr>
          <p:cNvPr id="56335" name="Picture 39" descr="MCj01572130000[1]"/>
          <p:cNvPicPr>
            <a:picLocks noChangeAspect="1" noChangeArrowheads="1"/>
          </p:cNvPicPr>
          <p:nvPr/>
        </p:nvPicPr>
        <p:blipFill>
          <a:blip r:embed="rId7" cstate="print"/>
          <a:srcRect/>
          <a:stretch>
            <a:fillRect/>
          </a:stretch>
        </p:blipFill>
        <p:spPr bwMode="auto">
          <a:xfrm>
            <a:off x="7620000" y="2590800"/>
            <a:ext cx="685800" cy="871538"/>
          </a:xfrm>
          <a:prstGeom prst="rect">
            <a:avLst/>
          </a:prstGeom>
          <a:noFill/>
          <a:ln w="9525">
            <a:noFill/>
            <a:miter lim="800000"/>
            <a:headEnd/>
            <a:tailEnd/>
          </a:ln>
        </p:spPr>
      </p:pic>
      <p:pic>
        <p:nvPicPr>
          <p:cNvPr id="56336" name="Picture 4" descr="BD06940_"/>
          <p:cNvPicPr>
            <a:picLocks noChangeAspect="1" noChangeArrowheads="1"/>
          </p:cNvPicPr>
          <p:nvPr/>
        </p:nvPicPr>
        <p:blipFill>
          <a:blip r:embed="rId8" cstate="print"/>
          <a:srcRect/>
          <a:stretch>
            <a:fillRect/>
          </a:stretch>
        </p:blipFill>
        <p:spPr bwMode="auto">
          <a:xfrm>
            <a:off x="9601200" y="3657601"/>
            <a:ext cx="914400" cy="962025"/>
          </a:xfrm>
          <a:prstGeom prst="rect">
            <a:avLst/>
          </a:prstGeom>
          <a:noFill/>
          <a:ln w="9525">
            <a:noFill/>
            <a:miter lim="800000"/>
            <a:headEnd/>
            <a:tailEnd/>
          </a:ln>
        </p:spPr>
      </p:pic>
      <p:sp>
        <p:nvSpPr>
          <p:cNvPr id="19" name="WordArt 10"/>
          <p:cNvSpPr>
            <a:spLocks noChangeArrowheads="1" noChangeShapeType="1" noTextEdit="1"/>
          </p:cNvSpPr>
          <p:nvPr/>
        </p:nvSpPr>
        <p:spPr bwMode="auto">
          <a:xfrm>
            <a:off x="1752600" y="2077720"/>
            <a:ext cx="8763000" cy="3352800"/>
          </a:xfrm>
          <a:prstGeom prst="rect">
            <a:avLst/>
          </a:prstGeom>
        </p:spPr>
        <p:txBody>
          <a:bodyPr wrap="none" fromWordArt="1">
            <a:prstTxWarp prst="textPlain">
              <a:avLst>
                <a:gd name="adj" fmla="val 50000"/>
              </a:avLst>
            </a:prstTxWarp>
          </a:bodyPr>
          <a:lstStyle/>
          <a:p>
            <a:pPr algn="ctr" fontAlgn="base">
              <a:spcBef>
                <a:spcPct val="0"/>
              </a:spcBef>
              <a:spcAft>
                <a:spcPct val="0"/>
              </a:spcAft>
            </a:pPr>
            <a:endPar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2220000" scaled="1"/>
              </a:gradFill>
              <a:effectLst>
                <a:outerShdw dist="35921" dir="2700000" sy="50000" kx="2115830" algn="bl" rotWithShape="0">
                  <a:srgbClr val="C0C0C0">
                    <a:alpha val="79999"/>
                  </a:srgbClr>
                </a:outerShdw>
              </a:effectLst>
              <a:latin typeface="Arial Black"/>
              <a:cs typeface="Arial" charset="0"/>
            </a:endParaRPr>
          </a:p>
          <a:p>
            <a:pPr algn="ctr" fontAlgn="base">
              <a:spcBef>
                <a:spcPct val="0"/>
              </a:spcBef>
              <a:spcAft>
                <a:spcPct val="0"/>
              </a:spcAft>
            </a:pPr>
            <a:r>
              <a:rPr lang="en-US" sz="3600" b="1" kern="10" dirty="0">
                <a:ln w="12700">
                  <a:solidFill>
                    <a:srgbClr val="EAEAEA"/>
                  </a:solidFill>
                  <a:round/>
                  <a:headEnd/>
                  <a:tailEnd/>
                </a:ln>
                <a:gradFill rotWithShape="1">
                  <a:gsLst>
                    <a:gs pos="78999">
                      <a:srgbClr val="FF0000"/>
                    </a:gs>
                    <a:gs pos="100000">
                      <a:srgbClr val="A603AB"/>
                    </a:gs>
                  </a:gsLst>
                  <a:lin ang="2220000" scaled="1"/>
                </a:gradFill>
                <a:effectLst>
                  <a:outerShdw dist="35921" dir="2700000" sy="50000" kx="2115830" algn="bl" rotWithShape="0">
                    <a:srgbClr val="C0C0C0">
                      <a:alpha val="79999"/>
                    </a:srgbClr>
                  </a:outerShdw>
                </a:effectLst>
                <a:latin typeface="Arial Black"/>
                <a:cs typeface="Arial" charset="0"/>
              </a:rPr>
              <a:t>Anyone</a:t>
            </a:r>
          </a:p>
          <a:p>
            <a:pPr algn="ctr" fontAlgn="base">
              <a:spcBef>
                <a:spcPct val="0"/>
              </a:spcBef>
              <a:spcAft>
                <a:spcPct val="0"/>
              </a:spcAft>
            </a:pPr>
            <a:endPar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2220000" scaled="1"/>
              </a:gradFill>
              <a:effectLst>
                <a:outerShdw dist="35921" dir="2700000" sy="50000" kx="2115830" algn="bl" rotWithShape="0">
                  <a:srgbClr val="C0C0C0">
                    <a:alpha val="79999"/>
                  </a:srgbClr>
                </a:outerShdw>
              </a:effectLst>
              <a:latin typeface="Arial Black"/>
              <a:cs typeface="Arial" charset="0"/>
            </a:endParaRPr>
          </a:p>
        </p:txBody>
      </p:sp>
    </p:spTree>
    <p:extLst>
      <p:ext uri="{BB962C8B-B14F-4D97-AF65-F5344CB8AC3E}">
        <p14:creationId xmlns:p14="http://schemas.microsoft.com/office/powerpoint/2010/main" val="3457251003"/>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anim calcmode="lin" valueType="num">
                                      <p:cBhvr>
                                        <p:cTn id="8" dur="2000" fill="hold"/>
                                        <p:tgtEl>
                                          <p:spTgt spid="19"/>
                                        </p:tgtEl>
                                        <p:attrNameLst>
                                          <p:attrName>style.rotation</p:attrName>
                                        </p:attrNameLst>
                                      </p:cBhvr>
                                      <p:tavLst>
                                        <p:tav tm="0">
                                          <p:val>
                                            <p:fltVal val="720"/>
                                          </p:val>
                                        </p:tav>
                                        <p:tav tm="100000">
                                          <p:val>
                                            <p:fltVal val="0"/>
                                          </p:val>
                                        </p:tav>
                                      </p:tavLst>
                                    </p:anim>
                                    <p:anim calcmode="lin" valueType="num">
                                      <p:cBhvr>
                                        <p:cTn id="9" dur="2000" fill="hold"/>
                                        <p:tgtEl>
                                          <p:spTgt spid="19"/>
                                        </p:tgtEl>
                                        <p:attrNameLst>
                                          <p:attrName>ppt_h</p:attrName>
                                        </p:attrNameLst>
                                      </p:cBhvr>
                                      <p:tavLst>
                                        <p:tav tm="0">
                                          <p:val>
                                            <p:fltVal val="0"/>
                                          </p:val>
                                        </p:tav>
                                        <p:tav tm="100000">
                                          <p:val>
                                            <p:strVal val="#ppt_h"/>
                                          </p:val>
                                        </p:tav>
                                      </p:tavLst>
                                    </p:anim>
                                    <p:anim calcmode="lin" valueType="num">
                                      <p:cBhvr>
                                        <p:cTn id="10" dur="2000" fill="hold"/>
                                        <p:tgtEl>
                                          <p:spTgt spid="1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7" name="Rectangle 2"/>
          <p:cNvSpPr>
            <a:spLocks noGrp="1" noChangeArrowheads="1"/>
          </p:cNvSpPr>
          <p:nvPr>
            <p:ph type="body" idx="1"/>
          </p:nvPr>
        </p:nvSpPr>
        <p:spPr>
          <a:xfrm>
            <a:off x="1762226" y="1838425"/>
            <a:ext cx="8219975" cy="4419600"/>
          </a:xfrm>
        </p:spPr>
        <p:txBody>
          <a:bodyPr/>
          <a:lstStyle/>
          <a:p>
            <a:pPr eaLnBrk="1" hangingPunct="1">
              <a:spcBef>
                <a:spcPts val="600"/>
              </a:spcBef>
            </a:pPr>
            <a:r>
              <a:rPr lang="en-US" sz="2400" dirty="0"/>
              <a:t>Allegations against</a:t>
            </a:r>
          </a:p>
          <a:p>
            <a:pPr lvl="1" eaLnBrk="1" hangingPunct="1">
              <a:spcBef>
                <a:spcPts val="600"/>
              </a:spcBef>
            </a:pPr>
            <a:r>
              <a:rPr lang="en-US" sz="2400" dirty="0"/>
              <a:t>COL(P), GO, or USMA Professor</a:t>
            </a:r>
          </a:p>
          <a:p>
            <a:pPr lvl="1" eaLnBrk="1" hangingPunct="1">
              <a:spcBef>
                <a:spcPts val="600"/>
              </a:spcBef>
            </a:pPr>
            <a:r>
              <a:rPr lang="en-US" sz="2400" dirty="0"/>
              <a:t>Senior Executive Service (SES) civilian </a:t>
            </a:r>
          </a:p>
          <a:p>
            <a:pPr eaLnBrk="1" hangingPunct="1">
              <a:spcBef>
                <a:spcPts val="600"/>
              </a:spcBef>
            </a:pPr>
            <a:r>
              <a:rPr lang="en-US" sz="2400" dirty="0"/>
              <a:t>Report to DAIG Investigations Division within             </a:t>
            </a:r>
            <a:r>
              <a:rPr lang="en-US" sz="2400" i="1" u="sng" dirty="0"/>
              <a:t>2 working days</a:t>
            </a:r>
          </a:p>
          <a:p>
            <a:pPr eaLnBrk="1" hangingPunct="1">
              <a:spcBef>
                <a:spcPts val="600"/>
              </a:spcBef>
            </a:pPr>
            <a:r>
              <a:rPr lang="en-US" sz="2400" i="1" u="sng" dirty="0">
                <a:solidFill>
                  <a:srgbClr val="FF0000"/>
                </a:solidFill>
              </a:rPr>
              <a:t>DO NOT</a:t>
            </a:r>
            <a:r>
              <a:rPr lang="en-US" sz="2400" i="1" dirty="0">
                <a:solidFill>
                  <a:srgbClr val="FF0000"/>
                </a:solidFill>
              </a:rPr>
              <a:t> </a:t>
            </a:r>
            <a:r>
              <a:rPr lang="en-US" sz="2400" dirty="0"/>
              <a:t>conduct </a:t>
            </a:r>
            <a:r>
              <a:rPr lang="en-US" sz="2400" i="1" u="sng" dirty="0">
                <a:solidFill>
                  <a:srgbClr val="FF0000"/>
                </a:solidFill>
              </a:rPr>
              <a:t>ANY</a:t>
            </a:r>
            <a:r>
              <a:rPr lang="en-US" sz="2400" dirty="0"/>
              <a:t> IG Preliminary Analysis</a:t>
            </a:r>
          </a:p>
          <a:p>
            <a:pPr eaLnBrk="1" hangingPunct="1">
              <a:spcBef>
                <a:spcPts val="600"/>
              </a:spcBef>
            </a:pPr>
            <a:r>
              <a:rPr lang="en-US" sz="2400" dirty="0"/>
              <a:t>Verify with Investigations Division before entering in IGARS as an </a:t>
            </a:r>
            <a:r>
              <a:rPr lang="en-US" sz="2400" dirty="0">
                <a:solidFill>
                  <a:srgbClr val="0000FF"/>
                </a:solidFill>
              </a:rPr>
              <a:t>Information IGAR</a:t>
            </a:r>
          </a:p>
          <a:p>
            <a:pPr lvl="1" eaLnBrk="1" hangingPunct="1">
              <a:spcBef>
                <a:spcPts val="600"/>
              </a:spcBef>
            </a:pPr>
            <a:r>
              <a:rPr lang="en-US" sz="2400" i="1" u="sng" dirty="0">
                <a:solidFill>
                  <a:srgbClr val="FF0000"/>
                </a:solidFill>
              </a:rPr>
              <a:t>DO NOT</a:t>
            </a:r>
            <a:r>
              <a:rPr lang="en-US" sz="2400" i="1" dirty="0">
                <a:solidFill>
                  <a:srgbClr val="FF0000"/>
                </a:solidFill>
              </a:rPr>
              <a:t> </a:t>
            </a:r>
            <a:r>
              <a:rPr lang="en-US" sz="2400" dirty="0"/>
              <a:t>name the senior official</a:t>
            </a:r>
          </a:p>
          <a:p>
            <a:pPr lvl="1" eaLnBrk="1" hangingPunct="1">
              <a:spcBef>
                <a:spcPts val="600"/>
              </a:spcBef>
            </a:pPr>
            <a:r>
              <a:rPr lang="en-US" sz="2400" i="1" u="sng" dirty="0">
                <a:solidFill>
                  <a:srgbClr val="FF0000"/>
                </a:solidFill>
              </a:rPr>
              <a:t>DO NOT</a:t>
            </a:r>
            <a:r>
              <a:rPr lang="en-US" sz="2400" i="1" dirty="0">
                <a:solidFill>
                  <a:srgbClr val="FF0000"/>
                </a:solidFill>
              </a:rPr>
              <a:t> </a:t>
            </a:r>
            <a:r>
              <a:rPr lang="en-US" sz="2400" dirty="0"/>
              <a:t>complete a DA Form 1559</a:t>
            </a:r>
          </a:p>
        </p:txBody>
      </p:sp>
      <p:sp>
        <p:nvSpPr>
          <p:cNvPr id="7170"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57349" name="Rectangle 5"/>
          <p:cNvSpPr>
            <a:spLocks noGrp="1" noChangeArrowheads="1"/>
          </p:cNvSpPr>
          <p:nvPr>
            <p:ph type="title"/>
          </p:nvPr>
        </p:nvSpPr>
        <p:spPr>
          <a:xfrm>
            <a:off x="3145970" y="206830"/>
            <a:ext cx="6400800" cy="1143000"/>
          </a:xfrm>
        </p:spPr>
        <p:txBody>
          <a:bodyPr/>
          <a:lstStyle/>
          <a:p>
            <a:pPr eaLnBrk="1" hangingPunct="1"/>
            <a:r>
              <a:rPr lang="en-US" sz="4000" i="1" u="sng" dirty="0">
                <a:solidFill>
                  <a:srgbClr val="FF0000"/>
                </a:solidFill>
              </a:rPr>
              <a:t>Not Local IG</a:t>
            </a:r>
            <a:r>
              <a:rPr lang="en-US" sz="4000" i="1" dirty="0">
                <a:solidFill>
                  <a:srgbClr val="0000FF"/>
                </a:solidFill>
              </a:rPr>
              <a:t> </a:t>
            </a:r>
            <a:r>
              <a:rPr lang="en-US" sz="4000" dirty="0"/>
              <a:t>Appropriate </a:t>
            </a:r>
            <a:r>
              <a:rPr lang="en-US" sz="3600" dirty="0"/>
              <a:t>Senior Official Allegations</a:t>
            </a:r>
          </a:p>
        </p:txBody>
      </p:sp>
      <p:sp>
        <p:nvSpPr>
          <p:cNvPr id="57350" name="Text Box 6"/>
          <p:cNvSpPr txBox="1">
            <a:spLocks noChangeArrowheads="1"/>
          </p:cNvSpPr>
          <p:nvPr/>
        </p:nvSpPr>
        <p:spPr bwMode="auto">
          <a:xfrm>
            <a:off x="1691030" y="6132575"/>
            <a:ext cx="8839200" cy="338554"/>
          </a:xfrm>
          <a:prstGeom prst="rect">
            <a:avLst/>
          </a:prstGeom>
          <a:noFill/>
          <a:ln w="76200">
            <a:noFill/>
            <a:miter lim="800000"/>
            <a:headEnd/>
            <a:tailEnd/>
          </a:ln>
        </p:spPr>
        <p:txBody>
          <a:bodyPr wrap="square">
            <a:spAutoFit/>
          </a:bodyPr>
          <a:lstStyle/>
          <a:p>
            <a:pPr fontAlgn="base">
              <a:spcBef>
                <a:spcPct val="0"/>
              </a:spcBef>
              <a:spcAft>
                <a:spcPct val="0"/>
              </a:spcAft>
            </a:pPr>
            <a:r>
              <a:rPr lang="en-US" sz="1600" b="1" dirty="0">
                <a:solidFill>
                  <a:srgbClr val="FF0000"/>
                </a:solidFill>
                <a:latin typeface="Arial" charset="0"/>
                <a:cs typeface="Arial" charset="0"/>
              </a:rPr>
              <a:t>AR 20-1, Paragraph 7-1l, Appendix D-1; </a:t>
            </a: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One, Section 3-2-1 (I-3-24)</a:t>
            </a:r>
          </a:p>
        </p:txBody>
      </p:sp>
      <p:grpSp>
        <p:nvGrpSpPr>
          <p:cNvPr id="57351" name="Group 12"/>
          <p:cNvGrpSpPr>
            <a:grpSpLocks/>
          </p:cNvGrpSpPr>
          <p:nvPr/>
        </p:nvGrpSpPr>
        <p:grpSpPr bwMode="auto">
          <a:xfrm>
            <a:off x="9436100" y="152400"/>
            <a:ext cx="1231900" cy="1219200"/>
            <a:chOff x="7467600" y="76200"/>
            <a:chExt cx="1231900" cy="1219200"/>
          </a:xfrm>
        </p:grpSpPr>
        <p:sp>
          <p:nvSpPr>
            <p:cNvPr id="13" name="AutoShape 5"/>
            <p:cNvSpPr>
              <a:spLocks noChangeArrowheads="1"/>
            </p:cNvSpPr>
            <p:nvPr/>
          </p:nvSpPr>
          <p:spPr bwMode="auto">
            <a:xfrm>
              <a:off x="7467600" y="76200"/>
              <a:ext cx="1231900"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endParaRPr lang="en-US" b="1" dirty="0">
                <a:solidFill>
                  <a:srgbClr val="000000"/>
                </a:solidFill>
              </a:endParaRPr>
            </a:p>
          </p:txBody>
        </p:sp>
        <p:sp>
          <p:nvSpPr>
            <p:cNvPr id="57354" name="Text Box 6"/>
            <p:cNvSpPr txBox="1">
              <a:spLocks noChangeArrowheads="1"/>
            </p:cNvSpPr>
            <p:nvPr/>
          </p:nvSpPr>
          <p:spPr bwMode="auto">
            <a:xfrm>
              <a:off x="7811173" y="505336"/>
              <a:ext cx="647027" cy="523220"/>
            </a:xfrm>
            <a:prstGeom prst="rect">
              <a:avLst/>
            </a:prstGeom>
            <a:noFill/>
            <a:ln w="12700">
              <a:noFill/>
              <a:miter lim="800000"/>
              <a:headEnd/>
              <a:tailEnd/>
            </a:ln>
          </p:spPr>
          <p:txBody>
            <a:bodyPr>
              <a:spAutoFit/>
            </a:bodyPr>
            <a:lstStyle/>
            <a:p>
              <a:pPr eaLnBrk="0" fontAlgn="base" hangingPunct="0">
                <a:spcBef>
                  <a:spcPct val="0"/>
                </a:spcBef>
                <a:spcAft>
                  <a:spcPct val="0"/>
                </a:spcAft>
              </a:pPr>
              <a:r>
                <a:rPr lang="en-US" sz="1400" b="1" i="1" dirty="0">
                  <a:solidFill>
                    <a:srgbClr val="000000"/>
                  </a:solidFill>
                  <a:latin typeface="Tempus Sans ITC" pitchFamily="82" charset="0"/>
                  <a:cs typeface="Arial" charset="0"/>
                </a:rPr>
                <a:t>ELO</a:t>
              </a:r>
            </a:p>
            <a:p>
              <a:pPr eaLnBrk="0" fontAlgn="base" hangingPunct="0">
                <a:spcBef>
                  <a:spcPct val="0"/>
                </a:spcBef>
                <a:spcAft>
                  <a:spcPct val="0"/>
                </a:spcAft>
              </a:pPr>
              <a:r>
                <a:rPr lang="en-US" sz="1400" b="1" i="1" dirty="0">
                  <a:solidFill>
                    <a:srgbClr val="000000"/>
                  </a:solidFill>
                  <a:latin typeface="Tempus Sans ITC" pitchFamily="82" charset="0"/>
                  <a:cs typeface="Arial" charset="0"/>
                </a:rPr>
                <a:t>  6</a:t>
              </a:r>
            </a:p>
          </p:txBody>
        </p:sp>
      </p:grpSp>
    </p:spTree>
    <p:extLst>
      <p:ext uri="{BB962C8B-B14F-4D97-AF65-F5344CB8AC3E}">
        <p14:creationId xmlns:p14="http://schemas.microsoft.com/office/powerpoint/2010/main" val="3995606064"/>
      </p:ext>
    </p:extLst>
  </p:cSld>
  <p:clrMapOvr>
    <a:masterClrMapping/>
  </p:clrMapOvr>
  <p:transition>
    <p:pull/>
    <p:sndAc>
      <p:end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716025"/>
            <a:ext cx="8534400" cy="4495800"/>
          </a:xfrm>
        </p:spPr>
        <p:txBody>
          <a:bodyPr/>
          <a:lstStyle/>
          <a:p>
            <a:pPr>
              <a:buFontTx/>
              <a:buChar char="-"/>
            </a:pPr>
            <a:r>
              <a:rPr lang="en-US" sz="2200" dirty="0"/>
              <a:t>IGs will refer all command-appropriate allegations to the chain of command for investigation along with all provided documentary evidence in un-redacted form.</a:t>
            </a:r>
          </a:p>
          <a:p>
            <a:pPr marL="0" indent="0">
              <a:buNone/>
            </a:pPr>
            <a:endParaRPr lang="en-US" sz="1000" dirty="0"/>
          </a:p>
          <a:p>
            <a:pPr>
              <a:buFontTx/>
              <a:buChar char="-"/>
            </a:pPr>
            <a:r>
              <a:rPr lang="en-US" sz="2200" dirty="0"/>
              <a:t>IG confidentiality applies, but limited upon referral to the command</a:t>
            </a:r>
          </a:p>
          <a:p>
            <a:pPr>
              <a:buFontTx/>
              <a:buChar char="-"/>
            </a:pPr>
            <a:endParaRPr lang="en-US" sz="1000" dirty="0"/>
          </a:p>
          <a:p>
            <a:pPr>
              <a:buFontTx/>
              <a:buChar char="-"/>
            </a:pPr>
            <a:r>
              <a:rPr lang="en-US" sz="2200" dirty="0"/>
              <a:t>Annotate consent / non-consent on DA Form 1559 to release of personal information and / or documents</a:t>
            </a:r>
          </a:p>
          <a:p>
            <a:pPr lvl="1">
              <a:buFontTx/>
              <a:buChar char="-"/>
            </a:pPr>
            <a:r>
              <a:rPr lang="en-US" sz="1800" dirty="0"/>
              <a:t>Anonymous, Consent, Partial Consent, No Consent</a:t>
            </a:r>
          </a:p>
          <a:p>
            <a:pPr>
              <a:buFontTx/>
              <a:buChar char="-"/>
            </a:pPr>
            <a:endParaRPr lang="en-US" sz="1000" dirty="0"/>
          </a:p>
          <a:p>
            <a:pPr>
              <a:buFontTx/>
              <a:buChar char="-"/>
            </a:pPr>
            <a:r>
              <a:rPr lang="en-US" sz="2200" dirty="0"/>
              <a:t>Upload all documents in IGARS </a:t>
            </a:r>
            <a:r>
              <a:rPr lang="en-US" sz="2200" i="1" dirty="0"/>
              <a:t>but </a:t>
            </a:r>
            <a:r>
              <a:rPr lang="en-US" sz="2200" i="1" u="sng" dirty="0">
                <a:solidFill>
                  <a:srgbClr val="FF0000"/>
                </a:solidFill>
              </a:rPr>
              <a:t>DO NOT</a:t>
            </a:r>
            <a:r>
              <a:rPr lang="en-US" sz="2200" i="1" dirty="0">
                <a:solidFill>
                  <a:srgbClr val="FF0000"/>
                </a:solidFill>
              </a:rPr>
              <a:t> </a:t>
            </a:r>
            <a:r>
              <a:rPr lang="en-US" sz="2200" i="1" dirty="0"/>
              <a:t>stamp </a:t>
            </a:r>
            <a:r>
              <a:rPr lang="en-US" sz="2200" dirty="0"/>
              <a:t>or mark documents referred to the command with standard IG classification marking</a:t>
            </a:r>
          </a:p>
          <a:p>
            <a:pPr>
              <a:buFontTx/>
              <a:buChar char="-"/>
            </a:pPr>
            <a:endParaRPr lang="en-US" sz="1200" dirty="0"/>
          </a:p>
        </p:txBody>
      </p:sp>
      <p:sp>
        <p:nvSpPr>
          <p:cNvPr id="4"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6" name="Rectangle 2"/>
          <p:cNvSpPr txBox="1">
            <a:spLocks noChangeArrowheads="1"/>
          </p:cNvSpPr>
          <p:nvPr/>
        </p:nvSpPr>
        <p:spPr bwMode="auto">
          <a:xfrm>
            <a:off x="2895600" y="152400"/>
            <a:ext cx="70866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a:lstStyle>
          <a:p>
            <a:pPr eaLnBrk="1" hangingPunct="1"/>
            <a:r>
              <a:rPr lang="en-US" sz="4000" kern="0" dirty="0">
                <a:solidFill>
                  <a:srgbClr val="000000"/>
                </a:solidFill>
                <a:latin typeface="Arial"/>
              </a:rPr>
              <a:t>Complainant Disclosure</a:t>
            </a:r>
          </a:p>
        </p:txBody>
      </p:sp>
      <p:sp>
        <p:nvSpPr>
          <p:cNvPr id="7" name="Rectangle 6"/>
          <p:cNvSpPr/>
          <p:nvPr/>
        </p:nvSpPr>
        <p:spPr>
          <a:xfrm>
            <a:off x="1676400" y="6156395"/>
            <a:ext cx="8839200" cy="584775"/>
          </a:xfrm>
          <a:prstGeom prst="rect">
            <a:avLst/>
          </a:prstGeom>
        </p:spPr>
        <p:txBody>
          <a:bodyPr wrap="square">
            <a:spAutoFit/>
          </a:bodyPr>
          <a:lstStyle/>
          <a:p>
            <a:pPr fontAlgn="base">
              <a:spcBef>
                <a:spcPct val="0"/>
              </a:spcBef>
              <a:spcAft>
                <a:spcPct val="0"/>
              </a:spcAft>
            </a:pPr>
            <a:r>
              <a:rPr lang="en-US" sz="1600" b="1" dirty="0">
                <a:solidFill>
                  <a:srgbClr val="FF0000"/>
                </a:solidFill>
                <a:latin typeface="Arial" charset="0"/>
                <a:cs typeface="Arial" charset="0"/>
              </a:rPr>
              <a:t>AR 20-1, Paragraphs 1-13e, 3-4g, and 6-1d;  </a:t>
            </a: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Section 3-1-1 (II-3-2)</a:t>
            </a:r>
          </a:p>
          <a:p>
            <a:pPr fontAlgn="base">
              <a:spcBef>
                <a:spcPct val="0"/>
              </a:spcBef>
              <a:spcAft>
                <a:spcPct val="0"/>
              </a:spcAft>
            </a:pPr>
            <a:r>
              <a:rPr lang="en-US" sz="1600" b="1" dirty="0">
                <a:solidFill>
                  <a:srgbClr val="FF0000"/>
                </a:solidFill>
                <a:latin typeface="Arial" charset="0"/>
                <a:cs typeface="Arial" charset="0"/>
              </a:rPr>
              <a:t>   </a:t>
            </a:r>
          </a:p>
        </p:txBody>
      </p:sp>
    </p:spTree>
    <p:extLst>
      <p:ext uri="{BB962C8B-B14F-4D97-AF65-F5344CB8AC3E}">
        <p14:creationId xmlns:p14="http://schemas.microsoft.com/office/powerpoint/2010/main" val="21607660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807068" y="1752601"/>
            <a:ext cx="3733800" cy="4937919"/>
          </a:xfrm>
          <a:prstGeom prst="rect">
            <a:avLst/>
          </a:prstGeom>
        </p:spPr>
      </p:pic>
      <p:sp>
        <p:nvSpPr>
          <p:cNvPr id="67586" name="Footer Placeholder 3"/>
          <p:cNvSpPr>
            <a:spLocks noGrp="1"/>
          </p:cNvSpPr>
          <p:nvPr>
            <p:ph type="ftr" sz="quarter" idx="10"/>
          </p:nvPr>
        </p:nvSpPr>
        <p:spPr>
          <a:xfrm>
            <a:off x="7222584" y="6450152"/>
            <a:ext cx="4104167" cy="457200"/>
          </a:xfrm>
        </p:spPr>
        <p:txBody>
          <a:bodyPr/>
          <a:lstStyle/>
          <a:p>
            <a:pPr fontAlgn="base">
              <a:spcBef>
                <a:spcPct val="0"/>
              </a:spcBef>
              <a:spcAft>
                <a:spcPct val="0"/>
              </a:spcAft>
              <a:defRPr/>
            </a:pPr>
            <a:r>
              <a:rPr lang="en-US" b="1" dirty="0">
                <a:solidFill>
                  <a:srgbClr val="000000"/>
                </a:solidFill>
              </a:rPr>
              <a:t>U.S. Army Inspector General School </a:t>
            </a:r>
          </a:p>
        </p:txBody>
      </p:sp>
      <p:sp>
        <p:nvSpPr>
          <p:cNvPr id="58372" name="Rectangle 2"/>
          <p:cNvSpPr>
            <a:spLocks noGrp="1" noChangeArrowheads="1"/>
          </p:cNvSpPr>
          <p:nvPr>
            <p:ph type="title"/>
          </p:nvPr>
        </p:nvSpPr>
        <p:spPr>
          <a:xfrm>
            <a:off x="3206703" y="228600"/>
            <a:ext cx="5889172" cy="1143000"/>
          </a:xfrm>
        </p:spPr>
        <p:txBody>
          <a:bodyPr/>
          <a:lstStyle/>
          <a:p>
            <a:pPr eaLnBrk="1" hangingPunct="1"/>
            <a:r>
              <a:rPr lang="en-US" sz="4000" dirty="0">
                <a:solidFill>
                  <a:schemeClr val="tx1"/>
                </a:solidFill>
              </a:rPr>
              <a:t>Step Two:                    </a:t>
            </a:r>
            <a:r>
              <a:rPr lang="en-US" sz="3400" dirty="0">
                <a:solidFill>
                  <a:schemeClr val="tx1"/>
                </a:solidFill>
              </a:rPr>
              <a:t>IG Preliminary Analysis</a:t>
            </a:r>
          </a:p>
        </p:txBody>
      </p:sp>
      <p:sp>
        <p:nvSpPr>
          <p:cNvPr id="58373" name="Line 7"/>
          <p:cNvSpPr>
            <a:spLocks noChangeShapeType="1"/>
          </p:cNvSpPr>
          <p:nvPr/>
        </p:nvSpPr>
        <p:spPr bwMode="auto">
          <a:xfrm>
            <a:off x="4495802" y="2057400"/>
            <a:ext cx="1523999" cy="152400"/>
          </a:xfrm>
          <a:prstGeom prst="line">
            <a:avLst/>
          </a:prstGeom>
          <a:noFill/>
          <a:ln w="76200">
            <a:solidFill>
              <a:srgbClr val="990000"/>
            </a:solidFill>
            <a:prstDash val="sysDot"/>
            <a:round/>
            <a:headEnd/>
            <a:tailEnd/>
          </a:ln>
        </p:spPr>
        <p:txBody>
          <a:bodyPr wrap="none"/>
          <a:lstStyle/>
          <a:p>
            <a:pPr fontAlgn="base">
              <a:spcBef>
                <a:spcPct val="0"/>
              </a:spcBef>
              <a:spcAft>
                <a:spcPct val="0"/>
              </a:spcAft>
            </a:pPr>
            <a:endParaRPr lang="en-US" sz="2400" b="1" dirty="0">
              <a:solidFill>
                <a:srgbClr val="FFFFFF"/>
              </a:solidFill>
              <a:latin typeface="Arial" charset="0"/>
              <a:cs typeface="Arial" charset="0"/>
            </a:endParaRPr>
          </a:p>
        </p:txBody>
      </p:sp>
      <p:sp>
        <p:nvSpPr>
          <p:cNvPr id="58374" name="Line 8"/>
          <p:cNvSpPr>
            <a:spLocks noChangeShapeType="1"/>
          </p:cNvSpPr>
          <p:nvPr/>
        </p:nvSpPr>
        <p:spPr bwMode="auto">
          <a:xfrm>
            <a:off x="4572000" y="2895600"/>
            <a:ext cx="1447800" cy="1676400"/>
          </a:xfrm>
          <a:prstGeom prst="line">
            <a:avLst/>
          </a:prstGeom>
          <a:noFill/>
          <a:ln w="76200">
            <a:solidFill>
              <a:srgbClr val="990000"/>
            </a:solidFill>
            <a:prstDash val="sysDot"/>
            <a:round/>
            <a:headEnd/>
            <a:tailEnd/>
          </a:ln>
        </p:spPr>
        <p:txBody>
          <a:bodyPr wrap="none"/>
          <a:lstStyle/>
          <a:p>
            <a:pPr fontAlgn="base">
              <a:spcBef>
                <a:spcPct val="0"/>
              </a:spcBef>
              <a:spcAft>
                <a:spcPct val="0"/>
              </a:spcAft>
            </a:pPr>
            <a:endParaRPr lang="en-US" sz="2400" b="1" dirty="0">
              <a:solidFill>
                <a:srgbClr val="FFFFFF"/>
              </a:solidFill>
              <a:latin typeface="Arial" charset="0"/>
              <a:cs typeface="Arial" charset="0"/>
            </a:endParaRPr>
          </a:p>
        </p:txBody>
      </p:sp>
      <p:sp>
        <p:nvSpPr>
          <p:cNvPr id="58375" name="Rectangle 9"/>
          <p:cNvSpPr>
            <a:spLocks noChangeArrowheads="1"/>
          </p:cNvSpPr>
          <p:nvPr/>
        </p:nvSpPr>
        <p:spPr bwMode="auto">
          <a:xfrm>
            <a:off x="2667001" y="2000250"/>
            <a:ext cx="1828800" cy="895350"/>
          </a:xfrm>
          <a:prstGeom prst="rect">
            <a:avLst/>
          </a:prstGeom>
          <a:noFill/>
          <a:ln w="76200">
            <a:solidFill>
              <a:srgbClr val="990000"/>
            </a:solidFill>
            <a:prstDash val="sysDot"/>
            <a:miter lim="800000"/>
            <a:headEnd/>
            <a:tailEnd/>
          </a:ln>
        </p:spPr>
        <p:txBody>
          <a:bodyPr wrap="none" anchor="ct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58376" name="Text Box 10"/>
          <p:cNvSpPr txBox="1">
            <a:spLocks noChangeArrowheads="1"/>
          </p:cNvSpPr>
          <p:nvPr/>
        </p:nvSpPr>
        <p:spPr bwMode="auto">
          <a:xfrm>
            <a:off x="6019800" y="2222500"/>
            <a:ext cx="4343400" cy="2380424"/>
          </a:xfrm>
          <a:prstGeom prst="rect">
            <a:avLst/>
          </a:prstGeom>
          <a:solidFill>
            <a:srgbClr val="CCFFCC"/>
          </a:solidFill>
          <a:ln w="28575">
            <a:solidFill>
              <a:schemeClr val="tx1"/>
            </a:solidFill>
            <a:miter lim="800000"/>
            <a:headEnd/>
            <a:tailEnd/>
          </a:ln>
        </p:spPr>
        <p:txBody>
          <a:bodyPr lIns="101882" tIns="50941" rIns="101882" bIns="50941">
            <a:spAutoFit/>
          </a:bodyPr>
          <a:lstStyle/>
          <a:p>
            <a:pPr algn="ctr" defTabSz="1019175" eaLnBrk="0" fontAlgn="base" hangingPunct="0">
              <a:spcBef>
                <a:spcPct val="0"/>
              </a:spcBef>
              <a:spcAft>
                <a:spcPct val="0"/>
              </a:spcAft>
            </a:pPr>
            <a:r>
              <a:rPr lang="en-US" sz="2400" b="1" dirty="0">
                <a:solidFill>
                  <a:srgbClr val="000000"/>
                </a:solidFill>
                <a:latin typeface="Arial" charset="0"/>
                <a:cs typeface="Arial" charset="0"/>
              </a:rPr>
              <a:t>Step 2  Preliminary Analysis</a:t>
            </a:r>
            <a:endParaRPr lang="en-US" sz="2000" b="1" dirty="0">
              <a:solidFill>
                <a:srgbClr val="000000"/>
              </a:solidFill>
              <a:latin typeface="Arial" charset="0"/>
              <a:cs typeface="Arial" charset="0"/>
            </a:endParaRPr>
          </a:p>
          <a:p>
            <a:pPr algn="ctr" defTabSz="1019175" eaLnBrk="0" fontAlgn="base" hangingPunct="0">
              <a:spcBef>
                <a:spcPct val="0"/>
              </a:spcBef>
              <a:spcAft>
                <a:spcPct val="0"/>
              </a:spcAft>
            </a:pPr>
            <a:r>
              <a:rPr lang="en-US" sz="2200" b="1" u="sng" dirty="0">
                <a:solidFill>
                  <a:srgbClr val="FF0000"/>
                </a:solidFill>
                <a:latin typeface="Arial" charset="0"/>
                <a:cs typeface="Arial" charset="0"/>
              </a:rPr>
              <a:t>Identify Issues / Allegations</a:t>
            </a:r>
          </a:p>
          <a:p>
            <a:pPr algn="ctr" defTabSz="1019175" eaLnBrk="0" fontAlgn="base" hangingPunct="0">
              <a:spcBef>
                <a:spcPct val="0"/>
              </a:spcBef>
              <a:spcAft>
                <a:spcPct val="0"/>
              </a:spcAft>
            </a:pPr>
            <a:r>
              <a:rPr lang="en-US" sz="2000" b="1" dirty="0">
                <a:solidFill>
                  <a:srgbClr val="000000"/>
                </a:solidFill>
                <a:latin typeface="Arial" charset="0"/>
                <a:cs typeface="Arial" charset="0"/>
              </a:rPr>
              <a:t>Determine IG Appropriateness</a:t>
            </a:r>
          </a:p>
          <a:p>
            <a:pPr algn="ctr" defTabSz="1019175" eaLnBrk="0" fontAlgn="base" hangingPunct="0">
              <a:spcBef>
                <a:spcPct val="0"/>
              </a:spcBef>
              <a:spcAft>
                <a:spcPct val="0"/>
              </a:spcAft>
            </a:pPr>
            <a:r>
              <a:rPr lang="en-US" sz="2000" b="1" dirty="0">
                <a:solidFill>
                  <a:srgbClr val="000000"/>
                </a:solidFill>
                <a:latin typeface="Arial" charset="0"/>
                <a:cs typeface="Arial" charset="0"/>
              </a:rPr>
              <a:t>Open Case in IGARS</a:t>
            </a:r>
          </a:p>
          <a:p>
            <a:pPr algn="ctr" defTabSz="1019175" eaLnBrk="0" fontAlgn="base" hangingPunct="0">
              <a:spcBef>
                <a:spcPct val="0"/>
              </a:spcBef>
              <a:spcAft>
                <a:spcPct val="0"/>
              </a:spcAft>
            </a:pPr>
            <a:r>
              <a:rPr lang="en-US" sz="2000" b="1" dirty="0">
                <a:solidFill>
                  <a:srgbClr val="000000"/>
                </a:solidFill>
                <a:latin typeface="Arial" charset="0"/>
                <a:cs typeface="Arial" charset="0"/>
              </a:rPr>
              <a:t>Acknowledge Receipt</a:t>
            </a:r>
          </a:p>
          <a:p>
            <a:pPr algn="ctr" defTabSz="1019175" eaLnBrk="0" fontAlgn="base" hangingPunct="0">
              <a:spcBef>
                <a:spcPct val="0"/>
              </a:spcBef>
              <a:spcAft>
                <a:spcPct val="0"/>
              </a:spcAft>
            </a:pPr>
            <a:r>
              <a:rPr lang="en-US" sz="2200" b="1" dirty="0">
                <a:solidFill>
                  <a:srgbClr val="000000"/>
                </a:solidFill>
                <a:latin typeface="Arial" charset="0"/>
                <a:cs typeface="Arial" charset="0"/>
              </a:rPr>
              <a:t>Select a Course of Action</a:t>
            </a:r>
          </a:p>
          <a:p>
            <a:pPr algn="ctr" defTabSz="1019175" eaLnBrk="0" fontAlgn="base" hangingPunct="0">
              <a:spcBef>
                <a:spcPct val="0"/>
              </a:spcBef>
              <a:spcAft>
                <a:spcPct val="0"/>
              </a:spcAft>
            </a:pPr>
            <a:r>
              <a:rPr lang="en-US" sz="2000" b="1" dirty="0">
                <a:solidFill>
                  <a:srgbClr val="000000"/>
                </a:solidFill>
                <a:latin typeface="Arial" charset="0"/>
                <a:cs typeface="Arial" charset="0"/>
              </a:rPr>
              <a:t>(Obtain Authority)</a:t>
            </a:r>
          </a:p>
        </p:txBody>
      </p:sp>
      <p:sp>
        <p:nvSpPr>
          <p:cNvPr id="58377" name="Text Box 11"/>
          <p:cNvSpPr txBox="1">
            <a:spLocks noChangeArrowheads="1"/>
          </p:cNvSpPr>
          <p:nvPr/>
        </p:nvSpPr>
        <p:spPr bwMode="auto">
          <a:xfrm>
            <a:off x="5540868" y="5871666"/>
            <a:ext cx="5112844" cy="584775"/>
          </a:xfrm>
          <a:prstGeom prst="rect">
            <a:avLst/>
          </a:prstGeom>
          <a:noFill/>
          <a:ln w="12700">
            <a:noFill/>
            <a:miter lim="800000"/>
            <a:headEnd type="none" w="sm" len="sm"/>
            <a:tailEnd type="none" w="sm" len="sm"/>
          </a:ln>
        </p:spPr>
        <p:txBody>
          <a:bodyPr wrap="square">
            <a:spAutoFit/>
          </a:bodyPr>
          <a:lstStyle/>
          <a:p>
            <a:pPr fontAlgn="base">
              <a:spcBef>
                <a:spcPct val="0"/>
              </a:spcBef>
              <a:spcAft>
                <a:spcPct val="0"/>
              </a:spcAft>
            </a:pPr>
            <a:r>
              <a:rPr lang="en-US" sz="1600" b="1" dirty="0">
                <a:solidFill>
                  <a:srgbClr val="FF0000"/>
                </a:solidFill>
                <a:latin typeface="Arial" charset="0"/>
                <a:cs typeface="Arial" charset="0"/>
              </a:rPr>
              <a:t>AR 20-1, Paragraph 6-1d and 7-1b</a:t>
            </a:r>
          </a:p>
          <a:p>
            <a:pPr fontAlgn="base">
              <a:spcBef>
                <a:spcPct val="0"/>
              </a:spcBef>
              <a:spcAft>
                <a:spcPct val="0"/>
              </a:spcAft>
            </a:pP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Section 2-3 (II-2-7)</a:t>
            </a:r>
          </a:p>
        </p:txBody>
      </p:sp>
      <p:sp>
        <p:nvSpPr>
          <p:cNvPr id="58378" name="TextBox 10"/>
          <p:cNvSpPr txBox="1">
            <a:spLocks noChangeArrowheads="1"/>
          </p:cNvSpPr>
          <p:nvPr/>
        </p:nvSpPr>
        <p:spPr bwMode="auto">
          <a:xfrm>
            <a:off x="7421998" y="1616241"/>
            <a:ext cx="1218282" cy="615553"/>
          </a:xfrm>
          <a:prstGeom prst="rect">
            <a:avLst/>
          </a:prstGeom>
          <a:noFill/>
          <a:ln w="9525">
            <a:noFill/>
            <a:miter lim="800000"/>
            <a:headEnd/>
            <a:tailEnd/>
          </a:ln>
        </p:spPr>
        <p:txBody>
          <a:bodyPr wrap="none">
            <a:spAutoFit/>
          </a:bodyPr>
          <a:lstStyle/>
          <a:p>
            <a:pPr fontAlgn="base">
              <a:spcBef>
                <a:spcPct val="0"/>
              </a:spcBef>
              <a:spcAft>
                <a:spcPct val="0"/>
              </a:spcAft>
            </a:pPr>
            <a:r>
              <a:rPr lang="en-US" sz="3400" b="1" dirty="0">
                <a:solidFill>
                  <a:srgbClr val="000000"/>
                </a:solidFill>
                <a:latin typeface="Arial" charset="0"/>
                <a:cs typeface="Arial" charset="0"/>
              </a:rPr>
              <a:t>IGPA</a:t>
            </a:r>
          </a:p>
        </p:txBody>
      </p:sp>
      <p:sp>
        <p:nvSpPr>
          <p:cNvPr id="12" name="Rectangle 4"/>
          <p:cNvSpPr>
            <a:spLocks noChangeArrowheads="1"/>
          </p:cNvSpPr>
          <p:nvPr/>
        </p:nvSpPr>
        <p:spPr bwMode="auto">
          <a:xfrm>
            <a:off x="5788378" y="5115390"/>
            <a:ext cx="4485523" cy="523220"/>
          </a:xfrm>
          <a:prstGeom prst="rect">
            <a:avLst/>
          </a:prstGeom>
          <a:noFill/>
          <a:ln w="76200">
            <a:noFill/>
            <a:miter lim="800000"/>
            <a:headEnd/>
            <a:tailEnd/>
          </a:ln>
        </p:spPr>
        <p:txBody>
          <a:bodyPr wrap="none">
            <a:spAutoFit/>
          </a:bodyPr>
          <a:lstStyle/>
          <a:p>
            <a:pPr fontAlgn="base">
              <a:spcBef>
                <a:spcPct val="0"/>
              </a:spcBef>
              <a:spcAft>
                <a:spcPct val="0"/>
              </a:spcAft>
            </a:pPr>
            <a:r>
              <a:rPr lang="en-US" sz="2800" b="1" dirty="0">
                <a:solidFill>
                  <a:srgbClr val="000000"/>
                </a:solidFill>
                <a:latin typeface="Arial" charset="0"/>
                <a:cs typeface="Arial" charset="0"/>
              </a:rPr>
              <a:t>Let's look at a complaint!</a:t>
            </a:r>
          </a:p>
        </p:txBody>
      </p:sp>
      <p:grpSp>
        <p:nvGrpSpPr>
          <p:cNvPr id="14" name="Group 12"/>
          <p:cNvGrpSpPr>
            <a:grpSpLocks/>
          </p:cNvGrpSpPr>
          <p:nvPr/>
        </p:nvGrpSpPr>
        <p:grpSpPr bwMode="auto">
          <a:xfrm>
            <a:off x="9436100" y="152400"/>
            <a:ext cx="1231900" cy="1219200"/>
            <a:chOff x="7467600" y="76200"/>
            <a:chExt cx="1231900" cy="1219200"/>
          </a:xfrm>
        </p:grpSpPr>
        <p:sp>
          <p:nvSpPr>
            <p:cNvPr id="15" name="AutoShape 5"/>
            <p:cNvSpPr>
              <a:spLocks noChangeArrowheads="1"/>
            </p:cNvSpPr>
            <p:nvPr/>
          </p:nvSpPr>
          <p:spPr bwMode="auto">
            <a:xfrm>
              <a:off x="7467600" y="76200"/>
              <a:ext cx="1231900"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endParaRPr lang="en-US" b="1" dirty="0">
                <a:solidFill>
                  <a:srgbClr val="000000"/>
                </a:solidFill>
              </a:endParaRPr>
            </a:p>
          </p:txBody>
        </p:sp>
        <p:sp>
          <p:nvSpPr>
            <p:cNvPr id="16" name="Text Box 6"/>
            <p:cNvSpPr txBox="1">
              <a:spLocks noChangeArrowheads="1"/>
            </p:cNvSpPr>
            <p:nvPr/>
          </p:nvSpPr>
          <p:spPr bwMode="auto">
            <a:xfrm>
              <a:off x="7811173" y="505336"/>
              <a:ext cx="647027" cy="523220"/>
            </a:xfrm>
            <a:prstGeom prst="rect">
              <a:avLst/>
            </a:prstGeom>
            <a:noFill/>
            <a:ln w="12700">
              <a:noFill/>
              <a:miter lim="800000"/>
              <a:headEnd/>
              <a:tailEnd/>
            </a:ln>
          </p:spPr>
          <p:txBody>
            <a:bodyPr>
              <a:spAutoFit/>
            </a:bodyPr>
            <a:lstStyle/>
            <a:p>
              <a:pPr eaLnBrk="0" fontAlgn="base" hangingPunct="0">
                <a:spcBef>
                  <a:spcPct val="0"/>
                </a:spcBef>
                <a:spcAft>
                  <a:spcPct val="0"/>
                </a:spcAft>
              </a:pPr>
              <a:r>
                <a:rPr lang="en-US" sz="1400" b="1" i="1" dirty="0">
                  <a:solidFill>
                    <a:srgbClr val="000000"/>
                  </a:solidFill>
                  <a:latin typeface="Tempus Sans ITC" pitchFamily="82" charset="0"/>
                  <a:cs typeface="Arial" charset="0"/>
                </a:rPr>
                <a:t>ELO</a:t>
              </a:r>
            </a:p>
            <a:p>
              <a:pPr eaLnBrk="0" fontAlgn="base" hangingPunct="0">
                <a:spcBef>
                  <a:spcPct val="0"/>
                </a:spcBef>
                <a:spcAft>
                  <a:spcPct val="0"/>
                </a:spcAft>
              </a:pPr>
              <a:r>
                <a:rPr lang="en-US" sz="1400" b="1" i="1" dirty="0">
                  <a:solidFill>
                    <a:srgbClr val="000000"/>
                  </a:solidFill>
                  <a:latin typeface="Tempus Sans ITC" pitchFamily="82" charset="0"/>
                  <a:cs typeface="Arial" charset="0"/>
                </a:rPr>
                <a:t>  11</a:t>
              </a:r>
            </a:p>
          </p:txBody>
        </p:sp>
      </p:grpSp>
      <p:sp>
        <p:nvSpPr>
          <p:cNvPr id="18" name="Oval 17"/>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2245899931"/>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102" name="Rectangle 6"/>
          <p:cNvSpPr>
            <a:spLocks noChangeArrowheads="1"/>
          </p:cNvSpPr>
          <p:nvPr/>
        </p:nvSpPr>
        <p:spPr bwMode="auto">
          <a:xfrm>
            <a:off x="2067026" y="3817737"/>
            <a:ext cx="5292725" cy="304800"/>
          </a:xfrm>
          <a:prstGeom prst="rect">
            <a:avLst/>
          </a:prstGeom>
          <a:solidFill>
            <a:srgbClr val="FFFF00"/>
          </a:solidFill>
          <a:ln w="76200">
            <a:noFill/>
            <a:miter lim="800000"/>
            <a:headEnd/>
            <a:tailEnd/>
          </a:ln>
        </p:spPr>
        <p:txBody>
          <a:bodyPr wrap="none" anchor="ct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260099" name="Rectangle 3"/>
          <p:cNvSpPr>
            <a:spLocks noChangeArrowheads="1"/>
          </p:cNvSpPr>
          <p:nvPr/>
        </p:nvSpPr>
        <p:spPr bwMode="auto">
          <a:xfrm>
            <a:off x="2067025" y="4913112"/>
            <a:ext cx="4953000" cy="304800"/>
          </a:xfrm>
          <a:prstGeom prst="rect">
            <a:avLst/>
          </a:prstGeom>
          <a:solidFill>
            <a:srgbClr val="FFFF00"/>
          </a:solidFill>
          <a:ln w="76200">
            <a:noFill/>
            <a:miter lim="800000"/>
            <a:headEnd/>
            <a:tailEnd/>
          </a:ln>
        </p:spPr>
        <p:txBody>
          <a:bodyPr wrap="none" anchor="ct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260101" name="Rectangle 5"/>
          <p:cNvSpPr>
            <a:spLocks noChangeArrowheads="1"/>
          </p:cNvSpPr>
          <p:nvPr/>
        </p:nvSpPr>
        <p:spPr bwMode="auto">
          <a:xfrm>
            <a:off x="2067025" y="4198737"/>
            <a:ext cx="3657600" cy="304800"/>
          </a:xfrm>
          <a:prstGeom prst="rect">
            <a:avLst/>
          </a:prstGeom>
          <a:solidFill>
            <a:srgbClr val="FFFF00"/>
          </a:solidFill>
          <a:ln w="76200">
            <a:noFill/>
            <a:miter lim="800000"/>
            <a:headEnd/>
            <a:tailEnd/>
          </a:ln>
        </p:spPr>
        <p:txBody>
          <a:bodyPr wrap="none" anchor="ct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260103" name="Rectangle 7"/>
          <p:cNvSpPr>
            <a:spLocks noChangeArrowheads="1"/>
          </p:cNvSpPr>
          <p:nvPr/>
        </p:nvSpPr>
        <p:spPr bwMode="auto">
          <a:xfrm>
            <a:off x="6562825" y="3474837"/>
            <a:ext cx="3657600" cy="304800"/>
          </a:xfrm>
          <a:prstGeom prst="rect">
            <a:avLst/>
          </a:prstGeom>
          <a:solidFill>
            <a:srgbClr val="FFFF00"/>
          </a:solidFill>
          <a:ln w="76200">
            <a:noFill/>
            <a:miter lim="800000"/>
            <a:headEnd/>
            <a:tailEnd/>
          </a:ln>
        </p:spPr>
        <p:txBody>
          <a:bodyPr wrap="none" anchor="ct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260104" name="Rectangle 8"/>
          <p:cNvSpPr>
            <a:spLocks noChangeArrowheads="1"/>
          </p:cNvSpPr>
          <p:nvPr/>
        </p:nvSpPr>
        <p:spPr bwMode="auto">
          <a:xfrm>
            <a:off x="5800825" y="3131937"/>
            <a:ext cx="1447800" cy="304800"/>
          </a:xfrm>
          <a:prstGeom prst="rect">
            <a:avLst/>
          </a:prstGeom>
          <a:solidFill>
            <a:srgbClr val="FFFF00"/>
          </a:solidFill>
          <a:ln w="76200">
            <a:noFill/>
            <a:miter lim="800000"/>
            <a:headEnd/>
            <a:tailEnd/>
          </a:ln>
        </p:spPr>
        <p:txBody>
          <a:bodyPr wrap="none" anchor="ct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260105" name="Rectangle 9"/>
          <p:cNvSpPr>
            <a:spLocks noChangeArrowheads="1"/>
          </p:cNvSpPr>
          <p:nvPr/>
        </p:nvSpPr>
        <p:spPr bwMode="auto">
          <a:xfrm>
            <a:off x="3514825" y="2708075"/>
            <a:ext cx="6248400" cy="381000"/>
          </a:xfrm>
          <a:prstGeom prst="rect">
            <a:avLst/>
          </a:prstGeom>
          <a:solidFill>
            <a:srgbClr val="FFFF00"/>
          </a:solidFill>
          <a:ln w="76200">
            <a:noFill/>
            <a:miter lim="800000"/>
            <a:headEnd/>
            <a:tailEnd/>
          </a:ln>
        </p:spPr>
        <p:txBody>
          <a:bodyPr wrap="none" anchor="ct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260106" name="Rectangle 10"/>
          <p:cNvSpPr>
            <a:spLocks noChangeArrowheads="1"/>
          </p:cNvSpPr>
          <p:nvPr/>
        </p:nvSpPr>
        <p:spPr bwMode="auto">
          <a:xfrm>
            <a:off x="2143225" y="2369937"/>
            <a:ext cx="4343400" cy="304800"/>
          </a:xfrm>
          <a:prstGeom prst="rect">
            <a:avLst/>
          </a:prstGeom>
          <a:solidFill>
            <a:srgbClr val="FFFF00"/>
          </a:solidFill>
          <a:ln w="76200">
            <a:noFill/>
            <a:miter lim="800000"/>
            <a:headEnd/>
            <a:tailEnd/>
          </a:ln>
        </p:spPr>
        <p:txBody>
          <a:bodyPr wrap="none" anchor="ct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260107" name="Rectangle 11"/>
          <p:cNvSpPr>
            <a:spLocks noChangeArrowheads="1"/>
          </p:cNvSpPr>
          <p:nvPr/>
        </p:nvSpPr>
        <p:spPr bwMode="auto">
          <a:xfrm>
            <a:off x="7782025" y="1988937"/>
            <a:ext cx="2514600" cy="304800"/>
          </a:xfrm>
          <a:prstGeom prst="rect">
            <a:avLst/>
          </a:prstGeom>
          <a:solidFill>
            <a:srgbClr val="FFFF00"/>
          </a:solidFill>
          <a:ln w="76200">
            <a:noFill/>
            <a:miter lim="800000"/>
            <a:headEnd/>
            <a:tailEnd/>
          </a:ln>
        </p:spPr>
        <p:txBody>
          <a:bodyPr wrap="none" anchor="ct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260108" name="Rectangle 12"/>
          <p:cNvSpPr>
            <a:spLocks noChangeArrowheads="1"/>
          </p:cNvSpPr>
          <p:nvPr/>
        </p:nvSpPr>
        <p:spPr bwMode="auto">
          <a:xfrm>
            <a:off x="2143225" y="1988937"/>
            <a:ext cx="5562600" cy="304800"/>
          </a:xfrm>
          <a:prstGeom prst="rect">
            <a:avLst/>
          </a:prstGeom>
          <a:solidFill>
            <a:srgbClr val="FFFF00"/>
          </a:solidFill>
          <a:ln w="76200">
            <a:noFill/>
            <a:miter lim="800000"/>
            <a:headEnd/>
            <a:tailEnd/>
          </a:ln>
        </p:spPr>
        <p:txBody>
          <a:bodyPr wrap="none" anchor="ct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260098" name="Rectangle 2"/>
          <p:cNvSpPr>
            <a:spLocks noChangeArrowheads="1"/>
          </p:cNvSpPr>
          <p:nvPr/>
        </p:nvSpPr>
        <p:spPr bwMode="auto">
          <a:xfrm>
            <a:off x="4048225" y="5341737"/>
            <a:ext cx="6019800" cy="533400"/>
          </a:xfrm>
          <a:prstGeom prst="rect">
            <a:avLst/>
          </a:prstGeom>
          <a:solidFill>
            <a:srgbClr val="FFFF00"/>
          </a:solidFill>
          <a:ln w="76200">
            <a:noFill/>
            <a:miter lim="800000"/>
            <a:headEnd/>
            <a:tailEnd/>
          </a:ln>
        </p:spPr>
        <p:txBody>
          <a:bodyPr wrap="none" anchor="ct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60428" name="Rectangle 13"/>
          <p:cNvSpPr>
            <a:spLocks noGrp="1" noChangeArrowheads="1"/>
          </p:cNvSpPr>
          <p:nvPr>
            <p:ph type="title"/>
          </p:nvPr>
        </p:nvSpPr>
        <p:spPr>
          <a:xfrm>
            <a:off x="3153682" y="43542"/>
            <a:ext cx="5870575" cy="914400"/>
          </a:xfrm>
        </p:spPr>
        <p:txBody>
          <a:bodyPr/>
          <a:lstStyle/>
          <a:p>
            <a:r>
              <a:rPr lang="en-US" sz="4000" dirty="0">
                <a:solidFill>
                  <a:schemeClr val="tx1"/>
                </a:solidFill>
              </a:rPr>
              <a:t>‘Typical’ Complaint</a:t>
            </a:r>
          </a:p>
        </p:txBody>
      </p:sp>
      <p:sp>
        <p:nvSpPr>
          <p:cNvPr id="74" name="Footer Placeholder 4"/>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60432" name="Rectangle 14"/>
          <p:cNvSpPr>
            <a:spLocks noGrp="1" noChangeArrowheads="1"/>
          </p:cNvSpPr>
          <p:nvPr>
            <p:ph type="body" idx="1"/>
          </p:nvPr>
        </p:nvSpPr>
        <p:spPr>
          <a:xfrm>
            <a:off x="1762225" y="1912738"/>
            <a:ext cx="8686800" cy="4087813"/>
          </a:xfrm>
        </p:spPr>
        <p:txBody>
          <a:bodyPr/>
          <a:lstStyle/>
          <a:p>
            <a:pPr>
              <a:lnSpc>
                <a:spcPct val="120000"/>
              </a:lnSpc>
              <a:spcBef>
                <a:spcPct val="0"/>
              </a:spcBef>
              <a:buFontTx/>
              <a:buNone/>
            </a:pPr>
            <a:r>
              <a:rPr lang="en-US" sz="1800" b="0" dirty="0">
                <a:latin typeface="Arial Rounded MT Bold" pitchFamily="34" charset="0"/>
              </a:rPr>
              <a:t>          </a:t>
            </a:r>
            <a:r>
              <a:rPr lang="en-US" sz="2000" dirty="0">
                <a:latin typeface="Arial Rounded MT Bold" pitchFamily="34" charset="0"/>
              </a:rPr>
              <a:t>Our director, COL  Brown,  is a real  JERK.  He  has a clique of cronies that get all the good deals.  The  rest  of  us  don</a:t>
            </a:r>
            <a:r>
              <a:rPr lang="en-US" sz="2000" dirty="0"/>
              <a:t>’</a:t>
            </a:r>
            <a:r>
              <a:rPr lang="en-US" sz="2000" dirty="0">
                <a:latin typeface="Arial Rounded MT Bold" pitchFamily="34" charset="0"/>
              </a:rPr>
              <a:t>t  get  anything.   He  also  ordered  new  office  furniture for himself  and  his  SECRETARY.   That  is  a  real  waste  since  we are laying  off  good  workers.   I  also  heard  that  he  accepted a unit gift at his change of command that cost over $300.  He boasts that he is    </a:t>
            </a:r>
            <a:r>
              <a:rPr lang="en-US" sz="2000" dirty="0"/>
              <a:t>“</a:t>
            </a:r>
            <a:r>
              <a:rPr lang="en-US" sz="2000" dirty="0">
                <a:latin typeface="Arial Rounded MT Bold" pitchFamily="34" charset="0"/>
              </a:rPr>
              <a:t>IN TIGHT</a:t>
            </a:r>
            <a:r>
              <a:rPr lang="en-US" sz="2000" dirty="0"/>
              <a:t>”</a:t>
            </a:r>
            <a:r>
              <a:rPr lang="en-US" sz="2000" dirty="0">
                <a:latin typeface="Arial Rounded MT Bold" pitchFamily="34" charset="0"/>
              </a:rPr>
              <a:t> with the General and  that  is why he can do whatever he wants to do.  If you check,  you  can  verify  these  things  with  Ms. ROSE, Mr. CALVIN, and Mr. HOBBS.  They know  about HIM.  </a:t>
            </a:r>
          </a:p>
          <a:p>
            <a:pPr>
              <a:lnSpc>
                <a:spcPct val="120000"/>
              </a:lnSpc>
              <a:spcBef>
                <a:spcPct val="0"/>
              </a:spcBef>
              <a:buFontTx/>
              <a:buNone/>
            </a:pPr>
            <a:r>
              <a:rPr lang="en-US" sz="2000" dirty="0">
                <a:latin typeface="Arial Rounded MT Bold" pitchFamily="34" charset="0"/>
              </a:rPr>
              <a:t>                                    </a:t>
            </a:r>
            <a:r>
              <a:rPr lang="en-US" sz="3600" dirty="0">
                <a:latin typeface="Monotype Corsiva" pitchFamily="66" charset="0"/>
              </a:rPr>
              <a:t>A  CONCERNED   EMPLOYEE</a:t>
            </a:r>
          </a:p>
          <a:p>
            <a:endParaRPr lang="en-US" sz="2000" dirty="0"/>
          </a:p>
        </p:txBody>
      </p:sp>
      <p:sp>
        <p:nvSpPr>
          <p:cNvPr id="16" name="Oval 15"/>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1490262979"/>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0108"/>
                                        </p:tgtEl>
                                        <p:attrNameLst>
                                          <p:attrName>style.visibility</p:attrName>
                                        </p:attrNameLst>
                                      </p:cBhvr>
                                      <p:to>
                                        <p:strVal val="visible"/>
                                      </p:to>
                                    </p:set>
                                    <p:animEffect transition="in" filter="wipe(left)">
                                      <p:cBhvr>
                                        <p:cTn id="7" dur="500"/>
                                        <p:tgtEl>
                                          <p:spTgt spid="2601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0106"/>
                                        </p:tgtEl>
                                        <p:attrNameLst>
                                          <p:attrName>style.visibility</p:attrName>
                                        </p:attrNameLst>
                                      </p:cBhvr>
                                      <p:to>
                                        <p:strVal val="visible"/>
                                      </p:to>
                                    </p:set>
                                    <p:animEffect transition="in" filter="wipe(left)">
                                      <p:cBhvr>
                                        <p:cTn id="12" dur="500"/>
                                        <p:tgtEl>
                                          <p:spTgt spid="26010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60107"/>
                                        </p:tgtEl>
                                        <p:attrNameLst>
                                          <p:attrName>style.visibility</p:attrName>
                                        </p:attrNameLst>
                                      </p:cBhvr>
                                      <p:to>
                                        <p:strVal val="visible"/>
                                      </p:to>
                                    </p:set>
                                    <p:animEffect transition="in" filter="wipe(left)">
                                      <p:cBhvr>
                                        <p:cTn id="15" dur="500"/>
                                        <p:tgtEl>
                                          <p:spTgt spid="260107"/>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260101"/>
                                        </p:tgtEl>
                                        <p:attrNameLst>
                                          <p:attrName>style.visibility</p:attrName>
                                        </p:attrNameLst>
                                      </p:cBhvr>
                                      <p:to>
                                        <p:strVal val="visible"/>
                                      </p:to>
                                    </p:set>
                                  </p:childTnLst>
                                </p:cTn>
                              </p:par>
                              <p:par>
                                <p:cTn id="18" presetID="1" presetClass="exit" presetSubtype="0" fill="hold" grpId="1" nodeType="withEffect">
                                  <p:stCondLst>
                                    <p:cond delay="0"/>
                                  </p:stCondLst>
                                  <p:childTnLst>
                                    <p:set>
                                      <p:cBhvr>
                                        <p:cTn id="19" dur="1" fill="hold">
                                          <p:stCondLst>
                                            <p:cond delay="0"/>
                                          </p:stCondLst>
                                        </p:cTn>
                                        <p:tgtEl>
                                          <p:spTgt spid="260108"/>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6010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60105"/>
                                        </p:tgtEl>
                                        <p:attrNameLst>
                                          <p:attrName>style.visibility</p:attrName>
                                        </p:attrNameLst>
                                      </p:cBhvr>
                                      <p:to>
                                        <p:strVal val="visible"/>
                                      </p:to>
                                    </p:set>
                                  </p:childTnLst>
                                </p:cTn>
                              </p:par>
                              <p:par>
                                <p:cTn id="26" presetID="1" presetClass="exit" presetSubtype="0" fill="hold" grpId="1" nodeType="withEffect">
                                  <p:stCondLst>
                                    <p:cond delay="0"/>
                                  </p:stCondLst>
                                  <p:childTnLst>
                                    <p:set>
                                      <p:cBhvr>
                                        <p:cTn id="27" dur="1" fill="hold">
                                          <p:stCondLst>
                                            <p:cond delay="0"/>
                                          </p:stCondLst>
                                        </p:cTn>
                                        <p:tgtEl>
                                          <p:spTgt spid="260107"/>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260106"/>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260101"/>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60103"/>
                                        </p:tgtEl>
                                        <p:attrNameLst>
                                          <p:attrName>style.visibility</p:attrName>
                                        </p:attrNameLst>
                                      </p:cBhvr>
                                      <p:to>
                                        <p:strVal val="visible"/>
                                      </p:to>
                                    </p:set>
                                  </p:childTnLst>
                                </p:cTn>
                              </p:par>
                              <p:par>
                                <p:cTn id="36" presetID="1" presetClass="exit" presetSubtype="0" fill="hold" grpId="1" nodeType="withEffect">
                                  <p:stCondLst>
                                    <p:cond delay="0"/>
                                  </p:stCondLst>
                                  <p:childTnLst>
                                    <p:set>
                                      <p:cBhvr>
                                        <p:cTn id="37" dur="1" fill="hold">
                                          <p:stCondLst>
                                            <p:cond delay="0"/>
                                          </p:stCondLst>
                                        </p:cTn>
                                        <p:tgtEl>
                                          <p:spTgt spid="260105"/>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260104"/>
                                        </p:tgtEl>
                                        <p:attrNameLst>
                                          <p:attrName>style.visibility</p:attrName>
                                        </p:attrNameLst>
                                      </p:cBhvr>
                                      <p:to>
                                        <p:strVal val="hidden"/>
                                      </p:to>
                                    </p:set>
                                  </p:childTnLst>
                                </p:cTn>
                              </p:par>
                              <p:par>
                                <p:cTn id="40" presetID="1" presetClass="entr" presetSubtype="0" fill="hold" grpId="0" nodeType="withEffect">
                                  <p:stCondLst>
                                    <p:cond delay="0"/>
                                  </p:stCondLst>
                                  <p:childTnLst>
                                    <p:set>
                                      <p:cBhvr>
                                        <p:cTn id="41" dur="1" fill="hold">
                                          <p:stCondLst>
                                            <p:cond delay="0"/>
                                          </p:stCondLst>
                                        </p:cTn>
                                        <p:tgtEl>
                                          <p:spTgt spid="26010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60099"/>
                                        </p:tgtEl>
                                        <p:attrNameLst>
                                          <p:attrName>style.visibility</p:attrName>
                                        </p:attrNameLst>
                                      </p:cBhvr>
                                      <p:to>
                                        <p:strVal val="visible"/>
                                      </p:to>
                                    </p:set>
                                  </p:childTnLst>
                                </p:cTn>
                              </p:par>
                              <p:par>
                                <p:cTn id="46" presetID="1" presetClass="exit" presetSubtype="0" fill="hold" grpId="1" nodeType="withEffect">
                                  <p:stCondLst>
                                    <p:cond delay="0"/>
                                  </p:stCondLst>
                                  <p:childTnLst>
                                    <p:set>
                                      <p:cBhvr>
                                        <p:cTn id="47" dur="1" fill="hold">
                                          <p:stCondLst>
                                            <p:cond delay="0"/>
                                          </p:stCondLst>
                                        </p:cTn>
                                        <p:tgtEl>
                                          <p:spTgt spid="260103"/>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260102"/>
                                        </p:tgtEl>
                                        <p:attrNameLst>
                                          <p:attrName>style.visibility</p:attrName>
                                        </p:attrNameLst>
                                      </p:cBhvr>
                                      <p:to>
                                        <p:strVal val="hidden"/>
                                      </p:to>
                                    </p:set>
                                  </p:childTnLst>
                                </p:cTn>
                              </p:par>
                              <p:par>
                                <p:cTn id="50" presetID="1" presetClass="exit" presetSubtype="0" fill="hold" grpId="2" nodeType="withEffect">
                                  <p:stCondLst>
                                    <p:cond delay="0"/>
                                  </p:stCondLst>
                                  <p:childTnLst>
                                    <p:set>
                                      <p:cBhvr>
                                        <p:cTn id="51" dur="1" fill="hold">
                                          <p:stCondLst>
                                            <p:cond delay="0"/>
                                          </p:stCondLst>
                                        </p:cTn>
                                        <p:tgtEl>
                                          <p:spTgt spid="260101"/>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60098"/>
                                        </p:tgtEl>
                                        <p:attrNameLst>
                                          <p:attrName>style.visibility</p:attrName>
                                        </p:attrNameLst>
                                      </p:cBhvr>
                                      <p:to>
                                        <p:strVal val="visible"/>
                                      </p:to>
                                    </p:set>
                                  </p:childTnLst>
                                </p:cTn>
                              </p:par>
                              <p:par>
                                <p:cTn id="56" presetID="1" presetClass="exit" presetSubtype="0" fill="hold" grpId="1" nodeType="withEffect">
                                  <p:stCondLst>
                                    <p:cond delay="0"/>
                                  </p:stCondLst>
                                  <p:childTnLst>
                                    <p:set>
                                      <p:cBhvr>
                                        <p:cTn id="57" dur="1" fill="hold">
                                          <p:stCondLst>
                                            <p:cond delay="0"/>
                                          </p:stCondLst>
                                        </p:cTn>
                                        <p:tgtEl>
                                          <p:spTgt spid="260099"/>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102" grpId="0" animBg="1"/>
      <p:bldP spid="260102" grpId="1" animBg="1"/>
      <p:bldP spid="260099" grpId="0" animBg="1"/>
      <p:bldP spid="260099" grpId="1" animBg="1"/>
      <p:bldP spid="260101" grpId="0" animBg="1"/>
      <p:bldP spid="260101" grpId="1" animBg="1"/>
      <p:bldP spid="260101" grpId="2" animBg="1"/>
      <p:bldP spid="260103" grpId="0" animBg="1"/>
      <p:bldP spid="260103" grpId="1" animBg="1"/>
      <p:bldP spid="260104" grpId="0" animBg="1"/>
      <p:bldP spid="260104" grpId="1" animBg="1"/>
      <p:bldP spid="260105" grpId="0" animBg="1"/>
      <p:bldP spid="260105" grpId="1" animBg="1"/>
      <p:bldP spid="260106" grpId="0" animBg="1"/>
      <p:bldP spid="260106" grpId="1" animBg="1"/>
      <p:bldP spid="260107" grpId="0" animBg="1"/>
      <p:bldP spid="260107" grpId="1" animBg="1"/>
      <p:bldP spid="260108" grpId="0" animBg="1"/>
      <p:bldP spid="260108" grpId="1" animBg="1"/>
      <p:bldP spid="260098" grpId="0" animBg="1"/>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2"/>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53251" name="Rectangle 61"/>
          <p:cNvSpPr>
            <a:spLocks noGrp="1" noChangeArrowheads="1"/>
          </p:cNvSpPr>
          <p:nvPr>
            <p:ph type="title"/>
          </p:nvPr>
        </p:nvSpPr>
        <p:spPr>
          <a:xfrm>
            <a:off x="3218688" y="228600"/>
            <a:ext cx="7162800" cy="1143000"/>
          </a:xfrm>
        </p:spPr>
        <p:txBody>
          <a:bodyPr/>
          <a:lstStyle/>
          <a:p>
            <a:pPr eaLnBrk="1" hangingPunct="1"/>
            <a:r>
              <a:rPr lang="en-US" sz="4000" dirty="0">
                <a:solidFill>
                  <a:schemeClr val="tx1"/>
                </a:solidFill>
              </a:rPr>
              <a:t>Here’s a written complaint left on your door!</a:t>
            </a:r>
          </a:p>
        </p:txBody>
      </p:sp>
      <p:grpSp>
        <p:nvGrpSpPr>
          <p:cNvPr id="2" name="Group 65"/>
          <p:cNvGrpSpPr>
            <a:grpSpLocks/>
          </p:cNvGrpSpPr>
          <p:nvPr/>
        </p:nvGrpSpPr>
        <p:grpSpPr bwMode="auto">
          <a:xfrm>
            <a:off x="3886200" y="1914662"/>
            <a:ext cx="4419600" cy="4164012"/>
            <a:chOff x="3429000" y="1474788"/>
            <a:chExt cx="4419600" cy="4164012"/>
          </a:xfrm>
        </p:grpSpPr>
        <p:pic>
          <p:nvPicPr>
            <p:cNvPr id="53256" name="Picture 62"/>
            <p:cNvPicPr>
              <a:picLocks noChangeArrowheads="1"/>
            </p:cNvPicPr>
            <p:nvPr/>
          </p:nvPicPr>
          <p:blipFill>
            <a:blip r:embed="rId3" cstate="print"/>
            <a:srcRect/>
            <a:stretch>
              <a:fillRect/>
            </a:stretch>
          </p:blipFill>
          <p:spPr bwMode="auto">
            <a:xfrm>
              <a:off x="3429000" y="1474788"/>
              <a:ext cx="4419600" cy="4164012"/>
            </a:xfrm>
            <a:prstGeom prst="rect">
              <a:avLst/>
            </a:prstGeom>
            <a:solidFill>
              <a:srgbClr val="F6BF69"/>
            </a:solidFill>
            <a:ln w="9525">
              <a:noFill/>
              <a:miter lim="800000"/>
              <a:headEnd/>
              <a:tailEnd/>
            </a:ln>
          </p:spPr>
        </p:pic>
        <p:sp>
          <p:nvSpPr>
            <p:cNvPr id="53257" name="Rectangle 63"/>
            <p:cNvSpPr>
              <a:spLocks noChangeArrowheads="1"/>
            </p:cNvSpPr>
            <p:nvPr/>
          </p:nvSpPr>
          <p:spPr bwMode="auto">
            <a:xfrm>
              <a:off x="3505200" y="1828800"/>
              <a:ext cx="4038600" cy="2939266"/>
            </a:xfrm>
            <a:prstGeom prst="rect">
              <a:avLst/>
            </a:prstGeom>
            <a:noFill/>
            <a:ln w="12700">
              <a:noFill/>
              <a:miter lim="800000"/>
              <a:headEnd type="none" w="sm" len="sm"/>
              <a:tailEnd type="none" w="sm" len="sm"/>
            </a:ln>
          </p:spPr>
          <p:txBody>
            <a:bodyPr>
              <a:spAutoFit/>
            </a:bodyPr>
            <a:lstStyle/>
            <a:p>
              <a:pPr eaLnBrk="0" fontAlgn="base" hangingPunct="0">
                <a:spcBef>
                  <a:spcPct val="50000"/>
                </a:spcBef>
                <a:spcAft>
                  <a:spcPct val="0"/>
                </a:spcAft>
              </a:pPr>
              <a:r>
                <a:rPr lang="en-US" sz="2000" b="1" dirty="0">
                  <a:solidFill>
                    <a:srgbClr val="000000"/>
                  </a:solidFill>
                  <a:latin typeface="Arial Rounded MT Bold" pitchFamily="34" charset="0"/>
                  <a:cs typeface="Arial" charset="0"/>
                </a:rPr>
                <a:t>DEAR INSPECTOR GENERAL,</a:t>
              </a:r>
            </a:p>
            <a:p>
              <a:pPr eaLnBrk="0" fontAlgn="base" hangingPunct="0">
                <a:spcBef>
                  <a:spcPct val="50000"/>
                </a:spcBef>
                <a:spcAft>
                  <a:spcPct val="0"/>
                </a:spcAft>
              </a:pPr>
              <a:r>
                <a:rPr lang="en-US" sz="2000" b="1" dirty="0">
                  <a:solidFill>
                    <a:srgbClr val="000000"/>
                  </a:solidFill>
                  <a:latin typeface="Arial Rounded MT Bold" pitchFamily="34" charset="0"/>
                  <a:cs typeface="Arial" charset="0"/>
                </a:rPr>
                <a:t>     COL Brown, the Director,    is having an affair with the secretary.</a:t>
              </a:r>
            </a:p>
            <a:p>
              <a:pPr eaLnBrk="0" fontAlgn="base" hangingPunct="0">
                <a:spcBef>
                  <a:spcPct val="50000"/>
                </a:spcBef>
                <a:spcAft>
                  <a:spcPct val="0"/>
                </a:spcAft>
              </a:pPr>
              <a:r>
                <a:rPr lang="en-US" sz="2000" b="1" dirty="0">
                  <a:solidFill>
                    <a:srgbClr val="000000"/>
                  </a:solidFill>
                  <a:latin typeface="Arial Rounded MT Bold" pitchFamily="34" charset="0"/>
                  <a:cs typeface="Arial" charset="0"/>
                </a:rPr>
                <a:t>              Concerned and Jealous</a:t>
              </a:r>
            </a:p>
            <a:p>
              <a:pPr eaLnBrk="0" fontAlgn="base" hangingPunct="0">
                <a:spcBef>
                  <a:spcPct val="50000"/>
                </a:spcBef>
                <a:spcAft>
                  <a:spcPct val="0"/>
                </a:spcAft>
              </a:pPr>
              <a:endParaRPr lang="en-US" sz="1000" b="1" dirty="0">
                <a:solidFill>
                  <a:srgbClr val="000000"/>
                </a:solidFill>
                <a:latin typeface="Arial Rounded MT Bold" pitchFamily="34" charset="0"/>
                <a:cs typeface="Arial" charset="0"/>
              </a:endParaRPr>
            </a:p>
            <a:p>
              <a:pPr eaLnBrk="0" fontAlgn="base" hangingPunct="0">
                <a:spcBef>
                  <a:spcPct val="50000"/>
                </a:spcBef>
                <a:spcAft>
                  <a:spcPct val="0"/>
                </a:spcAft>
              </a:pPr>
              <a:r>
                <a:rPr lang="en-US" sz="2000" b="1" dirty="0">
                  <a:solidFill>
                    <a:srgbClr val="000000"/>
                  </a:solidFill>
                  <a:latin typeface="Arial Rounded MT Bold" pitchFamily="34" charset="0"/>
                  <a:cs typeface="Arial" charset="0"/>
                </a:rPr>
                <a:t>P.S.  And he often doesn’t even show up for work!</a:t>
              </a:r>
            </a:p>
          </p:txBody>
        </p:sp>
      </p:grpSp>
    </p:spTree>
    <p:extLst>
      <p:ext uri="{BB962C8B-B14F-4D97-AF65-F5344CB8AC3E}">
        <p14:creationId xmlns:p14="http://schemas.microsoft.com/office/powerpoint/2010/main" val="3499837150"/>
      </p:ext>
    </p:extLst>
  </p:cSld>
  <p:clrMapOvr>
    <a:masterClrMapping/>
  </p:clrMapOvr>
  <p:transition>
    <p:pull/>
    <p:sndAc>
      <p:end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54275" name="Rectangle 2"/>
          <p:cNvSpPr>
            <a:spLocks noGrp="1" noChangeArrowheads="1"/>
          </p:cNvSpPr>
          <p:nvPr>
            <p:ph type="title"/>
          </p:nvPr>
        </p:nvSpPr>
        <p:spPr>
          <a:xfrm>
            <a:off x="2971800" y="228600"/>
            <a:ext cx="7193280" cy="1143000"/>
          </a:xfrm>
        </p:spPr>
        <p:txBody>
          <a:bodyPr/>
          <a:lstStyle/>
          <a:p>
            <a:pPr eaLnBrk="1" hangingPunct="1"/>
            <a:r>
              <a:rPr lang="en-US" sz="4000" dirty="0">
                <a:solidFill>
                  <a:schemeClr val="tx1"/>
                </a:solidFill>
              </a:rPr>
              <a:t>Poorly Phrased Allegations</a:t>
            </a:r>
            <a:br>
              <a:rPr lang="en-US" sz="4000" dirty="0">
                <a:solidFill>
                  <a:schemeClr val="tx1"/>
                </a:solidFill>
              </a:rPr>
            </a:br>
            <a:r>
              <a:rPr lang="en-US" sz="2800" dirty="0">
                <a:solidFill>
                  <a:schemeClr val="tx1"/>
                </a:solidFill>
              </a:rPr>
              <a:t>What do you think?</a:t>
            </a:r>
            <a:endParaRPr lang="en-US" dirty="0">
              <a:solidFill>
                <a:schemeClr val="tx1"/>
              </a:solidFill>
            </a:endParaRPr>
          </a:p>
        </p:txBody>
      </p:sp>
      <p:sp>
        <p:nvSpPr>
          <p:cNvPr id="44036" name="Rectangle 3"/>
          <p:cNvSpPr>
            <a:spLocks noGrp="1" noChangeArrowheads="1"/>
          </p:cNvSpPr>
          <p:nvPr>
            <p:ph type="body" idx="1"/>
          </p:nvPr>
        </p:nvSpPr>
        <p:spPr>
          <a:xfrm>
            <a:off x="1728217" y="2031272"/>
            <a:ext cx="8677175" cy="3505200"/>
          </a:xfrm>
        </p:spPr>
        <p:txBody>
          <a:bodyPr/>
          <a:lstStyle/>
          <a:p>
            <a:pPr marL="0" indent="0">
              <a:spcBef>
                <a:spcPts val="0"/>
              </a:spcBef>
              <a:buNone/>
            </a:pPr>
            <a:r>
              <a:rPr lang="en-US" sz="2800" dirty="0"/>
              <a:t>COL Robert E. Brown acted improperly in that he committed adultery with Ms. Smith on                  June 25th, 2014, in NJ, in violation of the UCMJ.</a:t>
            </a:r>
          </a:p>
          <a:p>
            <a:pPr marL="0" indent="0">
              <a:lnSpc>
                <a:spcPct val="120000"/>
              </a:lnSpc>
              <a:spcBef>
                <a:spcPts val="600"/>
              </a:spcBef>
              <a:buNone/>
            </a:pPr>
            <a:endParaRPr lang="en-US" sz="2800" dirty="0"/>
          </a:p>
          <a:p>
            <a:pPr marL="0" indent="0">
              <a:spcBef>
                <a:spcPts val="0"/>
              </a:spcBef>
              <a:buNone/>
            </a:pPr>
            <a:r>
              <a:rPr lang="en-US" sz="2800" dirty="0"/>
              <a:t>COL Robert E. Brown wasn't at work in violation of AR 600-20, paragraph 2-17.</a:t>
            </a:r>
          </a:p>
        </p:txBody>
      </p:sp>
      <p:sp>
        <p:nvSpPr>
          <p:cNvPr id="54278" name="TextBox 5"/>
          <p:cNvSpPr txBox="1">
            <a:spLocks noChangeArrowheads="1"/>
          </p:cNvSpPr>
          <p:nvPr/>
        </p:nvSpPr>
        <p:spPr bwMode="auto">
          <a:xfrm>
            <a:off x="2316480" y="5629657"/>
            <a:ext cx="7543800" cy="584775"/>
          </a:xfrm>
          <a:prstGeom prst="rect">
            <a:avLst/>
          </a:prstGeom>
          <a:noFill/>
          <a:ln w="9525">
            <a:noFill/>
            <a:miter lim="800000"/>
            <a:headEnd/>
            <a:tailEnd/>
          </a:ln>
        </p:spPr>
        <p:txBody>
          <a:bodyPr>
            <a:spAutoFit/>
          </a:bodyPr>
          <a:lstStyle/>
          <a:p>
            <a:pPr algn="ctr" fontAlgn="base">
              <a:spcBef>
                <a:spcPct val="0"/>
              </a:spcBef>
              <a:spcAft>
                <a:spcPct val="0"/>
              </a:spcAft>
            </a:pPr>
            <a:r>
              <a:rPr lang="en-US" sz="3200" b="1" i="1" dirty="0">
                <a:solidFill>
                  <a:srgbClr val="FF0000"/>
                </a:solidFill>
                <a:latin typeface="Arial" charset="0"/>
                <a:cs typeface="Arial" charset="0"/>
              </a:rPr>
              <a:t>Who, Improperly, Did, IVO</a:t>
            </a:r>
          </a:p>
        </p:txBody>
      </p:sp>
      <p:sp>
        <p:nvSpPr>
          <p:cNvPr id="7" name="Oval 6"/>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3804819247"/>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6">
                                            <p:txEl>
                                              <p:pRg st="2" end="2"/>
                                            </p:txEl>
                                          </p:spTgt>
                                        </p:tgtEl>
                                        <p:attrNameLst>
                                          <p:attrName>style.visibility</p:attrName>
                                        </p:attrNameLst>
                                      </p:cBhvr>
                                      <p:to>
                                        <p:strVal val="visible"/>
                                      </p:to>
                                    </p:set>
                                  </p:childTnLst>
                                </p:cTn>
                              </p:par>
                              <p:par>
                                <p:cTn id="7" presetID="5" presetClass="exit" presetSubtype="10" fill="hold" nodeType="withEffect">
                                  <p:stCondLst>
                                    <p:cond delay="0"/>
                                  </p:stCondLst>
                                  <p:childTnLst>
                                    <p:animEffect transition="out" filter="checkerboard(across)">
                                      <p:cBhvr>
                                        <p:cTn id="8" dur="500"/>
                                        <p:tgtEl>
                                          <p:spTgt spid="44036">
                                            <p:txEl>
                                              <p:pRg st="0" end="0"/>
                                            </p:txEl>
                                          </p:spTgt>
                                        </p:tgtEl>
                                      </p:cBhvr>
                                    </p:animEffect>
                                    <p:set>
                                      <p:cBhvr>
                                        <p:cTn id="9" dur="1" fill="hold">
                                          <p:stCondLst>
                                            <p:cond delay="499"/>
                                          </p:stCondLst>
                                        </p:cTn>
                                        <p:tgtEl>
                                          <p:spTgt spid="44036">
                                            <p:txEl>
                                              <p:pRg st="0" end="0"/>
                                            </p:txEl>
                                          </p:spTgt>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4278"/>
                                        </p:tgtEl>
                                        <p:attrNameLst>
                                          <p:attrName>style.visibility</p:attrName>
                                        </p:attrNameLst>
                                      </p:cBhvr>
                                      <p:to>
                                        <p:strVal val="visible"/>
                                      </p:to>
                                    </p:set>
                                  </p:childTnLst>
                                </p:cTn>
                              </p:par>
                              <p:par>
                                <p:cTn id="14" presetID="1" presetClass="exit"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8" grpId="0"/>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2"/>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55299" name="Rectangle 2"/>
          <p:cNvSpPr>
            <a:spLocks noGrp="1" noChangeArrowheads="1"/>
          </p:cNvSpPr>
          <p:nvPr>
            <p:ph type="title"/>
          </p:nvPr>
        </p:nvSpPr>
        <p:spPr>
          <a:xfrm>
            <a:off x="2057401" y="76200"/>
            <a:ext cx="8080375" cy="838200"/>
          </a:xfrm>
        </p:spPr>
        <p:txBody>
          <a:bodyPr/>
          <a:lstStyle/>
          <a:p>
            <a:pPr eaLnBrk="1" hangingPunct="1"/>
            <a:r>
              <a:rPr lang="en-US" sz="4000" dirty="0">
                <a:solidFill>
                  <a:schemeClr val="tx1"/>
                </a:solidFill>
              </a:rPr>
              <a:t>How About These?</a:t>
            </a:r>
          </a:p>
        </p:txBody>
      </p:sp>
      <p:sp>
        <p:nvSpPr>
          <p:cNvPr id="55300" name="Rectangle 3"/>
          <p:cNvSpPr>
            <a:spLocks noChangeArrowheads="1"/>
          </p:cNvSpPr>
          <p:nvPr/>
        </p:nvSpPr>
        <p:spPr bwMode="auto">
          <a:xfrm>
            <a:off x="1752601" y="2209800"/>
            <a:ext cx="8677175" cy="3539430"/>
          </a:xfrm>
          <a:prstGeom prst="rect">
            <a:avLst/>
          </a:prstGeom>
          <a:noFill/>
          <a:ln w="12700">
            <a:noFill/>
            <a:miter lim="800000"/>
            <a:headEnd type="none" w="sm" len="sm"/>
            <a:tailEnd type="none" w="sm" len="sm"/>
          </a:ln>
        </p:spPr>
        <p:txBody>
          <a:bodyPr wrap="square">
            <a:spAutoFit/>
          </a:bodyPr>
          <a:lstStyle/>
          <a:p>
            <a:pPr fontAlgn="base">
              <a:spcBef>
                <a:spcPct val="0"/>
              </a:spcBef>
              <a:spcAft>
                <a:spcPct val="0"/>
              </a:spcAft>
            </a:pPr>
            <a:r>
              <a:rPr lang="en-US" sz="2800" b="1" dirty="0">
                <a:solidFill>
                  <a:srgbClr val="000000"/>
                </a:solidFill>
                <a:latin typeface="Arial" charset="0"/>
                <a:cs typeface="Arial" charset="0"/>
              </a:rPr>
              <a:t>COL Robert E. Brown committed adultery in violation of Article 134 (Extramarital sexual conduct), UCMJ.</a:t>
            </a:r>
          </a:p>
          <a:p>
            <a:pPr fontAlgn="base">
              <a:spcBef>
                <a:spcPct val="0"/>
              </a:spcBef>
              <a:spcAft>
                <a:spcPct val="0"/>
              </a:spcAft>
            </a:pPr>
            <a:endParaRPr lang="en-US" sz="2800" b="1" u="sng" dirty="0">
              <a:solidFill>
                <a:srgbClr val="000000"/>
              </a:solidFill>
              <a:latin typeface="Arial" charset="0"/>
              <a:cs typeface="Arial" charset="0"/>
            </a:endParaRPr>
          </a:p>
          <a:p>
            <a:pPr fontAlgn="base">
              <a:spcBef>
                <a:spcPct val="0"/>
              </a:spcBef>
              <a:spcAft>
                <a:spcPct val="0"/>
              </a:spcAft>
            </a:pPr>
            <a:endParaRPr lang="en-US" sz="2800" b="1" u="sng" dirty="0">
              <a:solidFill>
                <a:srgbClr val="000000"/>
              </a:solidFill>
              <a:latin typeface="Arial" charset="0"/>
              <a:cs typeface="Arial" charset="0"/>
            </a:endParaRPr>
          </a:p>
          <a:p>
            <a:pPr fontAlgn="base">
              <a:spcBef>
                <a:spcPct val="0"/>
              </a:spcBef>
              <a:spcAft>
                <a:spcPct val="0"/>
              </a:spcAft>
            </a:pPr>
            <a:r>
              <a:rPr lang="en-US" sz="2800" b="1" dirty="0">
                <a:solidFill>
                  <a:srgbClr val="000000"/>
                </a:solidFill>
                <a:latin typeface="Arial" charset="0"/>
                <a:cs typeface="Arial" charset="0"/>
              </a:rPr>
              <a:t>COL Robert E. Brown was improperly absent from his place of duty in violation of Article 86, UCMJ.</a:t>
            </a:r>
          </a:p>
          <a:p>
            <a:pPr fontAlgn="base">
              <a:spcBef>
                <a:spcPct val="0"/>
              </a:spcBef>
              <a:spcAft>
                <a:spcPct val="0"/>
              </a:spcAft>
            </a:pPr>
            <a:endParaRPr lang="en-US" sz="2800" b="1" u="sng" dirty="0">
              <a:solidFill>
                <a:srgbClr val="000000"/>
              </a:solidFill>
              <a:latin typeface="Arial" charset="0"/>
              <a:cs typeface="Arial" charset="0"/>
            </a:endParaRPr>
          </a:p>
        </p:txBody>
      </p:sp>
    </p:spTree>
    <p:extLst>
      <p:ext uri="{BB962C8B-B14F-4D97-AF65-F5344CB8AC3E}">
        <p14:creationId xmlns:p14="http://schemas.microsoft.com/office/powerpoint/2010/main" val="1135965094"/>
      </p:ext>
    </p:extLst>
  </p:cSld>
  <p:clrMapOvr>
    <a:masterClrMapping/>
  </p:clrMapOvr>
  <p:transition>
    <p:pull/>
    <p:sndAc>
      <p:end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52227" name="Rectangle 2"/>
          <p:cNvSpPr>
            <a:spLocks noGrp="1" noChangeArrowheads="1"/>
          </p:cNvSpPr>
          <p:nvPr>
            <p:ph type="title"/>
          </p:nvPr>
        </p:nvSpPr>
        <p:spPr>
          <a:xfrm>
            <a:off x="2046515" y="261258"/>
            <a:ext cx="8080375" cy="1143000"/>
          </a:xfrm>
        </p:spPr>
        <p:txBody>
          <a:bodyPr/>
          <a:lstStyle/>
          <a:p>
            <a:pPr eaLnBrk="1" hangingPunct="1"/>
            <a:r>
              <a:rPr lang="en-US" sz="4000" dirty="0">
                <a:solidFill>
                  <a:schemeClr val="tx1"/>
                </a:solidFill>
              </a:rPr>
              <a:t>    Where to Find Standards</a:t>
            </a:r>
            <a:br>
              <a:rPr lang="en-US" sz="4000" dirty="0">
                <a:solidFill>
                  <a:schemeClr val="tx1"/>
                </a:solidFill>
              </a:rPr>
            </a:br>
            <a:r>
              <a:rPr lang="en-US" sz="2000" dirty="0">
                <a:solidFill>
                  <a:schemeClr val="tx1"/>
                </a:solidFill>
              </a:rPr>
              <a:t>(use the standard </a:t>
            </a:r>
            <a:r>
              <a:rPr lang="en-US" sz="2000" i="1" u="sng" dirty="0">
                <a:solidFill>
                  <a:schemeClr val="tx1"/>
                </a:solidFill>
              </a:rPr>
              <a:t>at the time in question</a:t>
            </a:r>
            <a:r>
              <a:rPr lang="en-US" sz="2000" dirty="0">
                <a:solidFill>
                  <a:schemeClr val="tx1"/>
                </a:solidFill>
              </a:rPr>
              <a:t>) </a:t>
            </a:r>
            <a:br>
              <a:rPr lang="en-US" sz="2000" dirty="0">
                <a:solidFill>
                  <a:schemeClr val="tx1"/>
                </a:solidFill>
              </a:rPr>
            </a:br>
            <a:endParaRPr lang="en-US" sz="2000" dirty="0">
              <a:solidFill>
                <a:schemeClr val="tx1"/>
              </a:solidFill>
            </a:endParaRPr>
          </a:p>
        </p:txBody>
      </p:sp>
      <p:sp>
        <p:nvSpPr>
          <p:cNvPr id="52228" name="Rectangle 3"/>
          <p:cNvSpPr>
            <a:spLocks noGrp="1" noChangeArrowheads="1"/>
          </p:cNvSpPr>
          <p:nvPr>
            <p:ph type="body" idx="1"/>
          </p:nvPr>
        </p:nvSpPr>
        <p:spPr>
          <a:xfrm>
            <a:off x="1705201" y="1752600"/>
            <a:ext cx="8763000" cy="4953000"/>
          </a:xfrm>
        </p:spPr>
        <p:txBody>
          <a:bodyPr/>
          <a:lstStyle/>
          <a:p>
            <a:pPr eaLnBrk="1" hangingPunct="1"/>
            <a:r>
              <a:rPr lang="en-US" sz="2200" dirty="0">
                <a:cs typeface="Times New Roman" pitchFamily="18" charset="0"/>
              </a:rPr>
              <a:t>United States Code (USC):  </a:t>
            </a:r>
            <a:r>
              <a:rPr lang="en-US" sz="2200" dirty="0">
                <a:solidFill>
                  <a:srgbClr val="0000FF"/>
                </a:solidFill>
                <a:cs typeface="Times New Roman" pitchFamily="18" charset="0"/>
              </a:rPr>
              <a:t>www.law.cornell.edu/uscode/</a:t>
            </a:r>
          </a:p>
          <a:p>
            <a:pPr eaLnBrk="1" hangingPunct="1"/>
            <a:endParaRPr lang="en-US" sz="1000" dirty="0">
              <a:solidFill>
                <a:srgbClr val="0000FF"/>
              </a:solidFill>
              <a:cs typeface="Times New Roman" pitchFamily="18" charset="0"/>
            </a:endParaRPr>
          </a:p>
          <a:p>
            <a:pPr eaLnBrk="1" hangingPunct="1"/>
            <a:r>
              <a:rPr lang="en-US" sz="2200" dirty="0">
                <a:cs typeface="Times New Roman" pitchFamily="18" charset="0"/>
              </a:rPr>
              <a:t>Code of Federal Regulations (CFR): </a:t>
            </a:r>
            <a:r>
              <a:rPr lang="en-US" sz="2200" dirty="0">
                <a:solidFill>
                  <a:srgbClr val="0000FF"/>
                </a:solidFill>
                <a:cs typeface="Times New Roman" pitchFamily="18" charset="0"/>
              </a:rPr>
              <a:t>https://www.ecfr.gov/</a:t>
            </a:r>
          </a:p>
          <a:p>
            <a:pPr eaLnBrk="1" hangingPunct="1"/>
            <a:endParaRPr lang="en-US" sz="1000" dirty="0">
              <a:solidFill>
                <a:srgbClr val="0000FF"/>
              </a:solidFill>
              <a:cs typeface="Times New Roman" pitchFamily="18" charset="0"/>
            </a:endParaRPr>
          </a:p>
          <a:p>
            <a:pPr eaLnBrk="1" hangingPunct="1"/>
            <a:r>
              <a:rPr lang="en-US" sz="2200" dirty="0">
                <a:cs typeface="Times New Roman" pitchFamily="18" charset="0"/>
              </a:rPr>
              <a:t>DoD Directives:  </a:t>
            </a:r>
            <a:r>
              <a:rPr lang="en-US" sz="2200" dirty="0">
                <a:solidFill>
                  <a:srgbClr val="0000FF"/>
                </a:solidFill>
                <a:cs typeface="Times New Roman" pitchFamily="18" charset="0"/>
              </a:rPr>
              <a:t>https://www.esd.whs.mil/DD/</a:t>
            </a:r>
            <a:endParaRPr lang="en-US" sz="1000" dirty="0">
              <a:cs typeface="Times New Roman" pitchFamily="18" charset="0"/>
            </a:endParaRPr>
          </a:p>
          <a:p>
            <a:pPr eaLnBrk="1" hangingPunct="1"/>
            <a:r>
              <a:rPr lang="en-US" sz="2200" dirty="0">
                <a:cs typeface="Times New Roman" pitchFamily="18" charset="0"/>
              </a:rPr>
              <a:t>Army Regulations: </a:t>
            </a:r>
            <a:r>
              <a:rPr lang="en-US" sz="2200" dirty="0">
                <a:solidFill>
                  <a:srgbClr val="0000FF"/>
                </a:solidFill>
                <a:cs typeface="Times New Roman" pitchFamily="18" charset="0"/>
              </a:rPr>
              <a:t>https://armypubs.army.mil</a:t>
            </a:r>
          </a:p>
          <a:p>
            <a:pPr eaLnBrk="1" hangingPunct="1"/>
            <a:endParaRPr lang="en-US" sz="1000" dirty="0">
              <a:solidFill>
                <a:srgbClr val="0000FF"/>
              </a:solidFill>
              <a:cs typeface="Times New Roman" pitchFamily="18" charset="0"/>
            </a:endParaRPr>
          </a:p>
          <a:p>
            <a:pPr eaLnBrk="1" hangingPunct="1"/>
            <a:r>
              <a:rPr lang="en-US" sz="2200" dirty="0">
                <a:cs typeface="Times New Roman" pitchFamily="18" charset="0"/>
              </a:rPr>
              <a:t>National Guard Regulations: </a:t>
            </a:r>
            <a:r>
              <a:rPr lang="en-US" sz="2200" dirty="0">
                <a:solidFill>
                  <a:srgbClr val="0000FF"/>
                </a:solidFill>
                <a:cs typeface="Times New Roman" pitchFamily="18" charset="0"/>
              </a:rPr>
              <a:t>https://www.ngbpmc.ng.mil/ngr/</a:t>
            </a:r>
          </a:p>
          <a:p>
            <a:pPr eaLnBrk="1" hangingPunct="1"/>
            <a:r>
              <a:rPr lang="en-US" sz="2200" dirty="0">
                <a:cs typeface="Times New Roman" pitchFamily="18" charset="0"/>
              </a:rPr>
              <a:t>Army Reserve Regulations: </a:t>
            </a:r>
            <a:r>
              <a:rPr lang="en-US" sz="2200" dirty="0">
                <a:solidFill>
                  <a:srgbClr val="0000FF"/>
                </a:solidFill>
                <a:cs typeface="Times New Roman" pitchFamily="18" charset="0"/>
              </a:rPr>
              <a:t>www.usar.army.mil/Publications/</a:t>
            </a:r>
          </a:p>
          <a:p>
            <a:pPr eaLnBrk="1" hangingPunct="1"/>
            <a:r>
              <a:rPr lang="en-US" sz="2200" dirty="0">
                <a:cs typeface="Times New Roman" pitchFamily="18" charset="0"/>
              </a:rPr>
              <a:t>Camp, post, or station local regulations, policies, and SOPs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9706" y="2743200"/>
            <a:ext cx="1781095" cy="1187990"/>
          </a:xfrm>
          <a:prstGeom prst="rect">
            <a:avLst/>
          </a:prstGeom>
        </p:spPr>
      </p:pic>
    </p:spTree>
    <p:extLst>
      <p:ext uri="{BB962C8B-B14F-4D97-AF65-F5344CB8AC3E}">
        <p14:creationId xmlns:p14="http://schemas.microsoft.com/office/powerpoint/2010/main" val="33937163"/>
      </p:ext>
    </p:extLst>
  </p:cSld>
  <p:clrMapOvr>
    <a:masterClrMapping/>
  </p:clrMapOvr>
  <p:transition>
    <p:pull/>
    <p:sndAc>
      <p:endSnd/>
    </p:sndAc>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2547256" y="119742"/>
            <a:ext cx="7086600" cy="762000"/>
          </a:xfrm>
        </p:spPr>
        <p:txBody>
          <a:bodyPr/>
          <a:lstStyle/>
          <a:p>
            <a:r>
              <a:rPr lang="en-US" sz="4000" dirty="0">
                <a:solidFill>
                  <a:schemeClr val="tx1"/>
                </a:solidFill>
              </a:rPr>
              <a:t>Elements of Proof</a:t>
            </a:r>
          </a:p>
        </p:txBody>
      </p:sp>
      <p:sp>
        <p:nvSpPr>
          <p:cNvPr id="78851" name="Text Placeholder 2"/>
          <p:cNvSpPr>
            <a:spLocks noGrp="1"/>
          </p:cNvSpPr>
          <p:nvPr>
            <p:ph type="body" sz="half" idx="1"/>
          </p:nvPr>
        </p:nvSpPr>
        <p:spPr>
          <a:xfrm>
            <a:off x="1762225" y="1447800"/>
            <a:ext cx="8153400" cy="4495800"/>
          </a:xfrm>
        </p:spPr>
        <p:txBody>
          <a:bodyPr/>
          <a:lstStyle/>
          <a:p>
            <a:pPr>
              <a:buFontTx/>
              <a:buNone/>
            </a:pPr>
            <a:r>
              <a:rPr lang="en-US" sz="2800" dirty="0"/>
              <a:t>			Words Have Meaning!</a:t>
            </a:r>
          </a:p>
          <a:p>
            <a:endParaRPr lang="en-US" sz="1200" dirty="0"/>
          </a:p>
          <a:p>
            <a:r>
              <a:rPr lang="en-US" sz="2800" dirty="0"/>
              <a:t>Read what the standard says </a:t>
            </a:r>
          </a:p>
          <a:p>
            <a:pPr>
              <a:buFontTx/>
              <a:buNone/>
            </a:pPr>
            <a:r>
              <a:rPr lang="en-US" sz="2800" dirty="0"/>
              <a:t>	</a:t>
            </a:r>
            <a:r>
              <a:rPr lang="en-US" sz="2800" i="1" dirty="0"/>
              <a:t>– "don't read into it"</a:t>
            </a:r>
          </a:p>
          <a:p>
            <a:pPr>
              <a:buFontTx/>
              <a:buNone/>
            </a:pPr>
            <a:endParaRPr lang="en-US" sz="1200" dirty="0"/>
          </a:p>
          <a:p>
            <a:r>
              <a:rPr lang="en-US" sz="2800" dirty="0"/>
              <a:t>Conjunctions count</a:t>
            </a:r>
          </a:p>
          <a:p>
            <a:pPr lvl="1"/>
            <a:r>
              <a:rPr lang="en-US" sz="3200" i="1" dirty="0">
                <a:latin typeface="Mufferaw" pitchFamily="66" charset="0"/>
                <a:ea typeface="MV Boli" pitchFamily="2" charset="0"/>
                <a:cs typeface="MV Boli" pitchFamily="2" charset="0"/>
              </a:rPr>
              <a:t>And, </a:t>
            </a:r>
          </a:p>
          <a:p>
            <a:pPr lvl="1"/>
            <a:r>
              <a:rPr lang="en-US" sz="3200" i="1" dirty="0">
                <a:latin typeface="Mufferaw" pitchFamily="66" charset="0"/>
                <a:ea typeface="MV Boli" pitchFamily="2" charset="0"/>
                <a:cs typeface="MV Boli" pitchFamily="2" charset="0"/>
              </a:rPr>
              <a:t>Or, Nor, For</a:t>
            </a:r>
          </a:p>
          <a:p>
            <a:pPr lvl="1"/>
            <a:r>
              <a:rPr lang="en-US" sz="3200" i="1" dirty="0">
                <a:latin typeface="Mufferaw" pitchFamily="66" charset="0"/>
                <a:ea typeface="MV Boli" pitchFamily="2" charset="0"/>
                <a:cs typeface="MV Boli" pitchFamily="2" charset="0"/>
              </a:rPr>
              <a:t>But, Yet, So</a:t>
            </a:r>
          </a:p>
          <a:p>
            <a:pPr lvl="1"/>
            <a:endParaRPr lang="en-US" sz="1000" dirty="0">
              <a:solidFill>
                <a:srgbClr val="008000"/>
              </a:solidFill>
            </a:endParaRPr>
          </a:p>
          <a:p>
            <a:r>
              <a:rPr lang="en-US" sz="2800" dirty="0"/>
              <a:t>Ask your SJA for interpretation and advice</a:t>
            </a:r>
          </a:p>
        </p:txBody>
      </p:sp>
      <p:sp>
        <p:nvSpPr>
          <p:cNvPr id="5" name="Footer Placeholder 4"/>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pic>
        <p:nvPicPr>
          <p:cNvPr id="78853" name="Picture 5" descr="C:\Users\Robert.s.keating\AppData\Local\Microsoft\Windows\Temporary Internet Files\Content.IE5\ZYP23GAX\MP900174966[1].jpg"/>
          <p:cNvPicPr>
            <a:picLocks noChangeAspect="1" noChangeArrowheads="1"/>
          </p:cNvPicPr>
          <p:nvPr/>
        </p:nvPicPr>
        <p:blipFill>
          <a:blip r:embed="rId3" cstate="print"/>
          <a:srcRect/>
          <a:stretch>
            <a:fillRect/>
          </a:stretch>
        </p:blipFill>
        <p:spPr bwMode="auto">
          <a:xfrm>
            <a:off x="7010400" y="3200400"/>
            <a:ext cx="3048000" cy="2032000"/>
          </a:xfrm>
          <a:prstGeom prst="rect">
            <a:avLst/>
          </a:prstGeom>
          <a:noFill/>
          <a:ln w="9525">
            <a:noFill/>
            <a:miter lim="800000"/>
            <a:headEnd/>
            <a:tailEnd/>
          </a:ln>
        </p:spPr>
      </p:pic>
    </p:spTree>
    <p:extLst>
      <p:ext uri="{BB962C8B-B14F-4D97-AF65-F5344CB8AC3E}">
        <p14:creationId xmlns:p14="http://schemas.microsoft.com/office/powerpoint/2010/main" val="920091859"/>
      </p:ext>
    </p:extLst>
  </p:cSld>
  <p:clrMapOvr>
    <a:masterClrMapping/>
  </p:clrMapOvr>
  <p:transition>
    <p:pull/>
    <p:sndAc>
      <p:end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6C42751-BD0A-154E-B0FF-50ADF786B941}"/>
              </a:ext>
            </a:extLst>
          </p:cNvPr>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3" name="Title 2"/>
          <p:cNvSpPr>
            <a:spLocks noGrp="1"/>
          </p:cNvSpPr>
          <p:nvPr>
            <p:ph type="title"/>
          </p:nvPr>
        </p:nvSpPr>
        <p:spPr>
          <a:xfrm>
            <a:off x="2639992" y="381000"/>
            <a:ext cx="7086600" cy="1143000"/>
          </a:xfrm>
        </p:spPr>
        <p:txBody>
          <a:bodyPr/>
          <a:lstStyle/>
          <a:p>
            <a:r>
              <a:rPr lang="en-US" dirty="0" smtClean="0"/>
              <a:t>And here?</a:t>
            </a:r>
            <a:endParaRPr lang="en-US" dirty="0"/>
          </a:p>
        </p:txBody>
      </p:sp>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2667000" y="1828800"/>
            <a:ext cx="6858000" cy="4572000"/>
          </a:xfrm>
          <a:prstGeom prst="rect">
            <a:avLst/>
          </a:prstGeom>
        </p:spPr>
      </p:pic>
    </p:spTree>
    <p:extLst>
      <p:ext uri="{BB962C8B-B14F-4D97-AF65-F5344CB8AC3E}">
        <p14:creationId xmlns:p14="http://schemas.microsoft.com/office/powerpoint/2010/main" val="11076162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2819400" y="381002"/>
            <a:ext cx="7086600" cy="838198"/>
          </a:xfrm>
        </p:spPr>
        <p:txBody>
          <a:bodyPr/>
          <a:lstStyle/>
          <a:p>
            <a:r>
              <a:rPr lang="en-US" sz="4000" dirty="0">
                <a:solidFill>
                  <a:schemeClr val="tx1"/>
                </a:solidFill>
              </a:rPr>
              <a:t>Elements of Proof</a:t>
            </a:r>
            <a:br>
              <a:rPr lang="en-US" sz="4000" dirty="0">
                <a:solidFill>
                  <a:schemeClr val="tx1"/>
                </a:solidFill>
              </a:rPr>
            </a:br>
            <a:r>
              <a:rPr lang="en-US" sz="2000" dirty="0"/>
              <a:t>Manual for Courts Martial </a:t>
            </a:r>
            <a:r>
              <a:rPr lang="en-US" sz="2000" dirty="0">
                <a:solidFill>
                  <a:srgbClr val="0000FF"/>
                </a:solidFill>
              </a:rPr>
              <a:t>(</a:t>
            </a:r>
            <a:r>
              <a:rPr lang="en-US" sz="2000" dirty="0" smtClean="0">
                <a:solidFill>
                  <a:srgbClr val="0000FF"/>
                </a:solidFill>
              </a:rPr>
              <a:t>2019 </a:t>
            </a:r>
            <a:r>
              <a:rPr lang="en-US" sz="2000" dirty="0">
                <a:solidFill>
                  <a:srgbClr val="0000FF"/>
                </a:solidFill>
              </a:rPr>
              <a:t>Edition) </a:t>
            </a:r>
            <a:r>
              <a:rPr lang="en-US" sz="2000" dirty="0">
                <a:solidFill>
                  <a:schemeClr val="tx1"/>
                </a:solidFill>
              </a:rPr>
              <a:t>Article 134, </a:t>
            </a:r>
            <a:r>
              <a:rPr lang="en-US" sz="2000" dirty="0" smtClean="0">
                <a:solidFill>
                  <a:schemeClr val="tx1"/>
                </a:solidFill>
              </a:rPr>
              <a:t>Extramarital sexual conduct</a:t>
            </a:r>
            <a:endParaRPr lang="en-US" sz="2000" dirty="0">
              <a:solidFill>
                <a:schemeClr val="tx1"/>
              </a:solidFill>
            </a:endParaRPr>
          </a:p>
        </p:txBody>
      </p:sp>
      <p:sp>
        <p:nvSpPr>
          <p:cNvPr id="79875" name="Text Placeholder 2"/>
          <p:cNvSpPr>
            <a:spLocks noGrp="1"/>
          </p:cNvSpPr>
          <p:nvPr>
            <p:ph type="body" sz="half" idx="1"/>
          </p:nvPr>
        </p:nvSpPr>
        <p:spPr>
          <a:xfrm>
            <a:off x="1335745" y="1581150"/>
            <a:ext cx="10053910" cy="4495800"/>
          </a:xfrm>
        </p:spPr>
        <p:txBody>
          <a:bodyPr/>
          <a:lstStyle/>
          <a:p>
            <a:pPr marL="0" indent="0">
              <a:spcBef>
                <a:spcPts val="0"/>
              </a:spcBef>
              <a:buNone/>
            </a:pPr>
            <a:r>
              <a:rPr lang="en-US" sz="2400" dirty="0" smtClean="0"/>
              <a:t>	Article </a:t>
            </a:r>
            <a:r>
              <a:rPr lang="en-US" sz="2400" dirty="0"/>
              <a:t>134, </a:t>
            </a:r>
            <a:r>
              <a:rPr lang="en-US" sz="2400" dirty="0" smtClean="0"/>
              <a:t>(Extramarital sexual conduct) </a:t>
            </a:r>
            <a:r>
              <a:rPr lang="en-US" sz="2400" dirty="0"/>
              <a:t>UCMJ, states, “Text  </a:t>
            </a:r>
            <a:r>
              <a:rPr lang="en-US" sz="2400" dirty="0" smtClean="0"/>
              <a:t>	of </a:t>
            </a:r>
            <a:r>
              <a:rPr lang="en-US" sz="2400" dirty="0"/>
              <a:t>statute. See paragraph </a:t>
            </a:r>
            <a:r>
              <a:rPr lang="en-US" sz="2400" dirty="0" smtClean="0"/>
              <a:t>91.</a:t>
            </a:r>
            <a:r>
              <a:rPr lang="en-US" sz="2000" dirty="0" smtClean="0"/>
              <a:t>”</a:t>
            </a:r>
            <a:endParaRPr lang="en-US" sz="2000" i="1" dirty="0"/>
          </a:p>
          <a:p>
            <a:pPr>
              <a:spcBef>
                <a:spcPts val="0"/>
              </a:spcBef>
              <a:buNone/>
            </a:pPr>
            <a:r>
              <a:rPr lang="en-US" sz="2200" i="1" dirty="0"/>
              <a:t>Elements.</a:t>
            </a:r>
            <a:r>
              <a:rPr lang="en-US" sz="2000" i="1" dirty="0"/>
              <a:t> </a:t>
            </a:r>
            <a:endParaRPr lang="en-US" sz="2000" i="1" dirty="0" smtClean="0"/>
          </a:p>
          <a:p>
            <a:pPr>
              <a:spcBef>
                <a:spcPts val="0"/>
              </a:spcBef>
              <a:buNone/>
            </a:pPr>
            <a:endParaRPr lang="en-US" sz="2000" i="1" dirty="0"/>
          </a:p>
          <a:p>
            <a:pPr marL="0">
              <a:spcBef>
                <a:spcPts val="0"/>
              </a:spcBef>
              <a:buNone/>
            </a:pPr>
            <a:r>
              <a:rPr lang="en-US" sz="2000" dirty="0" smtClean="0"/>
              <a:t>	(</a:t>
            </a:r>
            <a:r>
              <a:rPr lang="en-US" sz="2000" dirty="0"/>
              <a:t>1) That the accused wrongfully engaged </a:t>
            </a:r>
            <a:r>
              <a:rPr lang="en-US" sz="2000" dirty="0" smtClean="0"/>
              <a:t>in extramarital conduct as 	described </a:t>
            </a:r>
            <a:r>
              <a:rPr lang="en-US" sz="2000" dirty="0"/>
              <a:t>in </a:t>
            </a:r>
            <a:r>
              <a:rPr lang="en-US" sz="2000" dirty="0" smtClean="0"/>
              <a:t>subparagraph c. (</a:t>
            </a:r>
            <a:r>
              <a:rPr lang="en-US" sz="2000" dirty="0"/>
              <a:t>2) with a certain </a:t>
            </a:r>
            <a:r>
              <a:rPr lang="en-US" sz="2000" dirty="0" smtClean="0"/>
              <a:t>person</a:t>
            </a:r>
            <a:r>
              <a:rPr lang="en-US" sz="2000" dirty="0"/>
              <a:t>;</a:t>
            </a:r>
          </a:p>
          <a:p>
            <a:pPr marL="0">
              <a:spcBef>
                <a:spcPts val="0"/>
              </a:spcBef>
              <a:buNone/>
            </a:pPr>
            <a:endParaRPr lang="en-US" sz="2000" dirty="0" smtClean="0"/>
          </a:p>
          <a:p>
            <a:pPr marL="0">
              <a:spcBef>
                <a:spcPts val="0"/>
              </a:spcBef>
              <a:buNone/>
            </a:pPr>
            <a:r>
              <a:rPr lang="en-US" sz="2000" dirty="0"/>
              <a:t>	</a:t>
            </a:r>
            <a:r>
              <a:rPr lang="en-US" sz="2000" dirty="0" smtClean="0"/>
              <a:t>(</a:t>
            </a:r>
            <a:r>
              <a:rPr lang="en-US" sz="2000" dirty="0"/>
              <a:t>2) That, at the time, the accused knew that </a:t>
            </a:r>
            <a:r>
              <a:rPr lang="en-US" sz="2000" dirty="0" smtClean="0"/>
              <a:t>the accused </a:t>
            </a:r>
            <a:r>
              <a:rPr lang="en-US" sz="2000" dirty="0"/>
              <a:t>or the </a:t>
            </a:r>
            <a:r>
              <a:rPr lang="en-US" sz="2000" dirty="0" smtClean="0"/>
              <a:t>other 	person </a:t>
            </a:r>
            <a:r>
              <a:rPr lang="en-US" sz="2000" dirty="0"/>
              <a:t>was married to someone </a:t>
            </a:r>
            <a:r>
              <a:rPr lang="en-US" sz="2000" dirty="0" smtClean="0"/>
              <a:t> else</a:t>
            </a:r>
            <a:r>
              <a:rPr lang="en-US" sz="2000" dirty="0"/>
              <a:t>; and   </a:t>
            </a:r>
            <a:endParaRPr lang="en-US" sz="2000" dirty="0" smtClean="0"/>
          </a:p>
          <a:p>
            <a:pPr marL="0">
              <a:spcBef>
                <a:spcPts val="0"/>
              </a:spcBef>
              <a:buNone/>
            </a:pPr>
            <a:r>
              <a:rPr lang="en-US" sz="2000" dirty="0" smtClean="0"/>
              <a:t>   </a:t>
            </a:r>
            <a:endParaRPr lang="en-US" sz="2000" dirty="0"/>
          </a:p>
          <a:p>
            <a:pPr marL="0">
              <a:spcBef>
                <a:spcPts val="0"/>
              </a:spcBef>
              <a:buNone/>
            </a:pPr>
            <a:r>
              <a:rPr lang="en-US" sz="2000" dirty="0"/>
              <a:t>     </a:t>
            </a:r>
            <a:r>
              <a:rPr lang="en-US" sz="2000" dirty="0" smtClean="0"/>
              <a:t>	(3</a:t>
            </a:r>
            <a:r>
              <a:rPr lang="en-US" sz="2000" dirty="0"/>
              <a:t>) That, under the circumstances, the conduct of </a:t>
            </a:r>
            <a:r>
              <a:rPr lang="en-US" sz="2000" dirty="0" smtClean="0"/>
              <a:t>the accused was </a:t>
            </a:r>
            <a:r>
              <a:rPr lang="en-US" sz="2000" u="sng" dirty="0"/>
              <a:t>either</a:t>
            </a:r>
            <a:r>
              <a:rPr lang="en-US" sz="2000" dirty="0"/>
              <a:t>: </a:t>
            </a:r>
            <a:r>
              <a:rPr lang="en-US" sz="2000" dirty="0" smtClean="0"/>
              <a:t>	(</a:t>
            </a:r>
            <a:r>
              <a:rPr lang="en-US" sz="2000" dirty="0"/>
              <a:t>i) to the prejudice of good order </a:t>
            </a:r>
            <a:r>
              <a:rPr lang="en-US" sz="2000" dirty="0" smtClean="0"/>
              <a:t>and </a:t>
            </a:r>
            <a:r>
              <a:rPr lang="en-US" sz="2000" dirty="0"/>
              <a:t>discipline in </a:t>
            </a:r>
            <a:r>
              <a:rPr lang="en-US" sz="2000" dirty="0" smtClean="0"/>
              <a:t>the </a:t>
            </a:r>
            <a:r>
              <a:rPr lang="en-US" sz="2000" dirty="0"/>
              <a:t>armed forces; (ii) </a:t>
            </a:r>
            <a:r>
              <a:rPr lang="en-US" sz="2000" dirty="0" smtClean="0"/>
              <a:t>	was </a:t>
            </a:r>
            <a:r>
              <a:rPr lang="en-US" sz="2000" dirty="0"/>
              <a:t>of a nature </a:t>
            </a:r>
            <a:r>
              <a:rPr lang="en-US" sz="2000" dirty="0" smtClean="0"/>
              <a:t>to </a:t>
            </a:r>
            <a:r>
              <a:rPr lang="en-US" sz="2000" dirty="0"/>
              <a:t>bring discredit upon </a:t>
            </a:r>
            <a:r>
              <a:rPr lang="en-US" sz="2000" dirty="0" smtClean="0"/>
              <a:t>the </a:t>
            </a:r>
            <a:r>
              <a:rPr lang="en-US" sz="2000" dirty="0"/>
              <a:t>armed forces; </a:t>
            </a:r>
            <a:r>
              <a:rPr lang="en-US" sz="2000" u="sng" dirty="0"/>
              <a:t>or</a:t>
            </a:r>
            <a:r>
              <a:rPr lang="en-US" sz="2000" dirty="0"/>
              <a:t> (iii) to </a:t>
            </a:r>
            <a:r>
              <a:rPr lang="en-US" sz="2000" dirty="0" smtClean="0"/>
              <a:t>the 	prejudice </a:t>
            </a:r>
            <a:r>
              <a:rPr lang="en-US" sz="2000" dirty="0"/>
              <a:t>of good order </a:t>
            </a:r>
            <a:r>
              <a:rPr lang="en-US" sz="2000" dirty="0" smtClean="0"/>
              <a:t>and discipline </a:t>
            </a:r>
            <a:r>
              <a:rPr lang="en-US" sz="2000" dirty="0"/>
              <a:t>in the armed </a:t>
            </a:r>
            <a:r>
              <a:rPr lang="en-US" sz="2000" dirty="0" smtClean="0"/>
              <a:t>forces </a:t>
            </a:r>
            <a:r>
              <a:rPr lang="en-US" sz="2000" dirty="0"/>
              <a:t>and of a nature </a:t>
            </a:r>
            <a:r>
              <a:rPr lang="en-US" sz="2000" dirty="0" smtClean="0"/>
              <a:t>	to bring discredit </a:t>
            </a:r>
            <a:r>
              <a:rPr lang="en-US" sz="2000" dirty="0"/>
              <a:t>upon the armed </a:t>
            </a:r>
            <a:r>
              <a:rPr lang="en-US" sz="2000" dirty="0" smtClean="0"/>
              <a:t>forces</a:t>
            </a:r>
            <a:r>
              <a:rPr lang="en-US" sz="2000" dirty="0"/>
              <a:t>.</a:t>
            </a:r>
          </a:p>
          <a:p>
            <a:pPr>
              <a:lnSpc>
                <a:spcPct val="150000"/>
              </a:lnSpc>
              <a:buFontTx/>
              <a:buNone/>
            </a:pPr>
            <a:r>
              <a:rPr lang="en-US" sz="2000" dirty="0"/>
              <a:t> </a:t>
            </a:r>
          </a:p>
        </p:txBody>
      </p:sp>
      <p:sp>
        <p:nvSpPr>
          <p:cNvPr id="5" name="Footer Placeholder 4"/>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Tree>
    <p:extLst>
      <p:ext uri="{BB962C8B-B14F-4D97-AF65-F5344CB8AC3E}">
        <p14:creationId xmlns:p14="http://schemas.microsoft.com/office/powerpoint/2010/main" val="2748666144"/>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87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87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87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87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98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2743200" y="609600"/>
            <a:ext cx="7086600" cy="838198"/>
          </a:xfrm>
        </p:spPr>
        <p:txBody>
          <a:bodyPr/>
          <a:lstStyle/>
          <a:p>
            <a:r>
              <a:rPr lang="en-US" sz="4000" dirty="0">
                <a:solidFill>
                  <a:schemeClr val="tx1"/>
                </a:solidFill>
              </a:rPr>
              <a:t>Elements of Proof</a:t>
            </a:r>
            <a:br>
              <a:rPr lang="en-US" sz="4000" dirty="0">
                <a:solidFill>
                  <a:schemeClr val="tx1"/>
                </a:solidFill>
              </a:rPr>
            </a:br>
            <a:r>
              <a:rPr lang="en-US" sz="2000" dirty="0"/>
              <a:t>Manual for Courts Martial </a:t>
            </a:r>
            <a:r>
              <a:rPr lang="en-US" sz="2000" dirty="0">
                <a:solidFill>
                  <a:srgbClr val="0000FF"/>
                </a:solidFill>
              </a:rPr>
              <a:t>(</a:t>
            </a:r>
            <a:r>
              <a:rPr lang="en-US" sz="2000" dirty="0" smtClean="0">
                <a:solidFill>
                  <a:srgbClr val="0000FF"/>
                </a:solidFill>
              </a:rPr>
              <a:t>2019 </a:t>
            </a:r>
            <a:r>
              <a:rPr lang="en-US" sz="2000" dirty="0">
                <a:solidFill>
                  <a:srgbClr val="0000FF"/>
                </a:solidFill>
              </a:rPr>
              <a:t>Edition) </a:t>
            </a:r>
            <a:r>
              <a:rPr lang="en-US" sz="2000" dirty="0">
                <a:solidFill>
                  <a:schemeClr val="tx1"/>
                </a:solidFill>
              </a:rPr>
              <a:t>Article 86 Absence without leave</a:t>
            </a:r>
            <a:br>
              <a:rPr lang="en-US" sz="2000" dirty="0">
                <a:solidFill>
                  <a:schemeClr val="tx1"/>
                </a:solidFill>
              </a:rPr>
            </a:br>
            <a:r>
              <a:rPr lang="en-US" sz="2000" dirty="0">
                <a:solidFill>
                  <a:schemeClr val="tx1"/>
                </a:solidFill>
              </a:rPr>
              <a:t>(1 of 2)</a:t>
            </a:r>
            <a:br>
              <a:rPr lang="en-US" sz="2000" dirty="0">
                <a:solidFill>
                  <a:schemeClr val="tx1"/>
                </a:solidFill>
              </a:rPr>
            </a:br>
            <a:endParaRPr lang="en-US" sz="2000" dirty="0">
              <a:solidFill>
                <a:schemeClr val="tx1"/>
              </a:solidFill>
            </a:endParaRPr>
          </a:p>
        </p:txBody>
      </p:sp>
      <p:sp>
        <p:nvSpPr>
          <p:cNvPr id="79875" name="Text Placeholder 2"/>
          <p:cNvSpPr>
            <a:spLocks noGrp="1"/>
          </p:cNvSpPr>
          <p:nvPr>
            <p:ph type="body" sz="half" idx="1"/>
          </p:nvPr>
        </p:nvSpPr>
        <p:spPr>
          <a:xfrm>
            <a:off x="1752600" y="1726474"/>
            <a:ext cx="8676694" cy="4686300"/>
          </a:xfrm>
        </p:spPr>
        <p:txBody>
          <a:bodyPr/>
          <a:lstStyle/>
          <a:p>
            <a:pPr marL="0" indent="0">
              <a:spcBef>
                <a:spcPts val="0"/>
              </a:spcBef>
              <a:buNone/>
            </a:pPr>
            <a:r>
              <a:rPr lang="en-US" sz="2200" dirty="0"/>
              <a:t>Article 86, UCMJ, states that: “Any member of the armed forces who, without </a:t>
            </a:r>
            <a:r>
              <a:rPr lang="en-US" sz="2200" dirty="0" smtClean="0"/>
              <a:t>authority-- </a:t>
            </a:r>
            <a:r>
              <a:rPr lang="en-US" sz="2200" dirty="0"/>
              <a:t>(1) fails to go to his appointed place of duty at the time prescribed; (2) goes from that place; </a:t>
            </a:r>
            <a:r>
              <a:rPr lang="en-US" sz="2200" u="sng" dirty="0"/>
              <a:t>or</a:t>
            </a:r>
            <a:r>
              <a:rPr lang="en-US" sz="2200" dirty="0"/>
              <a:t> (3) absents himself or remains absent from his unit, organization, or place of duty at which he is required to be at the time prescribed; shall be punished as a court martial may direct.”</a:t>
            </a:r>
          </a:p>
          <a:p>
            <a:pPr marL="0" indent="0">
              <a:spcBef>
                <a:spcPts val="0"/>
              </a:spcBef>
              <a:buNone/>
            </a:pPr>
            <a:endParaRPr lang="en-US" sz="2200" dirty="0"/>
          </a:p>
          <a:p>
            <a:pPr marL="0" indent="0">
              <a:lnSpc>
                <a:spcPct val="150000"/>
              </a:lnSpc>
              <a:spcBef>
                <a:spcPts val="0"/>
              </a:spcBef>
              <a:buNone/>
            </a:pPr>
            <a:r>
              <a:rPr lang="en-US" sz="2000" dirty="0"/>
              <a:t>Elements: </a:t>
            </a:r>
          </a:p>
          <a:p>
            <a:pPr marL="0" indent="0">
              <a:spcBef>
                <a:spcPts val="0"/>
              </a:spcBef>
              <a:buNone/>
            </a:pPr>
            <a:r>
              <a:rPr lang="en-US" sz="2000" dirty="0"/>
              <a:t>	(1) Failure to go to appointed place of duty; </a:t>
            </a:r>
          </a:p>
          <a:p>
            <a:pPr marL="0" indent="0">
              <a:spcBef>
                <a:spcPts val="0"/>
              </a:spcBef>
              <a:buNone/>
            </a:pPr>
            <a:r>
              <a:rPr lang="en-US" sz="2000" dirty="0"/>
              <a:t>	(2) Going from appointed place of duty; </a:t>
            </a:r>
          </a:p>
          <a:p>
            <a:pPr marL="0" indent="0">
              <a:spcBef>
                <a:spcPts val="0"/>
              </a:spcBef>
              <a:buNone/>
            </a:pPr>
            <a:r>
              <a:rPr lang="en-US" sz="2000" dirty="0"/>
              <a:t>	(3) Absence from unit, organization, or place of duty; 	(4) Abandoning watch or guard; </a:t>
            </a:r>
          </a:p>
          <a:p>
            <a:pPr marL="0" indent="0">
              <a:spcBef>
                <a:spcPts val="0"/>
              </a:spcBef>
              <a:buNone/>
            </a:pPr>
            <a:r>
              <a:rPr lang="en-US" sz="2000" dirty="0"/>
              <a:t>	(5) Absence from unit, organizations, or place of duty with 	intent to avoid maneuvers or field exercises.</a:t>
            </a:r>
          </a:p>
          <a:p>
            <a:pPr marL="0" indent="0">
              <a:spcBef>
                <a:spcPts val="0"/>
              </a:spcBef>
              <a:buNone/>
            </a:pPr>
            <a:endParaRPr lang="en-US" sz="2000" dirty="0"/>
          </a:p>
          <a:p>
            <a:pPr marL="0" indent="0">
              <a:spcBef>
                <a:spcPts val="0"/>
              </a:spcBef>
              <a:buNone/>
            </a:pPr>
            <a:endParaRPr lang="en-US" sz="2000" dirty="0"/>
          </a:p>
          <a:p>
            <a:pPr marL="0" indent="0">
              <a:spcBef>
                <a:spcPts val="0"/>
              </a:spcBef>
              <a:buNone/>
            </a:pPr>
            <a:r>
              <a:rPr lang="en-US" sz="2000" dirty="0"/>
              <a:t>	</a:t>
            </a:r>
          </a:p>
          <a:p>
            <a:pPr>
              <a:buFontTx/>
              <a:buNone/>
            </a:pPr>
            <a:r>
              <a:rPr lang="en-US" sz="2000" dirty="0"/>
              <a:t> </a:t>
            </a:r>
          </a:p>
        </p:txBody>
      </p:sp>
      <p:sp>
        <p:nvSpPr>
          <p:cNvPr id="5" name="Footer Placeholder 4"/>
          <p:cNvSpPr>
            <a:spLocks noGrp="1"/>
          </p:cNvSpPr>
          <p:nvPr>
            <p:ph type="ftr" sz="quarter" idx="10"/>
          </p:nvPr>
        </p:nvSpPr>
        <p:spPr/>
        <p:txBody>
          <a:bodyPr/>
          <a:lstStyle/>
          <a:p>
            <a:pPr>
              <a:defRPr/>
            </a:pPr>
            <a:r>
              <a:rPr lang="en-US"/>
              <a:t>U.S. Army Inspector General School </a:t>
            </a:r>
            <a:endParaRPr lang="en-US" dirty="0"/>
          </a:p>
        </p:txBody>
      </p:sp>
    </p:spTree>
    <p:extLst>
      <p:ext uri="{BB962C8B-B14F-4D97-AF65-F5344CB8AC3E}">
        <p14:creationId xmlns:p14="http://schemas.microsoft.com/office/powerpoint/2010/main" val="2099289151"/>
      </p:ext>
    </p:extLst>
  </p:cSld>
  <p:clrMapOvr>
    <a:masterClrMapping/>
  </p:clrMapOvr>
  <p:transition>
    <p:pull/>
    <p:sndAc>
      <p:endSnd/>
    </p:sndAc>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2743200" y="381000"/>
            <a:ext cx="7086600" cy="838198"/>
          </a:xfrm>
        </p:spPr>
        <p:txBody>
          <a:bodyPr/>
          <a:lstStyle/>
          <a:p>
            <a:r>
              <a:rPr lang="en-US" sz="4000" dirty="0">
                <a:solidFill>
                  <a:schemeClr val="tx1"/>
                </a:solidFill>
              </a:rPr>
              <a:t>Elements of Proof</a:t>
            </a:r>
            <a:br>
              <a:rPr lang="en-US" sz="4000" dirty="0">
                <a:solidFill>
                  <a:schemeClr val="tx1"/>
                </a:solidFill>
              </a:rPr>
            </a:br>
            <a:r>
              <a:rPr lang="en-US" sz="2000" dirty="0"/>
              <a:t>Manual for Courts Martial </a:t>
            </a:r>
            <a:r>
              <a:rPr lang="en-US" sz="2000" dirty="0">
                <a:solidFill>
                  <a:srgbClr val="0000FF"/>
                </a:solidFill>
              </a:rPr>
              <a:t>(</a:t>
            </a:r>
            <a:r>
              <a:rPr lang="en-US" sz="2000" dirty="0" smtClean="0">
                <a:solidFill>
                  <a:srgbClr val="0000FF"/>
                </a:solidFill>
              </a:rPr>
              <a:t>2019 </a:t>
            </a:r>
            <a:r>
              <a:rPr lang="en-US" sz="2000" dirty="0">
                <a:solidFill>
                  <a:srgbClr val="0000FF"/>
                </a:solidFill>
              </a:rPr>
              <a:t>Edition) </a:t>
            </a:r>
            <a:r>
              <a:rPr lang="en-US" sz="2000" dirty="0">
                <a:solidFill>
                  <a:schemeClr val="tx1"/>
                </a:solidFill>
              </a:rPr>
              <a:t>Article 86 Absence without leave</a:t>
            </a:r>
            <a:br>
              <a:rPr lang="en-US" sz="2000" dirty="0">
                <a:solidFill>
                  <a:schemeClr val="tx1"/>
                </a:solidFill>
              </a:rPr>
            </a:br>
            <a:r>
              <a:rPr lang="en-US" sz="2000" dirty="0">
                <a:solidFill>
                  <a:schemeClr val="tx1"/>
                </a:solidFill>
              </a:rPr>
              <a:t>(2 of 2)</a:t>
            </a:r>
          </a:p>
        </p:txBody>
      </p:sp>
      <p:sp>
        <p:nvSpPr>
          <p:cNvPr id="79875" name="Text Placeholder 2"/>
          <p:cNvSpPr>
            <a:spLocks noGrp="1"/>
          </p:cNvSpPr>
          <p:nvPr>
            <p:ph type="body" sz="half" idx="1"/>
          </p:nvPr>
        </p:nvSpPr>
        <p:spPr>
          <a:xfrm>
            <a:off x="1752600" y="1752600"/>
            <a:ext cx="8676694" cy="4686300"/>
          </a:xfrm>
        </p:spPr>
        <p:txBody>
          <a:bodyPr/>
          <a:lstStyle/>
          <a:p>
            <a:pPr marL="0" indent="0">
              <a:spcBef>
                <a:spcPts val="0"/>
              </a:spcBef>
              <a:buNone/>
            </a:pPr>
            <a:r>
              <a:rPr lang="en-US" sz="2200" i="1" dirty="0"/>
              <a:t>Elements (cont’d)</a:t>
            </a:r>
            <a:endParaRPr lang="en-US" sz="2000" i="1" dirty="0"/>
          </a:p>
          <a:p>
            <a:pPr marL="0" indent="0">
              <a:spcBef>
                <a:spcPts val="0"/>
              </a:spcBef>
              <a:buNone/>
            </a:pPr>
            <a:endParaRPr lang="en-US" sz="2000" i="1" dirty="0"/>
          </a:p>
          <a:p>
            <a:pPr marL="0" indent="0">
              <a:spcBef>
                <a:spcPts val="0"/>
              </a:spcBef>
              <a:buNone/>
            </a:pPr>
            <a:r>
              <a:rPr lang="en-US" sz="2000" dirty="0"/>
              <a:t>	(1) Failure to go to appointed place of duty.</a:t>
            </a:r>
          </a:p>
          <a:p>
            <a:pPr marL="0" indent="0">
              <a:spcBef>
                <a:spcPts val="0"/>
              </a:spcBef>
              <a:buNone/>
            </a:pPr>
            <a:endParaRPr lang="en-US" sz="2000" dirty="0"/>
          </a:p>
          <a:p>
            <a:pPr marL="0" indent="0">
              <a:spcBef>
                <a:spcPts val="0"/>
              </a:spcBef>
              <a:buNone/>
            </a:pPr>
            <a:r>
              <a:rPr lang="en-US" sz="2000" dirty="0"/>
              <a:t>		(a) That a certain authority appointed a certain time 			and place of duty for the accused; </a:t>
            </a:r>
            <a:r>
              <a:rPr lang="en-US" sz="2000" u="sng" dirty="0"/>
              <a:t>and</a:t>
            </a:r>
          </a:p>
          <a:p>
            <a:pPr marL="0" indent="0">
              <a:spcBef>
                <a:spcPts val="0"/>
              </a:spcBef>
              <a:buNone/>
            </a:pPr>
            <a:endParaRPr lang="en-US" sz="2000" dirty="0"/>
          </a:p>
          <a:p>
            <a:pPr marL="0" indent="0">
              <a:spcBef>
                <a:spcPts val="0"/>
              </a:spcBef>
              <a:buNone/>
            </a:pPr>
            <a:r>
              <a:rPr lang="en-US" sz="2000" dirty="0"/>
              <a:t>		(b) That the accused knew of that time and place; </a:t>
            </a:r>
            <a:r>
              <a:rPr lang="en-US" sz="2000" u="sng" dirty="0"/>
              <a:t>and</a:t>
            </a:r>
          </a:p>
          <a:p>
            <a:pPr marL="0" indent="0">
              <a:spcBef>
                <a:spcPts val="0"/>
              </a:spcBef>
              <a:buNone/>
            </a:pPr>
            <a:endParaRPr lang="en-US" sz="2000" dirty="0"/>
          </a:p>
          <a:p>
            <a:pPr marL="0" indent="0">
              <a:spcBef>
                <a:spcPts val="0"/>
              </a:spcBef>
              <a:buNone/>
            </a:pPr>
            <a:r>
              <a:rPr lang="en-US" sz="2000" dirty="0"/>
              <a:t>		(c) That the accused, without authority, failed to go to 		the appointed place of duty at the time prescribed.		</a:t>
            </a:r>
          </a:p>
          <a:p>
            <a:pPr marL="0" indent="0">
              <a:spcBef>
                <a:spcPts val="0"/>
              </a:spcBef>
              <a:buNone/>
            </a:pPr>
            <a:endParaRPr lang="en-US" sz="2000" dirty="0"/>
          </a:p>
          <a:p>
            <a:pPr marL="0" indent="0">
              <a:spcBef>
                <a:spcPts val="0"/>
              </a:spcBef>
              <a:buNone/>
            </a:pPr>
            <a:r>
              <a:rPr lang="en-US" sz="2000" dirty="0"/>
              <a:t>	</a:t>
            </a:r>
          </a:p>
          <a:p>
            <a:pPr marL="0" indent="0">
              <a:spcBef>
                <a:spcPts val="0"/>
              </a:spcBef>
              <a:buNone/>
            </a:pPr>
            <a:r>
              <a:rPr lang="en-US" sz="2000" dirty="0"/>
              <a:t>	</a:t>
            </a:r>
          </a:p>
          <a:p>
            <a:pPr>
              <a:buFontTx/>
              <a:buNone/>
            </a:pPr>
            <a:r>
              <a:rPr lang="en-US" sz="2000" dirty="0"/>
              <a:t> </a:t>
            </a:r>
          </a:p>
        </p:txBody>
      </p:sp>
      <p:sp>
        <p:nvSpPr>
          <p:cNvPr id="5" name="Footer Placeholder 4"/>
          <p:cNvSpPr>
            <a:spLocks noGrp="1"/>
          </p:cNvSpPr>
          <p:nvPr>
            <p:ph type="ftr" sz="quarter" idx="10"/>
          </p:nvPr>
        </p:nvSpPr>
        <p:spPr/>
        <p:txBody>
          <a:bodyPr/>
          <a:lstStyle/>
          <a:p>
            <a:pPr>
              <a:defRPr/>
            </a:pPr>
            <a:r>
              <a:rPr lang="en-US"/>
              <a:t>U.S. Army Inspector General School </a:t>
            </a:r>
            <a:endParaRPr lang="en-US" dirty="0"/>
          </a:p>
        </p:txBody>
      </p:sp>
      <p:sp>
        <p:nvSpPr>
          <p:cNvPr id="7" name="Oval 6"/>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4048616723"/>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87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87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875">
                                            <p:txEl>
                                              <p:pRg st="8" end="8"/>
                                            </p:txEl>
                                          </p:spTgt>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uiExpand="1" build="p"/>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64515" name="Rectangle 3"/>
          <p:cNvSpPr>
            <a:spLocks noGrp="1" noChangeArrowheads="1"/>
          </p:cNvSpPr>
          <p:nvPr>
            <p:ph type="body" idx="1"/>
          </p:nvPr>
        </p:nvSpPr>
        <p:spPr>
          <a:xfrm>
            <a:off x="1762706" y="1914662"/>
            <a:ext cx="8695944" cy="4087813"/>
          </a:xfrm>
        </p:spPr>
        <p:txBody>
          <a:bodyPr/>
          <a:lstStyle/>
          <a:p>
            <a:pPr eaLnBrk="1" hangingPunct="1">
              <a:spcBef>
                <a:spcPts val="0"/>
              </a:spcBef>
            </a:pPr>
            <a:r>
              <a:rPr lang="en-US" sz="2800" dirty="0"/>
              <a:t>Not required, but it is a </a:t>
            </a:r>
            <a:r>
              <a:rPr lang="en-US" sz="2800" i="1" u="sng" dirty="0"/>
              <a:t>really good idea</a:t>
            </a:r>
          </a:p>
          <a:p>
            <a:pPr eaLnBrk="1" hangingPunct="1">
              <a:spcBef>
                <a:spcPts val="0"/>
              </a:spcBef>
            </a:pPr>
            <a:endParaRPr lang="en-US" sz="1200" i="1" dirty="0">
              <a:solidFill>
                <a:srgbClr val="0000FF"/>
              </a:solidFill>
            </a:endParaRPr>
          </a:p>
          <a:p>
            <a:pPr eaLnBrk="1" hangingPunct="1">
              <a:spcBef>
                <a:spcPts val="0"/>
              </a:spcBef>
            </a:pPr>
            <a:r>
              <a:rPr lang="en-US" sz="2800" dirty="0"/>
              <a:t>Helps refine allegations</a:t>
            </a:r>
          </a:p>
          <a:p>
            <a:pPr eaLnBrk="1" hangingPunct="1">
              <a:spcBef>
                <a:spcPts val="0"/>
              </a:spcBef>
            </a:pPr>
            <a:endParaRPr lang="en-US" sz="1200" dirty="0"/>
          </a:p>
          <a:p>
            <a:pPr eaLnBrk="1" hangingPunct="1">
              <a:spcBef>
                <a:spcPts val="0"/>
              </a:spcBef>
            </a:pPr>
            <a:r>
              <a:rPr lang="en-US" sz="2800" dirty="0"/>
              <a:t>Helps select proper standards</a:t>
            </a:r>
          </a:p>
          <a:p>
            <a:pPr eaLnBrk="1" hangingPunct="1">
              <a:spcBef>
                <a:spcPts val="0"/>
              </a:spcBef>
              <a:buNone/>
            </a:pPr>
            <a:endParaRPr lang="en-US" sz="1200" dirty="0"/>
          </a:p>
          <a:p>
            <a:pPr eaLnBrk="1" hangingPunct="1">
              <a:spcBef>
                <a:spcPts val="0"/>
              </a:spcBef>
            </a:pPr>
            <a:r>
              <a:rPr lang="en-US" sz="2800" dirty="0"/>
              <a:t>Helps identify </a:t>
            </a:r>
            <a:r>
              <a:rPr lang="en-US" sz="2800" i="1" u="sng" dirty="0"/>
              <a:t>Elements of Proof</a:t>
            </a:r>
          </a:p>
          <a:p>
            <a:pPr eaLnBrk="1" hangingPunct="1">
              <a:spcBef>
                <a:spcPts val="0"/>
              </a:spcBef>
            </a:pPr>
            <a:endParaRPr lang="en-US" sz="1200" u="sng" dirty="0"/>
          </a:p>
          <a:p>
            <a:pPr eaLnBrk="1" hangingPunct="1">
              <a:spcBef>
                <a:spcPts val="0"/>
              </a:spcBef>
            </a:pPr>
            <a:r>
              <a:rPr lang="en-US" sz="2800" dirty="0"/>
              <a:t>SJA</a:t>
            </a:r>
            <a:r>
              <a:rPr lang="en-US" sz="2800" i="1" dirty="0"/>
              <a:t> </a:t>
            </a:r>
            <a:r>
              <a:rPr lang="en-US" sz="2800" i="1" u="sng" dirty="0"/>
              <a:t>interprets</a:t>
            </a:r>
            <a:r>
              <a:rPr lang="en-US" sz="2800" i="1" dirty="0"/>
              <a:t> </a:t>
            </a:r>
            <a:r>
              <a:rPr lang="en-US" sz="2800" dirty="0"/>
              <a:t>regulations and law and advises the commander on the investigative COAs</a:t>
            </a:r>
          </a:p>
          <a:p>
            <a:pPr eaLnBrk="1" hangingPunct="1">
              <a:spcBef>
                <a:spcPts val="0"/>
              </a:spcBef>
            </a:pPr>
            <a:endParaRPr lang="en-US" sz="1200" dirty="0">
              <a:solidFill>
                <a:srgbClr val="FF0000"/>
              </a:solidFill>
            </a:endParaRPr>
          </a:p>
          <a:p>
            <a:pPr eaLnBrk="1" hangingPunct="1">
              <a:spcBef>
                <a:spcPts val="0"/>
              </a:spcBef>
            </a:pPr>
            <a:r>
              <a:rPr lang="en-US" sz="2800" dirty="0"/>
              <a:t>The IG</a:t>
            </a:r>
            <a:r>
              <a:rPr lang="en-US" sz="2800" i="1" dirty="0"/>
              <a:t> </a:t>
            </a:r>
            <a:r>
              <a:rPr lang="en-US" sz="2800" i="1" u="sng" dirty="0"/>
              <a:t>investigates</a:t>
            </a:r>
            <a:r>
              <a:rPr lang="en-US" sz="2800" i="1" dirty="0"/>
              <a:t> </a:t>
            </a:r>
            <a:r>
              <a:rPr lang="en-US" sz="2800" dirty="0"/>
              <a:t>allegations of impropriety</a:t>
            </a:r>
          </a:p>
          <a:p>
            <a:pPr lvl="1" eaLnBrk="1" hangingPunct="1">
              <a:lnSpc>
                <a:spcPct val="40000"/>
              </a:lnSpc>
              <a:spcBef>
                <a:spcPts val="0"/>
              </a:spcBef>
            </a:pPr>
            <a:endParaRPr lang="en-US" sz="2400" dirty="0"/>
          </a:p>
        </p:txBody>
      </p:sp>
      <p:sp>
        <p:nvSpPr>
          <p:cNvPr id="77828" name="Rectangle 1"/>
          <p:cNvSpPr>
            <a:spLocks noGrp="1" noChangeArrowheads="1"/>
          </p:cNvSpPr>
          <p:nvPr>
            <p:ph type="title"/>
          </p:nvPr>
        </p:nvSpPr>
        <p:spPr>
          <a:xfrm>
            <a:off x="3048001" y="228600"/>
            <a:ext cx="6934199" cy="762000"/>
          </a:xfrm>
        </p:spPr>
        <p:txBody>
          <a:bodyPr/>
          <a:lstStyle/>
          <a:p>
            <a:pPr eaLnBrk="1" hangingPunct="1">
              <a:buClr>
                <a:srgbClr val="FFFF66"/>
              </a:buClr>
            </a:pPr>
            <a:r>
              <a:rPr lang="en-US" sz="4000" dirty="0">
                <a:solidFill>
                  <a:schemeClr val="tx1"/>
                </a:solidFill>
              </a:rPr>
              <a:t>Consultation with the SJA</a:t>
            </a:r>
          </a:p>
        </p:txBody>
      </p:sp>
      <p:pic>
        <p:nvPicPr>
          <p:cNvPr id="77829" name="Picture 7" descr="JAGCrest1.gif"/>
          <p:cNvPicPr>
            <a:picLocks noChangeAspect="1"/>
          </p:cNvPicPr>
          <p:nvPr/>
        </p:nvPicPr>
        <p:blipFill>
          <a:blip r:embed="rId3" cstate="print"/>
          <a:srcRect/>
          <a:stretch>
            <a:fillRect/>
          </a:stretch>
        </p:blipFill>
        <p:spPr bwMode="auto">
          <a:xfrm>
            <a:off x="8610600" y="2514600"/>
            <a:ext cx="1638110" cy="1640846"/>
          </a:xfrm>
          <a:prstGeom prst="rect">
            <a:avLst/>
          </a:prstGeom>
          <a:noFill/>
          <a:ln w="9525">
            <a:noFill/>
            <a:miter lim="800000"/>
            <a:headEnd/>
            <a:tailEnd/>
          </a:ln>
        </p:spPr>
      </p:pic>
      <p:sp>
        <p:nvSpPr>
          <p:cNvPr id="7" name="Oval 6"/>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1144827500"/>
      </p:ext>
    </p:extLst>
  </p:cSld>
  <p:clrMapOvr>
    <a:masterClrMapping/>
  </p:clrMapOvr>
  <p:transition>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51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451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78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4515">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4515">
                                            <p:txEl>
                                              <p:pRg st="10" end="10"/>
                                            </p:txEl>
                                          </p:spTgt>
                                        </p:tgtEl>
                                        <p:attrNameLst>
                                          <p:attrName>style.visibility</p:attrName>
                                        </p:attrNameLst>
                                      </p:cBhvr>
                                      <p:to>
                                        <p:strVal val="visible"/>
                                      </p:to>
                                    </p:set>
                                  </p:childTnLst>
                                </p:cTn>
                              </p:par>
                              <p:par>
                                <p:cTn id="25" presetID="1" presetClass="exit"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autoUpdateAnimBg="0"/>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71683" name="Rectangle 2"/>
          <p:cNvSpPr>
            <a:spLocks noGrp="1" noChangeArrowheads="1"/>
          </p:cNvSpPr>
          <p:nvPr>
            <p:ph type="title"/>
          </p:nvPr>
        </p:nvSpPr>
        <p:spPr>
          <a:xfrm>
            <a:off x="2562324" y="486781"/>
            <a:ext cx="7086600" cy="762000"/>
          </a:xfrm>
        </p:spPr>
        <p:txBody>
          <a:bodyPr/>
          <a:lstStyle/>
          <a:p>
            <a:pPr eaLnBrk="1" hangingPunct="1"/>
            <a:r>
              <a:rPr lang="en-US" sz="4000" dirty="0">
                <a:solidFill>
                  <a:schemeClr val="tx1"/>
                </a:solidFill>
              </a:rPr>
              <a:t>Summary</a:t>
            </a:r>
          </a:p>
        </p:txBody>
      </p:sp>
      <p:sp>
        <p:nvSpPr>
          <p:cNvPr id="41988" name="Rectangle 3"/>
          <p:cNvSpPr>
            <a:spLocks noGrp="1" noChangeArrowheads="1"/>
          </p:cNvSpPr>
          <p:nvPr>
            <p:ph type="body" idx="1"/>
          </p:nvPr>
        </p:nvSpPr>
        <p:spPr>
          <a:xfrm>
            <a:off x="1762226" y="1915106"/>
            <a:ext cx="8686799" cy="4428744"/>
          </a:xfrm>
        </p:spPr>
        <p:txBody>
          <a:bodyPr/>
          <a:lstStyle/>
          <a:p>
            <a:pPr eaLnBrk="1" hangingPunct="1">
              <a:spcBef>
                <a:spcPts val="0"/>
              </a:spcBef>
            </a:pPr>
            <a:endParaRPr lang="en-US" sz="800" dirty="0"/>
          </a:p>
          <a:p>
            <a:pPr eaLnBrk="1" hangingPunct="1">
              <a:lnSpc>
                <a:spcPct val="110000"/>
              </a:lnSpc>
              <a:spcBef>
                <a:spcPts val="0"/>
              </a:spcBef>
            </a:pPr>
            <a:endParaRPr lang="en-US" sz="800" dirty="0"/>
          </a:p>
          <a:p>
            <a:pPr eaLnBrk="1" hangingPunct="1">
              <a:buFontTx/>
              <a:buNone/>
            </a:pPr>
            <a:endParaRPr lang="en-US" sz="2100" dirty="0"/>
          </a:p>
          <a:p>
            <a:pPr marL="0" indent="0" eaLnBrk="1" hangingPunct="1">
              <a:buNone/>
            </a:pPr>
            <a:endParaRPr lang="en-US" sz="2100" dirty="0"/>
          </a:p>
        </p:txBody>
      </p:sp>
      <p:sp>
        <p:nvSpPr>
          <p:cNvPr id="7" name="Rectangle 6"/>
          <p:cNvSpPr/>
          <p:nvPr/>
        </p:nvSpPr>
        <p:spPr>
          <a:xfrm>
            <a:off x="1780381" y="1981201"/>
            <a:ext cx="8077200" cy="3076227"/>
          </a:xfrm>
          <a:prstGeom prst="rect">
            <a:avLst/>
          </a:prstGeom>
        </p:spPr>
        <p:txBody>
          <a:bodyPr wrap="square">
            <a:spAutoFit/>
          </a:bodyPr>
          <a:lstStyle/>
          <a:p>
            <a:pPr marL="509588" indent="-509588" fontAlgn="base">
              <a:lnSpc>
                <a:spcPct val="90000"/>
              </a:lnSpc>
              <a:spcBef>
                <a:spcPct val="5000"/>
              </a:spcBef>
              <a:spcAft>
                <a:spcPts val="1800"/>
              </a:spcAft>
            </a:pPr>
            <a:r>
              <a:rPr lang="en-US" sz="2400" b="1" dirty="0">
                <a:solidFill>
                  <a:srgbClr val="000000"/>
                </a:solidFill>
                <a:latin typeface="Arial" charset="0"/>
                <a:cs typeface="Arial" charset="0"/>
              </a:rPr>
              <a:t>ELO 6.  Describe the actions an IG should take upon receiving an allegation against a senior official.</a:t>
            </a:r>
          </a:p>
          <a:p>
            <a:pPr marL="509588" indent="-509588" fontAlgn="base">
              <a:lnSpc>
                <a:spcPct val="90000"/>
              </a:lnSpc>
              <a:spcBef>
                <a:spcPct val="5000"/>
              </a:spcBef>
              <a:spcAft>
                <a:spcPts val="600"/>
              </a:spcAft>
            </a:pPr>
            <a:r>
              <a:rPr lang="en-US" sz="2400" b="1" dirty="0">
                <a:solidFill>
                  <a:srgbClr val="000000"/>
                </a:solidFill>
                <a:latin typeface="Arial" charset="0"/>
                <a:cs typeface="Arial" charset="0"/>
              </a:rPr>
              <a:t>ELO 11.  Identify the allegations and issues in a </a:t>
            </a:r>
            <a:r>
              <a:rPr lang="en-US" sz="2100" b="1" dirty="0">
                <a:solidFill>
                  <a:srgbClr val="000000"/>
                </a:solidFill>
                <a:latin typeface="Arial" charset="0"/>
                <a:cs typeface="Arial" charset="0"/>
              </a:rPr>
              <a:t>complaint.</a:t>
            </a:r>
          </a:p>
          <a:p>
            <a:pPr marL="742950" lvl="1" indent="-285750" fontAlgn="base">
              <a:lnSpc>
                <a:spcPct val="110000"/>
              </a:lnSpc>
              <a:spcBef>
                <a:spcPts val="600"/>
              </a:spcBef>
              <a:spcAft>
                <a:spcPts val="600"/>
              </a:spcAft>
              <a:buFontTx/>
              <a:buChar char="–"/>
            </a:pPr>
            <a:r>
              <a:rPr lang="en-US" sz="2100" b="1" kern="0" dirty="0">
                <a:solidFill>
                  <a:srgbClr val="000000"/>
                </a:solidFill>
                <a:latin typeface="Arial"/>
                <a:cs typeface="Arial" charset="0"/>
              </a:rPr>
              <a:t>Parts of a properly worded allegation</a:t>
            </a:r>
          </a:p>
          <a:p>
            <a:pPr marL="742950" lvl="1" indent="-285750" fontAlgn="base">
              <a:lnSpc>
                <a:spcPct val="110000"/>
              </a:lnSpc>
              <a:spcBef>
                <a:spcPts val="600"/>
              </a:spcBef>
              <a:spcAft>
                <a:spcPts val="600"/>
              </a:spcAft>
              <a:buFontTx/>
              <a:buChar char="–"/>
            </a:pPr>
            <a:r>
              <a:rPr lang="en-US" sz="2100" b="1" kern="0" dirty="0">
                <a:solidFill>
                  <a:srgbClr val="000000"/>
                </a:solidFill>
                <a:latin typeface="Arial"/>
                <a:cs typeface="Arial" charset="0"/>
              </a:rPr>
              <a:t>Role of the SJA</a:t>
            </a:r>
          </a:p>
          <a:p>
            <a:pPr marL="509588" indent="-509588" fontAlgn="base">
              <a:lnSpc>
                <a:spcPct val="90000"/>
              </a:lnSpc>
              <a:spcBef>
                <a:spcPct val="5000"/>
              </a:spcBef>
              <a:spcAft>
                <a:spcPts val="1800"/>
              </a:spcAft>
            </a:pPr>
            <a:endParaRPr lang="en-US" sz="2400" b="1" dirty="0">
              <a:solidFill>
                <a:srgbClr val="000000"/>
              </a:solidFill>
              <a:latin typeface="Arial" charset="0"/>
              <a:cs typeface="Arial" charset="0"/>
            </a:endParaRPr>
          </a:p>
        </p:txBody>
      </p:sp>
      <p:sp>
        <p:nvSpPr>
          <p:cNvPr id="8" name="Oval 7"/>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1363835905"/>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811120" y="1752601"/>
            <a:ext cx="3733800" cy="4937919"/>
          </a:xfrm>
          <a:prstGeom prst="rect">
            <a:avLst/>
          </a:prstGeom>
        </p:spPr>
      </p:pic>
      <p:sp>
        <p:nvSpPr>
          <p:cNvPr id="67586" name="Footer Placeholder 3"/>
          <p:cNvSpPr>
            <a:spLocks noGrp="1"/>
          </p:cNvSpPr>
          <p:nvPr>
            <p:ph type="ftr" sz="quarter" idx="10"/>
          </p:nvPr>
        </p:nvSpPr>
        <p:spPr>
          <a:xfrm>
            <a:off x="6999317" y="6400800"/>
            <a:ext cx="4104167" cy="457200"/>
          </a:xfrm>
        </p:spPr>
        <p:txBody>
          <a:bodyPr/>
          <a:lstStyle/>
          <a:p>
            <a:pPr fontAlgn="base">
              <a:spcBef>
                <a:spcPct val="0"/>
              </a:spcBef>
              <a:spcAft>
                <a:spcPct val="0"/>
              </a:spcAft>
              <a:defRPr/>
            </a:pPr>
            <a:r>
              <a:rPr lang="en-US" b="1" dirty="0">
                <a:solidFill>
                  <a:srgbClr val="000000"/>
                </a:solidFill>
              </a:rPr>
              <a:t>U.S. Army Inspector General School </a:t>
            </a:r>
          </a:p>
        </p:txBody>
      </p:sp>
      <p:sp>
        <p:nvSpPr>
          <p:cNvPr id="58372" name="Rectangle 2"/>
          <p:cNvSpPr>
            <a:spLocks noGrp="1" noChangeArrowheads="1"/>
          </p:cNvSpPr>
          <p:nvPr>
            <p:ph type="title"/>
          </p:nvPr>
        </p:nvSpPr>
        <p:spPr>
          <a:xfrm>
            <a:off x="3206703" y="228600"/>
            <a:ext cx="5889172" cy="1143000"/>
          </a:xfrm>
        </p:spPr>
        <p:txBody>
          <a:bodyPr/>
          <a:lstStyle/>
          <a:p>
            <a:pPr eaLnBrk="1" hangingPunct="1"/>
            <a:r>
              <a:rPr lang="en-US" sz="4000" dirty="0">
                <a:solidFill>
                  <a:schemeClr val="tx1"/>
                </a:solidFill>
              </a:rPr>
              <a:t>Step Two:                    </a:t>
            </a:r>
            <a:r>
              <a:rPr lang="en-US" sz="3400" dirty="0">
                <a:solidFill>
                  <a:schemeClr val="tx1"/>
                </a:solidFill>
              </a:rPr>
              <a:t>IG Preliminary Analysis</a:t>
            </a:r>
          </a:p>
        </p:txBody>
      </p:sp>
      <p:sp>
        <p:nvSpPr>
          <p:cNvPr id="58373" name="Line 7"/>
          <p:cNvSpPr>
            <a:spLocks noChangeShapeType="1"/>
          </p:cNvSpPr>
          <p:nvPr/>
        </p:nvSpPr>
        <p:spPr bwMode="auto">
          <a:xfrm>
            <a:off x="4524376" y="2033825"/>
            <a:ext cx="1495425" cy="175975"/>
          </a:xfrm>
          <a:prstGeom prst="line">
            <a:avLst/>
          </a:prstGeom>
          <a:noFill/>
          <a:ln w="76200">
            <a:solidFill>
              <a:srgbClr val="990000"/>
            </a:solidFill>
            <a:prstDash val="sysDot"/>
            <a:round/>
            <a:headEnd/>
            <a:tailEnd/>
          </a:ln>
        </p:spPr>
        <p:txBody>
          <a:bodyPr wrap="none"/>
          <a:lstStyle/>
          <a:p>
            <a:pPr fontAlgn="base">
              <a:spcBef>
                <a:spcPct val="0"/>
              </a:spcBef>
              <a:spcAft>
                <a:spcPct val="0"/>
              </a:spcAft>
            </a:pPr>
            <a:endParaRPr lang="en-US" sz="2400" b="1" dirty="0">
              <a:solidFill>
                <a:srgbClr val="FFFFFF"/>
              </a:solidFill>
              <a:latin typeface="Arial" charset="0"/>
              <a:cs typeface="Arial" charset="0"/>
            </a:endParaRPr>
          </a:p>
        </p:txBody>
      </p:sp>
      <p:sp>
        <p:nvSpPr>
          <p:cNvPr id="58374" name="Line 8"/>
          <p:cNvSpPr>
            <a:spLocks noChangeShapeType="1"/>
          </p:cNvSpPr>
          <p:nvPr/>
        </p:nvSpPr>
        <p:spPr bwMode="auto">
          <a:xfrm>
            <a:off x="4524376" y="2872023"/>
            <a:ext cx="1495425" cy="1699977"/>
          </a:xfrm>
          <a:prstGeom prst="line">
            <a:avLst/>
          </a:prstGeom>
          <a:noFill/>
          <a:ln w="76200">
            <a:solidFill>
              <a:srgbClr val="990000"/>
            </a:solidFill>
            <a:prstDash val="sysDot"/>
            <a:round/>
            <a:headEnd/>
            <a:tailEnd/>
          </a:ln>
        </p:spPr>
        <p:txBody>
          <a:bodyPr wrap="none"/>
          <a:lstStyle/>
          <a:p>
            <a:pPr fontAlgn="base">
              <a:spcBef>
                <a:spcPct val="0"/>
              </a:spcBef>
              <a:spcAft>
                <a:spcPct val="0"/>
              </a:spcAft>
            </a:pPr>
            <a:endParaRPr lang="en-US" sz="2400" b="1" dirty="0">
              <a:solidFill>
                <a:srgbClr val="FFFFFF"/>
              </a:solidFill>
              <a:latin typeface="Arial" charset="0"/>
              <a:cs typeface="Arial" charset="0"/>
            </a:endParaRPr>
          </a:p>
        </p:txBody>
      </p:sp>
      <p:sp>
        <p:nvSpPr>
          <p:cNvPr id="58375" name="Rectangle 9"/>
          <p:cNvSpPr>
            <a:spLocks noChangeArrowheads="1"/>
          </p:cNvSpPr>
          <p:nvPr/>
        </p:nvSpPr>
        <p:spPr bwMode="auto">
          <a:xfrm>
            <a:off x="2667001" y="2064749"/>
            <a:ext cx="1857375" cy="857250"/>
          </a:xfrm>
          <a:prstGeom prst="rect">
            <a:avLst/>
          </a:prstGeom>
          <a:noFill/>
          <a:ln w="76200">
            <a:solidFill>
              <a:srgbClr val="990000"/>
            </a:solidFill>
            <a:prstDash val="sysDot"/>
            <a:miter lim="800000"/>
            <a:headEnd/>
            <a:tailEnd/>
          </a:ln>
        </p:spPr>
        <p:txBody>
          <a:bodyPr wrap="none" anchor="ct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58376" name="Text Box 10"/>
          <p:cNvSpPr txBox="1">
            <a:spLocks noChangeArrowheads="1"/>
          </p:cNvSpPr>
          <p:nvPr/>
        </p:nvSpPr>
        <p:spPr bwMode="auto">
          <a:xfrm>
            <a:off x="6019800" y="2222500"/>
            <a:ext cx="4343400" cy="2380424"/>
          </a:xfrm>
          <a:prstGeom prst="rect">
            <a:avLst/>
          </a:prstGeom>
          <a:solidFill>
            <a:srgbClr val="CCFFCC"/>
          </a:solidFill>
          <a:ln w="28575">
            <a:solidFill>
              <a:schemeClr val="tx1"/>
            </a:solidFill>
            <a:miter lim="800000"/>
            <a:headEnd/>
            <a:tailEnd/>
          </a:ln>
        </p:spPr>
        <p:txBody>
          <a:bodyPr lIns="101882" tIns="50941" rIns="101882" bIns="50941">
            <a:spAutoFit/>
          </a:bodyPr>
          <a:lstStyle/>
          <a:p>
            <a:pPr algn="ctr" defTabSz="1019175" eaLnBrk="0" fontAlgn="base" hangingPunct="0">
              <a:spcBef>
                <a:spcPct val="0"/>
              </a:spcBef>
              <a:spcAft>
                <a:spcPct val="0"/>
              </a:spcAft>
            </a:pPr>
            <a:r>
              <a:rPr lang="en-US" sz="2400" b="1" dirty="0">
                <a:solidFill>
                  <a:srgbClr val="000000"/>
                </a:solidFill>
                <a:latin typeface="Arial" charset="0"/>
                <a:cs typeface="Arial" charset="0"/>
              </a:rPr>
              <a:t>Step 2  Preliminary Analysis</a:t>
            </a:r>
            <a:endParaRPr lang="en-US" sz="2000" b="1" dirty="0">
              <a:solidFill>
                <a:srgbClr val="000000"/>
              </a:solidFill>
              <a:latin typeface="Arial" charset="0"/>
              <a:cs typeface="Arial" charset="0"/>
            </a:endParaRPr>
          </a:p>
          <a:p>
            <a:pPr algn="ctr" defTabSz="1019175" eaLnBrk="0" fontAlgn="base" hangingPunct="0">
              <a:spcBef>
                <a:spcPct val="0"/>
              </a:spcBef>
              <a:spcAft>
                <a:spcPct val="0"/>
              </a:spcAft>
            </a:pPr>
            <a:r>
              <a:rPr lang="en-US" sz="2000" b="1" dirty="0">
                <a:solidFill>
                  <a:srgbClr val="000000"/>
                </a:solidFill>
                <a:latin typeface="Arial" charset="0"/>
                <a:cs typeface="Arial" charset="0"/>
              </a:rPr>
              <a:t>Identify Issues / Allegations</a:t>
            </a:r>
          </a:p>
          <a:p>
            <a:pPr algn="ctr" defTabSz="1019175" eaLnBrk="0" fontAlgn="base" hangingPunct="0">
              <a:spcBef>
                <a:spcPct val="0"/>
              </a:spcBef>
              <a:spcAft>
                <a:spcPct val="0"/>
              </a:spcAft>
            </a:pPr>
            <a:r>
              <a:rPr lang="en-US" sz="2200" b="1" u="sng" dirty="0">
                <a:solidFill>
                  <a:srgbClr val="FF0000"/>
                </a:solidFill>
                <a:latin typeface="Arial" charset="0"/>
                <a:cs typeface="Arial" charset="0"/>
              </a:rPr>
              <a:t>Determine IG Appropriateness</a:t>
            </a:r>
          </a:p>
          <a:p>
            <a:pPr algn="ctr" defTabSz="1019175" eaLnBrk="0" fontAlgn="base" hangingPunct="0">
              <a:spcBef>
                <a:spcPct val="0"/>
              </a:spcBef>
              <a:spcAft>
                <a:spcPct val="0"/>
              </a:spcAft>
            </a:pPr>
            <a:r>
              <a:rPr lang="en-US" sz="2000" b="1" dirty="0">
                <a:solidFill>
                  <a:srgbClr val="000000"/>
                </a:solidFill>
                <a:latin typeface="Arial" charset="0"/>
                <a:cs typeface="Arial" charset="0"/>
              </a:rPr>
              <a:t>Open Case in IGARS</a:t>
            </a:r>
          </a:p>
          <a:p>
            <a:pPr algn="ctr" defTabSz="1019175" eaLnBrk="0" fontAlgn="base" hangingPunct="0">
              <a:spcBef>
                <a:spcPct val="0"/>
              </a:spcBef>
              <a:spcAft>
                <a:spcPct val="0"/>
              </a:spcAft>
            </a:pPr>
            <a:r>
              <a:rPr lang="en-US" sz="2000" b="1" dirty="0">
                <a:solidFill>
                  <a:srgbClr val="000000"/>
                </a:solidFill>
                <a:latin typeface="Arial" charset="0"/>
                <a:cs typeface="Arial" charset="0"/>
              </a:rPr>
              <a:t>Acknowledge Receipt</a:t>
            </a:r>
          </a:p>
          <a:p>
            <a:pPr algn="ctr" defTabSz="1019175" eaLnBrk="0" fontAlgn="base" hangingPunct="0">
              <a:spcBef>
                <a:spcPct val="0"/>
              </a:spcBef>
              <a:spcAft>
                <a:spcPct val="0"/>
              </a:spcAft>
            </a:pPr>
            <a:r>
              <a:rPr lang="en-US" sz="2000" b="1" dirty="0">
                <a:solidFill>
                  <a:srgbClr val="000000"/>
                </a:solidFill>
                <a:latin typeface="Arial" charset="0"/>
                <a:cs typeface="Arial" charset="0"/>
              </a:rPr>
              <a:t>Select a Course of Action</a:t>
            </a:r>
          </a:p>
          <a:p>
            <a:pPr algn="ctr" defTabSz="1019175" eaLnBrk="0" fontAlgn="base" hangingPunct="0">
              <a:spcBef>
                <a:spcPct val="0"/>
              </a:spcBef>
              <a:spcAft>
                <a:spcPct val="0"/>
              </a:spcAft>
            </a:pPr>
            <a:r>
              <a:rPr lang="en-US" sz="2000" b="1" dirty="0">
                <a:solidFill>
                  <a:srgbClr val="000000"/>
                </a:solidFill>
                <a:latin typeface="Arial" charset="0"/>
                <a:cs typeface="Arial" charset="0"/>
              </a:rPr>
              <a:t>(Obtain Authority)</a:t>
            </a:r>
          </a:p>
        </p:txBody>
      </p:sp>
      <p:sp>
        <p:nvSpPr>
          <p:cNvPr id="58377" name="Text Box 11"/>
          <p:cNvSpPr txBox="1">
            <a:spLocks noChangeArrowheads="1"/>
          </p:cNvSpPr>
          <p:nvPr/>
        </p:nvSpPr>
        <p:spPr bwMode="auto">
          <a:xfrm>
            <a:off x="5544920" y="5894053"/>
            <a:ext cx="5029200" cy="584775"/>
          </a:xfrm>
          <a:prstGeom prst="rect">
            <a:avLst/>
          </a:prstGeom>
          <a:noFill/>
          <a:ln w="12700">
            <a:noFill/>
            <a:miter lim="800000"/>
            <a:headEnd type="none" w="sm" len="sm"/>
            <a:tailEnd type="none" w="sm" len="sm"/>
          </a:ln>
        </p:spPr>
        <p:txBody>
          <a:bodyPr wrap="square">
            <a:spAutoFit/>
          </a:bodyPr>
          <a:lstStyle/>
          <a:p>
            <a:pPr fontAlgn="base">
              <a:spcBef>
                <a:spcPct val="0"/>
              </a:spcBef>
              <a:spcAft>
                <a:spcPct val="0"/>
              </a:spcAft>
            </a:pPr>
            <a:r>
              <a:rPr lang="en-US" sz="1600" b="1" dirty="0">
                <a:solidFill>
                  <a:srgbClr val="FF0000"/>
                </a:solidFill>
                <a:latin typeface="Arial" charset="0"/>
                <a:cs typeface="Arial" charset="0"/>
              </a:rPr>
              <a:t>AR 20-1, Paragraph 6-1d and 7-1b</a:t>
            </a:r>
          </a:p>
          <a:p>
            <a:pPr fontAlgn="base">
              <a:spcBef>
                <a:spcPct val="0"/>
              </a:spcBef>
              <a:spcAft>
                <a:spcPct val="0"/>
              </a:spcAft>
            </a:pP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Section 2-5 (II-2-10)</a:t>
            </a:r>
          </a:p>
        </p:txBody>
      </p:sp>
      <p:sp>
        <p:nvSpPr>
          <p:cNvPr id="58378" name="TextBox 10"/>
          <p:cNvSpPr txBox="1">
            <a:spLocks noChangeArrowheads="1"/>
          </p:cNvSpPr>
          <p:nvPr/>
        </p:nvSpPr>
        <p:spPr bwMode="auto">
          <a:xfrm>
            <a:off x="7482881" y="1655775"/>
            <a:ext cx="1218282" cy="615553"/>
          </a:xfrm>
          <a:prstGeom prst="rect">
            <a:avLst/>
          </a:prstGeom>
          <a:noFill/>
          <a:ln w="9525">
            <a:noFill/>
            <a:miter lim="800000"/>
            <a:headEnd/>
            <a:tailEnd/>
          </a:ln>
        </p:spPr>
        <p:txBody>
          <a:bodyPr wrap="none">
            <a:spAutoFit/>
          </a:bodyPr>
          <a:lstStyle/>
          <a:p>
            <a:pPr fontAlgn="base">
              <a:spcBef>
                <a:spcPct val="0"/>
              </a:spcBef>
              <a:spcAft>
                <a:spcPct val="0"/>
              </a:spcAft>
            </a:pPr>
            <a:r>
              <a:rPr lang="en-US" sz="3400" b="1" dirty="0">
                <a:solidFill>
                  <a:srgbClr val="000000"/>
                </a:solidFill>
                <a:latin typeface="Arial" charset="0"/>
                <a:cs typeface="Arial" charset="0"/>
              </a:rPr>
              <a:t>IGPA</a:t>
            </a:r>
          </a:p>
        </p:txBody>
      </p:sp>
      <p:sp>
        <p:nvSpPr>
          <p:cNvPr id="13" name="Oval 12"/>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3616769067"/>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1" name="Rectangle 3"/>
          <p:cNvSpPr>
            <a:spLocks noGrp="1" noChangeArrowheads="1"/>
          </p:cNvSpPr>
          <p:nvPr>
            <p:ph type="body" idx="4294967295"/>
          </p:nvPr>
        </p:nvSpPr>
        <p:spPr>
          <a:xfrm>
            <a:off x="1789267" y="1750422"/>
            <a:ext cx="8763000" cy="3429000"/>
          </a:xfrm>
        </p:spPr>
        <p:txBody>
          <a:bodyPr/>
          <a:lstStyle/>
          <a:p>
            <a:pPr marL="0" indent="0" eaLnBrk="1" hangingPunct="1">
              <a:buNone/>
            </a:pPr>
            <a:endParaRPr lang="en-US" sz="800" dirty="0"/>
          </a:p>
          <a:p>
            <a:pPr eaLnBrk="1" hangingPunct="1"/>
            <a:r>
              <a:rPr lang="en-US" sz="2000" dirty="0"/>
              <a:t>If the allegation involves </a:t>
            </a:r>
            <a:r>
              <a:rPr lang="en-US" sz="2000" i="1" u="sng" dirty="0"/>
              <a:t>serious criminal misconduct</a:t>
            </a:r>
            <a:r>
              <a:rPr lang="en-US" sz="2000" dirty="0"/>
              <a:t>, then the IG </a:t>
            </a:r>
            <a:r>
              <a:rPr lang="en-US" sz="2000" i="1" u="sng" dirty="0"/>
              <a:t>will not normally</a:t>
            </a:r>
            <a:r>
              <a:rPr lang="en-US" sz="2000" dirty="0"/>
              <a:t> investigate!  These are outside the IG purview.</a:t>
            </a:r>
          </a:p>
          <a:p>
            <a:pPr marL="0" indent="0" eaLnBrk="1" hangingPunct="1">
              <a:buNone/>
            </a:pPr>
            <a:endParaRPr lang="en-US" sz="2000" dirty="0"/>
          </a:p>
          <a:p>
            <a:pPr eaLnBrk="1" hangingPunct="1"/>
            <a:r>
              <a:rPr lang="en-US" sz="2000" dirty="0"/>
              <a:t>If </a:t>
            </a:r>
            <a:r>
              <a:rPr lang="en-US" sz="2000" i="1" dirty="0">
                <a:solidFill>
                  <a:srgbClr val="FF0000"/>
                </a:solidFill>
              </a:rPr>
              <a:t>substantiation</a:t>
            </a:r>
            <a:r>
              <a:rPr lang="en-US" sz="2000" i="1" dirty="0"/>
              <a:t> </a:t>
            </a:r>
            <a:r>
              <a:rPr lang="en-US" sz="2000" dirty="0"/>
              <a:t>and </a:t>
            </a:r>
            <a:r>
              <a:rPr lang="en-US" sz="2000" i="1" dirty="0">
                <a:solidFill>
                  <a:srgbClr val="FF0000"/>
                </a:solidFill>
              </a:rPr>
              <a:t>adverse action</a:t>
            </a:r>
            <a:r>
              <a:rPr lang="en-US" sz="2000" i="1" dirty="0"/>
              <a:t> </a:t>
            </a:r>
            <a:r>
              <a:rPr lang="en-US" sz="2000" dirty="0"/>
              <a:t>appear certain</a:t>
            </a:r>
          </a:p>
          <a:p>
            <a:pPr eaLnBrk="1" hangingPunct="1"/>
            <a:endParaRPr lang="en-US" sz="800" dirty="0">
              <a:solidFill>
                <a:srgbClr val="FF0000"/>
              </a:solidFill>
            </a:endParaRPr>
          </a:p>
          <a:p>
            <a:pPr eaLnBrk="1" hangingPunct="1"/>
            <a:endParaRPr lang="en-US" sz="800" dirty="0"/>
          </a:p>
          <a:p>
            <a:pPr eaLnBrk="1" hangingPunct="1"/>
            <a:r>
              <a:rPr lang="en-US" sz="2000" dirty="0"/>
              <a:t>Commanders must also consider these factors:</a:t>
            </a:r>
          </a:p>
          <a:p>
            <a:pPr lvl="1" eaLnBrk="1" hangingPunct="1"/>
            <a:r>
              <a:rPr lang="en-US" sz="1600" dirty="0"/>
              <a:t>Established means for regulatory redress already exists</a:t>
            </a:r>
          </a:p>
          <a:p>
            <a:pPr lvl="1" eaLnBrk="1" hangingPunct="1"/>
            <a:r>
              <a:rPr lang="en-US" sz="1600" dirty="0"/>
              <a:t>The Commander's preference is to select another means to investigate the matter</a:t>
            </a:r>
          </a:p>
          <a:p>
            <a:pPr lvl="1" eaLnBrk="1" hangingPunct="1"/>
            <a:r>
              <a:rPr lang="en-US" sz="1600" dirty="0"/>
              <a:t>The IG recommended another non-specific form of investigation</a:t>
            </a:r>
          </a:p>
          <a:p>
            <a:pPr marL="400050" eaLnBrk="1" hangingPunct="1"/>
            <a:endParaRPr lang="en-US" sz="2000" dirty="0"/>
          </a:p>
          <a:p>
            <a:pPr marL="400050" eaLnBrk="1" hangingPunct="1"/>
            <a:r>
              <a:rPr lang="en-US" sz="2000" dirty="0"/>
              <a:t>If the allegation is </a:t>
            </a:r>
            <a:r>
              <a:rPr lang="en-US" sz="2000" i="1" dirty="0"/>
              <a:t>Not Local IG Appropriate</a:t>
            </a:r>
          </a:p>
          <a:p>
            <a:pPr marL="57150" indent="0" eaLnBrk="1" hangingPunct="1">
              <a:buNone/>
            </a:pPr>
            <a:endParaRPr lang="en-US" sz="2000" dirty="0">
              <a:solidFill>
                <a:srgbClr val="FF0000"/>
              </a:solidFill>
            </a:endParaRPr>
          </a:p>
          <a:p>
            <a:pPr lvl="2" eaLnBrk="1" hangingPunct="1">
              <a:buFontTx/>
              <a:buNone/>
            </a:pPr>
            <a:endParaRPr lang="en-US" sz="1600" dirty="0"/>
          </a:p>
          <a:p>
            <a:pPr lvl="2" eaLnBrk="1" hangingPunct="1">
              <a:buFontTx/>
              <a:buNone/>
            </a:pPr>
            <a:r>
              <a:rPr lang="en-US" sz="1600" dirty="0"/>
              <a:t> </a:t>
            </a:r>
          </a:p>
          <a:p>
            <a:pPr lvl="2" eaLnBrk="1" hangingPunct="1">
              <a:buFontTx/>
              <a:buNone/>
            </a:pPr>
            <a:endParaRPr lang="en-US" sz="1600" dirty="0"/>
          </a:p>
          <a:p>
            <a:pPr lvl="2" eaLnBrk="1" hangingPunct="1">
              <a:buFontTx/>
              <a:buNone/>
            </a:pPr>
            <a:endParaRPr lang="en-US" sz="1600" dirty="0"/>
          </a:p>
          <a:p>
            <a:pPr lvl="2" eaLnBrk="1" hangingPunct="1"/>
            <a:endParaRPr lang="en-US" sz="1600" dirty="0"/>
          </a:p>
          <a:p>
            <a:pPr lvl="2" eaLnBrk="1" hangingPunct="1">
              <a:buFontTx/>
              <a:buNone/>
            </a:pPr>
            <a:endParaRPr lang="en-US" sz="2600" dirty="0"/>
          </a:p>
        </p:txBody>
      </p:sp>
      <p:sp>
        <p:nvSpPr>
          <p:cNvPr id="63490" name="Footer Placeholder 3"/>
          <p:cNvSpPr txBox="1">
            <a:spLocks noGrp="1"/>
          </p:cNvSpPr>
          <p:nvPr/>
        </p:nvSpPr>
        <p:spPr bwMode="auto">
          <a:xfrm>
            <a:off x="6971610" y="6477000"/>
            <a:ext cx="4114800" cy="457200"/>
          </a:xfrm>
          <a:prstGeom prst="rect">
            <a:avLst/>
          </a:prstGeom>
          <a:noFill/>
          <a:ln w="9525">
            <a:noFill/>
            <a:miter lim="800000"/>
            <a:headEnd/>
            <a:tailEnd/>
          </a:ln>
        </p:spPr>
        <p:txBody>
          <a:bodyPr/>
          <a:lstStyle/>
          <a:p>
            <a:pPr algn="ctr" fontAlgn="base">
              <a:spcBef>
                <a:spcPct val="0"/>
              </a:spcBef>
              <a:spcAft>
                <a:spcPct val="0"/>
              </a:spcAft>
            </a:pPr>
            <a:r>
              <a:rPr lang="en-US" sz="1400" b="1" i="1" dirty="0">
                <a:solidFill>
                  <a:srgbClr val="000000"/>
                </a:solidFill>
                <a:latin typeface="Arial" charset="0"/>
                <a:cs typeface="Arial" charset="0"/>
              </a:rPr>
              <a:t>U.S. Army Inspector General School   </a:t>
            </a:r>
          </a:p>
        </p:txBody>
      </p:sp>
      <p:sp>
        <p:nvSpPr>
          <p:cNvPr id="63491" name="Rectangle 2"/>
          <p:cNvSpPr>
            <a:spLocks noGrp="1" noChangeArrowheads="1"/>
          </p:cNvSpPr>
          <p:nvPr>
            <p:ph type="title" idx="4294967295"/>
          </p:nvPr>
        </p:nvSpPr>
        <p:spPr>
          <a:xfrm>
            <a:off x="3084576" y="272142"/>
            <a:ext cx="6019800" cy="1066800"/>
          </a:xfrm>
        </p:spPr>
        <p:txBody>
          <a:bodyPr/>
          <a:lstStyle/>
          <a:p>
            <a:pPr eaLnBrk="1" hangingPunct="1">
              <a:buClr>
                <a:srgbClr val="FFFF66"/>
              </a:buClr>
            </a:pPr>
            <a:r>
              <a:rPr lang="en-US" sz="4000" dirty="0">
                <a:solidFill>
                  <a:schemeClr val="tx1"/>
                </a:solidFill>
              </a:rPr>
              <a:t>Reasons why the IG </a:t>
            </a:r>
            <a:r>
              <a:rPr lang="en-US" sz="4000" i="1" u="sng" dirty="0">
                <a:solidFill>
                  <a:srgbClr val="FF0000"/>
                </a:solidFill>
              </a:rPr>
              <a:t>Won't</a:t>
            </a:r>
            <a:r>
              <a:rPr lang="en-US" sz="4000" dirty="0">
                <a:solidFill>
                  <a:schemeClr val="tx1"/>
                </a:solidFill>
              </a:rPr>
              <a:t> investigate</a:t>
            </a:r>
            <a:endParaRPr lang="en-US" sz="4000" i="1" dirty="0">
              <a:solidFill>
                <a:schemeClr val="tx1"/>
              </a:solidFill>
            </a:endParaRPr>
          </a:p>
        </p:txBody>
      </p:sp>
      <p:sp>
        <p:nvSpPr>
          <p:cNvPr id="63495" name="TextBox 11"/>
          <p:cNvSpPr txBox="1">
            <a:spLocks noChangeArrowheads="1"/>
          </p:cNvSpPr>
          <p:nvPr/>
        </p:nvSpPr>
        <p:spPr bwMode="auto">
          <a:xfrm>
            <a:off x="1667870" y="6125260"/>
            <a:ext cx="7696200" cy="338138"/>
          </a:xfrm>
          <a:prstGeom prst="rect">
            <a:avLst/>
          </a:prstGeom>
          <a:noFill/>
          <a:ln w="9525">
            <a:noFill/>
            <a:miter lim="800000"/>
            <a:headEnd/>
            <a:tailEnd/>
          </a:ln>
        </p:spPr>
        <p:txBody>
          <a:bodyPr>
            <a:spAutoFit/>
          </a:bodyPr>
          <a:lstStyle/>
          <a:p>
            <a:pPr fontAlgn="base">
              <a:spcBef>
                <a:spcPct val="0"/>
              </a:spcBef>
              <a:spcAft>
                <a:spcPct val="0"/>
              </a:spcAft>
            </a:pP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Section 2-5 (II-2-10)</a:t>
            </a:r>
          </a:p>
        </p:txBody>
      </p:sp>
      <p:grpSp>
        <p:nvGrpSpPr>
          <p:cNvPr id="63498" name="Group 12"/>
          <p:cNvGrpSpPr>
            <a:grpSpLocks/>
          </p:cNvGrpSpPr>
          <p:nvPr/>
        </p:nvGrpSpPr>
        <p:grpSpPr bwMode="auto">
          <a:xfrm>
            <a:off x="9436100" y="152400"/>
            <a:ext cx="1231900" cy="1219200"/>
            <a:chOff x="7467600" y="76200"/>
            <a:chExt cx="1231900" cy="1219200"/>
          </a:xfrm>
        </p:grpSpPr>
        <p:sp>
          <p:nvSpPr>
            <p:cNvPr id="15" name="AutoShape 5"/>
            <p:cNvSpPr>
              <a:spLocks noChangeArrowheads="1"/>
            </p:cNvSpPr>
            <p:nvPr/>
          </p:nvSpPr>
          <p:spPr bwMode="auto">
            <a:xfrm>
              <a:off x="7467600" y="76200"/>
              <a:ext cx="1231900"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endParaRPr lang="en-US" b="1" dirty="0">
                <a:solidFill>
                  <a:srgbClr val="000000"/>
                </a:solidFill>
              </a:endParaRPr>
            </a:p>
          </p:txBody>
        </p:sp>
        <p:sp>
          <p:nvSpPr>
            <p:cNvPr id="63500" name="Text Box 6"/>
            <p:cNvSpPr txBox="1">
              <a:spLocks noChangeArrowheads="1"/>
            </p:cNvSpPr>
            <p:nvPr/>
          </p:nvSpPr>
          <p:spPr bwMode="auto">
            <a:xfrm>
              <a:off x="7811173" y="505336"/>
              <a:ext cx="647027" cy="523220"/>
            </a:xfrm>
            <a:prstGeom prst="rect">
              <a:avLst/>
            </a:prstGeom>
            <a:noFill/>
            <a:ln w="12700">
              <a:noFill/>
              <a:miter lim="800000"/>
              <a:headEnd/>
              <a:tailEnd/>
            </a:ln>
          </p:spPr>
          <p:txBody>
            <a:bodyPr>
              <a:spAutoFit/>
            </a:bodyPr>
            <a:lstStyle/>
            <a:p>
              <a:pPr eaLnBrk="0" fontAlgn="base" hangingPunct="0">
                <a:spcBef>
                  <a:spcPct val="0"/>
                </a:spcBef>
                <a:spcAft>
                  <a:spcPct val="0"/>
                </a:spcAft>
              </a:pPr>
              <a:r>
                <a:rPr lang="en-US" sz="1400" b="1" i="1" dirty="0">
                  <a:solidFill>
                    <a:srgbClr val="000000"/>
                  </a:solidFill>
                  <a:latin typeface="Tempus Sans ITC" pitchFamily="82" charset="0"/>
                  <a:cs typeface="Arial" charset="0"/>
                </a:rPr>
                <a:t>ELO</a:t>
              </a:r>
            </a:p>
            <a:p>
              <a:pPr eaLnBrk="0" fontAlgn="base" hangingPunct="0">
                <a:spcBef>
                  <a:spcPct val="0"/>
                </a:spcBef>
                <a:spcAft>
                  <a:spcPct val="0"/>
                </a:spcAft>
              </a:pPr>
              <a:r>
                <a:rPr lang="en-US" sz="1400" b="1" i="1" dirty="0">
                  <a:solidFill>
                    <a:srgbClr val="000000"/>
                  </a:solidFill>
                  <a:latin typeface="Tempus Sans ITC" pitchFamily="82" charset="0"/>
                  <a:cs typeface="Arial" charset="0"/>
                </a:rPr>
                <a:t>  12</a:t>
              </a:r>
            </a:p>
          </p:txBody>
        </p:sp>
      </p:grpSp>
      <p:sp>
        <p:nvSpPr>
          <p:cNvPr id="10" name="Oval 9"/>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1825313399"/>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1">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131">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131">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131">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8131">
                                            <p:txEl>
                                              <p:pRg st="11" end="11"/>
                                            </p:txEl>
                                          </p:spTgt>
                                        </p:tgtEl>
                                        <p:attrNameLst>
                                          <p:attrName>style.visibility</p:attrName>
                                        </p:attrNameLst>
                                      </p:cBhvr>
                                      <p:to>
                                        <p:strVal val="visible"/>
                                      </p:to>
                                    </p:set>
                                  </p:childTnLst>
                                </p:cTn>
                              </p:par>
                              <p:par>
                                <p:cTn id="25" presetID="1" presetClass="exit"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uiExpand="1" build="p" autoUpdateAnimBg="0"/>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8" name="Group 20"/>
          <p:cNvGrpSpPr>
            <a:grpSpLocks/>
          </p:cNvGrpSpPr>
          <p:nvPr/>
        </p:nvGrpSpPr>
        <p:grpSpPr bwMode="auto">
          <a:xfrm>
            <a:off x="1843089" y="4572000"/>
            <a:ext cx="8505825" cy="1066800"/>
            <a:chOff x="319548" y="5257800"/>
            <a:chExt cx="8504904" cy="1066800"/>
          </a:xfrm>
        </p:grpSpPr>
        <p:pic>
          <p:nvPicPr>
            <p:cNvPr id="65547" name="Picture 12" descr="Recruiter.png"/>
            <p:cNvPicPr>
              <a:picLocks noChangeAspect="1"/>
            </p:cNvPicPr>
            <p:nvPr/>
          </p:nvPicPr>
          <p:blipFill>
            <a:blip r:embed="rId3" cstate="print"/>
            <a:srcRect/>
            <a:stretch>
              <a:fillRect/>
            </a:stretch>
          </p:blipFill>
          <p:spPr bwMode="auto">
            <a:xfrm>
              <a:off x="5872255" y="5257800"/>
              <a:ext cx="1138145" cy="1066800"/>
            </a:xfrm>
            <a:prstGeom prst="rect">
              <a:avLst/>
            </a:prstGeom>
            <a:noFill/>
            <a:ln w="9525">
              <a:noFill/>
              <a:miter lim="800000"/>
              <a:headEnd/>
              <a:tailEnd/>
            </a:ln>
          </p:spPr>
        </p:pic>
        <p:pic>
          <p:nvPicPr>
            <p:cNvPr id="65548" name="Picture 7" descr="jag yellow"/>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19548" y="5257801"/>
              <a:ext cx="1481482" cy="899652"/>
            </a:xfrm>
            <a:prstGeom prst="rect">
              <a:avLst/>
            </a:prstGeom>
            <a:noFill/>
            <a:ln w="9525">
              <a:noFill/>
              <a:miter lim="800000"/>
              <a:headEnd/>
              <a:tailEnd/>
            </a:ln>
          </p:spPr>
        </p:pic>
        <p:pic>
          <p:nvPicPr>
            <p:cNvPr id="65549" name="Picture 11"/>
            <p:cNvPicPr preferRelativeResize="0">
              <a:picLocks noChangeArrowheads="1"/>
            </p:cNvPicPr>
            <p:nvPr/>
          </p:nvPicPr>
          <p:blipFill>
            <a:blip r:embed="rId5" cstate="print"/>
            <a:srcRect/>
            <a:stretch>
              <a:fillRect/>
            </a:stretch>
          </p:blipFill>
          <p:spPr bwMode="auto">
            <a:xfrm>
              <a:off x="2133600" y="5257800"/>
              <a:ext cx="1219200" cy="884904"/>
            </a:xfrm>
            <a:prstGeom prst="rect">
              <a:avLst/>
            </a:prstGeom>
            <a:noFill/>
            <a:ln w="0" algn="in">
              <a:noFill/>
              <a:miter lim="800000"/>
              <a:headEnd/>
              <a:tailEnd/>
            </a:ln>
          </p:spPr>
        </p:pic>
        <p:pic>
          <p:nvPicPr>
            <p:cNvPr id="65550" name="Picture 21" descr="CID Badge"/>
            <p:cNvPicPr>
              <a:picLocks noChangeAspect="1" noChangeArrowheads="1"/>
            </p:cNvPicPr>
            <p:nvPr/>
          </p:nvPicPr>
          <p:blipFill>
            <a:blip r:embed="rId6" cstate="print"/>
            <a:srcRect/>
            <a:stretch>
              <a:fillRect/>
            </a:stretch>
          </p:blipFill>
          <p:spPr bwMode="auto">
            <a:xfrm>
              <a:off x="4953000" y="5257800"/>
              <a:ext cx="630115" cy="904458"/>
            </a:xfrm>
            <a:prstGeom prst="rect">
              <a:avLst/>
            </a:prstGeom>
            <a:noFill/>
            <a:ln w="9525">
              <a:noFill/>
              <a:miter lim="800000"/>
              <a:headEnd/>
              <a:tailEnd/>
            </a:ln>
          </p:spPr>
        </p:pic>
        <p:pic>
          <p:nvPicPr>
            <p:cNvPr id="65551" name="Picture 10" descr="medical.jpg"/>
            <p:cNvPicPr>
              <a:picLocks noChangeAspect="1"/>
            </p:cNvPicPr>
            <p:nvPr/>
          </p:nvPicPr>
          <p:blipFill>
            <a:blip r:embed="rId7" cstate="print"/>
            <a:srcRect/>
            <a:stretch>
              <a:fillRect/>
            </a:stretch>
          </p:blipFill>
          <p:spPr bwMode="auto">
            <a:xfrm>
              <a:off x="3619956" y="5257800"/>
              <a:ext cx="937296" cy="961104"/>
            </a:xfrm>
            <a:prstGeom prst="rect">
              <a:avLst/>
            </a:prstGeom>
            <a:noFill/>
            <a:ln w="9525">
              <a:noFill/>
              <a:miter lim="800000"/>
              <a:headEnd/>
              <a:tailEnd/>
            </a:ln>
          </p:spPr>
        </p:pic>
        <p:pic>
          <p:nvPicPr>
            <p:cNvPr id="65552" name="Picture 11" descr="Jewish Chaplain.jpg"/>
            <p:cNvPicPr>
              <a:picLocks noChangeAspect="1"/>
            </p:cNvPicPr>
            <p:nvPr/>
          </p:nvPicPr>
          <p:blipFill>
            <a:blip r:embed="rId8" cstate="print"/>
            <a:srcRect/>
            <a:stretch>
              <a:fillRect/>
            </a:stretch>
          </p:blipFill>
          <p:spPr bwMode="auto">
            <a:xfrm>
              <a:off x="8214853" y="5257800"/>
              <a:ext cx="609599" cy="899652"/>
            </a:xfrm>
            <a:prstGeom prst="rect">
              <a:avLst/>
            </a:prstGeom>
            <a:noFill/>
            <a:ln w="9525">
              <a:noFill/>
              <a:miter lim="800000"/>
              <a:headEnd/>
              <a:tailEnd/>
            </a:ln>
          </p:spPr>
        </p:pic>
        <p:pic>
          <p:nvPicPr>
            <p:cNvPr id="65553" name="Picture 9" descr="Chaplain.jpg"/>
            <p:cNvPicPr>
              <a:picLocks noChangeAspect="1"/>
            </p:cNvPicPr>
            <p:nvPr/>
          </p:nvPicPr>
          <p:blipFill>
            <a:blip r:embed="rId9" cstate="print"/>
            <a:srcRect/>
            <a:stretch>
              <a:fillRect/>
            </a:stretch>
          </p:blipFill>
          <p:spPr bwMode="auto">
            <a:xfrm>
              <a:off x="7239000" y="5334000"/>
              <a:ext cx="567104" cy="823452"/>
            </a:xfrm>
            <a:prstGeom prst="rect">
              <a:avLst/>
            </a:prstGeom>
            <a:noFill/>
            <a:ln w="9525">
              <a:noFill/>
              <a:miter lim="800000"/>
              <a:headEnd/>
              <a:tailEnd/>
            </a:ln>
          </p:spPr>
        </p:pic>
      </p:grpSp>
      <p:sp>
        <p:nvSpPr>
          <p:cNvPr id="9218" name="Footer Placeholder 3"/>
          <p:cNvSpPr>
            <a:spLocks noGrp="1"/>
          </p:cNvSpPr>
          <p:nvPr>
            <p:ph type="ftr" sz="quarter" idx="10"/>
          </p:nvPr>
        </p:nvSpPr>
        <p:spPr>
          <a:xfrm>
            <a:off x="7209906" y="6440329"/>
            <a:ext cx="4114800" cy="457200"/>
          </a:xfrm>
        </p:spPr>
        <p:txBody>
          <a:bodyPr/>
          <a:lstStyle/>
          <a:p>
            <a:pPr fontAlgn="base">
              <a:spcBef>
                <a:spcPct val="0"/>
              </a:spcBef>
              <a:spcAft>
                <a:spcPct val="0"/>
              </a:spcAft>
              <a:defRPr/>
            </a:pPr>
            <a:r>
              <a:rPr lang="en-US" b="1" dirty="0">
                <a:solidFill>
                  <a:srgbClr val="000000"/>
                </a:solidFill>
              </a:rPr>
              <a:t>U.S. Army Inspector General School </a:t>
            </a:r>
            <a:r>
              <a:rPr lang="en-US" b="1" dirty="0" smtClean="0">
                <a:solidFill>
                  <a:srgbClr val="000000"/>
                </a:solidFill>
              </a:rPr>
              <a:t>            </a:t>
            </a:r>
            <a:endParaRPr lang="en-US" b="1" dirty="0">
              <a:solidFill>
                <a:srgbClr val="000000"/>
              </a:solidFill>
            </a:endParaRPr>
          </a:p>
        </p:txBody>
      </p:sp>
      <p:sp>
        <p:nvSpPr>
          <p:cNvPr id="65540" name="Rectangle 4"/>
          <p:cNvSpPr>
            <a:spLocks noGrp="1" noChangeArrowheads="1"/>
          </p:cNvSpPr>
          <p:nvPr>
            <p:ph type="title"/>
          </p:nvPr>
        </p:nvSpPr>
        <p:spPr>
          <a:xfrm>
            <a:off x="3178630" y="152400"/>
            <a:ext cx="6324600" cy="1143000"/>
          </a:xfrm>
        </p:spPr>
        <p:txBody>
          <a:bodyPr/>
          <a:lstStyle/>
          <a:p>
            <a:pPr eaLnBrk="1" hangingPunct="1"/>
            <a:r>
              <a:rPr lang="en-US" sz="4000" i="1" u="sng" dirty="0">
                <a:solidFill>
                  <a:srgbClr val="FF0000"/>
                </a:solidFill>
              </a:rPr>
              <a:t>Not Local IG</a:t>
            </a:r>
            <a:r>
              <a:rPr lang="en-US" sz="4000" i="1" dirty="0">
                <a:solidFill>
                  <a:srgbClr val="FF0000"/>
                </a:solidFill>
              </a:rPr>
              <a:t> </a:t>
            </a:r>
            <a:r>
              <a:rPr lang="en-US" sz="4000" dirty="0"/>
              <a:t>Appropriate</a:t>
            </a:r>
            <a:br>
              <a:rPr lang="en-US" sz="4000" dirty="0"/>
            </a:br>
            <a:r>
              <a:rPr lang="en-US" sz="2800" dirty="0"/>
              <a:t>Allegations against </a:t>
            </a:r>
            <a:r>
              <a:rPr lang="en-US" sz="2800" u="sng" dirty="0">
                <a:solidFill>
                  <a:schemeClr val="tx1"/>
                </a:solidFill>
              </a:rPr>
              <a:t>Professionals</a:t>
            </a:r>
            <a:endParaRPr lang="en-US" sz="2800" dirty="0">
              <a:solidFill>
                <a:schemeClr val="tx1"/>
              </a:solidFill>
            </a:endParaRPr>
          </a:p>
        </p:txBody>
      </p:sp>
      <p:sp>
        <p:nvSpPr>
          <p:cNvPr id="65541" name="Rectangle 5"/>
          <p:cNvSpPr>
            <a:spLocks noGrp="1" noChangeArrowheads="1"/>
          </p:cNvSpPr>
          <p:nvPr>
            <p:ph type="body" idx="1"/>
          </p:nvPr>
        </p:nvSpPr>
        <p:spPr>
          <a:xfrm>
            <a:off x="1762225" y="1914919"/>
            <a:ext cx="8229600" cy="3352800"/>
          </a:xfrm>
        </p:spPr>
        <p:txBody>
          <a:bodyPr/>
          <a:lstStyle/>
          <a:p>
            <a:pPr eaLnBrk="1" hangingPunct="1">
              <a:lnSpc>
                <a:spcPct val="90000"/>
              </a:lnSpc>
            </a:pPr>
            <a:r>
              <a:rPr lang="en-US" sz="2800" dirty="0"/>
              <a:t>Any Army lawyer (</a:t>
            </a:r>
            <a:r>
              <a:rPr lang="en-US" sz="2800" dirty="0">
                <a:solidFill>
                  <a:srgbClr val="008000"/>
                </a:solidFill>
              </a:rPr>
              <a:t>military</a:t>
            </a:r>
            <a:r>
              <a:rPr lang="en-US" sz="2800" dirty="0"/>
              <a:t> or </a:t>
            </a:r>
            <a:r>
              <a:rPr lang="en-US" sz="2800" dirty="0">
                <a:solidFill>
                  <a:srgbClr val="0000FF"/>
                </a:solidFill>
              </a:rPr>
              <a:t>civilian</a:t>
            </a:r>
            <a:r>
              <a:rPr lang="en-US" sz="2800" dirty="0"/>
              <a:t>) refer to DAIG’s Legal Advisor </a:t>
            </a:r>
            <a:r>
              <a:rPr lang="en-US" sz="2000" dirty="0">
                <a:solidFill>
                  <a:srgbClr val="FF0000"/>
                </a:solidFill>
              </a:rPr>
              <a:t>(AR 20-1, paragraph 7-1i (4)-(5))</a:t>
            </a:r>
          </a:p>
          <a:p>
            <a:pPr eaLnBrk="1" hangingPunct="1">
              <a:lnSpc>
                <a:spcPct val="90000"/>
              </a:lnSpc>
              <a:buFontTx/>
              <a:buNone/>
            </a:pPr>
            <a:endParaRPr lang="en-US" sz="1200" dirty="0"/>
          </a:p>
          <a:p>
            <a:pPr eaLnBrk="1" hangingPunct="1">
              <a:lnSpc>
                <a:spcPct val="90000"/>
              </a:lnSpc>
            </a:pPr>
            <a:r>
              <a:rPr lang="en-US" sz="2800" dirty="0"/>
              <a:t>IGs refer to next higher IG </a:t>
            </a:r>
            <a:r>
              <a:rPr lang="en-US" sz="2000" dirty="0">
                <a:solidFill>
                  <a:srgbClr val="FF0000"/>
                </a:solidFill>
              </a:rPr>
              <a:t>(AR 20-1, paragraph 7-1j)</a:t>
            </a:r>
          </a:p>
          <a:p>
            <a:pPr eaLnBrk="1" hangingPunct="1">
              <a:lnSpc>
                <a:spcPct val="90000"/>
              </a:lnSpc>
            </a:pPr>
            <a:endParaRPr lang="en-US" sz="1200" dirty="0"/>
          </a:p>
          <a:p>
            <a:pPr eaLnBrk="1" hangingPunct="1">
              <a:lnSpc>
                <a:spcPct val="90000"/>
              </a:lnSpc>
            </a:pPr>
            <a:r>
              <a:rPr lang="en-US" sz="2800" dirty="0"/>
              <a:t>Medical, CID Agents, Recruiters, Chaplains </a:t>
            </a:r>
            <a:r>
              <a:rPr lang="en-US" sz="2000" u="sng" dirty="0">
                <a:solidFill>
                  <a:srgbClr val="0000FF"/>
                </a:solidFill>
              </a:rPr>
              <a:t> </a:t>
            </a:r>
            <a:r>
              <a:rPr lang="en-US" sz="2000" dirty="0">
                <a:solidFill>
                  <a:srgbClr val="0000FF"/>
                </a:solidFill>
              </a:rPr>
              <a:t>(</a:t>
            </a:r>
            <a:r>
              <a:rPr lang="en-US" sz="2000" u="sng" dirty="0">
                <a:solidFill>
                  <a:srgbClr val="0000FF"/>
                </a:solidFill>
              </a:rPr>
              <a:t>The A&amp;I Guide</a:t>
            </a:r>
            <a:r>
              <a:rPr lang="en-US" sz="2000" dirty="0">
                <a:solidFill>
                  <a:srgbClr val="0000FF"/>
                </a:solidFill>
              </a:rPr>
              <a:t>, Part One, Section 3-2-3)</a:t>
            </a:r>
          </a:p>
        </p:txBody>
      </p:sp>
      <p:sp>
        <p:nvSpPr>
          <p:cNvPr id="65542" name="Text Box 6"/>
          <p:cNvSpPr txBox="1">
            <a:spLocks noChangeArrowheads="1"/>
          </p:cNvSpPr>
          <p:nvPr/>
        </p:nvSpPr>
        <p:spPr bwMode="auto">
          <a:xfrm>
            <a:off x="1657892" y="5871783"/>
            <a:ext cx="8762999" cy="587574"/>
          </a:xfrm>
          <a:prstGeom prst="rect">
            <a:avLst/>
          </a:prstGeom>
          <a:noFill/>
          <a:ln w="76200">
            <a:noFill/>
            <a:miter lim="800000"/>
            <a:headEnd/>
            <a:tailEnd/>
          </a:ln>
        </p:spPr>
        <p:txBody>
          <a:bodyPr wrap="square">
            <a:spAutoFit/>
          </a:bodyPr>
          <a:lstStyle/>
          <a:p>
            <a:pPr fontAlgn="base">
              <a:spcBef>
                <a:spcPct val="0"/>
              </a:spcBef>
              <a:spcAft>
                <a:spcPct val="0"/>
              </a:spcAft>
            </a:pPr>
            <a:r>
              <a:rPr lang="en-US" sz="1600" b="1" dirty="0">
                <a:solidFill>
                  <a:srgbClr val="FF0000"/>
                </a:solidFill>
                <a:latin typeface="Arial" charset="0"/>
                <a:cs typeface="Arial" charset="0"/>
              </a:rPr>
              <a:t>AR 20-1, Paragraph 7-1i</a:t>
            </a:r>
          </a:p>
          <a:p>
            <a:pPr fontAlgn="base">
              <a:spcBef>
                <a:spcPct val="0"/>
              </a:spcBef>
              <a:spcAft>
                <a:spcPct val="0"/>
              </a:spcAft>
            </a:pP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One, Section 3-2-3, and Part Two, Section 2-5 (II-2-10)</a:t>
            </a:r>
          </a:p>
        </p:txBody>
      </p:sp>
      <p:grpSp>
        <p:nvGrpSpPr>
          <p:cNvPr id="17" name="Group 12"/>
          <p:cNvGrpSpPr>
            <a:grpSpLocks/>
          </p:cNvGrpSpPr>
          <p:nvPr/>
        </p:nvGrpSpPr>
        <p:grpSpPr bwMode="auto">
          <a:xfrm>
            <a:off x="9436100" y="152400"/>
            <a:ext cx="1231900" cy="1219200"/>
            <a:chOff x="7467600" y="76200"/>
            <a:chExt cx="1231900" cy="1219200"/>
          </a:xfrm>
        </p:grpSpPr>
        <p:sp>
          <p:nvSpPr>
            <p:cNvPr id="18" name="AutoShape 5"/>
            <p:cNvSpPr>
              <a:spLocks noChangeArrowheads="1"/>
            </p:cNvSpPr>
            <p:nvPr/>
          </p:nvSpPr>
          <p:spPr bwMode="auto">
            <a:xfrm>
              <a:off x="7467600" y="76200"/>
              <a:ext cx="1231900"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endParaRPr lang="en-US" b="1" dirty="0">
                <a:solidFill>
                  <a:srgbClr val="000000"/>
                </a:solidFill>
              </a:endParaRPr>
            </a:p>
          </p:txBody>
        </p:sp>
        <p:sp>
          <p:nvSpPr>
            <p:cNvPr id="19" name="Text Box 6"/>
            <p:cNvSpPr txBox="1">
              <a:spLocks noChangeArrowheads="1"/>
            </p:cNvSpPr>
            <p:nvPr/>
          </p:nvSpPr>
          <p:spPr bwMode="auto">
            <a:xfrm>
              <a:off x="7811173" y="505336"/>
              <a:ext cx="647027" cy="523220"/>
            </a:xfrm>
            <a:prstGeom prst="rect">
              <a:avLst/>
            </a:prstGeom>
            <a:noFill/>
            <a:ln w="12700">
              <a:noFill/>
              <a:miter lim="800000"/>
              <a:headEnd/>
              <a:tailEnd/>
            </a:ln>
          </p:spPr>
          <p:txBody>
            <a:bodyPr>
              <a:spAutoFit/>
            </a:bodyPr>
            <a:lstStyle/>
            <a:p>
              <a:pPr eaLnBrk="0" fontAlgn="base" hangingPunct="0">
                <a:spcBef>
                  <a:spcPct val="0"/>
                </a:spcBef>
                <a:spcAft>
                  <a:spcPct val="0"/>
                </a:spcAft>
              </a:pPr>
              <a:r>
                <a:rPr lang="en-US" sz="1400" b="1" i="1" dirty="0">
                  <a:solidFill>
                    <a:srgbClr val="000000"/>
                  </a:solidFill>
                  <a:latin typeface="Tempus Sans ITC" pitchFamily="82" charset="0"/>
                  <a:cs typeface="Arial" charset="0"/>
                </a:rPr>
                <a:t>ELO</a:t>
              </a:r>
            </a:p>
            <a:p>
              <a:pPr eaLnBrk="0" fontAlgn="base" hangingPunct="0">
                <a:spcBef>
                  <a:spcPct val="0"/>
                </a:spcBef>
                <a:spcAft>
                  <a:spcPct val="0"/>
                </a:spcAft>
              </a:pPr>
              <a:r>
                <a:rPr lang="en-US" sz="1400" b="1" i="1" dirty="0">
                  <a:solidFill>
                    <a:srgbClr val="000000"/>
                  </a:solidFill>
                  <a:latin typeface="Tempus Sans ITC" pitchFamily="82" charset="0"/>
                  <a:cs typeface="Arial" charset="0"/>
                </a:rPr>
                <a:t>  12</a:t>
              </a:r>
            </a:p>
          </p:txBody>
        </p:sp>
      </p:grpSp>
    </p:spTree>
    <p:extLst>
      <p:ext uri="{BB962C8B-B14F-4D97-AF65-F5344CB8AC3E}">
        <p14:creationId xmlns:p14="http://schemas.microsoft.com/office/powerpoint/2010/main" val="741686154"/>
      </p:ext>
    </p:extLst>
  </p:cSld>
  <p:clrMapOvr>
    <a:masterClrMapping/>
  </p:clrMapOvr>
  <p:transition>
    <p:pull/>
    <p:sndAc>
      <p:endSnd/>
    </p:sndAc>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Footer Placeholder 3"/>
          <p:cNvSpPr>
            <a:spLocks noGrp="1"/>
          </p:cNvSpPr>
          <p:nvPr>
            <p:ph type="ftr" sz="quarter" idx="10"/>
          </p:nvPr>
        </p:nvSpPr>
        <p:spPr>
          <a:xfrm>
            <a:off x="7459287" y="6434647"/>
            <a:ext cx="4114800" cy="457200"/>
          </a:xfrm>
        </p:spPr>
        <p:txBody>
          <a:bodyPr/>
          <a:lstStyle/>
          <a:p>
            <a:pPr fontAlgn="base">
              <a:spcBef>
                <a:spcPct val="0"/>
              </a:spcBef>
              <a:spcAft>
                <a:spcPct val="0"/>
              </a:spcAft>
              <a:defRPr/>
            </a:pPr>
            <a:r>
              <a:rPr lang="en-US" b="1" dirty="0">
                <a:solidFill>
                  <a:srgbClr val="000000"/>
                </a:solidFill>
              </a:rPr>
              <a:t>U.S. Army Inspector General School </a:t>
            </a:r>
          </a:p>
        </p:txBody>
      </p:sp>
      <p:sp>
        <p:nvSpPr>
          <p:cNvPr id="66563" name="Rectangle 3"/>
          <p:cNvSpPr>
            <a:spLocks noGrp="1" noChangeArrowheads="1"/>
          </p:cNvSpPr>
          <p:nvPr>
            <p:ph type="body" idx="1"/>
          </p:nvPr>
        </p:nvSpPr>
        <p:spPr>
          <a:xfrm>
            <a:off x="1821485" y="2177935"/>
            <a:ext cx="8534400" cy="4267200"/>
          </a:xfrm>
        </p:spPr>
        <p:txBody>
          <a:bodyPr/>
          <a:lstStyle/>
          <a:p>
            <a:pPr eaLnBrk="1" hangingPunct="1"/>
            <a:r>
              <a:rPr lang="en-US" sz="2800" dirty="0"/>
              <a:t>Allegations against</a:t>
            </a:r>
          </a:p>
          <a:p>
            <a:pPr lvl="1" eaLnBrk="1" hangingPunct="1"/>
            <a:r>
              <a:rPr lang="en-US" sz="2400" dirty="0"/>
              <a:t>Members of special-access programs (SAP) </a:t>
            </a:r>
          </a:p>
          <a:p>
            <a:pPr lvl="1" eaLnBrk="1" hangingPunct="1"/>
            <a:r>
              <a:rPr lang="en-US" sz="2400" dirty="0"/>
              <a:t>Members of sensitive activities (SA)</a:t>
            </a:r>
          </a:p>
          <a:p>
            <a:pPr eaLnBrk="1" hangingPunct="1"/>
            <a:r>
              <a:rPr lang="en-US" sz="2800" dirty="0"/>
              <a:t>Report to DAIG Intelligence Oversight Division within </a:t>
            </a:r>
            <a:r>
              <a:rPr lang="en-US" sz="2800" i="1" u="sng" dirty="0"/>
              <a:t>2 working days</a:t>
            </a:r>
          </a:p>
          <a:p>
            <a:pPr eaLnBrk="1" hangingPunct="1">
              <a:buFontTx/>
              <a:buNone/>
            </a:pPr>
            <a:endParaRPr lang="en-US" sz="2800" dirty="0">
              <a:solidFill>
                <a:srgbClr val="336600"/>
              </a:solidFill>
            </a:endParaRPr>
          </a:p>
        </p:txBody>
      </p:sp>
      <p:sp>
        <p:nvSpPr>
          <p:cNvPr id="66564" name="Text Box 4"/>
          <p:cNvSpPr txBox="1">
            <a:spLocks noChangeArrowheads="1"/>
          </p:cNvSpPr>
          <p:nvPr/>
        </p:nvSpPr>
        <p:spPr bwMode="auto">
          <a:xfrm>
            <a:off x="1669085" y="6134885"/>
            <a:ext cx="8839200" cy="338554"/>
          </a:xfrm>
          <a:prstGeom prst="rect">
            <a:avLst/>
          </a:prstGeom>
          <a:noFill/>
          <a:ln w="76200">
            <a:noFill/>
            <a:miter lim="800000"/>
            <a:headEnd/>
            <a:tailEnd/>
          </a:ln>
        </p:spPr>
        <p:txBody>
          <a:bodyPr wrap="square">
            <a:spAutoFit/>
          </a:bodyPr>
          <a:lstStyle/>
          <a:p>
            <a:pPr fontAlgn="base">
              <a:spcBef>
                <a:spcPct val="50000"/>
              </a:spcBef>
              <a:spcAft>
                <a:spcPct val="0"/>
              </a:spcAft>
            </a:pPr>
            <a:r>
              <a:rPr lang="en-US" sz="1600" b="1" dirty="0">
                <a:solidFill>
                  <a:srgbClr val="FF0000"/>
                </a:solidFill>
                <a:latin typeface="Arial" charset="0"/>
                <a:cs typeface="Arial" charset="0"/>
              </a:rPr>
              <a:t>AR 20-1, Paragraph 1-4b(5)(e); </a:t>
            </a: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One, Section 3-2-2 (I-3-26)</a:t>
            </a:r>
          </a:p>
        </p:txBody>
      </p:sp>
      <p:sp>
        <p:nvSpPr>
          <p:cNvPr id="66566" name="Rectangle 7"/>
          <p:cNvSpPr>
            <a:spLocks noGrp="1" noChangeArrowheads="1"/>
          </p:cNvSpPr>
          <p:nvPr>
            <p:ph type="title"/>
          </p:nvPr>
        </p:nvSpPr>
        <p:spPr>
          <a:xfrm>
            <a:off x="2797628" y="185056"/>
            <a:ext cx="7086600" cy="1676400"/>
          </a:xfrm>
        </p:spPr>
        <p:txBody>
          <a:bodyPr/>
          <a:lstStyle/>
          <a:p>
            <a:pPr eaLnBrk="1" hangingPunct="1"/>
            <a:r>
              <a:rPr lang="en-US" sz="4000" i="1" u="sng" dirty="0">
                <a:solidFill>
                  <a:srgbClr val="FF0000"/>
                </a:solidFill>
              </a:rPr>
              <a:t>Not Local IG</a:t>
            </a:r>
            <a:r>
              <a:rPr lang="en-US" sz="4000" i="1" dirty="0">
                <a:solidFill>
                  <a:srgbClr val="0000FF"/>
                </a:solidFill>
              </a:rPr>
              <a:t> </a:t>
            </a:r>
            <a:r>
              <a:rPr lang="en-US" sz="4000" dirty="0"/>
              <a:t>Appropriate</a:t>
            </a:r>
            <a:br>
              <a:rPr lang="en-US" sz="4000" dirty="0"/>
            </a:br>
            <a:r>
              <a:rPr lang="en-US" sz="4000" dirty="0"/>
              <a:t> </a:t>
            </a:r>
            <a:r>
              <a:rPr lang="en-US" sz="2800" dirty="0"/>
              <a:t>Allegations against Members of       SAPs &amp; SAs</a:t>
            </a:r>
          </a:p>
        </p:txBody>
      </p:sp>
      <p:grpSp>
        <p:nvGrpSpPr>
          <p:cNvPr id="7" name="Group 12"/>
          <p:cNvGrpSpPr>
            <a:grpSpLocks/>
          </p:cNvGrpSpPr>
          <p:nvPr/>
        </p:nvGrpSpPr>
        <p:grpSpPr bwMode="auto">
          <a:xfrm>
            <a:off x="9436100" y="152400"/>
            <a:ext cx="1231900" cy="1219200"/>
            <a:chOff x="7467600" y="76200"/>
            <a:chExt cx="1231900" cy="1219200"/>
          </a:xfrm>
        </p:grpSpPr>
        <p:sp>
          <p:nvSpPr>
            <p:cNvPr id="9" name="AutoShape 5"/>
            <p:cNvSpPr>
              <a:spLocks noChangeArrowheads="1"/>
            </p:cNvSpPr>
            <p:nvPr/>
          </p:nvSpPr>
          <p:spPr bwMode="auto">
            <a:xfrm>
              <a:off x="7467600" y="76200"/>
              <a:ext cx="1231900"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endParaRPr lang="en-US" b="1" dirty="0">
                <a:solidFill>
                  <a:srgbClr val="000000"/>
                </a:solidFill>
              </a:endParaRPr>
            </a:p>
          </p:txBody>
        </p:sp>
        <p:sp>
          <p:nvSpPr>
            <p:cNvPr id="10" name="Text Box 6"/>
            <p:cNvSpPr txBox="1">
              <a:spLocks noChangeArrowheads="1"/>
            </p:cNvSpPr>
            <p:nvPr/>
          </p:nvSpPr>
          <p:spPr bwMode="auto">
            <a:xfrm>
              <a:off x="7811173" y="505336"/>
              <a:ext cx="647027" cy="523220"/>
            </a:xfrm>
            <a:prstGeom prst="rect">
              <a:avLst/>
            </a:prstGeom>
            <a:noFill/>
            <a:ln w="12700">
              <a:noFill/>
              <a:miter lim="800000"/>
              <a:headEnd/>
              <a:tailEnd/>
            </a:ln>
          </p:spPr>
          <p:txBody>
            <a:bodyPr>
              <a:spAutoFit/>
            </a:bodyPr>
            <a:lstStyle/>
            <a:p>
              <a:pPr eaLnBrk="0" fontAlgn="base" hangingPunct="0">
                <a:spcBef>
                  <a:spcPct val="0"/>
                </a:spcBef>
                <a:spcAft>
                  <a:spcPct val="0"/>
                </a:spcAft>
              </a:pPr>
              <a:r>
                <a:rPr lang="en-US" sz="1400" b="1" i="1" dirty="0">
                  <a:solidFill>
                    <a:srgbClr val="000000"/>
                  </a:solidFill>
                  <a:latin typeface="Tempus Sans ITC" pitchFamily="82" charset="0"/>
                  <a:cs typeface="Arial" charset="0"/>
                </a:rPr>
                <a:t>ELO</a:t>
              </a:r>
            </a:p>
            <a:p>
              <a:pPr eaLnBrk="0" fontAlgn="base" hangingPunct="0">
                <a:spcBef>
                  <a:spcPct val="0"/>
                </a:spcBef>
                <a:spcAft>
                  <a:spcPct val="0"/>
                </a:spcAft>
              </a:pPr>
              <a:r>
                <a:rPr lang="en-US" sz="1400" b="1" i="1" dirty="0">
                  <a:solidFill>
                    <a:srgbClr val="000000"/>
                  </a:solidFill>
                  <a:latin typeface="Tempus Sans ITC" pitchFamily="82" charset="0"/>
                  <a:cs typeface="Arial" charset="0"/>
                </a:rPr>
                <a:t>  12</a:t>
              </a:r>
            </a:p>
          </p:txBody>
        </p:sp>
      </p:grpSp>
    </p:spTree>
    <p:extLst>
      <p:ext uri="{BB962C8B-B14F-4D97-AF65-F5344CB8AC3E}">
        <p14:creationId xmlns:p14="http://schemas.microsoft.com/office/powerpoint/2010/main" val="2894687414"/>
      </p:ext>
    </p:extLst>
  </p:cSld>
  <p:clrMapOvr>
    <a:masterClrMapping/>
  </p:clrMapOvr>
  <p:transition>
    <p:pull/>
    <p:sndAc>
      <p:endSnd/>
    </p:sndAc>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805943" y="1752601"/>
            <a:ext cx="3733800" cy="4937919"/>
          </a:xfrm>
          <a:prstGeom prst="rect">
            <a:avLst/>
          </a:prstGeom>
        </p:spPr>
      </p:pic>
      <p:sp>
        <p:nvSpPr>
          <p:cNvPr id="67586" name="Footer Placeholder 3"/>
          <p:cNvSpPr>
            <a:spLocks noGrp="1"/>
          </p:cNvSpPr>
          <p:nvPr>
            <p:ph type="ftr" sz="quarter" idx="10"/>
          </p:nvPr>
        </p:nvSpPr>
        <p:spPr>
          <a:xfrm>
            <a:off x="7265324" y="6472736"/>
            <a:ext cx="4114800" cy="457200"/>
          </a:xfrm>
        </p:spPr>
        <p:txBody>
          <a:bodyPr/>
          <a:lstStyle/>
          <a:p>
            <a:pPr fontAlgn="base">
              <a:spcBef>
                <a:spcPct val="0"/>
              </a:spcBef>
              <a:spcAft>
                <a:spcPct val="0"/>
              </a:spcAft>
              <a:defRPr/>
            </a:pPr>
            <a:r>
              <a:rPr lang="en-US" b="1" dirty="0">
                <a:solidFill>
                  <a:srgbClr val="000000"/>
                </a:solidFill>
              </a:rPr>
              <a:t>U.S. Army Inspector General School </a:t>
            </a:r>
          </a:p>
        </p:txBody>
      </p:sp>
      <p:sp>
        <p:nvSpPr>
          <p:cNvPr id="58372" name="Rectangle 2"/>
          <p:cNvSpPr>
            <a:spLocks noGrp="1" noChangeArrowheads="1"/>
          </p:cNvSpPr>
          <p:nvPr>
            <p:ph type="title"/>
          </p:nvPr>
        </p:nvSpPr>
        <p:spPr>
          <a:xfrm>
            <a:off x="3206703" y="228600"/>
            <a:ext cx="5889172" cy="1143000"/>
          </a:xfrm>
        </p:spPr>
        <p:txBody>
          <a:bodyPr/>
          <a:lstStyle/>
          <a:p>
            <a:pPr eaLnBrk="1" hangingPunct="1"/>
            <a:r>
              <a:rPr lang="en-US" sz="4000" dirty="0">
                <a:solidFill>
                  <a:schemeClr val="tx1"/>
                </a:solidFill>
              </a:rPr>
              <a:t>Step Two:                    </a:t>
            </a:r>
            <a:r>
              <a:rPr lang="en-US" sz="3400" dirty="0">
                <a:solidFill>
                  <a:schemeClr val="tx1"/>
                </a:solidFill>
              </a:rPr>
              <a:t>IG Preliminary Analysis</a:t>
            </a:r>
          </a:p>
        </p:txBody>
      </p:sp>
      <p:sp>
        <p:nvSpPr>
          <p:cNvPr id="58373" name="Line 7"/>
          <p:cNvSpPr>
            <a:spLocks noChangeShapeType="1"/>
          </p:cNvSpPr>
          <p:nvPr/>
        </p:nvSpPr>
        <p:spPr bwMode="auto">
          <a:xfrm>
            <a:off x="4471078" y="2064307"/>
            <a:ext cx="1371600" cy="209550"/>
          </a:xfrm>
          <a:prstGeom prst="line">
            <a:avLst/>
          </a:prstGeom>
          <a:noFill/>
          <a:ln w="76200">
            <a:solidFill>
              <a:srgbClr val="990000"/>
            </a:solidFill>
            <a:prstDash val="sysDot"/>
            <a:round/>
            <a:headEnd/>
            <a:tailEnd/>
          </a:ln>
        </p:spPr>
        <p:txBody>
          <a:bodyPr wrap="none"/>
          <a:lstStyle/>
          <a:p>
            <a:pPr fontAlgn="base">
              <a:spcBef>
                <a:spcPct val="0"/>
              </a:spcBef>
              <a:spcAft>
                <a:spcPct val="0"/>
              </a:spcAft>
            </a:pPr>
            <a:endParaRPr lang="en-US" sz="2400" b="1" dirty="0">
              <a:solidFill>
                <a:srgbClr val="FFFFFF"/>
              </a:solidFill>
              <a:latin typeface="Arial" charset="0"/>
              <a:cs typeface="Arial" charset="0"/>
            </a:endParaRPr>
          </a:p>
        </p:txBody>
      </p:sp>
      <p:sp>
        <p:nvSpPr>
          <p:cNvPr id="58374" name="Line 8"/>
          <p:cNvSpPr>
            <a:spLocks noChangeShapeType="1"/>
          </p:cNvSpPr>
          <p:nvPr/>
        </p:nvSpPr>
        <p:spPr bwMode="auto">
          <a:xfrm>
            <a:off x="4471078" y="2941979"/>
            <a:ext cx="1548722" cy="1630021"/>
          </a:xfrm>
          <a:prstGeom prst="line">
            <a:avLst/>
          </a:prstGeom>
          <a:noFill/>
          <a:ln w="76200">
            <a:solidFill>
              <a:srgbClr val="990000"/>
            </a:solidFill>
            <a:prstDash val="sysDot"/>
            <a:round/>
            <a:headEnd/>
            <a:tailEnd/>
          </a:ln>
        </p:spPr>
        <p:txBody>
          <a:bodyPr wrap="none"/>
          <a:lstStyle/>
          <a:p>
            <a:pPr fontAlgn="base">
              <a:spcBef>
                <a:spcPct val="0"/>
              </a:spcBef>
              <a:spcAft>
                <a:spcPct val="0"/>
              </a:spcAft>
            </a:pPr>
            <a:endParaRPr lang="en-US" sz="2400" b="1" dirty="0">
              <a:solidFill>
                <a:srgbClr val="FFFFFF"/>
              </a:solidFill>
              <a:latin typeface="Arial" charset="0"/>
              <a:cs typeface="Arial" charset="0"/>
            </a:endParaRPr>
          </a:p>
        </p:txBody>
      </p:sp>
      <p:sp>
        <p:nvSpPr>
          <p:cNvPr id="58375" name="Rectangle 9"/>
          <p:cNvSpPr>
            <a:spLocks noChangeArrowheads="1"/>
          </p:cNvSpPr>
          <p:nvPr/>
        </p:nvSpPr>
        <p:spPr bwMode="auto">
          <a:xfrm>
            <a:off x="2667001" y="2064307"/>
            <a:ext cx="1804078" cy="877672"/>
          </a:xfrm>
          <a:prstGeom prst="rect">
            <a:avLst/>
          </a:prstGeom>
          <a:noFill/>
          <a:ln w="76200">
            <a:solidFill>
              <a:srgbClr val="990000"/>
            </a:solidFill>
            <a:prstDash val="sysDot"/>
            <a:miter lim="800000"/>
            <a:headEnd/>
            <a:tailEnd/>
          </a:ln>
        </p:spPr>
        <p:txBody>
          <a:bodyPr wrap="none" anchor="ct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58376" name="Text Box 10"/>
          <p:cNvSpPr txBox="1">
            <a:spLocks noChangeArrowheads="1"/>
          </p:cNvSpPr>
          <p:nvPr/>
        </p:nvSpPr>
        <p:spPr bwMode="auto">
          <a:xfrm>
            <a:off x="6019800" y="2222500"/>
            <a:ext cx="4343400" cy="2380424"/>
          </a:xfrm>
          <a:prstGeom prst="rect">
            <a:avLst/>
          </a:prstGeom>
          <a:solidFill>
            <a:srgbClr val="CCFFCC"/>
          </a:solidFill>
          <a:ln w="28575">
            <a:solidFill>
              <a:schemeClr val="tx1"/>
            </a:solidFill>
            <a:miter lim="800000"/>
            <a:headEnd/>
            <a:tailEnd/>
          </a:ln>
        </p:spPr>
        <p:txBody>
          <a:bodyPr lIns="101882" tIns="50941" rIns="101882" bIns="50941">
            <a:spAutoFit/>
          </a:bodyPr>
          <a:lstStyle/>
          <a:p>
            <a:pPr algn="ctr" defTabSz="1019175" eaLnBrk="0" fontAlgn="base" hangingPunct="0">
              <a:spcBef>
                <a:spcPct val="0"/>
              </a:spcBef>
              <a:spcAft>
                <a:spcPct val="0"/>
              </a:spcAft>
            </a:pPr>
            <a:r>
              <a:rPr lang="en-US" sz="2400" b="1" dirty="0">
                <a:solidFill>
                  <a:srgbClr val="000000"/>
                </a:solidFill>
                <a:latin typeface="Arial" charset="0"/>
                <a:cs typeface="Arial" charset="0"/>
              </a:rPr>
              <a:t>Step 2  Preliminary Analysis</a:t>
            </a:r>
            <a:endParaRPr lang="en-US" sz="2000" b="1" dirty="0">
              <a:solidFill>
                <a:srgbClr val="000000"/>
              </a:solidFill>
              <a:latin typeface="Arial" charset="0"/>
              <a:cs typeface="Arial" charset="0"/>
            </a:endParaRPr>
          </a:p>
          <a:p>
            <a:pPr algn="ctr" defTabSz="1019175" eaLnBrk="0" fontAlgn="base" hangingPunct="0">
              <a:spcBef>
                <a:spcPct val="0"/>
              </a:spcBef>
              <a:spcAft>
                <a:spcPct val="0"/>
              </a:spcAft>
            </a:pPr>
            <a:r>
              <a:rPr lang="en-US" sz="2000" b="1" dirty="0">
                <a:solidFill>
                  <a:srgbClr val="000000"/>
                </a:solidFill>
                <a:latin typeface="Arial" charset="0"/>
                <a:cs typeface="Arial" charset="0"/>
              </a:rPr>
              <a:t>Identify Issues / Allegations</a:t>
            </a:r>
          </a:p>
          <a:p>
            <a:pPr algn="ctr" defTabSz="1019175" eaLnBrk="0" fontAlgn="base" hangingPunct="0">
              <a:spcBef>
                <a:spcPct val="0"/>
              </a:spcBef>
              <a:spcAft>
                <a:spcPct val="0"/>
              </a:spcAft>
            </a:pPr>
            <a:r>
              <a:rPr lang="en-US" sz="2000" b="1" dirty="0">
                <a:solidFill>
                  <a:srgbClr val="000000"/>
                </a:solidFill>
                <a:latin typeface="Arial" charset="0"/>
                <a:cs typeface="Arial" charset="0"/>
              </a:rPr>
              <a:t>Determine IG Appropriateness</a:t>
            </a:r>
          </a:p>
          <a:p>
            <a:pPr algn="ctr" defTabSz="1019175" eaLnBrk="0" fontAlgn="base" hangingPunct="0">
              <a:spcBef>
                <a:spcPct val="0"/>
              </a:spcBef>
              <a:spcAft>
                <a:spcPct val="0"/>
              </a:spcAft>
            </a:pPr>
            <a:r>
              <a:rPr lang="en-US" sz="2200" b="1" u="sng" dirty="0">
                <a:solidFill>
                  <a:srgbClr val="FF0000"/>
                </a:solidFill>
                <a:latin typeface="Arial" charset="0"/>
                <a:cs typeface="Arial" charset="0"/>
              </a:rPr>
              <a:t>Open Case in IGARS</a:t>
            </a:r>
          </a:p>
          <a:p>
            <a:pPr algn="ctr" defTabSz="1019175" eaLnBrk="0" fontAlgn="base" hangingPunct="0">
              <a:spcBef>
                <a:spcPct val="0"/>
              </a:spcBef>
              <a:spcAft>
                <a:spcPct val="0"/>
              </a:spcAft>
            </a:pPr>
            <a:r>
              <a:rPr lang="en-US" sz="2000" b="1" dirty="0">
                <a:solidFill>
                  <a:srgbClr val="000000"/>
                </a:solidFill>
                <a:latin typeface="Arial" charset="0"/>
                <a:cs typeface="Arial" charset="0"/>
              </a:rPr>
              <a:t>Acknowledge Receipt</a:t>
            </a:r>
          </a:p>
          <a:p>
            <a:pPr algn="ctr" defTabSz="1019175" eaLnBrk="0" fontAlgn="base" hangingPunct="0">
              <a:spcBef>
                <a:spcPct val="0"/>
              </a:spcBef>
              <a:spcAft>
                <a:spcPct val="0"/>
              </a:spcAft>
            </a:pPr>
            <a:r>
              <a:rPr lang="en-US" sz="2000" b="1" dirty="0">
                <a:solidFill>
                  <a:srgbClr val="000000"/>
                </a:solidFill>
                <a:latin typeface="Arial" charset="0"/>
                <a:cs typeface="Arial" charset="0"/>
              </a:rPr>
              <a:t>Select a Course of Action</a:t>
            </a:r>
          </a:p>
          <a:p>
            <a:pPr algn="ctr" defTabSz="1019175" eaLnBrk="0" fontAlgn="base" hangingPunct="0">
              <a:spcBef>
                <a:spcPct val="0"/>
              </a:spcBef>
              <a:spcAft>
                <a:spcPct val="0"/>
              </a:spcAft>
            </a:pPr>
            <a:r>
              <a:rPr lang="en-US" sz="2000" b="1" dirty="0">
                <a:solidFill>
                  <a:srgbClr val="000000"/>
                </a:solidFill>
                <a:latin typeface="Arial" charset="0"/>
                <a:cs typeface="Arial" charset="0"/>
              </a:rPr>
              <a:t>(Obtain Authority)</a:t>
            </a:r>
          </a:p>
        </p:txBody>
      </p:sp>
      <p:sp>
        <p:nvSpPr>
          <p:cNvPr id="58377" name="Text Box 11"/>
          <p:cNvSpPr txBox="1">
            <a:spLocks noChangeArrowheads="1"/>
          </p:cNvSpPr>
          <p:nvPr/>
        </p:nvSpPr>
        <p:spPr bwMode="auto">
          <a:xfrm>
            <a:off x="5593085" y="5887961"/>
            <a:ext cx="5131894" cy="584775"/>
          </a:xfrm>
          <a:prstGeom prst="rect">
            <a:avLst/>
          </a:prstGeom>
          <a:noFill/>
          <a:ln w="12700">
            <a:noFill/>
            <a:miter lim="800000"/>
            <a:headEnd type="none" w="sm" len="sm"/>
            <a:tailEnd type="none" w="sm" len="sm"/>
          </a:ln>
        </p:spPr>
        <p:txBody>
          <a:bodyPr wrap="square">
            <a:spAutoFit/>
          </a:bodyPr>
          <a:lstStyle/>
          <a:p>
            <a:pPr fontAlgn="base">
              <a:spcBef>
                <a:spcPct val="0"/>
              </a:spcBef>
              <a:spcAft>
                <a:spcPct val="0"/>
              </a:spcAft>
            </a:pPr>
            <a:r>
              <a:rPr lang="en-US" sz="1600" b="1" dirty="0">
                <a:solidFill>
                  <a:srgbClr val="FF0000"/>
                </a:solidFill>
                <a:latin typeface="Arial" charset="0"/>
                <a:cs typeface="Arial" charset="0"/>
              </a:rPr>
              <a:t>AR 20-1, Paragraph 6-1d and 7-1b</a:t>
            </a:r>
          </a:p>
          <a:p>
            <a:pPr fontAlgn="base">
              <a:spcBef>
                <a:spcPct val="0"/>
              </a:spcBef>
              <a:spcAft>
                <a:spcPct val="0"/>
              </a:spcAft>
            </a:pP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One, Section 2-3-3 (I-2-30)</a:t>
            </a:r>
          </a:p>
        </p:txBody>
      </p:sp>
      <p:sp>
        <p:nvSpPr>
          <p:cNvPr id="58378" name="TextBox 10"/>
          <p:cNvSpPr txBox="1">
            <a:spLocks noChangeArrowheads="1"/>
          </p:cNvSpPr>
          <p:nvPr/>
        </p:nvSpPr>
        <p:spPr bwMode="auto">
          <a:xfrm>
            <a:off x="7467600" y="1658305"/>
            <a:ext cx="1218282" cy="615553"/>
          </a:xfrm>
          <a:prstGeom prst="rect">
            <a:avLst/>
          </a:prstGeom>
          <a:noFill/>
          <a:ln w="9525">
            <a:noFill/>
            <a:miter lim="800000"/>
            <a:headEnd/>
            <a:tailEnd/>
          </a:ln>
        </p:spPr>
        <p:txBody>
          <a:bodyPr wrap="none">
            <a:spAutoFit/>
          </a:bodyPr>
          <a:lstStyle/>
          <a:p>
            <a:pPr fontAlgn="base">
              <a:spcBef>
                <a:spcPct val="0"/>
              </a:spcBef>
              <a:spcAft>
                <a:spcPct val="0"/>
              </a:spcAft>
            </a:pPr>
            <a:r>
              <a:rPr lang="en-US" sz="3400" b="1" dirty="0">
                <a:solidFill>
                  <a:srgbClr val="000000"/>
                </a:solidFill>
                <a:latin typeface="Arial" charset="0"/>
                <a:cs typeface="Arial" charset="0"/>
              </a:rPr>
              <a:t>IGPA</a:t>
            </a:r>
          </a:p>
        </p:txBody>
      </p:sp>
    </p:spTree>
    <p:extLst>
      <p:ext uri="{BB962C8B-B14F-4D97-AF65-F5344CB8AC3E}">
        <p14:creationId xmlns:p14="http://schemas.microsoft.com/office/powerpoint/2010/main" val="3903369101"/>
      </p:ext>
    </p:extLst>
  </p:cSld>
  <p:clrMapOvr>
    <a:masterClrMapping/>
  </p:clrMapOvr>
  <p:transition>
    <p:pull/>
    <p:sndAc>
      <p:end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brain-x-ray-.jpg"/>
          <p:cNvPicPr>
            <a:picLocks noChangeAspect="1"/>
          </p:cNvPicPr>
          <p:nvPr/>
        </p:nvPicPr>
        <p:blipFill>
          <a:blip r:embed="rId3" cstate="print"/>
          <a:srcRect/>
          <a:stretch>
            <a:fillRect/>
          </a:stretch>
        </p:blipFill>
        <p:spPr bwMode="auto">
          <a:xfrm>
            <a:off x="1828800" y="114300"/>
            <a:ext cx="8382000" cy="6286500"/>
          </a:xfrm>
          <a:prstGeom prst="rect">
            <a:avLst/>
          </a:prstGeom>
          <a:noFill/>
          <a:ln w="9525">
            <a:noFill/>
            <a:miter lim="800000"/>
            <a:headEnd/>
            <a:tailEnd/>
          </a:ln>
        </p:spPr>
      </p:pic>
      <p:sp>
        <p:nvSpPr>
          <p:cNvPr id="4" name="Footer Placeholder 3">
            <a:extLst>
              <a:ext uri="{FF2B5EF4-FFF2-40B4-BE49-F238E27FC236}">
                <a16:creationId xmlns:a16="http://schemas.microsoft.com/office/drawing/2014/main" id="{7F8D18A0-86A4-8F45-8493-CF50935F28B2}"/>
              </a:ext>
            </a:extLst>
          </p:cNvPr>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Tree>
    <p:extLst>
      <p:ext uri="{BB962C8B-B14F-4D97-AF65-F5344CB8AC3E}">
        <p14:creationId xmlns:p14="http://schemas.microsoft.com/office/powerpoint/2010/main" val="37125043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70659" name="Rectangle 2"/>
          <p:cNvSpPr>
            <a:spLocks noGrp="1" noChangeArrowheads="1"/>
          </p:cNvSpPr>
          <p:nvPr>
            <p:ph type="title"/>
          </p:nvPr>
        </p:nvSpPr>
        <p:spPr>
          <a:xfrm>
            <a:off x="2733575" y="352125"/>
            <a:ext cx="7086600" cy="914400"/>
          </a:xfrm>
        </p:spPr>
        <p:txBody>
          <a:bodyPr/>
          <a:lstStyle/>
          <a:p>
            <a:pPr eaLnBrk="1" hangingPunct="1"/>
            <a:r>
              <a:rPr lang="en-US" sz="4000" dirty="0">
                <a:solidFill>
                  <a:schemeClr val="tx1"/>
                </a:solidFill>
              </a:rPr>
              <a:t>Reporting Requirements</a:t>
            </a:r>
            <a:br>
              <a:rPr lang="en-US" sz="4000" dirty="0">
                <a:solidFill>
                  <a:schemeClr val="tx1"/>
                </a:solidFill>
              </a:rPr>
            </a:br>
            <a:r>
              <a:rPr lang="en-US" sz="4000" dirty="0">
                <a:solidFill>
                  <a:schemeClr val="tx1"/>
                </a:solidFill>
              </a:rPr>
              <a:t>For Allegations Against:</a:t>
            </a:r>
          </a:p>
        </p:txBody>
      </p:sp>
      <p:sp>
        <p:nvSpPr>
          <p:cNvPr id="6" name="Rectangle 3"/>
          <p:cNvSpPr>
            <a:spLocks noGrp="1" noChangeArrowheads="1"/>
          </p:cNvSpPr>
          <p:nvPr>
            <p:ph idx="1"/>
          </p:nvPr>
        </p:nvSpPr>
        <p:spPr>
          <a:xfrm>
            <a:off x="1762706" y="1915106"/>
            <a:ext cx="8686800" cy="4267200"/>
          </a:xfrm>
        </p:spPr>
        <p:txBody>
          <a:bodyPr/>
          <a:lstStyle/>
          <a:p>
            <a:pPr marL="228600" indent="-228600" eaLnBrk="1" hangingPunct="1">
              <a:spcBef>
                <a:spcPts val="200"/>
              </a:spcBef>
            </a:pPr>
            <a:r>
              <a:rPr lang="en-US" sz="2200" i="1" dirty="0"/>
              <a:t>Inspectors General:  </a:t>
            </a:r>
            <a:r>
              <a:rPr lang="en-US" sz="2200" dirty="0"/>
              <a:t>Input allegations into the IGARS database and report to the next higher-echelon IG for appropriate action within </a:t>
            </a:r>
            <a:r>
              <a:rPr lang="en-US" sz="2200" i="1" u="sng" dirty="0"/>
              <a:t>two working days</a:t>
            </a:r>
            <a:r>
              <a:rPr lang="en-US" sz="2200" i="1" dirty="0"/>
              <a:t>*                                                                      </a:t>
            </a:r>
            <a:r>
              <a:rPr lang="en-US" sz="1600" dirty="0">
                <a:solidFill>
                  <a:srgbClr val="FF0000"/>
                </a:solidFill>
              </a:rPr>
              <a:t>AR 20-1, paragraph 7-1j (1), and Appendix D-1</a:t>
            </a:r>
          </a:p>
          <a:p>
            <a:pPr marL="933450" lvl="1" indent="-533400" eaLnBrk="1" hangingPunct="1">
              <a:spcBef>
                <a:spcPts val="200"/>
              </a:spcBef>
            </a:pPr>
            <a:endParaRPr lang="en-US" sz="800" dirty="0"/>
          </a:p>
          <a:p>
            <a:pPr marL="228600" indent="-228600" eaLnBrk="1" hangingPunct="1">
              <a:spcBef>
                <a:spcPts val="200"/>
              </a:spcBef>
            </a:pPr>
            <a:r>
              <a:rPr lang="en-US" sz="2200" i="1" dirty="0">
                <a:solidFill>
                  <a:srgbClr val="008000"/>
                </a:solidFill>
              </a:rPr>
              <a:t>COL and below:</a:t>
            </a:r>
            <a:r>
              <a:rPr lang="en-US" sz="2200" i="1" dirty="0"/>
              <a:t>  </a:t>
            </a:r>
            <a:r>
              <a:rPr lang="en-US" sz="2200" dirty="0"/>
              <a:t>Input allegations into the IGARS database within </a:t>
            </a:r>
            <a:r>
              <a:rPr lang="en-US" sz="2200" i="1" u="sng" dirty="0"/>
              <a:t>two working days</a:t>
            </a:r>
            <a:r>
              <a:rPr lang="en-US" sz="2200" i="1" dirty="0"/>
              <a:t>*</a:t>
            </a:r>
          </a:p>
          <a:p>
            <a:pPr marL="685800" lvl="1" indent="-228600" eaLnBrk="1" hangingPunct="1">
              <a:spcBef>
                <a:spcPts val="200"/>
              </a:spcBef>
            </a:pPr>
            <a:r>
              <a:rPr lang="en-US" sz="2000" dirty="0"/>
              <a:t>Command or Local IG can inquire / investigate</a:t>
            </a:r>
          </a:p>
          <a:p>
            <a:pPr marL="685800" lvl="1" indent="-228600" eaLnBrk="1" hangingPunct="1">
              <a:spcBef>
                <a:spcPts val="200"/>
              </a:spcBef>
              <a:buNone/>
            </a:pPr>
            <a:r>
              <a:rPr lang="en-US" sz="1600" dirty="0">
                <a:solidFill>
                  <a:srgbClr val="FF0000"/>
                </a:solidFill>
              </a:rPr>
              <a:t>	AR 20-1, paragraph 7-1k (1), and Appendix D-1; </a:t>
            </a:r>
          </a:p>
          <a:p>
            <a:pPr marL="685800" lvl="1" indent="-228600" eaLnBrk="1" hangingPunct="1">
              <a:spcBef>
                <a:spcPts val="200"/>
              </a:spcBef>
              <a:buNone/>
            </a:pPr>
            <a:r>
              <a:rPr lang="en-US" sz="1600" dirty="0">
                <a:solidFill>
                  <a:srgbClr val="0000FF"/>
                </a:solidFill>
              </a:rPr>
              <a:t>	</a:t>
            </a:r>
            <a:endParaRPr lang="en-US" sz="800" dirty="0"/>
          </a:p>
          <a:p>
            <a:pPr marL="0" indent="0" eaLnBrk="1" hangingPunct="1">
              <a:spcBef>
                <a:spcPts val="200"/>
              </a:spcBef>
              <a:buNone/>
            </a:pPr>
            <a:r>
              <a:rPr lang="en-US" sz="1800" dirty="0"/>
              <a:t>* IGARS AUTOMATICALLY sends </a:t>
            </a:r>
            <a:r>
              <a:rPr lang="en-US" sz="1800" i="1" u="sng" dirty="0"/>
              <a:t>SAIG-AC</a:t>
            </a:r>
            <a:r>
              <a:rPr lang="en-US" sz="1800" dirty="0"/>
              <a:t> and </a:t>
            </a:r>
            <a:r>
              <a:rPr lang="en-US" sz="1800" i="1" u="sng" dirty="0"/>
              <a:t>SAIG-IN</a:t>
            </a:r>
            <a:r>
              <a:rPr lang="en-US" sz="1800" dirty="0"/>
              <a:t> a notice.</a:t>
            </a:r>
          </a:p>
          <a:p>
            <a:pPr marL="228600" indent="-228600" eaLnBrk="1" hangingPunct="1">
              <a:spcBef>
                <a:spcPts val="200"/>
              </a:spcBef>
              <a:buNone/>
            </a:pPr>
            <a:r>
              <a:rPr lang="en-US" sz="1800" dirty="0"/>
              <a:t>	</a:t>
            </a:r>
            <a:endParaRPr lang="en-US" sz="1800" dirty="0">
              <a:solidFill>
                <a:srgbClr val="FF0000"/>
              </a:solidFill>
            </a:endParaRPr>
          </a:p>
        </p:txBody>
      </p:sp>
      <p:sp>
        <p:nvSpPr>
          <p:cNvPr id="5" name="Text Box 6"/>
          <p:cNvSpPr txBox="1">
            <a:spLocks noChangeArrowheads="1"/>
          </p:cNvSpPr>
          <p:nvPr/>
        </p:nvSpPr>
        <p:spPr bwMode="auto">
          <a:xfrm>
            <a:off x="1648406" y="6145889"/>
            <a:ext cx="8915400" cy="584775"/>
          </a:xfrm>
          <a:prstGeom prst="rect">
            <a:avLst/>
          </a:prstGeom>
          <a:noFill/>
          <a:ln w="76200">
            <a:noFill/>
            <a:miter lim="800000"/>
            <a:headEnd/>
            <a:tailEnd/>
          </a:ln>
        </p:spPr>
        <p:txBody>
          <a:bodyPr>
            <a:spAutoFit/>
          </a:bodyPr>
          <a:lstStyle/>
          <a:p>
            <a:pPr fontAlgn="base">
              <a:spcBef>
                <a:spcPct val="0"/>
              </a:spcBef>
              <a:spcAft>
                <a:spcPct val="0"/>
              </a:spcAft>
              <a:defRPr/>
            </a:pPr>
            <a:r>
              <a:rPr lang="en-US" sz="1600" b="1" dirty="0">
                <a:solidFill>
                  <a:srgbClr val="FF0000"/>
                </a:solidFill>
                <a:latin typeface="Arial"/>
                <a:cs typeface="Arial" pitchFamily="34" charset="0"/>
              </a:rPr>
              <a:t>AR 20-1, Paragraph 7-1j, and Appendix D-1; </a:t>
            </a: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Section 2-4 (II-2-8)</a:t>
            </a:r>
          </a:p>
          <a:p>
            <a:pPr fontAlgn="base">
              <a:spcBef>
                <a:spcPct val="0"/>
              </a:spcBef>
              <a:spcAft>
                <a:spcPct val="0"/>
              </a:spcAft>
              <a:defRPr/>
            </a:pPr>
            <a:endParaRPr lang="en-US" sz="1600" b="1" dirty="0">
              <a:solidFill>
                <a:srgbClr val="0000FF"/>
              </a:solidFill>
              <a:latin typeface="Arial"/>
              <a:cs typeface="Arial" pitchFamily="34" charset="0"/>
            </a:endParaRPr>
          </a:p>
        </p:txBody>
      </p:sp>
      <p:sp>
        <p:nvSpPr>
          <p:cNvPr id="8" name="Oval 7"/>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2825680135"/>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additive="base">
                                        <p:cTn id="21"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 calcmode="lin" valueType="num">
                                      <p:cBhvr additive="base">
                                        <p:cTn id="35" dur="500" fill="hold"/>
                                        <p:tgtEl>
                                          <p:spTgt spid="6">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txEl>
                                              <p:pRg st="7" end="7"/>
                                            </p:txEl>
                                          </p:spTgt>
                                        </p:tgtEl>
                                        <p:attrNameLst>
                                          <p:attrName>ppt_y</p:attrName>
                                        </p:attrNameLst>
                                      </p:cBhvr>
                                      <p:tavLst>
                                        <p:tav tm="0">
                                          <p:val>
                                            <p:strVal val="#ppt_y"/>
                                          </p:val>
                                        </p:tav>
                                        <p:tav tm="100000">
                                          <p:val>
                                            <p:strVal val="#ppt_y"/>
                                          </p:val>
                                        </p:tav>
                                      </p:tavLst>
                                    </p:anim>
                                  </p:childTnLst>
                                </p:cTn>
                              </p:par>
                              <p:par>
                                <p:cTn id="37" presetID="1" presetClass="exit"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805943" y="1752601"/>
            <a:ext cx="3733800" cy="4937919"/>
          </a:xfrm>
          <a:prstGeom prst="rect">
            <a:avLst/>
          </a:prstGeom>
        </p:spPr>
      </p:pic>
      <p:sp>
        <p:nvSpPr>
          <p:cNvPr id="67586" name="Footer Placeholder 3"/>
          <p:cNvSpPr>
            <a:spLocks noGrp="1"/>
          </p:cNvSpPr>
          <p:nvPr>
            <p:ph type="ftr" sz="quarter" idx="10"/>
          </p:nvPr>
        </p:nvSpPr>
        <p:spPr>
          <a:xfrm>
            <a:off x="7171114" y="6477000"/>
            <a:ext cx="4114800" cy="457200"/>
          </a:xfrm>
        </p:spPr>
        <p:txBody>
          <a:bodyPr/>
          <a:lstStyle/>
          <a:p>
            <a:pPr fontAlgn="base">
              <a:spcBef>
                <a:spcPct val="0"/>
              </a:spcBef>
              <a:spcAft>
                <a:spcPct val="0"/>
              </a:spcAft>
              <a:defRPr/>
            </a:pPr>
            <a:r>
              <a:rPr lang="en-US" b="1" dirty="0">
                <a:solidFill>
                  <a:srgbClr val="000000"/>
                </a:solidFill>
              </a:rPr>
              <a:t>U.S. Army Inspector General School </a:t>
            </a:r>
          </a:p>
        </p:txBody>
      </p:sp>
      <p:sp>
        <p:nvSpPr>
          <p:cNvPr id="58372" name="Rectangle 2"/>
          <p:cNvSpPr>
            <a:spLocks noGrp="1" noChangeArrowheads="1"/>
          </p:cNvSpPr>
          <p:nvPr>
            <p:ph type="title"/>
          </p:nvPr>
        </p:nvSpPr>
        <p:spPr>
          <a:xfrm>
            <a:off x="3200400" y="199270"/>
            <a:ext cx="5889172" cy="1143000"/>
          </a:xfrm>
        </p:spPr>
        <p:txBody>
          <a:bodyPr/>
          <a:lstStyle/>
          <a:p>
            <a:pPr eaLnBrk="1" hangingPunct="1"/>
            <a:r>
              <a:rPr lang="en-US" sz="4000" dirty="0">
                <a:solidFill>
                  <a:schemeClr val="tx1"/>
                </a:solidFill>
              </a:rPr>
              <a:t>Step Two:                    </a:t>
            </a:r>
            <a:r>
              <a:rPr lang="en-US" sz="3400" dirty="0">
                <a:solidFill>
                  <a:schemeClr val="tx1"/>
                </a:solidFill>
              </a:rPr>
              <a:t>IG Preliminary Analysis</a:t>
            </a:r>
          </a:p>
        </p:txBody>
      </p:sp>
      <p:sp>
        <p:nvSpPr>
          <p:cNvPr id="58373" name="Line 7"/>
          <p:cNvSpPr>
            <a:spLocks noChangeShapeType="1"/>
          </p:cNvSpPr>
          <p:nvPr/>
        </p:nvSpPr>
        <p:spPr bwMode="auto">
          <a:xfrm>
            <a:off x="4528532" y="2057250"/>
            <a:ext cx="1491268" cy="209550"/>
          </a:xfrm>
          <a:prstGeom prst="line">
            <a:avLst/>
          </a:prstGeom>
          <a:noFill/>
          <a:ln w="76200">
            <a:solidFill>
              <a:srgbClr val="990000"/>
            </a:solidFill>
            <a:prstDash val="sysDot"/>
            <a:round/>
            <a:headEnd/>
            <a:tailEnd/>
          </a:ln>
        </p:spPr>
        <p:txBody>
          <a:bodyPr wrap="none"/>
          <a:lstStyle/>
          <a:p>
            <a:pPr fontAlgn="base">
              <a:spcBef>
                <a:spcPct val="0"/>
              </a:spcBef>
              <a:spcAft>
                <a:spcPct val="0"/>
              </a:spcAft>
            </a:pPr>
            <a:endParaRPr lang="en-US" sz="2400" b="1" dirty="0">
              <a:solidFill>
                <a:srgbClr val="FFFFFF"/>
              </a:solidFill>
              <a:latin typeface="Arial" charset="0"/>
              <a:cs typeface="Arial" charset="0"/>
            </a:endParaRPr>
          </a:p>
        </p:txBody>
      </p:sp>
      <p:sp>
        <p:nvSpPr>
          <p:cNvPr id="58374" name="Line 8"/>
          <p:cNvSpPr>
            <a:spLocks noChangeShapeType="1"/>
          </p:cNvSpPr>
          <p:nvPr/>
        </p:nvSpPr>
        <p:spPr bwMode="auto">
          <a:xfrm>
            <a:off x="4528532" y="2914500"/>
            <a:ext cx="1491268" cy="1657500"/>
          </a:xfrm>
          <a:prstGeom prst="line">
            <a:avLst/>
          </a:prstGeom>
          <a:noFill/>
          <a:ln w="76200">
            <a:solidFill>
              <a:srgbClr val="990000"/>
            </a:solidFill>
            <a:prstDash val="sysDot"/>
            <a:round/>
            <a:headEnd/>
            <a:tailEnd/>
          </a:ln>
        </p:spPr>
        <p:txBody>
          <a:bodyPr wrap="none"/>
          <a:lstStyle/>
          <a:p>
            <a:pPr fontAlgn="base">
              <a:spcBef>
                <a:spcPct val="0"/>
              </a:spcBef>
              <a:spcAft>
                <a:spcPct val="0"/>
              </a:spcAft>
            </a:pPr>
            <a:endParaRPr lang="en-US" sz="2400" b="1" dirty="0">
              <a:solidFill>
                <a:srgbClr val="FFFFFF"/>
              </a:solidFill>
              <a:latin typeface="Arial" charset="0"/>
              <a:cs typeface="Arial" charset="0"/>
            </a:endParaRPr>
          </a:p>
        </p:txBody>
      </p:sp>
      <p:sp>
        <p:nvSpPr>
          <p:cNvPr id="58375" name="Rectangle 9"/>
          <p:cNvSpPr>
            <a:spLocks noChangeArrowheads="1"/>
          </p:cNvSpPr>
          <p:nvPr/>
        </p:nvSpPr>
        <p:spPr bwMode="auto">
          <a:xfrm>
            <a:off x="2671158" y="2057250"/>
            <a:ext cx="1857375" cy="857250"/>
          </a:xfrm>
          <a:prstGeom prst="rect">
            <a:avLst/>
          </a:prstGeom>
          <a:noFill/>
          <a:ln w="76200">
            <a:solidFill>
              <a:srgbClr val="990000"/>
            </a:solidFill>
            <a:prstDash val="sysDot"/>
            <a:miter lim="800000"/>
            <a:headEnd/>
            <a:tailEnd/>
          </a:ln>
        </p:spPr>
        <p:txBody>
          <a:bodyPr wrap="none" anchor="ct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58376" name="Text Box 10"/>
          <p:cNvSpPr txBox="1">
            <a:spLocks noChangeArrowheads="1"/>
          </p:cNvSpPr>
          <p:nvPr/>
        </p:nvSpPr>
        <p:spPr bwMode="auto">
          <a:xfrm>
            <a:off x="6019800" y="2222500"/>
            <a:ext cx="4343400" cy="2380424"/>
          </a:xfrm>
          <a:prstGeom prst="rect">
            <a:avLst/>
          </a:prstGeom>
          <a:solidFill>
            <a:srgbClr val="CCFFCC"/>
          </a:solidFill>
          <a:ln w="28575">
            <a:solidFill>
              <a:schemeClr val="tx1"/>
            </a:solidFill>
            <a:miter lim="800000"/>
            <a:headEnd/>
            <a:tailEnd/>
          </a:ln>
        </p:spPr>
        <p:txBody>
          <a:bodyPr lIns="101882" tIns="50941" rIns="101882" bIns="50941">
            <a:spAutoFit/>
          </a:bodyPr>
          <a:lstStyle/>
          <a:p>
            <a:pPr algn="ctr" defTabSz="1019175" eaLnBrk="0" fontAlgn="base" hangingPunct="0">
              <a:spcBef>
                <a:spcPct val="0"/>
              </a:spcBef>
              <a:spcAft>
                <a:spcPct val="0"/>
              </a:spcAft>
            </a:pPr>
            <a:r>
              <a:rPr lang="en-US" sz="2400" b="1" dirty="0">
                <a:solidFill>
                  <a:srgbClr val="000000"/>
                </a:solidFill>
                <a:latin typeface="Arial" charset="0"/>
                <a:cs typeface="Arial" charset="0"/>
              </a:rPr>
              <a:t>Step 2  Preliminary Analysis</a:t>
            </a:r>
            <a:endParaRPr lang="en-US" sz="2000" b="1" dirty="0">
              <a:solidFill>
                <a:srgbClr val="000000"/>
              </a:solidFill>
              <a:latin typeface="Arial" charset="0"/>
              <a:cs typeface="Arial" charset="0"/>
            </a:endParaRPr>
          </a:p>
          <a:p>
            <a:pPr algn="ctr" defTabSz="1019175" eaLnBrk="0" fontAlgn="base" hangingPunct="0">
              <a:spcBef>
                <a:spcPct val="0"/>
              </a:spcBef>
              <a:spcAft>
                <a:spcPct val="0"/>
              </a:spcAft>
            </a:pPr>
            <a:r>
              <a:rPr lang="en-US" sz="2000" b="1" dirty="0">
                <a:solidFill>
                  <a:srgbClr val="000000"/>
                </a:solidFill>
                <a:latin typeface="Arial" charset="0"/>
                <a:cs typeface="Arial" charset="0"/>
              </a:rPr>
              <a:t>Identify Issues / Allegations</a:t>
            </a:r>
          </a:p>
          <a:p>
            <a:pPr algn="ctr" defTabSz="1019175" eaLnBrk="0" fontAlgn="base" hangingPunct="0">
              <a:spcBef>
                <a:spcPct val="0"/>
              </a:spcBef>
              <a:spcAft>
                <a:spcPct val="0"/>
              </a:spcAft>
            </a:pPr>
            <a:r>
              <a:rPr lang="en-US" sz="2000" b="1" dirty="0">
                <a:solidFill>
                  <a:srgbClr val="000000"/>
                </a:solidFill>
                <a:latin typeface="Arial" charset="0"/>
                <a:cs typeface="Arial" charset="0"/>
              </a:rPr>
              <a:t>Determine IG Appropriateness</a:t>
            </a:r>
          </a:p>
          <a:p>
            <a:pPr algn="ctr" defTabSz="1019175" eaLnBrk="0" fontAlgn="base" hangingPunct="0">
              <a:spcBef>
                <a:spcPct val="0"/>
              </a:spcBef>
              <a:spcAft>
                <a:spcPct val="0"/>
              </a:spcAft>
            </a:pPr>
            <a:r>
              <a:rPr lang="en-US" sz="2000" b="1" dirty="0">
                <a:solidFill>
                  <a:srgbClr val="000000"/>
                </a:solidFill>
                <a:latin typeface="Arial" charset="0"/>
                <a:cs typeface="Arial" charset="0"/>
              </a:rPr>
              <a:t>Open Case in IGARS</a:t>
            </a:r>
          </a:p>
          <a:p>
            <a:pPr algn="ctr" defTabSz="1019175" eaLnBrk="0" fontAlgn="base" hangingPunct="0">
              <a:spcBef>
                <a:spcPct val="0"/>
              </a:spcBef>
              <a:spcAft>
                <a:spcPct val="0"/>
              </a:spcAft>
            </a:pPr>
            <a:r>
              <a:rPr lang="en-US" sz="2000" b="1" dirty="0">
                <a:solidFill>
                  <a:srgbClr val="000000"/>
                </a:solidFill>
                <a:latin typeface="Arial" charset="0"/>
                <a:cs typeface="Arial" charset="0"/>
              </a:rPr>
              <a:t>Acknowledge Receipt</a:t>
            </a:r>
          </a:p>
          <a:p>
            <a:pPr algn="ctr" defTabSz="1019175" eaLnBrk="0" fontAlgn="base" hangingPunct="0">
              <a:spcBef>
                <a:spcPct val="0"/>
              </a:spcBef>
              <a:spcAft>
                <a:spcPct val="0"/>
              </a:spcAft>
            </a:pPr>
            <a:r>
              <a:rPr lang="en-US" sz="2200" b="1" u="sng" dirty="0">
                <a:solidFill>
                  <a:srgbClr val="FF0000"/>
                </a:solidFill>
                <a:latin typeface="Arial" charset="0"/>
                <a:cs typeface="Arial" charset="0"/>
              </a:rPr>
              <a:t>Select a Course of Action</a:t>
            </a:r>
          </a:p>
          <a:p>
            <a:pPr algn="ctr" defTabSz="1019175" eaLnBrk="0" fontAlgn="base" hangingPunct="0">
              <a:spcBef>
                <a:spcPct val="0"/>
              </a:spcBef>
              <a:spcAft>
                <a:spcPct val="0"/>
              </a:spcAft>
            </a:pPr>
            <a:r>
              <a:rPr lang="en-US" sz="2000" b="1" dirty="0">
                <a:solidFill>
                  <a:srgbClr val="000000"/>
                </a:solidFill>
                <a:latin typeface="Arial" charset="0"/>
                <a:cs typeface="Arial" charset="0"/>
              </a:rPr>
              <a:t>(Obtain Authority)</a:t>
            </a:r>
          </a:p>
        </p:txBody>
      </p:sp>
      <p:sp>
        <p:nvSpPr>
          <p:cNvPr id="58377" name="Text Box 11"/>
          <p:cNvSpPr txBox="1">
            <a:spLocks noChangeArrowheads="1"/>
          </p:cNvSpPr>
          <p:nvPr/>
        </p:nvSpPr>
        <p:spPr bwMode="auto">
          <a:xfrm>
            <a:off x="5593085" y="5887961"/>
            <a:ext cx="5131894" cy="584775"/>
          </a:xfrm>
          <a:prstGeom prst="rect">
            <a:avLst/>
          </a:prstGeom>
          <a:noFill/>
          <a:ln w="12700">
            <a:noFill/>
            <a:miter lim="800000"/>
            <a:headEnd type="none" w="sm" len="sm"/>
            <a:tailEnd type="none" w="sm" len="sm"/>
          </a:ln>
        </p:spPr>
        <p:txBody>
          <a:bodyPr wrap="square">
            <a:spAutoFit/>
          </a:bodyPr>
          <a:lstStyle/>
          <a:p>
            <a:pPr fontAlgn="base">
              <a:spcBef>
                <a:spcPct val="0"/>
              </a:spcBef>
              <a:spcAft>
                <a:spcPct val="0"/>
              </a:spcAft>
            </a:pPr>
            <a:r>
              <a:rPr lang="en-US" sz="1600" b="1" dirty="0">
                <a:solidFill>
                  <a:srgbClr val="FF0000"/>
                </a:solidFill>
                <a:latin typeface="Arial" charset="0"/>
                <a:cs typeface="Arial" charset="0"/>
              </a:rPr>
              <a:t>AR 20-1, Paragraph 6-1d and 7-1b</a:t>
            </a:r>
          </a:p>
          <a:p>
            <a:pPr fontAlgn="base">
              <a:spcBef>
                <a:spcPct val="0"/>
              </a:spcBef>
              <a:spcAft>
                <a:spcPct val="0"/>
              </a:spcAft>
            </a:pP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Section 2-6 (II-2-12)</a:t>
            </a:r>
          </a:p>
        </p:txBody>
      </p:sp>
      <p:sp>
        <p:nvSpPr>
          <p:cNvPr id="58378" name="TextBox 10"/>
          <p:cNvSpPr txBox="1">
            <a:spLocks noChangeArrowheads="1"/>
          </p:cNvSpPr>
          <p:nvPr/>
        </p:nvSpPr>
        <p:spPr bwMode="auto">
          <a:xfrm>
            <a:off x="7549891" y="1670448"/>
            <a:ext cx="1218282" cy="615553"/>
          </a:xfrm>
          <a:prstGeom prst="rect">
            <a:avLst/>
          </a:prstGeom>
          <a:noFill/>
          <a:ln w="9525">
            <a:noFill/>
            <a:miter lim="800000"/>
            <a:headEnd/>
            <a:tailEnd/>
          </a:ln>
        </p:spPr>
        <p:txBody>
          <a:bodyPr wrap="none">
            <a:spAutoFit/>
          </a:bodyPr>
          <a:lstStyle/>
          <a:p>
            <a:pPr fontAlgn="base">
              <a:spcBef>
                <a:spcPct val="0"/>
              </a:spcBef>
              <a:spcAft>
                <a:spcPct val="0"/>
              </a:spcAft>
            </a:pPr>
            <a:r>
              <a:rPr lang="en-US" sz="3400" b="1" dirty="0">
                <a:solidFill>
                  <a:srgbClr val="000000"/>
                </a:solidFill>
                <a:latin typeface="Arial" charset="0"/>
                <a:cs typeface="Arial" charset="0"/>
              </a:rPr>
              <a:t>IGPA</a:t>
            </a:r>
            <a:endParaRPr lang="en-US" sz="4000" b="1" dirty="0">
              <a:solidFill>
                <a:srgbClr val="000000"/>
              </a:solidFill>
              <a:latin typeface="Arial" charset="0"/>
              <a:cs typeface="Arial" charset="0"/>
            </a:endParaRPr>
          </a:p>
        </p:txBody>
      </p:sp>
      <p:sp>
        <p:nvSpPr>
          <p:cNvPr id="13" name="Oval 12"/>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1627350121"/>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3"/>
          <p:cNvSpPr>
            <a:spLocks noGrp="1" noChangeArrowheads="1"/>
          </p:cNvSpPr>
          <p:nvPr>
            <p:ph type="body" idx="1"/>
          </p:nvPr>
        </p:nvSpPr>
        <p:spPr>
          <a:xfrm>
            <a:off x="1762706" y="1915106"/>
            <a:ext cx="8676693" cy="4419600"/>
          </a:xfrm>
        </p:spPr>
        <p:txBody>
          <a:bodyPr/>
          <a:lstStyle/>
          <a:p>
            <a:pPr eaLnBrk="1" hangingPunct="1">
              <a:lnSpc>
                <a:spcPct val="120000"/>
              </a:lnSpc>
            </a:pPr>
            <a:r>
              <a:rPr lang="en-US" sz="2400" dirty="0"/>
              <a:t>During preliminary analysis, we must select an IG course of action to best solve the puzzle.</a:t>
            </a:r>
          </a:p>
          <a:p>
            <a:pPr eaLnBrk="1" hangingPunct="1">
              <a:lnSpc>
                <a:spcPct val="120000"/>
              </a:lnSpc>
            </a:pPr>
            <a:r>
              <a:rPr lang="en-US" sz="2400" dirty="0"/>
              <a:t>Which IG course of action do we choose?</a:t>
            </a:r>
          </a:p>
          <a:p>
            <a:pPr lvl="1" eaLnBrk="1" hangingPunct="1">
              <a:lnSpc>
                <a:spcPct val="120000"/>
              </a:lnSpc>
              <a:buFontTx/>
              <a:buNone/>
            </a:pPr>
            <a:r>
              <a:rPr lang="en-US" sz="2400" i="1" dirty="0">
                <a:solidFill>
                  <a:srgbClr val="FF0000"/>
                </a:solidFill>
              </a:rPr>
              <a:t>	</a:t>
            </a:r>
            <a:r>
              <a:rPr lang="en-US" sz="2400" i="1" u="sng" dirty="0">
                <a:solidFill>
                  <a:srgbClr val="FF0000"/>
                </a:solidFill>
              </a:rPr>
              <a:t>Referral</a:t>
            </a:r>
            <a:r>
              <a:rPr lang="en-US" sz="2400" i="1" dirty="0">
                <a:solidFill>
                  <a:srgbClr val="FF0000"/>
                </a:solidFill>
              </a:rPr>
              <a:t> </a:t>
            </a:r>
            <a:r>
              <a:rPr lang="en-US" sz="2400" dirty="0"/>
              <a:t>to another form of investigation?</a:t>
            </a:r>
          </a:p>
          <a:p>
            <a:pPr lvl="1" eaLnBrk="1" hangingPunct="1">
              <a:lnSpc>
                <a:spcPct val="120000"/>
              </a:lnSpc>
              <a:buFontTx/>
              <a:buNone/>
            </a:pPr>
            <a:r>
              <a:rPr lang="en-US" sz="2400" dirty="0"/>
              <a:t>   IG </a:t>
            </a:r>
            <a:r>
              <a:rPr lang="en-US" sz="2400" u="sng" dirty="0">
                <a:solidFill>
                  <a:srgbClr val="FF0000"/>
                </a:solidFill>
              </a:rPr>
              <a:t>Investigation</a:t>
            </a:r>
            <a:r>
              <a:rPr lang="en-US" sz="2400" dirty="0">
                <a:solidFill>
                  <a:srgbClr val="0000FF"/>
                </a:solidFill>
              </a:rPr>
              <a:t> </a:t>
            </a:r>
            <a:r>
              <a:rPr lang="en-US" sz="2400" dirty="0"/>
              <a:t>/ IG </a:t>
            </a:r>
            <a:r>
              <a:rPr lang="en-US" sz="2400" u="sng" dirty="0">
                <a:solidFill>
                  <a:srgbClr val="FF0000"/>
                </a:solidFill>
              </a:rPr>
              <a:t>Investigative Inquiry</a:t>
            </a:r>
            <a:r>
              <a:rPr lang="en-US" sz="2400" dirty="0">
                <a:solidFill>
                  <a:srgbClr val="FF0000"/>
                </a:solidFill>
              </a:rPr>
              <a:t>, </a:t>
            </a:r>
            <a:r>
              <a:rPr lang="en-US" sz="2400" dirty="0"/>
              <a:t>or</a:t>
            </a:r>
          </a:p>
          <a:p>
            <a:pPr lvl="1" eaLnBrk="1" hangingPunct="1">
              <a:lnSpc>
                <a:spcPct val="120000"/>
              </a:lnSpc>
              <a:buFontTx/>
              <a:buNone/>
            </a:pPr>
            <a:r>
              <a:rPr lang="en-US" sz="2400" dirty="0">
                <a:solidFill>
                  <a:srgbClr val="0000FF"/>
                </a:solidFill>
              </a:rPr>
              <a:t>	</a:t>
            </a:r>
            <a:r>
              <a:rPr lang="en-US" sz="2400" dirty="0"/>
              <a:t>the Commander’s guidance can help you determine which course of action to select.</a:t>
            </a:r>
          </a:p>
        </p:txBody>
      </p:sp>
      <p:sp>
        <p:nvSpPr>
          <p:cNvPr id="56331" name="Text Box 11"/>
          <p:cNvSpPr txBox="1">
            <a:spLocks noChangeArrowheads="1"/>
          </p:cNvSpPr>
          <p:nvPr/>
        </p:nvSpPr>
        <p:spPr bwMode="auto">
          <a:xfrm>
            <a:off x="1762225" y="5200850"/>
            <a:ext cx="8677175" cy="1311128"/>
          </a:xfrm>
          <a:prstGeom prst="rect">
            <a:avLst/>
          </a:prstGeom>
          <a:noFill/>
          <a:ln w="76200">
            <a:noFill/>
            <a:miter lim="800000"/>
            <a:headEnd/>
            <a:tailEnd/>
          </a:ln>
          <a:effectLst/>
        </p:spPr>
        <p:txBody>
          <a:bodyPr wrap="square">
            <a:spAutoFit/>
          </a:bodyPr>
          <a:lstStyle/>
          <a:p>
            <a:pPr algn="ctr" fontAlgn="base">
              <a:lnSpc>
                <a:spcPct val="120000"/>
              </a:lnSpc>
              <a:spcBef>
                <a:spcPct val="20000"/>
              </a:spcBef>
              <a:spcAft>
                <a:spcPct val="0"/>
              </a:spcAft>
              <a:buClr>
                <a:srgbClr val="FF3300"/>
              </a:buClr>
              <a:defRPr/>
            </a:pPr>
            <a:r>
              <a:rPr lang="en-US" sz="6600" dirty="0">
                <a:solidFill>
                  <a:srgbClr val="000000"/>
                </a:solidFill>
                <a:latin typeface="Arial" charset="0"/>
                <a:cs typeface="Arial" charset="0"/>
              </a:rPr>
              <a:t> </a:t>
            </a:r>
            <a:r>
              <a:rPr lang="en-US" sz="6000" b="1" dirty="0">
                <a:solidFill>
                  <a:srgbClr val="000000"/>
                </a:solidFill>
                <a:latin typeface="Arial" charset="0"/>
                <a:cs typeface="Arial" charset="0"/>
              </a:rPr>
              <a:t>“It Depends”/ CCIRs</a:t>
            </a:r>
          </a:p>
        </p:txBody>
      </p:sp>
      <p:sp>
        <p:nvSpPr>
          <p:cNvPr id="53250"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83973" name="Puzzle3"/>
          <p:cNvSpPr>
            <a:spLocks noChangeAspect="1" noEditPoints="1" noChangeArrowheads="1"/>
          </p:cNvSpPr>
          <p:nvPr/>
        </p:nvSpPr>
        <p:spPr bwMode="blackWhite">
          <a:xfrm>
            <a:off x="9475788" y="2667000"/>
            <a:ext cx="963612" cy="13271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2147483647 w 21600"/>
              <a:gd name="T69" fmla="*/ 2147483647 h 21600"/>
              <a:gd name="T70" fmla="*/ 2147483647 w 21600"/>
              <a:gd name="T71" fmla="*/ 2147483647 h 21600"/>
              <a:gd name="T72" fmla="*/ 2147483647 w 21600"/>
              <a:gd name="T73" fmla="*/ 2147483647 h 21600"/>
              <a:gd name="T74" fmla="*/ 2147483647 w 21600"/>
              <a:gd name="T75" fmla="*/ 2147483647 h 21600"/>
              <a:gd name="T76" fmla="*/ 2147483647 w 21600"/>
              <a:gd name="T77" fmla="*/ 2147483647 h 21600"/>
              <a:gd name="T78" fmla="*/ 2147483647 w 21600"/>
              <a:gd name="T79" fmla="*/ 2147483647 h 21600"/>
              <a:gd name="T80" fmla="*/ 2147483647 w 21600"/>
              <a:gd name="T81" fmla="*/ 2147483647 h 21600"/>
              <a:gd name="T82" fmla="*/ 2147483647 w 21600"/>
              <a:gd name="T83" fmla="*/ 2147483647 h 21600"/>
              <a:gd name="T84" fmla="*/ 2147483647 w 21600"/>
              <a:gd name="T85" fmla="*/ 2147483647 h 21600"/>
              <a:gd name="T86" fmla="*/ 2147483647 w 21600"/>
              <a:gd name="T87" fmla="*/ 2147483647 h 21600"/>
              <a:gd name="T88" fmla="*/ 2147483647 w 21600"/>
              <a:gd name="T89" fmla="*/ 2147483647 h 21600"/>
              <a:gd name="T90" fmla="*/ 2147483647 w 21600"/>
              <a:gd name="T91" fmla="*/ 2147483647 h 21600"/>
              <a:gd name="T92" fmla="*/ 2147483647 w 21600"/>
              <a:gd name="T93" fmla="*/ 2147483647 h 21600"/>
              <a:gd name="T94" fmla="*/ 2147483647 w 21600"/>
              <a:gd name="T95" fmla="*/ 2147483647 h 21600"/>
              <a:gd name="T96" fmla="*/ 2147483647 w 21600"/>
              <a:gd name="T97" fmla="*/ 2147483647 h 21600"/>
              <a:gd name="T98" fmla="*/ 2147483647 w 21600"/>
              <a:gd name="T99" fmla="*/ 2147483647 h 21600"/>
              <a:gd name="T100" fmla="*/ 2147483647 w 21600"/>
              <a:gd name="T101" fmla="*/ 2147483647 h 21600"/>
              <a:gd name="T102" fmla="*/ 2147483647 w 21600"/>
              <a:gd name="T103" fmla="*/ 2147483647 h 21600"/>
              <a:gd name="T104" fmla="*/ 2147483647 w 21600"/>
              <a:gd name="T105" fmla="*/ 2147483647 h 21600"/>
              <a:gd name="T106" fmla="*/ 2147483647 w 21600"/>
              <a:gd name="T107" fmla="*/ 2147483647 h 21600"/>
              <a:gd name="T108" fmla="*/ 2147483647 w 21600"/>
              <a:gd name="T109" fmla="*/ 2147483647 h 21600"/>
              <a:gd name="T110" fmla="*/ 2147483647 w 21600"/>
              <a:gd name="T111" fmla="*/ 2147483647 h 21600"/>
              <a:gd name="T112" fmla="*/ 2147483647 w 21600"/>
              <a:gd name="T113" fmla="*/ 2147483647 h 21600"/>
              <a:gd name="T114" fmla="*/ 2147483647 w 21600"/>
              <a:gd name="T115" fmla="*/ 2147483647 h 21600"/>
              <a:gd name="T116" fmla="*/ 2147483647 w 21600"/>
              <a:gd name="T117" fmla="*/ 2147483647 h 21600"/>
              <a:gd name="T118" fmla="*/ 2147483647 w 21600"/>
              <a:gd name="T119" fmla="*/ 2147483647 h 21600"/>
              <a:gd name="T120" fmla="*/ 2147483647 w 21600"/>
              <a:gd name="T121" fmla="*/ 2147483647 h 21600"/>
              <a:gd name="T122" fmla="*/ 2147483647 w 21600"/>
              <a:gd name="T123" fmla="*/ 2147483647 h 21600"/>
              <a:gd name="T124" fmla="*/ 2147483647 w 21600"/>
              <a:gd name="T125" fmla="*/ 2147483647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1054 w 21600"/>
              <a:gd name="T190" fmla="*/ 7565 h 21600"/>
              <a:gd name="T191" fmla="*/ 19866 w 21600"/>
              <a:gd name="T192" fmla="*/ 11296 h 216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600" h="21600">
                <a:moveTo>
                  <a:pt x="6580" y="20830"/>
                </a:moveTo>
                <a:lnTo>
                  <a:pt x="7062" y="20960"/>
                </a:lnTo>
                <a:lnTo>
                  <a:pt x="7474" y="21026"/>
                </a:lnTo>
                <a:lnTo>
                  <a:pt x="7885" y="21052"/>
                </a:lnTo>
                <a:lnTo>
                  <a:pt x="8207" y="21052"/>
                </a:lnTo>
                <a:lnTo>
                  <a:pt x="8511" y="21000"/>
                </a:lnTo>
                <a:lnTo>
                  <a:pt x="8779" y="20934"/>
                </a:lnTo>
                <a:lnTo>
                  <a:pt x="8994" y="20830"/>
                </a:lnTo>
                <a:lnTo>
                  <a:pt x="9119" y="20700"/>
                </a:lnTo>
                <a:lnTo>
                  <a:pt x="9262" y="20556"/>
                </a:lnTo>
                <a:lnTo>
                  <a:pt x="9333" y="20400"/>
                </a:lnTo>
                <a:lnTo>
                  <a:pt x="9369" y="20230"/>
                </a:lnTo>
                <a:lnTo>
                  <a:pt x="9369" y="20034"/>
                </a:lnTo>
                <a:lnTo>
                  <a:pt x="9298" y="19852"/>
                </a:lnTo>
                <a:lnTo>
                  <a:pt x="9190" y="19682"/>
                </a:lnTo>
                <a:lnTo>
                  <a:pt x="9065" y="19500"/>
                </a:lnTo>
                <a:lnTo>
                  <a:pt x="8886" y="19330"/>
                </a:lnTo>
                <a:lnTo>
                  <a:pt x="8618" y="19108"/>
                </a:lnTo>
                <a:lnTo>
                  <a:pt x="8403" y="18847"/>
                </a:lnTo>
                <a:lnTo>
                  <a:pt x="8243" y="18573"/>
                </a:lnTo>
                <a:lnTo>
                  <a:pt x="8100" y="18300"/>
                </a:lnTo>
                <a:lnTo>
                  <a:pt x="7992" y="18000"/>
                </a:lnTo>
                <a:lnTo>
                  <a:pt x="7956" y="17700"/>
                </a:lnTo>
                <a:lnTo>
                  <a:pt x="7956" y="17426"/>
                </a:lnTo>
                <a:lnTo>
                  <a:pt x="7992" y="17126"/>
                </a:lnTo>
                <a:lnTo>
                  <a:pt x="8100" y="16878"/>
                </a:lnTo>
                <a:lnTo>
                  <a:pt x="8243" y="16630"/>
                </a:lnTo>
                <a:lnTo>
                  <a:pt x="8332" y="16500"/>
                </a:lnTo>
                <a:lnTo>
                  <a:pt x="8439" y="16369"/>
                </a:lnTo>
                <a:lnTo>
                  <a:pt x="8582" y="16278"/>
                </a:lnTo>
                <a:lnTo>
                  <a:pt x="8707" y="16173"/>
                </a:lnTo>
                <a:lnTo>
                  <a:pt x="8850" y="16095"/>
                </a:lnTo>
                <a:lnTo>
                  <a:pt x="9029" y="16017"/>
                </a:lnTo>
                <a:lnTo>
                  <a:pt x="9226" y="15952"/>
                </a:lnTo>
                <a:lnTo>
                  <a:pt x="9405" y="15873"/>
                </a:lnTo>
                <a:lnTo>
                  <a:pt x="9637" y="15847"/>
                </a:lnTo>
                <a:lnTo>
                  <a:pt x="9852" y="15795"/>
                </a:lnTo>
                <a:lnTo>
                  <a:pt x="10120" y="15769"/>
                </a:lnTo>
                <a:lnTo>
                  <a:pt x="10370" y="15769"/>
                </a:lnTo>
                <a:lnTo>
                  <a:pt x="10710" y="15769"/>
                </a:lnTo>
                <a:lnTo>
                  <a:pt x="10978" y="15769"/>
                </a:lnTo>
                <a:lnTo>
                  <a:pt x="11264" y="15795"/>
                </a:lnTo>
                <a:lnTo>
                  <a:pt x="11533" y="15847"/>
                </a:lnTo>
                <a:lnTo>
                  <a:pt x="11765" y="15900"/>
                </a:lnTo>
                <a:lnTo>
                  <a:pt x="12015" y="15952"/>
                </a:lnTo>
                <a:lnTo>
                  <a:pt x="12212" y="16017"/>
                </a:lnTo>
                <a:lnTo>
                  <a:pt x="12427" y="16095"/>
                </a:lnTo>
                <a:lnTo>
                  <a:pt x="12605" y="16173"/>
                </a:lnTo>
                <a:lnTo>
                  <a:pt x="12766" y="16278"/>
                </a:lnTo>
                <a:lnTo>
                  <a:pt x="12909" y="16369"/>
                </a:lnTo>
                <a:lnTo>
                  <a:pt x="13035" y="16473"/>
                </a:lnTo>
                <a:lnTo>
                  <a:pt x="13249" y="16695"/>
                </a:lnTo>
                <a:lnTo>
                  <a:pt x="13428" y="16943"/>
                </a:lnTo>
                <a:lnTo>
                  <a:pt x="13517" y="17204"/>
                </a:lnTo>
                <a:lnTo>
                  <a:pt x="13589" y="17478"/>
                </a:lnTo>
                <a:lnTo>
                  <a:pt x="13589" y="17752"/>
                </a:lnTo>
                <a:lnTo>
                  <a:pt x="13517" y="18026"/>
                </a:lnTo>
                <a:lnTo>
                  <a:pt x="13428" y="18273"/>
                </a:lnTo>
                <a:lnTo>
                  <a:pt x="13285" y="18521"/>
                </a:lnTo>
                <a:lnTo>
                  <a:pt x="13106" y="18756"/>
                </a:lnTo>
                <a:lnTo>
                  <a:pt x="12874" y="18978"/>
                </a:lnTo>
                <a:lnTo>
                  <a:pt x="12427" y="19356"/>
                </a:lnTo>
                <a:lnTo>
                  <a:pt x="12123" y="19682"/>
                </a:lnTo>
                <a:lnTo>
                  <a:pt x="12015" y="19800"/>
                </a:lnTo>
                <a:lnTo>
                  <a:pt x="11908" y="19956"/>
                </a:lnTo>
                <a:lnTo>
                  <a:pt x="11872" y="20073"/>
                </a:lnTo>
                <a:lnTo>
                  <a:pt x="11872" y="20204"/>
                </a:lnTo>
                <a:lnTo>
                  <a:pt x="11872" y="20334"/>
                </a:lnTo>
                <a:lnTo>
                  <a:pt x="11944" y="20426"/>
                </a:lnTo>
                <a:lnTo>
                  <a:pt x="12051" y="20530"/>
                </a:lnTo>
                <a:lnTo>
                  <a:pt x="12176" y="20634"/>
                </a:lnTo>
                <a:lnTo>
                  <a:pt x="12319" y="20726"/>
                </a:lnTo>
                <a:lnTo>
                  <a:pt x="12534" y="20830"/>
                </a:lnTo>
                <a:lnTo>
                  <a:pt x="12766" y="20934"/>
                </a:lnTo>
                <a:lnTo>
                  <a:pt x="13070" y="21026"/>
                </a:lnTo>
                <a:lnTo>
                  <a:pt x="13428" y="21130"/>
                </a:lnTo>
                <a:lnTo>
                  <a:pt x="13875" y="21234"/>
                </a:lnTo>
                <a:lnTo>
                  <a:pt x="14322" y="21326"/>
                </a:lnTo>
                <a:lnTo>
                  <a:pt x="14787" y="21404"/>
                </a:lnTo>
                <a:lnTo>
                  <a:pt x="15305" y="21482"/>
                </a:lnTo>
                <a:lnTo>
                  <a:pt x="15824" y="21534"/>
                </a:lnTo>
                <a:lnTo>
                  <a:pt x="16378" y="21586"/>
                </a:lnTo>
                <a:lnTo>
                  <a:pt x="16897" y="21613"/>
                </a:lnTo>
                <a:lnTo>
                  <a:pt x="17433" y="21613"/>
                </a:lnTo>
                <a:lnTo>
                  <a:pt x="17988" y="21613"/>
                </a:lnTo>
                <a:lnTo>
                  <a:pt x="18506" y="21586"/>
                </a:lnTo>
                <a:lnTo>
                  <a:pt x="18989" y="21508"/>
                </a:lnTo>
                <a:lnTo>
                  <a:pt x="19436" y="21430"/>
                </a:lnTo>
                <a:lnTo>
                  <a:pt x="19883" y="21326"/>
                </a:lnTo>
                <a:lnTo>
                  <a:pt x="20258" y="21208"/>
                </a:lnTo>
                <a:lnTo>
                  <a:pt x="20598" y="21026"/>
                </a:lnTo>
                <a:lnTo>
                  <a:pt x="20527" y="20726"/>
                </a:lnTo>
                <a:lnTo>
                  <a:pt x="20455" y="20426"/>
                </a:lnTo>
                <a:lnTo>
                  <a:pt x="20401" y="20100"/>
                </a:lnTo>
                <a:lnTo>
                  <a:pt x="20401" y="19747"/>
                </a:lnTo>
                <a:lnTo>
                  <a:pt x="20366" y="19030"/>
                </a:lnTo>
                <a:lnTo>
                  <a:pt x="20401" y="18300"/>
                </a:lnTo>
                <a:lnTo>
                  <a:pt x="20455" y="17595"/>
                </a:lnTo>
                <a:lnTo>
                  <a:pt x="20527" y="16969"/>
                </a:lnTo>
                <a:lnTo>
                  <a:pt x="20598" y="16447"/>
                </a:lnTo>
                <a:lnTo>
                  <a:pt x="20598" y="16017"/>
                </a:lnTo>
                <a:lnTo>
                  <a:pt x="20598" y="15873"/>
                </a:lnTo>
                <a:lnTo>
                  <a:pt x="20491" y="15717"/>
                </a:lnTo>
                <a:lnTo>
                  <a:pt x="20401" y="15573"/>
                </a:lnTo>
                <a:lnTo>
                  <a:pt x="20223" y="15417"/>
                </a:lnTo>
                <a:lnTo>
                  <a:pt x="20044" y="15300"/>
                </a:lnTo>
                <a:lnTo>
                  <a:pt x="19811" y="15195"/>
                </a:lnTo>
                <a:lnTo>
                  <a:pt x="19561" y="15091"/>
                </a:lnTo>
                <a:lnTo>
                  <a:pt x="19329" y="15026"/>
                </a:lnTo>
                <a:lnTo>
                  <a:pt x="19060" y="14973"/>
                </a:lnTo>
                <a:lnTo>
                  <a:pt x="18774" y="14921"/>
                </a:lnTo>
                <a:lnTo>
                  <a:pt x="18542" y="14921"/>
                </a:lnTo>
                <a:lnTo>
                  <a:pt x="18256" y="14921"/>
                </a:lnTo>
                <a:lnTo>
                  <a:pt x="18023" y="14973"/>
                </a:lnTo>
                <a:lnTo>
                  <a:pt x="17791" y="15052"/>
                </a:lnTo>
                <a:lnTo>
                  <a:pt x="17576" y="15143"/>
                </a:lnTo>
                <a:lnTo>
                  <a:pt x="17398" y="15273"/>
                </a:lnTo>
                <a:lnTo>
                  <a:pt x="17201" y="15391"/>
                </a:lnTo>
                <a:lnTo>
                  <a:pt x="16950" y="15521"/>
                </a:lnTo>
                <a:lnTo>
                  <a:pt x="16682" y="15600"/>
                </a:lnTo>
                <a:lnTo>
                  <a:pt x="16378" y="15652"/>
                </a:lnTo>
                <a:lnTo>
                  <a:pt x="16039" y="15678"/>
                </a:lnTo>
                <a:lnTo>
                  <a:pt x="15681" y="15652"/>
                </a:lnTo>
                <a:lnTo>
                  <a:pt x="15305" y="15626"/>
                </a:lnTo>
                <a:lnTo>
                  <a:pt x="14966" y="15547"/>
                </a:lnTo>
                <a:lnTo>
                  <a:pt x="14626" y="15443"/>
                </a:lnTo>
                <a:lnTo>
                  <a:pt x="14286" y="15300"/>
                </a:lnTo>
                <a:lnTo>
                  <a:pt x="13964" y="15143"/>
                </a:lnTo>
                <a:lnTo>
                  <a:pt x="13696" y="14947"/>
                </a:lnTo>
                <a:lnTo>
                  <a:pt x="13589" y="14817"/>
                </a:lnTo>
                <a:lnTo>
                  <a:pt x="13482" y="14700"/>
                </a:lnTo>
                <a:lnTo>
                  <a:pt x="13392" y="14569"/>
                </a:lnTo>
                <a:lnTo>
                  <a:pt x="13321" y="14426"/>
                </a:lnTo>
                <a:lnTo>
                  <a:pt x="13249" y="14269"/>
                </a:lnTo>
                <a:lnTo>
                  <a:pt x="13213" y="14126"/>
                </a:lnTo>
                <a:lnTo>
                  <a:pt x="13178" y="13943"/>
                </a:lnTo>
                <a:lnTo>
                  <a:pt x="13178" y="13773"/>
                </a:lnTo>
                <a:lnTo>
                  <a:pt x="13178" y="13565"/>
                </a:lnTo>
                <a:lnTo>
                  <a:pt x="13213" y="13369"/>
                </a:lnTo>
                <a:lnTo>
                  <a:pt x="13249" y="13173"/>
                </a:lnTo>
                <a:lnTo>
                  <a:pt x="13321" y="12991"/>
                </a:lnTo>
                <a:lnTo>
                  <a:pt x="13392" y="12847"/>
                </a:lnTo>
                <a:lnTo>
                  <a:pt x="13482" y="12691"/>
                </a:lnTo>
                <a:lnTo>
                  <a:pt x="13589" y="12547"/>
                </a:lnTo>
                <a:lnTo>
                  <a:pt x="13732" y="12417"/>
                </a:lnTo>
                <a:lnTo>
                  <a:pt x="14000" y="12195"/>
                </a:lnTo>
                <a:lnTo>
                  <a:pt x="14340" y="11986"/>
                </a:lnTo>
                <a:lnTo>
                  <a:pt x="14698" y="11843"/>
                </a:lnTo>
                <a:lnTo>
                  <a:pt x="15073" y="11739"/>
                </a:lnTo>
                <a:lnTo>
                  <a:pt x="15449" y="11660"/>
                </a:lnTo>
                <a:lnTo>
                  <a:pt x="15824" y="11621"/>
                </a:lnTo>
                <a:lnTo>
                  <a:pt x="16200" y="11621"/>
                </a:lnTo>
                <a:lnTo>
                  <a:pt x="16575" y="11660"/>
                </a:lnTo>
                <a:lnTo>
                  <a:pt x="16933" y="11713"/>
                </a:lnTo>
                <a:lnTo>
                  <a:pt x="17272" y="11817"/>
                </a:lnTo>
                <a:lnTo>
                  <a:pt x="17541" y="11947"/>
                </a:lnTo>
                <a:lnTo>
                  <a:pt x="17791" y="12091"/>
                </a:lnTo>
                <a:lnTo>
                  <a:pt x="17916" y="12195"/>
                </a:lnTo>
                <a:lnTo>
                  <a:pt x="18095" y="12286"/>
                </a:lnTo>
                <a:lnTo>
                  <a:pt x="18292" y="12391"/>
                </a:lnTo>
                <a:lnTo>
                  <a:pt x="18470" y="12443"/>
                </a:lnTo>
                <a:lnTo>
                  <a:pt x="18703" y="12521"/>
                </a:lnTo>
                <a:lnTo>
                  <a:pt x="18917" y="12547"/>
                </a:lnTo>
                <a:lnTo>
                  <a:pt x="19150" y="12573"/>
                </a:lnTo>
                <a:lnTo>
                  <a:pt x="19400" y="12586"/>
                </a:lnTo>
                <a:lnTo>
                  <a:pt x="19633" y="12586"/>
                </a:lnTo>
                <a:lnTo>
                  <a:pt x="19883" y="12573"/>
                </a:lnTo>
                <a:lnTo>
                  <a:pt x="20115" y="12521"/>
                </a:lnTo>
                <a:lnTo>
                  <a:pt x="20366" y="12469"/>
                </a:lnTo>
                <a:lnTo>
                  <a:pt x="20598" y="12417"/>
                </a:lnTo>
                <a:lnTo>
                  <a:pt x="20849" y="12313"/>
                </a:lnTo>
                <a:lnTo>
                  <a:pt x="21045" y="12221"/>
                </a:lnTo>
                <a:lnTo>
                  <a:pt x="21296" y="12091"/>
                </a:lnTo>
                <a:lnTo>
                  <a:pt x="21349" y="12013"/>
                </a:lnTo>
                <a:lnTo>
                  <a:pt x="21456" y="11947"/>
                </a:lnTo>
                <a:lnTo>
                  <a:pt x="21528" y="11843"/>
                </a:lnTo>
                <a:lnTo>
                  <a:pt x="21564" y="11713"/>
                </a:lnTo>
                <a:lnTo>
                  <a:pt x="21671" y="11465"/>
                </a:lnTo>
                <a:lnTo>
                  <a:pt x="21707" y="11165"/>
                </a:lnTo>
                <a:lnTo>
                  <a:pt x="21707" y="10813"/>
                </a:lnTo>
                <a:lnTo>
                  <a:pt x="21707" y="10460"/>
                </a:lnTo>
                <a:lnTo>
                  <a:pt x="21635" y="10082"/>
                </a:lnTo>
                <a:lnTo>
                  <a:pt x="21564" y="9717"/>
                </a:lnTo>
                <a:lnTo>
                  <a:pt x="21349" y="8908"/>
                </a:lnTo>
                <a:lnTo>
                  <a:pt x="21117" y="8191"/>
                </a:lnTo>
                <a:lnTo>
                  <a:pt x="20849" y="7539"/>
                </a:lnTo>
                <a:lnTo>
                  <a:pt x="20598" y="7030"/>
                </a:lnTo>
                <a:lnTo>
                  <a:pt x="20044" y="7108"/>
                </a:lnTo>
                <a:lnTo>
                  <a:pt x="19472" y="7160"/>
                </a:lnTo>
                <a:lnTo>
                  <a:pt x="18882" y="7213"/>
                </a:lnTo>
                <a:lnTo>
                  <a:pt x="18256" y="7213"/>
                </a:lnTo>
                <a:lnTo>
                  <a:pt x="17684" y="7213"/>
                </a:lnTo>
                <a:lnTo>
                  <a:pt x="17094" y="7186"/>
                </a:lnTo>
                <a:lnTo>
                  <a:pt x="16503" y="7160"/>
                </a:lnTo>
                <a:lnTo>
                  <a:pt x="16003" y="7108"/>
                </a:lnTo>
                <a:lnTo>
                  <a:pt x="15001" y="7004"/>
                </a:lnTo>
                <a:lnTo>
                  <a:pt x="14215" y="6913"/>
                </a:lnTo>
                <a:lnTo>
                  <a:pt x="13696" y="6834"/>
                </a:lnTo>
                <a:lnTo>
                  <a:pt x="13517" y="6808"/>
                </a:lnTo>
                <a:lnTo>
                  <a:pt x="13070" y="6652"/>
                </a:lnTo>
                <a:lnTo>
                  <a:pt x="12695" y="6482"/>
                </a:lnTo>
                <a:lnTo>
                  <a:pt x="12355" y="6313"/>
                </a:lnTo>
                <a:lnTo>
                  <a:pt x="12123" y="6104"/>
                </a:lnTo>
                <a:lnTo>
                  <a:pt x="11908" y="5882"/>
                </a:lnTo>
                <a:lnTo>
                  <a:pt x="11765" y="5660"/>
                </a:lnTo>
                <a:lnTo>
                  <a:pt x="11676" y="5426"/>
                </a:lnTo>
                <a:lnTo>
                  <a:pt x="11604" y="5204"/>
                </a:lnTo>
                <a:lnTo>
                  <a:pt x="11604" y="4956"/>
                </a:lnTo>
                <a:lnTo>
                  <a:pt x="11640" y="4734"/>
                </a:lnTo>
                <a:lnTo>
                  <a:pt x="11711" y="4500"/>
                </a:lnTo>
                <a:lnTo>
                  <a:pt x="11801" y="4304"/>
                </a:lnTo>
                <a:lnTo>
                  <a:pt x="11908" y="4108"/>
                </a:lnTo>
                <a:lnTo>
                  <a:pt x="12087" y="3926"/>
                </a:lnTo>
                <a:lnTo>
                  <a:pt x="12284" y="3756"/>
                </a:lnTo>
                <a:lnTo>
                  <a:pt x="12498" y="3626"/>
                </a:lnTo>
                <a:lnTo>
                  <a:pt x="12695" y="3482"/>
                </a:lnTo>
                <a:lnTo>
                  <a:pt x="12874" y="3273"/>
                </a:lnTo>
                <a:lnTo>
                  <a:pt x="13035" y="3052"/>
                </a:lnTo>
                <a:lnTo>
                  <a:pt x="13178" y="2778"/>
                </a:lnTo>
                <a:lnTo>
                  <a:pt x="13285" y="2504"/>
                </a:lnTo>
                <a:lnTo>
                  <a:pt x="13321" y="2204"/>
                </a:lnTo>
                <a:lnTo>
                  <a:pt x="13356" y="1904"/>
                </a:lnTo>
                <a:lnTo>
                  <a:pt x="13285" y="1604"/>
                </a:lnTo>
                <a:lnTo>
                  <a:pt x="13178" y="1304"/>
                </a:lnTo>
                <a:lnTo>
                  <a:pt x="13035" y="1017"/>
                </a:lnTo>
                <a:lnTo>
                  <a:pt x="12945" y="900"/>
                </a:lnTo>
                <a:lnTo>
                  <a:pt x="12802" y="769"/>
                </a:lnTo>
                <a:lnTo>
                  <a:pt x="12659" y="652"/>
                </a:lnTo>
                <a:lnTo>
                  <a:pt x="12498" y="547"/>
                </a:lnTo>
                <a:lnTo>
                  <a:pt x="12319" y="443"/>
                </a:lnTo>
                <a:lnTo>
                  <a:pt x="12123" y="352"/>
                </a:lnTo>
                <a:lnTo>
                  <a:pt x="11872" y="273"/>
                </a:lnTo>
                <a:lnTo>
                  <a:pt x="11640" y="221"/>
                </a:lnTo>
                <a:lnTo>
                  <a:pt x="11354" y="143"/>
                </a:lnTo>
                <a:lnTo>
                  <a:pt x="11086" y="117"/>
                </a:lnTo>
                <a:lnTo>
                  <a:pt x="10782" y="91"/>
                </a:lnTo>
                <a:lnTo>
                  <a:pt x="10424" y="91"/>
                </a:lnTo>
                <a:lnTo>
                  <a:pt x="10120" y="91"/>
                </a:lnTo>
                <a:lnTo>
                  <a:pt x="9816" y="117"/>
                </a:lnTo>
                <a:lnTo>
                  <a:pt x="9548" y="143"/>
                </a:lnTo>
                <a:lnTo>
                  <a:pt x="9298" y="195"/>
                </a:lnTo>
                <a:lnTo>
                  <a:pt x="9065" y="247"/>
                </a:lnTo>
                <a:lnTo>
                  <a:pt x="8815" y="300"/>
                </a:lnTo>
                <a:lnTo>
                  <a:pt x="8618" y="378"/>
                </a:lnTo>
                <a:lnTo>
                  <a:pt x="8403" y="469"/>
                </a:lnTo>
                <a:lnTo>
                  <a:pt x="8243" y="547"/>
                </a:lnTo>
                <a:lnTo>
                  <a:pt x="8064" y="652"/>
                </a:lnTo>
                <a:lnTo>
                  <a:pt x="7921" y="743"/>
                </a:lnTo>
                <a:lnTo>
                  <a:pt x="7796" y="873"/>
                </a:lnTo>
                <a:lnTo>
                  <a:pt x="7581" y="1095"/>
                </a:lnTo>
                <a:lnTo>
                  <a:pt x="7402" y="1369"/>
                </a:lnTo>
                <a:lnTo>
                  <a:pt x="7313" y="1630"/>
                </a:lnTo>
                <a:lnTo>
                  <a:pt x="7277" y="1930"/>
                </a:lnTo>
                <a:lnTo>
                  <a:pt x="7277" y="2204"/>
                </a:lnTo>
                <a:lnTo>
                  <a:pt x="7313" y="2478"/>
                </a:lnTo>
                <a:lnTo>
                  <a:pt x="7402" y="2752"/>
                </a:lnTo>
                <a:lnTo>
                  <a:pt x="7581" y="3000"/>
                </a:lnTo>
                <a:lnTo>
                  <a:pt x="7796" y="3221"/>
                </a:lnTo>
                <a:lnTo>
                  <a:pt x="8028" y="3456"/>
                </a:lnTo>
                <a:lnTo>
                  <a:pt x="8260" y="3652"/>
                </a:lnTo>
                <a:lnTo>
                  <a:pt x="8475" y="3873"/>
                </a:lnTo>
                <a:lnTo>
                  <a:pt x="8654" y="4108"/>
                </a:lnTo>
                <a:lnTo>
                  <a:pt x="8743" y="4330"/>
                </a:lnTo>
                <a:lnTo>
                  <a:pt x="8815" y="4578"/>
                </a:lnTo>
                <a:lnTo>
                  <a:pt x="8815" y="4826"/>
                </a:lnTo>
                <a:lnTo>
                  <a:pt x="8779" y="5073"/>
                </a:lnTo>
                <a:lnTo>
                  <a:pt x="8690" y="5308"/>
                </a:lnTo>
                <a:lnTo>
                  <a:pt x="8547" y="5556"/>
                </a:lnTo>
                <a:lnTo>
                  <a:pt x="8332" y="5778"/>
                </a:lnTo>
                <a:lnTo>
                  <a:pt x="8100" y="5986"/>
                </a:lnTo>
                <a:lnTo>
                  <a:pt x="7796" y="6208"/>
                </a:lnTo>
                <a:lnTo>
                  <a:pt x="7438" y="6378"/>
                </a:lnTo>
                <a:lnTo>
                  <a:pt x="7027" y="6534"/>
                </a:lnTo>
                <a:lnTo>
                  <a:pt x="6544" y="6678"/>
                </a:lnTo>
                <a:lnTo>
                  <a:pt x="6043" y="6808"/>
                </a:lnTo>
                <a:lnTo>
                  <a:pt x="5632" y="6808"/>
                </a:lnTo>
                <a:lnTo>
                  <a:pt x="5078" y="6808"/>
                </a:lnTo>
                <a:lnTo>
                  <a:pt x="4488" y="6808"/>
                </a:lnTo>
                <a:lnTo>
                  <a:pt x="3808" y="6808"/>
                </a:lnTo>
                <a:lnTo>
                  <a:pt x="3075" y="6808"/>
                </a:lnTo>
                <a:lnTo>
                  <a:pt x="2288" y="6808"/>
                </a:lnTo>
                <a:lnTo>
                  <a:pt x="1466" y="6808"/>
                </a:lnTo>
                <a:lnTo>
                  <a:pt x="607" y="6808"/>
                </a:lnTo>
                <a:lnTo>
                  <a:pt x="500" y="7239"/>
                </a:lnTo>
                <a:lnTo>
                  <a:pt x="375" y="7839"/>
                </a:lnTo>
                <a:lnTo>
                  <a:pt x="268" y="8491"/>
                </a:lnTo>
                <a:lnTo>
                  <a:pt x="160" y="9182"/>
                </a:lnTo>
                <a:lnTo>
                  <a:pt x="53" y="9860"/>
                </a:lnTo>
                <a:lnTo>
                  <a:pt x="17" y="10486"/>
                </a:lnTo>
                <a:lnTo>
                  <a:pt x="17" y="10969"/>
                </a:lnTo>
                <a:lnTo>
                  <a:pt x="17" y="11295"/>
                </a:lnTo>
                <a:lnTo>
                  <a:pt x="125" y="11465"/>
                </a:lnTo>
                <a:lnTo>
                  <a:pt x="232" y="11634"/>
                </a:lnTo>
                <a:lnTo>
                  <a:pt x="411" y="11765"/>
                </a:lnTo>
                <a:lnTo>
                  <a:pt x="607" y="11895"/>
                </a:lnTo>
                <a:lnTo>
                  <a:pt x="858" y="12013"/>
                </a:lnTo>
                <a:lnTo>
                  <a:pt x="1126" y="12091"/>
                </a:lnTo>
                <a:lnTo>
                  <a:pt x="1430" y="12169"/>
                </a:lnTo>
                <a:lnTo>
                  <a:pt x="1716" y="12221"/>
                </a:lnTo>
                <a:lnTo>
                  <a:pt x="2056" y="12247"/>
                </a:lnTo>
                <a:lnTo>
                  <a:pt x="2360" y="12260"/>
                </a:lnTo>
                <a:lnTo>
                  <a:pt x="2664" y="12247"/>
                </a:lnTo>
                <a:lnTo>
                  <a:pt x="2986" y="12221"/>
                </a:lnTo>
                <a:lnTo>
                  <a:pt x="3290" y="12169"/>
                </a:lnTo>
                <a:lnTo>
                  <a:pt x="3558" y="12065"/>
                </a:lnTo>
                <a:lnTo>
                  <a:pt x="3808" y="11960"/>
                </a:lnTo>
                <a:lnTo>
                  <a:pt x="4041" y="11843"/>
                </a:lnTo>
                <a:lnTo>
                  <a:pt x="4255" y="11686"/>
                </a:lnTo>
                <a:lnTo>
                  <a:pt x="4523" y="11595"/>
                </a:lnTo>
                <a:lnTo>
                  <a:pt x="4792" y="11517"/>
                </a:lnTo>
                <a:lnTo>
                  <a:pt x="5113" y="11491"/>
                </a:lnTo>
                <a:lnTo>
                  <a:pt x="5453" y="11465"/>
                </a:lnTo>
                <a:lnTo>
                  <a:pt x="5757" y="11491"/>
                </a:lnTo>
                <a:lnTo>
                  <a:pt x="6097" y="11543"/>
                </a:lnTo>
                <a:lnTo>
                  <a:pt x="6454" y="11634"/>
                </a:lnTo>
                <a:lnTo>
                  <a:pt x="6758" y="11765"/>
                </a:lnTo>
                <a:lnTo>
                  <a:pt x="7062" y="11921"/>
                </a:lnTo>
                <a:lnTo>
                  <a:pt x="7313" y="12091"/>
                </a:lnTo>
                <a:lnTo>
                  <a:pt x="7545" y="12313"/>
                </a:lnTo>
                <a:lnTo>
                  <a:pt x="7760" y="12573"/>
                </a:lnTo>
                <a:lnTo>
                  <a:pt x="7885" y="12847"/>
                </a:lnTo>
                <a:lnTo>
                  <a:pt x="7992" y="13173"/>
                </a:lnTo>
                <a:lnTo>
                  <a:pt x="8028" y="13500"/>
                </a:lnTo>
                <a:lnTo>
                  <a:pt x="7992" y="13747"/>
                </a:lnTo>
                <a:lnTo>
                  <a:pt x="7885" y="13969"/>
                </a:lnTo>
                <a:lnTo>
                  <a:pt x="7760" y="14191"/>
                </a:lnTo>
                <a:lnTo>
                  <a:pt x="7545" y="14373"/>
                </a:lnTo>
                <a:lnTo>
                  <a:pt x="7313" y="14543"/>
                </a:lnTo>
                <a:lnTo>
                  <a:pt x="7062" y="14700"/>
                </a:lnTo>
                <a:lnTo>
                  <a:pt x="6758" y="14817"/>
                </a:lnTo>
                <a:lnTo>
                  <a:pt x="6454" y="14921"/>
                </a:lnTo>
                <a:lnTo>
                  <a:pt x="6097" y="15000"/>
                </a:lnTo>
                <a:lnTo>
                  <a:pt x="5757" y="15052"/>
                </a:lnTo>
                <a:lnTo>
                  <a:pt x="5453" y="15052"/>
                </a:lnTo>
                <a:lnTo>
                  <a:pt x="5113" y="15026"/>
                </a:lnTo>
                <a:lnTo>
                  <a:pt x="4792" y="14973"/>
                </a:lnTo>
                <a:lnTo>
                  <a:pt x="4523" y="14869"/>
                </a:lnTo>
                <a:lnTo>
                  <a:pt x="4255" y="14752"/>
                </a:lnTo>
                <a:lnTo>
                  <a:pt x="4041" y="14569"/>
                </a:lnTo>
                <a:lnTo>
                  <a:pt x="3844" y="14400"/>
                </a:lnTo>
                <a:lnTo>
                  <a:pt x="3594" y="14269"/>
                </a:lnTo>
                <a:lnTo>
                  <a:pt x="3361" y="14165"/>
                </a:lnTo>
                <a:lnTo>
                  <a:pt x="3111" y="14100"/>
                </a:lnTo>
                <a:lnTo>
                  <a:pt x="2843" y="14073"/>
                </a:lnTo>
                <a:lnTo>
                  <a:pt x="2574" y="14073"/>
                </a:lnTo>
                <a:lnTo>
                  <a:pt x="2288" y="14100"/>
                </a:lnTo>
                <a:lnTo>
                  <a:pt x="2020" y="14139"/>
                </a:lnTo>
                <a:lnTo>
                  <a:pt x="1734" y="14243"/>
                </a:lnTo>
                <a:lnTo>
                  <a:pt x="1466" y="14347"/>
                </a:lnTo>
                <a:lnTo>
                  <a:pt x="1233" y="14465"/>
                </a:lnTo>
                <a:lnTo>
                  <a:pt x="983" y="14621"/>
                </a:lnTo>
                <a:lnTo>
                  <a:pt x="786" y="14765"/>
                </a:lnTo>
                <a:lnTo>
                  <a:pt x="572" y="14947"/>
                </a:lnTo>
                <a:lnTo>
                  <a:pt x="411" y="15143"/>
                </a:lnTo>
                <a:lnTo>
                  <a:pt x="303" y="15378"/>
                </a:lnTo>
                <a:lnTo>
                  <a:pt x="196" y="15600"/>
                </a:lnTo>
                <a:lnTo>
                  <a:pt x="160" y="15873"/>
                </a:lnTo>
                <a:lnTo>
                  <a:pt x="196" y="16200"/>
                </a:lnTo>
                <a:lnTo>
                  <a:pt x="232" y="16526"/>
                </a:lnTo>
                <a:lnTo>
                  <a:pt x="411" y="17295"/>
                </a:lnTo>
                <a:lnTo>
                  <a:pt x="607" y="18104"/>
                </a:lnTo>
                <a:lnTo>
                  <a:pt x="715" y="18508"/>
                </a:lnTo>
                <a:lnTo>
                  <a:pt x="822" y="18926"/>
                </a:lnTo>
                <a:lnTo>
                  <a:pt x="876" y="19330"/>
                </a:lnTo>
                <a:lnTo>
                  <a:pt x="911" y="19734"/>
                </a:lnTo>
                <a:lnTo>
                  <a:pt x="911" y="20073"/>
                </a:lnTo>
                <a:lnTo>
                  <a:pt x="876" y="20426"/>
                </a:lnTo>
                <a:lnTo>
                  <a:pt x="858" y="20608"/>
                </a:lnTo>
                <a:lnTo>
                  <a:pt x="786" y="20752"/>
                </a:lnTo>
                <a:lnTo>
                  <a:pt x="715" y="20908"/>
                </a:lnTo>
                <a:lnTo>
                  <a:pt x="607" y="21026"/>
                </a:lnTo>
                <a:lnTo>
                  <a:pt x="1394" y="20934"/>
                </a:lnTo>
                <a:lnTo>
                  <a:pt x="2217" y="20804"/>
                </a:lnTo>
                <a:lnTo>
                  <a:pt x="3039" y="20726"/>
                </a:lnTo>
                <a:lnTo>
                  <a:pt x="3844" y="20660"/>
                </a:lnTo>
                <a:lnTo>
                  <a:pt x="4595" y="20634"/>
                </a:lnTo>
                <a:lnTo>
                  <a:pt x="5310" y="20634"/>
                </a:lnTo>
                <a:lnTo>
                  <a:pt x="5650" y="20660"/>
                </a:lnTo>
                <a:lnTo>
                  <a:pt x="6007" y="20700"/>
                </a:lnTo>
                <a:lnTo>
                  <a:pt x="6276" y="20752"/>
                </a:lnTo>
                <a:lnTo>
                  <a:pt x="6580" y="20830"/>
                </a:lnTo>
                <a:close/>
              </a:path>
            </a:pathLst>
          </a:custGeom>
          <a:solidFill>
            <a:schemeClr val="bg1"/>
          </a:solidFill>
          <a:ln w="9525">
            <a:round/>
            <a:headEnd/>
            <a:tailEnd/>
          </a:ln>
          <a:scene3d>
            <a:camera prst="legacyPerspectiveFront">
              <a:rot lat="0" lon="300000" rev="0"/>
            </a:camera>
            <a:lightRig rig="legacyFlat4" dir="b"/>
          </a:scene3d>
          <a:sp3d extrusionH="227000" prstMaterial="legacyMatte">
            <a:bevelT w="13500" h="13500" prst="angle"/>
            <a:bevelB w="13500" h="13500" prst="angle"/>
            <a:extrusionClr>
              <a:schemeClr val="bg1"/>
            </a:extrusionClr>
          </a:sp3d>
        </p:spPr>
        <p:txBody>
          <a:bodyPr anchor="ctr" anchorCtr="1">
            <a:flatTx/>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83975" name="Puzzle2"/>
          <p:cNvSpPr>
            <a:spLocks noChangeAspect="1" noEditPoints="1" noChangeArrowheads="1"/>
          </p:cNvSpPr>
          <p:nvPr/>
        </p:nvSpPr>
        <p:spPr bwMode="blackWhite">
          <a:xfrm>
            <a:off x="8839200" y="685800"/>
            <a:ext cx="1524000" cy="94773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2147483647 w 21600"/>
              <a:gd name="T69" fmla="*/ 2147483647 h 21600"/>
              <a:gd name="T70" fmla="*/ 2147483647 w 21600"/>
              <a:gd name="T71" fmla="*/ 2147483647 h 21600"/>
              <a:gd name="T72" fmla="*/ 2147483647 w 21600"/>
              <a:gd name="T73" fmla="*/ 2147483647 h 21600"/>
              <a:gd name="T74" fmla="*/ 2147483647 w 21600"/>
              <a:gd name="T75" fmla="*/ 2147483647 h 21600"/>
              <a:gd name="T76" fmla="*/ 2147483647 w 21600"/>
              <a:gd name="T77" fmla="*/ 2147483647 h 21600"/>
              <a:gd name="T78" fmla="*/ 2147483647 w 21600"/>
              <a:gd name="T79" fmla="*/ 2147483647 h 21600"/>
              <a:gd name="T80" fmla="*/ 2147483647 w 21600"/>
              <a:gd name="T81" fmla="*/ 2147483647 h 21600"/>
              <a:gd name="T82" fmla="*/ 2147483647 w 21600"/>
              <a:gd name="T83" fmla="*/ 2147483647 h 21600"/>
              <a:gd name="T84" fmla="*/ 2147483647 w 21600"/>
              <a:gd name="T85" fmla="*/ 2147483647 h 21600"/>
              <a:gd name="T86" fmla="*/ 2147483647 w 21600"/>
              <a:gd name="T87" fmla="*/ 2147483647 h 21600"/>
              <a:gd name="T88" fmla="*/ 2147483647 w 21600"/>
              <a:gd name="T89" fmla="*/ 2147483647 h 21600"/>
              <a:gd name="T90" fmla="*/ 2147483647 w 21600"/>
              <a:gd name="T91" fmla="*/ 2147483647 h 21600"/>
              <a:gd name="T92" fmla="*/ 2147483647 w 21600"/>
              <a:gd name="T93" fmla="*/ 2147483647 h 21600"/>
              <a:gd name="T94" fmla="*/ 2147483647 w 21600"/>
              <a:gd name="T95" fmla="*/ 2147483647 h 21600"/>
              <a:gd name="T96" fmla="*/ 2147483647 w 21600"/>
              <a:gd name="T97" fmla="*/ 2147483647 h 21600"/>
              <a:gd name="T98" fmla="*/ 2147483647 w 21600"/>
              <a:gd name="T99" fmla="*/ 2147483647 h 21600"/>
              <a:gd name="T100" fmla="*/ 2147483647 w 21600"/>
              <a:gd name="T101" fmla="*/ 2147483647 h 21600"/>
              <a:gd name="T102" fmla="*/ 2147483647 w 21600"/>
              <a:gd name="T103" fmla="*/ 2147483647 h 21600"/>
              <a:gd name="T104" fmla="*/ 2147483647 w 21600"/>
              <a:gd name="T105" fmla="*/ 2147483647 h 21600"/>
              <a:gd name="T106" fmla="*/ 2147483647 w 21600"/>
              <a:gd name="T107" fmla="*/ 2147483647 h 21600"/>
              <a:gd name="T108" fmla="*/ 2147483647 w 21600"/>
              <a:gd name="T109" fmla="*/ 2147483647 h 21600"/>
              <a:gd name="T110" fmla="*/ 2147483647 w 21600"/>
              <a:gd name="T111" fmla="*/ 2147483647 h 21600"/>
              <a:gd name="T112" fmla="*/ 2147483647 w 21600"/>
              <a:gd name="T113" fmla="*/ 2147483647 h 21600"/>
              <a:gd name="T114" fmla="*/ 2147483647 w 21600"/>
              <a:gd name="T115" fmla="*/ 2147483647 h 21600"/>
              <a:gd name="T116" fmla="*/ 2147483647 w 21600"/>
              <a:gd name="T117" fmla="*/ 2147483647 h 21600"/>
              <a:gd name="T118" fmla="*/ 2147483647 w 21600"/>
              <a:gd name="T119" fmla="*/ 2147483647 h 216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6542 w 21600"/>
              <a:gd name="T181" fmla="*/ 9180 h 21600"/>
              <a:gd name="T182" fmla="*/ 15685 w 21600"/>
              <a:gd name="T183" fmla="*/ 12569 h 216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600" h="21600">
                <a:moveTo>
                  <a:pt x="9365" y="20836"/>
                </a:moveTo>
                <a:lnTo>
                  <a:pt x="9534" y="20836"/>
                </a:lnTo>
                <a:lnTo>
                  <a:pt x="9690" y="20762"/>
                </a:lnTo>
                <a:lnTo>
                  <a:pt x="9814" y="20687"/>
                </a:lnTo>
                <a:lnTo>
                  <a:pt x="9926" y="20575"/>
                </a:lnTo>
                <a:lnTo>
                  <a:pt x="10015" y="20426"/>
                </a:lnTo>
                <a:lnTo>
                  <a:pt x="10071" y="20296"/>
                </a:lnTo>
                <a:lnTo>
                  <a:pt x="10116" y="20110"/>
                </a:lnTo>
                <a:lnTo>
                  <a:pt x="10139" y="19905"/>
                </a:lnTo>
                <a:lnTo>
                  <a:pt x="10139" y="19682"/>
                </a:lnTo>
                <a:lnTo>
                  <a:pt x="10116" y="19440"/>
                </a:lnTo>
                <a:lnTo>
                  <a:pt x="10071" y="19142"/>
                </a:lnTo>
                <a:lnTo>
                  <a:pt x="10015" y="18900"/>
                </a:lnTo>
                <a:lnTo>
                  <a:pt x="9903" y="18620"/>
                </a:lnTo>
                <a:lnTo>
                  <a:pt x="9791" y="18285"/>
                </a:lnTo>
                <a:lnTo>
                  <a:pt x="9646" y="17968"/>
                </a:lnTo>
                <a:lnTo>
                  <a:pt x="9478" y="17652"/>
                </a:lnTo>
                <a:lnTo>
                  <a:pt x="9388" y="17466"/>
                </a:lnTo>
                <a:lnTo>
                  <a:pt x="9321" y="17298"/>
                </a:lnTo>
                <a:lnTo>
                  <a:pt x="9265" y="17112"/>
                </a:lnTo>
                <a:lnTo>
                  <a:pt x="9197" y="16926"/>
                </a:lnTo>
                <a:lnTo>
                  <a:pt x="9130" y="16535"/>
                </a:lnTo>
                <a:lnTo>
                  <a:pt x="9108" y="16144"/>
                </a:lnTo>
                <a:lnTo>
                  <a:pt x="9108" y="15753"/>
                </a:lnTo>
                <a:lnTo>
                  <a:pt x="9175" y="15362"/>
                </a:lnTo>
                <a:lnTo>
                  <a:pt x="9242" y="14971"/>
                </a:lnTo>
                <a:lnTo>
                  <a:pt x="9365" y="14580"/>
                </a:lnTo>
                <a:lnTo>
                  <a:pt x="9500" y="14244"/>
                </a:lnTo>
                <a:lnTo>
                  <a:pt x="9668" y="13891"/>
                </a:lnTo>
                <a:lnTo>
                  <a:pt x="9858" y="13611"/>
                </a:lnTo>
                <a:lnTo>
                  <a:pt x="10071" y="13351"/>
                </a:lnTo>
                <a:lnTo>
                  <a:pt x="10295" y="13146"/>
                </a:lnTo>
                <a:lnTo>
                  <a:pt x="10553" y="12997"/>
                </a:lnTo>
                <a:lnTo>
                  <a:pt x="10811" y="12885"/>
                </a:lnTo>
                <a:lnTo>
                  <a:pt x="11068" y="12866"/>
                </a:lnTo>
                <a:lnTo>
                  <a:pt x="11348" y="12885"/>
                </a:lnTo>
                <a:lnTo>
                  <a:pt x="11606" y="12997"/>
                </a:lnTo>
                <a:lnTo>
                  <a:pt x="11841" y="13183"/>
                </a:lnTo>
                <a:lnTo>
                  <a:pt x="12054" y="13388"/>
                </a:lnTo>
                <a:lnTo>
                  <a:pt x="12245" y="13648"/>
                </a:lnTo>
                <a:lnTo>
                  <a:pt x="12413" y="13928"/>
                </a:lnTo>
                <a:lnTo>
                  <a:pt x="12547" y="14244"/>
                </a:lnTo>
                <a:lnTo>
                  <a:pt x="12682" y="14617"/>
                </a:lnTo>
                <a:lnTo>
                  <a:pt x="12760" y="15008"/>
                </a:lnTo>
                <a:lnTo>
                  <a:pt x="12827" y="15399"/>
                </a:lnTo>
                <a:lnTo>
                  <a:pt x="12850" y="15753"/>
                </a:lnTo>
                <a:lnTo>
                  <a:pt x="12850" y="16144"/>
                </a:lnTo>
                <a:lnTo>
                  <a:pt x="12805" y="16535"/>
                </a:lnTo>
                <a:lnTo>
                  <a:pt x="12738" y="16888"/>
                </a:lnTo>
                <a:lnTo>
                  <a:pt x="12659" y="17224"/>
                </a:lnTo>
                <a:lnTo>
                  <a:pt x="12502" y="17503"/>
                </a:lnTo>
                <a:lnTo>
                  <a:pt x="12222" y="18043"/>
                </a:lnTo>
                <a:lnTo>
                  <a:pt x="11965" y="18546"/>
                </a:lnTo>
                <a:lnTo>
                  <a:pt x="11864" y="18751"/>
                </a:lnTo>
                <a:lnTo>
                  <a:pt x="11774" y="18974"/>
                </a:lnTo>
                <a:lnTo>
                  <a:pt x="11707" y="19179"/>
                </a:lnTo>
                <a:lnTo>
                  <a:pt x="11662" y="19365"/>
                </a:lnTo>
                <a:lnTo>
                  <a:pt x="11629" y="19570"/>
                </a:lnTo>
                <a:lnTo>
                  <a:pt x="11629" y="19756"/>
                </a:lnTo>
                <a:lnTo>
                  <a:pt x="11629" y="19942"/>
                </a:lnTo>
                <a:lnTo>
                  <a:pt x="11640" y="20110"/>
                </a:lnTo>
                <a:lnTo>
                  <a:pt x="11707" y="20296"/>
                </a:lnTo>
                <a:lnTo>
                  <a:pt x="11797" y="20464"/>
                </a:lnTo>
                <a:lnTo>
                  <a:pt x="11886" y="20650"/>
                </a:lnTo>
                <a:lnTo>
                  <a:pt x="12032" y="20836"/>
                </a:lnTo>
                <a:lnTo>
                  <a:pt x="12200" y="21004"/>
                </a:lnTo>
                <a:lnTo>
                  <a:pt x="12413" y="21190"/>
                </a:lnTo>
                <a:lnTo>
                  <a:pt x="12659" y="21320"/>
                </a:lnTo>
                <a:lnTo>
                  <a:pt x="12951" y="21432"/>
                </a:lnTo>
                <a:lnTo>
                  <a:pt x="13275" y="21544"/>
                </a:lnTo>
                <a:lnTo>
                  <a:pt x="13600" y="21655"/>
                </a:lnTo>
                <a:lnTo>
                  <a:pt x="13970" y="21693"/>
                </a:lnTo>
                <a:lnTo>
                  <a:pt x="14329" y="21730"/>
                </a:lnTo>
                <a:lnTo>
                  <a:pt x="14698" y="21730"/>
                </a:lnTo>
                <a:lnTo>
                  <a:pt x="15057" y="21730"/>
                </a:lnTo>
                <a:lnTo>
                  <a:pt x="15426" y="21655"/>
                </a:lnTo>
                <a:lnTo>
                  <a:pt x="15774" y="21581"/>
                </a:lnTo>
                <a:lnTo>
                  <a:pt x="16110" y="21432"/>
                </a:lnTo>
                <a:lnTo>
                  <a:pt x="16435" y="21302"/>
                </a:lnTo>
                <a:lnTo>
                  <a:pt x="16715" y="21078"/>
                </a:lnTo>
                <a:lnTo>
                  <a:pt x="16950" y="20836"/>
                </a:lnTo>
                <a:lnTo>
                  <a:pt x="17017" y="20650"/>
                </a:lnTo>
                <a:lnTo>
                  <a:pt x="17062" y="20426"/>
                </a:lnTo>
                <a:lnTo>
                  <a:pt x="17107" y="20222"/>
                </a:lnTo>
                <a:lnTo>
                  <a:pt x="17129" y="19980"/>
                </a:lnTo>
                <a:lnTo>
                  <a:pt x="17141" y="19477"/>
                </a:lnTo>
                <a:lnTo>
                  <a:pt x="17141" y="18974"/>
                </a:lnTo>
                <a:lnTo>
                  <a:pt x="17129" y="18397"/>
                </a:lnTo>
                <a:lnTo>
                  <a:pt x="17085" y="17820"/>
                </a:lnTo>
                <a:lnTo>
                  <a:pt x="17040" y="17261"/>
                </a:lnTo>
                <a:lnTo>
                  <a:pt x="16973" y="16646"/>
                </a:lnTo>
                <a:lnTo>
                  <a:pt x="16827" y="15511"/>
                </a:lnTo>
                <a:lnTo>
                  <a:pt x="16715" y="14393"/>
                </a:lnTo>
                <a:lnTo>
                  <a:pt x="16692" y="13928"/>
                </a:lnTo>
                <a:lnTo>
                  <a:pt x="16670" y="13462"/>
                </a:lnTo>
                <a:lnTo>
                  <a:pt x="16692" y="13071"/>
                </a:lnTo>
                <a:lnTo>
                  <a:pt x="16760" y="12755"/>
                </a:lnTo>
                <a:lnTo>
                  <a:pt x="16827" y="12419"/>
                </a:lnTo>
                <a:lnTo>
                  <a:pt x="16928" y="12140"/>
                </a:lnTo>
                <a:lnTo>
                  <a:pt x="17062" y="11898"/>
                </a:lnTo>
                <a:lnTo>
                  <a:pt x="17185" y="11675"/>
                </a:lnTo>
                <a:lnTo>
                  <a:pt x="17342" y="11470"/>
                </a:lnTo>
                <a:lnTo>
                  <a:pt x="17488" y="11284"/>
                </a:lnTo>
                <a:lnTo>
                  <a:pt x="17667" y="11135"/>
                </a:lnTo>
                <a:lnTo>
                  <a:pt x="17835" y="11042"/>
                </a:lnTo>
                <a:lnTo>
                  <a:pt x="18003" y="10930"/>
                </a:lnTo>
                <a:lnTo>
                  <a:pt x="18182" y="10893"/>
                </a:lnTo>
                <a:lnTo>
                  <a:pt x="18351" y="10893"/>
                </a:lnTo>
                <a:lnTo>
                  <a:pt x="18519" y="10967"/>
                </a:lnTo>
                <a:lnTo>
                  <a:pt x="18675" y="11042"/>
                </a:lnTo>
                <a:lnTo>
                  <a:pt x="18821" y="11172"/>
                </a:lnTo>
                <a:lnTo>
                  <a:pt x="18978" y="11358"/>
                </a:lnTo>
                <a:lnTo>
                  <a:pt x="19101" y="11600"/>
                </a:lnTo>
                <a:lnTo>
                  <a:pt x="19236" y="11861"/>
                </a:lnTo>
                <a:lnTo>
                  <a:pt x="19404" y="12028"/>
                </a:lnTo>
                <a:lnTo>
                  <a:pt x="19572" y="12177"/>
                </a:lnTo>
                <a:lnTo>
                  <a:pt x="19785" y="12289"/>
                </a:lnTo>
                <a:lnTo>
                  <a:pt x="19986" y="12289"/>
                </a:lnTo>
                <a:lnTo>
                  <a:pt x="20199" y="12289"/>
                </a:lnTo>
                <a:lnTo>
                  <a:pt x="20412" y="12215"/>
                </a:lnTo>
                <a:lnTo>
                  <a:pt x="20602" y="12103"/>
                </a:lnTo>
                <a:lnTo>
                  <a:pt x="20804" y="11973"/>
                </a:lnTo>
                <a:lnTo>
                  <a:pt x="20995" y="11786"/>
                </a:lnTo>
                <a:lnTo>
                  <a:pt x="21163" y="11563"/>
                </a:lnTo>
                <a:lnTo>
                  <a:pt x="21319" y="11321"/>
                </a:lnTo>
                <a:lnTo>
                  <a:pt x="21420" y="11079"/>
                </a:lnTo>
                <a:lnTo>
                  <a:pt x="21532" y="10744"/>
                </a:lnTo>
                <a:lnTo>
                  <a:pt x="21577" y="10427"/>
                </a:lnTo>
                <a:lnTo>
                  <a:pt x="21600" y="10111"/>
                </a:lnTo>
                <a:lnTo>
                  <a:pt x="21577" y="9608"/>
                </a:lnTo>
                <a:lnTo>
                  <a:pt x="21532" y="9142"/>
                </a:lnTo>
                <a:lnTo>
                  <a:pt x="21420" y="8751"/>
                </a:lnTo>
                <a:lnTo>
                  <a:pt x="21319" y="8397"/>
                </a:lnTo>
                <a:lnTo>
                  <a:pt x="21163" y="8062"/>
                </a:lnTo>
                <a:lnTo>
                  <a:pt x="20995" y="7820"/>
                </a:lnTo>
                <a:lnTo>
                  <a:pt x="20804" y="7597"/>
                </a:lnTo>
                <a:lnTo>
                  <a:pt x="20602" y="7429"/>
                </a:lnTo>
                <a:lnTo>
                  <a:pt x="20412" y="7317"/>
                </a:lnTo>
                <a:lnTo>
                  <a:pt x="20199" y="7206"/>
                </a:lnTo>
                <a:lnTo>
                  <a:pt x="19986" y="7168"/>
                </a:lnTo>
                <a:lnTo>
                  <a:pt x="19785" y="7206"/>
                </a:lnTo>
                <a:lnTo>
                  <a:pt x="19572" y="7243"/>
                </a:lnTo>
                <a:lnTo>
                  <a:pt x="19404" y="7355"/>
                </a:lnTo>
                <a:lnTo>
                  <a:pt x="19236" y="7504"/>
                </a:lnTo>
                <a:lnTo>
                  <a:pt x="19101" y="7708"/>
                </a:lnTo>
                <a:lnTo>
                  <a:pt x="18978" y="7895"/>
                </a:lnTo>
                <a:lnTo>
                  <a:pt x="18799" y="8025"/>
                </a:lnTo>
                <a:lnTo>
                  <a:pt x="18631" y="8174"/>
                </a:lnTo>
                <a:lnTo>
                  <a:pt x="18440" y="8248"/>
                </a:lnTo>
                <a:lnTo>
                  <a:pt x="18239" y="8286"/>
                </a:lnTo>
                <a:lnTo>
                  <a:pt x="18048" y="8323"/>
                </a:lnTo>
                <a:lnTo>
                  <a:pt x="17858" y="8323"/>
                </a:lnTo>
                <a:lnTo>
                  <a:pt x="17667" y="8248"/>
                </a:lnTo>
                <a:lnTo>
                  <a:pt x="17465" y="8174"/>
                </a:lnTo>
                <a:lnTo>
                  <a:pt x="17275" y="8062"/>
                </a:lnTo>
                <a:lnTo>
                  <a:pt x="17107" y="7969"/>
                </a:lnTo>
                <a:lnTo>
                  <a:pt x="16950" y="7783"/>
                </a:lnTo>
                <a:lnTo>
                  <a:pt x="16827" y="7597"/>
                </a:lnTo>
                <a:lnTo>
                  <a:pt x="16715" y="7429"/>
                </a:lnTo>
                <a:lnTo>
                  <a:pt x="16648" y="7168"/>
                </a:lnTo>
                <a:lnTo>
                  <a:pt x="16614" y="6926"/>
                </a:lnTo>
                <a:lnTo>
                  <a:pt x="16592" y="6498"/>
                </a:lnTo>
                <a:lnTo>
                  <a:pt x="16592" y="5772"/>
                </a:lnTo>
                <a:lnTo>
                  <a:pt x="16625" y="4915"/>
                </a:lnTo>
                <a:lnTo>
                  <a:pt x="16670" y="3928"/>
                </a:lnTo>
                <a:lnTo>
                  <a:pt x="16737" y="2960"/>
                </a:lnTo>
                <a:lnTo>
                  <a:pt x="16804" y="1992"/>
                </a:lnTo>
                <a:lnTo>
                  <a:pt x="16883" y="1173"/>
                </a:lnTo>
                <a:lnTo>
                  <a:pt x="16950" y="521"/>
                </a:lnTo>
                <a:lnTo>
                  <a:pt x="16928" y="521"/>
                </a:lnTo>
                <a:lnTo>
                  <a:pt x="16905" y="521"/>
                </a:lnTo>
                <a:lnTo>
                  <a:pt x="16244" y="484"/>
                </a:lnTo>
                <a:lnTo>
                  <a:pt x="15617" y="428"/>
                </a:lnTo>
                <a:lnTo>
                  <a:pt x="15046" y="353"/>
                </a:lnTo>
                <a:lnTo>
                  <a:pt x="14508" y="279"/>
                </a:lnTo>
                <a:lnTo>
                  <a:pt x="14026" y="167"/>
                </a:lnTo>
                <a:lnTo>
                  <a:pt x="13623" y="93"/>
                </a:lnTo>
                <a:lnTo>
                  <a:pt x="13320" y="18"/>
                </a:lnTo>
                <a:lnTo>
                  <a:pt x="13107" y="18"/>
                </a:lnTo>
                <a:lnTo>
                  <a:pt x="12973" y="18"/>
                </a:lnTo>
                <a:lnTo>
                  <a:pt x="12850" y="130"/>
                </a:lnTo>
                <a:lnTo>
                  <a:pt x="12715" y="279"/>
                </a:lnTo>
                <a:lnTo>
                  <a:pt x="12614" y="446"/>
                </a:lnTo>
                <a:lnTo>
                  <a:pt x="12502" y="670"/>
                </a:lnTo>
                <a:lnTo>
                  <a:pt x="12413" y="912"/>
                </a:lnTo>
                <a:lnTo>
                  <a:pt x="12357" y="1210"/>
                </a:lnTo>
                <a:lnTo>
                  <a:pt x="12312" y="1526"/>
                </a:lnTo>
                <a:lnTo>
                  <a:pt x="12267" y="1843"/>
                </a:lnTo>
                <a:lnTo>
                  <a:pt x="12245" y="2215"/>
                </a:lnTo>
                <a:lnTo>
                  <a:pt x="12267" y="2532"/>
                </a:lnTo>
                <a:lnTo>
                  <a:pt x="12312" y="2886"/>
                </a:lnTo>
                <a:lnTo>
                  <a:pt x="12379" y="3240"/>
                </a:lnTo>
                <a:lnTo>
                  <a:pt x="12458" y="3556"/>
                </a:lnTo>
                <a:lnTo>
                  <a:pt x="12570" y="3891"/>
                </a:lnTo>
                <a:lnTo>
                  <a:pt x="12738" y="4171"/>
                </a:lnTo>
                <a:lnTo>
                  <a:pt x="12917" y="4487"/>
                </a:lnTo>
                <a:lnTo>
                  <a:pt x="13040" y="4860"/>
                </a:lnTo>
                <a:lnTo>
                  <a:pt x="13152" y="5251"/>
                </a:lnTo>
                <a:lnTo>
                  <a:pt x="13208" y="5604"/>
                </a:lnTo>
                <a:lnTo>
                  <a:pt x="13253" y="5995"/>
                </a:lnTo>
                <a:lnTo>
                  <a:pt x="13231" y="6386"/>
                </a:lnTo>
                <a:lnTo>
                  <a:pt x="13208" y="6740"/>
                </a:lnTo>
                <a:lnTo>
                  <a:pt x="13130" y="7094"/>
                </a:lnTo>
                <a:lnTo>
                  <a:pt x="13040" y="7429"/>
                </a:lnTo>
                <a:lnTo>
                  <a:pt x="12895" y="7746"/>
                </a:lnTo>
                <a:lnTo>
                  <a:pt x="12715" y="8025"/>
                </a:lnTo>
                <a:lnTo>
                  <a:pt x="12525" y="8286"/>
                </a:lnTo>
                <a:lnTo>
                  <a:pt x="12312" y="8491"/>
                </a:lnTo>
                <a:lnTo>
                  <a:pt x="12054" y="8677"/>
                </a:lnTo>
                <a:lnTo>
                  <a:pt x="11752" y="8788"/>
                </a:lnTo>
                <a:lnTo>
                  <a:pt x="11449" y="8826"/>
                </a:lnTo>
                <a:lnTo>
                  <a:pt x="11281" y="8826"/>
                </a:lnTo>
                <a:lnTo>
                  <a:pt x="11124" y="8826"/>
                </a:lnTo>
                <a:lnTo>
                  <a:pt x="11001" y="8788"/>
                </a:lnTo>
                <a:lnTo>
                  <a:pt x="10844" y="8714"/>
                </a:lnTo>
                <a:lnTo>
                  <a:pt x="10721" y="8640"/>
                </a:lnTo>
                <a:lnTo>
                  <a:pt x="10609" y="8565"/>
                </a:lnTo>
                <a:lnTo>
                  <a:pt x="10486" y="8453"/>
                </a:lnTo>
                <a:lnTo>
                  <a:pt x="10374" y="8323"/>
                </a:lnTo>
                <a:lnTo>
                  <a:pt x="10183" y="8062"/>
                </a:lnTo>
                <a:lnTo>
                  <a:pt x="10038" y="7746"/>
                </a:lnTo>
                <a:lnTo>
                  <a:pt x="9903" y="7392"/>
                </a:lnTo>
                <a:lnTo>
                  <a:pt x="9791" y="7001"/>
                </a:lnTo>
                <a:lnTo>
                  <a:pt x="9735" y="6610"/>
                </a:lnTo>
                <a:lnTo>
                  <a:pt x="9690" y="6219"/>
                </a:lnTo>
                <a:lnTo>
                  <a:pt x="9668" y="5772"/>
                </a:lnTo>
                <a:lnTo>
                  <a:pt x="9690" y="5381"/>
                </a:lnTo>
                <a:lnTo>
                  <a:pt x="9758" y="4990"/>
                </a:lnTo>
                <a:lnTo>
                  <a:pt x="9836" y="4636"/>
                </a:lnTo>
                <a:lnTo>
                  <a:pt x="9948" y="4320"/>
                </a:lnTo>
                <a:lnTo>
                  <a:pt x="10071" y="4022"/>
                </a:lnTo>
                <a:lnTo>
                  <a:pt x="10206" y="3817"/>
                </a:lnTo>
                <a:lnTo>
                  <a:pt x="10318" y="3593"/>
                </a:lnTo>
                <a:lnTo>
                  <a:pt x="10396" y="3351"/>
                </a:lnTo>
                <a:lnTo>
                  <a:pt x="10463" y="3109"/>
                </a:lnTo>
                <a:lnTo>
                  <a:pt x="10508" y="2848"/>
                </a:lnTo>
                <a:lnTo>
                  <a:pt x="10531" y="2606"/>
                </a:lnTo>
                <a:lnTo>
                  <a:pt x="10508" y="2346"/>
                </a:lnTo>
                <a:lnTo>
                  <a:pt x="10463" y="2141"/>
                </a:lnTo>
                <a:lnTo>
                  <a:pt x="10396" y="1880"/>
                </a:lnTo>
                <a:lnTo>
                  <a:pt x="10295" y="1638"/>
                </a:lnTo>
                <a:lnTo>
                  <a:pt x="10161" y="1415"/>
                </a:lnTo>
                <a:lnTo>
                  <a:pt x="9970" y="1210"/>
                </a:lnTo>
                <a:lnTo>
                  <a:pt x="9758" y="986"/>
                </a:lnTo>
                <a:lnTo>
                  <a:pt x="9500" y="819"/>
                </a:lnTo>
                <a:lnTo>
                  <a:pt x="9197" y="670"/>
                </a:lnTo>
                <a:lnTo>
                  <a:pt x="8850" y="521"/>
                </a:lnTo>
                <a:lnTo>
                  <a:pt x="8480" y="446"/>
                </a:lnTo>
                <a:lnTo>
                  <a:pt x="8010" y="428"/>
                </a:lnTo>
                <a:lnTo>
                  <a:pt x="7427" y="428"/>
                </a:lnTo>
                <a:lnTo>
                  <a:pt x="6834" y="446"/>
                </a:lnTo>
                <a:lnTo>
                  <a:pt x="6206" y="521"/>
                </a:lnTo>
                <a:lnTo>
                  <a:pt x="5624" y="633"/>
                </a:lnTo>
                <a:lnTo>
                  <a:pt x="5131" y="744"/>
                </a:lnTo>
                <a:lnTo>
                  <a:pt x="4750" y="856"/>
                </a:lnTo>
                <a:lnTo>
                  <a:pt x="4873" y="1564"/>
                </a:lnTo>
                <a:lnTo>
                  <a:pt x="5052" y="2495"/>
                </a:lnTo>
                <a:lnTo>
                  <a:pt x="5198" y="3556"/>
                </a:lnTo>
                <a:lnTo>
                  <a:pt x="5321" y="4673"/>
                </a:lnTo>
                <a:lnTo>
                  <a:pt x="5366" y="5213"/>
                </a:lnTo>
                <a:lnTo>
                  <a:pt x="5411" y="5753"/>
                </a:lnTo>
                <a:lnTo>
                  <a:pt x="5433" y="6275"/>
                </a:lnTo>
                <a:lnTo>
                  <a:pt x="5433" y="6740"/>
                </a:lnTo>
                <a:lnTo>
                  <a:pt x="5388" y="7168"/>
                </a:lnTo>
                <a:lnTo>
                  <a:pt x="5343" y="7541"/>
                </a:lnTo>
                <a:lnTo>
                  <a:pt x="5310" y="7708"/>
                </a:lnTo>
                <a:lnTo>
                  <a:pt x="5265" y="7857"/>
                </a:lnTo>
                <a:lnTo>
                  <a:pt x="5220" y="7969"/>
                </a:lnTo>
                <a:lnTo>
                  <a:pt x="5153" y="8062"/>
                </a:lnTo>
                <a:lnTo>
                  <a:pt x="5030" y="8248"/>
                </a:lnTo>
                <a:lnTo>
                  <a:pt x="4873" y="8397"/>
                </a:lnTo>
                <a:lnTo>
                  <a:pt x="4750" y="8528"/>
                </a:lnTo>
                <a:lnTo>
                  <a:pt x="4593" y="8640"/>
                </a:lnTo>
                <a:lnTo>
                  <a:pt x="4447" y="8714"/>
                </a:lnTo>
                <a:lnTo>
                  <a:pt x="4290" y="8751"/>
                </a:lnTo>
                <a:lnTo>
                  <a:pt x="4122" y="8788"/>
                </a:lnTo>
                <a:lnTo>
                  <a:pt x="3977" y="8788"/>
                </a:lnTo>
                <a:lnTo>
                  <a:pt x="3820" y="8751"/>
                </a:lnTo>
                <a:lnTo>
                  <a:pt x="3697" y="8714"/>
                </a:lnTo>
                <a:lnTo>
                  <a:pt x="3540" y="8677"/>
                </a:lnTo>
                <a:lnTo>
                  <a:pt x="3417" y="8602"/>
                </a:lnTo>
                <a:lnTo>
                  <a:pt x="3282" y="8491"/>
                </a:lnTo>
                <a:lnTo>
                  <a:pt x="3159" y="8360"/>
                </a:lnTo>
                <a:lnTo>
                  <a:pt x="3047" y="8248"/>
                </a:lnTo>
                <a:lnTo>
                  <a:pt x="2957" y="8062"/>
                </a:lnTo>
                <a:lnTo>
                  <a:pt x="2812" y="7857"/>
                </a:lnTo>
                <a:lnTo>
                  <a:pt x="2643" y="7671"/>
                </a:lnTo>
                <a:lnTo>
                  <a:pt x="2442" y="7541"/>
                </a:lnTo>
                <a:lnTo>
                  <a:pt x="2207" y="7466"/>
                </a:lnTo>
                <a:lnTo>
                  <a:pt x="1994" y="7429"/>
                </a:lnTo>
                <a:lnTo>
                  <a:pt x="1736" y="7429"/>
                </a:lnTo>
                <a:lnTo>
                  <a:pt x="1501" y="7466"/>
                </a:lnTo>
                <a:lnTo>
                  <a:pt x="1265" y="7559"/>
                </a:lnTo>
                <a:lnTo>
                  <a:pt x="1030" y="7708"/>
                </a:lnTo>
                <a:lnTo>
                  <a:pt x="817" y="7932"/>
                </a:lnTo>
                <a:lnTo>
                  <a:pt x="593" y="8211"/>
                </a:lnTo>
                <a:lnTo>
                  <a:pt x="425" y="8528"/>
                </a:lnTo>
                <a:lnTo>
                  <a:pt x="358" y="8714"/>
                </a:lnTo>
                <a:lnTo>
                  <a:pt x="280" y="8919"/>
                </a:lnTo>
                <a:lnTo>
                  <a:pt x="235" y="9142"/>
                </a:lnTo>
                <a:lnTo>
                  <a:pt x="168" y="9347"/>
                </a:lnTo>
                <a:lnTo>
                  <a:pt x="123" y="9608"/>
                </a:lnTo>
                <a:lnTo>
                  <a:pt x="100" y="9887"/>
                </a:lnTo>
                <a:lnTo>
                  <a:pt x="78" y="10185"/>
                </a:lnTo>
                <a:lnTo>
                  <a:pt x="78" y="10464"/>
                </a:lnTo>
                <a:lnTo>
                  <a:pt x="78" y="10706"/>
                </a:lnTo>
                <a:lnTo>
                  <a:pt x="100" y="10967"/>
                </a:lnTo>
                <a:lnTo>
                  <a:pt x="123" y="11172"/>
                </a:lnTo>
                <a:lnTo>
                  <a:pt x="168" y="11395"/>
                </a:lnTo>
                <a:lnTo>
                  <a:pt x="212" y="11600"/>
                </a:lnTo>
                <a:lnTo>
                  <a:pt x="280" y="11786"/>
                </a:lnTo>
                <a:lnTo>
                  <a:pt x="336" y="11973"/>
                </a:lnTo>
                <a:lnTo>
                  <a:pt x="425" y="12140"/>
                </a:lnTo>
                <a:lnTo>
                  <a:pt x="582" y="12419"/>
                </a:lnTo>
                <a:lnTo>
                  <a:pt x="773" y="12680"/>
                </a:lnTo>
                <a:lnTo>
                  <a:pt x="985" y="12866"/>
                </a:lnTo>
                <a:lnTo>
                  <a:pt x="1198" y="12997"/>
                </a:lnTo>
                <a:lnTo>
                  <a:pt x="1434" y="13108"/>
                </a:lnTo>
                <a:lnTo>
                  <a:pt x="1646" y="13183"/>
                </a:lnTo>
                <a:lnTo>
                  <a:pt x="1893" y="13183"/>
                </a:lnTo>
                <a:lnTo>
                  <a:pt x="2106" y="13146"/>
                </a:lnTo>
                <a:lnTo>
                  <a:pt x="2296" y="13071"/>
                </a:lnTo>
                <a:lnTo>
                  <a:pt x="2464" y="12960"/>
                </a:lnTo>
                <a:lnTo>
                  <a:pt x="2621" y="12792"/>
                </a:lnTo>
                <a:lnTo>
                  <a:pt x="2722" y="12606"/>
                </a:lnTo>
                <a:lnTo>
                  <a:pt x="2834" y="12419"/>
                </a:lnTo>
                <a:lnTo>
                  <a:pt x="2957" y="12289"/>
                </a:lnTo>
                <a:lnTo>
                  <a:pt x="3114" y="12177"/>
                </a:lnTo>
                <a:lnTo>
                  <a:pt x="3260" y="12103"/>
                </a:lnTo>
                <a:lnTo>
                  <a:pt x="3439" y="12103"/>
                </a:lnTo>
                <a:lnTo>
                  <a:pt x="3607" y="12103"/>
                </a:lnTo>
                <a:lnTo>
                  <a:pt x="3753" y="12177"/>
                </a:lnTo>
                <a:lnTo>
                  <a:pt x="3932" y="12252"/>
                </a:lnTo>
                <a:lnTo>
                  <a:pt x="4100" y="12364"/>
                </a:lnTo>
                <a:lnTo>
                  <a:pt x="4257" y="12494"/>
                </a:lnTo>
                <a:lnTo>
                  <a:pt x="4380" y="12643"/>
                </a:lnTo>
                <a:lnTo>
                  <a:pt x="4514" y="12829"/>
                </a:lnTo>
                <a:lnTo>
                  <a:pt x="4593" y="13034"/>
                </a:lnTo>
                <a:lnTo>
                  <a:pt x="4682" y="13257"/>
                </a:lnTo>
                <a:lnTo>
                  <a:pt x="4727" y="13462"/>
                </a:lnTo>
                <a:lnTo>
                  <a:pt x="4750" y="13686"/>
                </a:lnTo>
                <a:lnTo>
                  <a:pt x="4727" y="14282"/>
                </a:lnTo>
                <a:lnTo>
                  <a:pt x="4682" y="15045"/>
                </a:lnTo>
                <a:lnTo>
                  <a:pt x="4638" y="15976"/>
                </a:lnTo>
                <a:lnTo>
                  <a:pt x="4615" y="16926"/>
                </a:lnTo>
                <a:lnTo>
                  <a:pt x="4593" y="17968"/>
                </a:lnTo>
                <a:lnTo>
                  <a:pt x="4593" y="19011"/>
                </a:lnTo>
                <a:lnTo>
                  <a:pt x="4615" y="19514"/>
                </a:lnTo>
                <a:lnTo>
                  <a:pt x="4638" y="19980"/>
                </a:lnTo>
                <a:lnTo>
                  <a:pt x="4682" y="20426"/>
                </a:lnTo>
                <a:lnTo>
                  <a:pt x="4750" y="20836"/>
                </a:lnTo>
                <a:lnTo>
                  <a:pt x="4873" y="20929"/>
                </a:lnTo>
                <a:lnTo>
                  <a:pt x="5063" y="21004"/>
                </a:lnTo>
                <a:lnTo>
                  <a:pt x="5287" y="21078"/>
                </a:lnTo>
                <a:lnTo>
                  <a:pt x="5500" y="21115"/>
                </a:lnTo>
                <a:lnTo>
                  <a:pt x="6060" y="21115"/>
                </a:lnTo>
                <a:lnTo>
                  <a:pt x="6654" y="21078"/>
                </a:lnTo>
                <a:lnTo>
                  <a:pt x="7326" y="21004"/>
                </a:lnTo>
                <a:lnTo>
                  <a:pt x="8010" y="20929"/>
                </a:lnTo>
                <a:lnTo>
                  <a:pt x="8704" y="20855"/>
                </a:lnTo>
                <a:lnTo>
                  <a:pt x="9365" y="20836"/>
                </a:lnTo>
                <a:close/>
              </a:path>
            </a:pathLst>
          </a:custGeom>
          <a:solidFill>
            <a:schemeClr val="bg2"/>
          </a:solidFill>
          <a:ln w="9525">
            <a:round/>
            <a:headEnd/>
            <a:tailEnd/>
          </a:ln>
          <a:scene3d>
            <a:camera prst="legacyPerspectiveFront">
              <a:rot lat="0" lon="300000" rev="0"/>
            </a:camera>
            <a:lightRig rig="legacyFlat4" dir="b"/>
          </a:scene3d>
          <a:sp3d extrusionH="227000" prstMaterial="legacyMatte">
            <a:bevelT w="13500" h="13500" prst="angle"/>
            <a:bevelB w="13500" h="13500" prst="angle"/>
            <a:extrusionClr>
              <a:schemeClr val="bg2"/>
            </a:extrusionClr>
          </a:sp3d>
        </p:spPr>
        <p:txBody>
          <a:bodyPr anchor="ctr" anchorCtr="1">
            <a:flatTx/>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83976" name="Rectangle 2"/>
          <p:cNvSpPr>
            <a:spLocks noGrp="1" noChangeArrowheads="1"/>
          </p:cNvSpPr>
          <p:nvPr>
            <p:ph type="title"/>
          </p:nvPr>
        </p:nvSpPr>
        <p:spPr>
          <a:xfrm>
            <a:off x="1600200" y="685800"/>
            <a:ext cx="8991600" cy="1143000"/>
          </a:xfrm>
        </p:spPr>
        <p:txBody>
          <a:bodyPr/>
          <a:lstStyle/>
          <a:p>
            <a:pPr eaLnBrk="1" hangingPunct="1">
              <a:buClr>
                <a:srgbClr val="FFFF66"/>
              </a:buClr>
            </a:pPr>
            <a:r>
              <a:rPr lang="en-US" sz="4000" dirty="0">
                <a:solidFill>
                  <a:schemeClr val="tx1"/>
                </a:solidFill>
              </a:rPr>
              <a:t>Inspector General </a:t>
            </a:r>
            <a:br>
              <a:rPr lang="en-US" sz="4000" dirty="0">
                <a:solidFill>
                  <a:schemeClr val="tx1"/>
                </a:solidFill>
              </a:rPr>
            </a:br>
            <a:r>
              <a:rPr lang="en-US" sz="4000" dirty="0">
                <a:solidFill>
                  <a:schemeClr val="tx1"/>
                </a:solidFill>
              </a:rPr>
              <a:t>Preliminary Analysis </a:t>
            </a:r>
            <a:br>
              <a:rPr lang="en-US" sz="4000" dirty="0">
                <a:solidFill>
                  <a:schemeClr val="tx1"/>
                </a:solidFill>
              </a:rPr>
            </a:br>
            <a:r>
              <a:rPr lang="en-US" sz="2400" dirty="0">
                <a:solidFill>
                  <a:schemeClr val="tx1"/>
                </a:solidFill>
              </a:rPr>
              <a:t>(Step 2 – Course of Action)</a:t>
            </a:r>
            <a:r>
              <a:rPr lang="en-US" sz="1600" dirty="0">
                <a:solidFill>
                  <a:schemeClr val="tx1"/>
                </a:solidFill>
              </a:rPr>
              <a:t/>
            </a:r>
            <a:br>
              <a:rPr lang="en-US" sz="1600" dirty="0">
                <a:solidFill>
                  <a:schemeClr val="tx1"/>
                </a:solidFill>
              </a:rPr>
            </a:br>
            <a:r>
              <a:rPr lang="en-US" sz="3600" dirty="0">
                <a:solidFill>
                  <a:schemeClr val="tx1"/>
                </a:solidFill>
              </a:rPr>
              <a:t>	</a:t>
            </a:r>
          </a:p>
        </p:txBody>
      </p:sp>
      <p:sp>
        <p:nvSpPr>
          <p:cNvPr id="9" name="Oval 8"/>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78929640"/>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ppt_y"/>
                                          </p:val>
                                        </p:tav>
                                        <p:tav tm="100000">
                                          <p:val>
                                            <p:strVal val="#ppt_y"/>
                                          </p:val>
                                        </p:tav>
                                      </p:tavLst>
                                    </p:anim>
                                  </p:childTnLst>
                                </p:cTn>
                              </p:par>
                              <p:par>
                                <p:cTn id="27" presetID="35" presetClass="entr" presetSubtype="0" fill="hold" grpId="0" nodeType="withEffect">
                                  <p:stCondLst>
                                    <p:cond delay="0"/>
                                  </p:stCondLst>
                                  <p:childTnLst>
                                    <p:set>
                                      <p:cBhvr>
                                        <p:cTn id="28" dur="1" fill="hold">
                                          <p:stCondLst>
                                            <p:cond delay="0"/>
                                          </p:stCondLst>
                                        </p:cTn>
                                        <p:tgtEl>
                                          <p:spTgt spid="56331"/>
                                        </p:tgtEl>
                                        <p:attrNameLst>
                                          <p:attrName>style.visibility</p:attrName>
                                        </p:attrNameLst>
                                      </p:cBhvr>
                                      <p:to>
                                        <p:strVal val="visible"/>
                                      </p:to>
                                    </p:set>
                                    <p:animEffect transition="in" filter="fade">
                                      <p:cBhvr>
                                        <p:cTn id="29" dur="2000"/>
                                        <p:tgtEl>
                                          <p:spTgt spid="56331"/>
                                        </p:tgtEl>
                                      </p:cBhvr>
                                    </p:animEffect>
                                    <p:anim calcmode="lin" valueType="num">
                                      <p:cBhvr>
                                        <p:cTn id="30" dur="2000" fill="hold"/>
                                        <p:tgtEl>
                                          <p:spTgt spid="56331"/>
                                        </p:tgtEl>
                                        <p:attrNameLst>
                                          <p:attrName>style.rotation</p:attrName>
                                        </p:attrNameLst>
                                      </p:cBhvr>
                                      <p:tavLst>
                                        <p:tav tm="0">
                                          <p:val>
                                            <p:fltVal val="720"/>
                                          </p:val>
                                        </p:tav>
                                        <p:tav tm="100000">
                                          <p:val>
                                            <p:fltVal val="0"/>
                                          </p:val>
                                        </p:tav>
                                      </p:tavLst>
                                    </p:anim>
                                    <p:anim calcmode="lin" valueType="num">
                                      <p:cBhvr>
                                        <p:cTn id="31" dur="2000" fill="hold"/>
                                        <p:tgtEl>
                                          <p:spTgt spid="56331"/>
                                        </p:tgtEl>
                                        <p:attrNameLst>
                                          <p:attrName>ppt_h</p:attrName>
                                        </p:attrNameLst>
                                      </p:cBhvr>
                                      <p:tavLst>
                                        <p:tav tm="0">
                                          <p:val>
                                            <p:fltVal val="0"/>
                                          </p:val>
                                        </p:tav>
                                        <p:tav tm="100000">
                                          <p:val>
                                            <p:strVal val="#ppt_h"/>
                                          </p:val>
                                        </p:tav>
                                      </p:tavLst>
                                    </p:anim>
                                    <p:anim calcmode="lin" valueType="num">
                                      <p:cBhvr>
                                        <p:cTn id="32" dur="2000" fill="hold"/>
                                        <p:tgtEl>
                                          <p:spTgt spid="56331"/>
                                        </p:tgtEl>
                                        <p:attrNameLst>
                                          <p:attrName>ppt_w</p:attrName>
                                        </p:attrNameLst>
                                      </p:cBhvr>
                                      <p:tavLst>
                                        <p:tav tm="0">
                                          <p:val>
                                            <p:fltVal val="0"/>
                                          </p:val>
                                        </p:tav>
                                        <p:tav tm="100000">
                                          <p:val>
                                            <p:strVal val="#ppt_w"/>
                                          </p:val>
                                        </p:tav>
                                      </p:tavLst>
                                    </p:anim>
                                  </p:childTnLst>
                                </p:cTn>
                              </p:par>
                              <p:par>
                                <p:cTn id="33" presetID="1" presetClass="exit"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P spid="56331" grpId="0"/>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62467" name="Rectangle 2"/>
          <p:cNvSpPr>
            <a:spLocks noGrp="1" noChangeArrowheads="1"/>
          </p:cNvSpPr>
          <p:nvPr>
            <p:ph type="title"/>
          </p:nvPr>
        </p:nvSpPr>
        <p:spPr>
          <a:xfrm>
            <a:off x="2590802" y="206828"/>
            <a:ext cx="7086600" cy="1143000"/>
          </a:xfrm>
        </p:spPr>
        <p:txBody>
          <a:bodyPr/>
          <a:lstStyle/>
          <a:p>
            <a:pPr eaLnBrk="1" hangingPunct="1"/>
            <a:r>
              <a:rPr lang="en-US" sz="4000" dirty="0"/>
              <a:t>STEP 2:  Conduct IGPA</a:t>
            </a:r>
            <a:br>
              <a:rPr lang="en-US" sz="4000" dirty="0"/>
            </a:br>
            <a:r>
              <a:rPr lang="en-US" sz="3400" dirty="0"/>
              <a:t>Select a Course of Action</a:t>
            </a:r>
          </a:p>
        </p:txBody>
      </p:sp>
      <p:sp>
        <p:nvSpPr>
          <p:cNvPr id="62469" name="Rectangle 4"/>
          <p:cNvSpPr>
            <a:spLocks noChangeArrowheads="1"/>
          </p:cNvSpPr>
          <p:nvPr/>
        </p:nvSpPr>
        <p:spPr bwMode="auto">
          <a:xfrm>
            <a:off x="1661770" y="6120780"/>
            <a:ext cx="4627742" cy="338554"/>
          </a:xfrm>
          <a:prstGeom prst="rect">
            <a:avLst/>
          </a:prstGeom>
          <a:noFill/>
          <a:ln w="76200">
            <a:noFill/>
            <a:miter lim="800000"/>
            <a:headEnd/>
            <a:tailEnd/>
          </a:ln>
        </p:spPr>
        <p:txBody>
          <a:bodyPr wrap="none">
            <a:spAutoFit/>
          </a:bodyPr>
          <a:lstStyle/>
          <a:p>
            <a:pPr fontAlgn="base">
              <a:spcBef>
                <a:spcPct val="0"/>
              </a:spcBef>
              <a:spcAft>
                <a:spcPct val="0"/>
              </a:spcAft>
            </a:pP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Section 3-1-1 (II-3-2)</a:t>
            </a:r>
          </a:p>
        </p:txBody>
      </p:sp>
      <p:sp>
        <p:nvSpPr>
          <p:cNvPr id="3" name="TextBox 2"/>
          <p:cNvSpPr txBox="1"/>
          <p:nvPr/>
        </p:nvSpPr>
        <p:spPr>
          <a:xfrm>
            <a:off x="1762226" y="1914626"/>
            <a:ext cx="8677175" cy="2292935"/>
          </a:xfrm>
          <a:prstGeom prst="rect">
            <a:avLst/>
          </a:prstGeom>
          <a:noFill/>
        </p:spPr>
        <p:txBody>
          <a:bodyPr wrap="square" rtlCol="0">
            <a:spAutoFit/>
          </a:bodyPr>
          <a:lstStyle/>
          <a:p>
            <a:pPr marL="342900" indent="-342900" fontAlgn="base">
              <a:spcBef>
                <a:spcPts val="600"/>
              </a:spcBef>
              <a:spcAft>
                <a:spcPct val="0"/>
              </a:spcAft>
              <a:buFont typeface="Wingdings" panose="05000000000000000000" pitchFamily="2" charset="2"/>
              <a:buChar char="v"/>
            </a:pPr>
            <a:r>
              <a:rPr lang="en-US" sz="3200" b="1" dirty="0">
                <a:solidFill>
                  <a:srgbClr val="000000"/>
                </a:solidFill>
                <a:latin typeface="Arial" charset="0"/>
                <a:cs typeface="Arial" charset="0"/>
              </a:rPr>
              <a:t>Inspection</a:t>
            </a:r>
          </a:p>
          <a:p>
            <a:pPr marL="342900" indent="-342900" fontAlgn="base">
              <a:spcBef>
                <a:spcPts val="600"/>
              </a:spcBef>
              <a:spcAft>
                <a:spcPct val="0"/>
              </a:spcAft>
              <a:buFont typeface="Wingdings" panose="05000000000000000000" pitchFamily="2" charset="2"/>
              <a:buChar char="v"/>
            </a:pPr>
            <a:r>
              <a:rPr lang="en-US" sz="3200" b="1" dirty="0">
                <a:solidFill>
                  <a:srgbClr val="000000"/>
                </a:solidFill>
                <a:latin typeface="Arial" charset="0"/>
                <a:cs typeface="Arial" charset="0"/>
              </a:rPr>
              <a:t>Assistance Inquiry</a:t>
            </a:r>
          </a:p>
          <a:p>
            <a:pPr marL="342900" indent="-342900" fontAlgn="base">
              <a:spcBef>
                <a:spcPts val="600"/>
              </a:spcBef>
              <a:spcAft>
                <a:spcPct val="0"/>
              </a:spcAft>
              <a:buFont typeface="Wingdings" panose="05000000000000000000" pitchFamily="2" charset="2"/>
              <a:buChar char="v"/>
            </a:pPr>
            <a:r>
              <a:rPr lang="en-US" sz="3200" b="1" dirty="0">
                <a:solidFill>
                  <a:srgbClr val="FF0000"/>
                </a:solidFill>
                <a:latin typeface="Arial" charset="0"/>
                <a:cs typeface="Arial" charset="0"/>
              </a:rPr>
              <a:t>Referral </a:t>
            </a:r>
            <a:r>
              <a:rPr lang="en-US" sz="2000" b="1" dirty="0">
                <a:solidFill>
                  <a:srgbClr val="FF0000"/>
                </a:solidFill>
                <a:latin typeface="Arial" charset="0"/>
                <a:cs typeface="Arial" charset="0"/>
              </a:rPr>
              <a:t>(command, other agency, or IG) </a:t>
            </a:r>
          </a:p>
          <a:p>
            <a:pPr marL="342900" indent="-342900" fontAlgn="base">
              <a:spcBef>
                <a:spcPts val="600"/>
              </a:spcBef>
              <a:spcAft>
                <a:spcPct val="0"/>
              </a:spcAft>
              <a:buFont typeface="Wingdings" panose="05000000000000000000" pitchFamily="2" charset="2"/>
              <a:buChar char="v"/>
            </a:pPr>
            <a:r>
              <a:rPr lang="en-US" sz="3200" b="1" dirty="0">
                <a:solidFill>
                  <a:srgbClr val="000000"/>
                </a:solidFill>
                <a:latin typeface="Arial" charset="0"/>
                <a:cs typeface="Arial" charset="0"/>
              </a:rPr>
              <a:t>Investigation / Investigative Inquiry</a:t>
            </a:r>
          </a:p>
        </p:txBody>
      </p:sp>
    </p:spTree>
    <p:extLst>
      <p:ext uri="{BB962C8B-B14F-4D97-AF65-F5344CB8AC3E}">
        <p14:creationId xmlns:p14="http://schemas.microsoft.com/office/powerpoint/2010/main" val="3720027862"/>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2" end="2"/>
                                            </p:txEl>
                                          </p:spTgt>
                                        </p:tgtEl>
                                      </p:cBhvr>
                                    </p:animEffect>
                                    <p:animScale>
                                      <p:cBhvr>
                                        <p:cTn id="7" dur="250" autoRev="1" fill="hold"/>
                                        <p:tgtEl>
                                          <p:spTgt spid="3">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oter Placeholder 2"/>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126979" name="Rectangle 2"/>
          <p:cNvSpPr>
            <a:spLocks noGrp="1" noChangeArrowheads="1"/>
          </p:cNvSpPr>
          <p:nvPr>
            <p:ph type="title"/>
          </p:nvPr>
        </p:nvSpPr>
        <p:spPr>
          <a:xfrm>
            <a:off x="3227324" y="613447"/>
            <a:ext cx="6172200" cy="685800"/>
          </a:xfrm>
        </p:spPr>
        <p:txBody>
          <a:bodyPr/>
          <a:lstStyle/>
          <a:p>
            <a:pPr eaLnBrk="1" hangingPunct="1"/>
            <a:r>
              <a:rPr lang="en-US" sz="4000" dirty="0">
                <a:solidFill>
                  <a:schemeClr val="tx1"/>
                </a:solidFill>
              </a:rPr>
              <a:t>Referring Allegations to the Command </a:t>
            </a:r>
            <a:r>
              <a:rPr lang="en-US" sz="2000" dirty="0">
                <a:solidFill>
                  <a:schemeClr val="tx1"/>
                </a:solidFill>
              </a:rPr>
              <a:t>(1 OF 2)</a:t>
            </a:r>
          </a:p>
        </p:txBody>
      </p:sp>
      <p:sp>
        <p:nvSpPr>
          <p:cNvPr id="126980" name="Text Box 3"/>
          <p:cNvSpPr txBox="1">
            <a:spLocks noChangeArrowheads="1"/>
          </p:cNvSpPr>
          <p:nvPr/>
        </p:nvSpPr>
        <p:spPr bwMode="auto">
          <a:xfrm>
            <a:off x="1828800" y="1715430"/>
            <a:ext cx="8371894" cy="4862870"/>
          </a:xfrm>
          <a:prstGeom prst="rect">
            <a:avLst/>
          </a:prstGeom>
          <a:noFill/>
          <a:ln w="76200">
            <a:noFill/>
            <a:miter lim="800000"/>
            <a:headEnd/>
            <a:tailEnd/>
          </a:ln>
        </p:spPr>
        <p:txBody>
          <a:bodyPr wrap="square">
            <a:spAutoFit/>
          </a:bodyPr>
          <a:lstStyle/>
          <a:p>
            <a:pPr fontAlgn="base">
              <a:spcBef>
                <a:spcPts val="600"/>
              </a:spcBef>
              <a:spcAft>
                <a:spcPct val="0"/>
              </a:spcAft>
              <a:buClr>
                <a:srgbClr val="000000"/>
              </a:buClr>
              <a:buFont typeface="Arial" charset="0"/>
              <a:buChar char="•"/>
            </a:pPr>
            <a:r>
              <a:rPr lang="en-US" sz="2200" b="1" dirty="0">
                <a:solidFill>
                  <a:srgbClr val="000000"/>
                </a:solidFill>
                <a:latin typeface="Arial" charset="0"/>
                <a:cs typeface="Arial" charset="0"/>
              </a:rPr>
              <a:t> IGs will formally </a:t>
            </a:r>
            <a:r>
              <a:rPr lang="en-US" sz="2200" b="1" i="1" dirty="0">
                <a:solidFill>
                  <a:srgbClr val="000000"/>
                </a:solidFill>
                <a:latin typeface="Arial" charset="0"/>
                <a:cs typeface="Arial" charset="0"/>
              </a:rPr>
              <a:t>refer </a:t>
            </a:r>
            <a:r>
              <a:rPr lang="en-US" sz="2200" b="1" i="1" u="sng" dirty="0">
                <a:solidFill>
                  <a:srgbClr val="FF0000"/>
                </a:solidFill>
                <a:latin typeface="Arial" charset="0"/>
                <a:cs typeface="Arial" charset="0"/>
              </a:rPr>
              <a:t>ALL</a:t>
            </a:r>
            <a:r>
              <a:rPr lang="en-US" sz="2200" b="1" i="1" dirty="0">
                <a:solidFill>
                  <a:srgbClr val="000000"/>
                </a:solidFill>
                <a:latin typeface="Arial" charset="0"/>
                <a:cs typeface="Arial" charset="0"/>
              </a:rPr>
              <a:t> command-appropriate allegations to the command </a:t>
            </a:r>
            <a:r>
              <a:rPr lang="en-US" sz="2200" b="1" dirty="0">
                <a:solidFill>
                  <a:srgbClr val="000000"/>
                </a:solidFill>
                <a:latin typeface="Arial" charset="0"/>
                <a:cs typeface="Arial" charset="0"/>
              </a:rPr>
              <a:t>unless explicitly directed otherwise by the Directing Authority</a:t>
            </a:r>
          </a:p>
          <a:p>
            <a:pPr fontAlgn="base">
              <a:spcAft>
                <a:spcPct val="0"/>
              </a:spcAft>
              <a:buClr>
                <a:srgbClr val="000000"/>
              </a:buClr>
            </a:pPr>
            <a:endParaRPr lang="en-US" sz="800" b="1" dirty="0">
              <a:solidFill>
                <a:srgbClr val="000000"/>
              </a:solidFill>
              <a:latin typeface="Arial" charset="0"/>
              <a:cs typeface="Arial" charset="0"/>
            </a:endParaRPr>
          </a:p>
          <a:p>
            <a:pPr fontAlgn="base">
              <a:spcBef>
                <a:spcPts val="600"/>
              </a:spcBef>
              <a:spcAft>
                <a:spcPct val="0"/>
              </a:spcAft>
              <a:buClr>
                <a:srgbClr val="000000"/>
              </a:buClr>
              <a:buFont typeface="Arial" charset="0"/>
              <a:buChar char="•"/>
            </a:pPr>
            <a:r>
              <a:rPr lang="en-US" sz="2200" b="1" dirty="0">
                <a:solidFill>
                  <a:srgbClr val="000000"/>
                </a:solidFill>
                <a:latin typeface="Arial" charset="0"/>
                <a:cs typeface="Arial" charset="0"/>
              </a:rPr>
              <a:t> The command will execute all notifications to Subject(s), Suspect(s), and Commander / supervisor</a:t>
            </a:r>
          </a:p>
          <a:p>
            <a:pPr fontAlgn="base">
              <a:spcAft>
                <a:spcPct val="0"/>
              </a:spcAft>
              <a:buClr>
                <a:srgbClr val="000000"/>
              </a:buClr>
              <a:buFont typeface="Arial" charset="0"/>
              <a:buChar char="•"/>
            </a:pPr>
            <a:endParaRPr lang="en-US" sz="800" b="1" dirty="0">
              <a:solidFill>
                <a:srgbClr val="000000"/>
              </a:solidFill>
              <a:latin typeface="Arial" charset="0"/>
              <a:cs typeface="Arial" charset="0"/>
            </a:endParaRPr>
          </a:p>
          <a:p>
            <a:pPr fontAlgn="base">
              <a:spcBef>
                <a:spcPts val="600"/>
              </a:spcBef>
              <a:spcAft>
                <a:spcPct val="0"/>
              </a:spcAft>
              <a:buClr>
                <a:srgbClr val="000000"/>
              </a:buClr>
              <a:buFont typeface="Arial" charset="0"/>
              <a:buChar char="•"/>
            </a:pPr>
            <a:r>
              <a:rPr lang="en-US" sz="2200" b="1" dirty="0">
                <a:solidFill>
                  <a:srgbClr val="000000"/>
                </a:solidFill>
                <a:latin typeface="Arial" charset="0"/>
                <a:cs typeface="Arial" charset="0"/>
              </a:rPr>
              <a:t> IGs will </a:t>
            </a:r>
            <a:r>
              <a:rPr lang="en-US" sz="2200" b="1" i="1" dirty="0">
                <a:solidFill>
                  <a:srgbClr val="000000"/>
                </a:solidFill>
                <a:latin typeface="Arial" charset="0"/>
                <a:cs typeface="Arial" charset="0"/>
              </a:rPr>
              <a:t>review the resulting command product to </a:t>
            </a:r>
            <a:r>
              <a:rPr lang="en-US" sz="2200" b="1" i="1" u="sng" dirty="0">
                <a:solidFill>
                  <a:srgbClr val="000000"/>
                </a:solidFill>
                <a:latin typeface="Arial" charset="0"/>
                <a:cs typeface="Arial" charset="0"/>
              </a:rPr>
              <a:t>verify the command addressed the nature of the allegation</a:t>
            </a:r>
            <a:r>
              <a:rPr lang="en-US" sz="2200" b="1" i="1" dirty="0">
                <a:solidFill>
                  <a:srgbClr val="000000"/>
                </a:solidFill>
                <a:latin typeface="Arial" charset="0"/>
                <a:cs typeface="Arial" charset="0"/>
              </a:rPr>
              <a:t> </a:t>
            </a:r>
            <a:r>
              <a:rPr lang="en-US" sz="2200" b="1" dirty="0">
                <a:solidFill>
                  <a:srgbClr val="000000"/>
                </a:solidFill>
                <a:latin typeface="Arial" charset="0"/>
                <a:cs typeface="Arial" charset="0"/>
              </a:rPr>
              <a:t>referred by the IG; </a:t>
            </a:r>
            <a:r>
              <a:rPr lang="en-US" sz="2200" b="1" i="1" u="sng" dirty="0">
                <a:solidFill>
                  <a:srgbClr val="FF0000"/>
                </a:solidFill>
                <a:latin typeface="Arial" charset="0"/>
                <a:cs typeface="Arial" charset="0"/>
              </a:rPr>
              <a:t>DO NOT </a:t>
            </a:r>
            <a:r>
              <a:rPr lang="en-US" sz="2200" b="1" dirty="0">
                <a:solidFill>
                  <a:srgbClr val="000000"/>
                </a:solidFill>
                <a:latin typeface="Arial" charset="0"/>
                <a:cs typeface="Arial" charset="0"/>
              </a:rPr>
              <a:t>evaluate the quality of the command product</a:t>
            </a:r>
          </a:p>
          <a:p>
            <a:pPr fontAlgn="base">
              <a:spcBef>
                <a:spcPts val="600"/>
              </a:spcBef>
              <a:spcAft>
                <a:spcPct val="0"/>
              </a:spcAft>
              <a:buClr>
                <a:srgbClr val="000000"/>
              </a:buClr>
              <a:buFont typeface="Arial" charset="0"/>
              <a:buChar char="•"/>
            </a:pPr>
            <a:endParaRPr lang="en-US" sz="800" b="1" dirty="0">
              <a:solidFill>
                <a:srgbClr val="000000"/>
              </a:solidFill>
              <a:latin typeface="Arial" charset="0"/>
              <a:cs typeface="Arial" charset="0"/>
            </a:endParaRPr>
          </a:p>
          <a:p>
            <a:pPr fontAlgn="base">
              <a:spcBef>
                <a:spcPts val="600"/>
              </a:spcBef>
              <a:spcAft>
                <a:spcPct val="0"/>
              </a:spcAft>
              <a:buClr>
                <a:srgbClr val="000000"/>
              </a:buClr>
              <a:buFont typeface="Arial" charset="0"/>
              <a:buChar char="•"/>
            </a:pPr>
            <a:r>
              <a:rPr lang="en-US" sz="2200" b="1" dirty="0">
                <a:solidFill>
                  <a:srgbClr val="000000"/>
                </a:solidFill>
                <a:latin typeface="Arial" charset="0"/>
                <a:cs typeface="Arial" charset="0"/>
              </a:rPr>
              <a:t> If the command product properly addressed the allegation(s), </a:t>
            </a:r>
            <a:r>
              <a:rPr lang="en-US" sz="2200" b="1" i="1" dirty="0">
                <a:solidFill>
                  <a:srgbClr val="000000"/>
                </a:solidFill>
                <a:latin typeface="Arial" charset="0"/>
                <a:cs typeface="Arial" charset="0"/>
              </a:rPr>
              <a:t>close the case in IGARS </a:t>
            </a:r>
            <a:r>
              <a:rPr lang="en-US" sz="2200" b="1" dirty="0">
                <a:solidFill>
                  <a:srgbClr val="000000"/>
                </a:solidFill>
                <a:latin typeface="Arial" charset="0"/>
                <a:cs typeface="Arial" charset="0"/>
              </a:rPr>
              <a:t>as “Command Referred”</a:t>
            </a:r>
          </a:p>
          <a:p>
            <a:pPr fontAlgn="base">
              <a:spcBef>
                <a:spcPct val="0"/>
              </a:spcBef>
              <a:spcAft>
                <a:spcPct val="0"/>
              </a:spcAft>
              <a:buClr>
                <a:srgbClr val="000000"/>
              </a:buClr>
              <a:buFont typeface="Arial" charset="0"/>
              <a:buChar char="•"/>
            </a:pPr>
            <a:endParaRPr lang="en-US" sz="2400" b="1" dirty="0">
              <a:solidFill>
                <a:srgbClr val="000000"/>
              </a:solidFill>
              <a:latin typeface="Arial" charset="0"/>
              <a:cs typeface="Arial" charset="0"/>
            </a:endParaRPr>
          </a:p>
        </p:txBody>
      </p:sp>
      <p:sp>
        <p:nvSpPr>
          <p:cNvPr id="126981" name="Text Box 8"/>
          <p:cNvSpPr txBox="1">
            <a:spLocks noChangeArrowheads="1"/>
          </p:cNvSpPr>
          <p:nvPr/>
        </p:nvSpPr>
        <p:spPr bwMode="auto">
          <a:xfrm>
            <a:off x="1691030" y="6146513"/>
            <a:ext cx="8976970" cy="584775"/>
          </a:xfrm>
          <a:prstGeom prst="rect">
            <a:avLst/>
          </a:prstGeom>
          <a:noFill/>
          <a:ln w="76200">
            <a:noFill/>
            <a:miter lim="800000"/>
            <a:headEnd/>
            <a:tailEnd/>
          </a:ln>
        </p:spPr>
        <p:txBody>
          <a:bodyPr wrap="square">
            <a:spAutoFit/>
          </a:bodyPr>
          <a:lstStyle/>
          <a:p>
            <a:pPr fontAlgn="base">
              <a:lnSpc>
                <a:spcPct val="90000"/>
              </a:lnSpc>
              <a:spcBef>
                <a:spcPct val="20000"/>
              </a:spcBef>
              <a:spcAft>
                <a:spcPct val="0"/>
              </a:spcAft>
              <a:buClr>
                <a:srgbClr val="3694B6"/>
              </a:buClr>
            </a:pPr>
            <a:r>
              <a:rPr lang="en-US" sz="1600" b="1" dirty="0">
                <a:solidFill>
                  <a:srgbClr val="FF0000"/>
                </a:solidFill>
                <a:latin typeface="Arial" charset="0"/>
                <a:cs typeface="Arial" charset="0"/>
              </a:rPr>
              <a:t>AR 20-1, Paragraph 7-1a and 7-1i; </a:t>
            </a: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Section 3-1-1 (II-3-2) and (II-3-8)</a:t>
            </a:r>
          </a:p>
          <a:p>
            <a:pPr fontAlgn="base">
              <a:lnSpc>
                <a:spcPct val="90000"/>
              </a:lnSpc>
              <a:spcBef>
                <a:spcPct val="20000"/>
              </a:spcBef>
              <a:spcAft>
                <a:spcPct val="0"/>
              </a:spcAft>
              <a:buClr>
                <a:srgbClr val="3694B6"/>
              </a:buClr>
            </a:pPr>
            <a:r>
              <a:rPr lang="en-US" sz="1600" b="1" dirty="0">
                <a:solidFill>
                  <a:srgbClr val="FF0000"/>
                </a:solidFill>
                <a:latin typeface="Arial" charset="0"/>
                <a:cs typeface="Arial" charset="0"/>
              </a:rPr>
              <a:t> </a:t>
            </a:r>
          </a:p>
        </p:txBody>
      </p:sp>
      <p:grpSp>
        <p:nvGrpSpPr>
          <p:cNvPr id="126982" name="Group 12"/>
          <p:cNvGrpSpPr>
            <a:grpSpLocks/>
          </p:cNvGrpSpPr>
          <p:nvPr/>
        </p:nvGrpSpPr>
        <p:grpSpPr bwMode="auto">
          <a:xfrm>
            <a:off x="9436100" y="152400"/>
            <a:ext cx="1231900" cy="1219200"/>
            <a:chOff x="7467600" y="76200"/>
            <a:chExt cx="1231900" cy="1219200"/>
          </a:xfrm>
        </p:grpSpPr>
        <p:sp>
          <p:nvSpPr>
            <p:cNvPr id="13" name="AutoShape 5"/>
            <p:cNvSpPr>
              <a:spLocks noChangeArrowheads="1"/>
            </p:cNvSpPr>
            <p:nvPr/>
          </p:nvSpPr>
          <p:spPr bwMode="auto">
            <a:xfrm>
              <a:off x="7467600" y="76200"/>
              <a:ext cx="1231900"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endParaRPr lang="en-US" b="1" dirty="0">
                <a:solidFill>
                  <a:srgbClr val="000000"/>
                </a:solidFill>
              </a:endParaRPr>
            </a:p>
          </p:txBody>
        </p:sp>
        <p:sp>
          <p:nvSpPr>
            <p:cNvPr id="126985" name="Text Box 6"/>
            <p:cNvSpPr txBox="1">
              <a:spLocks noChangeArrowheads="1"/>
            </p:cNvSpPr>
            <p:nvPr/>
          </p:nvSpPr>
          <p:spPr bwMode="auto">
            <a:xfrm>
              <a:off x="7811173" y="505336"/>
              <a:ext cx="647027" cy="738664"/>
            </a:xfrm>
            <a:prstGeom prst="rect">
              <a:avLst/>
            </a:prstGeom>
            <a:noFill/>
            <a:ln w="12700">
              <a:noFill/>
              <a:miter lim="800000"/>
              <a:headEnd/>
              <a:tailEnd/>
            </a:ln>
          </p:spPr>
          <p:txBody>
            <a:bodyPr>
              <a:spAutoFit/>
            </a:bodyPr>
            <a:lstStyle/>
            <a:p>
              <a:pPr eaLnBrk="0" fontAlgn="base" hangingPunct="0">
                <a:spcBef>
                  <a:spcPct val="0"/>
                </a:spcBef>
                <a:spcAft>
                  <a:spcPct val="0"/>
                </a:spcAft>
              </a:pPr>
              <a:r>
                <a:rPr lang="en-US" sz="1400" b="1" i="1" dirty="0">
                  <a:solidFill>
                    <a:srgbClr val="000000"/>
                  </a:solidFill>
                  <a:latin typeface="Tempus Sans ITC" pitchFamily="82" charset="0"/>
                  <a:cs typeface="Arial" charset="0"/>
                </a:rPr>
                <a:t>ELO</a:t>
              </a:r>
            </a:p>
            <a:p>
              <a:pPr eaLnBrk="0" fontAlgn="base" hangingPunct="0">
                <a:spcBef>
                  <a:spcPct val="0"/>
                </a:spcBef>
                <a:spcAft>
                  <a:spcPct val="0"/>
                </a:spcAft>
              </a:pPr>
              <a:r>
                <a:rPr lang="en-US" sz="1400" b="1" i="1" dirty="0">
                  <a:solidFill>
                    <a:srgbClr val="000000"/>
                  </a:solidFill>
                  <a:latin typeface="Tempus Sans ITC" pitchFamily="82" charset="0"/>
                  <a:cs typeface="Arial" charset="0"/>
                </a:rPr>
                <a:t>  8</a:t>
              </a:r>
            </a:p>
            <a:p>
              <a:pPr eaLnBrk="0" fontAlgn="base" hangingPunct="0">
                <a:spcBef>
                  <a:spcPct val="0"/>
                </a:spcBef>
                <a:spcAft>
                  <a:spcPct val="0"/>
                </a:spcAft>
              </a:pPr>
              <a:endParaRPr lang="en-US" sz="1400" b="1" i="1" dirty="0">
                <a:solidFill>
                  <a:srgbClr val="000000"/>
                </a:solidFill>
                <a:latin typeface="Tempus Sans ITC" pitchFamily="82" charset="0"/>
                <a:cs typeface="Arial" charset="0"/>
              </a:endParaRPr>
            </a:p>
          </p:txBody>
        </p:sp>
      </p:grpSp>
      <p:sp>
        <p:nvSpPr>
          <p:cNvPr id="10" name="Oval 9"/>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807389367"/>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9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698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698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6980">
                                            <p:txEl>
                                              <p:pRg st="6" end="6"/>
                                            </p:txEl>
                                          </p:spTgt>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oter Placeholder 2"/>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126979" name="Rectangle 2"/>
          <p:cNvSpPr>
            <a:spLocks noGrp="1" noChangeArrowheads="1"/>
          </p:cNvSpPr>
          <p:nvPr>
            <p:ph type="title"/>
          </p:nvPr>
        </p:nvSpPr>
        <p:spPr>
          <a:xfrm>
            <a:off x="3227324" y="613447"/>
            <a:ext cx="6172200" cy="685800"/>
          </a:xfrm>
        </p:spPr>
        <p:txBody>
          <a:bodyPr/>
          <a:lstStyle/>
          <a:p>
            <a:pPr eaLnBrk="1" hangingPunct="1"/>
            <a:r>
              <a:rPr lang="en-US" sz="4000" dirty="0">
                <a:solidFill>
                  <a:schemeClr val="tx1"/>
                </a:solidFill>
              </a:rPr>
              <a:t>Referring Allegations to the Command </a:t>
            </a:r>
            <a:r>
              <a:rPr lang="en-US" sz="2000" dirty="0">
                <a:solidFill>
                  <a:schemeClr val="tx1"/>
                </a:solidFill>
              </a:rPr>
              <a:t>(2 of 2)</a:t>
            </a:r>
          </a:p>
        </p:txBody>
      </p:sp>
      <p:sp>
        <p:nvSpPr>
          <p:cNvPr id="126980" name="Text Box 3"/>
          <p:cNvSpPr txBox="1">
            <a:spLocks noChangeArrowheads="1"/>
          </p:cNvSpPr>
          <p:nvPr/>
        </p:nvSpPr>
        <p:spPr bwMode="auto">
          <a:xfrm>
            <a:off x="1828800" y="1715431"/>
            <a:ext cx="8534400" cy="4555093"/>
          </a:xfrm>
          <a:prstGeom prst="rect">
            <a:avLst/>
          </a:prstGeom>
          <a:noFill/>
          <a:ln w="76200">
            <a:noFill/>
            <a:miter lim="800000"/>
            <a:headEnd/>
            <a:tailEnd/>
          </a:ln>
        </p:spPr>
        <p:txBody>
          <a:bodyPr wrap="square">
            <a:spAutoFit/>
          </a:bodyPr>
          <a:lstStyle/>
          <a:p>
            <a:pPr fontAlgn="base">
              <a:spcBef>
                <a:spcPts val="600"/>
              </a:spcBef>
              <a:spcAft>
                <a:spcPct val="0"/>
              </a:spcAft>
              <a:buClr>
                <a:srgbClr val="000000"/>
              </a:buClr>
            </a:pPr>
            <a:r>
              <a:rPr lang="en-US" sz="2200" b="1" dirty="0">
                <a:solidFill>
                  <a:srgbClr val="000000"/>
                </a:solidFill>
                <a:latin typeface="Arial" charset="0"/>
                <a:cs typeface="Arial" charset="0"/>
              </a:rPr>
              <a:t>If the command product </a:t>
            </a:r>
            <a:r>
              <a:rPr lang="en-US" sz="2200" b="1" i="1" u="sng" dirty="0">
                <a:solidFill>
                  <a:srgbClr val="FF0000"/>
                </a:solidFill>
                <a:latin typeface="Arial" charset="0"/>
                <a:cs typeface="Arial" charset="0"/>
              </a:rPr>
              <a:t>DID NOT</a:t>
            </a:r>
            <a:r>
              <a:rPr lang="en-US" sz="2200" b="1" i="1" dirty="0">
                <a:solidFill>
                  <a:srgbClr val="FF0000"/>
                </a:solidFill>
                <a:latin typeface="Arial" charset="0"/>
                <a:cs typeface="Arial" charset="0"/>
              </a:rPr>
              <a:t> </a:t>
            </a:r>
            <a:r>
              <a:rPr lang="en-US" sz="2200" b="1" dirty="0">
                <a:solidFill>
                  <a:srgbClr val="000000"/>
                </a:solidFill>
                <a:latin typeface="Arial" charset="0"/>
                <a:cs typeface="Arial" charset="0"/>
              </a:rPr>
              <a:t>answer the allegations:</a:t>
            </a:r>
          </a:p>
          <a:p>
            <a:pPr fontAlgn="base">
              <a:spcBef>
                <a:spcPts val="600"/>
              </a:spcBef>
              <a:spcAft>
                <a:spcPct val="0"/>
              </a:spcAft>
              <a:buClr>
                <a:srgbClr val="000000"/>
              </a:buClr>
            </a:pPr>
            <a:endParaRPr lang="en-US" sz="800" b="1" dirty="0">
              <a:solidFill>
                <a:srgbClr val="000000"/>
              </a:solidFill>
              <a:latin typeface="Arial" charset="0"/>
              <a:cs typeface="Arial" charset="0"/>
            </a:endParaRPr>
          </a:p>
          <a:p>
            <a:pPr lvl="1" fontAlgn="base">
              <a:spcBef>
                <a:spcPts val="600"/>
              </a:spcBef>
              <a:spcAft>
                <a:spcPct val="0"/>
              </a:spcAft>
              <a:buClr>
                <a:srgbClr val="000000"/>
              </a:buClr>
            </a:pPr>
            <a:r>
              <a:rPr lang="en-US" sz="2200" b="1" dirty="0">
                <a:solidFill>
                  <a:srgbClr val="000000"/>
                </a:solidFill>
                <a:latin typeface="Arial" charset="0"/>
                <a:cs typeface="Arial" charset="0"/>
              </a:rPr>
              <a:t>1. Address with the responsible Commander to resolve</a:t>
            </a:r>
          </a:p>
          <a:p>
            <a:pPr lvl="1" algn="ctr" fontAlgn="base">
              <a:spcBef>
                <a:spcPts val="600"/>
              </a:spcBef>
              <a:spcAft>
                <a:spcPct val="0"/>
              </a:spcAft>
              <a:buClr>
                <a:srgbClr val="000000"/>
              </a:buClr>
            </a:pPr>
            <a:r>
              <a:rPr lang="en-US" sz="2200" b="1" dirty="0">
                <a:solidFill>
                  <a:srgbClr val="000000"/>
                </a:solidFill>
                <a:latin typeface="Arial" charset="0"/>
                <a:cs typeface="Arial" charset="0"/>
              </a:rPr>
              <a:t> </a:t>
            </a:r>
            <a:r>
              <a:rPr lang="en-US" sz="2200" b="1" i="1" dirty="0">
                <a:solidFill>
                  <a:srgbClr val="FF0000"/>
                </a:solidFill>
                <a:latin typeface="Arial" charset="0"/>
                <a:cs typeface="Arial" charset="0"/>
              </a:rPr>
              <a:t>If still not in agreement…</a:t>
            </a:r>
          </a:p>
          <a:p>
            <a:pPr lvl="1" fontAlgn="base">
              <a:spcBef>
                <a:spcPts val="600"/>
              </a:spcBef>
              <a:spcAft>
                <a:spcPct val="0"/>
              </a:spcAft>
              <a:buClr>
                <a:srgbClr val="000000"/>
              </a:buClr>
            </a:pPr>
            <a:r>
              <a:rPr lang="en-US" sz="2200" b="1" dirty="0">
                <a:solidFill>
                  <a:srgbClr val="000000"/>
                </a:solidFill>
                <a:latin typeface="Arial" charset="0"/>
                <a:cs typeface="Arial" charset="0"/>
              </a:rPr>
              <a:t>2. Address with next higher Commander </a:t>
            </a:r>
          </a:p>
          <a:p>
            <a:pPr lvl="1" algn="ctr" fontAlgn="base">
              <a:spcBef>
                <a:spcPts val="600"/>
              </a:spcBef>
              <a:spcAft>
                <a:spcPct val="0"/>
              </a:spcAft>
              <a:buClr>
                <a:srgbClr val="000000"/>
              </a:buClr>
            </a:pPr>
            <a:r>
              <a:rPr lang="en-US" sz="2200" b="1" i="1" dirty="0">
                <a:solidFill>
                  <a:srgbClr val="FF0000"/>
                </a:solidFill>
                <a:latin typeface="Arial" charset="0"/>
                <a:cs typeface="Arial" charset="0"/>
              </a:rPr>
              <a:t>If still not in agreement…</a:t>
            </a:r>
          </a:p>
          <a:p>
            <a:pPr lvl="1" fontAlgn="base">
              <a:spcBef>
                <a:spcPts val="600"/>
              </a:spcBef>
              <a:spcAft>
                <a:spcPct val="0"/>
              </a:spcAft>
              <a:buClr>
                <a:srgbClr val="000000"/>
              </a:buClr>
            </a:pPr>
            <a:r>
              <a:rPr lang="en-US" sz="2200" b="1" dirty="0">
                <a:solidFill>
                  <a:srgbClr val="000000"/>
                </a:solidFill>
                <a:latin typeface="Arial" charset="0"/>
                <a:cs typeface="Arial" charset="0"/>
              </a:rPr>
              <a:t>3. Consult with the SJA and present to the Directing Authority</a:t>
            </a:r>
          </a:p>
          <a:p>
            <a:pPr lvl="1" algn="ctr" fontAlgn="base">
              <a:spcBef>
                <a:spcPts val="600"/>
              </a:spcBef>
              <a:spcAft>
                <a:spcPct val="0"/>
              </a:spcAft>
              <a:buClr>
                <a:srgbClr val="000000"/>
              </a:buClr>
            </a:pPr>
            <a:r>
              <a:rPr lang="en-US" sz="2200" b="1" i="1" dirty="0">
                <a:solidFill>
                  <a:srgbClr val="FF0000"/>
                </a:solidFill>
                <a:latin typeface="Arial" charset="0"/>
                <a:cs typeface="Arial" charset="0"/>
              </a:rPr>
              <a:t>If still not in agreement…</a:t>
            </a:r>
          </a:p>
          <a:p>
            <a:pPr lvl="1" fontAlgn="base">
              <a:spcBef>
                <a:spcPts val="600"/>
              </a:spcBef>
              <a:spcAft>
                <a:spcPct val="0"/>
              </a:spcAft>
              <a:buClr>
                <a:srgbClr val="000000"/>
              </a:buClr>
            </a:pPr>
            <a:r>
              <a:rPr lang="en-US" sz="2200" b="1" dirty="0">
                <a:solidFill>
                  <a:srgbClr val="000000"/>
                </a:solidFill>
                <a:latin typeface="Arial" charset="0"/>
                <a:cs typeface="Arial" charset="0"/>
              </a:rPr>
              <a:t>4. Present to next higher IG office, annotate action in case notes, and close the case in IGARS as “Command Referred”</a:t>
            </a:r>
          </a:p>
        </p:txBody>
      </p:sp>
      <p:sp>
        <p:nvSpPr>
          <p:cNvPr id="126981" name="Text Box 8"/>
          <p:cNvSpPr txBox="1">
            <a:spLocks noChangeArrowheads="1"/>
          </p:cNvSpPr>
          <p:nvPr/>
        </p:nvSpPr>
        <p:spPr bwMode="auto">
          <a:xfrm>
            <a:off x="1676400" y="6174783"/>
            <a:ext cx="8839200" cy="314325"/>
          </a:xfrm>
          <a:prstGeom prst="rect">
            <a:avLst/>
          </a:prstGeom>
          <a:noFill/>
          <a:ln w="76200">
            <a:noFill/>
            <a:miter lim="800000"/>
            <a:headEnd/>
            <a:tailEnd/>
          </a:ln>
        </p:spPr>
        <p:txBody>
          <a:bodyPr>
            <a:spAutoFit/>
          </a:bodyPr>
          <a:lstStyle/>
          <a:p>
            <a:pPr fontAlgn="base">
              <a:lnSpc>
                <a:spcPct val="90000"/>
              </a:lnSpc>
              <a:spcBef>
                <a:spcPct val="20000"/>
              </a:spcBef>
              <a:spcAft>
                <a:spcPct val="0"/>
              </a:spcAft>
              <a:buClr>
                <a:srgbClr val="3694B6"/>
              </a:buClr>
            </a:pPr>
            <a:r>
              <a:rPr lang="en-US" sz="1600" b="1" dirty="0">
                <a:solidFill>
                  <a:srgbClr val="FF0000"/>
                </a:solidFill>
                <a:latin typeface="Arial" charset="0"/>
                <a:cs typeface="Arial" charset="0"/>
              </a:rPr>
              <a:t>AR 20-1, Paragraph 7-1i; </a:t>
            </a: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Section 3-1-1 (II-3-6)</a:t>
            </a:r>
          </a:p>
        </p:txBody>
      </p:sp>
      <p:grpSp>
        <p:nvGrpSpPr>
          <p:cNvPr id="126982" name="Group 12"/>
          <p:cNvGrpSpPr>
            <a:grpSpLocks/>
          </p:cNvGrpSpPr>
          <p:nvPr/>
        </p:nvGrpSpPr>
        <p:grpSpPr bwMode="auto">
          <a:xfrm>
            <a:off x="9436100" y="152400"/>
            <a:ext cx="1231900" cy="1219200"/>
            <a:chOff x="7467600" y="76200"/>
            <a:chExt cx="1231900" cy="1219200"/>
          </a:xfrm>
        </p:grpSpPr>
        <p:sp>
          <p:nvSpPr>
            <p:cNvPr id="13" name="AutoShape 5"/>
            <p:cNvSpPr>
              <a:spLocks noChangeArrowheads="1"/>
            </p:cNvSpPr>
            <p:nvPr/>
          </p:nvSpPr>
          <p:spPr bwMode="auto">
            <a:xfrm>
              <a:off x="7467600" y="76200"/>
              <a:ext cx="1231900"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endParaRPr lang="en-US" b="1" dirty="0">
                <a:solidFill>
                  <a:srgbClr val="000000"/>
                </a:solidFill>
              </a:endParaRPr>
            </a:p>
          </p:txBody>
        </p:sp>
        <p:sp>
          <p:nvSpPr>
            <p:cNvPr id="126985" name="Text Box 6"/>
            <p:cNvSpPr txBox="1">
              <a:spLocks noChangeArrowheads="1"/>
            </p:cNvSpPr>
            <p:nvPr/>
          </p:nvSpPr>
          <p:spPr bwMode="auto">
            <a:xfrm>
              <a:off x="7811173" y="505336"/>
              <a:ext cx="647027" cy="523220"/>
            </a:xfrm>
            <a:prstGeom prst="rect">
              <a:avLst/>
            </a:prstGeom>
            <a:noFill/>
            <a:ln w="12700">
              <a:noFill/>
              <a:miter lim="800000"/>
              <a:headEnd/>
              <a:tailEnd/>
            </a:ln>
          </p:spPr>
          <p:txBody>
            <a:bodyPr>
              <a:spAutoFit/>
            </a:bodyPr>
            <a:lstStyle/>
            <a:p>
              <a:pPr eaLnBrk="0" fontAlgn="base" hangingPunct="0">
                <a:spcBef>
                  <a:spcPct val="0"/>
                </a:spcBef>
                <a:spcAft>
                  <a:spcPct val="0"/>
                </a:spcAft>
              </a:pPr>
              <a:r>
                <a:rPr lang="en-US" sz="1400" b="1" i="1" dirty="0">
                  <a:solidFill>
                    <a:srgbClr val="000000"/>
                  </a:solidFill>
                  <a:latin typeface="Tempus Sans ITC" pitchFamily="82" charset="0"/>
                  <a:cs typeface="Arial" charset="0"/>
                </a:rPr>
                <a:t>ELO</a:t>
              </a:r>
            </a:p>
            <a:p>
              <a:pPr eaLnBrk="0" fontAlgn="base" hangingPunct="0">
                <a:spcBef>
                  <a:spcPct val="0"/>
                </a:spcBef>
                <a:spcAft>
                  <a:spcPct val="0"/>
                </a:spcAft>
              </a:pPr>
              <a:r>
                <a:rPr lang="en-US" sz="1400" b="1" i="1" dirty="0">
                  <a:solidFill>
                    <a:srgbClr val="000000"/>
                  </a:solidFill>
                  <a:latin typeface="Tempus Sans ITC" pitchFamily="82" charset="0"/>
                  <a:cs typeface="Arial" charset="0"/>
                </a:rPr>
                <a:t>  8</a:t>
              </a:r>
            </a:p>
          </p:txBody>
        </p:sp>
      </p:grpSp>
      <p:sp>
        <p:nvSpPr>
          <p:cNvPr id="10" name="Oval 9"/>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2278214124"/>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698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6980">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698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698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698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6980">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6980">
                                            <p:txEl>
                                              <p:pRg st="8" end="8"/>
                                            </p:txEl>
                                          </p:spTgt>
                                        </p:tgtEl>
                                        <p:attrNameLst>
                                          <p:attrName>style.visibility</p:attrName>
                                        </p:attrNameLst>
                                      </p:cBhvr>
                                      <p:to>
                                        <p:strVal val="visible"/>
                                      </p:to>
                                    </p:set>
                                  </p:childTnLst>
                                </p:cTn>
                              </p:par>
                              <p:par>
                                <p:cTn id="25" presetID="1" presetClass="exit"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1" name="Rectangle 3"/>
          <p:cNvSpPr>
            <a:spLocks noGrp="1" noChangeArrowheads="1"/>
          </p:cNvSpPr>
          <p:nvPr>
            <p:ph type="body" idx="4294967295"/>
          </p:nvPr>
        </p:nvSpPr>
        <p:spPr>
          <a:xfrm>
            <a:off x="1664944" y="1981201"/>
            <a:ext cx="8930030" cy="5526025"/>
          </a:xfrm>
        </p:spPr>
        <p:txBody>
          <a:bodyPr/>
          <a:lstStyle/>
          <a:p>
            <a:pPr eaLnBrk="1" hangingPunct="1">
              <a:buFontTx/>
              <a:buNone/>
            </a:pPr>
            <a:r>
              <a:rPr lang="en-US" sz="2200" dirty="0">
                <a:solidFill>
                  <a:srgbClr val="0000FF"/>
                </a:solidFill>
              </a:rPr>
              <a:t>	</a:t>
            </a:r>
            <a:r>
              <a:rPr lang="en-US" sz="2200" dirty="0"/>
              <a:t>If the allegation </a:t>
            </a:r>
            <a:r>
              <a:rPr lang="en-US" sz="2200" i="1" u="sng" dirty="0"/>
              <a:t>is</a:t>
            </a:r>
            <a:r>
              <a:rPr lang="en-US" sz="2200" dirty="0"/>
              <a:t> IG appropriate, then the IG </a:t>
            </a:r>
            <a:r>
              <a:rPr lang="en-US" sz="2200" i="1" u="sng" dirty="0"/>
              <a:t>should</a:t>
            </a:r>
            <a:r>
              <a:rPr lang="en-US" sz="2200" dirty="0"/>
              <a:t> investigate when...</a:t>
            </a:r>
          </a:p>
          <a:p>
            <a:pPr eaLnBrk="1" hangingPunct="1">
              <a:buFontTx/>
              <a:buNone/>
            </a:pPr>
            <a:endParaRPr lang="en-US" sz="2200" dirty="0"/>
          </a:p>
          <a:p>
            <a:pPr lvl="1" eaLnBrk="1" hangingPunct="1">
              <a:buFont typeface="Arial" panose="020B0604020202020204" pitchFamily="34" charset="0"/>
              <a:buChar char="•"/>
            </a:pPr>
            <a:r>
              <a:rPr lang="en-US" sz="2200" dirty="0"/>
              <a:t>It is the Directing Authority’s preference</a:t>
            </a:r>
          </a:p>
          <a:p>
            <a:pPr marL="457200" lvl="1" indent="0" eaLnBrk="1" hangingPunct="1">
              <a:buNone/>
            </a:pPr>
            <a:r>
              <a:rPr lang="en-US" sz="2200" dirty="0"/>
              <a:t>			</a:t>
            </a:r>
            <a:r>
              <a:rPr lang="en-US" sz="2200" u="sng" dirty="0"/>
              <a:t>AND</a:t>
            </a:r>
          </a:p>
          <a:p>
            <a:pPr lvl="1" eaLnBrk="1" hangingPunct="1">
              <a:buFont typeface="Arial" panose="020B0604020202020204" pitchFamily="34" charset="0"/>
              <a:buChar char="•"/>
            </a:pPr>
            <a:r>
              <a:rPr lang="en-US" sz="2200" dirty="0"/>
              <a:t>These factors are present:</a:t>
            </a:r>
          </a:p>
          <a:p>
            <a:pPr lvl="2" eaLnBrk="1" hangingPunct="1">
              <a:buFont typeface="Wingdings" panose="05000000000000000000" pitchFamily="2" charset="2"/>
              <a:buChar char="q"/>
            </a:pPr>
            <a:r>
              <a:rPr lang="en-US" sz="2200" dirty="0"/>
              <a:t>Lack of factual information surrounding the allegation</a:t>
            </a:r>
          </a:p>
          <a:p>
            <a:pPr lvl="2" eaLnBrk="1" hangingPunct="1">
              <a:buFont typeface="Wingdings" panose="05000000000000000000" pitchFamily="2" charset="2"/>
              <a:buChar char="q"/>
            </a:pPr>
            <a:r>
              <a:rPr lang="en-US" sz="2200" dirty="0"/>
              <a:t>Sensitivity of allegations; IGs are trained investigators</a:t>
            </a:r>
          </a:p>
          <a:p>
            <a:pPr lvl="2" eaLnBrk="1" hangingPunct="1">
              <a:buFont typeface="Wingdings" panose="05000000000000000000" pitchFamily="2" charset="2"/>
              <a:buChar char="q"/>
            </a:pPr>
            <a:r>
              <a:rPr lang="en-US" sz="2200" dirty="0"/>
              <a:t>Confidentiality is important; identities must be protected</a:t>
            </a:r>
          </a:p>
          <a:p>
            <a:pPr lvl="2" eaLnBrk="1" hangingPunct="1">
              <a:buFont typeface="Wingdings" panose="05000000000000000000" pitchFamily="2" charset="2"/>
              <a:buChar char="q"/>
            </a:pPr>
            <a:r>
              <a:rPr lang="en-US" sz="2200" dirty="0"/>
              <a:t>Protect reputations AND preserve unit cohesion</a:t>
            </a:r>
          </a:p>
          <a:p>
            <a:pPr marL="457200" lvl="1" indent="0" eaLnBrk="1" hangingPunct="1">
              <a:buNone/>
            </a:pPr>
            <a:endParaRPr lang="en-US" sz="2600" dirty="0">
              <a:solidFill>
                <a:srgbClr val="008000"/>
              </a:solidFill>
            </a:endParaRPr>
          </a:p>
          <a:p>
            <a:pPr lvl="2" eaLnBrk="1" hangingPunct="1"/>
            <a:endParaRPr lang="en-US" sz="2200" dirty="0"/>
          </a:p>
        </p:txBody>
      </p:sp>
      <p:sp>
        <p:nvSpPr>
          <p:cNvPr id="68611" name="Rectangle 2"/>
          <p:cNvSpPr>
            <a:spLocks noGrp="1" noChangeArrowheads="1"/>
          </p:cNvSpPr>
          <p:nvPr>
            <p:ph type="title" idx="4294967295"/>
          </p:nvPr>
        </p:nvSpPr>
        <p:spPr>
          <a:xfrm>
            <a:off x="3084576" y="272144"/>
            <a:ext cx="6019800" cy="1066800"/>
          </a:xfrm>
        </p:spPr>
        <p:txBody>
          <a:bodyPr/>
          <a:lstStyle/>
          <a:p>
            <a:pPr eaLnBrk="1" hangingPunct="1">
              <a:buClr>
                <a:srgbClr val="FFFF66"/>
              </a:buClr>
            </a:pPr>
            <a:r>
              <a:rPr lang="en-US" sz="4000" dirty="0">
                <a:solidFill>
                  <a:schemeClr val="tx1"/>
                </a:solidFill>
              </a:rPr>
              <a:t>What the IG </a:t>
            </a:r>
            <a:r>
              <a:rPr lang="en-US" sz="4000" i="1" u="sng" dirty="0">
                <a:solidFill>
                  <a:schemeClr val="tx1"/>
                </a:solidFill>
              </a:rPr>
              <a:t>SHOULD</a:t>
            </a:r>
            <a:r>
              <a:rPr lang="en-US" sz="4000" dirty="0">
                <a:solidFill>
                  <a:schemeClr val="tx1"/>
                </a:solidFill>
              </a:rPr>
              <a:t> Investigate</a:t>
            </a:r>
            <a:endParaRPr lang="en-US" sz="4000" i="1" dirty="0">
              <a:solidFill>
                <a:schemeClr val="tx1"/>
              </a:solidFill>
            </a:endParaRPr>
          </a:p>
        </p:txBody>
      </p:sp>
      <p:pic>
        <p:nvPicPr>
          <p:cNvPr id="14" name="Picture 29" descr="http://wwwpublic.ignet.army.mil/images/iglogo_smm.gif"/>
          <p:cNvPicPr>
            <a:picLocks noChangeAspect="1" noChangeArrowheads="1"/>
          </p:cNvPicPr>
          <p:nvPr/>
        </p:nvPicPr>
        <p:blipFill>
          <a:blip r:embed="rId3" cstate="print"/>
          <a:srcRect/>
          <a:stretch>
            <a:fillRect/>
          </a:stretch>
        </p:blipFill>
        <p:spPr bwMode="auto">
          <a:xfrm>
            <a:off x="8048019" y="3407177"/>
            <a:ext cx="986866" cy="743088"/>
          </a:xfrm>
          <a:prstGeom prst="rect">
            <a:avLst/>
          </a:prstGeom>
          <a:noFill/>
          <a:ln w="9525">
            <a:noFill/>
            <a:miter lim="800000"/>
            <a:headEnd/>
            <a:tailEnd/>
          </a:ln>
        </p:spPr>
      </p:pic>
      <p:pic>
        <p:nvPicPr>
          <p:cNvPr id="16" name="Picture 19" descr="Army Officer Major General"/>
          <p:cNvPicPr>
            <a:picLocks noChangeAspect="1" noChangeArrowheads="1"/>
          </p:cNvPicPr>
          <p:nvPr/>
        </p:nvPicPr>
        <p:blipFill>
          <a:blip r:embed="rId4" cstate="print"/>
          <a:srcRect/>
          <a:stretch>
            <a:fillRect/>
          </a:stretch>
        </p:blipFill>
        <p:spPr bwMode="auto">
          <a:xfrm>
            <a:off x="7987239" y="2819401"/>
            <a:ext cx="1108429" cy="563951"/>
          </a:xfrm>
          <a:prstGeom prst="rect">
            <a:avLst/>
          </a:prstGeom>
          <a:noFill/>
          <a:ln w="9525">
            <a:noFill/>
            <a:miter lim="800000"/>
            <a:headEnd/>
            <a:tailEnd/>
          </a:ln>
        </p:spPr>
      </p:pic>
      <p:sp>
        <p:nvSpPr>
          <p:cNvPr id="68617" name="Rectangle 11"/>
          <p:cNvSpPr>
            <a:spLocks noChangeArrowheads="1"/>
          </p:cNvSpPr>
          <p:nvPr/>
        </p:nvSpPr>
        <p:spPr bwMode="auto">
          <a:xfrm>
            <a:off x="1664945" y="6106150"/>
            <a:ext cx="5864225" cy="338554"/>
          </a:xfrm>
          <a:prstGeom prst="rect">
            <a:avLst/>
          </a:prstGeom>
          <a:noFill/>
          <a:ln w="9525">
            <a:noFill/>
            <a:miter lim="800000"/>
            <a:headEnd/>
            <a:tailEnd/>
          </a:ln>
        </p:spPr>
        <p:txBody>
          <a:bodyPr wrap="square">
            <a:spAutoFit/>
          </a:bodyPr>
          <a:lstStyle/>
          <a:p>
            <a:pPr fontAlgn="base">
              <a:spcBef>
                <a:spcPct val="0"/>
              </a:spcBef>
              <a:spcAft>
                <a:spcPct val="0"/>
              </a:spcAft>
            </a:pP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Section 2-6 (II-2-13)</a:t>
            </a:r>
          </a:p>
        </p:txBody>
      </p:sp>
      <p:grpSp>
        <p:nvGrpSpPr>
          <p:cNvPr id="8" name="Group 12"/>
          <p:cNvGrpSpPr>
            <a:grpSpLocks/>
          </p:cNvGrpSpPr>
          <p:nvPr/>
        </p:nvGrpSpPr>
        <p:grpSpPr bwMode="auto">
          <a:xfrm>
            <a:off x="9436100" y="152400"/>
            <a:ext cx="1231900" cy="1219200"/>
            <a:chOff x="7467600" y="76200"/>
            <a:chExt cx="1231900" cy="1219200"/>
          </a:xfrm>
        </p:grpSpPr>
        <p:sp>
          <p:nvSpPr>
            <p:cNvPr id="9" name="AutoShape 5"/>
            <p:cNvSpPr>
              <a:spLocks noChangeArrowheads="1"/>
            </p:cNvSpPr>
            <p:nvPr/>
          </p:nvSpPr>
          <p:spPr bwMode="auto">
            <a:xfrm>
              <a:off x="7467600" y="76200"/>
              <a:ext cx="1231900"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endParaRPr lang="en-US" b="1" dirty="0">
                <a:solidFill>
                  <a:srgbClr val="000000"/>
                </a:solidFill>
              </a:endParaRPr>
            </a:p>
          </p:txBody>
        </p:sp>
        <p:sp>
          <p:nvSpPr>
            <p:cNvPr id="10" name="Text Box 6"/>
            <p:cNvSpPr txBox="1">
              <a:spLocks noChangeArrowheads="1"/>
            </p:cNvSpPr>
            <p:nvPr/>
          </p:nvSpPr>
          <p:spPr bwMode="auto">
            <a:xfrm>
              <a:off x="7811173" y="505336"/>
              <a:ext cx="647027" cy="523220"/>
            </a:xfrm>
            <a:prstGeom prst="rect">
              <a:avLst/>
            </a:prstGeom>
            <a:noFill/>
            <a:ln w="12700">
              <a:noFill/>
              <a:miter lim="800000"/>
              <a:headEnd/>
              <a:tailEnd/>
            </a:ln>
          </p:spPr>
          <p:txBody>
            <a:bodyPr>
              <a:spAutoFit/>
            </a:bodyPr>
            <a:lstStyle/>
            <a:p>
              <a:pPr eaLnBrk="0" fontAlgn="base" hangingPunct="0">
                <a:spcBef>
                  <a:spcPct val="0"/>
                </a:spcBef>
                <a:spcAft>
                  <a:spcPct val="0"/>
                </a:spcAft>
              </a:pPr>
              <a:r>
                <a:rPr lang="en-US" sz="1400" b="1" i="1" dirty="0">
                  <a:solidFill>
                    <a:srgbClr val="000000"/>
                  </a:solidFill>
                  <a:latin typeface="Tempus Sans ITC" pitchFamily="82" charset="0"/>
                  <a:cs typeface="Arial" charset="0"/>
                </a:rPr>
                <a:t>ELO</a:t>
              </a:r>
            </a:p>
            <a:p>
              <a:pPr eaLnBrk="0" fontAlgn="base" hangingPunct="0">
                <a:spcBef>
                  <a:spcPct val="0"/>
                </a:spcBef>
                <a:spcAft>
                  <a:spcPct val="0"/>
                </a:spcAft>
              </a:pPr>
              <a:r>
                <a:rPr lang="en-US" sz="1400" b="1" i="1" dirty="0">
                  <a:solidFill>
                    <a:srgbClr val="000000"/>
                  </a:solidFill>
                  <a:latin typeface="Tempus Sans ITC" pitchFamily="82" charset="0"/>
                  <a:cs typeface="Arial" charset="0"/>
                </a:rPr>
                <a:t>  12</a:t>
              </a:r>
            </a:p>
          </p:txBody>
        </p:sp>
      </p:grpSp>
      <p:sp>
        <p:nvSpPr>
          <p:cNvPr id="2" name="Footer Placeholder 1">
            <a:extLst>
              <a:ext uri="{FF2B5EF4-FFF2-40B4-BE49-F238E27FC236}">
                <a16:creationId xmlns:a16="http://schemas.microsoft.com/office/drawing/2014/main" id="{77E3D7DC-5591-1F43-ACD1-4D297B15EB2A}"/>
              </a:ext>
            </a:extLst>
          </p:cNvPr>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12" name="Oval 11"/>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1934995054"/>
      </p:ext>
    </p:extLst>
  </p:cSld>
  <p:clrMapOvr>
    <a:masterClrMapping/>
  </p:clrMapOvr>
  <p:transition>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813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13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13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13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13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813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1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813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813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8131">
                                            <p:txEl>
                                              <p:pRg st="8" end="8"/>
                                            </p:txEl>
                                          </p:spTgt>
                                        </p:tgtEl>
                                        <p:attrNameLst>
                                          <p:attrName>style.visibility</p:attrName>
                                        </p:attrNameLst>
                                      </p:cBhvr>
                                      <p:to>
                                        <p:strVal val="visible"/>
                                      </p:to>
                                    </p:set>
                                  </p:childTnLst>
                                </p:cTn>
                              </p:par>
                              <p:par>
                                <p:cTn id="39" presetID="1" presetClass="exit"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62467" name="Rectangle 2"/>
          <p:cNvSpPr>
            <a:spLocks noGrp="1" noChangeArrowheads="1"/>
          </p:cNvSpPr>
          <p:nvPr>
            <p:ph type="title"/>
          </p:nvPr>
        </p:nvSpPr>
        <p:spPr>
          <a:xfrm>
            <a:off x="2590802" y="206828"/>
            <a:ext cx="7086600" cy="1143000"/>
          </a:xfrm>
        </p:spPr>
        <p:txBody>
          <a:bodyPr/>
          <a:lstStyle/>
          <a:p>
            <a:pPr eaLnBrk="1" hangingPunct="1"/>
            <a:r>
              <a:rPr lang="en-US" sz="4000" dirty="0"/>
              <a:t>STEP 2:  Conduct IGPA</a:t>
            </a:r>
            <a:br>
              <a:rPr lang="en-US" sz="4000" dirty="0"/>
            </a:br>
            <a:r>
              <a:rPr lang="en-US" sz="3400" dirty="0"/>
              <a:t>Select a Course of Action</a:t>
            </a:r>
          </a:p>
        </p:txBody>
      </p:sp>
      <p:sp>
        <p:nvSpPr>
          <p:cNvPr id="62469" name="Rectangle 4"/>
          <p:cNvSpPr>
            <a:spLocks noChangeArrowheads="1"/>
          </p:cNvSpPr>
          <p:nvPr/>
        </p:nvSpPr>
        <p:spPr bwMode="auto">
          <a:xfrm>
            <a:off x="1661771" y="6106150"/>
            <a:ext cx="7376891" cy="338554"/>
          </a:xfrm>
          <a:prstGeom prst="rect">
            <a:avLst/>
          </a:prstGeom>
          <a:noFill/>
          <a:ln w="76200">
            <a:noFill/>
            <a:miter lim="800000"/>
            <a:headEnd/>
            <a:tailEnd/>
          </a:ln>
        </p:spPr>
        <p:txBody>
          <a:bodyPr wrap="none">
            <a:spAutoFit/>
          </a:bodyPr>
          <a:lstStyle/>
          <a:p>
            <a:pPr fontAlgn="base">
              <a:spcBef>
                <a:spcPct val="0"/>
              </a:spcBef>
              <a:spcAft>
                <a:spcPct val="0"/>
              </a:spcAft>
            </a:pPr>
            <a:r>
              <a:rPr lang="en-US" sz="1600" b="1" dirty="0">
                <a:solidFill>
                  <a:srgbClr val="FF0000"/>
                </a:solidFill>
                <a:latin typeface="Arial" charset="0"/>
                <a:cs typeface="Arial" charset="0"/>
              </a:rPr>
              <a:t>AR 20-1, Paragraph 7-1d(8); </a:t>
            </a: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Section 2-6 (II-2-12)</a:t>
            </a:r>
          </a:p>
        </p:txBody>
      </p:sp>
      <p:sp>
        <p:nvSpPr>
          <p:cNvPr id="3" name="TextBox 2"/>
          <p:cNvSpPr txBox="1"/>
          <p:nvPr/>
        </p:nvSpPr>
        <p:spPr>
          <a:xfrm>
            <a:off x="1762226" y="1914626"/>
            <a:ext cx="8677175" cy="4216539"/>
          </a:xfrm>
          <a:prstGeom prst="rect">
            <a:avLst/>
          </a:prstGeom>
          <a:noFill/>
        </p:spPr>
        <p:txBody>
          <a:bodyPr wrap="square" rtlCol="0">
            <a:spAutoFit/>
          </a:bodyPr>
          <a:lstStyle/>
          <a:p>
            <a:pPr marL="342900" indent="-342900" fontAlgn="base">
              <a:spcBef>
                <a:spcPts val="600"/>
              </a:spcBef>
              <a:spcAft>
                <a:spcPct val="0"/>
              </a:spcAft>
              <a:buFont typeface="Wingdings" panose="05000000000000000000" pitchFamily="2" charset="2"/>
              <a:buChar char="v"/>
            </a:pPr>
            <a:r>
              <a:rPr lang="en-US" sz="3200" b="1" dirty="0">
                <a:solidFill>
                  <a:srgbClr val="000000"/>
                </a:solidFill>
                <a:latin typeface="Arial" charset="0"/>
                <a:cs typeface="Arial" charset="0"/>
              </a:rPr>
              <a:t>Inspection</a:t>
            </a:r>
          </a:p>
          <a:p>
            <a:pPr marL="342900" indent="-342900" fontAlgn="base">
              <a:spcBef>
                <a:spcPts val="600"/>
              </a:spcBef>
              <a:spcAft>
                <a:spcPct val="0"/>
              </a:spcAft>
              <a:buFont typeface="Wingdings" panose="05000000000000000000" pitchFamily="2" charset="2"/>
              <a:buChar char="v"/>
            </a:pPr>
            <a:r>
              <a:rPr lang="en-US" sz="3200" b="1" dirty="0">
                <a:solidFill>
                  <a:srgbClr val="000000"/>
                </a:solidFill>
                <a:latin typeface="Arial" charset="0"/>
                <a:cs typeface="Arial" charset="0"/>
              </a:rPr>
              <a:t>Assistance Inquiry</a:t>
            </a:r>
          </a:p>
          <a:p>
            <a:pPr marL="342900" indent="-342900" fontAlgn="base">
              <a:spcBef>
                <a:spcPts val="600"/>
              </a:spcBef>
              <a:spcAft>
                <a:spcPct val="0"/>
              </a:spcAft>
              <a:buFont typeface="Wingdings" panose="05000000000000000000" pitchFamily="2" charset="2"/>
              <a:buChar char="v"/>
            </a:pPr>
            <a:r>
              <a:rPr lang="en-US" sz="3200" b="1" dirty="0">
                <a:solidFill>
                  <a:srgbClr val="000000"/>
                </a:solidFill>
                <a:latin typeface="Arial" charset="0"/>
                <a:cs typeface="Arial" charset="0"/>
              </a:rPr>
              <a:t>Referral </a:t>
            </a:r>
            <a:r>
              <a:rPr lang="en-US" sz="2000" b="1" dirty="0">
                <a:solidFill>
                  <a:srgbClr val="000000"/>
                </a:solidFill>
                <a:latin typeface="Arial" charset="0"/>
                <a:cs typeface="Arial" charset="0"/>
              </a:rPr>
              <a:t>(Command, Other Agency, or IG) </a:t>
            </a:r>
          </a:p>
          <a:p>
            <a:pPr marL="342900" indent="-342900" fontAlgn="base">
              <a:spcBef>
                <a:spcPts val="600"/>
              </a:spcBef>
              <a:spcAft>
                <a:spcPct val="0"/>
              </a:spcAft>
              <a:buFont typeface="Wingdings" panose="05000000000000000000" pitchFamily="2" charset="2"/>
              <a:buChar char="v"/>
            </a:pPr>
            <a:r>
              <a:rPr lang="en-US" sz="3200" b="1" dirty="0">
                <a:solidFill>
                  <a:srgbClr val="FF0000"/>
                </a:solidFill>
                <a:latin typeface="Arial" charset="0"/>
                <a:cs typeface="Arial" charset="0"/>
              </a:rPr>
              <a:t>Investigation / Investigative Inquiry</a:t>
            </a:r>
          </a:p>
          <a:p>
            <a:pPr fontAlgn="base">
              <a:spcBef>
                <a:spcPts val="600"/>
              </a:spcBef>
              <a:spcAft>
                <a:spcPct val="0"/>
              </a:spcAft>
            </a:pPr>
            <a:r>
              <a:rPr lang="en-US" sz="2400" b="1" dirty="0">
                <a:solidFill>
                  <a:srgbClr val="FF0000"/>
                </a:solidFill>
                <a:latin typeface="Arial" charset="0"/>
                <a:cs typeface="Arial" charset="0"/>
              </a:rPr>
              <a:t>Note: </a:t>
            </a:r>
            <a:r>
              <a:rPr lang="en-US" sz="2400" b="1" dirty="0">
                <a:solidFill>
                  <a:srgbClr val="000000"/>
                </a:solidFill>
                <a:latin typeface="Arial" charset="0"/>
                <a:cs typeface="Arial" charset="0"/>
              </a:rPr>
              <a:t>Once the DA initiates an IG Investigation, the DA cannot terminate it, </a:t>
            </a:r>
            <a:r>
              <a:rPr lang="en-US" sz="2400" b="1" i="1" u="sng" dirty="0">
                <a:solidFill>
                  <a:srgbClr val="000000"/>
                </a:solidFill>
                <a:latin typeface="Arial" charset="0"/>
                <a:cs typeface="Arial" charset="0"/>
              </a:rPr>
              <a:t>even if substantiation appears likely and adverse action may be appropriate</a:t>
            </a:r>
            <a:r>
              <a:rPr lang="en-US" sz="2400" b="1" i="1" dirty="0">
                <a:solidFill>
                  <a:srgbClr val="000000"/>
                </a:solidFill>
                <a:latin typeface="Arial" charset="0"/>
                <a:cs typeface="Arial" charset="0"/>
              </a:rPr>
              <a:t>. The </a:t>
            </a:r>
            <a:r>
              <a:rPr lang="en-US" sz="2400" b="1" i="1" u="sng" dirty="0">
                <a:solidFill>
                  <a:srgbClr val="000000"/>
                </a:solidFill>
                <a:latin typeface="Arial" charset="0"/>
                <a:cs typeface="Arial" charset="0"/>
              </a:rPr>
              <a:t>IG must complete the investigation and provide the results to the DA.</a:t>
            </a:r>
          </a:p>
        </p:txBody>
      </p:sp>
      <p:grpSp>
        <p:nvGrpSpPr>
          <p:cNvPr id="6" name="Group 12"/>
          <p:cNvGrpSpPr>
            <a:grpSpLocks/>
          </p:cNvGrpSpPr>
          <p:nvPr/>
        </p:nvGrpSpPr>
        <p:grpSpPr bwMode="auto">
          <a:xfrm>
            <a:off x="9436100" y="152400"/>
            <a:ext cx="1231900" cy="1219200"/>
            <a:chOff x="7467600" y="76200"/>
            <a:chExt cx="1231900" cy="1219200"/>
          </a:xfrm>
        </p:grpSpPr>
        <p:sp>
          <p:nvSpPr>
            <p:cNvPr id="7" name="AutoShape 5"/>
            <p:cNvSpPr>
              <a:spLocks noChangeArrowheads="1"/>
            </p:cNvSpPr>
            <p:nvPr/>
          </p:nvSpPr>
          <p:spPr bwMode="auto">
            <a:xfrm>
              <a:off x="7467600" y="76200"/>
              <a:ext cx="1231900"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endParaRPr lang="en-US" b="1" dirty="0">
                <a:solidFill>
                  <a:srgbClr val="000000"/>
                </a:solidFill>
              </a:endParaRPr>
            </a:p>
          </p:txBody>
        </p:sp>
        <p:sp>
          <p:nvSpPr>
            <p:cNvPr id="8" name="Text Box 6"/>
            <p:cNvSpPr txBox="1">
              <a:spLocks noChangeArrowheads="1"/>
            </p:cNvSpPr>
            <p:nvPr/>
          </p:nvSpPr>
          <p:spPr bwMode="auto">
            <a:xfrm>
              <a:off x="7811173" y="505336"/>
              <a:ext cx="647027" cy="523220"/>
            </a:xfrm>
            <a:prstGeom prst="rect">
              <a:avLst/>
            </a:prstGeom>
            <a:noFill/>
            <a:ln w="12700">
              <a:noFill/>
              <a:miter lim="800000"/>
              <a:headEnd/>
              <a:tailEnd/>
            </a:ln>
          </p:spPr>
          <p:txBody>
            <a:bodyPr>
              <a:spAutoFit/>
            </a:bodyPr>
            <a:lstStyle/>
            <a:p>
              <a:pPr eaLnBrk="0" fontAlgn="base" hangingPunct="0">
                <a:spcBef>
                  <a:spcPct val="0"/>
                </a:spcBef>
                <a:spcAft>
                  <a:spcPct val="0"/>
                </a:spcAft>
              </a:pPr>
              <a:r>
                <a:rPr lang="en-US" sz="1400" b="1" i="1" dirty="0">
                  <a:solidFill>
                    <a:srgbClr val="000000"/>
                  </a:solidFill>
                  <a:latin typeface="Tempus Sans ITC" pitchFamily="82" charset="0"/>
                  <a:cs typeface="Arial" charset="0"/>
                </a:rPr>
                <a:t>ELO</a:t>
              </a:r>
            </a:p>
            <a:p>
              <a:pPr eaLnBrk="0" fontAlgn="base" hangingPunct="0">
                <a:spcBef>
                  <a:spcPct val="0"/>
                </a:spcBef>
                <a:spcAft>
                  <a:spcPct val="0"/>
                </a:spcAft>
              </a:pPr>
              <a:r>
                <a:rPr lang="en-US" sz="1400" b="1" i="1" dirty="0">
                  <a:solidFill>
                    <a:srgbClr val="000000"/>
                  </a:solidFill>
                  <a:latin typeface="Tempus Sans ITC" pitchFamily="82" charset="0"/>
                  <a:cs typeface="Arial" charset="0"/>
                </a:rPr>
                <a:t>  12</a:t>
              </a:r>
            </a:p>
          </p:txBody>
        </p:sp>
      </p:grpSp>
    </p:spTree>
    <p:extLst>
      <p:ext uri="{BB962C8B-B14F-4D97-AF65-F5344CB8AC3E}">
        <p14:creationId xmlns:p14="http://schemas.microsoft.com/office/powerpoint/2010/main" val="221700978"/>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3" end="3"/>
                                            </p:txEl>
                                          </p:spTgt>
                                        </p:tgtEl>
                                      </p:cBhvr>
                                    </p:animEffect>
                                    <p:animScale>
                                      <p:cBhvr>
                                        <p:cTn id="7" dur="250" autoRev="1" fill="hold"/>
                                        <p:tgtEl>
                                          <p:spTgt spid="3">
                                            <p:txEl>
                                              <p:pRg st="3" end="3"/>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3">
                                            <p:txEl>
                                              <p:pRg st="4" end="4"/>
                                            </p:txEl>
                                          </p:spTgt>
                                        </p:tgtEl>
                                        <p:attrNameLst>
                                          <p:attrName>r</p:attrName>
                                        </p:attrNameLst>
                                      </p:cBhvr>
                                    </p:animRot>
                                    <p:animRot by="-240000">
                                      <p:cBhvr>
                                        <p:cTn id="12" dur="200" fill="hold">
                                          <p:stCondLst>
                                            <p:cond delay="200"/>
                                          </p:stCondLst>
                                        </p:cTn>
                                        <p:tgtEl>
                                          <p:spTgt spid="3">
                                            <p:txEl>
                                              <p:pRg st="4" end="4"/>
                                            </p:txEl>
                                          </p:spTgt>
                                        </p:tgtEl>
                                        <p:attrNameLst>
                                          <p:attrName>r</p:attrName>
                                        </p:attrNameLst>
                                      </p:cBhvr>
                                    </p:animRot>
                                    <p:animRot by="240000">
                                      <p:cBhvr>
                                        <p:cTn id="13" dur="200" fill="hold">
                                          <p:stCondLst>
                                            <p:cond delay="400"/>
                                          </p:stCondLst>
                                        </p:cTn>
                                        <p:tgtEl>
                                          <p:spTgt spid="3">
                                            <p:txEl>
                                              <p:pRg st="4" end="4"/>
                                            </p:txEl>
                                          </p:spTgt>
                                        </p:tgtEl>
                                        <p:attrNameLst>
                                          <p:attrName>r</p:attrName>
                                        </p:attrNameLst>
                                      </p:cBhvr>
                                    </p:animRot>
                                    <p:animRot by="-240000">
                                      <p:cBhvr>
                                        <p:cTn id="14" dur="200" fill="hold">
                                          <p:stCondLst>
                                            <p:cond delay="600"/>
                                          </p:stCondLst>
                                        </p:cTn>
                                        <p:tgtEl>
                                          <p:spTgt spid="3">
                                            <p:txEl>
                                              <p:pRg st="4" end="4"/>
                                            </p:txEl>
                                          </p:spTgt>
                                        </p:tgtEl>
                                        <p:attrNameLst>
                                          <p:attrName>r</p:attrName>
                                        </p:attrNameLst>
                                      </p:cBhvr>
                                    </p:animRot>
                                    <p:animRot by="120000">
                                      <p:cBhvr>
                                        <p:cTn id="15" dur="200" fill="hold">
                                          <p:stCondLst>
                                            <p:cond delay="800"/>
                                          </p:stCondLst>
                                        </p:cTn>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7"/>
          <p:cNvSpPr>
            <a:spLocks noGrp="1" noChangeArrowheads="1"/>
          </p:cNvSpPr>
          <p:nvPr>
            <p:ph type="body" sz="half" idx="2"/>
          </p:nvPr>
        </p:nvSpPr>
        <p:spPr>
          <a:xfrm>
            <a:off x="1762706" y="1839624"/>
            <a:ext cx="4343400" cy="4494213"/>
          </a:xfrm>
        </p:spPr>
        <p:txBody>
          <a:bodyPr/>
          <a:lstStyle/>
          <a:p>
            <a:pPr eaLnBrk="1" hangingPunct="1">
              <a:spcBef>
                <a:spcPts val="600"/>
              </a:spcBef>
              <a:buNone/>
            </a:pPr>
            <a:r>
              <a:rPr lang="en-US" sz="2400" u="sng" dirty="0">
                <a:solidFill>
                  <a:srgbClr val="008000"/>
                </a:solidFill>
              </a:rPr>
              <a:t>INVESTIGATIVE INQUIRY </a:t>
            </a:r>
          </a:p>
          <a:p>
            <a:pPr eaLnBrk="1" hangingPunct="1">
              <a:spcBef>
                <a:spcPts val="600"/>
              </a:spcBef>
            </a:pPr>
            <a:r>
              <a:rPr lang="en-US" sz="2000" dirty="0"/>
              <a:t>IG</a:t>
            </a:r>
          </a:p>
          <a:p>
            <a:pPr eaLnBrk="1" hangingPunct="1">
              <a:spcBef>
                <a:spcPts val="600"/>
              </a:spcBef>
            </a:pPr>
            <a:r>
              <a:rPr lang="en-US" sz="2000" dirty="0"/>
              <a:t>Resolve Allegations of a less serious nature</a:t>
            </a:r>
          </a:p>
          <a:p>
            <a:pPr eaLnBrk="1" hangingPunct="1">
              <a:spcBef>
                <a:spcPts val="600"/>
              </a:spcBef>
            </a:pPr>
            <a:r>
              <a:rPr lang="en-US" sz="2000" i="1" u="sng" dirty="0">
                <a:solidFill>
                  <a:srgbClr val="008000"/>
                </a:solidFill>
              </a:rPr>
              <a:t>Informal</a:t>
            </a:r>
            <a:r>
              <a:rPr lang="en-US" sz="2000" dirty="0"/>
              <a:t> fact-finding process (Directing Authority</a:t>
            </a:r>
            <a:r>
              <a:rPr lang="en-US" sz="2000" i="1" dirty="0"/>
              <a:t> </a:t>
            </a:r>
            <a:r>
              <a:rPr lang="en-US" sz="2000" i="1" u="sng" dirty="0">
                <a:solidFill>
                  <a:srgbClr val="008000"/>
                </a:solidFill>
              </a:rPr>
              <a:t>verbal</a:t>
            </a:r>
            <a:r>
              <a:rPr lang="en-US" sz="2000" i="1" dirty="0"/>
              <a:t> </a:t>
            </a:r>
            <a:r>
              <a:rPr lang="en-US" sz="2000" dirty="0"/>
              <a:t>or written directive)</a:t>
            </a:r>
          </a:p>
          <a:p>
            <a:pPr eaLnBrk="1" hangingPunct="1">
              <a:spcBef>
                <a:spcPts val="600"/>
              </a:spcBef>
            </a:pPr>
            <a:r>
              <a:rPr lang="en-US" sz="2000" i="1" dirty="0"/>
              <a:t>Written ROII</a:t>
            </a:r>
          </a:p>
          <a:p>
            <a:pPr eaLnBrk="1" hangingPunct="1">
              <a:spcBef>
                <a:spcPts val="600"/>
              </a:spcBef>
            </a:pPr>
            <a:r>
              <a:rPr lang="en-US" sz="2000" dirty="0"/>
              <a:t>Less testimony, more statements</a:t>
            </a:r>
          </a:p>
        </p:txBody>
      </p:sp>
      <p:sp>
        <p:nvSpPr>
          <p:cNvPr id="2" name="Footer Placeholder 4"/>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69637" name="Rectangle 16"/>
          <p:cNvSpPr>
            <a:spLocks noGrp="1" noChangeArrowheads="1"/>
          </p:cNvSpPr>
          <p:nvPr>
            <p:ph type="body" sz="half" idx="1"/>
          </p:nvPr>
        </p:nvSpPr>
        <p:spPr>
          <a:xfrm>
            <a:off x="6388100" y="1809101"/>
            <a:ext cx="4038600" cy="3200400"/>
          </a:xfrm>
        </p:spPr>
        <p:txBody>
          <a:bodyPr/>
          <a:lstStyle/>
          <a:p>
            <a:pPr eaLnBrk="1" hangingPunct="1">
              <a:spcBef>
                <a:spcPts val="600"/>
              </a:spcBef>
              <a:buNone/>
            </a:pPr>
            <a:r>
              <a:rPr lang="en-US" sz="2400" u="sng" dirty="0">
                <a:solidFill>
                  <a:srgbClr val="0000FF"/>
                </a:solidFill>
              </a:rPr>
              <a:t>INVESTIGATION</a:t>
            </a:r>
          </a:p>
          <a:p>
            <a:pPr eaLnBrk="1" hangingPunct="1">
              <a:spcBef>
                <a:spcPts val="600"/>
              </a:spcBef>
            </a:pPr>
            <a:r>
              <a:rPr lang="en-US" sz="2000" dirty="0"/>
              <a:t>IG</a:t>
            </a:r>
          </a:p>
          <a:p>
            <a:pPr eaLnBrk="1" hangingPunct="1">
              <a:spcBef>
                <a:spcPts val="600"/>
              </a:spcBef>
            </a:pPr>
            <a:r>
              <a:rPr lang="en-US" sz="2000" dirty="0"/>
              <a:t>Resolve Allegations of a more serious nature</a:t>
            </a:r>
          </a:p>
          <a:p>
            <a:pPr eaLnBrk="1" hangingPunct="1">
              <a:spcBef>
                <a:spcPts val="600"/>
              </a:spcBef>
            </a:pPr>
            <a:r>
              <a:rPr lang="en-US" sz="2000" i="1" u="sng" dirty="0">
                <a:solidFill>
                  <a:srgbClr val="0000FF"/>
                </a:solidFill>
              </a:rPr>
              <a:t>Formal</a:t>
            </a:r>
            <a:r>
              <a:rPr lang="en-US" sz="2000" dirty="0"/>
              <a:t> fact-finding process (Directing Authority </a:t>
            </a:r>
            <a:r>
              <a:rPr lang="en-US" sz="2000" i="1" u="sng" dirty="0">
                <a:solidFill>
                  <a:srgbClr val="0000FF"/>
                </a:solidFill>
              </a:rPr>
              <a:t>Written</a:t>
            </a:r>
            <a:r>
              <a:rPr lang="en-US" sz="2000" u="sng" dirty="0">
                <a:solidFill>
                  <a:srgbClr val="FF0000"/>
                </a:solidFill>
              </a:rPr>
              <a:t> </a:t>
            </a:r>
            <a:r>
              <a:rPr lang="en-US" sz="2000" u="sng" dirty="0">
                <a:solidFill>
                  <a:srgbClr val="0000FF"/>
                </a:solidFill>
              </a:rPr>
              <a:t>Directive</a:t>
            </a:r>
            <a:r>
              <a:rPr lang="en-US" sz="2000" dirty="0"/>
              <a:t>)</a:t>
            </a:r>
          </a:p>
          <a:p>
            <a:pPr eaLnBrk="1" hangingPunct="1">
              <a:spcBef>
                <a:spcPts val="600"/>
              </a:spcBef>
            </a:pPr>
            <a:r>
              <a:rPr lang="en-US" sz="2000" i="1" dirty="0"/>
              <a:t>Written ROI</a:t>
            </a:r>
          </a:p>
          <a:p>
            <a:pPr eaLnBrk="1" hangingPunct="1">
              <a:spcBef>
                <a:spcPts val="600"/>
              </a:spcBef>
            </a:pPr>
            <a:r>
              <a:rPr lang="en-US" sz="2000" dirty="0"/>
              <a:t>More testimony, less statements</a:t>
            </a:r>
          </a:p>
        </p:txBody>
      </p:sp>
      <p:sp>
        <p:nvSpPr>
          <p:cNvPr id="69638" name="Rectangle 1026"/>
          <p:cNvSpPr>
            <a:spLocks noGrp="1" noChangeArrowheads="1"/>
          </p:cNvSpPr>
          <p:nvPr>
            <p:ph type="title"/>
          </p:nvPr>
        </p:nvSpPr>
        <p:spPr>
          <a:xfrm>
            <a:off x="2895602" y="206828"/>
            <a:ext cx="7239000" cy="1143000"/>
          </a:xfrm>
        </p:spPr>
        <p:txBody>
          <a:bodyPr/>
          <a:lstStyle/>
          <a:p>
            <a:pPr eaLnBrk="1" hangingPunct="1"/>
            <a:r>
              <a:rPr lang="en-US" sz="4000" dirty="0"/>
              <a:t>STEP 2: Conduct IGPA</a:t>
            </a:r>
            <a:br>
              <a:rPr lang="en-US" sz="4000" dirty="0"/>
            </a:br>
            <a:r>
              <a:rPr lang="en-US" sz="3400" dirty="0"/>
              <a:t>Select Course of Action</a:t>
            </a:r>
          </a:p>
        </p:txBody>
      </p:sp>
      <p:grpSp>
        <p:nvGrpSpPr>
          <p:cNvPr id="8" name="Group 12"/>
          <p:cNvGrpSpPr>
            <a:grpSpLocks/>
          </p:cNvGrpSpPr>
          <p:nvPr/>
        </p:nvGrpSpPr>
        <p:grpSpPr bwMode="auto">
          <a:xfrm>
            <a:off x="9436100" y="152400"/>
            <a:ext cx="1231900" cy="1219200"/>
            <a:chOff x="7467600" y="76200"/>
            <a:chExt cx="1231900" cy="1219200"/>
          </a:xfrm>
        </p:grpSpPr>
        <p:sp>
          <p:nvSpPr>
            <p:cNvPr id="9" name="AutoShape 5"/>
            <p:cNvSpPr>
              <a:spLocks noChangeArrowheads="1"/>
            </p:cNvSpPr>
            <p:nvPr/>
          </p:nvSpPr>
          <p:spPr bwMode="auto">
            <a:xfrm>
              <a:off x="7467600" y="76200"/>
              <a:ext cx="1231900"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endParaRPr lang="en-US" b="1" dirty="0">
                <a:solidFill>
                  <a:srgbClr val="000000"/>
                </a:solidFill>
              </a:endParaRPr>
            </a:p>
          </p:txBody>
        </p:sp>
        <p:sp>
          <p:nvSpPr>
            <p:cNvPr id="10" name="Text Box 6"/>
            <p:cNvSpPr txBox="1">
              <a:spLocks noChangeArrowheads="1"/>
            </p:cNvSpPr>
            <p:nvPr/>
          </p:nvSpPr>
          <p:spPr bwMode="auto">
            <a:xfrm>
              <a:off x="7811173" y="505336"/>
              <a:ext cx="647027" cy="523220"/>
            </a:xfrm>
            <a:prstGeom prst="rect">
              <a:avLst/>
            </a:prstGeom>
            <a:noFill/>
            <a:ln w="12700">
              <a:noFill/>
              <a:miter lim="800000"/>
              <a:headEnd/>
              <a:tailEnd/>
            </a:ln>
          </p:spPr>
          <p:txBody>
            <a:bodyPr>
              <a:spAutoFit/>
            </a:bodyPr>
            <a:lstStyle/>
            <a:p>
              <a:pPr eaLnBrk="0" fontAlgn="base" hangingPunct="0">
                <a:spcBef>
                  <a:spcPct val="0"/>
                </a:spcBef>
                <a:spcAft>
                  <a:spcPct val="0"/>
                </a:spcAft>
              </a:pPr>
              <a:r>
                <a:rPr lang="en-US" sz="1400" b="1" i="1" dirty="0">
                  <a:solidFill>
                    <a:srgbClr val="000000"/>
                  </a:solidFill>
                  <a:latin typeface="Tempus Sans ITC" pitchFamily="82" charset="0"/>
                  <a:cs typeface="Arial" charset="0"/>
                </a:rPr>
                <a:t>ELO</a:t>
              </a:r>
            </a:p>
            <a:p>
              <a:pPr eaLnBrk="0" fontAlgn="base" hangingPunct="0">
                <a:spcBef>
                  <a:spcPct val="0"/>
                </a:spcBef>
                <a:spcAft>
                  <a:spcPct val="0"/>
                </a:spcAft>
              </a:pPr>
              <a:r>
                <a:rPr lang="en-US" sz="1400" b="1" i="1" dirty="0">
                  <a:solidFill>
                    <a:srgbClr val="000000"/>
                  </a:solidFill>
                  <a:latin typeface="Tempus Sans ITC" pitchFamily="82" charset="0"/>
                  <a:cs typeface="Arial" charset="0"/>
                </a:rPr>
                <a:t>  7</a:t>
              </a:r>
            </a:p>
          </p:txBody>
        </p:sp>
      </p:grpSp>
      <p:sp>
        <p:nvSpPr>
          <p:cNvPr id="12" name="Text Box 6"/>
          <p:cNvSpPr txBox="1">
            <a:spLocks noChangeArrowheads="1"/>
          </p:cNvSpPr>
          <p:nvPr/>
        </p:nvSpPr>
        <p:spPr bwMode="auto">
          <a:xfrm>
            <a:off x="1851352" y="5486400"/>
            <a:ext cx="8492598" cy="338554"/>
          </a:xfrm>
          <a:prstGeom prst="rect">
            <a:avLst/>
          </a:prstGeom>
          <a:noFill/>
          <a:ln w="76200">
            <a:noFill/>
            <a:miter lim="800000"/>
            <a:headEnd/>
            <a:tailEnd/>
          </a:ln>
        </p:spPr>
        <p:txBody>
          <a:bodyPr wrap="square">
            <a:spAutoFit/>
          </a:bodyPr>
          <a:lstStyle/>
          <a:p>
            <a:pPr fontAlgn="base">
              <a:spcBef>
                <a:spcPct val="0"/>
              </a:spcBef>
              <a:spcAft>
                <a:spcPct val="0"/>
              </a:spcAft>
            </a:pPr>
            <a:r>
              <a:rPr lang="en-US" sz="1600" b="1" dirty="0">
                <a:solidFill>
                  <a:srgbClr val="000000"/>
                </a:solidFill>
                <a:latin typeface="Arial" charset="0"/>
                <a:cs typeface="Arial" charset="0"/>
              </a:rPr>
              <a:t>Both the ROI &amp; ROII require the same measure of proof and due diligence by the IG.</a:t>
            </a:r>
          </a:p>
        </p:txBody>
      </p:sp>
      <p:sp>
        <p:nvSpPr>
          <p:cNvPr id="13" name="Text Box 6"/>
          <p:cNvSpPr txBox="1">
            <a:spLocks noChangeArrowheads="1"/>
          </p:cNvSpPr>
          <p:nvPr/>
        </p:nvSpPr>
        <p:spPr bwMode="auto">
          <a:xfrm>
            <a:off x="1676400" y="5897054"/>
            <a:ext cx="7315200" cy="584775"/>
          </a:xfrm>
          <a:prstGeom prst="rect">
            <a:avLst/>
          </a:prstGeom>
          <a:noFill/>
          <a:ln w="76200">
            <a:noFill/>
            <a:miter lim="800000"/>
            <a:headEnd/>
            <a:tailEnd/>
          </a:ln>
        </p:spPr>
        <p:txBody>
          <a:bodyPr wrap="square">
            <a:spAutoFit/>
          </a:bodyPr>
          <a:lstStyle/>
          <a:p>
            <a:pPr fontAlgn="base">
              <a:spcBef>
                <a:spcPct val="0"/>
              </a:spcBef>
              <a:spcAft>
                <a:spcPct val="0"/>
              </a:spcAft>
            </a:pPr>
            <a:r>
              <a:rPr lang="en-US" sz="1600" b="1" dirty="0">
                <a:solidFill>
                  <a:srgbClr val="FF0000"/>
                </a:solidFill>
                <a:latin typeface="Arial" charset="0"/>
                <a:cs typeface="Arial" charset="0"/>
              </a:rPr>
              <a:t>AR 20-1, Paragraph 7-1a and 7-2  </a:t>
            </a:r>
          </a:p>
          <a:p>
            <a:pPr fontAlgn="base">
              <a:spcBef>
                <a:spcPct val="0"/>
              </a:spcBef>
              <a:spcAft>
                <a:spcPct val="0"/>
              </a:spcAft>
            </a:pP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Sections 1-2 (II-1-6), 2-7 (II-2-16), and 2-8 (II-2-17)</a:t>
            </a:r>
          </a:p>
        </p:txBody>
      </p:sp>
      <p:sp>
        <p:nvSpPr>
          <p:cNvPr id="14" name="Oval 13"/>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653026927"/>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60419" name="Rectangle 3"/>
          <p:cNvSpPr>
            <a:spLocks noGrp="1" noChangeArrowheads="1"/>
          </p:cNvSpPr>
          <p:nvPr>
            <p:ph type="body" idx="1"/>
          </p:nvPr>
        </p:nvSpPr>
        <p:spPr>
          <a:xfrm>
            <a:off x="1762706" y="1915106"/>
            <a:ext cx="8915400" cy="3886200"/>
          </a:xfrm>
        </p:spPr>
        <p:txBody>
          <a:bodyPr/>
          <a:lstStyle/>
          <a:p>
            <a:pPr eaLnBrk="1" hangingPunct="1">
              <a:lnSpc>
                <a:spcPct val="80000"/>
              </a:lnSpc>
              <a:defRPr/>
            </a:pPr>
            <a:r>
              <a:rPr lang="en-US" sz="2800" dirty="0"/>
              <a:t>Factors to consider favoring an Investigation:</a:t>
            </a:r>
          </a:p>
          <a:p>
            <a:pPr lvl="1" eaLnBrk="1" hangingPunct="1">
              <a:lnSpc>
                <a:spcPct val="110000"/>
              </a:lnSpc>
              <a:defRPr/>
            </a:pPr>
            <a:r>
              <a:rPr lang="en-US" sz="2200" dirty="0"/>
              <a:t>The allegation is </a:t>
            </a:r>
            <a:r>
              <a:rPr lang="en-US" sz="2200" u="sng" dirty="0">
                <a:solidFill>
                  <a:srgbClr val="FF0000"/>
                </a:solidFill>
              </a:rPr>
              <a:t>serious</a:t>
            </a:r>
            <a:r>
              <a:rPr lang="en-US" sz="2200" dirty="0"/>
              <a:t> and could result in </a:t>
            </a:r>
            <a:r>
              <a:rPr lang="en-US" sz="2200" u="sng" dirty="0">
                <a:solidFill>
                  <a:srgbClr val="FF0000"/>
                </a:solidFill>
              </a:rPr>
              <a:t>adverse action</a:t>
            </a:r>
          </a:p>
          <a:p>
            <a:pPr lvl="1" eaLnBrk="1" hangingPunct="1">
              <a:lnSpc>
                <a:spcPct val="110000"/>
              </a:lnSpc>
              <a:defRPr/>
            </a:pPr>
            <a:r>
              <a:rPr lang="en-US" sz="2200" u="sng" dirty="0">
                <a:solidFill>
                  <a:srgbClr val="FF0000"/>
                </a:solidFill>
              </a:rPr>
              <a:t>High degree of documentation</a:t>
            </a:r>
            <a:r>
              <a:rPr lang="en-US" sz="2200" dirty="0">
                <a:solidFill>
                  <a:srgbClr val="FF0000"/>
                </a:solidFill>
              </a:rPr>
              <a:t> </a:t>
            </a:r>
            <a:r>
              <a:rPr lang="en-US" sz="2200" dirty="0"/>
              <a:t>is important / required</a:t>
            </a:r>
          </a:p>
          <a:p>
            <a:pPr lvl="1" eaLnBrk="1" hangingPunct="1">
              <a:lnSpc>
                <a:spcPct val="110000"/>
              </a:lnSpc>
              <a:defRPr/>
            </a:pPr>
            <a:r>
              <a:rPr lang="en-US" sz="2200" dirty="0"/>
              <a:t>The potential for </a:t>
            </a:r>
            <a:r>
              <a:rPr lang="en-US" sz="2200" u="sng" dirty="0">
                <a:solidFill>
                  <a:srgbClr val="FF0000"/>
                </a:solidFill>
              </a:rPr>
              <a:t>harm to a Soldier</a:t>
            </a:r>
            <a:r>
              <a:rPr lang="en-US" sz="2200" dirty="0">
                <a:solidFill>
                  <a:srgbClr val="FF0000"/>
                </a:solidFill>
              </a:rPr>
              <a:t> </a:t>
            </a:r>
            <a:r>
              <a:rPr lang="en-US" sz="2200" dirty="0"/>
              <a:t>(or Soldiers) exists</a:t>
            </a:r>
          </a:p>
          <a:p>
            <a:pPr lvl="1" eaLnBrk="1" hangingPunct="1">
              <a:lnSpc>
                <a:spcPct val="110000"/>
              </a:lnSpc>
              <a:defRPr/>
            </a:pPr>
            <a:r>
              <a:rPr lang="en-US" sz="2200" dirty="0"/>
              <a:t>Adversely affects the </a:t>
            </a:r>
            <a:r>
              <a:rPr lang="en-US" sz="2200" u="sng" dirty="0">
                <a:solidFill>
                  <a:srgbClr val="FF0000"/>
                </a:solidFill>
              </a:rPr>
              <a:t>image of the Army</a:t>
            </a:r>
            <a:endParaRPr lang="en-US" sz="2200" u="sng" dirty="0"/>
          </a:p>
          <a:p>
            <a:pPr lvl="1" eaLnBrk="1" hangingPunct="1">
              <a:lnSpc>
                <a:spcPct val="110000"/>
              </a:lnSpc>
              <a:defRPr/>
            </a:pPr>
            <a:r>
              <a:rPr lang="en-US" sz="2200" dirty="0"/>
              <a:t>May have </a:t>
            </a:r>
            <a:r>
              <a:rPr lang="en-US" sz="2200" u="sng" dirty="0">
                <a:solidFill>
                  <a:srgbClr val="FF0000"/>
                </a:solidFill>
              </a:rPr>
              <a:t>great impact</a:t>
            </a:r>
            <a:r>
              <a:rPr lang="en-US" sz="2200" dirty="0">
                <a:solidFill>
                  <a:srgbClr val="FF0000"/>
                </a:solidFill>
              </a:rPr>
              <a:t> </a:t>
            </a:r>
            <a:r>
              <a:rPr lang="en-US" sz="2200" dirty="0"/>
              <a:t>on the command</a:t>
            </a:r>
            <a:endParaRPr lang="en-US" sz="2200" dirty="0">
              <a:solidFill>
                <a:srgbClr val="FF0000"/>
              </a:solidFill>
            </a:endParaRPr>
          </a:p>
          <a:p>
            <a:pPr lvl="1" eaLnBrk="1" hangingPunct="1">
              <a:lnSpc>
                <a:spcPct val="110000"/>
              </a:lnSpc>
              <a:defRPr/>
            </a:pPr>
            <a:r>
              <a:rPr lang="en-US" sz="2200" dirty="0"/>
              <a:t>The allegation will </a:t>
            </a:r>
            <a:r>
              <a:rPr lang="en-US" sz="2200" u="sng" dirty="0">
                <a:solidFill>
                  <a:srgbClr val="FF0000"/>
                </a:solidFill>
              </a:rPr>
              <a:t>likely have media interest</a:t>
            </a:r>
          </a:p>
          <a:p>
            <a:pPr lvl="1" eaLnBrk="1" hangingPunct="1">
              <a:lnSpc>
                <a:spcPct val="110000"/>
              </a:lnSpc>
              <a:defRPr/>
            </a:pPr>
            <a:r>
              <a:rPr lang="en-US" sz="2200" dirty="0"/>
              <a:t>The </a:t>
            </a:r>
            <a:r>
              <a:rPr lang="en-US" sz="2200" u="sng" dirty="0">
                <a:solidFill>
                  <a:srgbClr val="FF0000"/>
                </a:solidFill>
              </a:rPr>
              <a:t>Commander directs</a:t>
            </a:r>
            <a:r>
              <a:rPr lang="en-US" sz="2200" dirty="0">
                <a:solidFill>
                  <a:srgbClr val="FF0000"/>
                </a:solidFill>
              </a:rPr>
              <a:t> </a:t>
            </a:r>
            <a:r>
              <a:rPr lang="en-US" sz="2200" dirty="0"/>
              <a:t>the IG to investigate</a:t>
            </a:r>
          </a:p>
        </p:txBody>
      </p:sp>
      <p:sp>
        <p:nvSpPr>
          <p:cNvPr id="88068" name="Rectangle 4"/>
          <p:cNvSpPr>
            <a:spLocks noGrp="1" noChangeArrowheads="1"/>
          </p:cNvSpPr>
          <p:nvPr>
            <p:ph type="title"/>
          </p:nvPr>
        </p:nvSpPr>
        <p:spPr>
          <a:xfrm>
            <a:off x="2928256" y="228600"/>
            <a:ext cx="6324600" cy="1143000"/>
          </a:xfrm>
        </p:spPr>
        <p:txBody>
          <a:bodyPr/>
          <a:lstStyle/>
          <a:p>
            <a:pPr eaLnBrk="1" hangingPunct="1">
              <a:buClr>
                <a:srgbClr val="FFFF66"/>
              </a:buClr>
            </a:pPr>
            <a:r>
              <a:rPr lang="en-US" sz="4000" dirty="0">
                <a:solidFill>
                  <a:schemeClr val="tx1"/>
                </a:solidFill>
              </a:rPr>
              <a:t>Investigation or</a:t>
            </a:r>
            <a:br>
              <a:rPr lang="en-US" sz="4000" dirty="0">
                <a:solidFill>
                  <a:schemeClr val="tx1"/>
                </a:solidFill>
              </a:rPr>
            </a:br>
            <a:r>
              <a:rPr lang="en-US" sz="4000" dirty="0">
                <a:solidFill>
                  <a:schemeClr val="tx1"/>
                </a:solidFill>
              </a:rPr>
              <a:t> Investigative Inquiry? </a:t>
            </a:r>
          </a:p>
        </p:txBody>
      </p:sp>
      <p:sp>
        <p:nvSpPr>
          <p:cNvPr id="13" name="Rectangle 12"/>
          <p:cNvSpPr/>
          <p:nvPr/>
        </p:nvSpPr>
        <p:spPr>
          <a:xfrm>
            <a:off x="1669085" y="6120766"/>
            <a:ext cx="5181600" cy="338554"/>
          </a:xfrm>
          <a:prstGeom prst="rect">
            <a:avLst/>
          </a:prstGeom>
        </p:spPr>
        <p:txBody>
          <a:bodyPr wrap="square">
            <a:spAutoFit/>
          </a:bodyPr>
          <a:lstStyle/>
          <a:p>
            <a:pPr fontAlgn="base">
              <a:spcBef>
                <a:spcPct val="0"/>
              </a:spcBef>
              <a:spcAft>
                <a:spcPct val="0"/>
              </a:spcAft>
            </a:pP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Sections 2-8 (II-2-17)</a:t>
            </a:r>
          </a:p>
        </p:txBody>
      </p:sp>
      <p:grpSp>
        <p:nvGrpSpPr>
          <p:cNvPr id="6" name="Group 12"/>
          <p:cNvGrpSpPr>
            <a:grpSpLocks/>
          </p:cNvGrpSpPr>
          <p:nvPr/>
        </p:nvGrpSpPr>
        <p:grpSpPr bwMode="auto">
          <a:xfrm>
            <a:off x="9436100" y="152400"/>
            <a:ext cx="1231900" cy="1219200"/>
            <a:chOff x="7467600" y="76200"/>
            <a:chExt cx="1231900" cy="1219200"/>
          </a:xfrm>
        </p:grpSpPr>
        <p:sp>
          <p:nvSpPr>
            <p:cNvPr id="7" name="AutoShape 5"/>
            <p:cNvSpPr>
              <a:spLocks noChangeArrowheads="1"/>
            </p:cNvSpPr>
            <p:nvPr/>
          </p:nvSpPr>
          <p:spPr bwMode="auto">
            <a:xfrm>
              <a:off x="7467600" y="76200"/>
              <a:ext cx="1231900"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endParaRPr lang="en-US" b="1" dirty="0">
                <a:solidFill>
                  <a:srgbClr val="000000"/>
                </a:solidFill>
              </a:endParaRPr>
            </a:p>
          </p:txBody>
        </p:sp>
        <p:sp>
          <p:nvSpPr>
            <p:cNvPr id="8" name="Text Box 6"/>
            <p:cNvSpPr txBox="1">
              <a:spLocks noChangeArrowheads="1"/>
            </p:cNvSpPr>
            <p:nvPr/>
          </p:nvSpPr>
          <p:spPr bwMode="auto">
            <a:xfrm>
              <a:off x="7811173" y="505336"/>
              <a:ext cx="647027" cy="523220"/>
            </a:xfrm>
            <a:prstGeom prst="rect">
              <a:avLst/>
            </a:prstGeom>
            <a:noFill/>
            <a:ln w="12700">
              <a:noFill/>
              <a:miter lim="800000"/>
              <a:headEnd/>
              <a:tailEnd/>
            </a:ln>
          </p:spPr>
          <p:txBody>
            <a:bodyPr>
              <a:spAutoFit/>
            </a:bodyPr>
            <a:lstStyle/>
            <a:p>
              <a:pPr eaLnBrk="0" fontAlgn="base" hangingPunct="0">
                <a:spcBef>
                  <a:spcPct val="0"/>
                </a:spcBef>
                <a:spcAft>
                  <a:spcPct val="0"/>
                </a:spcAft>
              </a:pPr>
              <a:r>
                <a:rPr lang="en-US" sz="1400" b="1" i="1" dirty="0">
                  <a:solidFill>
                    <a:srgbClr val="000000"/>
                  </a:solidFill>
                  <a:latin typeface="Tempus Sans ITC" pitchFamily="82" charset="0"/>
                  <a:cs typeface="Arial" charset="0"/>
                </a:rPr>
                <a:t>ELO</a:t>
              </a:r>
            </a:p>
            <a:p>
              <a:pPr eaLnBrk="0" fontAlgn="base" hangingPunct="0">
                <a:spcBef>
                  <a:spcPct val="0"/>
                </a:spcBef>
                <a:spcAft>
                  <a:spcPct val="0"/>
                </a:spcAft>
              </a:pPr>
              <a:r>
                <a:rPr lang="en-US" sz="1400" b="1" i="1" dirty="0">
                  <a:solidFill>
                    <a:srgbClr val="000000"/>
                  </a:solidFill>
                  <a:latin typeface="Tempus Sans ITC" pitchFamily="82" charset="0"/>
                  <a:cs typeface="Arial" charset="0"/>
                </a:rPr>
                <a:t>  13</a:t>
              </a:r>
            </a:p>
          </p:txBody>
        </p:sp>
      </p:grpSp>
      <p:pic>
        <p:nvPicPr>
          <p:cNvPr id="9" name="Picture 2" descr="C:\Users\michael.p.warrington\AppData\Local\Microsoft\Windows\Temporary Internet Files\Content.IE5\5E9EYWSO\MC900433836[1].png"/>
          <p:cNvPicPr>
            <a:picLocks noChangeAspect="1" noChangeArrowheads="1"/>
          </p:cNvPicPr>
          <p:nvPr/>
        </p:nvPicPr>
        <p:blipFill>
          <a:blip r:embed="rId3" cstate="print"/>
          <a:srcRect/>
          <a:stretch>
            <a:fillRect/>
          </a:stretch>
        </p:blipFill>
        <p:spPr bwMode="auto">
          <a:xfrm>
            <a:off x="9753828" y="5486628"/>
            <a:ext cx="914172" cy="914172"/>
          </a:xfrm>
          <a:prstGeom prst="rect">
            <a:avLst/>
          </a:prstGeom>
          <a:noFill/>
        </p:spPr>
      </p:pic>
      <p:sp>
        <p:nvSpPr>
          <p:cNvPr id="11" name="Oval 10"/>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3091014785"/>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additive="base">
                                        <p:cTn id="7" dur="500" fill="hold"/>
                                        <p:tgtEl>
                                          <p:spTgt spid="604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041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anim calcmode="lin" valueType="num">
                                      <p:cBhvr additive="base">
                                        <p:cTn id="11" dur="500" fill="hold"/>
                                        <p:tgtEl>
                                          <p:spTgt spid="6041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041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anim calcmode="lin" valueType="num">
                                      <p:cBhvr additive="base">
                                        <p:cTn id="15" dur="500" fill="hold"/>
                                        <p:tgtEl>
                                          <p:spTgt spid="6041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60419">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0419">
                                            <p:txEl>
                                              <p:pRg st="3" end="3"/>
                                            </p:txEl>
                                          </p:spTgt>
                                        </p:tgtEl>
                                        <p:attrNameLst>
                                          <p:attrName>style.visibility</p:attrName>
                                        </p:attrNameLst>
                                      </p:cBhvr>
                                      <p:to>
                                        <p:strVal val="visible"/>
                                      </p:to>
                                    </p:set>
                                    <p:anim calcmode="lin" valueType="num">
                                      <p:cBhvr additive="base">
                                        <p:cTn id="19" dur="500" fill="hold"/>
                                        <p:tgtEl>
                                          <p:spTgt spid="6041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0419">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0419">
                                            <p:txEl>
                                              <p:pRg st="4" end="4"/>
                                            </p:txEl>
                                          </p:spTgt>
                                        </p:tgtEl>
                                        <p:attrNameLst>
                                          <p:attrName>style.visibility</p:attrName>
                                        </p:attrNameLst>
                                      </p:cBhvr>
                                      <p:to>
                                        <p:strVal val="visible"/>
                                      </p:to>
                                    </p:set>
                                    <p:anim calcmode="lin" valueType="num">
                                      <p:cBhvr additive="base">
                                        <p:cTn id="23" dur="500" fill="hold"/>
                                        <p:tgtEl>
                                          <p:spTgt spid="60419">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0419">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0419">
                                            <p:txEl>
                                              <p:pRg st="5" end="5"/>
                                            </p:txEl>
                                          </p:spTgt>
                                        </p:tgtEl>
                                        <p:attrNameLst>
                                          <p:attrName>style.visibility</p:attrName>
                                        </p:attrNameLst>
                                      </p:cBhvr>
                                      <p:to>
                                        <p:strVal val="visible"/>
                                      </p:to>
                                    </p:set>
                                    <p:anim calcmode="lin" valueType="num">
                                      <p:cBhvr additive="base">
                                        <p:cTn id="27" dur="500" fill="hold"/>
                                        <p:tgtEl>
                                          <p:spTgt spid="60419">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0419">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60419">
                                            <p:txEl>
                                              <p:pRg st="6" end="6"/>
                                            </p:txEl>
                                          </p:spTgt>
                                        </p:tgtEl>
                                        <p:attrNameLst>
                                          <p:attrName>style.visibility</p:attrName>
                                        </p:attrNameLst>
                                      </p:cBhvr>
                                      <p:to>
                                        <p:strVal val="visible"/>
                                      </p:to>
                                    </p:set>
                                    <p:anim calcmode="lin" valueType="num">
                                      <p:cBhvr additive="base">
                                        <p:cTn id="31" dur="500" fill="hold"/>
                                        <p:tgtEl>
                                          <p:spTgt spid="60419">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0419">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0419">
                                            <p:txEl>
                                              <p:pRg st="7" end="7"/>
                                            </p:txEl>
                                          </p:spTgt>
                                        </p:tgtEl>
                                        <p:attrNameLst>
                                          <p:attrName>style.visibility</p:attrName>
                                        </p:attrNameLst>
                                      </p:cBhvr>
                                      <p:to>
                                        <p:strVal val="visible"/>
                                      </p:to>
                                    </p:set>
                                    <p:anim calcmode="lin" valueType="num">
                                      <p:cBhvr additive="base">
                                        <p:cTn id="35" dur="500" fill="hold"/>
                                        <p:tgtEl>
                                          <p:spTgt spid="60419">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041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xit"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trike.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rcRect/>
          <a:stretch>
            <a:fillRect/>
          </a:stretch>
        </p:blipFill>
        <p:spPr bwMode="auto">
          <a:xfrm>
            <a:off x="7772400" y="4728043"/>
            <a:ext cx="304800" cy="304800"/>
          </a:xfrm>
          <a:prstGeom prst="rect">
            <a:avLst/>
          </a:prstGeom>
          <a:noFill/>
          <a:ln w="9525">
            <a:noFill/>
            <a:miter lim="800000"/>
            <a:headEnd/>
            <a:tailEnd/>
          </a:ln>
        </p:spPr>
      </p:pic>
      <p:sp>
        <p:nvSpPr>
          <p:cNvPr id="11266" name="Footer Placeholder 1"/>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26628" name="Text Box 2"/>
          <p:cNvSpPr txBox="1">
            <a:spLocks noChangeArrowheads="1"/>
          </p:cNvSpPr>
          <p:nvPr/>
        </p:nvSpPr>
        <p:spPr bwMode="auto">
          <a:xfrm>
            <a:off x="2902856" y="152401"/>
            <a:ext cx="6781800" cy="1323975"/>
          </a:xfrm>
          <a:prstGeom prst="rect">
            <a:avLst/>
          </a:prstGeom>
          <a:noFill/>
          <a:ln w="12700">
            <a:noFill/>
            <a:miter lim="800000"/>
            <a:headEnd type="none" w="sm" len="sm"/>
            <a:tailEnd type="none" w="sm" len="sm"/>
          </a:ln>
        </p:spPr>
        <p:txBody>
          <a:bodyPr>
            <a:spAutoFit/>
          </a:bodyPr>
          <a:lstStyle/>
          <a:p>
            <a:pPr algn="ctr" fontAlgn="base">
              <a:spcBef>
                <a:spcPct val="0"/>
              </a:spcBef>
              <a:spcAft>
                <a:spcPct val="0"/>
              </a:spcAft>
            </a:pPr>
            <a:r>
              <a:rPr lang="en-US" sz="4000" b="1" dirty="0">
                <a:solidFill>
                  <a:srgbClr val="000000"/>
                </a:solidFill>
                <a:latin typeface="Arial" charset="0"/>
                <a:cs typeface="Arial" charset="0"/>
              </a:rPr>
              <a:t>IGs are fair and impartial fact-finders…</a:t>
            </a:r>
          </a:p>
        </p:txBody>
      </p:sp>
      <p:sp>
        <p:nvSpPr>
          <p:cNvPr id="500740" name="Text Box 4"/>
          <p:cNvSpPr txBox="1">
            <a:spLocks noChangeArrowheads="1"/>
          </p:cNvSpPr>
          <p:nvPr/>
        </p:nvSpPr>
        <p:spPr bwMode="auto">
          <a:xfrm>
            <a:off x="2409525" y="5343526"/>
            <a:ext cx="7391400" cy="523875"/>
          </a:xfrm>
          <a:prstGeom prst="rect">
            <a:avLst/>
          </a:prstGeom>
          <a:noFill/>
          <a:ln w="12700">
            <a:noFill/>
            <a:miter lim="800000"/>
            <a:headEnd type="none" w="sm" len="sm"/>
            <a:tailEnd type="none" w="sm" len="sm"/>
          </a:ln>
          <a:effectLst/>
        </p:spPr>
        <p:txBody>
          <a:bodyPr>
            <a:spAutoFit/>
          </a:bodyPr>
          <a:lstStyle/>
          <a:p>
            <a:pPr algn="ctr" fontAlgn="base">
              <a:spcBef>
                <a:spcPct val="0"/>
              </a:spcBef>
              <a:spcAft>
                <a:spcPct val="0"/>
              </a:spcAft>
              <a:defRPr/>
            </a:pPr>
            <a:r>
              <a:rPr lang="en-US" sz="2800" b="1" i="1" dirty="0">
                <a:solidFill>
                  <a:srgbClr val="000000"/>
                </a:solidFill>
                <a:latin typeface="Arial" charset="0"/>
                <a:cs typeface="Arial" charset="0"/>
              </a:rPr>
              <a:t>“We call the balls and the strikes!”</a:t>
            </a:r>
          </a:p>
        </p:txBody>
      </p:sp>
      <p:sp>
        <p:nvSpPr>
          <p:cNvPr id="6" name="Text Box 4"/>
          <p:cNvSpPr txBox="1">
            <a:spLocks noChangeArrowheads="1"/>
          </p:cNvSpPr>
          <p:nvPr/>
        </p:nvSpPr>
        <p:spPr bwMode="auto">
          <a:xfrm>
            <a:off x="1876125" y="1838326"/>
            <a:ext cx="8458200" cy="523875"/>
          </a:xfrm>
          <a:prstGeom prst="rect">
            <a:avLst/>
          </a:prstGeom>
          <a:noFill/>
          <a:ln w="12700">
            <a:noFill/>
            <a:miter lim="800000"/>
            <a:headEnd type="none" w="sm" len="sm"/>
            <a:tailEnd type="none" w="sm" len="sm"/>
          </a:ln>
          <a:effectLst/>
        </p:spPr>
        <p:txBody>
          <a:bodyPr>
            <a:spAutoFit/>
          </a:bodyPr>
          <a:lstStyle/>
          <a:p>
            <a:pPr algn="ctr" fontAlgn="base">
              <a:spcBef>
                <a:spcPct val="0"/>
              </a:spcBef>
              <a:spcAft>
                <a:spcPct val="0"/>
              </a:spcAft>
              <a:defRPr/>
            </a:pPr>
            <a:r>
              <a:rPr lang="en-US" sz="2800" b="1" i="1" dirty="0">
                <a:solidFill>
                  <a:srgbClr val="000000"/>
                </a:solidFill>
                <a:latin typeface="Arial" charset="0"/>
                <a:cs typeface="Arial" charset="0"/>
              </a:rPr>
              <a:t>“Through a dogged pursuit of the truth!”</a:t>
            </a:r>
          </a:p>
        </p:txBody>
      </p:sp>
      <p:sp>
        <p:nvSpPr>
          <p:cNvPr id="26632" name="Text Box 6"/>
          <p:cNvSpPr txBox="1">
            <a:spLocks noChangeArrowheads="1"/>
          </p:cNvSpPr>
          <p:nvPr/>
        </p:nvSpPr>
        <p:spPr bwMode="auto">
          <a:xfrm>
            <a:off x="1676400" y="6138446"/>
            <a:ext cx="4876800" cy="338554"/>
          </a:xfrm>
          <a:prstGeom prst="rect">
            <a:avLst/>
          </a:prstGeom>
          <a:noFill/>
          <a:ln w="76200">
            <a:noFill/>
            <a:miter lim="800000"/>
            <a:headEnd/>
            <a:tailEnd/>
          </a:ln>
        </p:spPr>
        <p:txBody>
          <a:bodyPr wrap="square">
            <a:spAutoFit/>
          </a:bodyPr>
          <a:lstStyle/>
          <a:p>
            <a:pPr fontAlgn="base">
              <a:spcBef>
                <a:spcPct val="0"/>
              </a:spcBef>
              <a:spcAft>
                <a:spcPct val="0"/>
              </a:spcAft>
            </a:pP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Section 2-6 (II-2-14)</a:t>
            </a:r>
          </a:p>
        </p:txBody>
      </p:sp>
      <p:pic>
        <p:nvPicPr>
          <p:cNvPr id="1026" name="Picture 2" descr="http://www.rantlifestyle.com/wp-content/uploads/2014/05/strik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2324" y="2362201"/>
            <a:ext cx="4709858" cy="2981324"/>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2275341306"/>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00740"/>
                                        </p:tgtEl>
                                        <p:attrNameLst>
                                          <p:attrName>style.visibility</p:attrName>
                                        </p:attrNameLst>
                                      </p:cBhvr>
                                      <p:to>
                                        <p:strVal val="visible"/>
                                      </p:to>
                                    </p:set>
                                    <p:animEffect transition="in" filter="wipe(down)">
                                      <p:cBhvr>
                                        <p:cTn id="12" dur="500"/>
                                        <p:tgtEl>
                                          <p:spTgt spid="500740"/>
                                        </p:tgtEl>
                                      </p:cBhvr>
                                    </p:animEffect>
                                  </p:childTnLst>
                                </p:cTn>
                              </p:par>
                              <p:par>
                                <p:cTn id="13" presetID="1" presetClass="mediacall" presetSubtype="0" fill="hold" nodeType="withEffect">
                                  <p:stCondLst>
                                    <p:cond delay="0"/>
                                  </p:stCondLst>
                                  <p:childTnLst>
                                    <p:cmd type="call" cmd="playFrom(0.0)">
                                      <p:cBhvr>
                                        <p:cTn id="14" dur="1704" fill="hold"/>
                                        <p:tgtEl>
                                          <p:spTgt spid="10"/>
                                        </p:tgtEl>
                                      </p:cBhvr>
                                    </p:cmd>
                                  </p:childTnLst>
                                </p:cTn>
                              </p:par>
                              <p:par>
                                <p:cTn id="15" presetID="1" presetClass="exit"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p:cTn id="1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bldLst>
      <p:bldP spid="500740" grpId="0"/>
      <p:bldP spid="6" grpId="0"/>
      <p:bldP spid="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71683" name="Rectangle 2"/>
          <p:cNvSpPr>
            <a:spLocks noGrp="1" noChangeArrowheads="1"/>
          </p:cNvSpPr>
          <p:nvPr>
            <p:ph type="title"/>
          </p:nvPr>
        </p:nvSpPr>
        <p:spPr>
          <a:xfrm>
            <a:off x="2562324" y="486781"/>
            <a:ext cx="7086600" cy="762000"/>
          </a:xfrm>
        </p:spPr>
        <p:txBody>
          <a:bodyPr/>
          <a:lstStyle/>
          <a:p>
            <a:pPr eaLnBrk="1" hangingPunct="1"/>
            <a:r>
              <a:rPr lang="en-US" sz="4000" dirty="0">
                <a:solidFill>
                  <a:schemeClr val="tx1"/>
                </a:solidFill>
              </a:rPr>
              <a:t>Summary</a:t>
            </a:r>
          </a:p>
        </p:txBody>
      </p:sp>
      <p:sp>
        <p:nvSpPr>
          <p:cNvPr id="41988" name="Rectangle 3"/>
          <p:cNvSpPr>
            <a:spLocks noGrp="1" noChangeArrowheads="1"/>
          </p:cNvSpPr>
          <p:nvPr>
            <p:ph type="body" idx="1"/>
          </p:nvPr>
        </p:nvSpPr>
        <p:spPr>
          <a:xfrm>
            <a:off x="1762226" y="1915106"/>
            <a:ext cx="8686799" cy="4428744"/>
          </a:xfrm>
        </p:spPr>
        <p:txBody>
          <a:bodyPr/>
          <a:lstStyle/>
          <a:p>
            <a:pPr eaLnBrk="1" hangingPunct="1">
              <a:spcBef>
                <a:spcPts val="0"/>
              </a:spcBef>
            </a:pPr>
            <a:endParaRPr lang="en-US" sz="800" dirty="0"/>
          </a:p>
          <a:p>
            <a:pPr eaLnBrk="1" hangingPunct="1">
              <a:lnSpc>
                <a:spcPct val="110000"/>
              </a:lnSpc>
              <a:spcBef>
                <a:spcPts val="0"/>
              </a:spcBef>
            </a:pPr>
            <a:endParaRPr lang="en-US" sz="800" dirty="0"/>
          </a:p>
          <a:p>
            <a:pPr eaLnBrk="1" hangingPunct="1">
              <a:buFontTx/>
              <a:buNone/>
            </a:pPr>
            <a:endParaRPr lang="en-US" sz="2100" dirty="0"/>
          </a:p>
          <a:p>
            <a:pPr eaLnBrk="1" hangingPunct="1"/>
            <a:endParaRPr lang="en-US" sz="2100" dirty="0"/>
          </a:p>
        </p:txBody>
      </p:sp>
      <p:sp>
        <p:nvSpPr>
          <p:cNvPr id="2" name="Rectangle 1"/>
          <p:cNvSpPr/>
          <p:nvPr/>
        </p:nvSpPr>
        <p:spPr>
          <a:xfrm>
            <a:off x="1909812" y="1936537"/>
            <a:ext cx="8391624" cy="3831818"/>
          </a:xfrm>
          <a:prstGeom prst="rect">
            <a:avLst/>
          </a:prstGeom>
        </p:spPr>
        <p:txBody>
          <a:bodyPr wrap="square">
            <a:spAutoFit/>
          </a:bodyPr>
          <a:lstStyle/>
          <a:p>
            <a:pPr marL="509588" indent="-509588" fontAlgn="base">
              <a:lnSpc>
                <a:spcPct val="90000"/>
              </a:lnSpc>
              <a:spcBef>
                <a:spcPct val="5000"/>
              </a:spcBef>
              <a:spcAft>
                <a:spcPts val="1800"/>
              </a:spcAft>
            </a:pPr>
            <a:r>
              <a:rPr lang="en-US" sz="2400" b="1" dirty="0">
                <a:solidFill>
                  <a:srgbClr val="000000"/>
                </a:solidFill>
                <a:latin typeface="Arial" charset="0"/>
                <a:cs typeface="Arial" charset="0"/>
              </a:rPr>
              <a:t>ELO 7.  Describe an IG Investigation and an IG Investigative Inquiry and the differences between them.  </a:t>
            </a:r>
          </a:p>
          <a:p>
            <a:pPr marL="509588" indent="-509588" fontAlgn="base">
              <a:lnSpc>
                <a:spcPct val="90000"/>
              </a:lnSpc>
              <a:spcBef>
                <a:spcPct val="5000"/>
              </a:spcBef>
              <a:spcAft>
                <a:spcPts val="1800"/>
              </a:spcAft>
            </a:pPr>
            <a:r>
              <a:rPr lang="en-US" sz="2400" b="1" dirty="0">
                <a:solidFill>
                  <a:srgbClr val="000000"/>
                </a:solidFill>
                <a:latin typeface="Arial" charset="0"/>
                <a:cs typeface="Arial" charset="0"/>
              </a:rPr>
              <a:t>ELO 8.  Describe the procedures for referring allegations of impropriety to the command.</a:t>
            </a:r>
          </a:p>
          <a:p>
            <a:pPr marL="509588" indent="-509588" fontAlgn="base">
              <a:lnSpc>
                <a:spcPct val="90000"/>
              </a:lnSpc>
              <a:spcBef>
                <a:spcPct val="5000"/>
              </a:spcBef>
              <a:spcAft>
                <a:spcPts val="1800"/>
              </a:spcAft>
            </a:pPr>
            <a:r>
              <a:rPr lang="en-US" sz="2400" b="1" dirty="0">
                <a:solidFill>
                  <a:srgbClr val="000000"/>
                </a:solidFill>
                <a:latin typeface="Arial" charset="0"/>
                <a:cs typeface="Arial" charset="0"/>
              </a:rPr>
              <a:t>ELO 12.  Determine if an allegation received by the IG is appropriate for IG action. </a:t>
            </a:r>
          </a:p>
          <a:p>
            <a:pPr marL="509588" indent="-509588" fontAlgn="base">
              <a:lnSpc>
                <a:spcPct val="90000"/>
              </a:lnSpc>
              <a:spcBef>
                <a:spcPct val="5000"/>
              </a:spcBef>
              <a:spcAft>
                <a:spcPts val="1800"/>
              </a:spcAft>
            </a:pPr>
            <a:r>
              <a:rPr lang="en-US" sz="2400" b="1" dirty="0">
                <a:solidFill>
                  <a:srgbClr val="000000"/>
                </a:solidFill>
                <a:latin typeface="Arial" charset="0"/>
                <a:cs typeface="Arial" charset="0"/>
              </a:rPr>
              <a:t>ELO 13.  Explain which IG method – Investigative Inquiry or Investigation – is preferable for a particular case. </a:t>
            </a:r>
          </a:p>
        </p:txBody>
      </p:sp>
    </p:spTree>
    <p:extLst>
      <p:ext uri="{BB962C8B-B14F-4D97-AF65-F5344CB8AC3E}">
        <p14:creationId xmlns:p14="http://schemas.microsoft.com/office/powerpoint/2010/main" val="2385983297"/>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Footer Placeholder 3"/>
          <p:cNvSpPr>
            <a:spLocks noGrp="1"/>
          </p:cNvSpPr>
          <p:nvPr>
            <p:ph type="ftr" sz="quarter" idx="10"/>
          </p:nvPr>
        </p:nvSpPr>
        <p:spPr/>
        <p:txBody>
          <a:bodyPr/>
          <a:lstStyle/>
          <a:p>
            <a:pPr fontAlgn="base">
              <a:spcBef>
                <a:spcPct val="0"/>
              </a:spcBef>
              <a:spcAft>
                <a:spcPct val="0"/>
              </a:spcAft>
              <a:defRPr/>
            </a:pPr>
            <a:r>
              <a:rPr lang="en-US" b="1" dirty="0">
                <a:solidFill>
                  <a:srgbClr val="000000"/>
                </a:solidFill>
              </a:rPr>
              <a:t>U.S. Army Inspector General School </a:t>
            </a:r>
          </a:p>
        </p:txBody>
      </p:sp>
      <p:sp>
        <p:nvSpPr>
          <p:cNvPr id="56325" name="Rectangle 7"/>
          <p:cNvSpPr>
            <a:spLocks noGrp="1" noChangeArrowheads="1"/>
          </p:cNvSpPr>
          <p:nvPr>
            <p:ph type="title"/>
          </p:nvPr>
        </p:nvSpPr>
        <p:spPr>
          <a:xfrm>
            <a:off x="2514600" y="228600"/>
            <a:ext cx="7239000" cy="1143000"/>
          </a:xfrm>
        </p:spPr>
        <p:txBody>
          <a:bodyPr/>
          <a:lstStyle/>
          <a:p>
            <a:pPr eaLnBrk="1" hangingPunct="1"/>
            <a:r>
              <a:rPr lang="en-US" sz="4000" dirty="0"/>
              <a:t>ALAMO Case Study</a:t>
            </a:r>
            <a:br>
              <a:rPr lang="en-US" sz="4000" dirty="0"/>
            </a:br>
            <a:r>
              <a:rPr lang="en-US" sz="3400" dirty="0"/>
              <a:t>Step One</a:t>
            </a:r>
          </a:p>
        </p:txBody>
      </p:sp>
      <p:sp>
        <p:nvSpPr>
          <p:cNvPr id="56326" name="Text Box 11"/>
          <p:cNvSpPr txBox="1">
            <a:spLocks noChangeArrowheads="1"/>
          </p:cNvSpPr>
          <p:nvPr/>
        </p:nvSpPr>
        <p:spPr bwMode="auto">
          <a:xfrm>
            <a:off x="1707057" y="6114259"/>
            <a:ext cx="8334675" cy="338554"/>
          </a:xfrm>
          <a:prstGeom prst="rect">
            <a:avLst/>
          </a:prstGeom>
          <a:noFill/>
          <a:ln w="12700">
            <a:noFill/>
            <a:miter lim="800000"/>
            <a:headEnd type="none" w="sm" len="sm"/>
            <a:tailEnd type="none" w="sm" len="sm"/>
          </a:ln>
        </p:spPr>
        <p:txBody>
          <a:bodyPr wrap="square">
            <a:spAutoFit/>
          </a:bodyPr>
          <a:lstStyle/>
          <a:p>
            <a:pPr fontAlgn="base">
              <a:spcBef>
                <a:spcPct val="0"/>
              </a:spcBef>
              <a:spcAft>
                <a:spcPct val="0"/>
              </a:spcAft>
            </a:pPr>
            <a:r>
              <a:rPr lang="en-US" sz="1600" b="1" dirty="0">
                <a:solidFill>
                  <a:srgbClr val="FF0000"/>
                </a:solidFill>
                <a:latin typeface="Arial" charset="0"/>
                <a:cs typeface="Arial" charset="0"/>
              </a:rPr>
              <a:t>AR 20-1, Paragraph 6-1d (1) and 7-1b(1) </a:t>
            </a: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 1-14 (II-1-33)</a:t>
            </a:r>
          </a:p>
        </p:txBody>
      </p:sp>
      <p:sp>
        <p:nvSpPr>
          <p:cNvPr id="56327" name="Text Box 3"/>
          <p:cNvSpPr txBox="1">
            <a:spLocks noChangeArrowheads="1"/>
          </p:cNvSpPr>
          <p:nvPr/>
        </p:nvSpPr>
        <p:spPr bwMode="auto">
          <a:xfrm>
            <a:off x="5960472" y="1871529"/>
            <a:ext cx="3945528" cy="472209"/>
          </a:xfrm>
          <a:prstGeom prst="rect">
            <a:avLst/>
          </a:prstGeom>
          <a:solidFill>
            <a:srgbClr val="CCFFCC"/>
          </a:solidFill>
          <a:ln w="28575">
            <a:solidFill>
              <a:schemeClr val="tx1"/>
            </a:solidFill>
            <a:miter lim="800000"/>
            <a:headEnd/>
            <a:tailEnd/>
          </a:ln>
        </p:spPr>
        <p:txBody>
          <a:bodyPr wrap="square" lIns="101882" tIns="50941" rIns="101882" bIns="50941">
            <a:spAutoFit/>
          </a:bodyPr>
          <a:lstStyle/>
          <a:p>
            <a:pPr algn="ctr" defTabSz="1019175" eaLnBrk="0" fontAlgn="base" hangingPunct="0">
              <a:spcBef>
                <a:spcPct val="0"/>
              </a:spcBef>
              <a:spcAft>
                <a:spcPct val="0"/>
              </a:spcAft>
            </a:pPr>
            <a:r>
              <a:rPr lang="en-US" sz="2400" b="1" dirty="0">
                <a:solidFill>
                  <a:srgbClr val="000000"/>
                </a:solidFill>
                <a:latin typeface="Arial" charset="0"/>
                <a:cs typeface="Arial" charset="0"/>
              </a:rPr>
              <a:t>Step 1  Receive the IGAR</a:t>
            </a:r>
          </a:p>
        </p:txBody>
      </p:sp>
      <p:sp>
        <p:nvSpPr>
          <p:cNvPr id="56328" name="Line 4"/>
          <p:cNvSpPr>
            <a:spLocks noChangeShapeType="1"/>
          </p:cNvSpPr>
          <p:nvPr/>
        </p:nvSpPr>
        <p:spPr bwMode="auto">
          <a:xfrm>
            <a:off x="4332966" y="1795938"/>
            <a:ext cx="1618797" cy="75590"/>
          </a:xfrm>
          <a:prstGeom prst="line">
            <a:avLst/>
          </a:prstGeom>
          <a:noFill/>
          <a:ln w="76200">
            <a:solidFill>
              <a:srgbClr val="990000"/>
            </a:solidFill>
            <a:prstDash val="sysDot"/>
            <a:round/>
            <a:headEnd/>
            <a:tailEnd/>
          </a:ln>
        </p:spPr>
        <p:txBody>
          <a:bodyPr wrap="none"/>
          <a:lstStyle/>
          <a:p>
            <a:pPr fontAlgn="base">
              <a:spcBef>
                <a:spcPct val="0"/>
              </a:spcBef>
              <a:spcAft>
                <a:spcPct val="0"/>
              </a:spcAft>
            </a:pPr>
            <a:endParaRPr lang="en-US" sz="2400" b="1" dirty="0">
              <a:solidFill>
                <a:srgbClr val="FFFFFF"/>
              </a:solidFill>
              <a:latin typeface="Arial" charset="0"/>
              <a:cs typeface="Arial" charset="0"/>
            </a:endParaRPr>
          </a:p>
        </p:txBody>
      </p:sp>
      <p:sp>
        <p:nvSpPr>
          <p:cNvPr id="56329" name="Line 5"/>
          <p:cNvSpPr>
            <a:spLocks noChangeShapeType="1"/>
          </p:cNvSpPr>
          <p:nvPr/>
        </p:nvSpPr>
        <p:spPr bwMode="auto">
          <a:xfrm>
            <a:off x="4315732" y="1982505"/>
            <a:ext cx="1644740" cy="361232"/>
          </a:xfrm>
          <a:prstGeom prst="line">
            <a:avLst/>
          </a:prstGeom>
          <a:noFill/>
          <a:ln w="76200">
            <a:solidFill>
              <a:srgbClr val="990000"/>
            </a:solidFill>
            <a:prstDash val="sysDot"/>
            <a:round/>
            <a:headEnd/>
            <a:tailEnd/>
          </a:ln>
        </p:spPr>
        <p:txBody>
          <a:bodyPr wrap="none"/>
          <a:lstStyle/>
          <a:p>
            <a:pPr fontAlgn="base">
              <a:spcBef>
                <a:spcPct val="0"/>
              </a:spcBef>
              <a:spcAft>
                <a:spcPct val="0"/>
              </a:spcAft>
            </a:pPr>
            <a:endParaRPr lang="en-US" sz="2400" b="1" dirty="0">
              <a:solidFill>
                <a:srgbClr val="FFFFFF"/>
              </a:solidFill>
              <a:latin typeface="Arial" charset="0"/>
              <a:cs typeface="Arial" charset="0"/>
            </a:endParaRPr>
          </a:p>
        </p:txBody>
      </p:sp>
      <p:sp>
        <p:nvSpPr>
          <p:cNvPr id="56330" name="Rectangle 6"/>
          <p:cNvSpPr>
            <a:spLocks noChangeArrowheads="1"/>
          </p:cNvSpPr>
          <p:nvPr/>
        </p:nvSpPr>
        <p:spPr bwMode="auto">
          <a:xfrm>
            <a:off x="2716779" y="1774720"/>
            <a:ext cx="1693495" cy="239856"/>
          </a:xfrm>
          <a:prstGeom prst="rect">
            <a:avLst/>
          </a:prstGeom>
          <a:noFill/>
          <a:ln w="76200">
            <a:solidFill>
              <a:srgbClr val="990000"/>
            </a:solidFill>
            <a:prstDash val="sysDot"/>
            <a:miter lim="800000"/>
            <a:headEnd/>
            <a:tailEnd/>
          </a:ln>
        </p:spPr>
        <p:txBody>
          <a:bodyPr wrap="none" anchor="ct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19" name="WordArt 10"/>
          <p:cNvSpPr>
            <a:spLocks noChangeArrowheads="1" noChangeShapeType="1" noTextEdit="1"/>
          </p:cNvSpPr>
          <p:nvPr/>
        </p:nvSpPr>
        <p:spPr bwMode="auto">
          <a:xfrm>
            <a:off x="1723725" y="2209800"/>
            <a:ext cx="8763000" cy="3352800"/>
          </a:xfrm>
          <a:prstGeom prst="rect">
            <a:avLst/>
          </a:prstGeom>
        </p:spPr>
        <p:txBody>
          <a:bodyPr wrap="none" fromWordArt="1">
            <a:prstTxWarp prst="textPlain">
              <a:avLst>
                <a:gd name="adj" fmla="val 50000"/>
              </a:avLst>
            </a:prstTxWarp>
          </a:bodyPr>
          <a:lstStyle/>
          <a:p>
            <a:pPr algn="ctr" fontAlgn="base">
              <a:spcBef>
                <a:spcPct val="0"/>
              </a:spcBef>
              <a:spcAft>
                <a:spcPct val="0"/>
              </a:spcAft>
            </a:pPr>
            <a:endParaRPr lang="en-US" sz="36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2220000" scaled="1"/>
              </a:gradFill>
              <a:effectLst>
                <a:outerShdw dist="35921" dir="2700000" sy="50000" kx="2115830" algn="bl" rotWithShape="0">
                  <a:srgbClr val="C0C0C0">
                    <a:alpha val="79999"/>
                  </a:srgbClr>
                </a:outerShdw>
              </a:effectLst>
              <a:latin typeface="Arial Black"/>
              <a:cs typeface="Arial" charset="0"/>
            </a:endParaRPr>
          </a:p>
        </p:txBody>
      </p:sp>
      <p:pic>
        <p:nvPicPr>
          <p:cNvPr id="21" name="Picture 5" descr="Alamo.png"/>
          <p:cNvPicPr>
            <a:picLocks noChangeAspect="1"/>
          </p:cNvPicPr>
          <p:nvPr/>
        </p:nvPicPr>
        <p:blipFill>
          <a:blip r:embed="rId3" cstate="print"/>
          <a:srcRect/>
          <a:stretch>
            <a:fillRect/>
          </a:stretch>
        </p:blipFill>
        <p:spPr bwMode="auto">
          <a:xfrm>
            <a:off x="9069087" y="268995"/>
            <a:ext cx="1417638" cy="1062210"/>
          </a:xfrm>
          <a:prstGeom prst="rect">
            <a:avLst/>
          </a:prstGeom>
          <a:noFill/>
          <a:ln w="9525">
            <a:noFill/>
            <a:miter lim="800000"/>
            <a:headEnd/>
            <a:tailEnd/>
          </a:ln>
        </p:spPr>
      </p:pic>
      <p:sp>
        <p:nvSpPr>
          <p:cNvPr id="23" name="Rectangle 2"/>
          <p:cNvSpPr>
            <a:spLocks noChangeArrowheads="1"/>
          </p:cNvSpPr>
          <p:nvPr/>
        </p:nvSpPr>
        <p:spPr bwMode="auto">
          <a:xfrm>
            <a:off x="5859153" y="2617670"/>
            <a:ext cx="1066800" cy="457200"/>
          </a:xfrm>
          <a:prstGeom prst="rect">
            <a:avLst/>
          </a:prstGeom>
          <a:solidFill>
            <a:srgbClr val="FFFF00"/>
          </a:solidFill>
          <a:ln w="76200">
            <a:noFill/>
            <a:miter lim="800000"/>
            <a:headEnd/>
            <a:tailEnd/>
          </a:ln>
        </p:spPr>
        <p:txBody>
          <a:bodyPr wrap="none" anchor="ct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2" name="Rectangle 1"/>
          <p:cNvSpPr/>
          <p:nvPr/>
        </p:nvSpPr>
        <p:spPr>
          <a:xfrm>
            <a:off x="5914725" y="2601823"/>
            <a:ext cx="4572000" cy="1200329"/>
          </a:xfrm>
          <a:prstGeom prst="rect">
            <a:avLst/>
          </a:prstGeom>
        </p:spPr>
        <p:txBody>
          <a:bodyPr>
            <a:spAutoFit/>
          </a:bodyPr>
          <a:lstStyle/>
          <a:p>
            <a:pPr fontAlgn="base">
              <a:spcBef>
                <a:spcPct val="0"/>
              </a:spcBef>
              <a:spcAft>
                <a:spcPct val="0"/>
              </a:spcAft>
            </a:pPr>
            <a:r>
              <a:rPr lang="en-US" sz="2400" b="1" dirty="0">
                <a:solidFill>
                  <a:srgbClr val="000000"/>
                </a:solidFill>
                <a:latin typeface="Arial" charset="0"/>
                <a:cs typeface="Arial" charset="0"/>
              </a:rPr>
              <a:t>PE #1 - LTC Bowie</a:t>
            </a:r>
          </a:p>
          <a:p>
            <a:pPr fontAlgn="base">
              <a:spcBef>
                <a:spcPct val="0"/>
              </a:spcBef>
              <a:spcAft>
                <a:spcPct val="0"/>
              </a:spcAft>
            </a:pPr>
            <a:r>
              <a:rPr lang="en-US" sz="2400" b="1" dirty="0">
                <a:solidFill>
                  <a:srgbClr val="000000"/>
                </a:solidFill>
                <a:latin typeface="Arial" charset="0"/>
                <a:cs typeface="Arial" charset="0"/>
              </a:rPr>
              <a:t> </a:t>
            </a:r>
          </a:p>
          <a:p>
            <a:pPr fontAlgn="base">
              <a:spcBef>
                <a:spcPct val="0"/>
              </a:spcBef>
              <a:spcAft>
                <a:spcPct val="0"/>
              </a:spcAft>
            </a:pPr>
            <a:r>
              <a:rPr lang="en-US" sz="2400" b="1" dirty="0">
                <a:solidFill>
                  <a:srgbClr val="000000"/>
                </a:solidFill>
                <a:latin typeface="Arial" charset="0"/>
                <a:cs typeface="Arial" charset="0"/>
              </a:rPr>
              <a:t>(Class CD - Day 9- PE 1)</a:t>
            </a:r>
          </a:p>
        </p:txBody>
      </p:sp>
      <p:pic>
        <p:nvPicPr>
          <p:cNvPr id="15" name="Picture 5" descr="Alamo.png"/>
          <p:cNvPicPr>
            <a:picLocks noChangeAspect="1"/>
          </p:cNvPicPr>
          <p:nvPr/>
        </p:nvPicPr>
        <p:blipFill>
          <a:blip r:embed="rId3" cstate="print"/>
          <a:srcRect/>
          <a:stretch>
            <a:fillRect/>
          </a:stretch>
        </p:blipFill>
        <p:spPr bwMode="auto">
          <a:xfrm>
            <a:off x="6302618" y="3864700"/>
            <a:ext cx="2851953" cy="2136916"/>
          </a:xfrm>
          <a:prstGeom prst="rect">
            <a:avLst/>
          </a:prstGeom>
          <a:noFill/>
          <a:ln w="9525">
            <a:noFill/>
            <a:miter lim="800000"/>
            <a:headEnd/>
            <a:tailEnd/>
          </a:ln>
        </p:spPr>
      </p:pic>
      <p:pic>
        <p:nvPicPr>
          <p:cNvPr id="16" name="Picture 15"/>
          <p:cNvPicPr>
            <a:picLocks noChangeAspect="1"/>
          </p:cNvPicPr>
          <p:nvPr/>
        </p:nvPicPr>
        <p:blipFill>
          <a:blip r:embed="rId4"/>
          <a:stretch>
            <a:fillRect/>
          </a:stretch>
        </p:blipFill>
        <p:spPr>
          <a:xfrm>
            <a:off x="1969197" y="1790452"/>
            <a:ext cx="3308784" cy="4375840"/>
          </a:xfrm>
          <a:prstGeom prst="rect">
            <a:avLst/>
          </a:prstGeom>
        </p:spPr>
      </p:pic>
    </p:spTree>
    <p:extLst>
      <p:ext uri="{BB962C8B-B14F-4D97-AF65-F5344CB8AC3E}">
        <p14:creationId xmlns:p14="http://schemas.microsoft.com/office/powerpoint/2010/main" val="3610021791"/>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nodePh="1">
                                  <p:stCondLst>
                                    <p:cond delay="0"/>
                                  </p:stCondLst>
                                  <p:endCondLst>
                                    <p:cond evt="begin" delay="0">
                                      <p:tn val="5"/>
                                    </p:cond>
                                  </p:end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anim calcmode="lin" valueType="num">
                                      <p:cBhvr>
                                        <p:cTn id="8" dur="2000" fill="hold"/>
                                        <p:tgtEl>
                                          <p:spTgt spid="19"/>
                                        </p:tgtEl>
                                        <p:attrNameLst>
                                          <p:attrName>style.rotation</p:attrName>
                                        </p:attrNameLst>
                                      </p:cBhvr>
                                      <p:tavLst>
                                        <p:tav tm="0">
                                          <p:val>
                                            <p:fltVal val="720"/>
                                          </p:val>
                                        </p:tav>
                                        <p:tav tm="100000">
                                          <p:val>
                                            <p:fltVal val="0"/>
                                          </p:val>
                                        </p:tav>
                                      </p:tavLst>
                                    </p:anim>
                                    <p:anim calcmode="lin" valueType="num">
                                      <p:cBhvr>
                                        <p:cTn id="9" dur="2000" fill="hold"/>
                                        <p:tgtEl>
                                          <p:spTgt spid="19"/>
                                        </p:tgtEl>
                                        <p:attrNameLst>
                                          <p:attrName>ppt_h</p:attrName>
                                        </p:attrNameLst>
                                      </p:cBhvr>
                                      <p:tavLst>
                                        <p:tav tm="0">
                                          <p:val>
                                            <p:fltVal val="0"/>
                                          </p:val>
                                        </p:tav>
                                        <p:tav tm="100000">
                                          <p:val>
                                            <p:strVal val="#ppt_h"/>
                                          </p:val>
                                        </p:tav>
                                      </p:tavLst>
                                    </p:anim>
                                    <p:anim calcmode="lin" valueType="num">
                                      <p:cBhvr>
                                        <p:cTn id="10" dur="2000" fill="hold"/>
                                        <p:tgtEl>
                                          <p:spTgt spid="1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1969197" y="1790452"/>
            <a:ext cx="3308784" cy="4375840"/>
          </a:xfrm>
          <a:prstGeom prst="rect">
            <a:avLst/>
          </a:prstGeom>
        </p:spPr>
      </p:pic>
      <p:sp>
        <p:nvSpPr>
          <p:cNvPr id="67586" name="Footer Placeholder 3"/>
          <p:cNvSpPr>
            <a:spLocks noGrp="1"/>
          </p:cNvSpPr>
          <p:nvPr>
            <p:ph type="ftr" sz="quarter" idx="10"/>
          </p:nvPr>
        </p:nvSpPr>
        <p:spPr>
          <a:xfrm>
            <a:off x="7054736" y="6477000"/>
            <a:ext cx="4114800" cy="457200"/>
          </a:xfrm>
        </p:spPr>
        <p:txBody>
          <a:bodyPr/>
          <a:lstStyle/>
          <a:p>
            <a:pPr fontAlgn="base">
              <a:spcBef>
                <a:spcPct val="0"/>
              </a:spcBef>
              <a:spcAft>
                <a:spcPct val="0"/>
              </a:spcAft>
              <a:defRPr/>
            </a:pPr>
            <a:r>
              <a:rPr lang="en-US" b="1" dirty="0">
                <a:solidFill>
                  <a:srgbClr val="000000"/>
                </a:solidFill>
              </a:rPr>
              <a:t>U.S. Army Inspector General School </a:t>
            </a:r>
          </a:p>
        </p:txBody>
      </p:sp>
      <p:sp>
        <p:nvSpPr>
          <p:cNvPr id="58372" name="Rectangle 2"/>
          <p:cNvSpPr>
            <a:spLocks noGrp="1" noChangeArrowheads="1"/>
          </p:cNvSpPr>
          <p:nvPr>
            <p:ph type="title"/>
          </p:nvPr>
        </p:nvSpPr>
        <p:spPr>
          <a:xfrm>
            <a:off x="3206703" y="228600"/>
            <a:ext cx="5889172" cy="1143000"/>
          </a:xfrm>
        </p:spPr>
        <p:txBody>
          <a:bodyPr/>
          <a:lstStyle/>
          <a:p>
            <a:pPr eaLnBrk="1" hangingPunct="1"/>
            <a:r>
              <a:rPr lang="en-US" sz="4000" dirty="0">
                <a:solidFill>
                  <a:schemeClr val="tx1"/>
                </a:solidFill>
              </a:rPr>
              <a:t>ALAMO Case Study</a:t>
            </a:r>
            <a:br>
              <a:rPr lang="en-US" sz="4000" dirty="0">
                <a:solidFill>
                  <a:schemeClr val="tx1"/>
                </a:solidFill>
              </a:rPr>
            </a:br>
            <a:r>
              <a:rPr lang="en-US" sz="3400" dirty="0">
                <a:solidFill>
                  <a:schemeClr val="tx1"/>
                </a:solidFill>
              </a:rPr>
              <a:t>Step 2: IGPA</a:t>
            </a:r>
          </a:p>
        </p:txBody>
      </p:sp>
      <p:sp>
        <p:nvSpPr>
          <p:cNvPr id="58373" name="Line 7"/>
          <p:cNvSpPr>
            <a:spLocks noChangeShapeType="1"/>
          </p:cNvSpPr>
          <p:nvPr/>
        </p:nvSpPr>
        <p:spPr bwMode="auto">
          <a:xfrm flipV="1">
            <a:off x="4350154" y="1630232"/>
            <a:ext cx="1436692" cy="402683"/>
          </a:xfrm>
          <a:prstGeom prst="line">
            <a:avLst/>
          </a:prstGeom>
          <a:noFill/>
          <a:ln w="76200">
            <a:solidFill>
              <a:srgbClr val="990000"/>
            </a:solidFill>
            <a:prstDash val="sysDot"/>
            <a:round/>
            <a:headEnd/>
            <a:tailEnd/>
          </a:ln>
        </p:spPr>
        <p:txBody>
          <a:bodyPr wrap="none"/>
          <a:lstStyle/>
          <a:p>
            <a:pPr fontAlgn="base">
              <a:spcBef>
                <a:spcPct val="0"/>
              </a:spcBef>
              <a:spcAft>
                <a:spcPct val="0"/>
              </a:spcAft>
            </a:pPr>
            <a:endParaRPr lang="en-US" sz="2400" b="1" dirty="0">
              <a:solidFill>
                <a:srgbClr val="FFFFFF"/>
              </a:solidFill>
              <a:latin typeface="Arial" charset="0"/>
              <a:cs typeface="Arial" charset="0"/>
            </a:endParaRPr>
          </a:p>
        </p:txBody>
      </p:sp>
      <p:sp>
        <p:nvSpPr>
          <p:cNvPr id="58374" name="Line 8"/>
          <p:cNvSpPr>
            <a:spLocks noChangeShapeType="1"/>
          </p:cNvSpPr>
          <p:nvPr/>
        </p:nvSpPr>
        <p:spPr bwMode="auto">
          <a:xfrm>
            <a:off x="4350154" y="2742756"/>
            <a:ext cx="1225690" cy="1148615"/>
          </a:xfrm>
          <a:prstGeom prst="line">
            <a:avLst/>
          </a:prstGeom>
          <a:noFill/>
          <a:ln w="76200">
            <a:solidFill>
              <a:srgbClr val="990000"/>
            </a:solidFill>
            <a:prstDash val="sysDot"/>
            <a:round/>
            <a:headEnd/>
            <a:tailEnd/>
          </a:ln>
        </p:spPr>
        <p:txBody>
          <a:bodyPr wrap="none"/>
          <a:lstStyle/>
          <a:p>
            <a:pPr fontAlgn="base">
              <a:spcBef>
                <a:spcPct val="0"/>
              </a:spcBef>
              <a:spcAft>
                <a:spcPct val="0"/>
              </a:spcAft>
            </a:pPr>
            <a:endParaRPr lang="en-US" sz="2400" b="1" dirty="0">
              <a:solidFill>
                <a:srgbClr val="FFFFFF"/>
              </a:solidFill>
              <a:latin typeface="Arial" charset="0"/>
              <a:cs typeface="Arial" charset="0"/>
            </a:endParaRPr>
          </a:p>
        </p:txBody>
      </p:sp>
      <p:sp>
        <p:nvSpPr>
          <p:cNvPr id="58375" name="Rectangle 9"/>
          <p:cNvSpPr>
            <a:spLocks noChangeArrowheads="1"/>
          </p:cNvSpPr>
          <p:nvPr/>
        </p:nvSpPr>
        <p:spPr bwMode="auto">
          <a:xfrm>
            <a:off x="2736248" y="2081440"/>
            <a:ext cx="1613907" cy="700812"/>
          </a:xfrm>
          <a:prstGeom prst="rect">
            <a:avLst/>
          </a:prstGeom>
          <a:noFill/>
          <a:ln w="76200">
            <a:solidFill>
              <a:srgbClr val="990000"/>
            </a:solidFill>
            <a:prstDash val="sysDot"/>
            <a:miter lim="800000"/>
            <a:headEnd/>
            <a:tailEnd/>
          </a:ln>
        </p:spPr>
        <p:txBody>
          <a:bodyPr wrap="none" anchor="ct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58376" name="Text Box 10"/>
          <p:cNvSpPr txBox="1">
            <a:spLocks noChangeArrowheads="1"/>
          </p:cNvSpPr>
          <p:nvPr/>
        </p:nvSpPr>
        <p:spPr bwMode="auto">
          <a:xfrm>
            <a:off x="5575843" y="1585041"/>
            <a:ext cx="4910882" cy="2318868"/>
          </a:xfrm>
          <a:prstGeom prst="rect">
            <a:avLst/>
          </a:prstGeom>
          <a:solidFill>
            <a:srgbClr val="CCFFCC"/>
          </a:solidFill>
          <a:ln w="28575">
            <a:solidFill>
              <a:schemeClr val="tx1"/>
            </a:solidFill>
            <a:miter lim="800000"/>
            <a:headEnd/>
            <a:tailEnd/>
          </a:ln>
        </p:spPr>
        <p:txBody>
          <a:bodyPr wrap="square" lIns="101882" tIns="50941" rIns="101882" bIns="50941">
            <a:spAutoFit/>
          </a:bodyPr>
          <a:lstStyle/>
          <a:p>
            <a:pPr algn="ctr" defTabSz="1019175" eaLnBrk="0" fontAlgn="base" hangingPunct="0">
              <a:spcBef>
                <a:spcPct val="0"/>
              </a:spcBef>
              <a:spcAft>
                <a:spcPct val="0"/>
              </a:spcAft>
            </a:pPr>
            <a:r>
              <a:rPr lang="en-US" sz="2400" b="1" dirty="0">
                <a:solidFill>
                  <a:srgbClr val="000000"/>
                </a:solidFill>
                <a:latin typeface="Arial" charset="0"/>
                <a:cs typeface="Arial" charset="0"/>
              </a:rPr>
              <a:t>Step 2  Preliminary Analysis</a:t>
            </a:r>
          </a:p>
          <a:p>
            <a:pPr algn="ctr" defTabSz="1019175" eaLnBrk="0" fontAlgn="base" hangingPunct="0">
              <a:spcBef>
                <a:spcPct val="0"/>
              </a:spcBef>
              <a:spcAft>
                <a:spcPct val="0"/>
              </a:spcAft>
            </a:pPr>
            <a:r>
              <a:rPr lang="en-US" sz="2000" b="1" u="sng" dirty="0">
                <a:solidFill>
                  <a:srgbClr val="FF0000"/>
                </a:solidFill>
                <a:latin typeface="Arial" charset="0"/>
                <a:cs typeface="Arial" charset="0"/>
              </a:rPr>
              <a:t>Identify Issues / Allegations</a:t>
            </a:r>
          </a:p>
          <a:p>
            <a:pPr algn="ctr" defTabSz="1019175" eaLnBrk="0" fontAlgn="base" hangingPunct="0">
              <a:spcBef>
                <a:spcPct val="0"/>
              </a:spcBef>
              <a:spcAft>
                <a:spcPct val="0"/>
              </a:spcAft>
            </a:pPr>
            <a:r>
              <a:rPr lang="en-US" sz="2000" b="1" dirty="0">
                <a:solidFill>
                  <a:srgbClr val="000000"/>
                </a:solidFill>
                <a:latin typeface="Arial" charset="0"/>
                <a:cs typeface="Arial" charset="0"/>
              </a:rPr>
              <a:t>Determine IG Appropriateness</a:t>
            </a:r>
          </a:p>
          <a:p>
            <a:pPr algn="ctr" defTabSz="1019175" eaLnBrk="0" fontAlgn="base" hangingPunct="0">
              <a:spcBef>
                <a:spcPct val="0"/>
              </a:spcBef>
              <a:spcAft>
                <a:spcPct val="0"/>
              </a:spcAft>
            </a:pPr>
            <a:r>
              <a:rPr lang="en-US" sz="2000" b="1" dirty="0">
                <a:solidFill>
                  <a:srgbClr val="000000"/>
                </a:solidFill>
                <a:latin typeface="Arial" charset="0"/>
                <a:cs typeface="Arial" charset="0"/>
              </a:rPr>
              <a:t>Open Case in IGARS</a:t>
            </a:r>
          </a:p>
          <a:p>
            <a:pPr algn="ctr" defTabSz="1019175" eaLnBrk="0" fontAlgn="base" hangingPunct="0">
              <a:spcBef>
                <a:spcPct val="0"/>
              </a:spcBef>
              <a:spcAft>
                <a:spcPct val="0"/>
              </a:spcAft>
            </a:pPr>
            <a:r>
              <a:rPr lang="en-US" sz="2000" b="1" dirty="0">
                <a:solidFill>
                  <a:srgbClr val="000000"/>
                </a:solidFill>
                <a:latin typeface="Arial" charset="0"/>
                <a:cs typeface="Arial" charset="0"/>
              </a:rPr>
              <a:t>Acknowledge Receipt</a:t>
            </a:r>
          </a:p>
          <a:p>
            <a:pPr algn="ctr" defTabSz="1019175" eaLnBrk="0" fontAlgn="base" hangingPunct="0">
              <a:spcBef>
                <a:spcPct val="0"/>
              </a:spcBef>
              <a:spcAft>
                <a:spcPct val="0"/>
              </a:spcAft>
            </a:pPr>
            <a:r>
              <a:rPr lang="en-US" sz="2000" b="1" dirty="0">
                <a:solidFill>
                  <a:srgbClr val="000000"/>
                </a:solidFill>
                <a:latin typeface="Arial" charset="0"/>
                <a:cs typeface="Arial" charset="0"/>
              </a:rPr>
              <a:t>Select a Course of Action</a:t>
            </a:r>
          </a:p>
          <a:p>
            <a:pPr algn="ctr" defTabSz="1019175" eaLnBrk="0" fontAlgn="base" hangingPunct="0">
              <a:spcBef>
                <a:spcPct val="0"/>
              </a:spcBef>
              <a:spcAft>
                <a:spcPct val="0"/>
              </a:spcAft>
            </a:pPr>
            <a:r>
              <a:rPr lang="en-US" sz="2000" b="1" dirty="0">
                <a:solidFill>
                  <a:srgbClr val="000000"/>
                </a:solidFill>
                <a:latin typeface="Arial" charset="0"/>
                <a:cs typeface="Arial" charset="0"/>
              </a:rPr>
              <a:t>(Obtain Authority)</a:t>
            </a:r>
          </a:p>
        </p:txBody>
      </p:sp>
      <p:sp>
        <p:nvSpPr>
          <p:cNvPr id="58377" name="Text Box 11"/>
          <p:cNvSpPr txBox="1">
            <a:spLocks noChangeArrowheads="1"/>
          </p:cNvSpPr>
          <p:nvPr/>
        </p:nvSpPr>
        <p:spPr bwMode="auto">
          <a:xfrm>
            <a:off x="1738833" y="6126473"/>
            <a:ext cx="8824912" cy="338554"/>
          </a:xfrm>
          <a:prstGeom prst="rect">
            <a:avLst/>
          </a:prstGeom>
          <a:noFill/>
          <a:ln w="12700">
            <a:noFill/>
            <a:miter lim="800000"/>
            <a:headEnd type="none" w="sm" len="sm"/>
            <a:tailEnd type="none" w="sm" len="sm"/>
          </a:ln>
        </p:spPr>
        <p:txBody>
          <a:bodyPr wrap="square">
            <a:spAutoFit/>
          </a:bodyPr>
          <a:lstStyle/>
          <a:p>
            <a:pPr fontAlgn="base">
              <a:spcBef>
                <a:spcPct val="0"/>
              </a:spcBef>
              <a:spcAft>
                <a:spcPct val="0"/>
              </a:spcAft>
            </a:pPr>
            <a:r>
              <a:rPr lang="en-US" sz="1600" b="1" dirty="0">
                <a:solidFill>
                  <a:srgbClr val="FF0000"/>
                </a:solidFill>
                <a:latin typeface="Arial" charset="0"/>
                <a:cs typeface="Arial" charset="0"/>
              </a:rPr>
              <a:t>AR 20-1, Paragraph 6-1d and 7-1b </a:t>
            </a: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Section 2-3 (II-2-7)</a:t>
            </a:r>
          </a:p>
        </p:txBody>
      </p:sp>
      <p:sp>
        <p:nvSpPr>
          <p:cNvPr id="2" name="Rectangle 1"/>
          <p:cNvSpPr/>
          <p:nvPr/>
        </p:nvSpPr>
        <p:spPr>
          <a:xfrm>
            <a:off x="5484651" y="4082007"/>
            <a:ext cx="5079095" cy="1938992"/>
          </a:xfrm>
          <a:prstGeom prst="rect">
            <a:avLst/>
          </a:prstGeom>
        </p:spPr>
        <p:txBody>
          <a:bodyPr wrap="square">
            <a:spAutoFit/>
          </a:bodyPr>
          <a:lstStyle/>
          <a:p>
            <a:pPr fontAlgn="base">
              <a:spcBef>
                <a:spcPct val="0"/>
              </a:spcBef>
              <a:spcAft>
                <a:spcPct val="0"/>
              </a:spcAft>
            </a:pPr>
            <a:r>
              <a:rPr lang="en-US" sz="2400" b="1" dirty="0">
                <a:solidFill>
                  <a:srgbClr val="000000"/>
                </a:solidFill>
                <a:latin typeface="Arial" charset="0"/>
                <a:cs typeface="Arial" charset="0"/>
              </a:rPr>
              <a:t>What are the issues and allegations?</a:t>
            </a:r>
          </a:p>
          <a:p>
            <a:pPr fontAlgn="base">
              <a:spcBef>
                <a:spcPct val="0"/>
              </a:spcBef>
              <a:spcAft>
                <a:spcPct val="0"/>
              </a:spcAft>
            </a:pPr>
            <a:endParaRPr lang="en-US" sz="1200" b="1" dirty="0">
              <a:solidFill>
                <a:srgbClr val="000000"/>
              </a:solidFill>
              <a:latin typeface="Arial" charset="0"/>
              <a:cs typeface="Arial" charset="0"/>
            </a:endParaRPr>
          </a:p>
          <a:p>
            <a:pPr fontAlgn="base">
              <a:spcBef>
                <a:spcPct val="0"/>
              </a:spcBef>
              <a:spcAft>
                <a:spcPct val="0"/>
              </a:spcAft>
            </a:pPr>
            <a:r>
              <a:rPr lang="en-US" sz="2400" b="1" dirty="0">
                <a:solidFill>
                  <a:srgbClr val="000000"/>
                </a:solidFill>
                <a:latin typeface="Arial" charset="0"/>
                <a:cs typeface="Arial" charset="0"/>
              </a:rPr>
              <a:t>Who is the subject / suspect?</a:t>
            </a:r>
          </a:p>
          <a:p>
            <a:pPr fontAlgn="base">
              <a:spcBef>
                <a:spcPct val="0"/>
              </a:spcBef>
              <a:spcAft>
                <a:spcPct val="0"/>
              </a:spcAft>
            </a:pPr>
            <a:endParaRPr lang="en-US" sz="1200" b="1" dirty="0">
              <a:solidFill>
                <a:srgbClr val="000000"/>
              </a:solidFill>
              <a:latin typeface="Arial" charset="0"/>
              <a:cs typeface="Arial" charset="0"/>
            </a:endParaRPr>
          </a:p>
          <a:p>
            <a:pPr fontAlgn="base">
              <a:spcBef>
                <a:spcPct val="0"/>
              </a:spcBef>
              <a:spcAft>
                <a:spcPct val="0"/>
              </a:spcAft>
            </a:pPr>
            <a:r>
              <a:rPr lang="en-US" sz="2400" b="1" dirty="0">
                <a:solidFill>
                  <a:srgbClr val="000000"/>
                </a:solidFill>
                <a:latin typeface="Arial" charset="0"/>
                <a:cs typeface="Arial" charset="0"/>
              </a:rPr>
              <a:t>What’s the next step?</a:t>
            </a:r>
          </a:p>
        </p:txBody>
      </p:sp>
      <p:pic>
        <p:nvPicPr>
          <p:cNvPr id="13" name="Picture 5" descr="Alamo.png"/>
          <p:cNvPicPr>
            <a:picLocks noChangeAspect="1"/>
          </p:cNvPicPr>
          <p:nvPr/>
        </p:nvPicPr>
        <p:blipFill>
          <a:blip r:embed="rId4" cstate="print"/>
          <a:srcRect/>
          <a:stretch>
            <a:fillRect/>
          </a:stretch>
        </p:blipFill>
        <p:spPr bwMode="auto">
          <a:xfrm>
            <a:off x="9069087" y="268995"/>
            <a:ext cx="1417638" cy="1062210"/>
          </a:xfrm>
          <a:prstGeom prst="rect">
            <a:avLst/>
          </a:prstGeom>
          <a:noFill/>
          <a:ln w="9525">
            <a:noFill/>
            <a:miter lim="800000"/>
            <a:headEnd/>
            <a:tailEnd/>
          </a:ln>
        </p:spPr>
      </p:pic>
    </p:spTree>
    <p:extLst>
      <p:ext uri="{BB962C8B-B14F-4D97-AF65-F5344CB8AC3E}">
        <p14:creationId xmlns:p14="http://schemas.microsoft.com/office/powerpoint/2010/main" val="1423048977"/>
      </p:ext>
    </p:extLst>
  </p:cSld>
  <p:clrMapOvr>
    <a:masterClrMapping/>
  </p:clrMapOvr>
  <p:transition>
    <p:pull/>
    <p:sndAc>
      <p:endSnd/>
    </p:sndAc>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1969197" y="1790452"/>
            <a:ext cx="3308784" cy="4375840"/>
          </a:xfrm>
          <a:prstGeom prst="rect">
            <a:avLst/>
          </a:prstGeom>
        </p:spPr>
      </p:pic>
      <p:sp>
        <p:nvSpPr>
          <p:cNvPr id="13" name="Rectangle 2"/>
          <p:cNvSpPr>
            <a:spLocks noChangeArrowheads="1"/>
          </p:cNvSpPr>
          <p:nvPr/>
        </p:nvSpPr>
        <p:spPr bwMode="auto">
          <a:xfrm>
            <a:off x="5638800" y="4777478"/>
            <a:ext cx="1066800" cy="457200"/>
          </a:xfrm>
          <a:prstGeom prst="rect">
            <a:avLst/>
          </a:prstGeom>
          <a:solidFill>
            <a:srgbClr val="FFFF00"/>
          </a:solidFill>
          <a:ln w="76200">
            <a:noFill/>
            <a:miter lim="800000"/>
            <a:headEnd/>
            <a:tailEnd/>
          </a:ln>
        </p:spPr>
        <p:txBody>
          <a:bodyPr wrap="none" anchor="ct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2" name="Rectangle 1"/>
          <p:cNvSpPr/>
          <p:nvPr/>
        </p:nvSpPr>
        <p:spPr>
          <a:xfrm>
            <a:off x="5575843" y="3714439"/>
            <a:ext cx="5638800" cy="2492990"/>
          </a:xfrm>
          <a:prstGeom prst="rect">
            <a:avLst/>
          </a:prstGeom>
        </p:spPr>
        <p:txBody>
          <a:bodyPr wrap="square">
            <a:spAutoFit/>
          </a:bodyPr>
          <a:lstStyle/>
          <a:p>
            <a:pPr fontAlgn="base">
              <a:spcBef>
                <a:spcPct val="0"/>
              </a:spcBef>
              <a:spcAft>
                <a:spcPct val="0"/>
              </a:spcAft>
            </a:pPr>
            <a:endParaRPr lang="en-US" sz="1200" b="1" dirty="0">
              <a:solidFill>
                <a:srgbClr val="000000"/>
              </a:solidFill>
              <a:latin typeface="Arial" charset="0"/>
              <a:cs typeface="Arial" charset="0"/>
            </a:endParaRPr>
          </a:p>
          <a:p>
            <a:pPr fontAlgn="base">
              <a:spcBef>
                <a:spcPct val="0"/>
              </a:spcBef>
              <a:spcAft>
                <a:spcPct val="0"/>
              </a:spcAft>
            </a:pPr>
            <a:r>
              <a:rPr lang="en-US" sz="2400" b="1" dirty="0">
                <a:solidFill>
                  <a:srgbClr val="000000"/>
                </a:solidFill>
                <a:latin typeface="Arial" charset="0"/>
                <a:cs typeface="Arial" charset="0"/>
              </a:rPr>
              <a:t>Let’s talk to the </a:t>
            </a:r>
          </a:p>
          <a:p>
            <a:pPr fontAlgn="base">
              <a:spcBef>
                <a:spcPct val="0"/>
              </a:spcBef>
              <a:spcAft>
                <a:spcPct val="0"/>
              </a:spcAft>
            </a:pPr>
            <a:r>
              <a:rPr lang="en-US" sz="2400" b="1" dirty="0">
                <a:solidFill>
                  <a:srgbClr val="000000"/>
                </a:solidFill>
                <a:latin typeface="Arial" charset="0"/>
                <a:cs typeface="Arial" charset="0"/>
              </a:rPr>
              <a:t>complainant…</a:t>
            </a:r>
          </a:p>
          <a:p>
            <a:pPr fontAlgn="base">
              <a:spcBef>
                <a:spcPct val="0"/>
              </a:spcBef>
              <a:spcAft>
                <a:spcPct val="0"/>
              </a:spcAft>
            </a:pPr>
            <a:endParaRPr lang="en-US" sz="1200" b="1" dirty="0">
              <a:solidFill>
                <a:srgbClr val="000000"/>
              </a:solidFill>
              <a:latin typeface="Arial" charset="0"/>
              <a:cs typeface="Arial" charset="0"/>
            </a:endParaRPr>
          </a:p>
          <a:p>
            <a:pPr fontAlgn="base">
              <a:spcBef>
                <a:spcPct val="0"/>
              </a:spcBef>
              <a:spcAft>
                <a:spcPct val="0"/>
              </a:spcAft>
            </a:pPr>
            <a:r>
              <a:rPr lang="en-US" sz="2400" b="1" dirty="0">
                <a:solidFill>
                  <a:srgbClr val="000000"/>
                </a:solidFill>
                <a:latin typeface="Arial" charset="0"/>
                <a:cs typeface="Arial" charset="0"/>
              </a:rPr>
              <a:t> PE #2</a:t>
            </a:r>
          </a:p>
          <a:p>
            <a:pPr fontAlgn="base">
              <a:spcBef>
                <a:spcPct val="0"/>
              </a:spcBef>
              <a:spcAft>
                <a:spcPct val="0"/>
              </a:spcAft>
            </a:pPr>
            <a:endParaRPr lang="en-US" sz="1200" b="1" dirty="0">
              <a:solidFill>
                <a:srgbClr val="000000"/>
              </a:solidFill>
              <a:latin typeface="Arial" charset="0"/>
              <a:cs typeface="Arial" charset="0"/>
            </a:endParaRPr>
          </a:p>
          <a:p>
            <a:pPr fontAlgn="base">
              <a:spcBef>
                <a:spcPct val="0"/>
              </a:spcBef>
              <a:spcAft>
                <a:spcPct val="0"/>
              </a:spcAft>
            </a:pPr>
            <a:r>
              <a:rPr lang="en-US" sz="2400" b="1" dirty="0">
                <a:solidFill>
                  <a:srgbClr val="000000"/>
                </a:solidFill>
                <a:latin typeface="Arial" charset="0"/>
                <a:cs typeface="Arial" charset="0"/>
              </a:rPr>
              <a:t>Do we have clarification on the issues and allegations?</a:t>
            </a:r>
          </a:p>
        </p:txBody>
      </p:sp>
      <p:sp>
        <p:nvSpPr>
          <p:cNvPr id="67586" name="Footer Placeholder 3"/>
          <p:cNvSpPr>
            <a:spLocks noGrp="1"/>
          </p:cNvSpPr>
          <p:nvPr>
            <p:ph type="ftr" sz="quarter" idx="10"/>
          </p:nvPr>
        </p:nvSpPr>
        <p:spPr>
          <a:xfrm>
            <a:off x="7054736" y="6477000"/>
            <a:ext cx="4114800" cy="457200"/>
          </a:xfrm>
        </p:spPr>
        <p:txBody>
          <a:bodyPr/>
          <a:lstStyle/>
          <a:p>
            <a:pPr fontAlgn="base">
              <a:spcBef>
                <a:spcPct val="0"/>
              </a:spcBef>
              <a:spcAft>
                <a:spcPct val="0"/>
              </a:spcAft>
              <a:defRPr/>
            </a:pPr>
            <a:r>
              <a:rPr lang="en-US" b="1" dirty="0">
                <a:solidFill>
                  <a:srgbClr val="000000"/>
                </a:solidFill>
              </a:rPr>
              <a:t>U.S. Army Inspector General School </a:t>
            </a:r>
          </a:p>
        </p:txBody>
      </p:sp>
      <p:sp>
        <p:nvSpPr>
          <p:cNvPr id="58372" name="Rectangle 2"/>
          <p:cNvSpPr>
            <a:spLocks noGrp="1" noChangeArrowheads="1"/>
          </p:cNvSpPr>
          <p:nvPr>
            <p:ph type="title"/>
          </p:nvPr>
        </p:nvSpPr>
        <p:spPr>
          <a:xfrm>
            <a:off x="3206703" y="228600"/>
            <a:ext cx="5889172" cy="1143000"/>
          </a:xfrm>
        </p:spPr>
        <p:txBody>
          <a:bodyPr/>
          <a:lstStyle/>
          <a:p>
            <a:pPr eaLnBrk="1" hangingPunct="1"/>
            <a:r>
              <a:rPr lang="en-US" sz="4000" dirty="0">
                <a:solidFill>
                  <a:schemeClr val="tx1"/>
                </a:solidFill>
              </a:rPr>
              <a:t>ALAMO Case Study</a:t>
            </a:r>
            <a:br>
              <a:rPr lang="en-US" sz="4000" dirty="0">
                <a:solidFill>
                  <a:schemeClr val="tx1"/>
                </a:solidFill>
              </a:rPr>
            </a:br>
            <a:r>
              <a:rPr lang="en-US" sz="3400" dirty="0">
                <a:solidFill>
                  <a:schemeClr val="tx1"/>
                </a:solidFill>
              </a:rPr>
              <a:t>Step 2: IGPA</a:t>
            </a:r>
          </a:p>
        </p:txBody>
      </p:sp>
      <p:sp>
        <p:nvSpPr>
          <p:cNvPr id="58373" name="Line 7"/>
          <p:cNvSpPr>
            <a:spLocks noChangeShapeType="1"/>
          </p:cNvSpPr>
          <p:nvPr/>
        </p:nvSpPr>
        <p:spPr bwMode="auto">
          <a:xfrm flipV="1">
            <a:off x="4343401" y="1585040"/>
            <a:ext cx="1235913" cy="428993"/>
          </a:xfrm>
          <a:prstGeom prst="line">
            <a:avLst/>
          </a:prstGeom>
          <a:noFill/>
          <a:ln w="76200">
            <a:solidFill>
              <a:srgbClr val="990000"/>
            </a:solidFill>
            <a:prstDash val="sysDot"/>
            <a:round/>
            <a:headEnd/>
            <a:tailEnd/>
          </a:ln>
        </p:spPr>
        <p:txBody>
          <a:bodyPr wrap="none"/>
          <a:lstStyle/>
          <a:p>
            <a:pPr fontAlgn="base">
              <a:spcBef>
                <a:spcPct val="0"/>
              </a:spcBef>
              <a:spcAft>
                <a:spcPct val="0"/>
              </a:spcAft>
            </a:pPr>
            <a:endParaRPr lang="en-US" sz="2400" b="1" dirty="0">
              <a:solidFill>
                <a:srgbClr val="FFFFFF"/>
              </a:solidFill>
              <a:latin typeface="Arial" charset="0"/>
              <a:cs typeface="Arial" charset="0"/>
            </a:endParaRPr>
          </a:p>
        </p:txBody>
      </p:sp>
      <p:sp>
        <p:nvSpPr>
          <p:cNvPr id="58374" name="Line 8"/>
          <p:cNvSpPr>
            <a:spLocks noChangeShapeType="1"/>
          </p:cNvSpPr>
          <p:nvPr/>
        </p:nvSpPr>
        <p:spPr bwMode="auto">
          <a:xfrm>
            <a:off x="4419601" y="2772405"/>
            <a:ext cx="1156243" cy="1131504"/>
          </a:xfrm>
          <a:prstGeom prst="line">
            <a:avLst/>
          </a:prstGeom>
          <a:noFill/>
          <a:ln w="76200">
            <a:solidFill>
              <a:srgbClr val="990000"/>
            </a:solidFill>
            <a:prstDash val="sysDot"/>
            <a:round/>
            <a:headEnd/>
            <a:tailEnd/>
          </a:ln>
        </p:spPr>
        <p:txBody>
          <a:bodyPr wrap="none"/>
          <a:lstStyle/>
          <a:p>
            <a:pPr fontAlgn="base">
              <a:spcBef>
                <a:spcPct val="0"/>
              </a:spcBef>
              <a:spcAft>
                <a:spcPct val="0"/>
              </a:spcAft>
            </a:pPr>
            <a:endParaRPr lang="en-US" sz="2400" b="1" dirty="0">
              <a:solidFill>
                <a:srgbClr val="FFFFFF"/>
              </a:solidFill>
              <a:latin typeface="Arial" charset="0"/>
              <a:cs typeface="Arial" charset="0"/>
            </a:endParaRPr>
          </a:p>
        </p:txBody>
      </p:sp>
      <p:sp>
        <p:nvSpPr>
          <p:cNvPr id="58375" name="Rectangle 9"/>
          <p:cNvSpPr>
            <a:spLocks noChangeArrowheads="1"/>
          </p:cNvSpPr>
          <p:nvPr/>
        </p:nvSpPr>
        <p:spPr bwMode="auto">
          <a:xfrm>
            <a:off x="2734666" y="2014033"/>
            <a:ext cx="1608734" cy="785804"/>
          </a:xfrm>
          <a:prstGeom prst="rect">
            <a:avLst/>
          </a:prstGeom>
          <a:noFill/>
          <a:ln w="76200">
            <a:solidFill>
              <a:srgbClr val="990000"/>
            </a:solidFill>
            <a:prstDash val="sysDot"/>
            <a:miter lim="800000"/>
            <a:headEnd/>
            <a:tailEnd/>
          </a:ln>
        </p:spPr>
        <p:txBody>
          <a:bodyPr wrap="none" anchor="ct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58376" name="Text Box 10"/>
          <p:cNvSpPr txBox="1">
            <a:spLocks noChangeArrowheads="1"/>
          </p:cNvSpPr>
          <p:nvPr/>
        </p:nvSpPr>
        <p:spPr bwMode="auto">
          <a:xfrm>
            <a:off x="5575843" y="1585041"/>
            <a:ext cx="4910882" cy="2318868"/>
          </a:xfrm>
          <a:prstGeom prst="rect">
            <a:avLst/>
          </a:prstGeom>
          <a:solidFill>
            <a:srgbClr val="CCFFCC"/>
          </a:solidFill>
          <a:ln w="28575">
            <a:solidFill>
              <a:schemeClr val="tx1"/>
            </a:solidFill>
            <a:miter lim="800000"/>
            <a:headEnd/>
            <a:tailEnd/>
          </a:ln>
        </p:spPr>
        <p:txBody>
          <a:bodyPr wrap="square" lIns="101882" tIns="50941" rIns="101882" bIns="50941">
            <a:spAutoFit/>
          </a:bodyPr>
          <a:lstStyle/>
          <a:p>
            <a:pPr algn="ctr" defTabSz="1019175" eaLnBrk="0" fontAlgn="base" hangingPunct="0">
              <a:spcBef>
                <a:spcPct val="0"/>
              </a:spcBef>
              <a:spcAft>
                <a:spcPct val="0"/>
              </a:spcAft>
            </a:pPr>
            <a:r>
              <a:rPr lang="en-US" sz="2400" b="1" dirty="0">
                <a:solidFill>
                  <a:srgbClr val="000000"/>
                </a:solidFill>
                <a:latin typeface="Arial" charset="0"/>
                <a:cs typeface="Arial" charset="0"/>
              </a:rPr>
              <a:t>Step 2  Preliminary Analysis</a:t>
            </a:r>
          </a:p>
          <a:p>
            <a:pPr algn="ctr" defTabSz="1019175" eaLnBrk="0" fontAlgn="base" hangingPunct="0">
              <a:spcBef>
                <a:spcPct val="0"/>
              </a:spcBef>
              <a:spcAft>
                <a:spcPct val="0"/>
              </a:spcAft>
            </a:pPr>
            <a:r>
              <a:rPr lang="en-US" sz="2000" b="1" u="sng" dirty="0">
                <a:solidFill>
                  <a:srgbClr val="FF0000"/>
                </a:solidFill>
                <a:latin typeface="Arial" charset="0"/>
                <a:cs typeface="Arial" charset="0"/>
              </a:rPr>
              <a:t>Identify Issues / Allegations</a:t>
            </a:r>
          </a:p>
          <a:p>
            <a:pPr algn="ctr" defTabSz="1019175" eaLnBrk="0" fontAlgn="base" hangingPunct="0">
              <a:spcBef>
                <a:spcPct val="0"/>
              </a:spcBef>
              <a:spcAft>
                <a:spcPct val="0"/>
              </a:spcAft>
            </a:pPr>
            <a:r>
              <a:rPr lang="en-US" sz="2000" b="1" dirty="0">
                <a:solidFill>
                  <a:srgbClr val="000000"/>
                </a:solidFill>
                <a:latin typeface="Arial" charset="0"/>
                <a:cs typeface="Arial" charset="0"/>
              </a:rPr>
              <a:t>Determine IG Appropriateness</a:t>
            </a:r>
          </a:p>
          <a:p>
            <a:pPr algn="ctr" defTabSz="1019175" eaLnBrk="0" fontAlgn="base" hangingPunct="0">
              <a:spcBef>
                <a:spcPct val="0"/>
              </a:spcBef>
              <a:spcAft>
                <a:spcPct val="0"/>
              </a:spcAft>
            </a:pPr>
            <a:r>
              <a:rPr lang="en-US" sz="2000" b="1" dirty="0">
                <a:solidFill>
                  <a:srgbClr val="000000"/>
                </a:solidFill>
                <a:latin typeface="Arial" charset="0"/>
                <a:cs typeface="Arial" charset="0"/>
              </a:rPr>
              <a:t>Open Case in IGARS</a:t>
            </a:r>
          </a:p>
          <a:p>
            <a:pPr algn="ctr" defTabSz="1019175" eaLnBrk="0" fontAlgn="base" hangingPunct="0">
              <a:spcBef>
                <a:spcPct val="0"/>
              </a:spcBef>
              <a:spcAft>
                <a:spcPct val="0"/>
              </a:spcAft>
            </a:pPr>
            <a:r>
              <a:rPr lang="en-US" sz="2000" b="1" dirty="0">
                <a:solidFill>
                  <a:srgbClr val="000000"/>
                </a:solidFill>
                <a:latin typeface="Arial" charset="0"/>
                <a:cs typeface="Arial" charset="0"/>
              </a:rPr>
              <a:t>Acknowledge Receipt</a:t>
            </a:r>
          </a:p>
          <a:p>
            <a:pPr algn="ctr" defTabSz="1019175" eaLnBrk="0" fontAlgn="base" hangingPunct="0">
              <a:spcBef>
                <a:spcPct val="0"/>
              </a:spcBef>
              <a:spcAft>
                <a:spcPct val="0"/>
              </a:spcAft>
            </a:pPr>
            <a:r>
              <a:rPr lang="en-US" sz="2000" b="1" dirty="0">
                <a:solidFill>
                  <a:srgbClr val="000000"/>
                </a:solidFill>
                <a:latin typeface="Arial" charset="0"/>
                <a:cs typeface="Arial" charset="0"/>
              </a:rPr>
              <a:t>Select a Course of Action</a:t>
            </a:r>
          </a:p>
          <a:p>
            <a:pPr algn="ctr" defTabSz="1019175" eaLnBrk="0" fontAlgn="base" hangingPunct="0">
              <a:spcBef>
                <a:spcPct val="0"/>
              </a:spcBef>
              <a:spcAft>
                <a:spcPct val="0"/>
              </a:spcAft>
            </a:pPr>
            <a:r>
              <a:rPr lang="en-US" sz="2000" b="1" dirty="0">
                <a:solidFill>
                  <a:srgbClr val="000000"/>
                </a:solidFill>
                <a:latin typeface="Arial" charset="0"/>
                <a:cs typeface="Arial" charset="0"/>
              </a:rPr>
              <a:t>(Obtain Authority)</a:t>
            </a:r>
          </a:p>
        </p:txBody>
      </p:sp>
      <p:sp>
        <p:nvSpPr>
          <p:cNvPr id="58377" name="Text Box 11"/>
          <p:cNvSpPr txBox="1">
            <a:spLocks noChangeArrowheads="1"/>
          </p:cNvSpPr>
          <p:nvPr/>
        </p:nvSpPr>
        <p:spPr bwMode="auto">
          <a:xfrm>
            <a:off x="1738833" y="6126473"/>
            <a:ext cx="8824912" cy="338554"/>
          </a:xfrm>
          <a:prstGeom prst="rect">
            <a:avLst/>
          </a:prstGeom>
          <a:noFill/>
          <a:ln w="12700">
            <a:noFill/>
            <a:miter lim="800000"/>
            <a:headEnd type="none" w="sm" len="sm"/>
            <a:tailEnd type="none" w="sm" len="sm"/>
          </a:ln>
        </p:spPr>
        <p:txBody>
          <a:bodyPr wrap="square">
            <a:spAutoFit/>
          </a:bodyPr>
          <a:lstStyle/>
          <a:p>
            <a:pPr fontAlgn="base">
              <a:spcBef>
                <a:spcPct val="0"/>
              </a:spcBef>
              <a:spcAft>
                <a:spcPct val="0"/>
              </a:spcAft>
            </a:pPr>
            <a:r>
              <a:rPr lang="en-US" sz="1600" b="1" dirty="0">
                <a:solidFill>
                  <a:srgbClr val="FF0000"/>
                </a:solidFill>
                <a:latin typeface="Arial" charset="0"/>
                <a:cs typeface="Arial" charset="0"/>
              </a:rPr>
              <a:t>AR 20-1, Paragraph 6-1d and 7-1b </a:t>
            </a: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Section 2-3 (II-2-7)</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3351" y="4044227"/>
            <a:ext cx="1926541" cy="1282092"/>
          </a:xfrm>
          <a:prstGeom prst="rect">
            <a:avLst/>
          </a:prstGeom>
        </p:spPr>
      </p:pic>
      <p:pic>
        <p:nvPicPr>
          <p:cNvPr id="15" name="Picture 5" descr="Alamo.png"/>
          <p:cNvPicPr>
            <a:picLocks noChangeAspect="1"/>
          </p:cNvPicPr>
          <p:nvPr/>
        </p:nvPicPr>
        <p:blipFill>
          <a:blip r:embed="rId5" cstate="print"/>
          <a:srcRect/>
          <a:stretch>
            <a:fillRect/>
          </a:stretch>
        </p:blipFill>
        <p:spPr bwMode="auto">
          <a:xfrm>
            <a:off x="9069087" y="268995"/>
            <a:ext cx="1417638" cy="1062210"/>
          </a:xfrm>
          <a:prstGeom prst="rect">
            <a:avLst/>
          </a:prstGeom>
          <a:noFill/>
          <a:ln w="9525">
            <a:noFill/>
            <a:miter lim="800000"/>
            <a:headEnd/>
            <a:tailEnd/>
          </a:ln>
        </p:spPr>
      </p:pic>
    </p:spTree>
    <p:extLst>
      <p:ext uri="{BB962C8B-B14F-4D97-AF65-F5344CB8AC3E}">
        <p14:creationId xmlns:p14="http://schemas.microsoft.com/office/powerpoint/2010/main" val="3216116511"/>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11"/>
          <p:cNvSpPr>
            <a:spLocks noChangeArrowheads="1"/>
          </p:cNvSpPr>
          <p:nvPr/>
        </p:nvSpPr>
        <p:spPr bwMode="auto">
          <a:xfrm>
            <a:off x="1676400" y="5791200"/>
            <a:ext cx="9067800" cy="677108"/>
          </a:xfrm>
          <a:prstGeom prst="rect">
            <a:avLst/>
          </a:prstGeom>
          <a:noFill/>
          <a:ln w="9525">
            <a:noFill/>
            <a:miter lim="800000"/>
            <a:headEnd/>
            <a:tailEnd/>
          </a:ln>
        </p:spPr>
        <p:txBody>
          <a:bodyPr wrap="square">
            <a:spAutoFit/>
          </a:bodyPr>
          <a:lstStyle/>
          <a:p>
            <a:pPr fontAlgn="base">
              <a:spcBef>
                <a:spcPct val="0"/>
              </a:spcBef>
              <a:spcAft>
                <a:spcPct val="0"/>
              </a:spcAft>
            </a:pPr>
            <a:r>
              <a:rPr lang="en-US" sz="2000" b="1" dirty="0">
                <a:solidFill>
                  <a:srgbClr val="0000FF"/>
                </a:solidFill>
                <a:latin typeface="Arial" charset="0"/>
                <a:cs typeface="Arial" charset="0"/>
              </a:rPr>
              <a:t>* </a:t>
            </a:r>
            <a:r>
              <a:rPr lang="en-US" b="1" u="sng" dirty="0">
                <a:solidFill>
                  <a:srgbClr val="0000FF"/>
                </a:solidFill>
                <a:latin typeface="Arial" charset="0"/>
                <a:cs typeface="Arial" charset="0"/>
              </a:rPr>
              <a:t>ADP 6-22</a:t>
            </a:r>
            <a:r>
              <a:rPr lang="en-US" b="1" dirty="0">
                <a:solidFill>
                  <a:srgbClr val="0000FF"/>
                </a:solidFill>
                <a:latin typeface="Arial" charset="0"/>
                <a:cs typeface="Arial" charset="0"/>
              </a:rPr>
              <a:t>, 31 July 2019, Paragraph 8-46 (p. 8-7) currently defines “Counterproductive Leadership”</a:t>
            </a:r>
          </a:p>
        </p:txBody>
      </p:sp>
      <p:sp>
        <p:nvSpPr>
          <p:cNvPr id="74754" name="Rectangle 3"/>
          <p:cNvSpPr>
            <a:spLocks noGrp="1" noChangeArrowheads="1"/>
          </p:cNvSpPr>
          <p:nvPr>
            <p:ph type="body" sz="half" idx="1"/>
          </p:nvPr>
        </p:nvSpPr>
        <p:spPr>
          <a:xfrm>
            <a:off x="1700174" y="1883961"/>
            <a:ext cx="8534400" cy="4191000"/>
          </a:xfrm>
        </p:spPr>
        <p:txBody>
          <a:bodyPr/>
          <a:lstStyle/>
          <a:p>
            <a:pPr eaLnBrk="1" hangingPunct="1">
              <a:lnSpc>
                <a:spcPct val="120000"/>
              </a:lnSpc>
            </a:pPr>
            <a:r>
              <a:rPr lang="en-US" sz="2400" dirty="0"/>
              <a:t>Family Readiness Group</a:t>
            </a:r>
          </a:p>
          <a:p>
            <a:pPr eaLnBrk="1" hangingPunct="1">
              <a:lnSpc>
                <a:spcPct val="120000"/>
              </a:lnSpc>
            </a:pPr>
            <a:r>
              <a:rPr lang="en-US" sz="2400" dirty="0"/>
              <a:t>Spouse misbehavior ???</a:t>
            </a:r>
          </a:p>
          <a:p>
            <a:pPr eaLnBrk="1" hangingPunct="1">
              <a:lnSpc>
                <a:spcPct val="120000"/>
              </a:lnSpc>
            </a:pPr>
            <a:r>
              <a:rPr lang="en-US" sz="2400" dirty="0"/>
              <a:t>Improper Relief</a:t>
            </a:r>
          </a:p>
          <a:p>
            <a:pPr eaLnBrk="1" hangingPunct="1">
              <a:lnSpc>
                <a:spcPct val="120000"/>
              </a:lnSpc>
            </a:pPr>
            <a:r>
              <a:rPr lang="en-US" sz="2400" dirty="0">
                <a:solidFill>
                  <a:srgbClr val="FF0000"/>
                </a:solidFill>
              </a:rPr>
              <a:t>“Toxic" Leadership” </a:t>
            </a:r>
            <a:r>
              <a:rPr lang="en-US" sz="2400" dirty="0">
                <a:solidFill>
                  <a:srgbClr val="0000FF"/>
                </a:solidFill>
              </a:rPr>
              <a:t>*</a:t>
            </a:r>
          </a:p>
          <a:p>
            <a:pPr lvl="1" eaLnBrk="1" hangingPunct="1">
              <a:lnSpc>
                <a:spcPct val="120000"/>
              </a:lnSpc>
            </a:pPr>
            <a:r>
              <a:rPr lang="en-US" sz="2000" i="1" dirty="0"/>
              <a:t>Abusive, vindictive, harassing</a:t>
            </a:r>
          </a:p>
          <a:p>
            <a:pPr lvl="1" eaLnBrk="1" hangingPunct="1">
              <a:lnSpc>
                <a:spcPct val="120000"/>
              </a:lnSpc>
            </a:pPr>
            <a:r>
              <a:rPr lang="en-US" sz="2000" i="1" dirty="0"/>
              <a:t>Targeting, threatening</a:t>
            </a:r>
          </a:p>
          <a:p>
            <a:pPr lvl="1" eaLnBrk="1" hangingPunct="1">
              <a:lnSpc>
                <a:spcPct val="120000"/>
              </a:lnSpc>
            </a:pPr>
            <a:r>
              <a:rPr lang="en-US" sz="2000" i="1" dirty="0"/>
              <a:t>"Reign of Terror“</a:t>
            </a:r>
          </a:p>
        </p:txBody>
      </p:sp>
      <p:sp>
        <p:nvSpPr>
          <p:cNvPr id="2" name="Footer Placeholder 4"/>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pic>
        <p:nvPicPr>
          <p:cNvPr id="5" name="Picture 6" descr="vader.jpg"/>
          <p:cNvPicPr>
            <a:picLocks noChangeAspect="1"/>
          </p:cNvPicPr>
          <p:nvPr/>
        </p:nvPicPr>
        <p:blipFill>
          <a:blip r:embed="rId3" cstate="print"/>
          <a:srcRect/>
          <a:stretch>
            <a:fillRect/>
          </a:stretch>
        </p:blipFill>
        <p:spPr bwMode="auto">
          <a:xfrm>
            <a:off x="8409900" y="3170789"/>
            <a:ext cx="1876326" cy="1876326"/>
          </a:xfrm>
          <a:prstGeom prst="rect">
            <a:avLst/>
          </a:prstGeom>
          <a:noFill/>
          <a:ln w="9525">
            <a:noFill/>
            <a:miter lim="800000"/>
            <a:headEnd/>
            <a:tailEnd/>
          </a:ln>
        </p:spPr>
      </p:pic>
      <p:sp>
        <p:nvSpPr>
          <p:cNvPr id="8" name="Rectangle 2"/>
          <p:cNvSpPr txBox="1">
            <a:spLocks noChangeArrowheads="1"/>
          </p:cNvSpPr>
          <p:nvPr/>
        </p:nvSpPr>
        <p:spPr bwMode="auto">
          <a:xfrm>
            <a:off x="3206703" y="228600"/>
            <a:ext cx="588917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a:lstStyle>
          <a:p>
            <a:pPr eaLnBrk="1" hangingPunct="1"/>
            <a:r>
              <a:rPr lang="en-US" sz="4000" kern="0" dirty="0">
                <a:solidFill>
                  <a:srgbClr val="000000"/>
                </a:solidFill>
                <a:latin typeface="Arial"/>
              </a:rPr>
              <a:t>ALAMO Case Study</a:t>
            </a:r>
            <a:br>
              <a:rPr lang="en-US" sz="4000" kern="0" dirty="0">
                <a:solidFill>
                  <a:srgbClr val="000000"/>
                </a:solidFill>
                <a:latin typeface="Arial"/>
              </a:rPr>
            </a:br>
            <a:r>
              <a:rPr lang="en-US" sz="3400" kern="0" dirty="0">
                <a:solidFill>
                  <a:srgbClr val="000000"/>
                </a:solidFill>
                <a:latin typeface="Arial"/>
              </a:rPr>
              <a:t>Issues / Allegations</a:t>
            </a:r>
          </a:p>
        </p:txBody>
      </p:sp>
      <p:sp>
        <p:nvSpPr>
          <p:cNvPr id="4" name="TextBox 3"/>
          <p:cNvSpPr txBox="1"/>
          <p:nvPr/>
        </p:nvSpPr>
        <p:spPr>
          <a:xfrm>
            <a:off x="8675047" y="5047116"/>
            <a:ext cx="1800496" cy="307777"/>
          </a:xfrm>
          <a:prstGeom prst="rect">
            <a:avLst/>
          </a:prstGeom>
          <a:noFill/>
        </p:spPr>
        <p:txBody>
          <a:bodyPr wrap="square" rtlCol="0">
            <a:spAutoFit/>
          </a:bodyPr>
          <a:lstStyle/>
          <a:p>
            <a:pPr fontAlgn="base">
              <a:spcBef>
                <a:spcPct val="0"/>
              </a:spcBef>
              <a:spcAft>
                <a:spcPct val="0"/>
              </a:spcAft>
            </a:pPr>
            <a:r>
              <a:rPr lang="en-US" sz="1400" i="1" dirty="0">
                <a:solidFill>
                  <a:srgbClr val="000000"/>
                </a:solidFill>
                <a:latin typeface="Arial" charset="0"/>
                <a:cs typeface="Arial" charset="0"/>
              </a:rPr>
              <a:t>COL Santa Anna</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246182" y="1411828"/>
            <a:ext cx="2004139" cy="2477075"/>
          </a:xfrm>
          <a:prstGeom prst="rect">
            <a:avLst/>
          </a:prstGeom>
        </p:spPr>
      </p:pic>
      <p:sp>
        <p:nvSpPr>
          <p:cNvPr id="15" name="TextBox 14"/>
          <p:cNvSpPr txBox="1"/>
          <p:nvPr/>
        </p:nvSpPr>
        <p:spPr>
          <a:xfrm>
            <a:off x="6635705" y="3817478"/>
            <a:ext cx="2433382" cy="307777"/>
          </a:xfrm>
          <a:prstGeom prst="rect">
            <a:avLst/>
          </a:prstGeom>
          <a:noFill/>
        </p:spPr>
        <p:txBody>
          <a:bodyPr wrap="square" rtlCol="0">
            <a:spAutoFit/>
          </a:bodyPr>
          <a:lstStyle/>
          <a:p>
            <a:pPr fontAlgn="base">
              <a:spcBef>
                <a:spcPct val="0"/>
              </a:spcBef>
              <a:spcAft>
                <a:spcPct val="0"/>
              </a:spcAft>
            </a:pPr>
            <a:r>
              <a:rPr lang="en-US" sz="1400" i="1" dirty="0">
                <a:solidFill>
                  <a:srgbClr val="000000"/>
                </a:solidFill>
                <a:latin typeface="Arial" charset="0"/>
                <a:cs typeface="Arial" charset="0"/>
              </a:rPr>
              <a:t>Dr. Betty Santa Anna</a:t>
            </a:r>
          </a:p>
        </p:txBody>
      </p:sp>
      <p:pic>
        <p:nvPicPr>
          <p:cNvPr id="16" name="Picture 5" descr="Alamo.png"/>
          <p:cNvPicPr>
            <a:picLocks noChangeAspect="1"/>
          </p:cNvPicPr>
          <p:nvPr/>
        </p:nvPicPr>
        <p:blipFill>
          <a:blip r:embed="rId5" cstate="print"/>
          <a:srcRect/>
          <a:stretch>
            <a:fillRect/>
          </a:stretch>
        </p:blipFill>
        <p:spPr bwMode="auto">
          <a:xfrm>
            <a:off x="9069087" y="268995"/>
            <a:ext cx="1417638" cy="1062210"/>
          </a:xfrm>
          <a:prstGeom prst="rect">
            <a:avLst/>
          </a:prstGeom>
          <a:noFill/>
          <a:ln w="9525">
            <a:noFill/>
            <a:miter lim="800000"/>
            <a:headEnd/>
            <a:tailEnd/>
          </a:ln>
        </p:spPr>
      </p:pic>
    </p:spTree>
    <p:extLst>
      <p:ext uri="{BB962C8B-B14F-4D97-AF65-F5344CB8AC3E}">
        <p14:creationId xmlns:p14="http://schemas.microsoft.com/office/powerpoint/2010/main" val="4050050467"/>
      </p:ext>
    </p:extLst>
  </p:cSld>
  <p:clrMapOvr>
    <a:masterClrMapping/>
  </p:clrMapOvr>
  <p:transition>
    <p:pull/>
    <p:sndAc>
      <p:endSnd/>
    </p:sndAc>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1969197" y="1790452"/>
            <a:ext cx="3308784" cy="4375840"/>
          </a:xfrm>
          <a:prstGeom prst="rect">
            <a:avLst/>
          </a:prstGeom>
        </p:spPr>
      </p:pic>
      <p:sp>
        <p:nvSpPr>
          <p:cNvPr id="13" name="Rectangle 2"/>
          <p:cNvSpPr>
            <a:spLocks noChangeArrowheads="1"/>
          </p:cNvSpPr>
          <p:nvPr/>
        </p:nvSpPr>
        <p:spPr bwMode="auto">
          <a:xfrm>
            <a:off x="8877660" y="5408180"/>
            <a:ext cx="1066800" cy="457200"/>
          </a:xfrm>
          <a:prstGeom prst="rect">
            <a:avLst/>
          </a:prstGeom>
          <a:solidFill>
            <a:srgbClr val="FFFF00"/>
          </a:solidFill>
          <a:ln w="76200">
            <a:noFill/>
            <a:miter lim="800000"/>
            <a:headEnd/>
            <a:tailEnd/>
          </a:ln>
        </p:spPr>
        <p:txBody>
          <a:bodyPr wrap="none" anchor="ct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2" name="Rectangle 1"/>
          <p:cNvSpPr/>
          <p:nvPr/>
        </p:nvSpPr>
        <p:spPr>
          <a:xfrm>
            <a:off x="5551142" y="3954839"/>
            <a:ext cx="5638800" cy="2123658"/>
          </a:xfrm>
          <a:prstGeom prst="rect">
            <a:avLst/>
          </a:prstGeom>
        </p:spPr>
        <p:txBody>
          <a:bodyPr wrap="square">
            <a:spAutoFit/>
          </a:bodyPr>
          <a:lstStyle/>
          <a:p>
            <a:pPr fontAlgn="base">
              <a:spcBef>
                <a:spcPct val="0"/>
              </a:spcBef>
              <a:spcAft>
                <a:spcPct val="0"/>
              </a:spcAft>
            </a:pPr>
            <a:r>
              <a:rPr lang="en-US" sz="2400" b="1" dirty="0">
                <a:solidFill>
                  <a:srgbClr val="000000"/>
                </a:solidFill>
                <a:latin typeface="Arial" charset="0"/>
                <a:cs typeface="Arial" charset="0"/>
              </a:rPr>
              <a:t>What standards apply?</a:t>
            </a:r>
            <a:endParaRPr lang="en-US" sz="1200" b="1" dirty="0">
              <a:solidFill>
                <a:srgbClr val="000000"/>
              </a:solidFill>
              <a:latin typeface="Arial" charset="0"/>
              <a:cs typeface="Arial" charset="0"/>
            </a:endParaRPr>
          </a:p>
          <a:p>
            <a:pPr fontAlgn="base">
              <a:spcBef>
                <a:spcPct val="0"/>
              </a:spcBef>
              <a:spcAft>
                <a:spcPct val="0"/>
              </a:spcAft>
            </a:pPr>
            <a:endParaRPr lang="en-US" sz="1200" b="1" dirty="0">
              <a:solidFill>
                <a:srgbClr val="000000"/>
              </a:solidFill>
              <a:latin typeface="Arial" charset="0"/>
              <a:cs typeface="Arial" charset="0"/>
            </a:endParaRPr>
          </a:p>
          <a:p>
            <a:pPr fontAlgn="base">
              <a:spcBef>
                <a:spcPct val="0"/>
              </a:spcBef>
              <a:spcAft>
                <a:spcPct val="0"/>
              </a:spcAft>
            </a:pPr>
            <a:r>
              <a:rPr lang="en-US" sz="2400" b="1" dirty="0">
                <a:solidFill>
                  <a:srgbClr val="000000"/>
                </a:solidFill>
                <a:latin typeface="Arial" charset="0"/>
                <a:cs typeface="Arial" charset="0"/>
              </a:rPr>
              <a:t>Who can help determine and       refine standard selection?</a:t>
            </a:r>
          </a:p>
          <a:p>
            <a:pPr fontAlgn="base">
              <a:spcBef>
                <a:spcPct val="0"/>
              </a:spcBef>
              <a:spcAft>
                <a:spcPct val="0"/>
              </a:spcAft>
            </a:pPr>
            <a:endParaRPr lang="en-US" sz="1200" b="1" dirty="0">
              <a:solidFill>
                <a:srgbClr val="000000"/>
              </a:solidFill>
              <a:latin typeface="Arial" charset="0"/>
              <a:cs typeface="Arial" charset="0"/>
            </a:endParaRPr>
          </a:p>
          <a:p>
            <a:pPr fontAlgn="base">
              <a:spcBef>
                <a:spcPct val="0"/>
              </a:spcBef>
              <a:spcAft>
                <a:spcPct val="0"/>
              </a:spcAft>
            </a:pPr>
            <a:r>
              <a:rPr lang="en-US" sz="2400" b="1" dirty="0">
                <a:solidFill>
                  <a:srgbClr val="000000"/>
                </a:solidFill>
                <a:latin typeface="Arial" charset="0"/>
                <a:cs typeface="Arial" charset="0"/>
              </a:rPr>
              <a:t>Let’s talk to the SJA…  PE #3</a:t>
            </a:r>
          </a:p>
          <a:p>
            <a:pPr fontAlgn="base">
              <a:spcBef>
                <a:spcPct val="0"/>
              </a:spcBef>
              <a:spcAft>
                <a:spcPct val="0"/>
              </a:spcAft>
            </a:pPr>
            <a:endParaRPr lang="en-US" sz="1200" b="1" dirty="0">
              <a:solidFill>
                <a:srgbClr val="000000"/>
              </a:solidFill>
              <a:latin typeface="Arial" charset="0"/>
              <a:cs typeface="Arial" charset="0"/>
            </a:endParaRPr>
          </a:p>
        </p:txBody>
      </p:sp>
      <p:sp>
        <p:nvSpPr>
          <p:cNvPr id="67586" name="Footer Placeholder 3"/>
          <p:cNvSpPr>
            <a:spLocks noGrp="1"/>
          </p:cNvSpPr>
          <p:nvPr>
            <p:ph type="ftr" sz="quarter" idx="10"/>
          </p:nvPr>
        </p:nvSpPr>
        <p:spPr>
          <a:xfrm>
            <a:off x="7154488" y="6477000"/>
            <a:ext cx="4114800" cy="457200"/>
          </a:xfrm>
        </p:spPr>
        <p:txBody>
          <a:bodyPr/>
          <a:lstStyle/>
          <a:p>
            <a:pPr fontAlgn="base">
              <a:spcBef>
                <a:spcPct val="0"/>
              </a:spcBef>
              <a:spcAft>
                <a:spcPct val="0"/>
              </a:spcAft>
              <a:defRPr/>
            </a:pPr>
            <a:r>
              <a:rPr lang="en-US" b="1" dirty="0">
                <a:solidFill>
                  <a:srgbClr val="000000"/>
                </a:solidFill>
              </a:rPr>
              <a:t>U.S. Army Inspector General School </a:t>
            </a:r>
          </a:p>
        </p:txBody>
      </p:sp>
      <p:sp>
        <p:nvSpPr>
          <p:cNvPr id="58372" name="Rectangle 2"/>
          <p:cNvSpPr>
            <a:spLocks noGrp="1" noChangeArrowheads="1"/>
          </p:cNvSpPr>
          <p:nvPr>
            <p:ph type="title"/>
          </p:nvPr>
        </p:nvSpPr>
        <p:spPr>
          <a:xfrm>
            <a:off x="3206703" y="228600"/>
            <a:ext cx="5889172" cy="1143000"/>
          </a:xfrm>
        </p:spPr>
        <p:txBody>
          <a:bodyPr/>
          <a:lstStyle/>
          <a:p>
            <a:pPr eaLnBrk="1" hangingPunct="1"/>
            <a:r>
              <a:rPr lang="en-US" sz="4000" dirty="0">
                <a:solidFill>
                  <a:schemeClr val="tx1"/>
                </a:solidFill>
              </a:rPr>
              <a:t>ALAMO Case Study</a:t>
            </a:r>
            <a:br>
              <a:rPr lang="en-US" sz="4000" dirty="0">
                <a:solidFill>
                  <a:schemeClr val="tx1"/>
                </a:solidFill>
              </a:rPr>
            </a:br>
            <a:r>
              <a:rPr lang="en-US" sz="3400" dirty="0">
                <a:solidFill>
                  <a:schemeClr val="tx1"/>
                </a:solidFill>
              </a:rPr>
              <a:t>Step 2: IGPA</a:t>
            </a:r>
          </a:p>
        </p:txBody>
      </p:sp>
      <p:sp>
        <p:nvSpPr>
          <p:cNvPr id="58373" name="Line 7"/>
          <p:cNvSpPr>
            <a:spLocks noChangeShapeType="1"/>
          </p:cNvSpPr>
          <p:nvPr/>
        </p:nvSpPr>
        <p:spPr bwMode="auto">
          <a:xfrm flipV="1">
            <a:off x="4343400" y="1585040"/>
            <a:ext cx="1235914" cy="453004"/>
          </a:xfrm>
          <a:prstGeom prst="line">
            <a:avLst/>
          </a:prstGeom>
          <a:noFill/>
          <a:ln w="76200">
            <a:solidFill>
              <a:srgbClr val="990000"/>
            </a:solidFill>
            <a:prstDash val="sysDot"/>
            <a:round/>
            <a:headEnd/>
            <a:tailEnd/>
          </a:ln>
        </p:spPr>
        <p:txBody>
          <a:bodyPr wrap="none"/>
          <a:lstStyle/>
          <a:p>
            <a:pPr fontAlgn="base">
              <a:spcBef>
                <a:spcPct val="0"/>
              </a:spcBef>
              <a:spcAft>
                <a:spcPct val="0"/>
              </a:spcAft>
            </a:pPr>
            <a:endParaRPr lang="en-US" sz="2400" b="1" dirty="0">
              <a:solidFill>
                <a:srgbClr val="FFFFFF"/>
              </a:solidFill>
              <a:latin typeface="Arial" charset="0"/>
              <a:cs typeface="Arial" charset="0"/>
            </a:endParaRPr>
          </a:p>
        </p:txBody>
      </p:sp>
      <p:sp>
        <p:nvSpPr>
          <p:cNvPr id="58374" name="Line 8"/>
          <p:cNvSpPr>
            <a:spLocks noChangeShapeType="1"/>
          </p:cNvSpPr>
          <p:nvPr/>
        </p:nvSpPr>
        <p:spPr bwMode="auto">
          <a:xfrm>
            <a:off x="4343400" y="2834809"/>
            <a:ext cx="1235914" cy="1020948"/>
          </a:xfrm>
          <a:prstGeom prst="line">
            <a:avLst/>
          </a:prstGeom>
          <a:noFill/>
          <a:ln w="76200">
            <a:solidFill>
              <a:srgbClr val="990000"/>
            </a:solidFill>
            <a:prstDash val="sysDot"/>
            <a:round/>
            <a:headEnd/>
            <a:tailEnd/>
          </a:ln>
        </p:spPr>
        <p:txBody>
          <a:bodyPr wrap="none"/>
          <a:lstStyle/>
          <a:p>
            <a:pPr fontAlgn="base">
              <a:spcBef>
                <a:spcPct val="0"/>
              </a:spcBef>
              <a:spcAft>
                <a:spcPct val="0"/>
              </a:spcAft>
            </a:pPr>
            <a:endParaRPr lang="en-US" sz="2400" b="1" dirty="0">
              <a:solidFill>
                <a:srgbClr val="FFFFFF"/>
              </a:solidFill>
              <a:latin typeface="Arial" charset="0"/>
              <a:cs typeface="Arial" charset="0"/>
            </a:endParaRPr>
          </a:p>
        </p:txBody>
      </p:sp>
      <p:sp>
        <p:nvSpPr>
          <p:cNvPr id="58375" name="Rectangle 9"/>
          <p:cNvSpPr>
            <a:spLocks noChangeArrowheads="1"/>
          </p:cNvSpPr>
          <p:nvPr/>
        </p:nvSpPr>
        <p:spPr bwMode="auto">
          <a:xfrm>
            <a:off x="2778042" y="2086021"/>
            <a:ext cx="1565358" cy="700812"/>
          </a:xfrm>
          <a:prstGeom prst="rect">
            <a:avLst/>
          </a:prstGeom>
          <a:noFill/>
          <a:ln w="76200">
            <a:solidFill>
              <a:srgbClr val="990000"/>
            </a:solidFill>
            <a:prstDash val="sysDot"/>
            <a:miter lim="800000"/>
            <a:headEnd/>
            <a:tailEnd/>
          </a:ln>
        </p:spPr>
        <p:txBody>
          <a:bodyPr wrap="none" anchor="ct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58376" name="Text Box 10"/>
          <p:cNvSpPr txBox="1">
            <a:spLocks noChangeArrowheads="1"/>
          </p:cNvSpPr>
          <p:nvPr/>
        </p:nvSpPr>
        <p:spPr bwMode="auto">
          <a:xfrm>
            <a:off x="5535902" y="1536889"/>
            <a:ext cx="4910882" cy="2318868"/>
          </a:xfrm>
          <a:prstGeom prst="rect">
            <a:avLst/>
          </a:prstGeom>
          <a:solidFill>
            <a:srgbClr val="CCFFCC"/>
          </a:solidFill>
          <a:ln w="28575">
            <a:solidFill>
              <a:schemeClr val="tx1"/>
            </a:solidFill>
            <a:miter lim="800000"/>
            <a:headEnd/>
            <a:tailEnd/>
          </a:ln>
        </p:spPr>
        <p:txBody>
          <a:bodyPr wrap="square" lIns="101882" tIns="50941" rIns="101882" bIns="50941">
            <a:spAutoFit/>
          </a:bodyPr>
          <a:lstStyle/>
          <a:p>
            <a:pPr algn="ctr" defTabSz="1019175" eaLnBrk="0" fontAlgn="base" hangingPunct="0">
              <a:spcBef>
                <a:spcPct val="0"/>
              </a:spcBef>
              <a:spcAft>
                <a:spcPct val="0"/>
              </a:spcAft>
            </a:pPr>
            <a:r>
              <a:rPr lang="en-US" sz="2400" b="1" dirty="0">
                <a:solidFill>
                  <a:srgbClr val="000000"/>
                </a:solidFill>
                <a:latin typeface="Arial" charset="0"/>
                <a:cs typeface="Arial" charset="0"/>
              </a:rPr>
              <a:t>Step 2  Preliminary Analysis</a:t>
            </a:r>
          </a:p>
          <a:p>
            <a:pPr algn="ctr" defTabSz="1019175" eaLnBrk="0" fontAlgn="base" hangingPunct="0">
              <a:spcBef>
                <a:spcPct val="0"/>
              </a:spcBef>
              <a:spcAft>
                <a:spcPct val="0"/>
              </a:spcAft>
            </a:pPr>
            <a:r>
              <a:rPr lang="en-US" sz="2000" b="1" u="sng" dirty="0">
                <a:solidFill>
                  <a:srgbClr val="FF0000"/>
                </a:solidFill>
                <a:latin typeface="Arial" charset="0"/>
                <a:cs typeface="Arial" charset="0"/>
              </a:rPr>
              <a:t>Identify Issues / Allegations</a:t>
            </a:r>
          </a:p>
          <a:p>
            <a:pPr algn="ctr" defTabSz="1019175" eaLnBrk="0" fontAlgn="base" hangingPunct="0">
              <a:spcBef>
                <a:spcPct val="0"/>
              </a:spcBef>
              <a:spcAft>
                <a:spcPct val="0"/>
              </a:spcAft>
            </a:pPr>
            <a:r>
              <a:rPr lang="en-US" sz="2000" b="1" dirty="0">
                <a:solidFill>
                  <a:srgbClr val="000000"/>
                </a:solidFill>
                <a:latin typeface="Arial" charset="0"/>
                <a:cs typeface="Arial" charset="0"/>
              </a:rPr>
              <a:t>Determine IG Appropriateness</a:t>
            </a:r>
          </a:p>
          <a:p>
            <a:pPr algn="ctr" defTabSz="1019175" eaLnBrk="0" fontAlgn="base" hangingPunct="0">
              <a:spcBef>
                <a:spcPct val="0"/>
              </a:spcBef>
              <a:spcAft>
                <a:spcPct val="0"/>
              </a:spcAft>
            </a:pPr>
            <a:r>
              <a:rPr lang="en-US" sz="2000" b="1" dirty="0">
                <a:solidFill>
                  <a:srgbClr val="000000"/>
                </a:solidFill>
                <a:latin typeface="Arial" charset="0"/>
                <a:cs typeface="Arial" charset="0"/>
              </a:rPr>
              <a:t>Open Case in IGARS</a:t>
            </a:r>
          </a:p>
          <a:p>
            <a:pPr algn="ctr" defTabSz="1019175" eaLnBrk="0" fontAlgn="base" hangingPunct="0">
              <a:spcBef>
                <a:spcPct val="0"/>
              </a:spcBef>
              <a:spcAft>
                <a:spcPct val="0"/>
              </a:spcAft>
            </a:pPr>
            <a:r>
              <a:rPr lang="en-US" sz="2000" b="1" dirty="0">
                <a:solidFill>
                  <a:srgbClr val="000000"/>
                </a:solidFill>
                <a:latin typeface="Arial" charset="0"/>
                <a:cs typeface="Arial" charset="0"/>
              </a:rPr>
              <a:t>Acknowledge Receipt</a:t>
            </a:r>
          </a:p>
          <a:p>
            <a:pPr algn="ctr" defTabSz="1019175" eaLnBrk="0" fontAlgn="base" hangingPunct="0">
              <a:spcBef>
                <a:spcPct val="0"/>
              </a:spcBef>
              <a:spcAft>
                <a:spcPct val="0"/>
              </a:spcAft>
            </a:pPr>
            <a:r>
              <a:rPr lang="en-US" sz="2000" b="1" dirty="0">
                <a:solidFill>
                  <a:srgbClr val="000000"/>
                </a:solidFill>
                <a:latin typeface="Arial" charset="0"/>
                <a:cs typeface="Arial" charset="0"/>
              </a:rPr>
              <a:t>Select a Course of Action</a:t>
            </a:r>
          </a:p>
          <a:p>
            <a:pPr algn="ctr" defTabSz="1019175" eaLnBrk="0" fontAlgn="base" hangingPunct="0">
              <a:spcBef>
                <a:spcPct val="0"/>
              </a:spcBef>
              <a:spcAft>
                <a:spcPct val="0"/>
              </a:spcAft>
            </a:pPr>
            <a:r>
              <a:rPr lang="en-US" sz="2000" b="1" dirty="0">
                <a:solidFill>
                  <a:srgbClr val="000000"/>
                </a:solidFill>
                <a:latin typeface="Arial" charset="0"/>
                <a:cs typeface="Arial" charset="0"/>
              </a:rPr>
              <a:t>(Obtain Authority)</a:t>
            </a:r>
          </a:p>
        </p:txBody>
      </p:sp>
      <p:sp>
        <p:nvSpPr>
          <p:cNvPr id="58377" name="Text Box 11"/>
          <p:cNvSpPr txBox="1">
            <a:spLocks noChangeArrowheads="1"/>
          </p:cNvSpPr>
          <p:nvPr/>
        </p:nvSpPr>
        <p:spPr bwMode="auto">
          <a:xfrm>
            <a:off x="1738833" y="6126473"/>
            <a:ext cx="8824912" cy="338554"/>
          </a:xfrm>
          <a:prstGeom prst="rect">
            <a:avLst/>
          </a:prstGeom>
          <a:noFill/>
          <a:ln w="12700">
            <a:noFill/>
            <a:miter lim="800000"/>
            <a:headEnd type="none" w="sm" len="sm"/>
            <a:tailEnd type="none" w="sm" len="sm"/>
          </a:ln>
        </p:spPr>
        <p:txBody>
          <a:bodyPr wrap="square">
            <a:spAutoFit/>
          </a:bodyPr>
          <a:lstStyle/>
          <a:p>
            <a:pPr fontAlgn="base">
              <a:spcBef>
                <a:spcPct val="0"/>
              </a:spcBef>
              <a:spcAft>
                <a:spcPct val="0"/>
              </a:spcAft>
            </a:pPr>
            <a:r>
              <a:rPr lang="en-US" sz="1600" b="1" dirty="0">
                <a:solidFill>
                  <a:srgbClr val="FF0000"/>
                </a:solidFill>
                <a:latin typeface="Arial" charset="0"/>
                <a:cs typeface="Arial" charset="0"/>
              </a:rPr>
              <a:t>AR 20-1, Paragraph 6-1d and 7-1b </a:t>
            </a: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Section 2-3 (II-2-7)</a:t>
            </a:r>
          </a:p>
        </p:txBody>
      </p:sp>
      <p:pic>
        <p:nvPicPr>
          <p:cNvPr id="15" name="Picture 5" descr="Alamo.png"/>
          <p:cNvPicPr>
            <a:picLocks noChangeAspect="1"/>
          </p:cNvPicPr>
          <p:nvPr/>
        </p:nvPicPr>
        <p:blipFill>
          <a:blip r:embed="rId4" cstate="print"/>
          <a:srcRect/>
          <a:stretch>
            <a:fillRect/>
          </a:stretch>
        </p:blipFill>
        <p:spPr bwMode="auto">
          <a:xfrm>
            <a:off x="9069087" y="268995"/>
            <a:ext cx="1417638" cy="1062210"/>
          </a:xfrm>
          <a:prstGeom prst="rect">
            <a:avLst/>
          </a:prstGeom>
          <a:noFill/>
          <a:ln w="9525">
            <a:noFill/>
            <a:miter lim="800000"/>
            <a:headEnd/>
            <a:tailEnd/>
          </a:ln>
        </p:spPr>
      </p:pic>
      <p:pic>
        <p:nvPicPr>
          <p:cNvPr id="16" name="Picture 7" descr="JAGCrest1.gif"/>
          <p:cNvPicPr>
            <a:picLocks noChangeAspect="1"/>
          </p:cNvPicPr>
          <p:nvPr/>
        </p:nvPicPr>
        <p:blipFill>
          <a:blip r:embed="rId5" cstate="print"/>
          <a:srcRect/>
          <a:stretch>
            <a:fillRect/>
          </a:stretch>
        </p:blipFill>
        <p:spPr bwMode="auto">
          <a:xfrm>
            <a:off x="9873510" y="5201733"/>
            <a:ext cx="740058" cy="741294"/>
          </a:xfrm>
          <a:prstGeom prst="rect">
            <a:avLst/>
          </a:prstGeom>
          <a:noFill/>
          <a:ln w="9525">
            <a:noFill/>
            <a:miter lim="800000"/>
            <a:headEnd/>
            <a:tailEnd/>
          </a:ln>
        </p:spPr>
      </p:pic>
    </p:spTree>
    <p:extLst>
      <p:ext uri="{BB962C8B-B14F-4D97-AF65-F5344CB8AC3E}">
        <p14:creationId xmlns:p14="http://schemas.microsoft.com/office/powerpoint/2010/main" val="3236735246"/>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Footer Placeholder 4"/>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76803" name="Rectangle 2"/>
          <p:cNvSpPr>
            <a:spLocks noGrp="1" noChangeArrowheads="1"/>
          </p:cNvSpPr>
          <p:nvPr>
            <p:ph type="title"/>
          </p:nvPr>
        </p:nvSpPr>
        <p:spPr>
          <a:xfrm>
            <a:off x="2362200" y="381000"/>
            <a:ext cx="6781800" cy="838200"/>
          </a:xfrm>
        </p:spPr>
        <p:txBody>
          <a:bodyPr/>
          <a:lstStyle/>
          <a:p>
            <a:pPr eaLnBrk="1" hangingPunct="1"/>
            <a:r>
              <a:rPr lang="en-US" sz="4000" dirty="0">
                <a:solidFill>
                  <a:schemeClr val="tx1"/>
                </a:solidFill>
              </a:rPr>
              <a:t>      4-Part Allegation</a:t>
            </a:r>
          </a:p>
        </p:txBody>
      </p:sp>
      <p:sp>
        <p:nvSpPr>
          <p:cNvPr id="76804" name="Rectangle 3"/>
          <p:cNvSpPr>
            <a:spLocks noGrp="1" noChangeArrowheads="1"/>
          </p:cNvSpPr>
          <p:nvPr>
            <p:ph type="body" sz="half" idx="1"/>
          </p:nvPr>
        </p:nvSpPr>
        <p:spPr>
          <a:xfrm>
            <a:off x="1762706" y="1761836"/>
            <a:ext cx="8501744" cy="4047744"/>
          </a:xfrm>
        </p:spPr>
        <p:txBody>
          <a:bodyPr/>
          <a:lstStyle/>
          <a:p>
            <a:pPr marL="512763" indent="-512763" eaLnBrk="1" hangingPunct="1">
              <a:buClr>
                <a:srgbClr val="FFFF00"/>
              </a:buClr>
              <a:buNone/>
            </a:pPr>
            <a:r>
              <a:rPr lang="en-US" sz="2800" dirty="0"/>
              <a:t>#1 COL Santa Anna improperly mistreated his subordinates in violation of Army Regulation (AR) 600-20, paragraph 4-19.</a:t>
            </a:r>
          </a:p>
          <a:p>
            <a:pPr marL="512763" indent="-512763" eaLnBrk="1" hangingPunct="1">
              <a:buClr>
                <a:srgbClr val="FFFF00"/>
              </a:buClr>
              <a:buNone/>
            </a:pPr>
            <a:endParaRPr lang="en-US" sz="1400" dirty="0"/>
          </a:p>
          <a:p>
            <a:pPr marL="512763" indent="-512763" eaLnBrk="1" hangingPunct="1">
              <a:buClr>
                <a:srgbClr val="FFFF00"/>
              </a:buClr>
              <a:buNone/>
            </a:pPr>
            <a:r>
              <a:rPr lang="en-US" sz="2800" dirty="0"/>
              <a:t>#2 COL Santa Anna improperly relieved a subordinate commander in violation of </a:t>
            </a:r>
          </a:p>
          <a:p>
            <a:pPr marL="512763" indent="-512763" eaLnBrk="1" hangingPunct="1">
              <a:spcBef>
                <a:spcPts val="0"/>
              </a:spcBef>
              <a:buClr>
                <a:srgbClr val="FFFF00"/>
              </a:buClr>
              <a:buNone/>
            </a:pPr>
            <a:r>
              <a:rPr lang="en-US" sz="2800" dirty="0"/>
              <a:t>	AR 600-20, paragraph 2-17.</a:t>
            </a:r>
            <a:r>
              <a:rPr lang="en-US" sz="2800" dirty="0">
                <a:solidFill>
                  <a:srgbClr val="0000FF"/>
                </a:solidFill>
              </a:rPr>
              <a:t> </a:t>
            </a:r>
            <a:endParaRPr lang="en-US" sz="2800" dirty="0"/>
          </a:p>
        </p:txBody>
      </p:sp>
      <p:sp>
        <p:nvSpPr>
          <p:cNvPr id="76805" name="Text Box 5"/>
          <p:cNvSpPr txBox="1">
            <a:spLocks noChangeArrowheads="1"/>
          </p:cNvSpPr>
          <p:nvPr/>
        </p:nvSpPr>
        <p:spPr bwMode="auto">
          <a:xfrm>
            <a:off x="5029200" y="1805673"/>
            <a:ext cx="2209800" cy="461963"/>
          </a:xfrm>
          <a:prstGeom prst="rect">
            <a:avLst/>
          </a:prstGeom>
          <a:noFill/>
          <a:ln w="76200">
            <a:noFill/>
            <a:miter lim="800000"/>
            <a:headEnd/>
            <a:tailEnd/>
          </a:ln>
        </p:spPr>
        <p:txBody>
          <a:bodyPr>
            <a:spAutoFit/>
          </a:bodyPr>
          <a:lstStyle/>
          <a:p>
            <a:pPr algn="ctr" fontAlgn="base">
              <a:spcBef>
                <a:spcPct val="50000"/>
              </a:spcBef>
              <a:spcAft>
                <a:spcPct val="0"/>
              </a:spcAft>
            </a:pPr>
            <a:r>
              <a:rPr lang="en-US" sz="2400" dirty="0">
                <a:solidFill>
                  <a:srgbClr val="FF0000"/>
                </a:solidFill>
                <a:latin typeface="Arial" charset="0"/>
                <a:cs typeface="Arial" charset="0"/>
              </a:rPr>
              <a:t>xxxxxxxxxxxx</a:t>
            </a:r>
          </a:p>
        </p:txBody>
      </p:sp>
      <p:sp>
        <p:nvSpPr>
          <p:cNvPr id="76806" name="TextBox 6"/>
          <p:cNvSpPr txBox="1">
            <a:spLocks noChangeArrowheads="1"/>
          </p:cNvSpPr>
          <p:nvPr/>
        </p:nvSpPr>
        <p:spPr bwMode="auto">
          <a:xfrm>
            <a:off x="1708610" y="6148039"/>
            <a:ext cx="4422557" cy="584775"/>
          </a:xfrm>
          <a:prstGeom prst="rect">
            <a:avLst/>
          </a:prstGeom>
          <a:noFill/>
          <a:ln w="9525">
            <a:noFill/>
            <a:miter lim="800000"/>
            <a:headEnd/>
            <a:tailEnd/>
          </a:ln>
        </p:spPr>
        <p:txBody>
          <a:bodyPr wrap="none">
            <a:spAutoFit/>
          </a:bodyPr>
          <a:lstStyle/>
          <a:p>
            <a:pPr fontAlgn="base">
              <a:spcBef>
                <a:spcPct val="0"/>
              </a:spcBef>
              <a:spcAft>
                <a:spcPct val="0"/>
              </a:spcAft>
            </a:pP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 1-14 (II-1-33)</a:t>
            </a:r>
          </a:p>
          <a:p>
            <a:pPr fontAlgn="base">
              <a:spcBef>
                <a:spcPct val="0"/>
              </a:spcBef>
              <a:spcAft>
                <a:spcPct val="0"/>
              </a:spcAft>
            </a:pPr>
            <a:r>
              <a:rPr lang="en-US" sz="1600" b="1" dirty="0">
                <a:solidFill>
                  <a:srgbClr val="FF0000"/>
                </a:solidFill>
                <a:latin typeface="Arial" charset="0"/>
                <a:cs typeface="Arial" charset="0"/>
              </a:rPr>
              <a:t> </a:t>
            </a:r>
            <a:endParaRPr lang="en-US" sz="1600" b="1" dirty="0">
              <a:solidFill>
                <a:srgbClr val="FFFFFF"/>
              </a:solidFill>
              <a:latin typeface="Arial" charset="0"/>
              <a:cs typeface="Arial" charset="0"/>
            </a:endParaRPr>
          </a:p>
        </p:txBody>
      </p:sp>
      <p:sp>
        <p:nvSpPr>
          <p:cNvPr id="7" name="Rectangle 11"/>
          <p:cNvSpPr>
            <a:spLocks noChangeArrowheads="1"/>
          </p:cNvSpPr>
          <p:nvPr/>
        </p:nvSpPr>
        <p:spPr bwMode="auto">
          <a:xfrm>
            <a:off x="1976565" y="5452318"/>
            <a:ext cx="8074026" cy="400110"/>
          </a:xfrm>
          <a:prstGeom prst="rect">
            <a:avLst/>
          </a:prstGeom>
          <a:noFill/>
          <a:ln w="9525">
            <a:noFill/>
            <a:miter lim="800000"/>
            <a:headEnd/>
            <a:tailEnd/>
          </a:ln>
        </p:spPr>
        <p:txBody>
          <a:bodyPr wrap="square">
            <a:spAutoFit/>
          </a:bodyPr>
          <a:lstStyle/>
          <a:p>
            <a:pPr fontAlgn="base">
              <a:spcBef>
                <a:spcPct val="0"/>
              </a:spcBef>
              <a:spcAft>
                <a:spcPct val="0"/>
              </a:spcAft>
            </a:pPr>
            <a:r>
              <a:rPr lang="en-US" sz="2000" b="1" dirty="0">
                <a:solidFill>
                  <a:srgbClr val="0000FF"/>
                </a:solidFill>
                <a:latin typeface="Arial" charset="0"/>
                <a:cs typeface="Arial" charset="0"/>
              </a:rPr>
              <a:t> </a:t>
            </a:r>
            <a:r>
              <a:rPr lang="en-US" sz="2000" b="1" dirty="0">
                <a:solidFill>
                  <a:srgbClr val="000000"/>
                </a:solidFill>
                <a:latin typeface="Arial" charset="0"/>
                <a:cs typeface="Arial" charset="0"/>
              </a:rPr>
              <a:t>Which version of </a:t>
            </a:r>
            <a:r>
              <a:rPr lang="en-US" sz="2000" b="1" u="sng" dirty="0">
                <a:solidFill>
                  <a:srgbClr val="000000"/>
                </a:solidFill>
                <a:latin typeface="Arial" charset="0"/>
                <a:cs typeface="Arial" charset="0"/>
              </a:rPr>
              <a:t>AR 600-20</a:t>
            </a:r>
            <a:r>
              <a:rPr lang="en-US" sz="2000" b="1" dirty="0">
                <a:solidFill>
                  <a:srgbClr val="000000"/>
                </a:solidFill>
                <a:latin typeface="Arial" charset="0"/>
                <a:cs typeface="Arial" charset="0"/>
              </a:rPr>
              <a:t> was in effect at the time?</a:t>
            </a:r>
          </a:p>
        </p:txBody>
      </p:sp>
      <p:pic>
        <p:nvPicPr>
          <p:cNvPr id="8" name="Picture 5" descr="Alamo.png"/>
          <p:cNvPicPr>
            <a:picLocks noChangeAspect="1"/>
          </p:cNvPicPr>
          <p:nvPr/>
        </p:nvPicPr>
        <p:blipFill>
          <a:blip r:embed="rId3" cstate="print"/>
          <a:srcRect/>
          <a:stretch>
            <a:fillRect/>
          </a:stretch>
        </p:blipFill>
        <p:spPr bwMode="auto">
          <a:xfrm>
            <a:off x="9069087" y="268995"/>
            <a:ext cx="1417638" cy="1062210"/>
          </a:xfrm>
          <a:prstGeom prst="rect">
            <a:avLst/>
          </a:prstGeom>
          <a:noFill/>
          <a:ln w="9525">
            <a:noFill/>
            <a:miter lim="800000"/>
            <a:headEnd/>
            <a:tailEnd/>
          </a:ln>
        </p:spPr>
      </p:pic>
    </p:spTree>
    <p:extLst>
      <p:ext uri="{BB962C8B-B14F-4D97-AF65-F5344CB8AC3E}">
        <p14:creationId xmlns:p14="http://schemas.microsoft.com/office/powerpoint/2010/main" val="3400596697"/>
      </p:ext>
    </p:extLst>
  </p:cSld>
  <p:clrMapOvr>
    <a:masterClrMapping/>
  </p:clrMapOvr>
  <p:transition>
    <p:pull/>
    <p:sndAc>
      <p:endSnd/>
    </p:sndAc>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ChangeArrowheads="1"/>
          </p:cNvSpPr>
          <p:nvPr>
            <p:ph type="title"/>
          </p:nvPr>
        </p:nvSpPr>
        <p:spPr>
          <a:xfrm>
            <a:off x="2800226" y="142455"/>
            <a:ext cx="6431280" cy="1460427"/>
          </a:xfrm>
        </p:spPr>
        <p:txBody>
          <a:bodyPr/>
          <a:lstStyle/>
          <a:p>
            <a:pPr>
              <a:defRPr/>
            </a:pPr>
            <a:r>
              <a:rPr lang="en-US" sz="4000" dirty="0">
                <a:solidFill>
                  <a:schemeClr val="tx1"/>
                </a:solidFill>
              </a:rPr>
              <a:t>Elements of Proof</a:t>
            </a:r>
            <a:br>
              <a:rPr lang="en-US" sz="4000" dirty="0">
                <a:solidFill>
                  <a:schemeClr val="tx1"/>
                </a:solidFill>
              </a:rPr>
            </a:br>
            <a:r>
              <a:rPr lang="en-US" sz="2000" dirty="0"/>
              <a:t>AR 600-20 </a:t>
            </a:r>
            <a:r>
              <a:rPr lang="en-US" sz="2000" dirty="0">
                <a:solidFill>
                  <a:srgbClr val="0000FF"/>
                </a:solidFill>
              </a:rPr>
              <a:t>(6 November 2014)</a:t>
            </a:r>
            <a:r>
              <a:rPr lang="en-US" sz="2000" dirty="0"/>
              <a:t>, paragraph 4-19,</a:t>
            </a:r>
            <a:br>
              <a:rPr lang="en-US" sz="2000" dirty="0"/>
            </a:br>
            <a:r>
              <a:rPr lang="en-US" sz="2000" dirty="0"/>
              <a:t>Treatment of persons</a:t>
            </a:r>
            <a:endParaRPr lang="en-US" sz="2000" dirty="0">
              <a:solidFill>
                <a:schemeClr val="tx1"/>
              </a:solidFill>
            </a:endParaRPr>
          </a:p>
        </p:txBody>
      </p:sp>
      <p:sp>
        <p:nvSpPr>
          <p:cNvPr id="510979" name="Rectangle 3"/>
          <p:cNvSpPr>
            <a:spLocks noGrp="1" noChangeArrowheads="1"/>
          </p:cNvSpPr>
          <p:nvPr>
            <p:ph type="body" sz="half" idx="1"/>
          </p:nvPr>
        </p:nvSpPr>
        <p:spPr>
          <a:xfrm>
            <a:off x="1862911" y="1981200"/>
            <a:ext cx="8623815" cy="4038600"/>
          </a:xfrm>
        </p:spPr>
        <p:txBody>
          <a:bodyPr/>
          <a:lstStyle/>
          <a:p>
            <a:pPr marL="342900" lvl="1" indent="-342900">
              <a:buNone/>
              <a:defRPr/>
            </a:pPr>
            <a:r>
              <a:rPr lang="en-US" sz="1500" i="1" dirty="0"/>
              <a:t>	</a:t>
            </a:r>
            <a:r>
              <a:rPr lang="en-US" sz="2400" i="1" dirty="0"/>
              <a:t>The Army is a values based organization where everyone is expected to do what is right by treating all persons as they should be treated – with dignity and respect. </a:t>
            </a:r>
            <a:r>
              <a:rPr lang="en-US" sz="2400" i="1" u="sng" dirty="0">
                <a:solidFill>
                  <a:srgbClr val="FF0000"/>
                </a:solidFill>
              </a:rPr>
              <a:t>Hazing</a:t>
            </a:r>
            <a:r>
              <a:rPr lang="en-US" sz="2400" i="1" dirty="0">
                <a:solidFill>
                  <a:srgbClr val="FF0000"/>
                </a:solidFill>
              </a:rPr>
              <a:t>, </a:t>
            </a:r>
            <a:r>
              <a:rPr lang="en-US" sz="2400" i="1" u="sng" dirty="0">
                <a:solidFill>
                  <a:srgbClr val="FF0000"/>
                </a:solidFill>
              </a:rPr>
              <a:t>bullying</a:t>
            </a:r>
            <a:r>
              <a:rPr lang="en-US" sz="2400" i="1" dirty="0">
                <a:solidFill>
                  <a:srgbClr val="FF0000"/>
                </a:solidFill>
              </a:rPr>
              <a:t>, </a:t>
            </a:r>
            <a:r>
              <a:rPr lang="en-US" sz="2400" i="1" dirty="0"/>
              <a:t>and </a:t>
            </a:r>
            <a:r>
              <a:rPr lang="en-US" sz="2400" i="1" u="sng" dirty="0">
                <a:solidFill>
                  <a:srgbClr val="FF0000"/>
                </a:solidFill>
              </a:rPr>
              <a:t>other behaviors</a:t>
            </a:r>
            <a:r>
              <a:rPr lang="en-US" sz="2400" i="1" dirty="0">
                <a:solidFill>
                  <a:srgbClr val="FF0000"/>
                </a:solidFill>
              </a:rPr>
              <a:t> </a:t>
            </a:r>
            <a:r>
              <a:rPr lang="en-US" sz="2400" i="1" dirty="0"/>
              <a:t>that undermine dignity and respect are fundamentally in opposition to our values and are prohibited. This paragraph is punitive.</a:t>
            </a:r>
          </a:p>
          <a:p>
            <a:pPr marL="342900" lvl="1" indent="-342900">
              <a:buNone/>
              <a:defRPr/>
            </a:pPr>
            <a:endParaRPr lang="en-US" sz="2400" i="1" dirty="0">
              <a:effectLst>
                <a:outerShdw blurRad="38100" dist="38100" dir="2700000" algn="tl">
                  <a:srgbClr val="C0C0C0"/>
                </a:outerShdw>
              </a:effectLst>
            </a:endParaRPr>
          </a:p>
          <a:p>
            <a:pPr marL="342900" lvl="1" indent="-342900">
              <a:buNone/>
              <a:defRPr/>
            </a:pPr>
            <a:r>
              <a:rPr lang="en-US" sz="2400" i="1" dirty="0">
                <a:effectLst>
                  <a:outerShdw blurRad="38100" dist="38100" dir="2700000" algn="tl">
                    <a:srgbClr val="C0C0C0"/>
                  </a:outerShdw>
                </a:effectLst>
              </a:rPr>
              <a:t>    </a:t>
            </a:r>
            <a:r>
              <a:rPr lang="en-US" sz="2400" dirty="0"/>
              <a:t>What are the elements of proof of this standard?</a:t>
            </a:r>
            <a:endParaRPr lang="en-US" sz="2400" dirty="0">
              <a:effectLst>
                <a:outerShdw blurRad="38100" dist="38100" dir="2700000" algn="tl">
                  <a:srgbClr val="C0C0C0"/>
                </a:outerShdw>
              </a:effectLst>
            </a:endParaRPr>
          </a:p>
          <a:p>
            <a:pPr eaLnBrk="1" hangingPunct="1">
              <a:lnSpc>
                <a:spcPct val="75000"/>
              </a:lnSpc>
              <a:buClr>
                <a:srgbClr val="FFFF00"/>
              </a:buClr>
              <a:buFontTx/>
              <a:buNone/>
              <a:defRPr/>
            </a:pPr>
            <a:endParaRPr lang="en-US" sz="2400" dirty="0">
              <a:effectLst>
                <a:outerShdw blurRad="38100" dist="38100" dir="2700000" algn="tl">
                  <a:srgbClr val="C0C0C0"/>
                </a:outerShdw>
              </a:effectLst>
            </a:endParaRPr>
          </a:p>
        </p:txBody>
      </p:sp>
      <p:pic>
        <p:nvPicPr>
          <p:cNvPr id="33" name="Picture 5" descr="Alamo.png"/>
          <p:cNvPicPr>
            <a:picLocks noChangeAspect="1"/>
          </p:cNvPicPr>
          <p:nvPr/>
        </p:nvPicPr>
        <p:blipFill>
          <a:blip r:embed="rId3" cstate="print"/>
          <a:srcRect/>
          <a:stretch>
            <a:fillRect/>
          </a:stretch>
        </p:blipFill>
        <p:spPr bwMode="auto">
          <a:xfrm>
            <a:off x="9069087" y="268995"/>
            <a:ext cx="1417638" cy="1062210"/>
          </a:xfrm>
          <a:prstGeom prst="rect">
            <a:avLst/>
          </a:prstGeom>
          <a:noFill/>
          <a:ln w="9525">
            <a:noFill/>
            <a:miter lim="800000"/>
            <a:headEnd/>
            <a:tailEnd/>
          </a:ln>
        </p:spPr>
      </p:pic>
      <p:sp>
        <p:nvSpPr>
          <p:cNvPr id="5" name="Footer Placeholder 4"/>
          <p:cNvSpPr>
            <a:spLocks noGrp="1"/>
          </p:cNvSpPr>
          <p:nvPr>
            <p:ph type="ftr" sz="quarter" idx="10"/>
          </p:nvPr>
        </p:nvSpPr>
        <p:spPr>
          <a:xfrm>
            <a:off x="7154488" y="6477000"/>
            <a:ext cx="4114800" cy="457200"/>
          </a:xfrm>
        </p:spPr>
        <p:txBody>
          <a:bodyPr/>
          <a:lstStyle/>
          <a:p>
            <a:pPr fontAlgn="base">
              <a:spcBef>
                <a:spcPct val="0"/>
              </a:spcBef>
              <a:spcAft>
                <a:spcPct val="0"/>
              </a:spcAft>
              <a:defRPr/>
            </a:pPr>
            <a:r>
              <a:rPr lang="en-US" b="1" dirty="0">
                <a:solidFill>
                  <a:srgbClr val="000000"/>
                </a:solidFill>
              </a:rPr>
              <a:t>U.S. Army Inspector General School </a:t>
            </a:r>
          </a:p>
        </p:txBody>
      </p:sp>
    </p:spTree>
    <p:extLst>
      <p:ext uri="{BB962C8B-B14F-4D97-AF65-F5344CB8AC3E}">
        <p14:creationId xmlns:p14="http://schemas.microsoft.com/office/powerpoint/2010/main" val="2802079341"/>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Footer Placeholder 4"/>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51204" name="Text Placeholder 4"/>
          <p:cNvSpPr>
            <a:spLocks noGrp="1"/>
          </p:cNvSpPr>
          <p:nvPr>
            <p:ph type="body" sz="half" idx="1"/>
          </p:nvPr>
        </p:nvSpPr>
        <p:spPr>
          <a:xfrm>
            <a:off x="1762706" y="1915106"/>
            <a:ext cx="8610600" cy="4495800"/>
          </a:xfrm>
        </p:spPr>
        <p:txBody>
          <a:bodyPr/>
          <a:lstStyle/>
          <a:p>
            <a:pPr>
              <a:spcBef>
                <a:spcPts val="300"/>
              </a:spcBef>
              <a:buNone/>
            </a:pPr>
            <a:r>
              <a:rPr lang="en-US" sz="1600" dirty="0"/>
              <a:t>a.  When a higher ranking commander loses confidence in a subordinate commander’s ability to command due to misconduct, poor judgment, the subordinate’s inability to complete assigned duties, or for other similar reasons, the higher ranking commander has the authority to relieve the subordinate commander.</a:t>
            </a:r>
          </a:p>
          <a:p>
            <a:pPr lvl="1">
              <a:spcBef>
                <a:spcPts val="300"/>
              </a:spcBef>
            </a:pPr>
            <a:r>
              <a:rPr lang="en-US" sz="1600" dirty="0"/>
              <a:t>1.  Must counsel unless inappropriate or impractical under the circumstances. </a:t>
            </a:r>
          </a:p>
          <a:p>
            <a:pPr lvl="1">
              <a:spcBef>
                <a:spcPts val="300"/>
              </a:spcBef>
            </a:pPr>
            <a:r>
              <a:rPr lang="en-US" sz="1600" dirty="0"/>
              <a:t>2.  Commander may temporarily suspend, but must get final written approval 		  from the first general officer in the chain of command. </a:t>
            </a:r>
          </a:p>
          <a:p>
            <a:pPr lvl="1">
              <a:spcBef>
                <a:spcPts val="300"/>
              </a:spcBef>
            </a:pPr>
            <a:r>
              <a:rPr lang="en-US" sz="1600" dirty="0"/>
              <a:t>3.  Action is temporary until the first general officer in the chain of command 	  	  submits his or her written approval.</a:t>
            </a:r>
            <a:endParaRPr lang="en-US" sz="1600" i="1" dirty="0"/>
          </a:p>
          <a:p>
            <a:pPr>
              <a:buFontTx/>
              <a:buNone/>
            </a:pPr>
            <a:r>
              <a:rPr lang="en-US" sz="2400" i="1" u="sng" dirty="0"/>
              <a:t>"BUT"</a:t>
            </a:r>
          </a:p>
          <a:p>
            <a:pPr>
              <a:spcBef>
                <a:spcPts val="300"/>
              </a:spcBef>
              <a:spcAft>
                <a:spcPts val="0"/>
              </a:spcAft>
              <a:buNone/>
            </a:pPr>
            <a:r>
              <a:rPr lang="en-US" sz="1600" dirty="0"/>
              <a:t>b.  If relieved as a result of an AR 15-6 investigation, then </a:t>
            </a:r>
          </a:p>
          <a:p>
            <a:pPr lvl="1">
              <a:spcBef>
                <a:spcPts val="300"/>
              </a:spcBef>
              <a:spcAft>
                <a:spcPts val="0"/>
              </a:spcAft>
            </a:pPr>
            <a:r>
              <a:rPr lang="en-US" sz="1600" dirty="0"/>
              <a:t>1.  Referral and comment procedure of that regulation must be followed.   </a:t>
            </a:r>
          </a:p>
          <a:p>
            <a:pPr lvl="1">
              <a:spcBef>
                <a:spcPts val="300"/>
              </a:spcBef>
              <a:spcAft>
                <a:spcPts val="0"/>
              </a:spcAft>
            </a:pPr>
            <a:r>
              <a:rPr lang="en-US" sz="1600" dirty="0"/>
              <a:t>2.  Relieved officer may be temporarily suspended pending completion of the 	  procedural safeguards contained in AR 15-6. </a:t>
            </a:r>
          </a:p>
          <a:p>
            <a:pPr lvl="1">
              <a:spcBef>
                <a:spcPts val="300"/>
              </a:spcBef>
              <a:spcAft>
                <a:spcPts val="0"/>
              </a:spcAft>
            </a:pPr>
            <a:r>
              <a:rPr lang="en-US" sz="1600" dirty="0"/>
              <a:t>3.  Action to relieve before completion of the procedural safeguards of </a:t>
            </a:r>
          </a:p>
          <a:p>
            <a:pPr lvl="1">
              <a:spcBef>
                <a:spcPts val="300"/>
              </a:spcBef>
              <a:spcAft>
                <a:spcPts val="0"/>
              </a:spcAft>
              <a:buNone/>
            </a:pPr>
            <a:r>
              <a:rPr lang="en-US" sz="1600" dirty="0"/>
              <a:t>		  AR 15-6 is a temporary suspension.</a:t>
            </a:r>
          </a:p>
          <a:p>
            <a:endParaRPr lang="en-US" sz="800" dirty="0"/>
          </a:p>
        </p:txBody>
      </p:sp>
      <p:sp>
        <p:nvSpPr>
          <p:cNvPr id="7" name="Title 1"/>
          <p:cNvSpPr txBox="1">
            <a:spLocks/>
          </p:cNvSpPr>
          <p:nvPr/>
        </p:nvSpPr>
        <p:spPr bwMode="auto">
          <a:xfrm>
            <a:off x="2438400" y="493007"/>
            <a:ext cx="7086600" cy="83819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defRPr/>
            </a:pPr>
            <a:r>
              <a:rPr lang="en-US" sz="4000" b="1" kern="0" dirty="0">
                <a:solidFill>
                  <a:srgbClr val="000000"/>
                </a:solidFill>
                <a:latin typeface="Arial"/>
                <a:cs typeface="Arial" charset="0"/>
              </a:rPr>
              <a:t>Elements of Proof</a:t>
            </a:r>
          </a:p>
          <a:p>
            <a:pPr algn="ctr" eaLnBrk="0" fontAlgn="base" hangingPunct="0">
              <a:spcBef>
                <a:spcPct val="0"/>
              </a:spcBef>
              <a:spcAft>
                <a:spcPct val="0"/>
              </a:spcAft>
              <a:defRPr/>
            </a:pPr>
            <a:r>
              <a:rPr lang="en-US" sz="2000" b="1" kern="0" dirty="0">
                <a:solidFill>
                  <a:srgbClr val="000000"/>
                </a:solidFill>
                <a:latin typeface="Arial"/>
                <a:cs typeface="Arial" charset="0"/>
              </a:rPr>
              <a:t>AR 600-20, paragraph 2-17</a:t>
            </a:r>
          </a:p>
          <a:p>
            <a:pPr algn="ctr" eaLnBrk="0" fontAlgn="base" hangingPunct="0">
              <a:spcBef>
                <a:spcPct val="0"/>
              </a:spcBef>
              <a:spcAft>
                <a:spcPct val="0"/>
              </a:spcAft>
              <a:defRPr/>
            </a:pPr>
            <a:r>
              <a:rPr lang="en-US" sz="2000" b="1" kern="0" dirty="0">
                <a:solidFill>
                  <a:srgbClr val="000000"/>
                </a:solidFill>
                <a:latin typeface="Arial"/>
                <a:cs typeface="Arial" charset="0"/>
              </a:rPr>
              <a:t>Relief for Cause</a:t>
            </a:r>
          </a:p>
        </p:txBody>
      </p:sp>
      <p:pic>
        <p:nvPicPr>
          <p:cNvPr id="5" name="Picture 5" descr="Alamo.png"/>
          <p:cNvPicPr>
            <a:picLocks noChangeAspect="1"/>
          </p:cNvPicPr>
          <p:nvPr/>
        </p:nvPicPr>
        <p:blipFill>
          <a:blip r:embed="rId3" cstate="print"/>
          <a:srcRect/>
          <a:stretch>
            <a:fillRect/>
          </a:stretch>
        </p:blipFill>
        <p:spPr bwMode="auto">
          <a:xfrm>
            <a:off x="9069087" y="268995"/>
            <a:ext cx="1417638" cy="1062210"/>
          </a:xfrm>
          <a:prstGeom prst="rect">
            <a:avLst/>
          </a:prstGeom>
          <a:noFill/>
          <a:ln w="9525">
            <a:noFill/>
            <a:miter lim="800000"/>
            <a:headEnd/>
            <a:tailEnd/>
          </a:ln>
        </p:spPr>
      </p:pic>
      <p:sp>
        <p:nvSpPr>
          <p:cNvPr id="8" name="Oval 7"/>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306189700"/>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0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0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04">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04">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04">
                                            <p:txEl>
                                              <p:pRg st="9" end="9"/>
                                            </p:txEl>
                                          </p:spTgt>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969197" y="1790452"/>
            <a:ext cx="3308784" cy="4375840"/>
          </a:xfrm>
          <a:prstGeom prst="rect">
            <a:avLst/>
          </a:prstGeom>
        </p:spPr>
      </p:pic>
      <p:sp>
        <p:nvSpPr>
          <p:cNvPr id="2" name="Rectangle 1"/>
          <p:cNvSpPr/>
          <p:nvPr/>
        </p:nvSpPr>
        <p:spPr>
          <a:xfrm>
            <a:off x="5575844" y="4012799"/>
            <a:ext cx="5076525" cy="2308324"/>
          </a:xfrm>
          <a:prstGeom prst="rect">
            <a:avLst/>
          </a:prstGeom>
        </p:spPr>
        <p:txBody>
          <a:bodyPr wrap="square">
            <a:spAutoFit/>
          </a:bodyPr>
          <a:lstStyle/>
          <a:p>
            <a:pPr fontAlgn="base">
              <a:spcBef>
                <a:spcPct val="0"/>
              </a:spcBef>
              <a:spcAft>
                <a:spcPct val="0"/>
              </a:spcAft>
            </a:pPr>
            <a:r>
              <a:rPr lang="en-US" sz="2400" b="1" dirty="0">
                <a:solidFill>
                  <a:srgbClr val="000000"/>
                </a:solidFill>
                <a:latin typeface="Arial" charset="0"/>
                <a:cs typeface="Arial" charset="0"/>
              </a:rPr>
              <a:t>Is this IG Appropriate? </a:t>
            </a:r>
          </a:p>
          <a:p>
            <a:pPr fontAlgn="base">
              <a:spcBef>
                <a:spcPct val="0"/>
              </a:spcBef>
              <a:spcAft>
                <a:spcPct val="0"/>
              </a:spcAft>
            </a:pPr>
            <a:r>
              <a:rPr lang="en-US" sz="2400" b="1" dirty="0">
                <a:solidFill>
                  <a:srgbClr val="000000"/>
                </a:solidFill>
                <a:latin typeface="Arial" charset="0"/>
                <a:cs typeface="Arial" charset="0"/>
              </a:rPr>
              <a:t>Why or why not?</a:t>
            </a:r>
            <a:endParaRPr lang="en-US" sz="1200" b="1" dirty="0">
              <a:solidFill>
                <a:srgbClr val="000000"/>
              </a:solidFill>
              <a:latin typeface="Arial" charset="0"/>
              <a:cs typeface="Arial" charset="0"/>
            </a:endParaRPr>
          </a:p>
          <a:p>
            <a:pPr fontAlgn="base">
              <a:spcBef>
                <a:spcPct val="0"/>
              </a:spcBef>
              <a:spcAft>
                <a:spcPct val="0"/>
              </a:spcAft>
            </a:pPr>
            <a:endParaRPr lang="en-US" sz="1200" b="1" dirty="0">
              <a:solidFill>
                <a:srgbClr val="000000"/>
              </a:solidFill>
              <a:latin typeface="Arial" charset="0"/>
              <a:cs typeface="Arial" charset="0"/>
            </a:endParaRPr>
          </a:p>
          <a:p>
            <a:pPr fontAlgn="base">
              <a:spcBef>
                <a:spcPct val="0"/>
              </a:spcBef>
              <a:spcAft>
                <a:spcPct val="0"/>
              </a:spcAft>
            </a:pPr>
            <a:r>
              <a:rPr lang="en-US" sz="2400" b="1" dirty="0">
                <a:solidFill>
                  <a:srgbClr val="000000"/>
                </a:solidFill>
                <a:latin typeface="Arial" charset="0"/>
                <a:cs typeface="Arial" charset="0"/>
              </a:rPr>
              <a:t>What are the IG’s reporting requirements?</a:t>
            </a:r>
          </a:p>
          <a:p>
            <a:pPr fontAlgn="base">
              <a:spcBef>
                <a:spcPct val="0"/>
              </a:spcBef>
              <a:spcAft>
                <a:spcPct val="0"/>
              </a:spcAft>
            </a:pPr>
            <a:endParaRPr lang="en-US" sz="1200" b="1" dirty="0">
              <a:solidFill>
                <a:srgbClr val="000000"/>
              </a:solidFill>
              <a:latin typeface="Arial" charset="0"/>
              <a:cs typeface="Arial" charset="0"/>
            </a:endParaRPr>
          </a:p>
          <a:p>
            <a:pPr fontAlgn="base">
              <a:spcBef>
                <a:spcPct val="0"/>
              </a:spcBef>
              <a:spcAft>
                <a:spcPct val="0"/>
              </a:spcAft>
            </a:pPr>
            <a:endParaRPr lang="en-US" sz="1200" b="1" dirty="0">
              <a:solidFill>
                <a:srgbClr val="000000"/>
              </a:solidFill>
              <a:latin typeface="Arial" charset="0"/>
              <a:cs typeface="Arial" charset="0"/>
            </a:endParaRPr>
          </a:p>
          <a:p>
            <a:pPr fontAlgn="base">
              <a:spcBef>
                <a:spcPct val="0"/>
              </a:spcBef>
              <a:spcAft>
                <a:spcPct val="0"/>
              </a:spcAft>
            </a:pPr>
            <a:endParaRPr lang="en-US" sz="1200" b="1" dirty="0">
              <a:solidFill>
                <a:srgbClr val="000000"/>
              </a:solidFill>
              <a:latin typeface="Arial" charset="0"/>
              <a:cs typeface="Arial" charset="0"/>
            </a:endParaRPr>
          </a:p>
        </p:txBody>
      </p:sp>
      <p:sp>
        <p:nvSpPr>
          <p:cNvPr id="67586" name="Footer Placeholder 3"/>
          <p:cNvSpPr>
            <a:spLocks noGrp="1"/>
          </p:cNvSpPr>
          <p:nvPr>
            <p:ph type="ftr" sz="quarter" idx="10"/>
          </p:nvPr>
        </p:nvSpPr>
        <p:spPr>
          <a:xfrm>
            <a:off x="7054737" y="6477000"/>
            <a:ext cx="4093535" cy="457200"/>
          </a:xfrm>
        </p:spPr>
        <p:txBody>
          <a:bodyPr/>
          <a:lstStyle/>
          <a:p>
            <a:pPr fontAlgn="base">
              <a:spcBef>
                <a:spcPct val="0"/>
              </a:spcBef>
              <a:spcAft>
                <a:spcPct val="0"/>
              </a:spcAft>
              <a:defRPr/>
            </a:pPr>
            <a:r>
              <a:rPr lang="en-US" b="1" dirty="0">
                <a:solidFill>
                  <a:srgbClr val="000000"/>
                </a:solidFill>
              </a:rPr>
              <a:t>U.S. Army Inspector General School </a:t>
            </a:r>
          </a:p>
        </p:txBody>
      </p:sp>
      <p:sp>
        <p:nvSpPr>
          <p:cNvPr id="58372" name="Rectangle 2"/>
          <p:cNvSpPr>
            <a:spLocks noGrp="1" noChangeArrowheads="1"/>
          </p:cNvSpPr>
          <p:nvPr>
            <p:ph type="title"/>
          </p:nvPr>
        </p:nvSpPr>
        <p:spPr>
          <a:xfrm>
            <a:off x="3206703" y="228600"/>
            <a:ext cx="5889172" cy="1143000"/>
          </a:xfrm>
        </p:spPr>
        <p:txBody>
          <a:bodyPr/>
          <a:lstStyle/>
          <a:p>
            <a:pPr eaLnBrk="1" hangingPunct="1"/>
            <a:r>
              <a:rPr lang="en-US" sz="4000" dirty="0">
                <a:solidFill>
                  <a:schemeClr val="tx1"/>
                </a:solidFill>
              </a:rPr>
              <a:t>ALAMO Case Study</a:t>
            </a:r>
            <a:br>
              <a:rPr lang="en-US" sz="4000" dirty="0">
                <a:solidFill>
                  <a:schemeClr val="tx1"/>
                </a:solidFill>
              </a:rPr>
            </a:br>
            <a:r>
              <a:rPr lang="en-US" sz="3400" dirty="0">
                <a:solidFill>
                  <a:schemeClr val="tx1"/>
                </a:solidFill>
              </a:rPr>
              <a:t>Step 2: IGPA</a:t>
            </a:r>
          </a:p>
        </p:txBody>
      </p:sp>
      <p:sp>
        <p:nvSpPr>
          <p:cNvPr id="58373" name="Line 7"/>
          <p:cNvSpPr>
            <a:spLocks noChangeShapeType="1"/>
          </p:cNvSpPr>
          <p:nvPr/>
        </p:nvSpPr>
        <p:spPr bwMode="auto">
          <a:xfrm flipV="1">
            <a:off x="4343400" y="1585041"/>
            <a:ext cx="1235914" cy="357675"/>
          </a:xfrm>
          <a:prstGeom prst="line">
            <a:avLst/>
          </a:prstGeom>
          <a:noFill/>
          <a:ln w="76200">
            <a:solidFill>
              <a:srgbClr val="990000"/>
            </a:solidFill>
            <a:prstDash val="sysDot"/>
            <a:round/>
            <a:headEnd/>
            <a:tailEnd/>
          </a:ln>
        </p:spPr>
        <p:txBody>
          <a:bodyPr wrap="none"/>
          <a:lstStyle/>
          <a:p>
            <a:pPr fontAlgn="base">
              <a:spcBef>
                <a:spcPct val="0"/>
              </a:spcBef>
              <a:spcAft>
                <a:spcPct val="0"/>
              </a:spcAft>
            </a:pPr>
            <a:endParaRPr lang="en-US" sz="2400" b="1" dirty="0">
              <a:solidFill>
                <a:srgbClr val="FFFFFF"/>
              </a:solidFill>
              <a:latin typeface="Arial" charset="0"/>
              <a:cs typeface="Arial" charset="0"/>
            </a:endParaRPr>
          </a:p>
        </p:txBody>
      </p:sp>
      <p:sp>
        <p:nvSpPr>
          <p:cNvPr id="58374" name="Line 8"/>
          <p:cNvSpPr>
            <a:spLocks noChangeShapeType="1"/>
          </p:cNvSpPr>
          <p:nvPr/>
        </p:nvSpPr>
        <p:spPr bwMode="auto">
          <a:xfrm>
            <a:off x="4343401" y="2819399"/>
            <a:ext cx="1232443" cy="1084510"/>
          </a:xfrm>
          <a:prstGeom prst="line">
            <a:avLst/>
          </a:prstGeom>
          <a:noFill/>
          <a:ln w="76200">
            <a:solidFill>
              <a:srgbClr val="990000"/>
            </a:solidFill>
            <a:prstDash val="sysDot"/>
            <a:round/>
            <a:headEnd/>
            <a:tailEnd/>
          </a:ln>
        </p:spPr>
        <p:txBody>
          <a:bodyPr wrap="none"/>
          <a:lstStyle/>
          <a:p>
            <a:pPr fontAlgn="base">
              <a:spcBef>
                <a:spcPct val="0"/>
              </a:spcBef>
              <a:spcAft>
                <a:spcPct val="0"/>
              </a:spcAft>
            </a:pPr>
            <a:endParaRPr lang="en-US" sz="2400" b="1" dirty="0">
              <a:solidFill>
                <a:srgbClr val="FFFFFF"/>
              </a:solidFill>
              <a:latin typeface="Arial" charset="0"/>
              <a:cs typeface="Arial" charset="0"/>
            </a:endParaRPr>
          </a:p>
        </p:txBody>
      </p:sp>
      <p:sp>
        <p:nvSpPr>
          <p:cNvPr id="58375" name="Rectangle 9"/>
          <p:cNvSpPr>
            <a:spLocks noChangeArrowheads="1"/>
          </p:cNvSpPr>
          <p:nvPr/>
        </p:nvSpPr>
        <p:spPr bwMode="auto">
          <a:xfrm>
            <a:off x="2743201" y="2057401"/>
            <a:ext cx="1614919" cy="785425"/>
          </a:xfrm>
          <a:prstGeom prst="rect">
            <a:avLst/>
          </a:prstGeom>
          <a:noFill/>
          <a:ln w="76200">
            <a:solidFill>
              <a:srgbClr val="990000"/>
            </a:solidFill>
            <a:prstDash val="sysDot"/>
            <a:miter lim="800000"/>
            <a:headEnd/>
            <a:tailEnd/>
          </a:ln>
        </p:spPr>
        <p:txBody>
          <a:bodyPr wrap="none" anchor="ct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58376" name="Text Box 10"/>
          <p:cNvSpPr txBox="1">
            <a:spLocks noChangeArrowheads="1"/>
          </p:cNvSpPr>
          <p:nvPr/>
        </p:nvSpPr>
        <p:spPr bwMode="auto">
          <a:xfrm>
            <a:off x="5575843" y="1585041"/>
            <a:ext cx="4910882" cy="2318868"/>
          </a:xfrm>
          <a:prstGeom prst="rect">
            <a:avLst/>
          </a:prstGeom>
          <a:solidFill>
            <a:srgbClr val="CCFFCC"/>
          </a:solidFill>
          <a:ln w="28575">
            <a:solidFill>
              <a:schemeClr val="tx1"/>
            </a:solidFill>
            <a:miter lim="800000"/>
            <a:headEnd/>
            <a:tailEnd/>
          </a:ln>
        </p:spPr>
        <p:txBody>
          <a:bodyPr wrap="square" lIns="101882" tIns="50941" rIns="101882" bIns="50941">
            <a:spAutoFit/>
          </a:bodyPr>
          <a:lstStyle/>
          <a:p>
            <a:pPr algn="ctr" defTabSz="1019175" eaLnBrk="0" fontAlgn="base" hangingPunct="0">
              <a:spcBef>
                <a:spcPct val="0"/>
              </a:spcBef>
              <a:spcAft>
                <a:spcPct val="0"/>
              </a:spcAft>
            </a:pPr>
            <a:r>
              <a:rPr lang="en-US" sz="2400" b="1" dirty="0">
                <a:solidFill>
                  <a:srgbClr val="000000"/>
                </a:solidFill>
                <a:latin typeface="Arial" charset="0"/>
                <a:cs typeface="Arial" charset="0"/>
              </a:rPr>
              <a:t>Step 2  Preliminary Analysis</a:t>
            </a:r>
          </a:p>
          <a:p>
            <a:pPr algn="ctr" defTabSz="1019175" eaLnBrk="0" fontAlgn="base" hangingPunct="0">
              <a:spcBef>
                <a:spcPct val="0"/>
              </a:spcBef>
              <a:spcAft>
                <a:spcPct val="0"/>
              </a:spcAft>
            </a:pPr>
            <a:r>
              <a:rPr lang="en-US" sz="2000" b="1" dirty="0">
                <a:solidFill>
                  <a:srgbClr val="000000"/>
                </a:solidFill>
                <a:latin typeface="Arial" charset="0"/>
                <a:cs typeface="Arial" charset="0"/>
              </a:rPr>
              <a:t>Identify Issues / Allegations</a:t>
            </a:r>
          </a:p>
          <a:p>
            <a:pPr algn="ctr" defTabSz="1019175" eaLnBrk="0" fontAlgn="base" hangingPunct="0">
              <a:spcBef>
                <a:spcPct val="0"/>
              </a:spcBef>
              <a:spcAft>
                <a:spcPct val="0"/>
              </a:spcAft>
            </a:pPr>
            <a:r>
              <a:rPr lang="en-US" sz="2000" b="1" dirty="0">
                <a:solidFill>
                  <a:srgbClr val="FF0000"/>
                </a:solidFill>
                <a:latin typeface="Arial" charset="0"/>
                <a:cs typeface="Arial" charset="0"/>
              </a:rPr>
              <a:t>Determine IG Appropriateness</a:t>
            </a:r>
          </a:p>
          <a:p>
            <a:pPr algn="ctr" defTabSz="1019175" eaLnBrk="0" fontAlgn="base" hangingPunct="0">
              <a:spcBef>
                <a:spcPct val="0"/>
              </a:spcBef>
              <a:spcAft>
                <a:spcPct val="0"/>
              </a:spcAft>
            </a:pPr>
            <a:r>
              <a:rPr lang="en-US" sz="2000" b="1" dirty="0">
                <a:solidFill>
                  <a:srgbClr val="FF0000"/>
                </a:solidFill>
                <a:latin typeface="Arial" charset="0"/>
                <a:cs typeface="Arial" charset="0"/>
              </a:rPr>
              <a:t>Open Case in IGARS</a:t>
            </a:r>
          </a:p>
          <a:p>
            <a:pPr algn="ctr" defTabSz="1019175" eaLnBrk="0" fontAlgn="base" hangingPunct="0">
              <a:spcBef>
                <a:spcPct val="0"/>
              </a:spcBef>
              <a:spcAft>
                <a:spcPct val="0"/>
              </a:spcAft>
            </a:pPr>
            <a:r>
              <a:rPr lang="en-US" sz="2000" b="1" dirty="0">
                <a:solidFill>
                  <a:srgbClr val="000000"/>
                </a:solidFill>
                <a:latin typeface="Arial" charset="0"/>
                <a:cs typeface="Arial" charset="0"/>
              </a:rPr>
              <a:t>Acknowledge Receipt</a:t>
            </a:r>
          </a:p>
          <a:p>
            <a:pPr algn="ctr" defTabSz="1019175" eaLnBrk="0" fontAlgn="base" hangingPunct="0">
              <a:spcBef>
                <a:spcPct val="0"/>
              </a:spcBef>
              <a:spcAft>
                <a:spcPct val="0"/>
              </a:spcAft>
            </a:pPr>
            <a:r>
              <a:rPr lang="en-US" sz="2000" b="1" dirty="0">
                <a:solidFill>
                  <a:srgbClr val="000000"/>
                </a:solidFill>
                <a:latin typeface="Arial" charset="0"/>
                <a:cs typeface="Arial" charset="0"/>
              </a:rPr>
              <a:t>Select a Course of Action</a:t>
            </a:r>
          </a:p>
          <a:p>
            <a:pPr algn="ctr" defTabSz="1019175" eaLnBrk="0" fontAlgn="base" hangingPunct="0">
              <a:spcBef>
                <a:spcPct val="0"/>
              </a:spcBef>
              <a:spcAft>
                <a:spcPct val="0"/>
              </a:spcAft>
            </a:pPr>
            <a:r>
              <a:rPr lang="en-US" sz="2000" b="1" dirty="0">
                <a:solidFill>
                  <a:srgbClr val="000000"/>
                </a:solidFill>
                <a:latin typeface="Arial" charset="0"/>
                <a:cs typeface="Arial" charset="0"/>
              </a:rPr>
              <a:t>(Obtain Authority)</a:t>
            </a:r>
          </a:p>
        </p:txBody>
      </p:sp>
      <p:sp>
        <p:nvSpPr>
          <p:cNvPr id="58377" name="Text Box 11"/>
          <p:cNvSpPr txBox="1">
            <a:spLocks noChangeArrowheads="1"/>
          </p:cNvSpPr>
          <p:nvPr/>
        </p:nvSpPr>
        <p:spPr bwMode="auto">
          <a:xfrm>
            <a:off x="1738833" y="6126473"/>
            <a:ext cx="8824912" cy="338554"/>
          </a:xfrm>
          <a:prstGeom prst="rect">
            <a:avLst/>
          </a:prstGeom>
          <a:noFill/>
          <a:ln w="12700">
            <a:noFill/>
            <a:miter lim="800000"/>
            <a:headEnd type="none" w="sm" len="sm"/>
            <a:tailEnd type="none" w="sm" len="sm"/>
          </a:ln>
        </p:spPr>
        <p:txBody>
          <a:bodyPr wrap="square">
            <a:spAutoFit/>
          </a:bodyPr>
          <a:lstStyle/>
          <a:p>
            <a:pPr fontAlgn="base">
              <a:spcBef>
                <a:spcPct val="0"/>
              </a:spcBef>
              <a:spcAft>
                <a:spcPct val="0"/>
              </a:spcAft>
            </a:pPr>
            <a:r>
              <a:rPr lang="en-US" sz="1600" b="1" dirty="0">
                <a:solidFill>
                  <a:srgbClr val="FF0000"/>
                </a:solidFill>
                <a:latin typeface="Arial" charset="0"/>
                <a:cs typeface="Arial" charset="0"/>
              </a:rPr>
              <a:t>AR 20-1, Paragraph 6-1d and 7-1b </a:t>
            </a: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Section 2-5 (II-2-10)</a:t>
            </a:r>
          </a:p>
        </p:txBody>
      </p:sp>
      <p:pic>
        <p:nvPicPr>
          <p:cNvPr id="15" name="Picture 5" descr="Alamo.png"/>
          <p:cNvPicPr>
            <a:picLocks noChangeAspect="1"/>
          </p:cNvPicPr>
          <p:nvPr/>
        </p:nvPicPr>
        <p:blipFill>
          <a:blip r:embed="rId4" cstate="print"/>
          <a:srcRect/>
          <a:stretch>
            <a:fillRect/>
          </a:stretch>
        </p:blipFill>
        <p:spPr bwMode="auto">
          <a:xfrm>
            <a:off x="9069087" y="268995"/>
            <a:ext cx="1417638" cy="1062210"/>
          </a:xfrm>
          <a:prstGeom prst="rect">
            <a:avLst/>
          </a:prstGeom>
          <a:noFill/>
          <a:ln w="9525">
            <a:noFill/>
            <a:miter lim="800000"/>
            <a:headEnd/>
            <a:tailEnd/>
          </a:ln>
        </p:spPr>
      </p:pic>
    </p:spTree>
    <p:extLst>
      <p:ext uri="{BB962C8B-B14F-4D97-AF65-F5344CB8AC3E}">
        <p14:creationId xmlns:p14="http://schemas.microsoft.com/office/powerpoint/2010/main" val="3060433076"/>
      </p:ext>
    </p:extLst>
  </p:cSld>
  <p:clrMapOvr>
    <a:masterClrMapping/>
  </p:clrMapOvr>
  <p:transition>
    <p:pull/>
    <p:sndAc>
      <p:end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29699" name="Rectangle 2"/>
          <p:cNvSpPr>
            <a:spLocks noGrp="1" noChangeArrowheads="1"/>
          </p:cNvSpPr>
          <p:nvPr>
            <p:ph type="title"/>
          </p:nvPr>
        </p:nvSpPr>
        <p:spPr>
          <a:xfrm>
            <a:off x="3352800" y="195942"/>
            <a:ext cx="5486400" cy="1219200"/>
          </a:xfrm>
        </p:spPr>
        <p:txBody>
          <a:bodyPr/>
          <a:lstStyle/>
          <a:p>
            <a:pPr eaLnBrk="1" hangingPunct="1"/>
            <a:r>
              <a:rPr lang="en-US" sz="4000" dirty="0">
                <a:solidFill>
                  <a:schemeClr val="tx1"/>
                </a:solidFill>
              </a:rPr>
              <a:t>IG Investigator’s Purpose? </a:t>
            </a:r>
          </a:p>
        </p:txBody>
      </p:sp>
      <p:sp>
        <p:nvSpPr>
          <p:cNvPr id="7172" name="Rectangle 3"/>
          <p:cNvSpPr>
            <a:spLocks noGrp="1" noChangeArrowheads="1"/>
          </p:cNvSpPr>
          <p:nvPr>
            <p:ph type="body" idx="1"/>
          </p:nvPr>
        </p:nvSpPr>
        <p:spPr>
          <a:xfrm>
            <a:off x="1820863" y="1828800"/>
            <a:ext cx="8677175" cy="4114800"/>
          </a:xfrm>
        </p:spPr>
        <p:txBody>
          <a:bodyPr/>
          <a:lstStyle/>
          <a:p>
            <a:pPr marL="0" indent="0" eaLnBrk="1" hangingPunct="1">
              <a:spcBef>
                <a:spcPts val="0"/>
              </a:spcBef>
              <a:buNone/>
            </a:pPr>
            <a:r>
              <a:rPr lang="en-US" sz="2800" i="1" dirty="0">
                <a:solidFill>
                  <a:srgbClr val="FF0000"/>
                </a:solidFill>
              </a:rPr>
              <a:t>BLUF:  Resolve Allegations of Impropriety</a:t>
            </a:r>
          </a:p>
          <a:p>
            <a:pPr eaLnBrk="1" hangingPunct="1">
              <a:spcBef>
                <a:spcPts val="0"/>
              </a:spcBef>
              <a:buNone/>
            </a:pPr>
            <a:endParaRPr lang="en-US" sz="1200" i="1" dirty="0"/>
          </a:p>
          <a:p>
            <a:pPr marL="0" indent="0" eaLnBrk="1" hangingPunct="1">
              <a:spcBef>
                <a:spcPts val="0"/>
              </a:spcBef>
              <a:buNone/>
            </a:pPr>
            <a:r>
              <a:rPr lang="en-US" sz="2800" i="1" dirty="0"/>
              <a:t>	</a:t>
            </a:r>
            <a:r>
              <a:rPr lang="en-US" sz="2800" i="1" dirty="0">
                <a:solidFill>
                  <a:srgbClr val="FF0000"/>
                </a:solidFill>
              </a:rPr>
              <a:t>...using a Report of Investigation (ROI)</a:t>
            </a:r>
          </a:p>
          <a:p>
            <a:pPr marL="0" indent="0" eaLnBrk="1" hangingPunct="1">
              <a:spcBef>
                <a:spcPts val="0"/>
              </a:spcBef>
              <a:buNone/>
            </a:pPr>
            <a:endParaRPr lang="en-US" sz="800" dirty="0">
              <a:solidFill>
                <a:srgbClr val="FF0000"/>
              </a:solidFill>
            </a:endParaRPr>
          </a:p>
          <a:p>
            <a:pPr marL="0" indent="0" eaLnBrk="1" hangingPunct="1">
              <a:spcBef>
                <a:spcPts val="0"/>
              </a:spcBef>
              <a:buNone/>
            </a:pPr>
            <a:r>
              <a:rPr lang="en-US" sz="2000" u="sng" dirty="0"/>
              <a:t>APPROACH:</a:t>
            </a:r>
          </a:p>
          <a:p>
            <a:pPr eaLnBrk="1" hangingPunct="1">
              <a:spcBef>
                <a:spcPts val="0"/>
              </a:spcBef>
            </a:pPr>
            <a:endParaRPr lang="en-US" sz="800" dirty="0">
              <a:solidFill>
                <a:srgbClr val="FF0000"/>
              </a:solidFill>
            </a:endParaRPr>
          </a:p>
          <a:p>
            <a:pPr lvl="2" eaLnBrk="1" hangingPunct="1">
              <a:spcBef>
                <a:spcPts val="0"/>
              </a:spcBef>
            </a:pPr>
            <a:r>
              <a:rPr lang="en-US" sz="2000" dirty="0"/>
              <a:t>Unwavering commitment to standards</a:t>
            </a:r>
            <a:endParaRPr lang="en-US" sz="1600" dirty="0"/>
          </a:p>
          <a:p>
            <a:pPr eaLnBrk="1" hangingPunct="1">
              <a:spcBef>
                <a:spcPts val="0"/>
              </a:spcBef>
            </a:pPr>
            <a:endParaRPr lang="en-US" sz="800" dirty="0"/>
          </a:p>
          <a:p>
            <a:pPr lvl="2" eaLnBrk="1" hangingPunct="1">
              <a:spcBef>
                <a:spcPts val="0"/>
              </a:spcBef>
            </a:pPr>
            <a:r>
              <a:rPr lang="en-US" sz="2000" dirty="0"/>
              <a:t>Focus on Army Values</a:t>
            </a:r>
          </a:p>
          <a:p>
            <a:pPr eaLnBrk="1" hangingPunct="1">
              <a:spcBef>
                <a:spcPts val="0"/>
              </a:spcBef>
              <a:buNone/>
            </a:pPr>
            <a:endParaRPr lang="en-US" sz="800" dirty="0"/>
          </a:p>
          <a:p>
            <a:pPr lvl="2" eaLnBrk="1" hangingPunct="1">
              <a:spcBef>
                <a:spcPts val="0"/>
              </a:spcBef>
            </a:pPr>
            <a:r>
              <a:rPr lang="en-US" sz="2000" dirty="0"/>
              <a:t>Protect the best interests of the Army</a:t>
            </a:r>
          </a:p>
          <a:p>
            <a:pPr marL="914400" lvl="2" indent="0" eaLnBrk="1" hangingPunct="1">
              <a:spcBef>
                <a:spcPts val="0"/>
              </a:spcBef>
              <a:buNone/>
            </a:pPr>
            <a:endParaRPr lang="en-US" sz="800" dirty="0"/>
          </a:p>
          <a:p>
            <a:pPr marL="114300" indent="0" eaLnBrk="1" hangingPunct="1">
              <a:spcBef>
                <a:spcPts val="0"/>
              </a:spcBef>
              <a:buNone/>
            </a:pPr>
            <a:r>
              <a:rPr lang="en-US" sz="2000" u="sng" dirty="0"/>
              <a:t>LIMITATIONS:</a:t>
            </a:r>
          </a:p>
          <a:p>
            <a:pPr eaLnBrk="1" hangingPunct="1">
              <a:spcBef>
                <a:spcPts val="0"/>
              </a:spcBef>
              <a:buNone/>
            </a:pPr>
            <a:endParaRPr lang="en-US" sz="800" dirty="0"/>
          </a:p>
          <a:p>
            <a:pPr lvl="2" eaLnBrk="1" hangingPunct="1">
              <a:spcBef>
                <a:spcPts val="0"/>
              </a:spcBef>
            </a:pPr>
            <a:r>
              <a:rPr lang="en-US" sz="2000" dirty="0"/>
              <a:t>IGs work for the Directing Authority!</a:t>
            </a:r>
          </a:p>
          <a:p>
            <a:pPr eaLnBrk="1" hangingPunct="1">
              <a:spcBef>
                <a:spcPts val="0"/>
              </a:spcBef>
            </a:pPr>
            <a:endParaRPr lang="en-US" sz="800" dirty="0"/>
          </a:p>
          <a:p>
            <a:pPr lvl="2" eaLnBrk="1" hangingPunct="1">
              <a:spcBef>
                <a:spcPts val="0"/>
              </a:spcBef>
            </a:pPr>
            <a:r>
              <a:rPr lang="en-US" sz="2000" dirty="0"/>
              <a:t>One investigatory option</a:t>
            </a:r>
          </a:p>
          <a:p>
            <a:pPr eaLnBrk="1" hangingPunct="1">
              <a:spcBef>
                <a:spcPts val="0"/>
              </a:spcBef>
              <a:buNone/>
            </a:pPr>
            <a:endParaRPr lang="en-US" sz="800" dirty="0"/>
          </a:p>
          <a:p>
            <a:pPr lvl="2" eaLnBrk="1" hangingPunct="1">
              <a:spcBef>
                <a:spcPts val="0"/>
              </a:spcBef>
            </a:pPr>
            <a:r>
              <a:rPr lang="en-US" sz="2000" i="1" dirty="0">
                <a:solidFill>
                  <a:srgbClr val="FF0000"/>
                </a:solidFill>
              </a:rPr>
              <a:t>DO NOT </a:t>
            </a:r>
            <a:r>
              <a:rPr lang="en-US" sz="2000" dirty="0"/>
              <a:t>seek out allegations</a:t>
            </a:r>
          </a:p>
          <a:p>
            <a:pPr eaLnBrk="1" hangingPunct="1">
              <a:buFontTx/>
              <a:buNone/>
            </a:pPr>
            <a:endParaRPr lang="en-US" sz="2800" dirty="0"/>
          </a:p>
        </p:txBody>
      </p:sp>
      <p:sp>
        <p:nvSpPr>
          <p:cNvPr id="449540" name="Line 4"/>
          <p:cNvSpPr>
            <a:spLocks noChangeShapeType="1"/>
          </p:cNvSpPr>
          <p:nvPr/>
        </p:nvSpPr>
        <p:spPr bwMode="auto">
          <a:xfrm>
            <a:off x="2362200" y="2438400"/>
            <a:ext cx="7086600" cy="0"/>
          </a:xfrm>
          <a:prstGeom prst="line">
            <a:avLst/>
          </a:prstGeom>
          <a:noFill/>
          <a:ln w="76200">
            <a:solidFill>
              <a:schemeClr val="tx1"/>
            </a:solidFill>
            <a:round/>
            <a:headEnd/>
            <a:tailEnd/>
          </a:ln>
          <a:effectLst/>
        </p:spPr>
        <p:txBody>
          <a:bodyPr wrap="none"/>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charset="0"/>
            </a:endParaRPr>
          </a:p>
        </p:txBody>
      </p:sp>
      <p:pic>
        <p:nvPicPr>
          <p:cNvPr id="2050" name="Picture 2" descr="http://www.legendsofamerica.com/photos-americanhistory/George%20Washington%20in%20military%20uniform,%20painted%20by%20Rembrandt%20Peale,%201823-2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7328" y="4419600"/>
            <a:ext cx="1552072" cy="1966912"/>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123522702"/>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449540"/>
                                        </p:tgtEl>
                                        <p:attrNameLst>
                                          <p:attrName>style.visibility</p:attrName>
                                        </p:attrNameLst>
                                      </p:cBhvr>
                                      <p:to>
                                        <p:strVal val="visible"/>
                                      </p:to>
                                    </p:set>
                                    <p:animEffect transition="in" filter="fade">
                                      <p:cBhvr>
                                        <p:cTn id="7" dur="5000"/>
                                        <p:tgtEl>
                                          <p:spTgt spid="449540"/>
                                        </p:tgtEl>
                                      </p:cBhvr>
                                    </p:animEffect>
                                    <p:anim calcmode="lin" valueType="num">
                                      <p:cBhvr>
                                        <p:cTn id="8" dur="5000" fill="hold"/>
                                        <p:tgtEl>
                                          <p:spTgt spid="449540"/>
                                        </p:tgtEl>
                                        <p:attrNameLst>
                                          <p:attrName>ppt_w</p:attrName>
                                        </p:attrNameLst>
                                      </p:cBhvr>
                                      <p:tavLst>
                                        <p:tav tm="0" fmla="#ppt_w*sin(2.5*pi*$)">
                                          <p:val>
                                            <p:fltVal val="0"/>
                                          </p:val>
                                        </p:tav>
                                        <p:tav tm="100000">
                                          <p:val>
                                            <p:fltVal val="1"/>
                                          </p:val>
                                        </p:tav>
                                      </p:tavLst>
                                    </p:anim>
                                    <p:anim calcmode="lin" valueType="num">
                                      <p:cBhvr>
                                        <p:cTn id="9" dur="5000" fill="hold"/>
                                        <p:tgtEl>
                                          <p:spTgt spid="44954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2">
                                            <p:txEl>
                                              <p:pRg st="2" end="2"/>
                                            </p:txEl>
                                          </p:spTgt>
                                        </p:tgtEl>
                                        <p:attrNameLst>
                                          <p:attrName>style.visibility</p:attrName>
                                        </p:attrNameLst>
                                      </p:cBhvr>
                                      <p:to>
                                        <p:strVal val="visible"/>
                                      </p:to>
                                    </p:set>
                                    <p:animEffect transition="in" filter="fade">
                                      <p:cBhvr>
                                        <p:cTn id="14" dur="1000"/>
                                        <p:tgtEl>
                                          <p:spTgt spid="7172">
                                            <p:txEl>
                                              <p:pRg st="2" end="2"/>
                                            </p:txEl>
                                          </p:spTgt>
                                        </p:tgtEl>
                                      </p:cBhvr>
                                    </p:animEffect>
                                    <p:anim calcmode="lin" valueType="num">
                                      <p:cBhvr>
                                        <p:cTn id="15" dur="1000" fill="hold"/>
                                        <p:tgtEl>
                                          <p:spTgt spid="717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17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17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7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72">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172">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172">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172">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172">
                                            <p:txEl>
                                              <p:pRg st="16" end="1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172">
                                            <p:txEl>
                                              <p:pRg st="18" end="18"/>
                                            </p:txEl>
                                          </p:spTgt>
                                        </p:tgtEl>
                                        <p:attrNameLst>
                                          <p:attrName>style.visibility</p:attrName>
                                        </p:attrNameLst>
                                      </p:cBhvr>
                                      <p:to>
                                        <p:strVal val="visible"/>
                                      </p:to>
                                    </p:set>
                                  </p:childTnLst>
                                </p:cTn>
                              </p:par>
                              <p:par>
                                <p:cTn id="35" presetID="1" presetClass="exit"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9540" grpId="0" animBg="1"/>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969197" y="1790452"/>
            <a:ext cx="3308784" cy="4375840"/>
          </a:xfrm>
          <a:prstGeom prst="rect">
            <a:avLst/>
          </a:prstGeom>
        </p:spPr>
      </p:pic>
      <p:sp>
        <p:nvSpPr>
          <p:cNvPr id="3" name="Rectangle 2"/>
          <p:cNvSpPr/>
          <p:nvPr/>
        </p:nvSpPr>
        <p:spPr bwMode="auto">
          <a:xfrm>
            <a:off x="10383930" y="5504338"/>
            <a:ext cx="184731" cy="461665"/>
          </a:xfrm>
          <a:prstGeom prst="rect">
            <a:avLst/>
          </a:prstGeom>
          <a:solidFill>
            <a:srgbClr val="FFFF00"/>
          </a:solidFill>
          <a:ln w="762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algn="ctr" fontAlgn="base">
              <a:spcBef>
                <a:spcPct val="0"/>
              </a:spcBef>
              <a:spcAft>
                <a:spcPct val="0"/>
              </a:spcAft>
            </a:pPr>
            <a:endParaRPr lang="en-US" sz="2400" b="1">
              <a:solidFill>
                <a:srgbClr val="FFFFFF"/>
              </a:solidFill>
              <a:effectLst>
                <a:outerShdw blurRad="38100" dist="38100" dir="2700000" algn="tl">
                  <a:srgbClr val="000000">
                    <a:alpha val="43137"/>
                  </a:srgbClr>
                </a:outerShdw>
              </a:effectLst>
              <a:latin typeface="Arial" charset="0"/>
              <a:cs typeface="Arial" charset="0"/>
            </a:endParaRPr>
          </a:p>
        </p:txBody>
      </p:sp>
      <p:sp>
        <p:nvSpPr>
          <p:cNvPr id="2" name="Rectangle 1"/>
          <p:cNvSpPr/>
          <p:nvPr/>
        </p:nvSpPr>
        <p:spPr>
          <a:xfrm>
            <a:off x="6009855" y="3915873"/>
            <a:ext cx="5163136" cy="2400657"/>
          </a:xfrm>
          <a:prstGeom prst="rect">
            <a:avLst/>
          </a:prstGeom>
        </p:spPr>
        <p:txBody>
          <a:bodyPr wrap="square">
            <a:spAutoFit/>
          </a:bodyPr>
          <a:lstStyle/>
          <a:p>
            <a:pPr fontAlgn="base">
              <a:spcBef>
                <a:spcPct val="0"/>
              </a:spcBef>
              <a:spcAft>
                <a:spcPct val="0"/>
              </a:spcAft>
            </a:pPr>
            <a:r>
              <a:rPr lang="en-US" sz="2400" b="1" dirty="0">
                <a:solidFill>
                  <a:srgbClr val="000000"/>
                </a:solidFill>
                <a:latin typeface="Arial" charset="0"/>
                <a:cs typeface="Arial" charset="0"/>
              </a:rPr>
              <a:t>Select a Course of Action</a:t>
            </a:r>
          </a:p>
          <a:p>
            <a:pPr marL="342900" indent="-342900" fontAlgn="base">
              <a:spcBef>
                <a:spcPct val="0"/>
              </a:spcBef>
              <a:spcAft>
                <a:spcPct val="0"/>
              </a:spcAft>
              <a:buFont typeface="Arial" panose="020B0604020202020204" pitchFamily="34" charset="0"/>
              <a:buChar char="•"/>
            </a:pPr>
            <a:r>
              <a:rPr lang="en-US" sz="2200" b="1" dirty="0">
                <a:solidFill>
                  <a:srgbClr val="000000"/>
                </a:solidFill>
                <a:latin typeface="Arial" charset="0"/>
                <a:cs typeface="Arial" charset="0"/>
              </a:rPr>
              <a:t>When should the IG investigate?</a:t>
            </a:r>
          </a:p>
          <a:p>
            <a:pPr marL="342900" indent="-342900" fontAlgn="base">
              <a:spcBef>
                <a:spcPct val="0"/>
              </a:spcBef>
              <a:spcAft>
                <a:spcPct val="0"/>
              </a:spcAft>
              <a:buFont typeface="Arial" panose="020B0604020202020204" pitchFamily="34" charset="0"/>
              <a:buChar char="•"/>
            </a:pPr>
            <a:r>
              <a:rPr lang="en-US" sz="2200" b="1" dirty="0">
                <a:solidFill>
                  <a:srgbClr val="000000"/>
                </a:solidFill>
                <a:latin typeface="Arial" charset="0"/>
                <a:cs typeface="Arial" charset="0"/>
              </a:rPr>
              <a:t>Investigative Inquiry or Investigation?</a:t>
            </a:r>
          </a:p>
          <a:p>
            <a:pPr fontAlgn="base">
              <a:spcBef>
                <a:spcPct val="0"/>
              </a:spcBef>
              <a:spcAft>
                <a:spcPct val="0"/>
              </a:spcAft>
            </a:pPr>
            <a:endParaRPr lang="en-US" sz="1200" b="1" dirty="0">
              <a:solidFill>
                <a:srgbClr val="000000"/>
              </a:solidFill>
              <a:latin typeface="Arial" charset="0"/>
              <a:cs typeface="Arial" charset="0"/>
            </a:endParaRPr>
          </a:p>
          <a:p>
            <a:pPr fontAlgn="base">
              <a:spcBef>
                <a:spcPct val="0"/>
              </a:spcBef>
              <a:spcAft>
                <a:spcPct val="0"/>
              </a:spcAft>
            </a:pPr>
            <a:r>
              <a:rPr lang="en-US" sz="2400" b="1" dirty="0">
                <a:solidFill>
                  <a:srgbClr val="000000"/>
                </a:solidFill>
                <a:latin typeface="Arial" charset="0"/>
                <a:cs typeface="Arial" charset="0"/>
              </a:rPr>
              <a:t>Acknowledge Receipt…. PE #4</a:t>
            </a:r>
          </a:p>
          <a:p>
            <a:pPr fontAlgn="base">
              <a:spcBef>
                <a:spcPct val="0"/>
              </a:spcBef>
              <a:spcAft>
                <a:spcPct val="0"/>
              </a:spcAft>
            </a:pPr>
            <a:endParaRPr lang="en-US" sz="1200" b="1" dirty="0">
              <a:solidFill>
                <a:srgbClr val="000000"/>
              </a:solidFill>
              <a:latin typeface="Arial" charset="0"/>
              <a:cs typeface="Arial" charset="0"/>
            </a:endParaRPr>
          </a:p>
          <a:p>
            <a:pPr fontAlgn="base">
              <a:spcBef>
                <a:spcPct val="0"/>
              </a:spcBef>
              <a:spcAft>
                <a:spcPct val="0"/>
              </a:spcAft>
            </a:pPr>
            <a:endParaRPr lang="en-US" sz="1200" b="1" dirty="0">
              <a:solidFill>
                <a:srgbClr val="000000"/>
              </a:solidFill>
              <a:latin typeface="Arial" charset="0"/>
              <a:cs typeface="Arial" charset="0"/>
            </a:endParaRPr>
          </a:p>
        </p:txBody>
      </p:sp>
      <p:sp>
        <p:nvSpPr>
          <p:cNvPr id="67586" name="Footer Placeholder 3"/>
          <p:cNvSpPr>
            <a:spLocks noGrp="1"/>
          </p:cNvSpPr>
          <p:nvPr>
            <p:ph type="ftr" sz="quarter" idx="10"/>
          </p:nvPr>
        </p:nvSpPr>
        <p:spPr>
          <a:xfrm>
            <a:off x="7154488" y="6477000"/>
            <a:ext cx="4114800" cy="457200"/>
          </a:xfrm>
        </p:spPr>
        <p:txBody>
          <a:bodyPr/>
          <a:lstStyle/>
          <a:p>
            <a:pPr fontAlgn="base">
              <a:spcBef>
                <a:spcPct val="0"/>
              </a:spcBef>
              <a:spcAft>
                <a:spcPct val="0"/>
              </a:spcAft>
              <a:defRPr/>
            </a:pPr>
            <a:r>
              <a:rPr lang="en-US" b="1" dirty="0">
                <a:solidFill>
                  <a:srgbClr val="000000"/>
                </a:solidFill>
              </a:rPr>
              <a:t>U.S. Army Inspector General School </a:t>
            </a:r>
          </a:p>
        </p:txBody>
      </p:sp>
      <p:sp>
        <p:nvSpPr>
          <p:cNvPr id="58372" name="Rectangle 2"/>
          <p:cNvSpPr>
            <a:spLocks noGrp="1" noChangeArrowheads="1"/>
          </p:cNvSpPr>
          <p:nvPr>
            <p:ph type="title"/>
          </p:nvPr>
        </p:nvSpPr>
        <p:spPr>
          <a:xfrm>
            <a:off x="3206703" y="228600"/>
            <a:ext cx="5889172" cy="1143000"/>
          </a:xfrm>
        </p:spPr>
        <p:txBody>
          <a:bodyPr/>
          <a:lstStyle/>
          <a:p>
            <a:pPr eaLnBrk="1" hangingPunct="1"/>
            <a:r>
              <a:rPr lang="en-US" sz="4000" dirty="0">
                <a:solidFill>
                  <a:schemeClr val="tx1"/>
                </a:solidFill>
              </a:rPr>
              <a:t>ALAMO Case Study</a:t>
            </a:r>
            <a:br>
              <a:rPr lang="en-US" sz="4000" dirty="0">
                <a:solidFill>
                  <a:schemeClr val="tx1"/>
                </a:solidFill>
              </a:rPr>
            </a:br>
            <a:r>
              <a:rPr lang="en-US" sz="3400" dirty="0">
                <a:solidFill>
                  <a:schemeClr val="tx1"/>
                </a:solidFill>
              </a:rPr>
              <a:t>Step 2: IGPA</a:t>
            </a:r>
          </a:p>
        </p:txBody>
      </p:sp>
      <p:sp>
        <p:nvSpPr>
          <p:cNvPr id="58373" name="Line 7"/>
          <p:cNvSpPr>
            <a:spLocks noChangeShapeType="1"/>
          </p:cNvSpPr>
          <p:nvPr/>
        </p:nvSpPr>
        <p:spPr bwMode="auto">
          <a:xfrm flipV="1">
            <a:off x="4343401" y="1479249"/>
            <a:ext cx="1272041" cy="578236"/>
          </a:xfrm>
          <a:prstGeom prst="line">
            <a:avLst/>
          </a:prstGeom>
          <a:noFill/>
          <a:ln w="76200">
            <a:solidFill>
              <a:srgbClr val="990000"/>
            </a:solidFill>
            <a:prstDash val="sysDot"/>
            <a:round/>
            <a:headEnd/>
            <a:tailEnd/>
          </a:ln>
        </p:spPr>
        <p:txBody>
          <a:bodyPr wrap="none"/>
          <a:lstStyle/>
          <a:p>
            <a:pPr fontAlgn="base">
              <a:spcBef>
                <a:spcPct val="0"/>
              </a:spcBef>
              <a:spcAft>
                <a:spcPct val="0"/>
              </a:spcAft>
            </a:pPr>
            <a:endParaRPr lang="en-US" sz="2400" b="1" dirty="0">
              <a:solidFill>
                <a:srgbClr val="FFFFFF"/>
              </a:solidFill>
              <a:latin typeface="Arial" charset="0"/>
              <a:cs typeface="Arial" charset="0"/>
            </a:endParaRPr>
          </a:p>
        </p:txBody>
      </p:sp>
      <p:sp>
        <p:nvSpPr>
          <p:cNvPr id="58374" name="Line 8"/>
          <p:cNvSpPr>
            <a:spLocks noChangeShapeType="1"/>
          </p:cNvSpPr>
          <p:nvPr/>
        </p:nvSpPr>
        <p:spPr bwMode="auto">
          <a:xfrm>
            <a:off x="4343401" y="2819399"/>
            <a:ext cx="1295614" cy="978718"/>
          </a:xfrm>
          <a:prstGeom prst="line">
            <a:avLst/>
          </a:prstGeom>
          <a:noFill/>
          <a:ln w="76200">
            <a:solidFill>
              <a:srgbClr val="990000"/>
            </a:solidFill>
            <a:prstDash val="sysDot"/>
            <a:round/>
            <a:headEnd/>
            <a:tailEnd/>
          </a:ln>
        </p:spPr>
        <p:txBody>
          <a:bodyPr wrap="none"/>
          <a:lstStyle/>
          <a:p>
            <a:pPr fontAlgn="base">
              <a:spcBef>
                <a:spcPct val="0"/>
              </a:spcBef>
              <a:spcAft>
                <a:spcPct val="0"/>
              </a:spcAft>
            </a:pPr>
            <a:endParaRPr lang="en-US" sz="2400" b="1" dirty="0">
              <a:solidFill>
                <a:srgbClr val="FFFFFF"/>
              </a:solidFill>
              <a:latin typeface="Arial" charset="0"/>
              <a:cs typeface="Arial" charset="0"/>
            </a:endParaRPr>
          </a:p>
        </p:txBody>
      </p:sp>
      <p:sp>
        <p:nvSpPr>
          <p:cNvPr id="58375" name="Rectangle 9"/>
          <p:cNvSpPr>
            <a:spLocks noChangeArrowheads="1"/>
          </p:cNvSpPr>
          <p:nvPr/>
        </p:nvSpPr>
        <p:spPr bwMode="auto">
          <a:xfrm>
            <a:off x="2743201" y="2057485"/>
            <a:ext cx="1600200" cy="761914"/>
          </a:xfrm>
          <a:prstGeom prst="rect">
            <a:avLst/>
          </a:prstGeom>
          <a:noFill/>
          <a:ln w="76200">
            <a:solidFill>
              <a:srgbClr val="990000"/>
            </a:solidFill>
            <a:prstDash val="sysDot"/>
            <a:miter lim="800000"/>
            <a:headEnd/>
            <a:tailEnd/>
          </a:ln>
        </p:spPr>
        <p:txBody>
          <a:bodyPr wrap="none" anchor="ct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58376" name="Text Box 10"/>
          <p:cNvSpPr txBox="1">
            <a:spLocks noChangeArrowheads="1"/>
          </p:cNvSpPr>
          <p:nvPr/>
        </p:nvSpPr>
        <p:spPr bwMode="auto">
          <a:xfrm>
            <a:off x="5639015" y="1479249"/>
            <a:ext cx="4910882" cy="2318868"/>
          </a:xfrm>
          <a:prstGeom prst="rect">
            <a:avLst/>
          </a:prstGeom>
          <a:solidFill>
            <a:srgbClr val="CCFFCC"/>
          </a:solidFill>
          <a:ln w="28575">
            <a:solidFill>
              <a:schemeClr val="tx1"/>
            </a:solidFill>
            <a:miter lim="800000"/>
            <a:headEnd/>
            <a:tailEnd/>
          </a:ln>
        </p:spPr>
        <p:txBody>
          <a:bodyPr wrap="square" lIns="101882" tIns="50941" rIns="101882" bIns="50941">
            <a:spAutoFit/>
          </a:bodyPr>
          <a:lstStyle/>
          <a:p>
            <a:pPr algn="ctr" defTabSz="1019175" eaLnBrk="0" fontAlgn="base" hangingPunct="0">
              <a:spcBef>
                <a:spcPct val="0"/>
              </a:spcBef>
              <a:spcAft>
                <a:spcPct val="0"/>
              </a:spcAft>
            </a:pPr>
            <a:r>
              <a:rPr lang="en-US" sz="2400" b="1" dirty="0">
                <a:solidFill>
                  <a:srgbClr val="000000"/>
                </a:solidFill>
                <a:latin typeface="Arial" charset="0"/>
                <a:cs typeface="Arial" charset="0"/>
              </a:rPr>
              <a:t>Step 2  Preliminary Analysis</a:t>
            </a:r>
          </a:p>
          <a:p>
            <a:pPr algn="ctr" defTabSz="1019175" eaLnBrk="0" fontAlgn="base" hangingPunct="0">
              <a:spcBef>
                <a:spcPct val="0"/>
              </a:spcBef>
              <a:spcAft>
                <a:spcPct val="0"/>
              </a:spcAft>
            </a:pPr>
            <a:r>
              <a:rPr lang="en-US" sz="2000" b="1" dirty="0">
                <a:solidFill>
                  <a:srgbClr val="000000"/>
                </a:solidFill>
                <a:latin typeface="Arial" charset="0"/>
                <a:cs typeface="Arial" charset="0"/>
              </a:rPr>
              <a:t>Identify Issues / Allegations</a:t>
            </a:r>
          </a:p>
          <a:p>
            <a:pPr algn="ctr" defTabSz="1019175" eaLnBrk="0" fontAlgn="base" hangingPunct="0">
              <a:spcBef>
                <a:spcPct val="0"/>
              </a:spcBef>
              <a:spcAft>
                <a:spcPct val="0"/>
              </a:spcAft>
            </a:pPr>
            <a:r>
              <a:rPr lang="en-US" sz="2000" b="1" dirty="0">
                <a:solidFill>
                  <a:srgbClr val="000000"/>
                </a:solidFill>
                <a:latin typeface="Arial" charset="0"/>
                <a:cs typeface="Arial" charset="0"/>
              </a:rPr>
              <a:t>Determine IG Appropriateness</a:t>
            </a:r>
          </a:p>
          <a:p>
            <a:pPr algn="ctr" defTabSz="1019175" eaLnBrk="0" fontAlgn="base" hangingPunct="0">
              <a:spcBef>
                <a:spcPct val="0"/>
              </a:spcBef>
              <a:spcAft>
                <a:spcPct val="0"/>
              </a:spcAft>
            </a:pPr>
            <a:r>
              <a:rPr lang="en-US" sz="2000" b="1" dirty="0">
                <a:solidFill>
                  <a:srgbClr val="000000"/>
                </a:solidFill>
                <a:latin typeface="Arial" charset="0"/>
                <a:cs typeface="Arial" charset="0"/>
              </a:rPr>
              <a:t>Open Case in IGARS</a:t>
            </a:r>
          </a:p>
          <a:p>
            <a:pPr algn="ctr" defTabSz="1019175" eaLnBrk="0" fontAlgn="base" hangingPunct="0">
              <a:spcBef>
                <a:spcPct val="0"/>
              </a:spcBef>
              <a:spcAft>
                <a:spcPct val="0"/>
              </a:spcAft>
            </a:pPr>
            <a:r>
              <a:rPr lang="en-US" sz="2000" b="1" dirty="0">
                <a:solidFill>
                  <a:srgbClr val="FF0000"/>
                </a:solidFill>
                <a:latin typeface="Arial" charset="0"/>
                <a:cs typeface="Arial" charset="0"/>
              </a:rPr>
              <a:t>Acknowledge Receipt</a:t>
            </a:r>
          </a:p>
          <a:p>
            <a:pPr algn="ctr" defTabSz="1019175" eaLnBrk="0" fontAlgn="base" hangingPunct="0">
              <a:spcBef>
                <a:spcPct val="0"/>
              </a:spcBef>
              <a:spcAft>
                <a:spcPct val="0"/>
              </a:spcAft>
            </a:pPr>
            <a:r>
              <a:rPr lang="en-US" sz="2000" b="1" dirty="0">
                <a:solidFill>
                  <a:srgbClr val="FF0000"/>
                </a:solidFill>
                <a:latin typeface="Arial" charset="0"/>
                <a:cs typeface="Arial" charset="0"/>
              </a:rPr>
              <a:t>Select a Course of Action</a:t>
            </a:r>
          </a:p>
          <a:p>
            <a:pPr algn="ctr" defTabSz="1019175" eaLnBrk="0" fontAlgn="base" hangingPunct="0">
              <a:spcBef>
                <a:spcPct val="0"/>
              </a:spcBef>
              <a:spcAft>
                <a:spcPct val="0"/>
              </a:spcAft>
            </a:pPr>
            <a:r>
              <a:rPr lang="en-US" sz="2000" b="1" dirty="0">
                <a:solidFill>
                  <a:srgbClr val="000000"/>
                </a:solidFill>
                <a:latin typeface="Arial" charset="0"/>
                <a:cs typeface="Arial" charset="0"/>
              </a:rPr>
              <a:t>(Obtain Authority)</a:t>
            </a:r>
          </a:p>
        </p:txBody>
      </p:sp>
      <p:sp>
        <p:nvSpPr>
          <p:cNvPr id="58377" name="Text Box 11"/>
          <p:cNvSpPr txBox="1">
            <a:spLocks noChangeArrowheads="1"/>
          </p:cNvSpPr>
          <p:nvPr/>
        </p:nvSpPr>
        <p:spPr bwMode="auto">
          <a:xfrm>
            <a:off x="1738833" y="6126473"/>
            <a:ext cx="8824912" cy="338554"/>
          </a:xfrm>
          <a:prstGeom prst="rect">
            <a:avLst/>
          </a:prstGeom>
          <a:noFill/>
          <a:ln w="12700">
            <a:noFill/>
            <a:miter lim="800000"/>
            <a:headEnd type="none" w="sm" len="sm"/>
            <a:tailEnd type="none" w="sm" len="sm"/>
          </a:ln>
        </p:spPr>
        <p:txBody>
          <a:bodyPr wrap="square">
            <a:spAutoFit/>
          </a:bodyPr>
          <a:lstStyle/>
          <a:p>
            <a:pPr fontAlgn="base">
              <a:spcBef>
                <a:spcPct val="0"/>
              </a:spcBef>
              <a:spcAft>
                <a:spcPct val="0"/>
              </a:spcAft>
            </a:pPr>
            <a:r>
              <a:rPr lang="en-US" sz="1600" b="1" dirty="0">
                <a:solidFill>
                  <a:srgbClr val="FF0000"/>
                </a:solidFill>
                <a:latin typeface="Arial" charset="0"/>
                <a:cs typeface="Arial" charset="0"/>
              </a:rPr>
              <a:t>AR 20-1, Paragraph 6-1d and 7-1b </a:t>
            </a: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Section 2-6 (II-2-12)</a:t>
            </a:r>
          </a:p>
        </p:txBody>
      </p:sp>
      <p:pic>
        <p:nvPicPr>
          <p:cNvPr id="15" name="Picture 5" descr="Alamo.png"/>
          <p:cNvPicPr>
            <a:picLocks noChangeAspect="1"/>
          </p:cNvPicPr>
          <p:nvPr/>
        </p:nvPicPr>
        <p:blipFill>
          <a:blip r:embed="rId4" cstate="print"/>
          <a:srcRect/>
          <a:stretch>
            <a:fillRect/>
          </a:stretch>
        </p:blipFill>
        <p:spPr bwMode="auto">
          <a:xfrm>
            <a:off x="9069087" y="268995"/>
            <a:ext cx="1417638" cy="1062210"/>
          </a:xfrm>
          <a:prstGeom prst="rect">
            <a:avLst/>
          </a:prstGeom>
          <a:noFill/>
          <a:ln w="9525">
            <a:noFill/>
            <a:miter lim="800000"/>
            <a:headEnd/>
            <a:tailEnd/>
          </a:ln>
        </p:spPr>
      </p:pic>
    </p:spTree>
    <p:extLst>
      <p:ext uri="{BB962C8B-B14F-4D97-AF65-F5344CB8AC3E}">
        <p14:creationId xmlns:p14="http://schemas.microsoft.com/office/powerpoint/2010/main" val="3694379810"/>
      </p:ext>
    </p:extLst>
  </p:cSld>
  <p:clrMapOvr>
    <a:masterClrMapping/>
  </p:clrMapOvr>
  <p:transition>
    <p:pull/>
    <p:sndAc>
      <p:endSnd/>
    </p:sndAc>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969197" y="1790452"/>
            <a:ext cx="3308784" cy="4375840"/>
          </a:xfrm>
          <a:prstGeom prst="rect">
            <a:avLst/>
          </a:prstGeom>
        </p:spPr>
      </p:pic>
      <p:sp>
        <p:nvSpPr>
          <p:cNvPr id="67586" name="Footer Placeholder 3"/>
          <p:cNvSpPr>
            <a:spLocks noGrp="1"/>
          </p:cNvSpPr>
          <p:nvPr>
            <p:ph type="ftr" sz="quarter" idx="10"/>
          </p:nvPr>
        </p:nvSpPr>
        <p:spPr>
          <a:xfrm>
            <a:off x="7104612" y="6477000"/>
            <a:ext cx="4114800" cy="457200"/>
          </a:xfrm>
        </p:spPr>
        <p:txBody>
          <a:bodyPr/>
          <a:lstStyle/>
          <a:p>
            <a:pPr fontAlgn="base">
              <a:spcBef>
                <a:spcPct val="0"/>
              </a:spcBef>
              <a:spcAft>
                <a:spcPct val="0"/>
              </a:spcAft>
              <a:defRPr/>
            </a:pPr>
            <a:r>
              <a:rPr lang="en-US" b="1" dirty="0">
                <a:solidFill>
                  <a:srgbClr val="000000"/>
                </a:solidFill>
              </a:rPr>
              <a:t>U.S. Army Inspector General School </a:t>
            </a:r>
          </a:p>
        </p:txBody>
      </p:sp>
      <p:sp>
        <p:nvSpPr>
          <p:cNvPr id="58372" name="Rectangle 2"/>
          <p:cNvSpPr>
            <a:spLocks noGrp="1" noChangeArrowheads="1"/>
          </p:cNvSpPr>
          <p:nvPr>
            <p:ph type="title"/>
          </p:nvPr>
        </p:nvSpPr>
        <p:spPr>
          <a:xfrm>
            <a:off x="3206703" y="228600"/>
            <a:ext cx="5889172" cy="1143000"/>
          </a:xfrm>
        </p:spPr>
        <p:txBody>
          <a:bodyPr/>
          <a:lstStyle/>
          <a:p>
            <a:pPr eaLnBrk="1" hangingPunct="1"/>
            <a:r>
              <a:rPr lang="en-US" sz="4000" dirty="0">
                <a:solidFill>
                  <a:schemeClr val="tx1"/>
                </a:solidFill>
              </a:rPr>
              <a:t>Step Two:                    </a:t>
            </a:r>
            <a:r>
              <a:rPr lang="en-US" sz="3400" dirty="0">
                <a:solidFill>
                  <a:schemeClr val="tx1"/>
                </a:solidFill>
              </a:rPr>
              <a:t>IG Preliminary Analysis</a:t>
            </a:r>
          </a:p>
        </p:txBody>
      </p:sp>
      <p:sp>
        <p:nvSpPr>
          <p:cNvPr id="58373" name="Line 7"/>
          <p:cNvSpPr>
            <a:spLocks noChangeShapeType="1"/>
          </p:cNvSpPr>
          <p:nvPr/>
        </p:nvSpPr>
        <p:spPr bwMode="auto">
          <a:xfrm>
            <a:off x="4394361" y="2041852"/>
            <a:ext cx="1586607" cy="282497"/>
          </a:xfrm>
          <a:prstGeom prst="line">
            <a:avLst/>
          </a:prstGeom>
          <a:noFill/>
          <a:ln w="76200">
            <a:solidFill>
              <a:srgbClr val="990000"/>
            </a:solidFill>
            <a:prstDash val="sysDot"/>
            <a:round/>
            <a:headEnd/>
            <a:tailEnd/>
          </a:ln>
        </p:spPr>
        <p:txBody>
          <a:bodyPr wrap="none"/>
          <a:lstStyle/>
          <a:p>
            <a:pPr fontAlgn="base">
              <a:spcBef>
                <a:spcPct val="0"/>
              </a:spcBef>
              <a:spcAft>
                <a:spcPct val="0"/>
              </a:spcAft>
            </a:pPr>
            <a:endParaRPr lang="en-US" sz="2400" b="1" dirty="0">
              <a:solidFill>
                <a:srgbClr val="FFFFFF"/>
              </a:solidFill>
              <a:latin typeface="Arial" charset="0"/>
              <a:cs typeface="Arial" charset="0"/>
            </a:endParaRPr>
          </a:p>
        </p:txBody>
      </p:sp>
      <p:sp>
        <p:nvSpPr>
          <p:cNvPr id="58374" name="Line 8"/>
          <p:cNvSpPr>
            <a:spLocks noChangeShapeType="1"/>
          </p:cNvSpPr>
          <p:nvPr/>
        </p:nvSpPr>
        <p:spPr bwMode="auto">
          <a:xfrm>
            <a:off x="4411858" y="2819400"/>
            <a:ext cx="1607943" cy="1752600"/>
          </a:xfrm>
          <a:prstGeom prst="line">
            <a:avLst/>
          </a:prstGeom>
          <a:noFill/>
          <a:ln w="76200">
            <a:solidFill>
              <a:srgbClr val="990000"/>
            </a:solidFill>
            <a:prstDash val="sysDot"/>
            <a:round/>
            <a:headEnd/>
            <a:tailEnd/>
          </a:ln>
        </p:spPr>
        <p:txBody>
          <a:bodyPr wrap="none"/>
          <a:lstStyle/>
          <a:p>
            <a:pPr fontAlgn="base">
              <a:spcBef>
                <a:spcPct val="0"/>
              </a:spcBef>
              <a:spcAft>
                <a:spcPct val="0"/>
              </a:spcAft>
            </a:pPr>
            <a:endParaRPr lang="en-US" sz="2400" b="1" dirty="0">
              <a:solidFill>
                <a:srgbClr val="FFFFFF"/>
              </a:solidFill>
              <a:latin typeface="Arial" charset="0"/>
              <a:cs typeface="Arial" charset="0"/>
            </a:endParaRPr>
          </a:p>
        </p:txBody>
      </p:sp>
      <p:sp>
        <p:nvSpPr>
          <p:cNvPr id="58375" name="Rectangle 9"/>
          <p:cNvSpPr>
            <a:spLocks noChangeArrowheads="1"/>
          </p:cNvSpPr>
          <p:nvPr/>
        </p:nvSpPr>
        <p:spPr bwMode="auto">
          <a:xfrm>
            <a:off x="2739547" y="2057400"/>
            <a:ext cx="1672311" cy="762000"/>
          </a:xfrm>
          <a:prstGeom prst="rect">
            <a:avLst/>
          </a:prstGeom>
          <a:noFill/>
          <a:ln w="76200">
            <a:solidFill>
              <a:srgbClr val="990000"/>
            </a:solidFill>
            <a:prstDash val="sysDot"/>
            <a:miter lim="800000"/>
            <a:headEnd/>
            <a:tailEnd/>
          </a:ln>
        </p:spPr>
        <p:txBody>
          <a:bodyPr wrap="none" anchor="ct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58376" name="Text Box 10"/>
          <p:cNvSpPr txBox="1">
            <a:spLocks noChangeArrowheads="1"/>
          </p:cNvSpPr>
          <p:nvPr/>
        </p:nvSpPr>
        <p:spPr bwMode="auto">
          <a:xfrm>
            <a:off x="6019800" y="2222500"/>
            <a:ext cx="4343400" cy="2380424"/>
          </a:xfrm>
          <a:prstGeom prst="rect">
            <a:avLst/>
          </a:prstGeom>
          <a:solidFill>
            <a:srgbClr val="CCFFCC"/>
          </a:solidFill>
          <a:ln w="28575">
            <a:solidFill>
              <a:schemeClr val="tx1"/>
            </a:solidFill>
            <a:miter lim="800000"/>
            <a:headEnd/>
            <a:tailEnd/>
          </a:ln>
        </p:spPr>
        <p:txBody>
          <a:bodyPr lIns="101882" tIns="50941" rIns="101882" bIns="50941">
            <a:spAutoFit/>
          </a:bodyPr>
          <a:lstStyle/>
          <a:p>
            <a:pPr algn="ctr" defTabSz="1019175" eaLnBrk="0" fontAlgn="base" hangingPunct="0">
              <a:spcBef>
                <a:spcPct val="0"/>
              </a:spcBef>
              <a:spcAft>
                <a:spcPct val="0"/>
              </a:spcAft>
            </a:pPr>
            <a:r>
              <a:rPr lang="en-US" sz="2400" b="1" dirty="0">
                <a:solidFill>
                  <a:srgbClr val="000000"/>
                </a:solidFill>
                <a:latin typeface="Arial" charset="0"/>
                <a:cs typeface="Arial" charset="0"/>
              </a:rPr>
              <a:t>Step 2  Preliminary Analysis</a:t>
            </a:r>
            <a:endParaRPr lang="en-US" sz="2000" b="1" dirty="0">
              <a:solidFill>
                <a:srgbClr val="000000"/>
              </a:solidFill>
              <a:latin typeface="Arial" charset="0"/>
              <a:cs typeface="Arial" charset="0"/>
            </a:endParaRPr>
          </a:p>
          <a:p>
            <a:pPr algn="ctr" defTabSz="1019175" eaLnBrk="0" fontAlgn="base" hangingPunct="0">
              <a:spcBef>
                <a:spcPct val="0"/>
              </a:spcBef>
              <a:spcAft>
                <a:spcPct val="0"/>
              </a:spcAft>
            </a:pPr>
            <a:r>
              <a:rPr lang="en-US" sz="2000" b="1" dirty="0">
                <a:solidFill>
                  <a:srgbClr val="000000"/>
                </a:solidFill>
                <a:latin typeface="Arial" charset="0"/>
                <a:cs typeface="Arial" charset="0"/>
              </a:rPr>
              <a:t>Identify Issues / Allegations</a:t>
            </a:r>
          </a:p>
          <a:p>
            <a:pPr algn="ctr" defTabSz="1019175" eaLnBrk="0" fontAlgn="base" hangingPunct="0">
              <a:spcBef>
                <a:spcPct val="0"/>
              </a:spcBef>
              <a:spcAft>
                <a:spcPct val="0"/>
              </a:spcAft>
            </a:pPr>
            <a:r>
              <a:rPr lang="en-US" sz="2000" b="1" dirty="0">
                <a:solidFill>
                  <a:srgbClr val="000000"/>
                </a:solidFill>
                <a:latin typeface="Arial" charset="0"/>
                <a:cs typeface="Arial" charset="0"/>
              </a:rPr>
              <a:t>Determine IG Appropriateness</a:t>
            </a:r>
          </a:p>
          <a:p>
            <a:pPr algn="ctr" defTabSz="1019175" eaLnBrk="0" fontAlgn="base" hangingPunct="0">
              <a:spcBef>
                <a:spcPct val="0"/>
              </a:spcBef>
              <a:spcAft>
                <a:spcPct val="0"/>
              </a:spcAft>
            </a:pPr>
            <a:r>
              <a:rPr lang="en-US" sz="2000" b="1" dirty="0">
                <a:solidFill>
                  <a:srgbClr val="000000"/>
                </a:solidFill>
                <a:latin typeface="Arial" charset="0"/>
                <a:cs typeface="Arial" charset="0"/>
              </a:rPr>
              <a:t>Open Case in IGARS</a:t>
            </a:r>
          </a:p>
          <a:p>
            <a:pPr algn="ctr" defTabSz="1019175" eaLnBrk="0" fontAlgn="base" hangingPunct="0">
              <a:spcBef>
                <a:spcPct val="0"/>
              </a:spcBef>
              <a:spcAft>
                <a:spcPct val="0"/>
              </a:spcAft>
            </a:pPr>
            <a:r>
              <a:rPr lang="en-US" sz="2000" b="1" dirty="0">
                <a:solidFill>
                  <a:srgbClr val="000000"/>
                </a:solidFill>
                <a:latin typeface="Arial" charset="0"/>
                <a:cs typeface="Arial" charset="0"/>
              </a:rPr>
              <a:t>Acknowledge Receipt</a:t>
            </a:r>
          </a:p>
          <a:p>
            <a:pPr algn="ctr" defTabSz="1019175" eaLnBrk="0" fontAlgn="base" hangingPunct="0">
              <a:spcBef>
                <a:spcPct val="0"/>
              </a:spcBef>
              <a:spcAft>
                <a:spcPct val="0"/>
              </a:spcAft>
            </a:pPr>
            <a:r>
              <a:rPr lang="en-US" sz="2000" b="1" dirty="0">
                <a:solidFill>
                  <a:srgbClr val="000000"/>
                </a:solidFill>
                <a:latin typeface="Arial" charset="0"/>
                <a:cs typeface="Arial" charset="0"/>
              </a:rPr>
              <a:t>Select a Course of Action</a:t>
            </a:r>
          </a:p>
          <a:p>
            <a:pPr algn="ctr" defTabSz="1019175" eaLnBrk="0" fontAlgn="base" hangingPunct="0">
              <a:spcBef>
                <a:spcPct val="0"/>
              </a:spcBef>
              <a:spcAft>
                <a:spcPct val="0"/>
              </a:spcAft>
            </a:pPr>
            <a:r>
              <a:rPr lang="en-US" sz="2200" b="1" u="sng" dirty="0">
                <a:solidFill>
                  <a:srgbClr val="FF0000"/>
                </a:solidFill>
                <a:latin typeface="Arial" charset="0"/>
                <a:cs typeface="Arial" charset="0"/>
              </a:rPr>
              <a:t>(Obtain Authority)</a:t>
            </a:r>
          </a:p>
        </p:txBody>
      </p:sp>
      <p:sp>
        <p:nvSpPr>
          <p:cNvPr id="58377" name="Text Box 11"/>
          <p:cNvSpPr txBox="1">
            <a:spLocks noChangeArrowheads="1"/>
          </p:cNvSpPr>
          <p:nvPr/>
        </p:nvSpPr>
        <p:spPr bwMode="auto">
          <a:xfrm>
            <a:off x="1771822" y="6133774"/>
            <a:ext cx="8972379" cy="338554"/>
          </a:xfrm>
          <a:prstGeom prst="rect">
            <a:avLst/>
          </a:prstGeom>
          <a:noFill/>
          <a:ln w="12700">
            <a:noFill/>
            <a:miter lim="800000"/>
            <a:headEnd type="none" w="sm" len="sm"/>
            <a:tailEnd type="none" w="sm" len="sm"/>
          </a:ln>
        </p:spPr>
        <p:txBody>
          <a:bodyPr wrap="square">
            <a:spAutoFit/>
          </a:bodyPr>
          <a:lstStyle/>
          <a:p>
            <a:pPr fontAlgn="base">
              <a:spcBef>
                <a:spcPct val="0"/>
              </a:spcBef>
              <a:spcAft>
                <a:spcPct val="0"/>
              </a:spcAft>
            </a:pPr>
            <a:r>
              <a:rPr lang="en-US" sz="1600" b="1" dirty="0">
                <a:solidFill>
                  <a:srgbClr val="FF0000"/>
                </a:solidFill>
                <a:latin typeface="Arial" charset="0"/>
                <a:cs typeface="Arial" charset="0"/>
              </a:rPr>
              <a:t>AR 20-1, Paragraph 7-1b (2); </a:t>
            </a: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Section 2-9 (II-2-19)</a:t>
            </a:r>
          </a:p>
        </p:txBody>
      </p:sp>
      <p:sp>
        <p:nvSpPr>
          <p:cNvPr id="58378" name="TextBox 10"/>
          <p:cNvSpPr txBox="1">
            <a:spLocks noChangeArrowheads="1"/>
          </p:cNvSpPr>
          <p:nvPr/>
        </p:nvSpPr>
        <p:spPr bwMode="auto">
          <a:xfrm>
            <a:off x="7558311" y="1658305"/>
            <a:ext cx="1218282" cy="615553"/>
          </a:xfrm>
          <a:prstGeom prst="rect">
            <a:avLst/>
          </a:prstGeom>
          <a:noFill/>
          <a:ln w="9525">
            <a:noFill/>
            <a:miter lim="800000"/>
            <a:headEnd/>
            <a:tailEnd/>
          </a:ln>
        </p:spPr>
        <p:txBody>
          <a:bodyPr wrap="none">
            <a:spAutoFit/>
          </a:bodyPr>
          <a:lstStyle/>
          <a:p>
            <a:pPr fontAlgn="base">
              <a:spcBef>
                <a:spcPct val="0"/>
              </a:spcBef>
              <a:spcAft>
                <a:spcPct val="0"/>
              </a:spcAft>
            </a:pPr>
            <a:r>
              <a:rPr lang="en-US" sz="3400" b="1" dirty="0">
                <a:solidFill>
                  <a:srgbClr val="000000"/>
                </a:solidFill>
                <a:latin typeface="Arial" charset="0"/>
                <a:cs typeface="Arial" charset="0"/>
              </a:rPr>
              <a:t>IGPA</a:t>
            </a:r>
          </a:p>
        </p:txBody>
      </p:sp>
    </p:spTree>
    <p:extLst>
      <p:ext uri="{BB962C8B-B14F-4D97-AF65-F5344CB8AC3E}">
        <p14:creationId xmlns:p14="http://schemas.microsoft.com/office/powerpoint/2010/main" val="2976643995"/>
      </p:ext>
    </p:extLst>
  </p:cSld>
  <p:clrMapOvr>
    <a:masterClrMapping/>
  </p:clrMapOvr>
  <p:transition>
    <p:pull/>
    <p:sndAc>
      <p:endSnd/>
    </p:sndAc>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3" name="Rectangle 3"/>
          <p:cNvSpPr>
            <a:spLocks noGrp="1" noChangeArrowheads="1"/>
          </p:cNvSpPr>
          <p:nvPr>
            <p:ph type="body" idx="1"/>
          </p:nvPr>
        </p:nvSpPr>
        <p:spPr>
          <a:xfrm>
            <a:off x="1762707" y="1915106"/>
            <a:ext cx="8061325" cy="3190294"/>
          </a:xfrm>
        </p:spPr>
        <p:txBody>
          <a:bodyPr vert="horz" wrap="square" lIns="91440" tIns="0" rIns="91440" bIns="0" numCol="1" anchor="t" anchorCtr="0" compatLnSpc="1">
            <a:prstTxWarp prst="textNoShape">
              <a:avLst/>
            </a:prstTxWarp>
          </a:bodyPr>
          <a:lstStyle/>
          <a:p>
            <a:pPr eaLnBrk="1" hangingPunct="1">
              <a:lnSpc>
                <a:spcPct val="140000"/>
              </a:lnSpc>
              <a:spcBef>
                <a:spcPct val="0"/>
              </a:spcBef>
            </a:pPr>
            <a:r>
              <a:rPr lang="en-US" sz="2800" dirty="0"/>
              <a:t>Requires Directing Authority to initiate</a:t>
            </a:r>
          </a:p>
          <a:p>
            <a:pPr lvl="1" eaLnBrk="1" hangingPunct="1">
              <a:lnSpc>
                <a:spcPct val="140000"/>
              </a:lnSpc>
              <a:spcBef>
                <a:spcPct val="0"/>
              </a:spcBef>
            </a:pPr>
            <a:r>
              <a:rPr lang="en-US" sz="2400" dirty="0"/>
              <a:t>Verbal guidance to CIG</a:t>
            </a:r>
          </a:p>
          <a:p>
            <a:pPr lvl="1" eaLnBrk="1" hangingPunct="1">
              <a:lnSpc>
                <a:spcPct val="140000"/>
              </a:lnSpc>
              <a:spcBef>
                <a:spcPct val="0"/>
              </a:spcBef>
            </a:pPr>
            <a:r>
              <a:rPr lang="en-US" sz="2400" dirty="0"/>
              <a:t>Written</a:t>
            </a:r>
          </a:p>
          <a:p>
            <a:pPr eaLnBrk="1" hangingPunct="1">
              <a:lnSpc>
                <a:spcPct val="140000"/>
              </a:lnSpc>
              <a:spcBef>
                <a:spcPct val="0"/>
              </a:spcBef>
            </a:pPr>
            <a:r>
              <a:rPr lang="en-US" sz="2800" dirty="0"/>
              <a:t>Based on Commander’s guidance (CCIRs)</a:t>
            </a:r>
          </a:p>
          <a:p>
            <a:pPr eaLnBrk="1" hangingPunct="1">
              <a:lnSpc>
                <a:spcPct val="140000"/>
              </a:lnSpc>
              <a:spcBef>
                <a:spcPct val="0"/>
              </a:spcBef>
            </a:pPr>
            <a:r>
              <a:rPr lang="en-US" sz="2800" dirty="0"/>
              <a:t>Results in an </a:t>
            </a:r>
            <a:r>
              <a:rPr lang="en-US" sz="2800" i="1" u="sng" dirty="0"/>
              <a:t>ROII</a:t>
            </a:r>
          </a:p>
          <a:p>
            <a:pPr marL="0" indent="0" eaLnBrk="1" hangingPunct="1">
              <a:lnSpc>
                <a:spcPct val="140000"/>
              </a:lnSpc>
              <a:spcBef>
                <a:spcPct val="0"/>
              </a:spcBef>
              <a:buNone/>
            </a:pPr>
            <a:endParaRPr lang="en-US" sz="2800" dirty="0"/>
          </a:p>
          <a:p>
            <a:pPr eaLnBrk="1" hangingPunct="1">
              <a:lnSpc>
                <a:spcPct val="140000"/>
              </a:lnSpc>
              <a:spcBef>
                <a:spcPct val="0"/>
              </a:spcBef>
            </a:pPr>
            <a:endParaRPr lang="en-US" sz="2800" dirty="0"/>
          </a:p>
          <a:p>
            <a:pPr marL="0" indent="0" eaLnBrk="1" hangingPunct="1">
              <a:lnSpc>
                <a:spcPct val="140000"/>
              </a:lnSpc>
              <a:spcBef>
                <a:spcPct val="0"/>
              </a:spcBef>
              <a:buNone/>
            </a:pPr>
            <a:endParaRPr lang="en-US" sz="2800" dirty="0"/>
          </a:p>
        </p:txBody>
      </p:sp>
      <p:sp>
        <p:nvSpPr>
          <p:cNvPr id="57346"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89093" name="Rectangle 5"/>
          <p:cNvSpPr>
            <a:spLocks noChangeArrowheads="1"/>
          </p:cNvSpPr>
          <p:nvPr/>
        </p:nvSpPr>
        <p:spPr bwMode="auto">
          <a:xfrm>
            <a:off x="1678568" y="6031468"/>
            <a:ext cx="8229600" cy="369332"/>
          </a:xfrm>
          <a:prstGeom prst="rect">
            <a:avLst/>
          </a:prstGeom>
          <a:noFill/>
          <a:ln w="9525">
            <a:noFill/>
            <a:miter lim="800000"/>
            <a:headEnd/>
            <a:tailEnd/>
          </a:ln>
        </p:spPr>
        <p:txBody>
          <a:bodyPr wrap="square">
            <a:spAutoFit/>
          </a:bodyPr>
          <a:lstStyle/>
          <a:p>
            <a:pPr algn="ctr" fontAlgn="base">
              <a:spcBef>
                <a:spcPct val="0"/>
              </a:spcBef>
              <a:spcAft>
                <a:spcPct val="0"/>
              </a:spcAft>
            </a:pPr>
            <a:r>
              <a:rPr lang="en-US" b="1" dirty="0">
                <a:solidFill>
                  <a:srgbClr val="0000FF"/>
                </a:solidFill>
                <a:latin typeface="Arial" charset="0"/>
                <a:cs typeface="Arial" charset="0"/>
              </a:rPr>
              <a:t>AR 20-1, Paragraph 7-1a; </a:t>
            </a:r>
            <a:r>
              <a:rPr lang="en-US" b="1" u="sng" dirty="0">
                <a:solidFill>
                  <a:srgbClr val="0000FF"/>
                </a:solidFill>
                <a:latin typeface="Arial" charset="0"/>
                <a:cs typeface="Arial" charset="0"/>
              </a:rPr>
              <a:t>The A&amp;I Guide</a:t>
            </a:r>
            <a:r>
              <a:rPr lang="en-US" b="1" dirty="0">
                <a:solidFill>
                  <a:srgbClr val="0000FF"/>
                </a:solidFill>
                <a:latin typeface="Arial" charset="0"/>
                <a:cs typeface="Arial" charset="0"/>
              </a:rPr>
              <a:t>, Part Two, Section 2-9 (II-2-19)</a:t>
            </a:r>
            <a:endParaRPr lang="en-US" b="1" dirty="0">
              <a:solidFill>
                <a:srgbClr val="FF0000"/>
              </a:solidFill>
              <a:latin typeface="Arial" charset="0"/>
              <a:cs typeface="Arial" charset="0"/>
            </a:endParaRPr>
          </a:p>
        </p:txBody>
      </p:sp>
      <p:sp>
        <p:nvSpPr>
          <p:cNvPr id="13" name="Rectangle 2"/>
          <p:cNvSpPr>
            <a:spLocks noGrp="1" noChangeArrowheads="1"/>
          </p:cNvSpPr>
          <p:nvPr>
            <p:ph type="title"/>
          </p:nvPr>
        </p:nvSpPr>
        <p:spPr>
          <a:xfrm>
            <a:off x="2620284" y="228600"/>
            <a:ext cx="6937375" cy="1143000"/>
          </a:xfrm>
        </p:spPr>
        <p:txBody>
          <a:bodyPr/>
          <a:lstStyle/>
          <a:p>
            <a:pPr eaLnBrk="1" hangingPunct="1">
              <a:buClr>
                <a:srgbClr val="FFFF00"/>
              </a:buClr>
            </a:pPr>
            <a:r>
              <a:rPr lang="en-US" sz="4000" dirty="0">
                <a:solidFill>
                  <a:schemeClr val="tx1"/>
                </a:solidFill>
              </a:rPr>
              <a:t>Obtain Authority –</a:t>
            </a:r>
            <a:br>
              <a:rPr lang="en-US" sz="4000" dirty="0">
                <a:solidFill>
                  <a:schemeClr val="tx1"/>
                </a:solidFill>
              </a:rPr>
            </a:br>
            <a:r>
              <a:rPr lang="en-US" sz="3400" dirty="0">
                <a:solidFill>
                  <a:schemeClr val="tx1"/>
                </a:solidFill>
              </a:rPr>
              <a:t>Investigative Inquiry</a:t>
            </a:r>
          </a:p>
        </p:txBody>
      </p:sp>
      <p:sp>
        <p:nvSpPr>
          <p:cNvPr id="2" name="Rectangle 1"/>
          <p:cNvSpPr/>
          <p:nvPr/>
        </p:nvSpPr>
        <p:spPr>
          <a:xfrm>
            <a:off x="5240020" y="1387954"/>
            <a:ext cx="1313180" cy="461665"/>
          </a:xfrm>
          <a:prstGeom prst="rect">
            <a:avLst/>
          </a:prstGeom>
        </p:spPr>
        <p:txBody>
          <a:bodyPr wrap="none">
            <a:spAutoFit/>
          </a:bodyPr>
          <a:lstStyle/>
          <a:p>
            <a:pPr fontAlgn="base">
              <a:spcBef>
                <a:spcPct val="0"/>
              </a:spcBef>
              <a:spcAft>
                <a:spcPct val="0"/>
              </a:spcAft>
            </a:pPr>
            <a:r>
              <a:rPr lang="en-US" sz="2400" b="1" dirty="0">
                <a:solidFill>
                  <a:srgbClr val="000000"/>
                </a:solidFill>
                <a:latin typeface="Arial" charset="0"/>
                <a:cs typeface="Arial" charset="0"/>
              </a:rPr>
              <a:t>(Step 2)</a:t>
            </a:r>
            <a:endParaRPr lang="en-US" sz="2400" b="1" dirty="0">
              <a:solidFill>
                <a:srgbClr val="FFFFFF"/>
              </a:solidFill>
              <a:latin typeface="Arial" charset="0"/>
              <a:cs typeface="Arial" charset="0"/>
            </a:endParaRPr>
          </a:p>
        </p:txBody>
      </p:sp>
      <p:grpSp>
        <p:nvGrpSpPr>
          <p:cNvPr id="7" name="Group 12"/>
          <p:cNvGrpSpPr>
            <a:grpSpLocks/>
          </p:cNvGrpSpPr>
          <p:nvPr/>
        </p:nvGrpSpPr>
        <p:grpSpPr bwMode="auto">
          <a:xfrm>
            <a:off x="9436100" y="152400"/>
            <a:ext cx="1231900" cy="1219200"/>
            <a:chOff x="7467600" y="76200"/>
            <a:chExt cx="1231900" cy="1219200"/>
          </a:xfrm>
        </p:grpSpPr>
        <p:sp>
          <p:nvSpPr>
            <p:cNvPr id="8" name="AutoShape 5"/>
            <p:cNvSpPr>
              <a:spLocks noChangeArrowheads="1"/>
            </p:cNvSpPr>
            <p:nvPr/>
          </p:nvSpPr>
          <p:spPr bwMode="auto">
            <a:xfrm>
              <a:off x="7467600" y="76200"/>
              <a:ext cx="1231900"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endParaRPr lang="en-US" b="1" dirty="0">
                <a:solidFill>
                  <a:srgbClr val="000000"/>
                </a:solidFill>
              </a:endParaRPr>
            </a:p>
          </p:txBody>
        </p:sp>
        <p:sp>
          <p:nvSpPr>
            <p:cNvPr id="9" name="Text Box 6"/>
            <p:cNvSpPr txBox="1">
              <a:spLocks noChangeArrowheads="1"/>
            </p:cNvSpPr>
            <p:nvPr/>
          </p:nvSpPr>
          <p:spPr bwMode="auto">
            <a:xfrm>
              <a:off x="7811173" y="505336"/>
              <a:ext cx="647027" cy="523220"/>
            </a:xfrm>
            <a:prstGeom prst="rect">
              <a:avLst/>
            </a:prstGeom>
            <a:noFill/>
            <a:ln w="12700">
              <a:noFill/>
              <a:miter lim="800000"/>
              <a:headEnd/>
              <a:tailEnd/>
            </a:ln>
          </p:spPr>
          <p:txBody>
            <a:bodyPr>
              <a:spAutoFit/>
            </a:bodyPr>
            <a:lstStyle/>
            <a:p>
              <a:pPr eaLnBrk="0" fontAlgn="base" hangingPunct="0">
                <a:spcBef>
                  <a:spcPct val="0"/>
                </a:spcBef>
                <a:spcAft>
                  <a:spcPct val="0"/>
                </a:spcAft>
              </a:pPr>
              <a:r>
                <a:rPr lang="en-US" sz="1400" b="1" i="1" dirty="0">
                  <a:solidFill>
                    <a:srgbClr val="000000"/>
                  </a:solidFill>
                  <a:latin typeface="Tempus Sans ITC" pitchFamily="82" charset="0"/>
                  <a:cs typeface="Arial" charset="0"/>
                </a:rPr>
                <a:t>ELO</a:t>
              </a:r>
            </a:p>
            <a:p>
              <a:pPr eaLnBrk="0" fontAlgn="base" hangingPunct="0">
                <a:spcBef>
                  <a:spcPct val="0"/>
                </a:spcBef>
                <a:spcAft>
                  <a:spcPct val="0"/>
                </a:spcAft>
              </a:pPr>
              <a:r>
                <a:rPr lang="en-US" sz="1400" b="1" i="1" dirty="0">
                  <a:solidFill>
                    <a:srgbClr val="000000"/>
                  </a:solidFill>
                  <a:latin typeface="Tempus Sans ITC" pitchFamily="82" charset="0"/>
                  <a:cs typeface="Arial" charset="0"/>
                </a:rPr>
                <a:t>  7</a:t>
              </a:r>
            </a:p>
          </p:txBody>
        </p:sp>
      </p:grpSp>
      <p:sp>
        <p:nvSpPr>
          <p:cNvPr id="11" name="Oval 10"/>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2018518448"/>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4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4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443">
                                            <p:txEl>
                                              <p:pRg st="4" end="4"/>
                                            </p:txEl>
                                          </p:spTgt>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90115" name="Rectangle 2"/>
          <p:cNvSpPr>
            <a:spLocks noGrp="1" noChangeArrowheads="1"/>
          </p:cNvSpPr>
          <p:nvPr>
            <p:ph type="title"/>
          </p:nvPr>
        </p:nvSpPr>
        <p:spPr>
          <a:xfrm>
            <a:off x="2620284" y="152400"/>
            <a:ext cx="6937375" cy="1143000"/>
          </a:xfrm>
        </p:spPr>
        <p:txBody>
          <a:bodyPr/>
          <a:lstStyle/>
          <a:p>
            <a:pPr eaLnBrk="1" hangingPunct="1">
              <a:buClr>
                <a:srgbClr val="FFFF00"/>
              </a:buClr>
            </a:pPr>
            <a:r>
              <a:rPr lang="en-US" sz="4000" dirty="0">
                <a:solidFill>
                  <a:schemeClr val="tx1"/>
                </a:solidFill>
              </a:rPr>
              <a:t>Obtain Authority –</a:t>
            </a:r>
            <a:br>
              <a:rPr lang="en-US" sz="4000" dirty="0">
                <a:solidFill>
                  <a:schemeClr val="tx1"/>
                </a:solidFill>
              </a:rPr>
            </a:br>
            <a:r>
              <a:rPr lang="en-US" sz="3400" dirty="0">
                <a:solidFill>
                  <a:srgbClr val="0000FF"/>
                </a:solidFill>
              </a:rPr>
              <a:t>Investigation</a:t>
            </a:r>
          </a:p>
        </p:txBody>
      </p:sp>
      <p:sp>
        <p:nvSpPr>
          <p:cNvPr id="90116" name="Rectangle 6"/>
          <p:cNvSpPr>
            <a:spLocks noChangeArrowheads="1"/>
          </p:cNvSpPr>
          <p:nvPr/>
        </p:nvSpPr>
        <p:spPr bwMode="auto">
          <a:xfrm>
            <a:off x="1704295" y="6100160"/>
            <a:ext cx="8725580" cy="369332"/>
          </a:xfrm>
          <a:prstGeom prst="rect">
            <a:avLst/>
          </a:prstGeom>
          <a:noFill/>
          <a:ln w="9525">
            <a:noFill/>
            <a:miter lim="800000"/>
            <a:headEnd/>
            <a:tailEnd/>
          </a:ln>
        </p:spPr>
        <p:txBody>
          <a:bodyPr wrap="square">
            <a:spAutoFit/>
          </a:bodyPr>
          <a:lstStyle/>
          <a:p>
            <a:pPr fontAlgn="base">
              <a:spcBef>
                <a:spcPct val="0"/>
              </a:spcBef>
              <a:spcAft>
                <a:spcPct val="0"/>
              </a:spcAft>
            </a:pPr>
            <a:r>
              <a:rPr lang="en-US" b="1" dirty="0">
                <a:solidFill>
                  <a:srgbClr val="FF0000"/>
                </a:solidFill>
                <a:latin typeface="Arial" charset="0"/>
                <a:cs typeface="Arial" charset="0"/>
              </a:rPr>
              <a:t>AR 20-1, Paragraph 7-1b (2); </a:t>
            </a:r>
            <a:r>
              <a:rPr lang="en-US" b="1" u="sng" dirty="0">
                <a:solidFill>
                  <a:srgbClr val="0000FF"/>
                </a:solidFill>
                <a:latin typeface="Arial" charset="0"/>
                <a:cs typeface="Arial" charset="0"/>
              </a:rPr>
              <a:t>The A&amp;I Guide</a:t>
            </a:r>
            <a:r>
              <a:rPr lang="en-US" b="1" dirty="0">
                <a:solidFill>
                  <a:srgbClr val="0000FF"/>
                </a:solidFill>
                <a:latin typeface="Arial" charset="0"/>
                <a:cs typeface="Arial" charset="0"/>
              </a:rPr>
              <a:t>, Part Two, Section 2-9 (II-2-19)</a:t>
            </a:r>
          </a:p>
        </p:txBody>
      </p:sp>
      <p:sp>
        <p:nvSpPr>
          <p:cNvPr id="8" name="Rectangle 3"/>
          <p:cNvSpPr txBox="1">
            <a:spLocks noChangeArrowheads="1"/>
          </p:cNvSpPr>
          <p:nvPr/>
        </p:nvSpPr>
        <p:spPr bwMode="auto">
          <a:xfrm>
            <a:off x="1762706" y="1913518"/>
            <a:ext cx="8915400" cy="4192588"/>
          </a:xfrm>
          <a:prstGeom prst="rect">
            <a:avLst/>
          </a:prstGeom>
          <a:noFill/>
          <a:ln w="9525">
            <a:noFill/>
            <a:miter lim="800000"/>
            <a:headEnd/>
            <a:tailEnd/>
          </a:ln>
        </p:spPr>
        <p:txBody>
          <a:bodyPr/>
          <a:lstStyle/>
          <a:p>
            <a:pPr marL="342900" indent="-342900" fontAlgn="base">
              <a:spcBef>
                <a:spcPct val="20000"/>
              </a:spcBef>
              <a:spcAft>
                <a:spcPts val="1200"/>
              </a:spcAft>
              <a:buFontTx/>
              <a:buChar char="•"/>
              <a:defRPr/>
            </a:pPr>
            <a:r>
              <a:rPr lang="en-US" sz="2400" b="1" kern="0" dirty="0">
                <a:solidFill>
                  <a:srgbClr val="000000"/>
                </a:solidFill>
                <a:latin typeface="Arial"/>
                <a:cs typeface="Arial" charset="0"/>
              </a:rPr>
              <a:t>Requires a written</a:t>
            </a:r>
            <a:r>
              <a:rPr lang="en-US" sz="2400" b="1" i="1" dirty="0">
                <a:solidFill>
                  <a:srgbClr val="0000FF"/>
                </a:solidFill>
                <a:latin typeface="Arial" charset="0"/>
                <a:cs typeface="Arial" charset="0"/>
              </a:rPr>
              <a:t> </a:t>
            </a:r>
            <a:r>
              <a:rPr lang="en-US" sz="2400" b="1" i="1" u="sng" dirty="0">
                <a:solidFill>
                  <a:srgbClr val="0000FF"/>
                </a:solidFill>
                <a:latin typeface="Arial" charset="0"/>
                <a:cs typeface="Arial" charset="0"/>
              </a:rPr>
              <a:t>Directive</a:t>
            </a:r>
            <a:r>
              <a:rPr lang="en-US" sz="2400" b="1" i="1" dirty="0">
                <a:solidFill>
                  <a:srgbClr val="FFFFFF"/>
                </a:solidFill>
                <a:latin typeface="Arial" charset="0"/>
                <a:cs typeface="Arial" charset="0"/>
              </a:rPr>
              <a:t> </a:t>
            </a:r>
            <a:r>
              <a:rPr lang="en-US" sz="2400" b="1" kern="0" dirty="0">
                <a:solidFill>
                  <a:srgbClr val="000000"/>
                </a:solidFill>
                <a:latin typeface="Arial"/>
                <a:cs typeface="Arial" charset="0"/>
              </a:rPr>
              <a:t>from the directing authority </a:t>
            </a:r>
            <a:r>
              <a:rPr lang="en-US" sz="2400" b="1" i="1" kern="0" dirty="0">
                <a:solidFill>
                  <a:srgbClr val="008000"/>
                </a:solidFill>
                <a:latin typeface="Arial"/>
                <a:cs typeface="Arial" charset="0"/>
              </a:rPr>
              <a:t>(CG / TAG / TIG)</a:t>
            </a:r>
          </a:p>
          <a:p>
            <a:pPr marL="342900" indent="-342900" fontAlgn="base">
              <a:spcBef>
                <a:spcPct val="20000"/>
              </a:spcBef>
              <a:spcAft>
                <a:spcPts val="1200"/>
              </a:spcAft>
              <a:buFontTx/>
              <a:buChar char="•"/>
              <a:defRPr/>
            </a:pPr>
            <a:r>
              <a:rPr lang="en-US" sz="2400" b="1" kern="0" dirty="0">
                <a:solidFill>
                  <a:srgbClr val="000000"/>
                </a:solidFill>
                <a:latin typeface="Arial"/>
                <a:cs typeface="Arial" charset="0"/>
              </a:rPr>
              <a:t>The</a:t>
            </a:r>
            <a:r>
              <a:rPr lang="en-US" sz="2400" b="1" kern="0" dirty="0">
                <a:solidFill>
                  <a:srgbClr val="0000FF"/>
                </a:solidFill>
                <a:latin typeface="Arial"/>
                <a:cs typeface="Arial" charset="0"/>
              </a:rPr>
              <a:t> </a:t>
            </a:r>
            <a:r>
              <a:rPr lang="en-US" sz="2400" b="1" i="1" kern="0" dirty="0">
                <a:solidFill>
                  <a:srgbClr val="0000FF"/>
                </a:solidFill>
                <a:latin typeface="Arial"/>
                <a:cs typeface="Arial" charset="0"/>
              </a:rPr>
              <a:t>IG </a:t>
            </a:r>
            <a:r>
              <a:rPr lang="en-US" sz="2400" b="1" kern="0" dirty="0">
                <a:solidFill>
                  <a:srgbClr val="000000"/>
                </a:solidFill>
                <a:latin typeface="Arial"/>
                <a:cs typeface="Arial" charset="0"/>
              </a:rPr>
              <a:t>leading the investigation normally prepares the </a:t>
            </a:r>
            <a:r>
              <a:rPr lang="en-US" sz="2400" b="1" i="1" u="sng" kern="0" dirty="0">
                <a:solidFill>
                  <a:srgbClr val="0000FF"/>
                </a:solidFill>
                <a:latin typeface="Arial"/>
                <a:cs typeface="Arial" charset="0"/>
              </a:rPr>
              <a:t>Action Memorandum</a:t>
            </a:r>
            <a:r>
              <a:rPr lang="en-US" sz="2400" b="1" i="1" kern="0" dirty="0">
                <a:solidFill>
                  <a:srgbClr val="000000"/>
                </a:solidFill>
                <a:latin typeface="Arial"/>
                <a:cs typeface="Arial" charset="0"/>
              </a:rPr>
              <a:t> </a:t>
            </a:r>
            <a:r>
              <a:rPr lang="en-US" sz="2400" b="1" kern="0" dirty="0">
                <a:solidFill>
                  <a:srgbClr val="000000"/>
                </a:solidFill>
                <a:latin typeface="Arial"/>
                <a:cs typeface="Arial" charset="0"/>
              </a:rPr>
              <a:t>and the </a:t>
            </a:r>
            <a:r>
              <a:rPr lang="en-US" sz="2400" b="1" i="1" u="sng" kern="0" dirty="0">
                <a:solidFill>
                  <a:srgbClr val="0000FF"/>
                </a:solidFill>
                <a:latin typeface="Arial"/>
                <a:cs typeface="Arial" charset="0"/>
              </a:rPr>
              <a:t>Directive</a:t>
            </a:r>
          </a:p>
          <a:p>
            <a:pPr marL="342900" indent="-342900" fontAlgn="base">
              <a:spcBef>
                <a:spcPct val="20000"/>
              </a:spcBef>
              <a:spcAft>
                <a:spcPts val="1200"/>
              </a:spcAft>
              <a:buFontTx/>
              <a:buChar char="•"/>
              <a:defRPr/>
            </a:pPr>
            <a:r>
              <a:rPr lang="en-US" sz="2400" b="1" kern="0" dirty="0">
                <a:solidFill>
                  <a:srgbClr val="000000"/>
                </a:solidFill>
                <a:latin typeface="Arial"/>
                <a:cs typeface="Arial" charset="0"/>
              </a:rPr>
              <a:t>The </a:t>
            </a:r>
            <a:r>
              <a:rPr lang="en-US" sz="2400" b="1" i="1" kern="0" dirty="0">
                <a:solidFill>
                  <a:srgbClr val="0000FF"/>
                </a:solidFill>
                <a:latin typeface="Arial"/>
                <a:cs typeface="Arial" charset="0"/>
              </a:rPr>
              <a:t>CIG</a:t>
            </a:r>
            <a:r>
              <a:rPr lang="en-US" sz="2400" b="1" kern="0" dirty="0">
                <a:solidFill>
                  <a:srgbClr val="000000"/>
                </a:solidFill>
                <a:latin typeface="Arial"/>
                <a:cs typeface="Arial" charset="0"/>
              </a:rPr>
              <a:t> normally briefs the directing authority to request signature on the </a:t>
            </a:r>
            <a:r>
              <a:rPr lang="en-US" sz="2400" b="1" i="1" u="sng" kern="0" dirty="0">
                <a:solidFill>
                  <a:srgbClr val="0000FF"/>
                </a:solidFill>
                <a:latin typeface="Arial"/>
                <a:cs typeface="Arial" charset="0"/>
              </a:rPr>
              <a:t>Directive</a:t>
            </a:r>
            <a:r>
              <a:rPr lang="en-US" sz="2400" b="1" kern="0" dirty="0">
                <a:solidFill>
                  <a:srgbClr val="000000"/>
                </a:solidFill>
                <a:latin typeface="Arial"/>
                <a:cs typeface="Arial" charset="0"/>
              </a:rPr>
              <a:t> </a:t>
            </a:r>
          </a:p>
          <a:p>
            <a:pPr marL="342900" indent="-342900" fontAlgn="base">
              <a:spcBef>
                <a:spcPct val="20000"/>
              </a:spcBef>
              <a:spcAft>
                <a:spcPts val="1200"/>
              </a:spcAft>
              <a:buFontTx/>
              <a:buChar char="•"/>
              <a:defRPr/>
            </a:pPr>
            <a:r>
              <a:rPr lang="en-US" sz="2400" b="1" kern="0" dirty="0">
                <a:solidFill>
                  <a:srgbClr val="000000"/>
                </a:solidFill>
                <a:latin typeface="Arial"/>
                <a:cs typeface="Arial" charset="0"/>
              </a:rPr>
              <a:t>Results in an </a:t>
            </a:r>
            <a:r>
              <a:rPr lang="en-US" sz="2400" b="1" u="sng" kern="0" dirty="0">
                <a:solidFill>
                  <a:srgbClr val="0000FF"/>
                </a:solidFill>
                <a:latin typeface="Arial"/>
                <a:cs typeface="Arial" charset="0"/>
              </a:rPr>
              <a:t>ROI</a:t>
            </a:r>
          </a:p>
          <a:p>
            <a:pPr marL="342900" indent="-342900" fontAlgn="base">
              <a:spcBef>
                <a:spcPct val="20000"/>
              </a:spcBef>
              <a:spcAft>
                <a:spcPts val="1200"/>
              </a:spcAft>
              <a:buFontTx/>
              <a:buChar char="•"/>
              <a:defRPr/>
            </a:pPr>
            <a:endParaRPr lang="en-US" sz="2400" b="1" i="1" u="sng" kern="0" dirty="0">
              <a:solidFill>
                <a:srgbClr val="0000FF"/>
              </a:solidFill>
              <a:latin typeface="Arial"/>
              <a:cs typeface="Arial" charset="0"/>
            </a:endParaRPr>
          </a:p>
        </p:txBody>
      </p:sp>
      <p:pic>
        <p:nvPicPr>
          <p:cNvPr id="7" name="Picture 7" descr="GEN Washington.png"/>
          <p:cNvPicPr>
            <a:picLocks noChangeAspect="1"/>
          </p:cNvPicPr>
          <p:nvPr/>
        </p:nvPicPr>
        <p:blipFill>
          <a:blip r:embed="rId3" cstate="print"/>
          <a:srcRect/>
          <a:stretch>
            <a:fillRect/>
          </a:stretch>
        </p:blipFill>
        <p:spPr bwMode="auto">
          <a:xfrm>
            <a:off x="7366499" y="4700094"/>
            <a:ext cx="1265580" cy="1383278"/>
          </a:xfrm>
          <a:prstGeom prst="rect">
            <a:avLst/>
          </a:prstGeom>
          <a:noFill/>
          <a:ln w="9525">
            <a:noFill/>
            <a:miter lim="800000"/>
            <a:headEnd/>
            <a:tailEnd/>
          </a:ln>
        </p:spPr>
      </p:pic>
      <p:sp>
        <p:nvSpPr>
          <p:cNvPr id="11" name="Rectangle 10"/>
          <p:cNvSpPr/>
          <p:nvPr/>
        </p:nvSpPr>
        <p:spPr>
          <a:xfrm>
            <a:off x="5240020" y="1387954"/>
            <a:ext cx="1313180" cy="461665"/>
          </a:xfrm>
          <a:prstGeom prst="rect">
            <a:avLst/>
          </a:prstGeom>
        </p:spPr>
        <p:txBody>
          <a:bodyPr wrap="none">
            <a:spAutoFit/>
          </a:bodyPr>
          <a:lstStyle/>
          <a:p>
            <a:pPr fontAlgn="base">
              <a:spcBef>
                <a:spcPct val="0"/>
              </a:spcBef>
              <a:spcAft>
                <a:spcPct val="0"/>
              </a:spcAft>
            </a:pPr>
            <a:r>
              <a:rPr lang="en-US" sz="2400" b="1" dirty="0">
                <a:solidFill>
                  <a:srgbClr val="000000"/>
                </a:solidFill>
                <a:latin typeface="Arial" charset="0"/>
                <a:cs typeface="Arial" charset="0"/>
              </a:rPr>
              <a:t>(Step 2)</a:t>
            </a:r>
            <a:endParaRPr lang="en-US" sz="2400" b="1" dirty="0">
              <a:solidFill>
                <a:srgbClr val="FFFFFF"/>
              </a:solidFill>
              <a:latin typeface="Arial" charset="0"/>
              <a:cs typeface="Arial" charset="0"/>
            </a:endParaRPr>
          </a:p>
        </p:txBody>
      </p:sp>
      <p:grpSp>
        <p:nvGrpSpPr>
          <p:cNvPr id="12" name="Group 12"/>
          <p:cNvGrpSpPr>
            <a:grpSpLocks/>
          </p:cNvGrpSpPr>
          <p:nvPr/>
        </p:nvGrpSpPr>
        <p:grpSpPr bwMode="auto">
          <a:xfrm>
            <a:off x="9436100" y="152400"/>
            <a:ext cx="1231900" cy="1219200"/>
            <a:chOff x="7467600" y="76200"/>
            <a:chExt cx="1231900" cy="1219200"/>
          </a:xfrm>
        </p:grpSpPr>
        <p:sp>
          <p:nvSpPr>
            <p:cNvPr id="13" name="AutoShape 5"/>
            <p:cNvSpPr>
              <a:spLocks noChangeArrowheads="1"/>
            </p:cNvSpPr>
            <p:nvPr/>
          </p:nvSpPr>
          <p:spPr bwMode="auto">
            <a:xfrm>
              <a:off x="7467600" y="76200"/>
              <a:ext cx="1231900"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endParaRPr lang="en-US" b="1" dirty="0">
                <a:solidFill>
                  <a:srgbClr val="000000"/>
                </a:solidFill>
              </a:endParaRPr>
            </a:p>
          </p:txBody>
        </p:sp>
        <p:sp>
          <p:nvSpPr>
            <p:cNvPr id="14" name="Text Box 6"/>
            <p:cNvSpPr txBox="1">
              <a:spLocks noChangeArrowheads="1"/>
            </p:cNvSpPr>
            <p:nvPr/>
          </p:nvSpPr>
          <p:spPr bwMode="auto">
            <a:xfrm>
              <a:off x="7811173" y="505336"/>
              <a:ext cx="647027" cy="523220"/>
            </a:xfrm>
            <a:prstGeom prst="rect">
              <a:avLst/>
            </a:prstGeom>
            <a:noFill/>
            <a:ln w="12700">
              <a:noFill/>
              <a:miter lim="800000"/>
              <a:headEnd/>
              <a:tailEnd/>
            </a:ln>
          </p:spPr>
          <p:txBody>
            <a:bodyPr>
              <a:spAutoFit/>
            </a:bodyPr>
            <a:lstStyle/>
            <a:p>
              <a:pPr eaLnBrk="0" fontAlgn="base" hangingPunct="0">
                <a:spcBef>
                  <a:spcPct val="0"/>
                </a:spcBef>
                <a:spcAft>
                  <a:spcPct val="0"/>
                </a:spcAft>
              </a:pPr>
              <a:r>
                <a:rPr lang="en-US" sz="1400" b="1" i="1" dirty="0">
                  <a:solidFill>
                    <a:srgbClr val="000000"/>
                  </a:solidFill>
                  <a:latin typeface="Tempus Sans ITC" pitchFamily="82" charset="0"/>
                  <a:cs typeface="Arial" charset="0"/>
                </a:rPr>
                <a:t>ELO</a:t>
              </a:r>
            </a:p>
            <a:p>
              <a:pPr eaLnBrk="0" fontAlgn="base" hangingPunct="0">
                <a:spcBef>
                  <a:spcPct val="0"/>
                </a:spcBef>
                <a:spcAft>
                  <a:spcPct val="0"/>
                </a:spcAft>
              </a:pPr>
              <a:r>
                <a:rPr lang="en-US" sz="1400" b="1" i="1" dirty="0">
                  <a:solidFill>
                    <a:srgbClr val="000000"/>
                  </a:solidFill>
                  <a:latin typeface="Tempus Sans ITC" pitchFamily="82" charset="0"/>
                  <a:cs typeface="Arial" charset="0"/>
                </a:rPr>
                <a:t>  7</a:t>
              </a:r>
            </a:p>
          </p:txBody>
        </p:sp>
      </p:grpSp>
      <p:sp>
        <p:nvSpPr>
          <p:cNvPr id="16" name="Oval 15"/>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1351621243"/>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par>
                                <p:cTn id="21" presetID="1" presetClass="exit"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P spid="16"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91139" name="Rectangle 2"/>
          <p:cNvSpPr>
            <a:spLocks noGrp="1" noChangeArrowheads="1"/>
          </p:cNvSpPr>
          <p:nvPr>
            <p:ph type="title"/>
          </p:nvPr>
        </p:nvSpPr>
        <p:spPr>
          <a:xfrm>
            <a:off x="3156856" y="152400"/>
            <a:ext cx="5867400" cy="685800"/>
          </a:xfrm>
        </p:spPr>
        <p:txBody>
          <a:bodyPr/>
          <a:lstStyle/>
          <a:p>
            <a:pPr eaLnBrk="1" hangingPunct="1">
              <a:buClr>
                <a:srgbClr val="FFFF66"/>
              </a:buClr>
            </a:pPr>
            <a:r>
              <a:rPr lang="en-US" sz="4000" dirty="0">
                <a:solidFill>
                  <a:schemeClr val="tx1"/>
                </a:solidFill>
              </a:rPr>
              <a:t>Action Memorandum</a:t>
            </a:r>
          </a:p>
        </p:txBody>
      </p:sp>
      <p:sp>
        <p:nvSpPr>
          <p:cNvPr id="69636" name="Rectangle 3"/>
          <p:cNvSpPr>
            <a:spLocks noGrp="1" noChangeArrowheads="1"/>
          </p:cNvSpPr>
          <p:nvPr>
            <p:ph type="body" idx="1"/>
          </p:nvPr>
        </p:nvSpPr>
        <p:spPr>
          <a:xfrm>
            <a:off x="1762706" y="1915106"/>
            <a:ext cx="7772400" cy="4114800"/>
          </a:xfrm>
        </p:spPr>
        <p:txBody>
          <a:bodyPr/>
          <a:lstStyle/>
          <a:p>
            <a:pPr eaLnBrk="1" hangingPunct="1"/>
            <a:r>
              <a:rPr lang="en-US" sz="2600" dirty="0"/>
              <a:t>Gives background information</a:t>
            </a:r>
          </a:p>
          <a:p>
            <a:pPr eaLnBrk="1" hangingPunct="1"/>
            <a:r>
              <a:rPr lang="en-US" sz="2600" dirty="0"/>
              <a:t>States the allegation(s)</a:t>
            </a:r>
          </a:p>
          <a:p>
            <a:pPr eaLnBrk="1" hangingPunct="1"/>
            <a:r>
              <a:rPr lang="en-US" sz="2600" dirty="0"/>
              <a:t>Summarizes the </a:t>
            </a:r>
            <a:r>
              <a:rPr lang="en-US" sz="2600" i="1" u="sng" dirty="0"/>
              <a:t>entire</a:t>
            </a:r>
            <a:r>
              <a:rPr lang="en-US" sz="2600" dirty="0"/>
              <a:t> case</a:t>
            </a:r>
          </a:p>
          <a:p>
            <a:pPr eaLnBrk="1" hangingPunct="1"/>
            <a:r>
              <a:rPr lang="en-US" sz="2600" dirty="0"/>
              <a:t>Provides the </a:t>
            </a:r>
            <a:r>
              <a:rPr lang="en-US" sz="2600" i="1" u="sng" dirty="0"/>
              <a:t>scope</a:t>
            </a:r>
            <a:r>
              <a:rPr lang="en-US" sz="2600" dirty="0"/>
              <a:t> and the </a:t>
            </a:r>
          </a:p>
          <a:p>
            <a:pPr eaLnBrk="1" hangingPunct="1">
              <a:buFontTx/>
              <a:buNone/>
            </a:pPr>
            <a:r>
              <a:rPr lang="en-US" sz="2600" dirty="0"/>
              <a:t>	</a:t>
            </a:r>
            <a:r>
              <a:rPr lang="en-US" sz="2600" i="1" u="sng" dirty="0"/>
              <a:t>limits</a:t>
            </a:r>
            <a:r>
              <a:rPr lang="en-US" sz="2600" i="1" dirty="0"/>
              <a:t> </a:t>
            </a:r>
            <a:r>
              <a:rPr lang="en-US" sz="2600" dirty="0"/>
              <a:t>of the investigation</a:t>
            </a:r>
          </a:p>
          <a:p>
            <a:pPr eaLnBrk="1" hangingPunct="1"/>
            <a:r>
              <a:rPr lang="en-US" sz="2600" dirty="0"/>
              <a:t>Includes SJA opinion</a:t>
            </a:r>
          </a:p>
          <a:p>
            <a:pPr eaLnBrk="1" hangingPunct="1"/>
            <a:r>
              <a:rPr lang="en-US" sz="2600" dirty="0"/>
              <a:t>Recommends approval to proceed</a:t>
            </a:r>
          </a:p>
          <a:p>
            <a:pPr eaLnBrk="1" hangingPunct="1"/>
            <a:r>
              <a:rPr lang="en-US" sz="2600" dirty="0"/>
              <a:t>Signed by the Command IG</a:t>
            </a:r>
          </a:p>
          <a:p>
            <a:pPr eaLnBrk="1" hangingPunct="1"/>
            <a:r>
              <a:rPr lang="en-US" sz="2600" dirty="0">
                <a:solidFill>
                  <a:srgbClr val="FF0000"/>
                </a:solidFill>
              </a:rPr>
              <a:t>This is pre-decisional:  </a:t>
            </a:r>
            <a:r>
              <a:rPr lang="en-US" sz="2600" i="1" u="sng" dirty="0">
                <a:solidFill>
                  <a:srgbClr val="FF0000"/>
                </a:solidFill>
              </a:rPr>
              <a:t>NOT RELEASABLE </a:t>
            </a:r>
          </a:p>
        </p:txBody>
      </p:sp>
      <p:grpSp>
        <p:nvGrpSpPr>
          <p:cNvPr id="91141" name="Group 6"/>
          <p:cNvGrpSpPr>
            <a:grpSpLocks/>
          </p:cNvGrpSpPr>
          <p:nvPr/>
        </p:nvGrpSpPr>
        <p:grpSpPr bwMode="auto">
          <a:xfrm>
            <a:off x="7924800" y="1066801"/>
            <a:ext cx="2527300" cy="3571875"/>
            <a:chOff x="5930400" y="2286000"/>
            <a:chExt cx="2527800" cy="3571200"/>
          </a:xfrm>
        </p:grpSpPr>
        <p:sp>
          <p:nvSpPr>
            <p:cNvPr id="70661" name="Documents"/>
            <p:cNvSpPr>
              <a:spLocks noEditPoints="1" noChangeArrowheads="1"/>
            </p:cNvSpPr>
            <p:nvPr/>
          </p:nvSpPr>
          <p:spPr bwMode="auto">
            <a:xfrm>
              <a:off x="6476608" y="2286000"/>
              <a:ext cx="1981592" cy="2971238"/>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fontAlgn="base">
                <a:spcBef>
                  <a:spcPct val="0"/>
                </a:spcBef>
                <a:spcAft>
                  <a:spcPct val="0"/>
                </a:spcAft>
                <a:defRPr/>
              </a:pPr>
              <a:endParaRPr lang="en-US" sz="2400" b="1" dirty="0">
                <a:solidFill>
                  <a:srgbClr val="FFFFFF"/>
                </a:solidFill>
                <a:latin typeface="Arial" pitchFamily="34" charset="0"/>
                <a:cs typeface="Arial" pitchFamily="34" charset="0"/>
              </a:endParaRPr>
            </a:p>
          </p:txBody>
        </p:sp>
        <p:sp>
          <p:nvSpPr>
            <p:cNvPr id="6" name="Documents"/>
            <p:cNvSpPr>
              <a:spLocks noEditPoints="1" noChangeArrowheads="1"/>
            </p:cNvSpPr>
            <p:nvPr/>
          </p:nvSpPr>
          <p:spPr bwMode="auto">
            <a:xfrm>
              <a:off x="5930400" y="2885962"/>
              <a:ext cx="1981592" cy="2971238"/>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fontAlgn="base">
                <a:spcBef>
                  <a:spcPct val="0"/>
                </a:spcBef>
                <a:spcAft>
                  <a:spcPct val="0"/>
                </a:spcAft>
                <a:defRPr/>
              </a:pPr>
              <a:endParaRPr lang="en-US" sz="2400" b="1" dirty="0">
                <a:solidFill>
                  <a:srgbClr val="FFFFFF"/>
                </a:solidFill>
                <a:latin typeface="Arial" pitchFamily="34" charset="0"/>
                <a:cs typeface="Arial" pitchFamily="34" charset="0"/>
              </a:endParaRPr>
            </a:p>
          </p:txBody>
        </p:sp>
      </p:grpSp>
      <p:sp>
        <p:nvSpPr>
          <p:cNvPr id="10" name="&quot;No&quot; Symbol 9"/>
          <p:cNvSpPr/>
          <p:nvPr/>
        </p:nvSpPr>
        <p:spPr bwMode="auto">
          <a:xfrm>
            <a:off x="7772400" y="2438400"/>
            <a:ext cx="2560638" cy="1168400"/>
          </a:xfrm>
          <a:prstGeom prst="noSmoking">
            <a:avLst>
              <a:gd name="adj" fmla="val 4085"/>
            </a:avLst>
          </a:prstGeom>
          <a:solidFill>
            <a:srgbClr val="FF0000"/>
          </a:solidFill>
          <a:ln w="76200" cap="flat" cmpd="sng" algn="ctr">
            <a:noFill/>
            <a:prstDash val="solid"/>
            <a:round/>
            <a:headEnd type="none" w="med" len="med"/>
            <a:tailEnd type="none" w="med" len="med"/>
          </a:ln>
          <a:effectLst/>
        </p:spPr>
        <p:txBody>
          <a:bodyPr>
            <a:spAutoFit/>
          </a:bodyPr>
          <a:lstStyle/>
          <a:p>
            <a:pPr algn="ctr" fontAlgn="base">
              <a:spcBef>
                <a:spcPct val="0"/>
              </a:spcBef>
              <a:spcAft>
                <a:spcPct val="0"/>
              </a:spcAft>
              <a:defRPr/>
            </a:pPr>
            <a:r>
              <a:rPr lang="en-US" sz="4800" b="1" dirty="0">
                <a:solidFill>
                  <a:srgbClr val="000000"/>
                </a:solidFill>
                <a:latin typeface="Arial Black" pitchFamily="34" charset="0"/>
                <a:cs typeface="Arial" charset="0"/>
              </a:rPr>
              <a:t>FOIA</a:t>
            </a:r>
          </a:p>
        </p:txBody>
      </p:sp>
      <p:sp>
        <p:nvSpPr>
          <p:cNvPr id="11" name="TextBox 10"/>
          <p:cNvSpPr txBox="1">
            <a:spLocks noChangeArrowheads="1"/>
          </p:cNvSpPr>
          <p:nvPr/>
        </p:nvSpPr>
        <p:spPr bwMode="auto">
          <a:xfrm>
            <a:off x="7804150" y="3657600"/>
            <a:ext cx="1873250" cy="584200"/>
          </a:xfrm>
          <a:prstGeom prst="rect">
            <a:avLst/>
          </a:prstGeom>
          <a:noFill/>
          <a:ln w="9525">
            <a:noFill/>
            <a:miter lim="800000"/>
            <a:headEnd/>
            <a:tailEnd/>
          </a:ln>
        </p:spPr>
        <p:txBody>
          <a:bodyPr wrap="none">
            <a:spAutoFit/>
          </a:bodyPr>
          <a:lstStyle/>
          <a:p>
            <a:pPr fontAlgn="base">
              <a:spcBef>
                <a:spcPct val="0"/>
              </a:spcBef>
              <a:spcAft>
                <a:spcPct val="0"/>
              </a:spcAft>
            </a:pPr>
            <a:r>
              <a:rPr lang="en-US" sz="3200" b="1" dirty="0">
                <a:solidFill>
                  <a:srgbClr val="000000"/>
                </a:solidFill>
                <a:latin typeface="Arial" charset="0"/>
                <a:cs typeface="Arial" charset="0"/>
              </a:rPr>
              <a:t>EXEMPT</a:t>
            </a:r>
          </a:p>
        </p:txBody>
      </p:sp>
      <p:sp>
        <p:nvSpPr>
          <p:cNvPr id="12" name="Rectangle 11"/>
          <p:cNvSpPr/>
          <p:nvPr/>
        </p:nvSpPr>
        <p:spPr>
          <a:xfrm>
            <a:off x="3657600" y="766796"/>
            <a:ext cx="4953000" cy="461665"/>
          </a:xfrm>
          <a:prstGeom prst="rect">
            <a:avLst/>
          </a:prstGeom>
        </p:spPr>
        <p:txBody>
          <a:bodyPr wrap="square">
            <a:spAutoFit/>
          </a:bodyPr>
          <a:lstStyle/>
          <a:p>
            <a:pPr algn="ctr" fontAlgn="base">
              <a:spcBef>
                <a:spcPct val="0"/>
              </a:spcBef>
              <a:spcAft>
                <a:spcPct val="0"/>
              </a:spcAft>
            </a:pPr>
            <a:r>
              <a:rPr lang="en-US" sz="2400" b="1" dirty="0">
                <a:solidFill>
                  <a:srgbClr val="000000"/>
                </a:solidFill>
                <a:latin typeface="Arial" charset="0"/>
                <a:cs typeface="Arial" charset="0"/>
              </a:rPr>
              <a:t>(Step 2)</a:t>
            </a:r>
            <a:endParaRPr lang="en-US" sz="2400" b="1" dirty="0">
              <a:solidFill>
                <a:srgbClr val="FFFFFF"/>
              </a:solidFill>
              <a:latin typeface="Arial" charset="0"/>
              <a:cs typeface="Arial" charset="0"/>
            </a:endParaRPr>
          </a:p>
        </p:txBody>
      </p:sp>
      <p:sp>
        <p:nvSpPr>
          <p:cNvPr id="14" name="Oval 13"/>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746327096"/>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1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636">
                                            <p:txEl>
                                              <p:pRg st="8" end="8"/>
                                            </p:txEl>
                                          </p:spTgt>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92163" name="Rectangle 3"/>
          <p:cNvSpPr>
            <a:spLocks noGrp="1" noChangeArrowheads="1"/>
          </p:cNvSpPr>
          <p:nvPr>
            <p:ph type="body" idx="1"/>
          </p:nvPr>
        </p:nvSpPr>
        <p:spPr>
          <a:xfrm>
            <a:off x="1762707" y="1914662"/>
            <a:ext cx="8061325" cy="4087813"/>
          </a:xfrm>
        </p:spPr>
        <p:txBody>
          <a:bodyPr/>
          <a:lstStyle/>
          <a:p>
            <a:pPr eaLnBrk="1" hangingPunct="1"/>
            <a:r>
              <a:rPr lang="en-US" sz="2800" dirty="0"/>
              <a:t>Authorizes the investigation or inquiry</a:t>
            </a:r>
          </a:p>
          <a:p>
            <a:pPr eaLnBrk="1" hangingPunct="1"/>
            <a:r>
              <a:rPr lang="en-US" sz="2800" dirty="0"/>
              <a:t>General description of the allegation</a:t>
            </a:r>
          </a:p>
          <a:p>
            <a:pPr lvl="1" eaLnBrk="1" hangingPunct="1">
              <a:lnSpc>
                <a:spcPct val="20000"/>
              </a:lnSpc>
            </a:pPr>
            <a:endParaRPr lang="en-US" sz="1000" dirty="0"/>
          </a:p>
          <a:p>
            <a:pPr lvl="1" eaLnBrk="1" hangingPunct="1"/>
            <a:r>
              <a:rPr lang="en-US" i="1" u="sng" dirty="0">
                <a:solidFill>
                  <a:srgbClr val="FF0000"/>
                </a:solidFill>
              </a:rPr>
              <a:t>Names are not included</a:t>
            </a:r>
            <a:r>
              <a:rPr lang="en-US" i="1" dirty="0">
                <a:solidFill>
                  <a:srgbClr val="FF0000"/>
                </a:solidFill>
              </a:rPr>
              <a:t> </a:t>
            </a:r>
            <a:r>
              <a:rPr lang="en-US" dirty="0"/>
              <a:t>to protect confidentiality</a:t>
            </a:r>
          </a:p>
          <a:p>
            <a:pPr lvl="1" eaLnBrk="1" hangingPunct="1">
              <a:lnSpc>
                <a:spcPct val="40000"/>
              </a:lnSpc>
            </a:pPr>
            <a:endParaRPr lang="en-US" sz="1000" dirty="0"/>
          </a:p>
          <a:p>
            <a:pPr lvl="1" eaLnBrk="1" hangingPunct="1"/>
            <a:r>
              <a:rPr lang="en-US" i="1" u="sng" dirty="0"/>
              <a:t>Directive</a:t>
            </a:r>
            <a:r>
              <a:rPr lang="en-US" dirty="0">
                <a:solidFill>
                  <a:srgbClr val="FF0000"/>
                </a:solidFill>
              </a:rPr>
              <a:t> </a:t>
            </a:r>
            <a:r>
              <a:rPr lang="en-US" i="1" u="sng" dirty="0"/>
              <a:t>IS RELEASABLE</a:t>
            </a:r>
            <a:r>
              <a:rPr lang="en-US" i="1" dirty="0"/>
              <a:t> </a:t>
            </a:r>
            <a:r>
              <a:rPr lang="en-US" dirty="0"/>
              <a:t>and   presented to all those necessary             to show your authority</a:t>
            </a:r>
          </a:p>
          <a:p>
            <a:pPr eaLnBrk="1" hangingPunct="1"/>
            <a:endParaRPr lang="en-US" sz="1000" dirty="0"/>
          </a:p>
          <a:p>
            <a:pPr eaLnBrk="1" hangingPunct="1"/>
            <a:r>
              <a:rPr lang="en-US" sz="2800" dirty="0"/>
              <a:t>Signed by the Directing Authority</a:t>
            </a:r>
          </a:p>
          <a:p>
            <a:pPr eaLnBrk="1" hangingPunct="1">
              <a:lnSpc>
                <a:spcPct val="30000"/>
              </a:lnSpc>
              <a:buFontTx/>
              <a:buNone/>
            </a:pPr>
            <a:endParaRPr lang="en-US" sz="2800" dirty="0"/>
          </a:p>
        </p:txBody>
      </p:sp>
      <p:sp>
        <p:nvSpPr>
          <p:cNvPr id="92164" name="Rectangle 1"/>
          <p:cNvSpPr>
            <a:spLocks noGrp="1" noChangeArrowheads="1"/>
          </p:cNvSpPr>
          <p:nvPr>
            <p:ph type="title"/>
          </p:nvPr>
        </p:nvSpPr>
        <p:spPr>
          <a:xfrm>
            <a:off x="2057401" y="304800"/>
            <a:ext cx="8080375" cy="685800"/>
          </a:xfrm>
        </p:spPr>
        <p:txBody>
          <a:bodyPr/>
          <a:lstStyle/>
          <a:p>
            <a:pPr eaLnBrk="1" hangingPunct="1">
              <a:buClr>
                <a:srgbClr val="FFFF66"/>
              </a:buClr>
            </a:pPr>
            <a:r>
              <a:rPr lang="en-US" dirty="0">
                <a:solidFill>
                  <a:schemeClr val="tx1"/>
                </a:solidFill>
              </a:rPr>
              <a:t>Directive</a:t>
            </a:r>
          </a:p>
        </p:txBody>
      </p:sp>
      <p:sp>
        <p:nvSpPr>
          <p:cNvPr id="71687" name="Document"/>
          <p:cNvSpPr>
            <a:spLocks noEditPoints="1" noChangeArrowheads="1"/>
          </p:cNvSpPr>
          <p:nvPr/>
        </p:nvSpPr>
        <p:spPr bwMode="auto">
          <a:xfrm>
            <a:off x="8839200" y="3448050"/>
            <a:ext cx="1352550" cy="180975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fontAlgn="base">
              <a:spcBef>
                <a:spcPct val="0"/>
              </a:spcBef>
              <a:spcAft>
                <a:spcPct val="0"/>
              </a:spcAft>
              <a:defRPr/>
            </a:pPr>
            <a:endParaRPr lang="en-US" sz="2400" b="1" dirty="0">
              <a:solidFill>
                <a:srgbClr val="FFFFFF"/>
              </a:solidFill>
              <a:latin typeface="Arial" pitchFamily="34" charset="0"/>
              <a:cs typeface="Arial" pitchFamily="34" charset="0"/>
            </a:endParaRPr>
          </a:p>
        </p:txBody>
      </p:sp>
      <p:sp>
        <p:nvSpPr>
          <p:cNvPr id="7" name="TextBox 6"/>
          <p:cNvSpPr txBox="1">
            <a:spLocks noChangeArrowheads="1"/>
          </p:cNvSpPr>
          <p:nvPr/>
        </p:nvSpPr>
        <p:spPr bwMode="auto">
          <a:xfrm rot="-3076283">
            <a:off x="8728870" y="3893345"/>
            <a:ext cx="1636713" cy="892175"/>
          </a:xfrm>
          <a:prstGeom prst="rect">
            <a:avLst/>
          </a:prstGeom>
          <a:noFill/>
          <a:ln w="9525">
            <a:noFill/>
            <a:miter lim="800000"/>
            <a:headEnd/>
            <a:tailEnd/>
          </a:ln>
        </p:spPr>
        <p:txBody>
          <a:bodyPr wrap="none">
            <a:spAutoFit/>
          </a:bodyPr>
          <a:lstStyle/>
          <a:p>
            <a:pPr algn="ctr" fontAlgn="base">
              <a:spcBef>
                <a:spcPct val="0"/>
              </a:spcBef>
              <a:spcAft>
                <a:spcPct val="0"/>
              </a:spcAft>
            </a:pPr>
            <a:r>
              <a:rPr lang="en-US" sz="2400" b="1" dirty="0">
                <a:solidFill>
                  <a:srgbClr val="000000"/>
                </a:solidFill>
                <a:latin typeface="Arial" charset="0"/>
                <a:cs typeface="Arial" charset="0"/>
              </a:rPr>
              <a:t>subject to</a:t>
            </a:r>
          </a:p>
          <a:p>
            <a:pPr algn="ctr" fontAlgn="base">
              <a:spcBef>
                <a:spcPct val="0"/>
              </a:spcBef>
              <a:spcAft>
                <a:spcPct val="0"/>
              </a:spcAft>
            </a:pPr>
            <a:r>
              <a:rPr lang="en-US" sz="2800" b="1" dirty="0">
                <a:solidFill>
                  <a:srgbClr val="000000"/>
                </a:solidFill>
                <a:latin typeface="Arial" charset="0"/>
                <a:cs typeface="Arial" charset="0"/>
              </a:rPr>
              <a:t>FOIA</a:t>
            </a:r>
          </a:p>
        </p:txBody>
      </p:sp>
      <p:sp>
        <p:nvSpPr>
          <p:cNvPr id="8" name="Rectangle 7"/>
          <p:cNvSpPr/>
          <p:nvPr/>
        </p:nvSpPr>
        <p:spPr>
          <a:xfrm>
            <a:off x="3657600" y="909936"/>
            <a:ext cx="4953000" cy="461665"/>
          </a:xfrm>
          <a:prstGeom prst="rect">
            <a:avLst/>
          </a:prstGeom>
        </p:spPr>
        <p:txBody>
          <a:bodyPr wrap="square">
            <a:spAutoFit/>
          </a:bodyPr>
          <a:lstStyle/>
          <a:p>
            <a:pPr algn="ctr" fontAlgn="base">
              <a:spcBef>
                <a:spcPct val="0"/>
              </a:spcBef>
              <a:spcAft>
                <a:spcPct val="0"/>
              </a:spcAft>
            </a:pPr>
            <a:r>
              <a:rPr lang="en-US" sz="2400" b="1" dirty="0">
                <a:solidFill>
                  <a:srgbClr val="000000"/>
                </a:solidFill>
                <a:latin typeface="Arial" charset="0"/>
                <a:cs typeface="Arial" charset="0"/>
              </a:rPr>
              <a:t>(Step 2)</a:t>
            </a:r>
            <a:endParaRPr lang="en-US" sz="2400" b="1" dirty="0">
              <a:solidFill>
                <a:srgbClr val="FFFFFF"/>
              </a:solidFill>
              <a:latin typeface="Arial" charset="0"/>
              <a:cs typeface="Arial" charset="0"/>
            </a:endParaRPr>
          </a:p>
        </p:txBody>
      </p:sp>
      <p:sp>
        <p:nvSpPr>
          <p:cNvPr id="10" name="Oval 9"/>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1163363382"/>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3275" y="4317847"/>
            <a:ext cx="2698070" cy="2012760"/>
          </a:xfrm>
          <a:prstGeom prst="rect">
            <a:avLst/>
          </a:prstGeom>
          <a:scene3d>
            <a:camera prst="orthographicFront">
              <a:rot lat="0" lon="10800000" rev="0"/>
            </a:camera>
            <a:lightRig rig="threePt" dir="t"/>
          </a:scene3d>
        </p:spPr>
      </p:pic>
      <p:sp>
        <p:nvSpPr>
          <p:cNvPr id="61442"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93187" name="Rectangle 2"/>
          <p:cNvSpPr>
            <a:spLocks noGrp="1" noChangeArrowheads="1"/>
          </p:cNvSpPr>
          <p:nvPr>
            <p:ph type="title"/>
          </p:nvPr>
        </p:nvSpPr>
        <p:spPr>
          <a:xfrm>
            <a:off x="2467884" y="219340"/>
            <a:ext cx="7242175" cy="838200"/>
          </a:xfrm>
        </p:spPr>
        <p:txBody>
          <a:bodyPr/>
          <a:lstStyle/>
          <a:p>
            <a:pPr eaLnBrk="1" hangingPunct="1">
              <a:buClr>
                <a:srgbClr val="FFFF00"/>
              </a:buClr>
            </a:pPr>
            <a:r>
              <a:rPr lang="en-US" sz="4000" dirty="0">
                <a:solidFill>
                  <a:schemeClr val="tx1"/>
                </a:solidFill>
              </a:rPr>
              <a:t>      Action Memo + Directive</a:t>
            </a:r>
          </a:p>
        </p:txBody>
      </p:sp>
      <p:sp>
        <p:nvSpPr>
          <p:cNvPr id="65539" name="Rectangle 3"/>
          <p:cNvSpPr>
            <a:spLocks noGrp="1" noChangeArrowheads="1"/>
          </p:cNvSpPr>
          <p:nvPr>
            <p:ph type="body" idx="1"/>
          </p:nvPr>
        </p:nvSpPr>
        <p:spPr>
          <a:xfrm>
            <a:off x="1766806" y="1914625"/>
            <a:ext cx="8763000" cy="2895600"/>
          </a:xfrm>
        </p:spPr>
        <p:txBody>
          <a:bodyPr/>
          <a:lstStyle/>
          <a:p>
            <a:pPr eaLnBrk="1" hangingPunct="1"/>
            <a:r>
              <a:rPr lang="en-US" sz="2800" dirty="0"/>
              <a:t>Ensures a clear, mutual understanding</a:t>
            </a:r>
          </a:p>
          <a:p>
            <a:pPr eaLnBrk="1" hangingPunct="1">
              <a:buFontTx/>
              <a:buNone/>
            </a:pPr>
            <a:r>
              <a:rPr lang="en-US" sz="2800" dirty="0"/>
              <a:t>	between the IG and the directing authority</a:t>
            </a:r>
          </a:p>
          <a:p>
            <a:pPr eaLnBrk="1" hangingPunct="1">
              <a:buFontTx/>
              <a:buNone/>
            </a:pPr>
            <a:r>
              <a:rPr lang="en-US" sz="2800" dirty="0"/>
              <a:t>	concerning who and what to investigate</a:t>
            </a:r>
          </a:p>
          <a:p>
            <a:pPr eaLnBrk="1" hangingPunct="1"/>
            <a:endParaRPr lang="en-US" sz="1000" dirty="0"/>
          </a:p>
          <a:p>
            <a:pPr eaLnBrk="1" hangingPunct="1"/>
            <a:r>
              <a:rPr lang="en-US" sz="2800" dirty="0"/>
              <a:t>The </a:t>
            </a:r>
            <a:r>
              <a:rPr lang="en-US" sz="2800" i="1" dirty="0"/>
              <a:t>IG’s "order" </a:t>
            </a:r>
            <a:r>
              <a:rPr lang="en-US" sz="2800" dirty="0"/>
              <a:t>from the Directing Authority</a:t>
            </a:r>
          </a:p>
          <a:p>
            <a:pPr eaLnBrk="1" hangingPunct="1">
              <a:buFontTx/>
              <a:buNone/>
            </a:pPr>
            <a:endParaRPr lang="en-US" sz="2800" dirty="0">
              <a:solidFill>
                <a:srgbClr val="FF3300"/>
              </a:solidFill>
            </a:endParaRPr>
          </a:p>
          <a:p>
            <a:pPr eaLnBrk="1" hangingPunct="1"/>
            <a:endParaRPr lang="en-US" sz="2800" dirty="0">
              <a:solidFill>
                <a:srgbClr val="0000FF"/>
              </a:solidFill>
            </a:endParaRPr>
          </a:p>
        </p:txBody>
      </p:sp>
      <p:sp>
        <p:nvSpPr>
          <p:cNvPr id="10" name="Rectangle 9"/>
          <p:cNvSpPr/>
          <p:nvPr/>
        </p:nvSpPr>
        <p:spPr>
          <a:xfrm>
            <a:off x="3657600" y="909936"/>
            <a:ext cx="4953000" cy="461665"/>
          </a:xfrm>
          <a:prstGeom prst="rect">
            <a:avLst/>
          </a:prstGeom>
        </p:spPr>
        <p:txBody>
          <a:bodyPr wrap="square">
            <a:spAutoFit/>
          </a:bodyPr>
          <a:lstStyle/>
          <a:p>
            <a:pPr algn="ctr" fontAlgn="base">
              <a:spcBef>
                <a:spcPct val="0"/>
              </a:spcBef>
              <a:spcAft>
                <a:spcPct val="0"/>
              </a:spcAft>
            </a:pPr>
            <a:r>
              <a:rPr lang="en-US" sz="2400" b="1" dirty="0">
                <a:solidFill>
                  <a:srgbClr val="000000"/>
                </a:solidFill>
                <a:latin typeface="Arial" charset="0"/>
                <a:cs typeface="Arial" charset="0"/>
              </a:rPr>
              <a:t>(Step 2)</a:t>
            </a:r>
            <a:endParaRPr lang="en-US" sz="2400" b="1" dirty="0">
              <a:solidFill>
                <a:srgbClr val="FFFFFF"/>
              </a:solidFill>
              <a:latin typeface="Arial" charset="0"/>
              <a:cs typeface="Arial" charset="0"/>
            </a:endParaRPr>
          </a:p>
        </p:txBody>
      </p:sp>
    </p:spTree>
    <p:extLst>
      <p:ext uri="{BB962C8B-B14F-4D97-AF65-F5344CB8AC3E}">
        <p14:creationId xmlns:p14="http://schemas.microsoft.com/office/powerpoint/2010/main" val="932636142"/>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1969197" y="1790452"/>
            <a:ext cx="3308784" cy="4375840"/>
          </a:xfrm>
          <a:prstGeom prst="rect">
            <a:avLst/>
          </a:prstGeom>
        </p:spPr>
      </p:pic>
      <p:sp>
        <p:nvSpPr>
          <p:cNvPr id="13" name="Rectangle 2"/>
          <p:cNvSpPr>
            <a:spLocks noChangeArrowheads="1"/>
          </p:cNvSpPr>
          <p:nvPr/>
        </p:nvSpPr>
        <p:spPr bwMode="auto">
          <a:xfrm>
            <a:off x="5867400" y="5591014"/>
            <a:ext cx="1066800" cy="457200"/>
          </a:xfrm>
          <a:prstGeom prst="rect">
            <a:avLst/>
          </a:prstGeom>
          <a:solidFill>
            <a:srgbClr val="FFFF00"/>
          </a:solidFill>
          <a:ln w="76200">
            <a:noFill/>
            <a:miter lim="800000"/>
            <a:headEnd/>
            <a:tailEnd/>
          </a:ln>
        </p:spPr>
        <p:txBody>
          <a:bodyPr wrap="none" anchor="ct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2" name="Rectangle 1"/>
          <p:cNvSpPr/>
          <p:nvPr/>
        </p:nvSpPr>
        <p:spPr>
          <a:xfrm>
            <a:off x="5763258" y="3940442"/>
            <a:ext cx="5381325" cy="2862322"/>
          </a:xfrm>
          <a:prstGeom prst="rect">
            <a:avLst/>
          </a:prstGeom>
        </p:spPr>
        <p:txBody>
          <a:bodyPr wrap="square">
            <a:spAutoFit/>
          </a:bodyPr>
          <a:lstStyle/>
          <a:p>
            <a:pPr fontAlgn="base">
              <a:spcBef>
                <a:spcPct val="0"/>
              </a:spcBef>
              <a:spcAft>
                <a:spcPct val="0"/>
              </a:spcAft>
            </a:pPr>
            <a:r>
              <a:rPr lang="en-US" sz="2400" b="1" dirty="0">
                <a:solidFill>
                  <a:srgbClr val="000000"/>
                </a:solidFill>
                <a:latin typeface="Arial" charset="0"/>
                <a:cs typeface="Arial" charset="0"/>
              </a:rPr>
              <a:t>Who signs the Action Memo?</a:t>
            </a:r>
          </a:p>
          <a:p>
            <a:pPr fontAlgn="base">
              <a:spcBef>
                <a:spcPct val="0"/>
              </a:spcBef>
              <a:spcAft>
                <a:spcPct val="0"/>
              </a:spcAft>
            </a:pPr>
            <a:endParaRPr lang="en-US" sz="1200" b="1" dirty="0">
              <a:solidFill>
                <a:srgbClr val="000000"/>
              </a:solidFill>
              <a:latin typeface="Arial" charset="0"/>
              <a:cs typeface="Arial" charset="0"/>
            </a:endParaRPr>
          </a:p>
          <a:p>
            <a:pPr fontAlgn="base">
              <a:spcBef>
                <a:spcPct val="0"/>
              </a:spcBef>
              <a:spcAft>
                <a:spcPct val="0"/>
              </a:spcAft>
            </a:pPr>
            <a:r>
              <a:rPr lang="en-US" sz="2400" b="1" dirty="0">
                <a:solidFill>
                  <a:srgbClr val="000000"/>
                </a:solidFill>
                <a:latin typeface="Arial" charset="0"/>
                <a:cs typeface="Arial" charset="0"/>
              </a:rPr>
              <a:t>Who sees the Action Memo?</a:t>
            </a:r>
          </a:p>
          <a:p>
            <a:pPr fontAlgn="base">
              <a:spcBef>
                <a:spcPct val="0"/>
              </a:spcBef>
              <a:spcAft>
                <a:spcPct val="0"/>
              </a:spcAft>
            </a:pPr>
            <a:endParaRPr lang="en-US" sz="1200" b="1" dirty="0">
              <a:solidFill>
                <a:srgbClr val="000000"/>
              </a:solidFill>
              <a:latin typeface="Arial" charset="0"/>
              <a:cs typeface="Arial" charset="0"/>
            </a:endParaRPr>
          </a:p>
          <a:p>
            <a:pPr fontAlgn="base">
              <a:spcBef>
                <a:spcPct val="0"/>
              </a:spcBef>
              <a:spcAft>
                <a:spcPct val="0"/>
              </a:spcAft>
            </a:pPr>
            <a:r>
              <a:rPr lang="en-US" sz="2400" b="1" dirty="0">
                <a:solidFill>
                  <a:srgbClr val="000000"/>
                </a:solidFill>
                <a:latin typeface="Arial" charset="0"/>
                <a:cs typeface="Arial" charset="0"/>
              </a:rPr>
              <a:t>Who sees the Directive?</a:t>
            </a:r>
          </a:p>
          <a:p>
            <a:pPr fontAlgn="base">
              <a:spcBef>
                <a:spcPct val="0"/>
              </a:spcBef>
              <a:spcAft>
                <a:spcPct val="0"/>
              </a:spcAft>
            </a:pPr>
            <a:endParaRPr lang="en-US" sz="1200" b="1" dirty="0">
              <a:solidFill>
                <a:srgbClr val="000000"/>
              </a:solidFill>
              <a:latin typeface="Arial" charset="0"/>
              <a:cs typeface="Arial" charset="0"/>
            </a:endParaRPr>
          </a:p>
          <a:p>
            <a:pPr fontAlgn="base">
              <a:spcBef>
                <a:spcPct val="0"/>
              </a:spcBef>
              <a:spcAft>
                <a:spcPct val="0"/>
              </a:spcAft>
            </a:pPr>
            <a:r>
              <a:rPr lang="en-US" sz="2400" b="1" dirty="0">
                <a:solidFill>
                  <a:srgbClr val="000000"/>
                </a:solidFill>
                <a:latin typeface="Arial" charset="0"/>
                <a:cs typeface="Arial" charset="0"/>
              </a:rPr>
              <a:t> PE #5</a:t>
            </a:r>
          </a:p>
          <a:p>
            <a:pPr fontAlgn="base">
              <a:spcBef>
                <a:spcPct val="0"/>
              </a:spcBef>
              <a:spcAft>
                <a:spcPct val="0"/>
              </a:spcAft>
            </a:pPr>
            <a:endParaRPr lang="en-US" sz="2400" b="1" dirty="0">
              <a:solidFill>
                <a:srgbClr val="000000"/>
              </a:solidFill>
              <a:latin typeface="Arial" charset="0"/>
              <a:cs typeface="Arial" charset="0"/>
            </a:endParaRPr>
          </a:p>
          <a:p>
            <a:pPr algn="ctr" fontAlgn="base">
              <a:spcBef>
                <a:spcPct val="0"/>
              </a:spcBef>
              <a:spcAft>
                <a:spcPct val="0"/>
              </a:spcAft>
            </a:pPr>
            <a:endParaRPr lang="en-US" sz="1200" b="1" dirty="0">
              <a:solidFill>
                <a:srgbClr val="000000"/>
              </a:solidFill>
              <a:latin typeface="Arial" charset="0"/>
              <a:cs typeface="Arial" charset="0"/>
            </a:endParaRPr>
          </a:p>
          <a:p>
            <a:pPr algn="ctr" fontAlgn="base">
              <a:spcBef>
                <a:spcPct val="0"/>
              </a:spcBef>
              <a:spcAft>
                <a:spcPct val="0"/>
              </a:spcAft>
            </a:pPr>
            <a:endParaRPr lang="en-US" sz="1200" b="1" dirty="0">
              <a:solidFill>
                <a:srgbClr val="000000"/>
              </a:solidFill>
              <a:latin typeface="Arial" charset="0"/>
              <a:cs typeface="Arial" charset="0"/>
            </a:endParaRPr>
          </a:p>
        </p:txBody>
      </p:sp>
      <p:sp>
        <p:nvSpPr>
          <p:cNvPr id="67586" name="Footer Placeholder 3"/>
          <p:cNvSpPr>
            <a:spLocks noGrp="1"/>
          </p:cNvSpPr>
          <p:nvPr>
            <p:ph type="ftr" sz="quarter" idx="10"/>
          </p:nvPr>
        </p:nvSpPr>
        <p:spPr>
          <a:xfrm>
            <a:off x="7486997" y="6477000"/>
            <a:ext cx="4104167" cy="457200"/>
          </a:xfrm>
        </p:spPr>
        <p:txBody>
          <a:bodyPr/>
          <a:lstStyle/>
          <a:p>
            <a:pPr fontAlgn="base">
              <a:spcBef>
                <a:spcPct val="0"/>
              </a:spcBef>
              <a:spcAft>
                <a:spcPct val="0"/>
              </a:spcAft>
              <a:defRPr/>
            </a:pPr>
            <a:r>
              <a:rPr lang="en-US" b="1" dirty="0">
                <a:solidFill>
                  <a:srgbClr val="000000"/>
                </a:solidFill>
              </a:rPr>
              <a:t>U.S. Army Inspector General School </a:t>
            </a:r>
          </a:p>
        </p:txBody>
      </p:sp>
      <p:sp>
        <p:nvSpPr>
          <p:cNvPr id="58372" name="Rectangle 2"/>
          <p:cNvSpPr>
            <a:spLocks noGrp="1" noChangeArrowheads="1"/>
          </p:cNvSpPr>
          <p:nvPr>
            <p:ph type="title"/>
          </p:nvPr>
        </p:nvSpPr>
        <p:spPr>
          <a:xfrm>
            <a:off x="3206703" y="228600"/>
            <a:ext cx="5889172" cy="1143000"/>
          </a:xfrm>
        </p:spPr>
        <p:txBody>
          <a:bodyPr/>
          <a:lstStyle/>
          <a:p>
            <a:pPr eaLnBrk="1" hangingPunct="1"/>
            <a:r>
              <a:rPr lang="en-US" sz="4000" dirty="0">
                <a:solidFill>
                  <a:schemeClr val="tx1"/>
                </a:solidFill>
              </a:rPr>
              <a:t>ALAMO Case Study</a:t>
            </a:r>
            <a:br>
              <a:rPr lang="en-US" sz="4000" dirty="0">
                <a:solidFill>
                  <a:schemeClr val="tx1"/>
                </a:solidFill>
              </a:rPr>
            </a:br>
            <a:r>
              <a:rPr lang="en-US" sz="3400" dirty="0">
                <a:solidFill>
                  <a:schemeClr val="tx1"/>
                </a:solidFill>
              </a:rPr>
              <a:t>Step 2: IGPA</a:t>
            </a:r>
          </a:p>
        </p:txBody>
      </p:sp>
      <p:sp>
        <p:nvSpPr>
          <p:cNvPr id="58373" name="Line 7"/>
          <p:cNvSpPr>
            <a:spLocks noChangeShapeType="1"/>
          </p:cNvSpPr>
          <p:nvPr/>
        </p:nvSpPr>
        <p:spPr bwMode="auto">
          <a:xfrm flipV="1">
            <a:off x="4343400" y="1536981"/>
            <a:ext cx="1432920" cy="483245"/>
          </a:xfrm>
          <a:prstGeom prst="line">
            <a:avLst/>
          </a:prstGeom>
          <a:noFill/>
          <a:ln w="76200">
            <a:solidFill>
              <a:srgbClr val="990000"/>
            </a:solidFill>
            <a:prstDash val="sysDot"/>
            <a:round/>
            <a:headEnd/>
            <a:tailEnd/>
          </a:ln>
        </p:spPr>
        <p:txBody>
          <a:bodyPr wrap="none"/>
          <a:lstStyle/>
          <a:p>
            <a:pPr fontAlgn="base">
              <a:spcBef>
                <a:spcPct val="0"/>
              </a:spcBef>
              <a:spcAft>
                <a:spcPct val="0"/>
              </a:spcAft>
            </a:pPr>
            <a:endParaRPr lang="en-US" sz="2400" b="1" dirty="0">
              <a:solidFill>
                <a:srgbClr val="FFFFFF"/>
              </a:solidFill>
              <a:latin typeface="Arial" charset="0"/>
              <a:cs typeface="Arial" charset="0"/>
            </a:endParaRPr>
          </a:p>
        </p:txBody>
      </p:sp>
      <p:sp>
        <p:nvSpPr>
          <p:cNvPr id="58374" name="Line 8"/>
          <p:cNvSpPr>
            <a:spLocks noChangeShapeType="1"/>
          </p:cNvSpPr>
          <p:nvPr/>
        </p:nvSpPr>
        <p:spPr bwMode="auto">
          <a:xfrm>
            <a:off x="4343400" y="2819399"/>
            <a:ext cx="1432920" cy="996056"/>
          </a:xfrm>
          <a:prstGeom prst="line">
            <a:avLst/>
          </a:prstGeom>
          <a:noFill/>
          <a:ln w="76200">
            <a:solidFill>
              <a:srgbClr val="990000"/>
            </a:solidFill>
            <a:prstDash val="sysDot"/>
            <a:round/>
            <a:headEnd/>
            <a:tailEnd/>
          </a:ln>
        </p:spPr>
        <p:txBody>
          <a:bodyPr wrap="none"/>
          <a:lstStyle/>
          <a:p>
            <a:pPr fontAlgn="base">
              <a:spcBef>
                <a:spcPct val="0"/>
              </a:spcBef>
              <a:spcAft>
                <a:spcPct val="0"/>
              </a:spcAft>
            </a:pPr>
            <a:endParaRPr lang="en-US" sz="2400" b="1" dirty="0">
              <a:solidFill>
                <a:srgbClr val="FFFFFF"/>
              </a:solidFill>
              <a:latin typeface="Arial" charset="0"/>
              <a:cs typeface="Arial" charset="0"/>
            </a:endParaRPr>
          </a:p>
        </p:txBody>
      </p:sp>
      <p:sp>
        <p:nvSpPr>
          <p:cNvPr id="58375" name="Rectangle 9"/>
          <p:cNvSpPr>
            <a:spLocks noChangeArrowheads="1"/>
          </p:cNvSpPr>
          <p:nvPr/>
        </p:nvSpPr>
        <p:spPr bwMode="auto">
          <a:xfrm>
            <a:off x="2747290" y="2075463"/>
            <a:ext cx="1596111" cy="743937"/>
          </a:xfrm>
          <a:prstGeom prst="rect">
            <a:avLst/>
          </a:prstGeom>
          <a:noFill/>
          <a:ln w="76200">
            <a:solidFill>
              <a:srgbClr val="990000"/>
            </a:solidFill>
            <a:prstDash val="sysDot"/>
            <a:miter lim="800000"/>
            <a:headEnd/>
            <a:tailEnd/>
          </a:ln>
        </p:spPr>
        <p:txBody>
          <a:bodyPr wrap="none" anchor="ct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58376" name="Text Box 10"/>
          <p:cNvSpPr txBox="1">
            <a:spLocks noChangeArrowheads="1"/>
          </p:cNvSpPr>
          <p:nvPr/>
        </p:nvSpPr>
        <p:spPr bwMode="auto">
          <a:xfrm>
            <a:off x="5776321" y="1496587"/>
            <a:ext cx="4710405" cy="2318868"/>
          </a:xfrm>
          <a:prstGeom prst="rect">
            <a:avLst/>
          </a:prstGeom>
          <a:solidFill>
            <a:srgbClr val="CCFFCC"/>
          </a:solidFill>
          <a:ln w="28575">
            <a:solidFill>
              <a:schemeClr val="tx1"/>
            </a:solidFill>
            <a:miter lim="800000"/>
            <a:headEnd/>
            <a:tailEnd/>
          </a:ln>
        </p:spPr>
        <p:txBody>
          <a:bodyPr wrap="square" lIns="101882" tIns="50941" rIns="101882" bIns="50941">
            <a:spAutoFit/>
          </a:bodyPr>
          <a:lstStyle/>
          <a:p>
            <a:pPr algn="ctr" defTabSz="1019175" eaLnBrk="0" fontAlgn="base" hangingPunct="0">
              <a:spcBef>
                <a:spcPct val="0"/>
              </a:spcBef>
              <a:spcAft>
                <a:spcPct val="0"/>
              </a:spcAft>
            </a:pPr>
            <a:r>
              <a:rPr lang="en-US" sz="2400" b="1" dirty="0">
                <a:solidFill>
                  <a:srgbClr val="000000"/>
                </a:solidFill>
                <a:latin typeface="Arial" charset="0"/>
                <a:cs typeface="Arial" charset="0"/>
              </a:rPr>
              <a:t>Step 2  Preliminary Analysis</a:t>
            </a:r>
          </a:p>
          <a:p>
            <a:pPr algn="ctr" defTabSz="1019175" eaLnBrk="0" fontAlgn="base" hangingPunct="0">
              <a:spcBef>
                <a:spcPct val="0"/>
              </a:spcBef>
              <a:spcAft>
                <a:spcPct val="0"/>
              </a:spcAft>
            </a:pPr>
            <a:r>
              <a:rPr lang="en-US" sz="2000" b="1" dirty="0">
                <a:solidFill>
                  <a:srgbClr val="000000"/>
                </a:solidFill>
                <a:latin typeface="Arial" charset="0"/>
                <a:cs typeface="Arial" charset="0"/>
              </a:rPr>
              <a:t>Identify Issues / Allegations</a:t>
            </a:r>
          </a:p>
          <a:p>
            <a:pPr algn="ctr" defTabSz="1019175" eaLnBrk="0" fontAlgn="base" hangingPunct="0">
              <a:spcBef>
                <a:spcPct val="0"/>
              </a:spcBef>
              <a:spcAft>
                <a:spcPct val="0"/>
              </a:spcAft>
            </a:pPr>
            <a:r>
              <a:rPr lang="en-US" sz="2000" b="1" dirty="0">
                <a:solidFill>
                  <a:srgbClr val="000000"/>
                </a:solidFill>
                <a:latin typeface="Arial" charset="0"/>
                <a:cs typeface="Arial" charset="0"/>
              </a:rPr>
              <a:t>Determine IG Appropriateness</a:t>
            </a:r>
          </a:p>
          <a:p>
            <a:pPr algn="ctr" defTabSz="1019175" eaLnBrk="0" fontAlgn="base" hangingPunct="0">
              <a:spcBef>
                <a:spcPct val="0"/>
              </a:spcBef>
              <a:spcAft>
                <a:spcPct val="0"/>
              </a:spcAft>
            </a:pPr>
            <a:r>
              <a:rPr lang="en-US" sz="2000" b="1" dirty="0">
                <a:solidFill>
                  <a:srgbClr val="000000"/>
                </a:solidFill>
                <a:latin typeface="Arial" charset="0"/>
                <a:cs typeface="Arial" charset="0"/>
              </a:rPr>
              <a:t>Open Case in IGARS</a:t>
            </a:r>
          </a:p>
          <a:p>
            <a:pPr algn="ctr" defTabSz="1019175" eaLnBrk="0" fontAlgn="base" hangingPunct="0">
              <a:spcBef>
                <a:spcPct val="0"/>
              </a:spcBef>
              <a:spcAft>
                <a:spcPct val="0"/>
              </a:spcAft>
            </a:pPr>
            <a:r>
              <a:rPr lang="en-US" sz="2000" b="1" dirty="0">
                <a:solidFill>
                  <a:srgbClr val="000000"/>
                </a:solidFill>
                <a:latin typeface="Arial" charset="0"/>
                <a:cs typeface="Arial" charset="0"/>
              </a:rPr>
              <a:t>Acknowledge Receipt</a:t>
            </a:r>
          </a:p>
          <a:p>
            <a:pPr algn="ctr" defTabSz="1019175" eaLnBrk="0" fontAlgn="base" hangingPunct="0">
              <a:spcBef>
                <a:spcPct val="0"/>
              </a:spcBef>
              <a:spcAft>
                <a:spcPct val="0"/>
              </a:spcAft>
            </a:pPr>
            <a:r>
              <a:rPr lang="en-US" sz="2000" b="1" dirty="0">
                <a:solidFill>
                  <a:srgbClr val="000000"/>
                </a:solidFill>
                <a:latin typeface="Arial" charset="0"/>
                <a:cs typeface="Arial" charset="0"/>
              </a:rPr>
              <a:t>Select a Course of Action</a:t>
            </a:r>
          </a:p>
          <a:p>
            <a:pPr algn="ctr" defTabSz="1019175" eaLnBrk="0" fontAlgn="base" hangingPunct="0">
              <a:spcBef>
                <a:spcPct val="0"/>
              </a:spcBef>
              <a:spcAft>
                <a:spcPct val="0"/>
              </a:spcAft>
            </a:pPr>
            <a:r>
              <a:rPr lang="en-US" sz="2000" b="1" dirty="0">
                <a:solidFill>
                  <a:srgbClr val="FF0000"/>
                </a:solidFill>
                <a:latin typeface="Arial" charset="0"/>
                <a:cs typeface="Arial" charset="0"/>
              </a:rPr>
              <a:t>(Obtain Authority)</a:t>
            </a:r>
          </a:p>
        </p:txBody>
      </p:sp>
      <p:sp>
        <p:nvSpPr>
          <p:cNvPr id="58377" name="Text Box 11"/>
          <p:cNvSpPr txBox="1">
            <a:spLocks noChangeArrowheads="1"/>
          </p:cNvSpPr>
          <p:nvPr/>
        </p:nvSpPr>
        <p:spPr bwMode="auto">
          <a:xfrm>
            <a:off x="1738833" y="6126473"/>
            <a:ext cx="8824912" cy="338554"/>
          </a:xfrm>
          <a:prstGeom prst="rect">
            <a:avLst/>
          </a:prstGeom>
          <a:noFill/>
          <a:ln w="12700">
            <a:noFill/>
            <a:miter lim="800000"/>
            <a:headEnd type="none" w="sm" len="sm"/>
            <a:tailEnd type="none" w="sm" len="sm"/>
          </a:ln>
        </p:spPr>
        <p:txBody>
          <a:bodyPr wrap="square">
            <a:spAutoFit/>
          </a:bodyPr>
          <a:lstStyle/>
          <a:p>
            <a:pPr fontAlgn="base">
              <a:spcBef>
                <a:spcPct val="0"/>
              </a:spcBef>
              <a:spcAft>
                <a:spcPct val="0"/>
              </a:spcAft>
            </a:pPr>
            <a:r>
              <a:rPr lang="en-US" sz="1600" b="1" dirty="0">
                <a:solidFill>
                  <a:srgbClr val="FF0000"/>
                </a:solidFill>
                <a:latin typeface="Arial" charset="0"/>
                <a:cs typeface="Arial" charset="0"/>
              </a:rPr>
              <a:t>AR 20-1, Paragraph 7-1b (2); </a:t>
            </a: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Section 2-9 (II-2-19)</a:t>
            </a:r>
          </a:p>
        </p:txBody>
      </p:sp>
      <p:pic>
        <p:nvPicPr>
          <p:cNvPr id="15" name="Picture 5" descr="Alamo.png"/>
          <p:cNvPicPr>
            <a:picLocks noChangeAspect="1"/>
          </p:cNvPicPr>
          <p:nvPr/>
        </p:nvPicPr>
        <p:blipFill>
          <a:blip r:embed="rId4" cstate="print"/>
          <a:srcRect/>
          <a:stretch>
            <a:fillRect/>
          </a:stretch>
        </p:blipFill>
        <p:spPr bwMode="auto">
          <a:xfrm>
            <a:off x="9069087" y="268995"/>
            <a:ext cx="1417638" cy="1062210"/>
          </a:xfrm>
          <a:prstGeom prst="rect">
            <a:avLst/>
          </a:prstGeom>
          <a:noFill/>
          <a:ln w="9525">
            <a:noFill/>
            <a:miter lim="800000"/>
            <a:headEnd/>
            <a:tailEnd/>
          </a:ln>
        </p:spPr>
      </p:pic>
      <p:pic>
        <p:nvPicPr>
          <p:cNvPr id="14" name="Picture 2" descr="C:\Users\michael.p.warrington\AppData\Local\Microsoft\Windows\Temporary Internet Files\Content.IE5\5E9EYWSO\MC900433836[1].png"/>
          <p:cNvPicPr>
            <a:picLocks noChangeAspect="1" noChangeArrowheads="1"/>
          </p:cNvPicPr>
          <p:nvPr/>
        </p:nvPicPr>
        <p:blipFill>
          <a:blip r:embed="rId5" cstate="print"/>
          <a:srcRect/>
          <a:stretch>
            <a:fillRect/>
          </a:stretch>
        </p:blipFill>
        <p:spPr bwMode="auto">
          <a:xfrm>
            <a:off x="9753828" y="5486628"/>
            <a:ext cx="914172" cy="914172"/>
          </a:xfrm>
          <a:prstGeom prst="rect">
            <a:avLst/>
          </a:prstGeom>
          <a:noFill/>
        </p:spPr>
      </p:pic>
      <p:sp>
        <p:nvSpPr>
          <p:cNvPr id="18" name="Oval 17"/>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222820855"/>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97283" name="Rectangle 2"/>
          <p:cNvSpPr>
            <a:spLocks noGrp="1" noChangeArrowheads="1"/>
          </p:cNvSpPr>
          <p:nvPr>
            <p:ph type="title"/>
          </p:nvPr>
        </p:nvSpPr>
        <p:spPr>
          <a:xfrm>
            <a:off x="2590800" y="354112"/>
            <a:ext cx="7086600" cy="838200"/>
          </a:xfrm>
        </p:spPr>
        <p:txBody>
          <a:bodyPr/>
          <a:lstStyle/>
          <a:p>
            <a:pPr eaLnBrk="1" hangingPunct="1"/>
            <a:r>
              <a:rPr lang="en-US" sz="4000" dirty="0">
                <a:solidFill>
                  <a:schemeClr val="tx1"/>
                </a:solidFill>
              </a:rPr>
              <a:t>Summary</a:t>
            </a:r>
          </a:p>
        </p:txBody>
      </p:sp>
      <p:sp>
        <p:nvSpPr>
          <p:cNvPr id="339971" name="Rectangle 3"/>
          <p:cNvSpPr>
            <a:spLocks noGrp="1" noChangeArrowheads="1"/>
          </p:cNvSpPr>
          <p:nvPr>
            <p:ph type="body" idx="1"/>
          </p:nvPr>
        </p:nvSpPr>
        <p:spPr>
          <a:xfrm>
            <a:off x="1762226" y="1914625"/>
            <a:ext cx="8524775" cy="4495800"/>
          </a:xfrm>
        </p:spPr>
        <p:txBody>
          <a:bodyPr/>
          <a:lstStyle/>
          <a:p>
            <a:pPr marL="0" indent="0" eaLnBrk="1" hangingPunct="1">
              <a:lnSpc>
                <a:spcPct val="110000"/>
              </a:lnSpc>
              <a:spcBef>
                <a:spcPts val="600"/>
              </a:spcBef>
              <a:buNone/>
            </a:pPr>
            <a:r>
              <a:rPr lang="en-US" sz="2400" dirty="0">
                <a:solidFill>
                  <a:srgbClr val="000000"/>
                </a:solidFill>
              </a:rPr>
              <a:t>ELO 7.  Describe an IG Investigation and an IG Investigative Inquiry and the differences between them.  </a:t>
            </a:r>
          </a:p>
          <a:p>
            <a:pPr lvl="1" eaLnBrk="1" hangingPunct="1">
              <a:lnSpc>
                <a:spcPct val="110000"/>
              </a:lnSpc>
              <a:spcBef>
                <a:spcPts val="600"/>
              </a:spcBef>
            </a:pPr>
            <a:r>
              <a:rPr lang="en-US" sz="2000" dirty="0">
                <a:solidFill>
                  <a:srgbClr val="000000"/>
                </a:solidFill>
              </a:rPr>
              <a:t>Action Memorandum </a:t>
            </a:r>
          </a:p>
          <a:p>
            <a:pPr lvl="1" eaLnBrk="1" hangingPunct="1">
              <a:lnSpc>
                <a:spcPct val="110000"/>
              </a:lnSpc>
              <a:spcBef>
                <a:spcPts val="600"/>
              </a:spcBef>
            </a:pPr>
            <a:r>
              <a:rPr lang="en-US" sz="2000" dirty="0">
                <a:solidFill>
                  <a:srgbClr val="000000"/>
                </a:solidFill>
              </a:rPr>
              <a:t>Directive</a:t>
            </a:r>
          </a:p>
          <a:p>
            <a:pPr marL="0" indent="0" eaLnBrk="1" hangingPunct="1">
              <a:lnSpc>
                <a:spcPct val="110000"/>
              </a:lnSpc>
              <a:spcBef>
                <a:spcPts val="600"/>
              </a:spcBef>
              <a:buNone/>
            </a:pPr>
            <a:endParaRPr lang="en-US" sz="2200" i="1" dirty="0"/>
          </a:p>
          <a:p>
            <a:pPr marL="0" indent="0" eaLnBrk="1" hangingPunct="1">
              <a:lnSpc>
                <a:spcPct val="110000"/>
              </a:lnSpc>
              <a:spcBef>
                <a:spcPts val="600"/>
              </a:spcBef>
              <a:buNone/>
            </a:pPr>
            <a:endParaRPr lang="en-US" sz="800" i="1" dirty="0"/>
          </a:p>
        </p:txBody>
      </p:sp>
      <p:sp>
        <p:nvSpPr>
          <p:cNvPr id="6" name="Oval 5"/>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2138854497"/>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99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99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9971">
                                            <p:txEl>
                                              <p:pRg st="2" end="2"/>
                                            </p:txEl>
                                          </p:spTgt>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969197" y="1790452"/>
            <a:ext cx="3308784" cy="4375840"/>
          </a:xfrm>
          <a:prstGeom prst="rect">
            <a:avLst/>
          </a:prstGeom>
        </p:spPr>
      </p:pic>
      <p:sp>
        <p:nvSpPr>
          <p:cNvPr id="73730"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94212" name="Rectangle 2"/>
          <p:cNvSpPr>
            <a:spLocks noGrp="1" noChangeArrowheads="1"/>
          </p:cNvSpPr>
          <p:nvPr>
            <p:ph type="title"/>
          </p:nvPr>
        </p:nvSpPr>
        <p:spPr>
          <a:xfrm>
            <a:off x="2862942" y="304800"/>
            <a:ext cx="7239000" cy="1143000"/>
          </a:xfrm>
        </p:spPr>
        <p:txBody>
          <a:bodyPr/>
          <a:lstStyle/>
          <a:p>
            <a:pPr eaLnBrk="1" hangingPunct="1"/>
            <a:r>
              <a:rPr lang="en-US" sz="4000" dirty="0"/>
              <a:t>Step Three:  Referrals and </a:t>
            </a:r>
            <a:br>
              <a:rPr lang="en-US" sz="4000" dirty="0"/>
            </a:br>
            <a:r>
              <a:rPr lang="en-US" sz="4000" dirty="0"/>
              <a:t>Make Initial Notifications</a:t>
            </a:r>
          </a:p>
        </p:txBody>
      </p:sp>
      <p:sp>
        <p:nvSpPr>
          <p:cNvPr id="94213" name="Line 7"/>
          <p:cNvSpPr>
            <a:spLocks noChangeShapeType="1"/>
          </p:cNvSpPr>
          <p:nvPr/>
        </p:nvSpPr>
        <p:spPr bwMode="auto">
          <a:xfrm flipV="1">
            <a:off x="4267200" y="2285999"/>
            <a:ext cx="1676400" cy="609601"/>
          </a:xfrm>
          <a:prstGeom prst="line">
            <a:avLst/>
          </a:prstGeom>
          <a:noFill/>
          <a:ln w="76200">
            <a:solidFill>
              <a:srgbClr val="990000"/>
            </a:solidFill>
            <a:prstDash val="sysDot"/>
            <a:round/>
            <a:headEnd/>
            <a:tailEnd/>
          </a:ln>
        </p:spPr>
        <p:txBody>
          <a:bodyPr wrap="none"/>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4214" name="Line 8"/>
          <p:cNvSpPr>
            <a:spLocks noChangeShapeType="1"/>
          </p:cNvSpPr>
          <p:nvPr/>
        </p:nvSpPr>
        <p:spPr bwMode="auto">
          <a:xfrm flipV="1">
            <a:off x="4267200" y="3071814"/>
            <a:ext cx="1676400" cy="128587"/>
          </a:xfrm>
          <a:prstGeom prst="line">
            <a:avLst/>
          </a:prstGeom>
          <a:noFill/>
          <a:ln w="76200">
            <a:solidFill>
              <a:srgbClr val="990000"/>
            </a:solidFill>
            <a:prstDash val="sysDot"/>
            <a:round/>
            <a:headEnd/>
            <a:tailEnd/>
          </a:ln>
        </p:spPr>
        <p:txBody>
          <a:bodyPr wrap="none"/>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4215" name="Rectangle 9"/>
          <p:cNvSpPr>
            <a:spLocks noChangeArrowheads="1"/>
          </p:cNvSpPr>
          <p:nvPr/>
        </p:nvSpPr>
        <p:spPr bwMode="auto">
          <a:xfrm>
            <a:off x="2862942" y="2895601"/>
            <a:ext cx="1328058" cy="330049"/>
          </a:xfrm>
          <a:prstGeom prst="rect">
            <a:avLst/>
          </a:prstGeom>
          <a:noFill/>
          <a:ln w="76200">
            <a:solidFill>
              <a:srgbClr val="990000"/>
            </a:solidFill>
            <a:prstDash val="sysDot"/>
            <a:miter lim="800000"/>
            <a:headEnd/>
            <a:tailEnd/>
          </a:ln>
        </p:spPr>
        <p:txBody>
          <a:bodyPr wrap="none" anchor="ct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4216" name="Text Box 10"/>
          <p:cNvSpPr txBox="1">
            <a:spLocks noChangeArrowheads="1"/>
          </p:cNvSpPr>
          <p:nvPr/>
        </p:nvSpPr>
        <p:spPr bwMode="auto">
          <a:xfrm>
            <a:off x="5958468" y="2269273"/>
            <a:ext cx="4495800" cy="749208"/>
          </a:xfrm>
          <a:prstGeom prst="rect">
            <a:avLst/>
          </a:prstGeom>
          <a:solidFill>
            <a:srgbClr val="CCFFCC"/>
          </a:solidFill>
          <a:ln w="28575">
            <a:solidFill>
              <a:schemeClr val="tx1"/>
            </a:solidFill>
            <a:miter lim="800000"/>
            <a:headEnd/>
            <a:tailEnd/>
          </a:ln>
        </p:spPr>
        <p:txBody>
          <a:bodyPr lIns="101882" tIns="50941" rIns="101882" bIns="50941">
            <a:spAutoFit/>
          </a:bodyPr>
          <a:lstStyle/>
          <a:p>
            <a:pPr algn="ctr" defTabSz="1019175" eaLnBrk="0" fontAlgn="base" hangingPunct="0">
              <a:spcBef>
                <a:spcPct val="0"/>
              </a:spcBef>
              <a:spcAft>
                <a:spcPct val="0"/>
              </a:spcAft>
            </a:pPr>
            <a:r>
              <a:rPr lang="en-US" sz="2200" b="1" dirty="0">
                <a:solidFill>
                  <a:srgbClr val="000000"/>
                </a:solidFill>
                <a:latin typeface="Arial" charset="0"/>
                <a:cs typeface="Arial" charset="0"/>
              </a:rPr>
              <a:t>Step 3  </a:t>
            </a:r>
            <a:r>
              <a:rPr lang="en-US" sz="2200" b="1" u="sng" dirty="0">
                <a:solidFill>
                  <a:srgbClr val="FF0000"/>
                </a:solidFill>
                <a:latin typeface="Arial" charset="0"/>
                <a:cs typeface="Arial" charset="0"/>
              </a:rPr>
              <a:t>Initiate Referrals </a:t>
            </a:r>
          </a:p>
          <a:p>
            <a:pPr algn="ctr" defTabSz="1019175" eaLnBrk="0" fontAlgn="base" hangingPunct="0">
              <a:spcBef>
                <a:spcPct val="0"/>
              </a:spcBef>
              <a:spcAft>
                <a:spcPct val="0"/>
              </a:spcAft>
            </a:pPr>
            <a:r>
              <a:rPr lang="en-US" sz="2000" b="1" dirty="0">
                <a:solidFill>
                  <a:srgbClr val="000000"/>
                </a:solidFill>
                <a:latin typeface="Arial" charset="0"/>
                <a:cs typeface="Arial" charset="0"/>
              </a:rPr>
              <a:t>Make Initial Notifications</a:t>
            </a:r>
          </a:p>
        </p:txBody>
      </p:sp>
      <p:sp>
        <p:nvSpPr>
          <p:cNvPr id="94217" name="Text Box 11"/>
          <p:cNvSpPr txBox="1">
            <a:spLocks noChangeArrowheads="1"/>
          </p:cNvSpPr>
          <p:nvPr/>
        </p:nvSpPr>
        <p:spPr bwMode="auto">
          <a:xfrm>
            <a:off x="5562600" y="5828397"/>
            <a:ext cx="4648200" cy="646331"/>
          </a:xfrm>
          <a:prstGeom prst="rect">
            <a:avLst/>
          </a:prstGeom>
          <a:noFill/>
          <a:ln w="12700">
            <a:noFill/>
            <a:miter lim="800000"/>
            <a:headEnd type="none" w="sm" len="sm"/>
            <a:tailEnd type="none" w="sm" len="sm"/>
          </a:ln>
        </p:spPr>
        <p:txBody>
          <a:bodyPr wrap="square">
            <a:spAutoFit/>
          </a:bodyPr>
          <a:lstStyle/>
          <a:p>
            <a:pPr fontAlgn="base">
              <a:spcBef>
                <a:spcPct val="0"/>
              </a:spcBef>
              <a:spcAft>
                <a:spcPct val="0"/>
              </a:spcAft>
            </a:pPr>
            <a:r>
              <a:rPr lang="en-US" b="1" dirty="0">
                <a:solidFill>
                  <a:srgbClr val="FF0000"/>
                </a:solidFill>
                <a:latin typeface="Arial" charset="0"/>
                <a:cs typeface="Arial" charset="0"/>
              </a:rPr>
              <a:t>AR 20-1, paragraph 6-1d (3) and 7-1b(3); </a:t>
            </a:r>
          </a:p>
          <a:p>
            <a:pPr fontAlgn="base">
              <a:spcBef>
                <a:spcPct val="0"/>
              </a:spcBef>
              <a:spcAft>
                <a:spcPct val="0"/>
              </a:spcAft>
            </a:pPr>
            <a:r>
              <a:rPr lang="en-US" b="1" u="sng" dirty="0">
                <a:solidFill>
                  <a:srgbClr val="0000FF"/>
                </a:solidFill>
                <a:latin typeface="Arial" charset="0"/>
                <a:cs typeface="Arial" charset="0"/>
              </a:rPr>
              <a:t>The A&amp;I Guide</a:t>
            </a:r>
            <a:r>
              <a:rPr lang="en-US" b="1" dirty="0">
                <a:solidFill>
                  <a:srgbClr val="0000FF"/>
                </a:solidFill>
                <a:latin typeface="Arial" charset="0"/>
                <a:cs typeface="Arial" charset="0"/>
              </a:rPr>
              <a:t>, Part Two, Chapter 3</a:t>
            </a:r>
          </a:p>
        </p:txBody>
      </p:sp>
    </p:spTree>
    <p:extLst>
      <p:ext uri="{BB962C8B-B14F-4D97-AF65-F5344CB8AC3E}">
        <p14:creationId xmlns:p14="http://schemas.microsoft.com/office/powerpoint/2010/main" val="3919918138"/>
      </p:ext>
    </p:extLst>
  </p:cSld>
  <p:clrMapOvr>
    <a:masterClrMapping/>
  </p:clrMapOvr>
  <p:transition>
    <p:pull/>
    <p:sndAc>
      <p:end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2"/>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28675" name="Rectangle 2"/>
          <p:cNvSpPr>
            <a:spLocks noGrp="1" noChangeArrowheads="1"/>
          </p:cNvSpPr>
          <p:nvPr>
            <p:ph type="title"/>
          </p:nvPr>
        </p:nvSpPr>
        <p:spPr>
          <a:xfrm>
            <a:off x="3352800" y="195942"/>
            <a:ext cx="5486400" cy="598714"/>
          </a:xfrm>
        </p:spPr>
        <p:txBody>
          <a:bodyPr/>
          <a:lstStyle/>
          <a:p>
            <a:pPr eaLnBrk="1" hangingPunct="1"/>
            <a:r>
              <a:rPr lang="en-US" sz="4000" dirty="0">
                <a:solidFill>
                  <a:schemeClr val="tx1"/>
                </a:solidFill>
              </a:rPr>
              <a:t>Linked IG Functions</a:t>
            </a:r>
          </a:p>
        </p:txBody>
      </p:sp>
      <p:sp>
        <p:nvSpPr>
          <p:cNvPr id="20" name="Rectangle 14"/>
          <p:cNvSpPr>
            <a:spLocks noChangeArrowheads="1"/>
          </p:cNvSpPr>
          <p:nvPr/>
        </p:nvSpPr>
        <p:spPr bwMode="auto">
          <a:xfrm>
            <a:off x="5094289" y="3421063"/>
            <a:ext cx="1965325" cy="1000660"/>
          </a:xfrm>
          <a:prstGeom prst="rect">
            <a:avLst/>
          </a:prstGeom>
          <a:noFill/>
          <a:ln w="9525">
            <a:noFill/>
            <a:miter lim="800000"/>
            <a:headEnd/>
            <a:tailEnd/>
          </a:ln>
          <a:effectLst/>
        </p:spPr>
        <p:txBody>
          <a:bodyPr lIns="87313" tIns="42863" rIns="87313" bIns="42863">
            <a:spAutoFit/>
          </a:bodyPr>
          <a:lstStyle/>
          <a:p>
            <a:pPr algn="ctr" defTabSz="858838" eaLnBrk="0" fontAlgn="base" hangingPunct="0">
              <a:lnSpc>
                <a:spcPct val="90000"/>
              </a:lnSpc>
              <a:spcBef>
                <a:spcPct val="0"/>
              </a:spcBef>
              <a:spcAft>
                <a:spcPct val="0"/>
              </a:spcAft>
              <a:defRPr/>
            </a:pPr>
            <a:r>
              <a:rPr lang="en-US" sz="2200" b="1" dirty="0">
                <a:solidFill>
                  <a:srgbClr val="081D58"/>
                </a:solidFill>
                <a:latin typeface="Arial" charset="0"/>
                <a:cs typeface="Arial" charset="0"/>
              </a:rPr>
              <a:t>TEACHING</a:t>
            </a:r>
          </a:p>
          <a:p>
            <a:pPr algn="ctr" defTabSz="858838" eaLnBrk="0" fontAlgn="base" hangingPunct="0">
              <a:lnSpc>
                <a:spcPct val="90000"/>
              </a:lnSpc>
              <a:spcBef>
                <a:spcPct val="0"/>
              </a:spcBef>
              <a:spcAft>
                <a:spcPct val="0"/>
              </a:spcAft>
              <a:defRPr/>
            </a:pPr>
            <a:r>
              <a:rPr lang="en-US" sz="2200" b="1" dirty="0">
                <a:solidFill>
                  <a:srgbClr val="081D58"/>
                </a:solidFill>
                <a:latin typeface="Arial" charset="0"/>
                <a:cs typeface="Arial" charset="0"/>
              </a:rPr>
              <a:t>AND</a:t>
            </a:r>
          </a:p>
          <a:p>
            <a:pPr algn="ctr" defTabSz="858838" eaLnBrk="0" fontAlgn="base" hangingPunct="0">
              <a:lnSpc>
                <a:spcPct val="90000"/>
              </a:lnSpc>
              <a:spcBef>
                <a:spcPct val="0"/>
              </a:spcBef>
              <a:spcAft>
                <a:spcPct val="0"/>
              </a:spcAft>
              <a:defRPr/>
            </a:pPr>
            <a:r>
              <a:rPr lang="en-US" sz="2200" b="1" dirty="0">
                <a:solidFill>
                  <a:srgbClr val="081D58"/>
                </a:solidFill>
                <a:latin typeface="Arial" charset="0"/>
                <a:cs typeface="Arial" charset="0"/>
              </a:rPr>
              <a:t>TRAINING</a:t>
            </a:r>
          </a:p>
        </p:txBody>
      </p:sp>
      <p:grpSp>
        <p:nvGrpSpPr>
          <p:cNvPr id="2" name="Group 20"/>
          <p:cNvGrpSpPr>
            <a:grpSpLocks/>
          </p:cNvGrpSpPr>
          <p:nvPr/>
        </p:nvGrpSpPr>
        <p:grpSpPr bwMode="auto">
          <a:xfrm>
            <a:off x="4514803" y="1135524"/>
            <a:ext cx="3173267" cy="2203747"/>
            <a:chOff x="3215613" y="1676400"/>
            <a:chExt cx="2907890" cy="2057400"/>
          </a:xfrm>
          <a:solidFill>
            <a:srgbClr val="00B050"/>
          </a:solidFill>
        </p:grpSpPr>
        <p:sp>
          <p:nvSpPr>
            <p:cNvPr id="23" name="Isosceles Triangle 27"/>
            <p:cNvSpPr>
              <a:spLocks noChangeArrowheads="1"/>
            </p:cNvSpPr>
            <p:nvPr/>
          </p:nvSpPr>
          <p:spPr bwMode="auto">
            <a:xfrm>
              <a:off x="3215613" y="1676400"/>
              <a:ext cx="2907890" cy="2057400"/>
            </a:xfrm>
            <a:prstGeom prst="triangle">
              <a:avLst>
                <a:gd name="adj" fmla="val 50000"/>
              </a:avLst>
            </a:prstGeom>
            <a:grpFill/>
            <a:ln w="76200" algn="ctr">
              <a:solidFill>
                <a:schemeClr val="tx1"/>
              </a:solidFill>
              <a:miter lim="800000"/>
              <a:headEnd/>
              <a:tailEnd/>
            </a:ln>
          </p:spPr>
          <p:txBody>
            <a:bodyPr wrap="none"/>
            <a:lstStyle/>
            <a:p>
              <a:pPr fontAlgn="base">
                <a:spcBef>
                  <a:spcPct val="0"/>
                </a:spcBef>
                <a:spcAft>
                  <a:spcPct val="0"/>
                </a:spcAft>
                <a:defRPr/>
              </a:pPr>
              <a:endParaRPr lang="en-US" sz="2400" b="1" dirty="0">
                <a:solidFill>
                  <a:srgbClr val="FEFEEF"/>
                </a:solidFill>
                <a:latin typeface="Arial" charset="0"/>
                <a:cs typeface="Arial" charset="0"/>
              </a:endParaRPr>
            </a:p>
          </p:txBody>
        </p:sp>
        <p:sp>
          <p:nvSpPr>
            <p:cNvPr id="28" name="Rectangle 14"/>
            <p:cNvSpPr>
              <a:spLocks noChangeArrowheads="1"/>
            </p:cNvSpPr>
            <p:nvPr/>
          </p:nvSpPr>
          <p:spPr bwMode="auto">
            <a:xfrm>
              <a:off x="3574367" y="3276600"/>
              <a:ext cx="2182108" cy="365279"/>
            </a:xfrm>
            <a:prstGeom prst="rect">
              <a:avLst/>
            </a:prstGeom>
            <a:grpFill/>
            <a:ln w="9525">
              <a:noFill/>
              <a:miter lim="800000"/>
              <a:headEnd/>
              <a:tailEnd/>
            </a:ln>
            <a:effectLst/>
          </p:spPr>
          <p:txBody>
            <a:bodyPr lIns="87313" tIns="42863" rIns="87313" bIns="42863">
              <a:spAutoFit/>
            </a:bodyPr>
            <a:lstStyle/>
            <a:p>
              <a:pPr algn="ctr" defTabSz="858838" eaLnBrk="0" fontAlgn="base" hangingPunct="0">
                <a:lnSpc>
                  <a:spcPct val="90000"/>
                </a:lnSpc>
                <a:spcBef>
                  <a:spcPct val="0"/>
                </a:spcBef>
                <a:spcAft>
                  <a:spcPct val="0"/>
                </a:spcAft>
                <a:defRPr/>
              </a:pPr>
              <a:r>
                <a:rPr lang="en-US" sz="2200" b="1" dirty="0">
                  <a:solidFill>
                    <a:srgbClr val="FEFEEF"/>
                  </a:solidFill>
                  <a:latin typeface="Arial" charset="0"/>
                  <a:cs typeface="Arial" charset="0"/>
                </a:rPr>
                <a:t>INSPECTIONS</a:t>
              </a:r>
            </a:p>
          </p:txBody>
        </p:sp>
      </p:grpSp>
      <p:grpSp>
        <p:nvGrpSpPr>
          <p:cNvPr id="3" name="Group 21"/>
          <p:cNvGrpSpPr>
            <a:grpSpLocks/>
          </p:cNvGrpSpPr>
          <p:nvPr/>
        </p:nvGrpSpPr>
        <p:grpSpPr bwMode="auto">
          <a:xfrm>
            <a:off x="2916904" y="3339271"/>
            <a:ext cx="3175000" cy="2203747"/>
            <a:chOff x="1752600" y="3733800"/>
            <a:chExt cx="2908214" cy="2057400"/>
          </a:xfrm>
          <a:solidFill>
            <a:srgbClr val="0000FF"/>
          </a:solidFill>
        </p:grpSpPr>
        <p:sp>
          <p:nvSpPr>
            <p:cNvPr id="30" name="Isosceles Triangle 25"/>
            <p:cNvSpPr>
              <a:spLocks noChangeArrowheads="1"/>
            </p:cNvSpPr>
            <p:nvPr/>
          </p:nvSpPr>
          <p:spPr bwMode="auto">
            <a:xfrm>
              <a:off x="1752600" y="3733800"/>
              <a:ext cx="2908214" cy="2057400"/>
            </a:xfrm>
            <a:prstGeom prst="triangle">
              <a:avLst>
                <a:gd name="adj" fmla="val 50000"/>
              </a:avLst>
            </a:prstGeom>
            <a:grpFill/>
            <a:ln w="76200" algn="ctr">
              <a:solidFill>
                <a:schemeClr val="tx1"/>
              </a:solidFill>
              <a:miter lim="800000"/>
              <a:headEnd/>
              <a:tailEnd/>
            </a:ln>
          </p:spPr>
          <p:txBody>
            <a:bodyPr wrap="none"/>
            <a:lstStyle/>
            <a:p>
              <a:pPr fontAlgn="base">
                <a:spcBef>
                  <a:spcPct val="0"/>
                </a:spcBef>
                <a:spcAft>
                  <a:spcPct val="0"/>
                </a:spcAft>
                <a:defRPr/>
              </a:pPr>
              <a:endParaRPr lang="en-US" sz="2400" b="1" dirty="0">
                <a:solidFill>
                  <a:srgbClr val="FFFFFF"/>
                </a:solidFill>
                <a:latin typeface="Arial" pitchFamily="34" charset="0"/>
                <a:cs typeface="Arial" pitchFamily="34" charset="0"/>
              </a:endParaRPr>
            </a:p>
          </p:txBody>
        </p:sp>
        <p:sp>
          <p:nvSpPr>
            <p:cNvPr id="31" name="Rectangle 14"/>
            <p:cNvSpPr>
              <a:spLocks noChangeArrowheads="1"/>
            </p:cNvSpPr>
            <p:nvPr/>
          </p:nvSpPr>
          <p:spPr bwMode="auto">
            <a:xfrm>
              <a:off x="2192395" y="5350838"/>
              <a:ext cx="2028766" cy="365279"/>
            </a:xfrm>
            <a:prstGeom prst="rect">
              <a:avLst/>
            </a:prstGeom>
            <a:grpFill/>
            <a:ln w="9525">
              <a:noFill/>
              <a:miter lim="800000"/>
              <a:headEnd/>
              <a:tailEnd/>
            </a:ln>
            <a:effectLst/>
          </p:spPr>
          <p:txBody>
            <a:bodyPr lIns="87313" tIns="42863" rIns="87313" bIns="42863">
              <a:spAutoFit/>
            </a:bodyPr>
            <a:lstStyle/>
            <a:p>
              <a:pPr algn="ctr" defTabSz="858838" eaLnBrk="0" fontAlgn="base" hangingPunct="0">
                <a:lnSpc>
                  <a:spcPct val="90000"/>
                </a:lnSpc>
                <a:spcBef>
                  <a:spcPct val="0"/>
                </a:spcBef>
                <a:spcAft>
                  <a:spcPct val="0"/>
                </a:spcAft>
                <a:defRPr/>
              </a:pPr>
              <a:r>
                <a:rPr lang="en-US" sz="2200" b="1" dirty="0">
                  <a:solidFill>
                    <a:srgbClr val="FEFEEF"/>
                  </a:solidFill>
                  <a:latin typeface="Arial" charset="0"/>
                  <a:cs typeface="Arial" charset="0"/>
                </a:rPr>
                <a:t>ASSISTANCE</a:t>
              </a:r>
            </a:p>
          </p:txBody>
        </p:sp>
      </p:grpSp>
      <p:grpSp>
        <p:nvGrpSpPr>
          <p:cNvPr id="4" name="Group 22"/>
          <p:cNvGrpSpPr>
            <a:grpSpLocks/>
          </p:cNvGrpSpPr>
          <p:nvPr/>
        </p:nvGrpSpPr>
        <p:grpSpPr bwMode="auto">
          <a:xfrm>
            <a:off x="6091904" y="3339271"/>
            <a:ext cx="3175000" cy="2203747"/>
            <a:chOff x="4660813" y="3733800"/>
            <a:chExt cx="2908214" cy="2057400"/>
          </a:xfrm>
          <a:solidFill>
            <a:srgbClr val="FF0000"/>
          </a:solidFill>
        </p:grpSpPr>
        <p:sp>
          <p:nvSpPr>
            <p:cNvPr id="33" name="Isosceles Triangle 26"/>
            <p:cNvSpPr>
              <a:spLocks noChangeArrowheads="1"/>
            </p:cNvSpPr>
            <p:nvPr/>
          </p:nvSpPr>
          <p:spPr bwMode="auto">
            <a:xfrm>
              <a:off x="4660813" y="3733800"/>
              <a:ext cx="2908214" cy="2057400"/>
            </a:xfrm>
            <a:prstGeom prst="triangle">
              <a:avLst>
                <a:gd name="adj" fmla="val 50000"/>
              </a:avLst>
            </a:prstGeom>
            <a:grpFill/>
            <a:ln w="76200" algn="ctr">
              <a:solidFill>
                <a:schemeClr val="tx1"/>
              </a:solidFill>
              <a:miter lim="800000"/>
              <a:headEnd/>
              <a:tailEnd/>
            </a:ln>
          </p:spPr>
          <p:txBody>
            <a:bodyPr wrap="none"/>
            <a:lstStyle/>
            <a:p>
              <a:pPr fontAlgn="base">
                <a:spcBef>
                  <a:spcPct val="0"/>
                </a:spcBef>
                <a:spcAft>
                  <a:spcPct val="0"/>
                </a:spcAft>
                <a:defRPr/>
              </a:pPr>
              <a:endParaRPr lang="en-US" sz="2400" b="1" dirty="0">
                <a:solidFill>
                  <a:srgbClr val="FFFFFF"/>
                </a:solidFill>
                <a:latin typeface="Arial" pitchFamily="34" charset="0"/>
                <a:cs typeface="Arial" pitchFamily="34" charset="0"/>
              </a:endParaRPr>
            </a:p>
          </p:txBody>
        </p:sp>
        <p:sp>
          <p:nvSpPr>
            <p:cNvPr id="34" name="Rectangle 14"/>
            <p:cNvSpPr>
              <a:spLocks noChangeArrowheads="1"/>
            </p:cNvSpPr>
            <p:nvPr/>
          </p:nvSpPr>
          <p:spPr bwMode="auto">
            <a:xfrm>
              <a:off x="4833430" y="5350838"/>
              <a:ext cx="2560561" cy="365279"/>
            </a:xfrm>
            <a:prstGeom prst="rect">
              <a:avLst/>
            </a:prstGeom>
            <a:noFill/>
            <a:ln w="9525">
              <a:noFill/>
              <a:miter lim="800000"/>
              <a:headEnd/>
              <a:tailEnd/>
            </a:ln>
            <a:effectLst/>
          </p:spPr>
          <p:txBody>
            <a:bodyPr lIns="87313" tIns="42863" rIns="87313" bIns="42863">
              <a:spAutoFit/>
            </a:bodyPr>
            <a:lstStyle/>
            <a:p>
              <a:pPr algn="ctr" defTabSz="858838" eaLnBrk="0" fontAlgn="base" hangingPunct="0">
                <a:lnSpc>
                  <a:spcPct val="90000"/>
                </a:lnSpc>
                <a:spcBef>
                  <a:spcPct val="0"/>
                </a:spcBef>
                <a:spcAft>
                  <a:spcPct val="0"/>
                </a:spcAft>
                <a:defRPr/>
              </a:pPr>
              <a:r>
                <a:rPr lang="en-US" sz="2200" b="1" dirty="0">
                  <a:solidFill>
                    <a:srgbClr val="FEFEEF"/>
                  </a:solidFill>
                  <a:latin typeface="Arial" charset="0"/>
                  <a:cs typeface="Arial" charset="0"/>
                </a:rPr>
                <a:t>INVESTIGATIONS</a:t>
              </a:r>
            </a:p>
          </p:txBody>
        </p:sp>
      </p:grpSp>
      <p:sp>
        <p:nvSpPr>
          <p:cNvPr id="22" name="Left-Up Arrow 21"/>
          <p:cNvSpPr/>
          <p:nvPr/>
        </p:nvSpPr>
        <p:spPr bwMode="auto">
          <a:xfrm rot="9600000">
            <a:off x="3646489" y="2549525"/>
            <a:ext cx="1006475" cy="1004888"/>
          </a:xfrm>
          <a:prstGeom prst="leftUpArrow">
            <a:avLst>
              <a:gd name="adj1" fmla="val 10553"/>
              <a:gd name="adj2" fmla="val 25000"/>
              <a:gd name="adj3" fmla="val 11960"/>
            </a:avLst>
          </a:prstGeom>
          <a:solidFill>
            <a:srgbClr val="00FFFF"/>
          </a:solidFill>
          <a:ln w="76200" cap="flat" cmpd="sng" algn="ctr">
            <a:noFill/>
            <a:prstDash val="solid"/>
            <a:round/>
            <a:headEnd type="none" w="med" len="med"/>
            <a:tailEnd type="none" w="med" len="med"/>
          </a:ln>
          <a:effectLst/>
        </p:spPr>
        <p:txBody>
          <a:bodyPr>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
        <p:nvSpPr>
          <p:cNvPr id="25" name="Left-Up Arrow 24"/>
          <p:cNvSpPr/>
          <p:nvPr/>
        </p:nvSpPr>
        <p:spPr bwMode="auto">
          <a:xfrm rot="2700000">
            <a:off x="5644357" y="5415757"/>
            <a:ext cx="1009650" cy="1004887"/>
          </a:xfrm>
          <a:prstGeom prst="leftUpArrow">
            <a:avLst>
              <a:gd name="adj1" fmla="val 10553"/>
              <a:gd name="adj2" fmla="val 25000"/>
              <a:gd name="adj3" fmla="val 11960"/>
            </a:avLst>
          </a:prstGeom>
          <a:solidFill>
            <a:srgbClr val="CC00FF"/>
          </a:solidFill>
          <a:ln w="76200" cap="flat" cmpd="sng" algn="ctr">
            <a:noFill/>
            <a:prstDash val="solid"/>
            <a:round/>
            <a:headEnd type="none" w="med" len="med"/>
            <a:tailEnd type="none" w="med" len="med"/>
          </a:ln>
          <a:effectLst/>
        </p:spPr>
        <p:txBody>
          <a:bodyPr>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
        <p:nvSpPr>
          <p:cNvPr id="26" name="Left-Up Arrow 25"/>
          <p:cNvSpPr/>
          <p:nvPr/>
        </p:nvSpPr>
        <p:spPr bwMode="auto">
          <a:xfrm rot="17293496">
            <a:off x="7517322" y="2550675"/>
            <a:ext cx="1004887" cy="1004887"/>
          </a:xfrm>
          <a:prstGeom prst="leftUpArrow">
            <a:avLst>
              <a:gd name="adj1" fmla="val 10553"/>
              <a:gd name="adj2" fmla="val 25000"/>
              <a:gd name="adj3" fmla="val 11960"/>
            </a:avLst>
          </a:prstGeom>
          <a:solidFill>
            <a:srgbClr val="FFC000"/>
          </a:solidFill>
          <a:ln w="76200" cap="flat" cmpd="sng" algn="ctr">
            <a:noFill/>
            <a:prstDash val="solid"/>
            <a:round/>
            <a:headEnd type="none" w="med" len="med"/>
            <a:tailEnd type="none" w="med" len="med"/>
          </a:ln>
          <a:effectLst/>
        </p:spPr>
        <p:txBody>
          <a:bodyPr>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
        <p:nvSpPr>
          <p:cNvPr id="27" name="Quad Arrow 26"/>
          <p:cNvSpPr/>
          <p:nvPr/>
        </p:nvSpPr>
        <p:spPr bwMode="auto">
          <a:xfrm rot="2692975">
            <a:off x="5810251" y="4419600"/>
            <a:ext cx="588963" cy="604838"/>
          </a:xfrm>
          <a:prstGeom prst="quadArrow">
            <a:avLst>
              <a:gd name="adj1" fmla="val 7395"/>
              <a:gd name="adj2" fmla="val 22500"/>
              <a:gd name="adj3" fmla="val 13256"/>
            </a:avLst>
          </a:prstGeom>
          <a:solidFill>
            <a:srgbClr val="FF9933"/>
          </a:solidFill>
          <a:ln w="76200" cap="flat" cmpd="sng" algn="ctr">
            <a:noFill/>
            <a:prstDash val="solid"/>
            <a:round/>
            <a:headEnd type="none" w="med" len="med"/>
            <a:tailEnd type="none" w="med" len="med"/>
          </a:ln>
          <a:effectLst/>
        </p:spPr>
        <p:txBody>
          <a:bodyPr>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
        <p:nvSpPr>
          <p:cNvPr id="19" name="Oval 18"/>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1422216451"/>
      </p:ext>
    </p:extLst>
  </p:cSld>
  <p:clrMapOvr>
    <a:masterClrMapping/>
  </p:clrMapOvr>
  <p:transition>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0-#ppt_w/2"/>
                                          </p:val>
                                        </p:tav>
                                        <p:tav tm="100000">
                                          <p:val>
                                            <p:strVal val="#ppt_x"/>
                                          </p:val>
                                        </p:tav>
                                      </p:tavLst>
                                    </p:anim>
                                    <p:anim calcmode="lin" valueType="num">
                                      <p:cBhvr additive="base">
                                        <p:cTn id="8" dur="10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6" presetClass="emph" presetSubtype="0" fill="hold" grpId="1" nodeType="withEffect">
                                  <p:stCondLst>
                                    <p:cond delay="0"/>
                                  </p:stCondLst>
                                  <p:childTnLst>
                                    <p:animScale>
                                      <p:cBhvr>
                                        <p:cTn id="18" dur="2000" fill="hold"/>
                                        <p:tgtEl>
                                          <p:spTgt spid="22"/>
                                        </p:tgtEl>
                                      </p:cBhvr>
                                      <p:by x="150000" y="150000"/>
                                    </p:animScale>
                                  </p:childTnLst>
                                </p:cTn>
                              </p:par>
                              <p:par>
                                <p:cTn id="19" presetID="6" presetClass="emph" presetSubtype="0" fill="hold" grpId="1" nodeType="withEffect">
                                  <p:stCondLst>
                                    <p:cond delay="0"/>
                                  </p:stCondLst>
                                  <p:childTnLst>
                                    <p:animScale>
                                      <p:cBhvr>
                                        <p:cTn id="20" dur="2000" fill="hold"/>
                                        <p:tgtEl>
                                          <p:spTgt spid="26"/>
                                        </p:tgtEl>
                                      </p:cBhvr>
                                      <p:by x="150000" y="150000"/>
                                    </p:animScale>
                                  </p:childTnLst>
                                </p:cTn>
                              </p:par>
                              <p:par>
                                <p:cTn id="21" presetID="6" presetClass="emph" presetSubtype="0" fill="hold" grpId="1" nodeType="withEffect">
                                  <p:stCondLst>
                                    <p:cond delay="0"/>
                                  </p:stCondLst>
                                  <p:childTnLst>
                                    <p:animScale>
                                      <p:cBhvr>
                                        <p:cTn id="22" dur="2000" fill="hold"/>
                                        <p:tgtEl>
                                          <p:spTgt spid="25"/>
                                        </p:tgtEl>
                                      </p:cBhvr>
                                      <p:by x="150000" y="150000"/>
                                    </p:animScale>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ppt_x"/>
                                          </p:val>
                                        </p:tav>
                                        <p:tav tm="100000">
                                          <p:val>
                                            <p:strVal val="#ppt_x"/>
                                          </p:val>
                                        </p:tav>
                                      </p:tavLst>
                                    </p:anim>
                                    <p:anim calcmode="lin" valueType="num">
                                      <p:cBhvr additive="base">
                                        <p:cTn id="27" dur="500" fill="hold"/>
                                        <p:tgtEl>
                                          <p:spTgt spid="27"/>
                                        </p:tgtEl>
                                        <p:attrNameLst>
                                          <p:attrName>ppt_y</p:attrName>
                                        </p:attrNameLst>
                                      </p:cBhvr>
                                      <p:tavLst>
                                        <p:tav tm="0">
                                          <p:val>
                                            <p:strVal val="1+#ppt_h/2"/>
                                          </p:val>
                                        </p:tav>
                                        <p:tav tm="100000">
                                          <p:val>
                                            <p:strVal val="#ppt_y"/>
                                          </p:val>
                                        </p:tav>
                                      </p:tavLst>
                                    </p:anim>
                                  </p:childTnLst>
                                </p:cTn>
                              </p:par>
                              <p:par>
                                <p:cTn id="28" presetID="8" presetClass="emph" presetSubtype="0" fill="hold" grpId="1" nodeType="withEffect">
                                  <p:stCondLst>
                                    <p:cond delay="0"/>
                                  </p:stCondLst>
                                  <p:childTnLst>
                                    <p:animRot by="21600000">
                                      <p:cBhvr>
                                        <p:cTn id="29" dur="2000" fill="hold"/>
                                        <p:tgtEl>
                                          <p:spTgt spid="27"/>
                                        </p:tgtEl>
                                        <p:attrNameLst>
                                          <p:attrName>r</p:attrName>
                                        </p:attrNameLst>
                                      </p:cBhvr>
                                    </p:animRot>
                                  </p:childTnLst>
                                </p:cTn>
                              </p:par>
                              <p:par>
                                <p:cTn id="30" presetID="1" presetClass="exit"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5" grpId="0" animBg="1"/>
      <p:bldP spid="25" grpId="1" animBg="1"/>
      <p:bldP spid="26" grpId="0" animBg="1"/>
      <p:bldP spid="26" grpId="1" animBg="1"/>
      <p:bldP spid="27" grpId="0" animBg="1"/>
      <p:bldP spid="27" grpId="1" animBg="1"/>
      <p:bldP spid="19"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95235" name="Rectangle 2"/>
          <p:cNvSpPr>
            <a:spLocks noGrp="1" noChangeArrowheads="1"/>
          </p:cNvSpPr>
          <p:nvPr>
            <p:ph type="title"/>
          </p:nvPr>
        </p:nvSpPr>
        <p:spPr>
          <a:xfrm>
            <a:off x="2547258" y="228600"/>
            <a:ext cx="7086600" cy="1143000"/>
          </a:xfrm>
        </p:spPr>
        <p:txBody>
          <a:bodyPr/>
          <a:lstStyle/>
          <a:p>
            <a:pPr eaLnBrk="1" hangingPunct="1"/>
            <a:r>
              <a:rPr lang="en-US" sz="4000" dirty="0">
                <a:solidFill>
                  <a:schemeClr val="tx1"/>
                </a:solidFill>
              </a:rPr>
              <a:t>Initiate Referrals </a:t>
            </a:r>
            <a:br>
              <a:rPr lang="en-US" sz="4000" dirty="0">
                <a:solidFill>
                  <a:schemeClr val="tx1"/>
                </a:solidFill>
              </a:rPr>
            </a:br>
            <a:r>
              <a:rPr lang="en-US" sz="2400" dirty="0">
                <a:solidFill>
                  <a:schemeClr val="tx1"/>
                </a:solidFill>
              </a:rPr>
              <a:t>(Step 3)</a:t>
            </a:r>
          </a:p>
        </p:txBody>
      </p:sp>
      <p:sp>
        <p:nvSpPr>
          <p:cNvPr id="26627" name="Rectangle 3"/>
          <p:cNvSpPr>
            <a:spLocks noGrp="1" noChangeArrowheads="1"/>
          </p:cNvSpPr>
          <p:nvPr>
            <p:ph type="body" idx="1"/>
          </p:nvPr>
        </p:nvSpPr>
        <p:spPr>
          <a:xfrm>
            <a:off x="1751971" y="1844069"/>
            <a:ext cx="8677175" cy="4191000"/>
          </a:xfrm>
        </p:spPr>
        <p:txBody>
          <a:bodyPr/>
          <a:lstStyle/>
          <a:p>
            <a:pPr eaLnBrk="1" hangingPunct="1"/>
            <a:r>
              <a:rPr lang="en-US" sz="2400" dirty="0"/>
              <a:t>If a non-IG investigation is determined, the IG will </a:t>
            </a:r>
            <a:r>
              <a:rPr lang="en-US" sz="2400" i="1" u="sng" dirty="0">
                <a:solidFill>
                  <a:srgbClr val="FF0000"/>
                </a:solidFill>
              </a:rPr>
              <a:t>refer</a:t>
            </a:r>
            <a:r>
              <a:rPr lang="en-US" sz="2400" dirty="0">
                <a:solidFill>
                  <a:srgbClr val="FF0000"/>
                </a:solidFill>
              </a:rPr>
              <a:t> </a:t>
            </a:r>
            <a:r>
              <a:rPr lang="en-US" sz="2400" dirty="0"/>
              <a:t>the allegations to the command or agency for action. </a:t>
            </a:r>
          </a:p>
          <a:p>
            <a:pPr marL="0" indent="0" eaLnBrk="1" hangingPunct="1">
              <a:buNone/>
            </a:pPr>
            <a:endParaRPr lang="en-US" sz="2400" dirty="0"/>
          </a:p>
          <a:p>
            <a:pPr eaLnBrk="1" hangingPunct="1"/>
            <a:r>
              <a:rPr lang="en-US" sz="2400" dirty="0"/>
              <a:t>Initial notifications to commander(s) / supervisor(s) / subject(s) / suspect(s) are the responsibility of the investigating command / agency </a:t>
            </a:r>
          </a:p>
          <a:p>
            <a:pPr marL="0" indent="0" eaLnBrk="1" hangingPunct="1">
              <a:buNone/>
            </a:pPr>
            <a:endParaRPr lang="en-US" sz="1800" dirty="0"/>
          </a:p>
          <a:p>
            <a:pPr lvl="1" eaLnBrk="1" hangingPunct="1"/>
            <a:r>
              <a:rPr lang="en-US" sz="2400" dirty="0"/>
              <a:t>What can the IG tell another Army investigator?</a:t>
            </a:r>
          </a:p>
          <a:p>
            <a:pPr lvl="1" eaLnBrk="1" hangingPunct="1"/>
            <a:r>
              <a:rPr lang="en-US" sz="2400" dirty="0"/>
              <a:t>What can the IG tell a non-Army investigator?</a:t>
            </a:r>
            <a:endParaRPr lang="en-US" sz="2400" dirty="0">
              <a:solidFill>
                <a:srgbClr val="FF3300"/>
              </a:solidFill>
            </a:endParaRPr>
          </a:p>
        </p:txBody>
      </p:sp>
      <p:sp>
        <p:nvSpPr>
          <p:cNvPr id="95238" name="Rectangle 118"/>
          <p:cNvSpPr>
            <a:spLocks noChangeArrowheads="1"/>
          </p:cNvSpPr>
          <p:nvPr/>
        </p:nvSpPr>
        <p:spPr bwMode="auto">
          <a:xfrm>
            <a:off x="1195038" y="6127596"/>
            <a:ext cx="9067800" cy="338554"/>
          </a:xfrm>
          <a:prstGeom prst="rect">
            <a:avLst/>
          </a:prstGeom>
          <a:noFill/>
          <a:ln w="76200">
            <a:noFill/>
            <a:miter lim="800000"/>
            <a:headEnd/>
            <a:tailEnd/>
          </a:ln>
        </p:spPr>
        <p:txBody>
          <a:bodyPr wrap="square">
            <a:spAutoFit/>
          </a:bodyPr>
          <a:lstStyle/>
          <a:p>
            <a:pPr lvl="1" fontAlgn="base">
              <a:spcBef>
                <a:spcPct val="0"/>
              </a:spcBef>
              <a:spcAft>
                <a:spcPct val="0"/>
              </a:spcAft>
            </a:pPr>
            <a:r>
              <a:rPr lang="en-US" sz="1600" b="1" dirty="0">
                <a:solidFill>
                  <a:srgbClr val="FF0000"/>
                </a:solidFill>
                <a:latin typeface="Arial" charset="0"/>
                <a:cs typeface="Arial" charset="0"/>
              </a:rPr>
              <a:t>AR 20-1, Paragraphs 3-5 &amp; 7-1; </a:t>
            </a: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Section 3-1-1 (II-3-2)</a:t>
            </a:r>
            <a:r>
              <a:rPr lang="en-US" sz="1600" b="1" dirty="0">
                <a:solidFill>
                  <a:srgbClr val="FF3300"/>
                </a:solidFill>
                <a:latin typeface="Arial" charset="0"/>
                <a:cs typeface="Arial" charset="0"/>
              </a:rPr>
              <a:t> </a:t>
            </a:r>
            <a:endParaRPr lang="en-US" sz="1600" b="1" dirty="0">
              <a:solidFill>
                <a:srgbClr val="0000FF"/>
              </a:solidFill>
              <a:latin typeface="Arial" charset="0"/>
              <a:cs typeface="Arial" charset="0"/>
            </a:endParaRPr>
          </a:p>
        </p:txBody>
      </p:sp>
      <p:sp>
        <p:nvSpPr>
          <p:cNvPr id="7" name="Oval 6"/>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40525392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627">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627">
                                            <p:txEl>
                                              <p:pRg st="5" end="5"/>
                                            </p:txEl>
                                          </p:spTgt>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P spid="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Footer Placeholder 4"/>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147459" name="Rectangle 2"/>
          <p:cNvSpPr>
            <a:spLocks noGrp="1" noChangeArrowheads="1"/>
          </p:cNvSpPr>
          <p:nvPr>
            <p:ph type="title"/>
          </p:nvPr>
        </p:nvSpPr>
        <p:spPr>
          <a:xfrm>
            <a:off x="2547258" y="228600"/>
            <a:ext cx="7086600" cy="1143000"/>
          </a:xfrm>
        </p:spPr>
        <p:txBody>
          <a:bodyPr/>
          <a:lstStyle/>
          <a:p>
            <a:pPr eaLnBrk="1" hangingPunct="1"/>
            <a:r>
              <a:rPr lang="en-US" sz="4000" dirty="0">
                <a:solidFill>
                  <a:schemeClr val="tx1"/>
                </a:solidFill>
              </a:rPr>
              <a:t>Requests for IG   Information</a:t>
            </a:r>
          </a:p>
        </p:txBody>
      </p:sp>
      <p:sp>
        <p:nvSpPr>
          <p:cNvPr id="112644" name="Rectangle 3"/>
          <p:cNvSpPr>
            <a:spLocks noGrp="1" noChangeArrowheads="1"/>
          </p:cNvSpPr>
          <p:nvPr>
            <p:ph type="body" sz="half" idx="1"/>
          </p:nvPr>
        </p:nvSpPr>
        <p:spPr>
          <a:xfrm>
            <a:off x="1762225" y="1838906"/>
            <a:ext cx="8534400" cy="4428744"/>
          </a:xfrm>
        </p:spPr>
        <p:txBody>
          <a:bodyPr/>
          <a:lstStyle/>
          <a:p>
            <a:pPr eaLnBrk="1" hangingPunct="1">
              <a:spcBef>
                <a:spcPts val="0"/>
              </a:spcBef>
            </a:pPr>
            <a:r>
              <a:rPr lang="en-US" sz="2400" u="sng" dirty="0"/>
              <a:t>Review own testimony</a:t>
            </a:r>
            <a:r>
              <a:rPr lang="en-US" sz="2400" dirty="0"/>
              <a:t>: </a:t>
            </a:r>
            <a:r>
              <a:rPr lang="en-US" sz="1800" dirty="0">
                <a:solidFill>
                  <a:srgbClr val="0000FF"/>
                </a:solidFill>
              </a:rPr>
              <a:t>(before the report is complete)</a:t>
            </a:r>
          </a:p>
          <a:p>
            <a:pPr lvl="1" eaLnBrk="1" hangingPunct="1">
              <a:spcBef>
                <a:spcPts val="0"/>
              </a:spcBef>
            </a:pPr>
            <a:r>
              <a:rPr lang="en-US" sz="2000" dirty="0"/>
              <a:t>Witness, subject / suspect:  In the IG office, but they don’t get to keep a copy</a:t>
            </a:r>
          </a:p>
          <a:p>
            <a:pPr lvl="1" eaLnBrk="1" hangingPunct="1">
              <a:spcBef>
                <a:spcPts val="0"/>
              </a:spcBef>
              <a:buNone/>
            </a:pPr>
            <a:r>
              <a:rPr lang="en-US" sz="1800" dirty="0">
                <a:solidFill>
                  <a:srgbClr val="FF3300"/>
                </a:solidFill>
              </a:rPr>
              <a:t>		</a:t>
            </a:r>
            <a:r>
              <a:rPr lang="en-US" sz="1800" dirty="0">
                <a:solidFill>
                  <a:srgbClr val="FF0000"/>
                </a:solidFill>
              </a:rPr>
              <a:t>AR 20-1, Paragraph 7-1b; </a:t>
            </a:r>
            <a:r>
              <a:rPr lang="en-US" sz="1800" u="sng" dirty="0">
                <a:solidFill>
                  <a:srgbClr val="0000FF"/>
                </a:solidFill>
              </a:rPr>
              <a:t>The A&amp;I Guide</a:t>
            </a:r>
            <a:r>
              <a:rPr lang="en-US" sz="1800" dirty="0">
                <a:solidFill>
                  <a:srgbClr val="0000FF"/>
                </a:solidFill>
              </a:rPr>
              <a:t>, Part Two, Section 1-4 </a:t>
            </a:r>
          </a:p>
          <a:p>
            <a:pPr lvl="1" eaLnBrk="1" hangingPunct="1">
              <a:spcBef>
                <a:spcPts val="0"/>
              </a:spcBef>
              <a:buNone/>
            </a:pPr>
            <a:endParaRPr lang="en-US" sz="800" dirty="0">
              <a:solidFill>
                <a:srgbClr val="0000FF"/>
              </a:solidFill>
            </a:endParaRPr>
          </a:p>
          <a:p>
            <a:pPr lvl="1" eaLnBrk="1" hangingPunct="1">
              <a:spcBef>
                <a:spcPts val="0"/>
              </a:spcBef>
              <a:buNone/>
            </a:pPr>
            <a:endParaRPr lang="en-US" sz="1000" dirty="0"/>
          </a:p>
          <a:p>
            <a:pPr eaLnBrk="1" hangingPunct="1">
              <a:spcBef>
                <a:spcPts val="0"/>
              </a:spcBef>
            </a:pPr>
            <a:r>
              <a:rPr lang="en-US" sz="2400" u="sng" dirty="0"/>
              <a:t>Department of the Army Investigator</a:t>
            </a:r>
            <a:r>
              <a:rPr lang="en-US" sz="2400" dirty="0"/>
              <a:t>:</a:t>
            </a:r>
            <a:r>
              <a:rPr lang="en-US" sz="2400" b="0" dirty="0"/>
              <a:t>  		    </a:t>
            </a:r>
            <a:r>
              <a:rPr lang="en-US" sz="1800" dirty="0">
                <a:solidFill>
                  <a:srgbClr val="0000FF"/>
                </a:solidFill>
              </a:rPr>
              <a:t>(before or after the report is complete)</a:t>
            </a:r>
            <a:endParaRPr lang="en-US" sz="1800" u="sng" dirty="0">
              <a:solidFill>
                <a:srgbClr val="0000FF"/>
              </a:solidFill>
            </a:endParaRPr>
          </a:p>
          <a:p>
            <a:pPr lvl="1" eaLnBrk="1" hangingPunct="1">
              <a:spcBef>
                <a:spcPts val="0"/>
              </a:spcBef>
            </a:pPr>
            <a:r>
              <a:rPr lang="en-US" sz="2000" dirty="0"/>
              <a:t>Allegation list</a:t>
            </a:r>
          </a:p>
          <a:p>
            <a:pPr lvl="1" eaLnBrk="1" hangingPunct="1">
              <a:spcBef>
                <a:spcPts val="0"/>
              </a:spcBef>
            </a:pPr>
            <a:r>
              <a:rPr lang="en-US" sz="2000" dirty="0"/>
              <a:t>Documents not given in confidence to the IG</a:t>
            </a:r>
          </a:p>
          <a:p>
            <a:pPr lvl="1" eaLnBrk="1" hangingPunct="1">
              <a:spcBef>
                <a:spcPts val="0"/>
              </a:spcBef>
            </a:pPr>
            <a:r>
              <a:rPr lang="en-US" sz="2000" dirty="0"/>
              <a:t>Witness list with brief synopsis of relevant testimony</a:t>
            </a:r>
          </a:p>
          <a:p>
            <a:pPr eaLnBrk="1" hangingPunct="1">
              <a:spcBef>
                <a:spcPts val="0"/>
              </a:spcBef>
              <a:buNone/>
            </a:pPr>
            <a:r>
              <a:rPr lang="en-US" sz="1800" dirty="0">
                <a:solidFill>
                  <a:srgbClr val="0000FF"/>
                </a:solidFill>
              </a:rPr>
              <a:t>		</a:t>
            </a:r>
            <a:r>
              <a:rPr lang="en-US" sz="1800" dirty="0">
                <a:solidFill>
                  <a:srgbClr val="FF0000"/>
                </a:solidFill>
              </a:rPr>
              <a:t>AR 20-1, Paragraph 3-4g; </a:t>
            </a:r>
            <a:r>
              <a:rPr lang="en-US" sz="1800" u="sng" dirty="0">
                <a:solidFill>
                  <a:srgbClr val="0000FF"/>
                </a:solidFill>
              </a:rPr>
              <a:t>The A&amp;I Guide</a:t>
            </a:r>
            <a:r>
              <a:rPr lang="en-US" sz="1800" dirty="0">
                <a:solidFill>
                  <a:srgbClr val="0000FF"/>
                </a:solidFill>
              </a:rPr>
              <a:t>, Part Three, Section 1-6 </a:t>
            </a:r>
            <a:endParaRPr lang="en-US" sz="1800" dirty="0">
              <a:solidFill>
                <a:srgbClr val="FF0000"/>
              </a:solidFill>
            </a:endParaRPr>
          </a:p>
          <a:p>
            <a:pPr eaLnBrk="1" hangingPunct="1">
              <a:spcBef>
                <a:spcPts val="0"/>
              </a:spcBef>
              <a:buNone/>
            </a:pPr>
            <a:endParaRPr lang="en-US" sz="800" dirty="0">
              <a:solidFill>
                <a:srgbClr val="FF0000"/>
              </a:solidFill>
            </a:endParaRPr>
          </a:p>
          <a:p>
            <a:pPr eaLnBrk="1" hangingPunct="1">
              <a:spcBef>
                <a:spcPts val="0"/>
              </a:spcBef>
              <a:buNone/>
            </a:pPr>
            <a:endParaRPr lang="en-US" sz="800" dirty="0">
              <a:solidFill>
                <a:srgbClr val="FF0000"/>
              </a:solidFill>
            </a:endParaRPr>
          </a:p>
          <a:p>
            <a:pPr eaLnBrk="1" hangingPunct="1">
              <a:spcBef>
                <a:spcPts val="0"/>
              </a:spcBef>
            </a:pPr>
            <a:r>
              <a:rPr lang="en-US" sz="2400" u="sng" dirty="0"/>
              <a:t>FOIA</a:t>
            </a:r>
            <a:r>
              <a:rPr lang="en-US" sz="2400" dirty="0"/>
              <a:t>:  Unofficial business  </a:t>
            </a:r>
            <a:r>
              <a:rPr lang="en-US" sz="1800" dirty="0">
                <a:solidFill>
                  <a:srgbClr val="0000FF"/>
                </a:solidFill>
              </a:rPr>
              <a:t>(only after the report is approved)</a:t>
            </a:r>
          </a:p>
          <a:p>
            <a:pPr lvl="1" eaLnBrk="1" hangingPunct="1">
              <a:spcBef>
                <a:spcPts val="0"/>
              </a:spcBef>
              <a:buNone/>
            </a:pPr>
            <a:r>
              <a:rPr lang="en-US" sz="1800" dirty="0">
                <a:solidFill>
                  <a:srgbClr val="0000FF"/>
                </a:solidFill>
              </a:rPr>
              <a:t>		</a:t>
            </a:r>
            <a:r>
              <a:rPr lang="en-US" sz="1800" dirty="0">
                <a:solidFill>
                  <a:srgbClr val="FF0000"/>
                </a:solidFill>
              </a:rPr>
              <a:t>AR 20-1, Paragraph 3-7;</a:t>
            </a:r>
            <a:r>
              <a:rPr lang="en-US" sz="1800" u="sng" dirty="0">
                <a:solidFill>
                  <a:srgbClr val="0000FF"/>
                </a:solidFill>
              </a:rPr>
              <a:t> The A&amp;I Guide</a:t>
            </a:r>
            <a:r>
              <a:rPr lang="en-US" sz="1800" dirty="0">
                <a:solidFill>
                  <a:srgbClr val="0000FF"/>
                </a:solidFill>
              </a:rPr>
              <a:t>, Part Three, Section 1-5</a:t>
            </a:r>
            <a:r>
              <a:rPr lang="en-US" sz="1800" dirty="0">
                <a:solidFill>
                  <a:srgbClr val="FF0000"/>
                </a:solidFill>
              </a:rPr>
              <a:t> </a:t>
            </a:r>
          </a:p>
        </p:txBody>
      </p:sp>
      <p:sp>
        <p:nvSpPr>
          <p:cNvPr id="6" name="Text Box 6"/>
          <p:cNvSpPr txBox="1">
            <a:spLocks noChangeArrowheads="1"/>
          </p:cNvSpPr>
          <p:nvPr/>
        </p:nvSpPr>
        <p:spPr bwMode="auto">
          <a:xfrm>
            <a:off x="9779674" y="581536"/>
            <a:ext cx="647027" cy="523220"/>
          </a:xfrm>
          <a:prstGeom prst="rect">
            <a:avLst/>
          </a:prstGeom>
          <a:noFill/>
          <a:ln w="12700">
            <a:noFill/>
            <a:miter lim="800000"/>
            <a:headEnd/>
            <a:tailEnd/>
          </a:ln>
        </p:spPr>
        <p:txBody>
          <a:bodyPr>
            <a:spAutoFit/>
          </a:bodyPr>
          <a:lstStyle/>
          <a:p>
            <a:pPr eaLnBrk="0" fontAlgn="base" hangingPunct="0">
              <a:spcBef>
                <a:spcPct val="0"/>
              </a:spcBef>
              <a:spcAft>
                <a:spcPct val="0"/>
              </a:spcAft>
            </a:pPr>
            <a:r>
              <a:rPr lang="en-US" sz="1400" b="1" i="1" dirty="0">
                <a:solidFill>
                  <a:srgbClr val="000000"/>
                </a:solidFill>
                <a:latin typeface="Tempus Sans ITC" pitchFamily="82" charset="0"/>
                <a:cs typeface="Arial" charset="0"/>
              </a:rPr>
              <a:t>ELO</a:t>
            </a:r>
          </a:p>
          <a:p>
            <a:pPr eaLnBrk="0" fontAlgn="base" hangingPunct="0">
              <a:spcBef>
                <a:spcPct val="0"/>
              </a:spcBef>
              <a:spcAft>
                <a:spcPct val="0"/>
              </a:spcAft>
            </a:pPr>
            <a:r>
              <a:rPr lang="en-US" sz="1400" b="1" i="1" dirty="0">
                <a:solidFill>
                  <a:srgbClr val="000000"/>
                </a:solidFill>
                <a:latin typeface="Tempus Sans ITC" pitchFamily="82" charset="0"/>
                <a:cs typeface="Arial" charset="0"/>
              </a:rPr>
              <a:t>  9</a:t>
            </a:r>
          </a:p>
        </p:txBody>
      </p:sp>
      <p:grpSp>
        <p:nvGrpSpPr>
          <p:cNvPr id="7" name="Group 11"/>
          <p:cNvGrpSpPr>
            <a:grpSpLocks/>
          </p:cNvGrpSpPr>
          <p:nvPr/>
        </p:nvGrpSpPr>
        <p:grpSpPr bwMode="auto">
          <a:xfrm>
            <a:off x="9436100" y="152400"/>
            <a:ext cx="1231900" cy="1219200"/>
            <a:chOff x="7467600" y="76200"/>
            <a:chExt cx="1231900" cy="1219200"/>
          </a:xfrm>
        </p:grpSpPr>
        <p:sp>
          <p:nvSpPr>
            <p:cNvPr id="8" name="AutoShape 5"/>
            <p:cNvSpPr>
              <a:spLocks noChangeArrowheads="1"/>
            </p:cNvSpPr>
            <p:nvPr/>
          </p:nvSpPr>
          <p:spPr bwMode="auto">
            <a:xfrm>
              <a:off x="7467600" y="76200"/>
              <a:ext cx="1231900"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endParaRPr lang="en-US" b="1" dirty="0">
                <a:solidFill>
                  <a:srgbClr val="000000"/>
                </a:solidFill>
              </a:endParaRPr>
            </a:p>
          </p:txBody>
        </p:sp>
        <p:sp>
          <p:nvSpPr>
            <p:cNvPr id="9" name="Text Box 6"/>
            <p:cNvSpPr txBox="1">
              <a:spLocks noChangeArrowheads="1"/>
            </p:cNvSpPr>
            <p:nvPr/>
          </p:nvSpPr>
          <p:spPr bwMode="auto">
            <a:xfrm>
              <a:off x="7811173" y="505336"/>
              <a:ext cx="647027" cy="523220"/>
            </a:xfrm>
            <a:prstGeom prst="rect">
              <a:avLst/>
            </a:prstGeom>
            <a:noFill/>
            <a:ln w="12700">
              <a:noFill/>
              <a:miter lim="800000"/>
              <a:headEnd/>
              <a:tailEnd/>
            </a:ln>
          </p:spPr>
          <p:txBody>
            <a:bodyPr>
              <a:spAutoFit/>
            </a:bodyPr>
            <a:lstStyle/>
            <a:p>
              <a:pPr eaLnBrk="0" fontAlgn="base" hangingPunct="0">
                <a:spcBef>
                  <a:spcPct val="0"/>
                </a:spcBef>
                <a:spcAft>
                  <a:spcPct val="0"/>
                </a:spcAft>
              </a:pPr>
              <a:r>
                <a:rPr lang="en-US" sz="1400" b="1" i="1" dirty="0">
                  <a:solidFill>
                    <a:srgbClr val="000000"/>
                  </a:solidFill>
                  <a:latin typeface="Tempus Sans ITC" pitchFamily="82" charset="0"/>
                  <a:cs typeface="Arial" charset="0"/>
                </a:rPr>
                <a:t>ELO</a:t>
              </a:r>
            </a:p>
            <a:p>
              <a:pPr eaLnBrk="0" fontAlgn="base" hangingPunct="0">
                <a:spcBef>
                  <a:spcPct val="0"/>
                </a:spcBef>
                <a:spcAft>
                  <a:spcPct val="0"/>
                </a:spcAft>
              </a:pPr>
              <a:r>
                <a:rPr lang="en-US" sz="1400" b="1" i="1" dirty="0">
                  <a:solidFill>
                    <a:srgbClr val="000000"/>
                  </a:solidFill>
                  <a:latin typeface="Tempus Sans ITC" pitchFamily="82" charset="0"/>
                  <a:cs typeface="Arial" charset="0"/>
                </a:rPr>
                <a:t>  10</a:t>
              </a:r>
            </a:p>
          </p:txBody>
        </p:sp>
      </p:grpSp>
      <p:sp>
        <p:nvSpPr>
          <p:cNvPr id="11" name="Oval 10"/>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3879035591"/>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4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4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4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4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64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64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644">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2644">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44">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2644">
                                            <p:txEl>
                                              <p:pRg st="13" end="13"/>
                                            </p:txEl>
                                          </p:spTgt>
                                        </p:tgtEl>
                                        <p:attrNameLst>
                                          <p:attrName>style.visibility</p:attrName>
                                        </p:attrNameLst>
                                      </p:cBhvr>
                                      <p:to>
                                        <p:strVal val="visible"/>
                                      </p:to>
                                    </p:set>
                                  </p:childTnLst>
                                </p:cTn>
                              </p:par>
                              <p:par>
                                <p:cTn id="29" presetID="1" presetClass="exit"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7054735" y="6451413"/>
            <a:ext cx="4114800" cy="457200"/>
          </a:xfrm>
        </p:spPr>
        <p:txBody>
          <a:bodyPr/>
          <a:lstStyle/>
          <a:p>
            <a:pPr fontAlgn="base">
              <a:spcBef>
                <a:spcPct val="0"/>
              </a:spcBef>
              <a:spcAft>
                <a:spcPct val="0"/>
              </a:spcAft>
              <a:defRPr/>
            </a:pPr>
            <a:r>
              <a:rPr lang="en-US" b="1" dirty="0">
                <a:solidFill>
                  <a:srgbClr val="000000"/>
                </a:solidFill>
              </a:rPr>
              <a:t>U.S. Army Inspector General School </a:t>
            </a:r>
          </a:p>
        </p:txBody>
      </p:sp>
      <p:sp>
        <p:nvSpPr>
          <p:cNvPr id="3" name="Title 1"/>
          <p:cNvSpPr txBox="1">
            <a:spLocks/>
          </p:cNvSpPr>
          <p:nvPr/>
        </p:nvSpPr>
        <p:spPr>
          <a:xfrm>
            <a:off x="2590800" y="250373"/>
            <a:ext cx="7772400" cy="1470025"/>
          </a:xfrm>
          <a:prstGeom prst="rect">
            <a:avLst/>
          </a:prstGeom>
        </p:spPr>
        <p:txBody>
          <a:bodyPr>
            <a:normAutofit/>
          </a:bodyPr>
          <a:lstStyle/>
          <a:p>
            <a:pPr algn="ctr" eaLnBrk="0" fontAlgn="base" hangingPunct="0">
              <a:spcBef>
                <a:spcPct val="0"/>
              </a:spcBef>
              <a:spcAft>
                <a:spcPct val="0"/>
              </a:spcAft>
              <a:defRPr/>
            </a:pPr>
            <a:r>
              <a:rPr lang="en-US" sz="3200" b="1" kern="0" dirty="0">
                <a:solidFill>
                  <a:srgbClr val="221304"/>
                </a:solidFill>
                <a:latin typeface="Arial" pitchFamily="34" charset="0"/>
                <a:cs typeface="Arial" pitchFamily="34" charset="0"/>
              </a:rPr>
              <a:t>Release of IG Records</a:t>
            </a:r>
            <a:br>
              <a:rPr lang="en-US" sz="3200" b="1" kern="0" dirty="0">
                <a:solidFill>
                  <a:srgbClr val="221304"/>
                </a:solidFill>
                <a:latin typeface="Arial" pitchFamily="34" charset="0"/>
                <a:cs typeface="Arial" pitchFamily="34" charset="0"/>
              </a:rPr>
            </a:br>
            <a:r>
              <a:rPr lang="en-US" sz="2400" b="1" kern="0" dirty="0">
                <a:solidFill>
                  <a:srgbClr val="221304"/>
                </a:solidFill>
                <a:latin typeface="Arial" pitchFamily="34" charset="0"/>
                <a:cs typeface="Arial" pitchFamily="34" charset="0"/>
              </a:rPr>
              <a:t>Release Authority (All IG Records):  TIG                   (or designated representative)</a:t>
            </a:r>
            <a:endParaRPr lang="en-US" sz="3200" b="1" kern="0" dirty="0">
              <a:solidFill>
                <a:srgbClr val="221304"/>
              </a:solidFill>
              <a:latin typeface="Arial" pitchFamily="34" charset="0"/>
              <a:cs typeface="Arial" pitchFamily="34" charset="0"/>
            </a:endParaRPr>
          </a:p>
        </p:txBody>
      </p:sp>
      <p:sp>
        <p:nvSpPr>
          <p:cNvPr id="19" name="Rectangle 18"/>
          <p:cNvSpPr/>
          <p:nvPr/>
        </p:nvSpPr>
        <p:spPr bwMode="auto">
          <a:xfrm>
            <a:off x="1754975" y="1905800"/>
            <a:ext cx="8229600" cy="335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en-US" b="1" dirty="0">
              <a:solidFill>
                <a:srgbClr val="FEFDE3"/>
              </a:solidFill>
              <a:latin typeface="Arial"/>
              <a:cs typeface="Arial" pitchFamily="34" charset="0"/>
            </a:endParaRPr>
          </a:p>
        </p:txBody>
      </p:sp>
      <p:cxnSp>
        <p:nvCxnSpPr>
          <p:cNvPr id="20" name="Straight Connector 19"/>
          <p:cNvCxnSpPr/>
          <p:nvPr/>
        </p:nvCxnSpPr>
        <p:spPr bwMode="auto">
          <a:xfrm>
            <a:off x="1751800" y="3261525"/>
            <a:ext cx="8229600"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auto">
          <a:xfrm>
            <a:off x="1751800" y="4188625"/>
            <a:ext cx="8229600"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148487" name="Rectangle 21"/>
          <p:cNvSpPr>
            <a:spLocks noChangeArrowheads="1"/>
          </p:cNvSpPr>
          <p:nvPr/>
        </p:nvSpPr>
        <p:spPr bwMode="auto">
          <a:xfrm>
            <a:off x="1804262" y="1828800"/>
            <a:ext cx="8609013" cy="3352800"/>
          </a:xfrm>
          <a:prstGeom prst="rect">
            <a:avLst/>
          </a:prstGeom>
          <a:noFill/>
          <a:ln w="28575" algn="ctr">
            <a:solidFill>
              <a:schemeClr val="tx1"/>
            </a:solidFill>
            <a:round/>
            <a:headEnd/>
            <a:tailEnd/>
          </a:ln>
        </p:spPr>
        <p:txBody>
          <a:bodyPr wrap="none"/>
          <a:lstStyle/>
          <a:p>
            <a:pPr algn="ctr" fontAlgn="base">
              <a:spcBef>
                <a:spcPct val="0"/>
              </a:spcBef>
              <a:spcAft>
                <a:spcPct val="0"/>
              </a:spcAft>
            </a:pPr>
            <a:endParaRPr lang="en-US" sz="2400" dirty="0">
              <a:solidFill>
                <a:srgbClr val="000000"/>
              </a:solidFill>
              <a:latin typeface="Arial" charset="0"/>
              <a:cs typeface="Arial" charset="0"/>
            </a:endParaRPr>
          </a:p>
        </p:txBody>
      </p:sp>
      <p:cxnSp>
        <p:nvCxnSpPr>
          <p:cNvPr id="148488" name="Straight Connector 25"/>
          <p:cNvCxnSpPr>
            <a:cxnSpLocks noChangeShapeType="1"/>
          </p:cNvCxnSpPr>
          <p:nvPr/>
        </p:nvCxnSpPr>
        <p:spPr bwMode="auto">
          <a:xfrm>
            <a:off x="1904200" y="3459963"/>
            <a:ext cx="8229600" cy="0"/>
          </a:xfrm>
          <a:prstGeom prst="line">
            <a:avLst/>
          </a:prstGeom>
          <a:noFill/>
          <a:ln w="12700" algn="ctr">
            <a:solidFill>
              <a:schemeClr val="tx1"/>
            </a:solidFill>
            <a:round/>
            <a:headEnd/>
            <a:tailEnd/>
          </a:ln>
        </p:spPr>
      </p:cxnSp>
      <p:cxnSp>
        <p:nvCxnSpPr>
          <p:cNvPr id="148489" name="Straight Connector 26"/>
          <p:cNvCxnSpPr>
            <a:cxnSpLocks noChangeShapeType="1"/>
          </p:cNvCxnSpPr>
          <p:nvPr/>
        </p:nvCxnSpPr>
        <p:spPr bwMode="auto">
          <a:xfrm>
            <a:off x="1904200" y="4164813"/>
            <a:ext cx="8229600" cy="0"/>
          </a:xfrm>
          <a:prstGeom prst="line">
            <a:avLst/>
          </a:prstGeom>
          <a:noFill/>
          <a:ln w="12700" algn="ctr">
            <a:solidFill>
              <a:schemeClr val="tx1"/>
            </a:solidFill>
            <a:round/>
            <a:headEnd/>
            <a:tailEnd/>
          </a:ln>
        </p:spPr>
      </p:cxnSp>
      <p:sp>
        <p:nvSpPr>
          <p:cNvPr id="148490" name="Text Box 12"/>
          <p:cNvSpPr txBox="1">
            <a:spLocks noChangeArrowheads="1"/>
          </p:cNvSpPr>
          <p:nvPr/>
        </p:nvSpPr>
        <p:spPr bwMode="auto">
          <a:xfrm>
            <a:off x="1826413" y="5216342"/>
            <a:ext cx="8534400" cy="1200329"/>
          </a:xfrm>
          <a:prstGeom prst="rect">
            <a:avLst/>
          </a:prstGeom>
          <a:noFill/>
          <a:ln w="57150">
            <a:solidFill>
              <a:srgbClr val="FF0000"/>
            </a:solidFill>
            <a:miter lim="800000"/>
            <a:headEnd type="none" w="sm" len="sm"/>
            <a:tailEnd type="none" w="sm" len="sm"/>
          </a:ln>
        </p:spPr>
        <p:txBody>
          <a:bodyPr>
            <a:spAutoFit/>
          </a:bodyPr>
          <a:lstStyle/>
          <a:p>
            <a:pPr fontAlgn="base">
              <a:spcBef>
                <a:spcPct val="0"/>
              </a:spcBef>
              <a:spcAft>
                <a:spcPct val="0"/>
              </a:spcAft>
            </a:pPr>
            <a:r>
              <a:rPr lang="en-US" b="1" dirty="0">
                <a:solidFill>
                  <a:srgbClr val="0000FF"/>
                </a:solidFill>
                <a:latin typeface="Arial" charset="0"/>
                <a:cs typeface="Arial" charset="0"/>
              </a:rPr>
              <a:t>BEWARE of careless handling of IG documents (maintain control). Don't give unauthorized info to complainant, witness, subject / suspect, commanders or senior leaders (COS or other GOs) </a:t>
            </a:r>
            <a:r>
              <a:rPr lang="en-US" b="1" u="sng" dirty="0">
                <a:solidFill>
                  <a:srgbClr val="0000FF"/>
                </a:solidFill>
                <a:latin typeface="Arial" charset="0"/>
                <a:cs typeface="Arial" charset="0"/>
              </a:rPr>
              <a:t>that are not your Directing Authority</a:t>
            </a:r>
            <a:r>
              <a:rPr lang="en-US" b="1" dirty="0">
                <a:solidFill>
                  <a:srgbClr val="0000FF"/>
                </a:solidFill>
                <a:latin typeface="Arial" charset="0"/>
                <a:cs typeface="Arial" charset="0"/>
              </a:rPr>
              <a:t>.</a:t>
            </a:r>
          </a:p>
        </p:txBody>
      </p:sp>
      <p:sp>
        <p:nvSpPr>
          <p:cNvPr id="148491" name="TextBox 17"/>
          <p:cNvSpPr txBox="1">
            <a:spLocks noChangeArrowheads="1"/>
          </p:cNvSpPr>
          <p:nvPr/>
        </p:nvSpPr>
        <p:spPr bwMode="auto">
          <a:xfrm>
            <a:off x="1904200" y="1774910"/>
            <a:ext cx="8534400" cy="3424014"/>
          </a:xfrm>
          <a:prstGeom prst="rect">
            <a:avLst/>
          </a:prstGeom>
          <a:noFill/>
          <a:ln w="9525">
            <a:noFill/>
            <a:miter lim="800000"/>
            <a:headEnd/>
            <a:tailEnd/>
          </a:ln>
        </p:spPr>
        <p:txBody>
          <a:bodyPr>
            <a:spAutoFit/>
          </a:bodyPr>
          <a:lstStyle/>
          <a:p>
            <a:pPr fontAlgn="base">
              <a:spcBef>
                <a:spcPct val="0"/>
              </a:spcBef>
              <a:spcAft>
                <a:spcPct val="0"/>
              </a:spcAft>
            </a:pPr>
            <a:r>
              <a:rPr lang="en-US" b="1" dirty="0">
                <a:solidFill>
                  <a:srgbClr val="0000FF"/>
                </a:solidFill>
                <a:latin typeface="Arial" charset="0"/>
                <a:cs typeface="Arial" charset="0"/>
              </a:rPr>
              <a:t>Official Use    	1)  Inspection Reports (Directing Authority)  </a:t>
            </a:r>
          </a:p>
          <a:p>
            <a:pPr fontAlgn="base">
              <a:spcBef>
                <a:spcPct val="0"/>
              </a:spcBef>
              <a:spcAft>
                <a:spcPct val="0"/>
              </a:spcAft>
            </a:pPr>
            <a:r>
              <a:rPr lang="en-US" b="1" dirty="0">
                <a:solidFill>
                  <a:srgbClr val="0000FF"/>
                </a:solidFill>
                <a:latin typeface="Arial" charset="0"/>
                <a:cs typeface="Arial" charset="0"/>
              </a:rPr>
              <a:t>		2)  ROI / ROII (Directing Authority)  </a:t>
            </a:r>
          </a:p>
          <a:p>
            <a:pPr fontAlgn="base">
              <a:spcBef>
                <a:spcPct val="0"/>
              </a:spcBef>
              <a:spcAft>
                <a:spcPct val="0"/>
              </a:spcAft>
            </a:pPr>
            <a:r>
              <a:rPr lang="en-US" b="1" dirty="0">
                <a:solidFill>
                  <a:srgbClr val="0000FF"/>
                </a:solidFill>
                <a:latin typeface="Arial" charset="0"/>
                <a:cs typeface="Arial" charset="0"/>
              </a:rPr>
              <a:t>		3)  "BIG 3" (DA Investigator):  Nature of allegations, 		               readily available documents, witness list with a synopsis 		               of their testimony</a:t>
            </a:r>
          </a:p>
          <a:p>
            <a:pPr fontAlgn="base">
              <a:spcBef>
                <a:spcPct val="0"/>
              </a:spcBef>
              <a:spcAft>
                <a:spcPct val="0"/>
              </a:spcAft>
            </a:pPr>
            <a:r>
              <a:rPr lang="en-US" b="1" dirty="0">
                <a:solidFill>
                  <a:srgbClr val="0000FF"/>
                </a:solidFill>
                <a:latin typeface="Arial" charset="0"/>
                <a:cs typeface="Arial" charset="0"/>
              </a:rPr>
              <a:t>                             4) Complainant provided documents with release consent</a:t>
            </a:r>
          </a:p>
          <a:p>
            <a:pPr fontAlgn="base">
              <a:spcBef>
                <a:spcPct val="0"/>
              </a:spcBef>
              <a:spcAft>
                <a:spcPct val="0"/>
              </a:spcAft>
            </a:pPr>
            <a:r>
              <a:rPr lang="en-US" sz="1000" b="1" dirty="0">
                <a:solidFill>
                  <a:srgbClr val="000000"/>
                </a:solidFill>
                <a:latin typeface="Arial" charset="0"/>
                <a:cs typeface="Arial" charset="0"/>
              </a:rPr>
              <a:t>  </a:t>
            </a:r>
          </a:p>
          <a:p>
            <a:pPr fontAlgn="base">
              <a:spcBef>
                <a:spcPct val="0"/>
              </a:spcBef>
              <a:spcAft>
                <a:spcPct val="0"/>
              </a:spcAft>
            </a:pPr>
            <a:r>
              <a:rPr lang="en-US" b="1" dirty="0">
                <a:solidFill>
                  <a:srgbClr val="000000"/>
                </a:solidFill>
                <a:latin typeface="Arial" charset="0"/>
                <a:cs typeface="Arial" charset="0"/>
              </a:rPr>
              <a:t>Adverse Action	</a:t>
            </a:r>
            <a:r>
              <a:rPr lang="en-US" b="1" u="sng" dirty="0">
                <a:solidFill>
                  <a:srgbClr val="FF0000"/>
                </a:solidFill>
                <a:latin typeface="Arial" charset="0"/>
                <a:cs typeface="Arial" charset="0"/>
              </a:rPr>
              <a:t>NOTHING</a:t>
            </a:r>
            <a:r>
              <a:rPr lang="en-US" b="1" dirty="0">
                <a:solidFill>
                  <a:srgbClr val="FF0000"/>
                </a:solidFill>
                <a:latin typeface="Arial" charset="0"/>
                <a:cs typeface="Arial" charset="0"/>
              </a:rPr>
              <a:t>:</a:t>
            </a:r>
            <a:r>
              <a:rPr lang="en-US" b="1" dirty="0">
                <a:solidFill>
                  <a:srgbClr val="000000"/>
                </a:solidFill>
                <a:latin typeface="Arial" charset="0"/>
                <a:cs typeface="Arial" charset="0"/>
              </a:rPr>
              <a:t>  Only </a:t>
            </a:r>
            <a:r>
              <a:rPr lang="en-US" b="1" u="sng" dirty="0">
                <a:solidFill>
                  <a:srgbClr val="000000"/>
                </a:solidFill>
                <a:latin typeface="Arial" charset="0"/>
                <a:cs typeface="Arial" charset="0"/>
              </a:rPr>
              <a:t>TIG</a:t>
            </a:r>
            <a:r>
              <a:rPr lang="en-US" b="1" dirty="0">
                <a:solidFill>
                  <a:srgbClr val="000000"/>
                </a:solidFill>
                <a:latin typeface="Arial" charset="0"/>
                <a:cs typeface="Arial" charset="0"/>
              </a:rPr>
              <a:t> can approve based on request 		               properly submitted to DAIG</a:t>
            </a:r>
          </a:p>
          <a:p>
            <a:pPr fontAlgn="base">
              <a:lnSpc>
                <a:spcPts val="1500"/>
              </a:lnSpc>
              <a:spcBef>
                <a:spcPct val="0"/>
              </a:spcBef>
              <a:spcAft>
                <a:spcPct val="0"/>
              </a:spcAft>
            </a:pPr>
            <a:endParaRPr lang="en-US" sz="1000" b="1" dirty="0">
              <a:solidFill>
                <a:srgbClr val="00B050"/>
              </a:solidFill>
              <a:latin typeface="Arial" charset="0"/>
              <a:cs typeface="Arial" charset="0"/>
            </a:endParaRPr>
          </a:p>
          <a:p>
            <a:pPr fontAlgn="base">
              <a:lnSpc>
                <a:spcPts val="2000"/>
              </a:lnSpc>
              <a:spcBef>
                <a:spcPct val="0"/>
              </a:spcBef>
              <a:spcAft>
                <a:spcPct val="0"/>
              </a:spcAft>
            </a:pPr>
            <a:r>
              <a:rPr lang="en-US" b="1" dirty="0">
                <a:solidFill>
                  <a:srgbClr val="FF0000"/>
                </a:solidFill>
                <a:latin typeface="Arial" charset="0"/>
                <a:cs typeface="Arial" charset="0"/>
              </a:rPr>
              <a:t>Non-DA Official 	</a:t>
            </a:r>
            <a:r>
              <a:rPr lang="en-US" b="1" u="sng" dirty="0">
                <a:solidFill>
                  <a:srgbClr val="FF0000"/>
                </a:solidFill>
                <a:latin typeface="Arial" charset="0"/>
                <a:cs typeface="Arial" charset="0"/>
              </a:rPr>
              <a:t>NOTHING</a:t>
            </a:r>
            <a:r>
              <a:rPr lang="en-US" b="1" dirty="0">
                <a:solidFill>
                  <a:srgbClr val="FF0000"/>
                </a:solidFill>
                <a:latin typeface="Arial" charset="0"/>
                <a:cs typeface="Arial" charset="0"/>
              </a:rPr>
              <a:t>:  FOIA request must be submitted to </a:t>
            </a:r>
            <a:r>
              <a:rPr lang="en-US" b="1" u="sng" dirty="0">
                <a:solidFill>
                  <a:srgbClr val="FF0000"/>
                </a:solidFill>
                <a:latin typeface="Arial" charset="0"/>
                <a:cs typeface="Arial" charset="0"/>
              </a:rPr>
              <a:t>website</a:t>
            </a:r>
            <a:r>
              <a:rPr lang="en-US" b="1" dirty="0">
                <a:solidFill>
                  <a:srgbClr val="FF0000"/>
                </a:solidFill>
                <a:latin typeface="Arial" charset="0"/>
                <a:cs typeface="Arial" charset="0"/>
              </a:rPr>
              <a:t> or</a:t>
            </a:r>
          </a:p>
          <a:p>
            <a:pPr fontAlgn="base">
              <a:lnSpc>
                <a:spcPts val="2000"/>
              </a:lnSpc>
              <a:spcBef>
                <a:spcPct val="0"/>
              </a:spcBef>
              <a:spcAft>
                <a:spcPct val="0"/>
              </a:spcAft>
            </a:pPr>
            <a:r>
              <a:rPr lang="en-US" b="1" dirty="0">
                <a:solidFill>
                  <a:srgbClr val="FF0000"/>
                </a:solidFill>
                <a:latin typeface="Arial" charset="0"/>
                <a:cs typeface="Arial" charset="0"/>
              </a:rPr>
              <a:t>		DAIG's </a:t>
            </a:r>
            <a:r>
              <a:rPr lang="en-US" b="1" u="sng" dirty="0">
                <a:solidFill>
                  <a:srgbClr val="FF0000"/>
                </a:solidFill>
                <a:latin typeface="Arial" charset="0"/>
                <a:cs typeface="Arial" charset="0"/>
              </a:rPr>
              <a:t>Records-Release Office</a:t>
            </a:r>
            <a:r>
              <a:rPr lang="en-US" b="1" dirty="0">
                <a:solidFill>
                  <a:srgbClr val="FF0000"/>
                </a:solidFill>
                <a:latin typeface="Arial" charset="0"/>
                <a:cs typeface="Arial" charset="0"/>
              </a:rPr>
              <a:t> within 2 days (only after the 		case is closed) Unofficial Use  </a:t>
            </a:r>
          </a:p>
        </p:txBody>
      </p:sp>
      <p:sp>
        <p:nvSpPr>
          <p:cNvPr id="13" name="Oval 12"/>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594831707"/>
      </p:ext>
    </p:extLst>
  </p:cSld>
  <p:clrMapOvr>
    <a:masterClrMapping/>
  </p:clrMapOvr>
  <p:transition>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969197" y="1790452"/>
            <a:ext cx="3308784" cy="4375840"/>
          </a:xfrm>
          <a:prstGeom prst="rect">
            <a:avLst/>
          </a:prstGeom>
        </p:spPr>
      </p:pic>
      <p:sp>
        <p:nvSpPr>
          <p:cNvPr id="73730"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94212" name="Rectangle 2"/>
          <p:cNvSpPr>
            <a:spLocks noGrp="1" noChangeArrowheads="1"/>
          </p:cNvSpPr>
          <p:nvPr>
            <p:ph type="title"/>
          </p:nvPr>
        </p:nvSpPr>
        <p:spPr>
          <a:xfrm>
            <a:off x="2862942" y="228600"/>
            <a:ext cx="7239000" cy="1143000"/>
          </a:xfrm>
        </p:spPr>
        <p:txBody>
          <a:bodyPr/>
          <a:lstStyle/>
          <a:p>
            <a:pPr eaLnBrk="1" hangingPunct="1"/>
            <a:r>
              <a:rPr lang="en-US" sz="4000" dirty="0"/>
              <a:t>Step Three:  Referrals and </a:t>
            </a:r>
            <a:br>
              <a:rPr lang="en-US" sz="4000" dirty="0"/>
            </a:br>
            <a:r>
              <a:rPr lang="en-US" sz="4000" dirty="0"/>
              <a:t>Make Initial Notifications</a:t>
            </a:r>
          </a:p>
        </p:txBody>
      </p:sp>
      <p:sp>
        <p:nvSpPr>
          <p:cNvPr id="94213" name="Line 7"/>
          <p:cNvSpPr>
            <a:spLocks noChangeShapeType="1"/>
          </p:cNvSpPr>
          <p:nvPr/>
        </p:nvSpPr>
        <p:spPr bwMode="auto">
          <a:xfrm flipV="1">
            <a:off x="4267202" y="2286001"/>
            <a:ext cx="1676399" cy="536361"/>
          </a:xfrm>
          <a:prstGeom prst="line">
            <a:avLst/>
          </a:prstGeom>
          <a:noFill/>
          <a:ln w="76200">
            <a:solidFill>
              <a:srgbClr val="990000"/>
            </a:solidFill>
            <a:prstDash val="sysDot"/>
            <a:round/>
            <a:headEnd/>
            <a:tailEnd/>
          </a:ln>
        </p:spPr>
        <p:txBody>
          <a:bodyPr wrap="none"/>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4214" name="Line 8"/>
          <p:cNvSpPr>
            <a:spLocks noChangeShapeType="1"/>
          </p:cNvSpPr>
          <p:nvPr/>
        </p:nvSpPr>
        <p:spPr bwMode="auto">
          <a:xfrm flipV="1">
            <a:off x="4267202" y="3071813"/>
            <a:ext cx="1676399" cy="105104"/>
          </a:xfrm>
          <a:prstGeom prst="line">
            <a:avLst/>
          </a:prstGeom>
          <a:noFill/>
          <a:ln w="76200">
            <a:solidFill>
              <a:srgbClr val="990000"/>
            </a:solidFill>
            <a:prstDash val="sysDot"/>
            <a:round/>
            <a:headEnd/>
            <a:tailEnd/>
          </a:ln>
        </p:spPr>
        <p:txBody>
          <a:bodyPr wrap="none"/>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4215" name="Rectangle 9"/>
          <p:cNvSpPr>
            <a:spLocks noChangeArrowheads="1"/>
          </p:cNvSpPr>
          <p:nvPr/>
        </p:nvSpPr>
        <p:spPr bwMode="auto">
          <a:xfrm>
            <a:off x="2862942" y="2863173"/>
            <a:ext cx="1328058" cy="378040"/>
          </a:xfrm>
          <a:prstGeom prst="rect">
            <a:avLst/>
          </a:prstGeom>
          <a:noFill/>
          <a:ln w="76200">
            <a:solidFill>
              <a:srgbClr val="990000"/>
            </a:solidFill>
            <a:prstDash val="sysDot"/>
            <a:miter lim="800000"/>
            <a:headEnd/>
            <a:tailEnd/>
          </a:ln>
        </p:spPr>
        <p:txBody>
          <a:bodyPr wrap="none" anchor="ct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4216" name="Text Box 10"/>
          <p:cNvSpPr txBox="1">
            <a:spLocks noChangeArrowheads="1"/>
          </p:cNvSpPr>
          <p:nvPr/>
        </p:nvSpPr>
        <p:spPr bwMode="auto">
          <a:xfrm>
            <a:off x="5958468" y="2269274"/>
            <a:ext cx="4495800" cy="779985"/>
          </a:xfrm>
          <a:prstGeom prst="rect">
            <a:avLst/>
          </a:prstGeom>
          <a:solidFill>
            <a:srgbClr val="CCFFCC"/>
          </a:solidFill>
          <a:ln w="28575">
            <a:solidFill>
              <a:schemeClr val="tx1"/>
            </a:solidFill>
            <a:miter lim="800000"/>
            <a:headEnd/>
            <a:tailEnd/>
          </a:ln>
        </p:spPr>
        <p:txBody>
          <a:bodyPr lIns="101882" tIns="50941" rIns="101882" bIns="50941">
            <a:spAutoFit/>
          </a:bodyPr>
          <a:lstStyle/>
          <a:p>
            <a:pPr algn="ctr" defTabSz="1019175" eaLnBrk="0" fontAlgn="base" hangingPunct="0">
              <a:spcBef>
                <a:spcPct val="0"/>
              </a:spcBef>
              <a:spcAft>
                <a:spcPct val="0"/>
              </a:spcAft>
            </a:pPr>
            <a:r>
              <a:rPr lang="en-US" sz="2200" b="1" dirty="0">
                <a:solidFill>
                  <a:srgbClr val="000000"/>
                </a:solidFill>
                <a:latin typeface="Arial" charset="0"/>
                <a:cs typeface="Arial" charset="0"/>
              </a:rPr>
              <a:t>Step 3  </a:t>
            </a:r>
            <a:r>
              <a:rPr lang="en-US" sz="2000" b="1" dirty="0">
                <a:solidFill>
                  <a:srgbClr val="000000"/>
                </a:solidFill>
                <a:latin typeface="Arial" charset="0"/>
                <a:cs typeface="Arial" charset="0"/>
              </a:rPr>
              <a:t>Initiate Referrals </a:t>
            </a:r>
          </a:p>
          <a:p>
            <a:pPr algn="ctr" defTabSz="1019175" eaLnBrk="0" fontAlgn="base" hangingPunct="0">
              <a:spcBef>
                <a:spcPct val="0"/>
              </a:spcBef>
              <a:spcAft>
                <a:spcPct val="0"/>
              </a:spcAft>
            </a:pPr>
            <a:r>
              <a:rPr lang="en-US" sz="2200" b="1" u="sng" dirty="0">
                <a:solidFill>
                  <a:srgbClr val="FF0000"/>
                </a:solidFill>
                <a:latin typeface="Arial" charset="0"/>
                <a:cs typeface="Arial" charset="0"/>
              </a:rPr>
              <a:t>Make Initial Notifications</a:t>
            </a:r>
          </a:p>
        </p:txBody>
      </p:sp>
      <p:sp>
        <p:nvSpPr>
          <p:cNvPr id="94217" name="Text Box 11"/>
          <p:cNvSpPr txBox="1">
            <a:spLocks noChangeArrowheads="1"/>
          </p:cNvSpPr>
          <p:nvPr/>
        </p:nvSpPr>
        <p:spPr bwMode="auto">
          <a:xfrm>
            <a:off x="5562600" y="5828397"/>
            <a:ext cx="4648200" cy="584775"/>
          </a:xfrm>
          <a:prstGeom prst="rect">
            <a:avLst/>
          </a:prstGeom>
          <a:noFill/>
          <a:ln w="12700">
            <a:noFill/>
            <a:miter lim="800000"/>
            <a:headEnd type="none" w="sm" len="sm"/>
            <a:tailEnd type="none" w="sm" len="sm"/>
          </a:ln>
        </p:spPr>
        <p:txBody>
          <a:bodyPr wrap="square">
            <a:spAutoFit/>
          </a:bodyPr>
          <a:lstStyle/>
          <a:p>
            <a:pPr fontAlgn="base">
              <a:spcBef>
                <a:spcPct val="0"/>
              </a:spcBef>
              <a:spcAft>
                <a:spcPct val="0"/>
              </a:spcAft>
            </a:pPr>
            <a:r>
              <a:rPr lang="en-US" sz="1600" b="1" dirty="0">
                <a:solidFill>
                  <a:srgbClr val="FF0000"/>
                </a:solidFill>
                <a:latin typeface="Arial" charset="0"/>
                <a:cs typeface="Arial" charset="0"/>
              </a:rPr>
              <a:t>AR 20-1, Paragraph 6-1d (3) and 7-1b(3); </a:t>
            </a:r>
          </a:p>
          <a:p>
            <a:pPr fontAlgn="base">
              <a:spcBef>
                <a:spcPct val="0"/>
              </a:spcBef>
              <a:spcAft>
                <a:spcPct val="0"/>
              </a:spcAft>
            </a:pP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Chapter 3</a:t>
            </a:r>
          </a:p>
        </p:txBody>
      </p:sp>
    </p:spTree>
    <p:extLst>
      <p:ext uri="{BB962C8B-B14F-4D97-AF65-F5344CB8AC3E}">
        <p14:creationId xmlns:p14="http://schemas.microsoft.com/office/powerpoint/2010/main" val="158208567"/>
      </p:ext>
    </p:extLst>
  </p:cSld>
  <p:clrMapOvr>
    <a:masterClrMapping/>
  </p:clrMapOvr>
  <p:transition>
    <p:pull/>
    <p:sndAc>
      <p:endSnd/>
    </p:sndAc>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Footer Placeholder 4"/>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96261" name="Rectangle 2"/>
          <p:cNvSpPr>
            <a:spLocks noGrp="1" noChangeArrowheads="1"/>
          </p:cNvSpPr>
          <p:nvPr>
            <p:ph type="title"/>
          </p:nvPr>
        </p:nvSpPr>
        <p:spPr>
          <a:xfrm>
            <a:off x="2788868" y="96229"/>
            <a:ext cx="7086600" cy="1143000"/>
          </a:xfrm>
        </p:spPr>
        <p:txBody>
          <a:bodyPr/>
          <a:lstStyle/>
          <a:p>
            <a:pPr eaLnBrk="1" hangingPunct="1">
              <a:buClr>
                <a:srgbClr val="FFFF66"/>
              </a:buClr>
            </a:pPr>
            <a:r>
              <a:rPr lang="en-US" sz="4000" dirty="0">
                <a:solidFill>
                  <a:schemeClr val="tx1"/>
                </a:solidFill>
              </a:rPr>
              <a:t>Make Initial Notifications</a:t>
            </a:r>
            <a:br>
              <a:rPr lang="en-US" sz="4000" dirty="0">
                <a:solidFill>
                  <a:schemeClr val="tx1"/>
                </a:solidFill>
              </a:rPr>
            </a:br>
            <a:r>
              <a:rPr lang="en-US" sz="2400" dirty="0">
                <a:solidFill>
                  <a:schemeClr val="tx1"/>
                </a:solidFill>
              </a:rPr>
              <a:t>(Step 3)</a:t>
            </a:r>
            <a:endParaRPr lang="en-US" sz="4000" dirty="0">
              <a:solidFill>
                <a:schemeClr val="tx1"/>
              </a:solidFill>
            </a:endParaRPr>
          </a:p>
        </p:txBody>
      </p:sp>
      <p:sp>
        <p:nvSpPr>
          <p:cNvPr id="96262" name="Rectangle 3"/>
          <p:cNvSpPr>
            <a:spLocks noGrp="1" noChangeArrowheads="1"/>
          </p:cNvSpPr>
          <p:nvPr>
            <p:ph type="body" sz="half" idx="1"/>
          </p:nvPr>
        </p:nvSpPr>
        <p:spPr>
          <a:xfrm>
            <a:off x="1762225" y="1914919"/>
            <a:ext cx="8153400" cy="3200400"/>
          </a:xfrm>
        </p:spPr>
        <p:txBody>
          <a:bodyPr/>
          <a:lstStyle/>
          <a:p>
            <a:pPr eaLnBrk="1" hangingPunct="1"/>
            <a:r>
              <a:rPr lang="en-US" sz="2400" i="1" u="sng" dirty="0"/>
              <a:t>Verbally</a:t>
            </a:r>
            <a:r>
              <a:rPr lang="en-US" sz="2400" dirty="0"/>
              <a:t> notify appropriate commanders and / or supervisors of the investigation (inquiry) and inform them of the nature of the allegations </a:t>
            </a:r>
          </a:p>
          <a:p>
            <a:pPr indent="-547688" eaLnBrk="1" hangingPunct="1"/>
            <a:endParaRPr lang="en-US" sz="1000" dirty="0"/>
          </a:p>
          <a:p>
            <a:pPr eaLnBrk="1" hangingPunct="1"/>
            <a:r>
              <a:rPr lang="en-US" sz="2400" i="1" u="sng" dirty="0"/>
              <a:t>Verbally</a:t>
            </a:r>
            <a:r>
              <a:rPr lang="en-US" sz="2400" dirty="0"/>
              <a:t> notify the subjects or suspects of the investigation (inquiry) and inform them of the nature of the allegations, or the specific allegations</a:t>
            </a:r>
          </a:p>
          <a:p>
            <a:pPr indent="-547688" eaLnBrk="1" hangingPunct="1"/>
            <a:endParaRPr lang="en-US" sz="1000" dirty="0"/>
          </a:p>
          <a:p>
            <a:pPr eaLnBrk="1" hangingPunct="1">
              <a:spcBef>
                <a:spcPct val="10000"/>
              </a:spcBef>
            </a:pPr>
            <a:r>
              <a:rPr lang="en-US" sz="2400" i="1" u="sng" dirty="0"/>
              <a:t>Record</a:t>
            </a:r>
            <a:r>
              <a:rPr lang="en-US" sz="2400" dirty="0"/>
              <a:t> notifications in IGARS and in the ROI / ROII</a:t>
            </a:r>
          </a:p>
        </p:txBody>
      </p:sp>
      <p:sp>
        <p:nvSpPr>
          <p:cNvPr id="96263" name="Rectangle 118"/>
          <p:cNvSpPr>
            <a:spLocks noChangeArrowheads="1"/>
          </p:cNvSpPr>
          <p:nvPr/>
        </p:nvSpPr>
        <p:spPr bwMode="auto">
          <a:xfrm>
            <a:off x="1219200" y="6100083"/>
            <a:ext cx="8686800" cy="338554"/>
          </a:xfrm>
          <a:prstGeom prst="rect">
            <a:avLst/>
          </a:prstGeom>
          <a:noFill/>
          <a:ln w="76200">
            <a:noFill/>
            <a:miter lim="800000"/>
            <a:headEnd/>
            <a:tailEnd/>
          </a:ln>
        </p:spPr>
        <p:txBody>
          <a:bodyPr wrap="square">
            <a:spAutoFit/>
          </a:bodyPr>
          <a:lstStyle/>
          <a:p>
            <a:pPr lvl="1" fontAlgn="base">
              <a:spcBef>
                <a:spcPct val="0"/>
              </a:spcBef>
              <a:spcAft>
                <a:spcPct val="0"/>
              </a:spcAft>
            </a:pPr>
            <a:r>
              <a:rPr lang="en-US" sz="1600" b="1" dirty="0">
                <a:solidFill>
                  <a:srgbClr val="FF0000"/>
                </a:solidFill>
                <a:latin typeface="Arial" charset="0"/>
                <a:cs typeface="Arial" charset="0"/>
              </a:rPr>
              <a:t>AR 20-1, Paragraph 7-1b; </a:t>
            </a: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Section 3-2 (II-3-16)</a:t>
            </a:r>
          </a:p>
        </p:txBody>
      </p:sp>
      <p:grpSp>
        <p:nvGrpSpPr>
          <p:cNvPr id="96264" name="Group 2"/>
          <p:cNvGrpSpPr>
            <a:grpSpLocks noGrp="1"/>
          </p:cNvGrpSpPr>
          <p:nvPr/>
        </p:nvGrpSpPr>
        <p:grpSpPr bwMode="auto">
          <a:xfrm>
            <a:off x="8338458" y="5115320"/>
            <a:ext cx="1295400" cy="980681"/>
            <a:chOff x="1092" y="871"/>
            <a:chExt cx="3576" cy="2579"/>
          </a:xfrm>
        </p:grpSpPr>
        <p:sp>
          <p:nvSpPr>
            <p:cNvPr id="96266" name="Freeform 3"/>
            <p:cNvSpPr>
              <a:spLocks/>
            </p:cNvSpPr>
            <p:nvPr/>
          </p:nvSpPr>
          <p:spPr bwMode="auto">
            <a:xfrm>
              <a:off x="1396" y="978"/>
              <a:ext cx="380" cy="365"/>
            </a:xfrm>
            <a:custGeom>
              <a:avLst/>
              <a:gdLst>
                <a:gd name="T0" fmla="*/ 252 w 380"/>
                <a:gd name="T1" fmla="*/ 46 h 365"/>
                <a:gd name="T2" fmla="*/ 269 w 380"/>
                <a:gd name="T3" fmla="*/ 63 h 365"/>
                <a:gd name="T4" fmla="*/ 287 w 380"/>
                <a:gd name="T5" fmla="*/ 80 h 365"/>
                <a:gd name="T6" fmla="*/ 305 w 380"/>
                <a:gd name="T7" fmla="*/ 96 h 365"/>
                <a:gd name="T8" fmla="*/ 321 w 380"/>
                <a:gd name="T9" fmla="*/ 115 h 365"/>
                <a:gd name="T10" fmla="*/ 337 w 380"/>
                <a:gd name="T11" fmla="*/ 133 h 365"/>
                <a:gd name="T12" fmla="*/ 351 w 380"/>
                <a:gd name="T13" fmla="*/ 149 h 365"/>
                <a:gd name="T14" fmla="*/ 363 w 380"/>
                <a:gd name="T15" fmla="*/ 163 h 365"/>
                <a:gd name="T16" fmla="*/ 372 w 380"/>
                <a:gd name="T17" fmla="*/ 174 h 365"/>
                <a:gd name="T18" fmla="*/ 376 w 380"/>
                <a:gd name="T19" fmla="*/ 183 h 365"/>
                <a:gd name="T20" fmla="*/ 379 w 380"/>
                <a:gd name="T21" fmla="*/ 185 h 365"/>
                <a:gd name="T22" fmla="*/ 252 w 380"/>
                <a:gd name="T23" fmla="*/ 364 h 365"/>
                <a:gd name="T24" fmla="*/ 252 w 380"/>
                <a:gd name="T25" fmla="*/ 364 h 365"/>
                <a:gd name="T26" fmla="*/ 248 w 380"/>
                <a:gd name="T27" fmla="*/ 364 h 365"/>
                <a:gd name="T28" fmla="*/ 241 w 380"/>
                <a:gd name="T29" fmla="*/ 359 h 365"/>
                <a:gd name="T30" fmla="*/ 229 w 380"/>
                <a:gd name="T31" fmla="*/ 356 h 365"/>
                <a:gd name="T32" fmla="*/ 213 w 380"/>
                <a:gd name="T33" fmla="*/ 349 h 365"/>
                <a:gd name="T34" fmla="*/ 193 w 380"/>
                <a:gd name="T35" fmla="*/ 340 h 365"/>
                <a:gd name="T36" fmla="*/ 172 w 380"/>
                <a:gd name="T37" fmla="*/ 328 h 365"/>
                <a:gd name="T38" fmla="*/ 149 w 380"/>
                <a:gd name="T39" fmla="*/ 317 h 365"/>
                <a:gd name="T40" fmla="*/ 126 w 380"/>
                <a:gd name="T41" fmla="*/ 303 h 365"/>
                <a:gd name="T42" fmla="*/ 103 w 380"/>
                <a:gd name="T43" fmla="*/ 285 h 365"/>
                <a:gd name="T44" fmla="*/ 80 w 380"/>
                <a:gd name="T45" fmla="*/ 269 h 365"/>
                <a:gd name="T46" fmla="*/ 80 w 380"/>
                <a:gd name="T47" fmla="*/ 269 h 365"/>
                <a:gd name="T48" fmla="*/ 77 w 380"/>
                <a:gd name="T49" fmla="*/ 267 h 365"/>
                <a:gd name="T50" fmla="*/ 77 w 380"/>
                <a:gd name="T51" fmla="*/ 265 h 365"/>
                <a:gd name="T52" fmla="*/ 77 w 380"/>
                <a:gd name="T53" fmla="*/ 265 h 365"/>
                <a:gd name="T54" fmla="*/ 80 w 380"/>
                <a:gd name="T55" fmla="*/ 267 h 365"/>
                <a:gd name="T56" fmla="*/ 80 w 380"/>
                <a:gd name="T57" fmla="*/ 269 h 365"/>
                <a:gd name="T58" fmla="*/ 80 w 380"/>
                <a:gd name="T59" fmla="*/ 269 h 365"/>
                <a:gd name="T60" fmla="*/ 67 w 380"/>
                <a:gd name="T61" fmla="*/ 260 h 365"/>
                <a:gd name="T62" fmla="*/ 54 w 380"/>
                <a:gd name="T63" fmla="*/ 252 h 365"/>
                <a:gd name="T64" fmla="*/ 41 w 380"/>
                <a:gd name="T65" fmla="*/ 241 h 365"/>
                <a:gd name="T66" fmla="*/ 31 w 380"/>
                <a:gd name="T67" fmla="*/ 232 h 365"/>
                <a:gd name="T68" fmla="*/ 23 w 380"/>
                <a:gd name="T69" fmla="*/ 218 h 365"/>
                <a:gd name="T70" fmla="*/ 14 w 380"/>
                <a:gd name="T71" fmla="*/ 206 h 365"/>
                <a:gd name="T72" fmla="*/ 8 w 380"/>
                <a:gd name="T73" fmla="*/ 191 h 365"/>
                <a:gd name="T74" fmla="*/ 4 w 380"/>
                <a:gd name="T75" fmla="*/ 177 h 365"/>
                <a:gd name="T76" fmla="*/ 2 w 380"/>
                <a:gd name="T77" fmla="*/ 162 h 365"/>
                <a:gd name="T78" fmla="*/ 0 w 380"/>
                <a:gd name="T79" fmla="*/ 142 h 365"/>
                <a:gd name="T80" fmla="*/ 0 w 380"/>
                <a:gd name="T81" fmla="*/ 142 h 365"/>
                <a:gd name="T82" fmla="*/ 2 w 380"/>
                <a:gd name="T83" fmla="*/ 122 h 365"/>
                <a:gd name="T84" fmla="*/ 8 w 380"/>
                <a:gd name="T85" fmla="*/ 98 h 365"/>
                <a:gd name="T86" fmla="*/ 16 w 380"/>
                <a:gd name="T87" fmla="*/ 78 h 365"/>
                <a:gd name="T88" fmla="*/ 29 w 380"/>
                <a:gd name="T89" fmla="*/ 59 h 365"/>
                <a:gd name="T90" fmla="*/ 41 w 380"/>
                <a:gd name="T91" fmla="*/ 41 h 365"/>
                <a:gd name="T92" fmla="*/ 61 w 380"/>
                <a:gd name="T93" fmla="*/ 27 h 365"/>
                <a:gd name="T94" fmla="*/ 77 w 380"/>
                <a:gd name="T95" fmla="*/ 15 h 365"/>
                <a:gd name="T96" fmla="*/ 98 w 380"/>
                <a:gd name="T97" fmla="*/ 6 h 365"/>
                <a:gd name="T98" fmla="*/ 121 w 380"/>
                <a:gd name="T99" fmla="*/ 2 h 365"/>
                <a:gd name="T100" fmla="*/ 145 w 380"/>
                <a:gd name="T101" fmla="*/ 0 h 365"/>
                <a:gd name="T102" fmla="*/ 145 w 380"/>
                <a:gd name="T103" fmla="*/ 0 h 365"/>
                <a:gd name="T104" fmla="*/ 158 w 380"/>
                <a:gd name="T105" fmla="*/ 0 h 365"/>
                <a:gd name="T106" fmla="*/ 170 w 380"/>
                <a:gd name="T107" fmla="*/ 2 h 365"/>
                <a:gd name="T108" fmla="*/ 183 w 380"/>
                <a:gd name="T109" fmla="*/ 4 h 365"/>
                <a:gd name="T110" fmla="*/ 193 w 380"/>
                <a:gd name="T111" fmla="*/ 6 h 365"/>
                <a:gd name="T112" fmla="*/ 206 w 380"/>
                <a:gd name="T113" fmla="*/ 13 h 365"/>
                <a:gd name="T114" fmla="*/ 214 w 380"/>
                <a:gd name="T115" fmla="*/ 16 h 365"/>
                <a:gd name="T116" fmla="*/ 225 w 380"/>
                <a:gd name="T117" fmla="*/ 23 h 365"/>
                <a:gd name="T118" fmla="*/ 236 w 380"/>
                <a:gd name="T119" fmla="*/ 31 h 365"/>
                <a:gd name="T120" fmla="*/ 243 w 380"/>
                <a:gd name="T121" fmla="*/ 38 h 365"/>
                <a:gd name="T122" fmla="*/ 252 w 380"/>
                <a:gd name="T123" fmla="*/ 46 h 365"/>
                <a:gd name="T124" fmla="*/ 252 w 380"/>
                <a:gd name="T125" fmla="*/ 46 h 3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80"/>
                <a:gd name="T190" fmla="*/ 0 h 365"/>
                <a:gd name="T191" fmla="*/ 380 w 380"/>
                <a:gd name="T192" fmla="*/ 365 h 36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80" h="365">
                  <a:moveTo>
                    <a:pt x="252" y="46"/>
                  </a:moveTo>
                  <a:lnTo>
                    <a:pt x="269" y="63"/>
                  </a:lnTo>
                  <a:lnTo>
                    <a:pt x="287" y="80"/>
                  </a:lnTo>
                  <a:lnTo>
                    <a:pt x="305" y="96"/>
                  </a:lnTo>
                  <a:lnTo>
                    <a:pt x="321" y="115"/>
                  </a:lnTo>
                  <a:lnTo>
                    <a:pt x="337" y="133"/>
                  </a:lnTo>
                  <a:lnTo>
                    <a:pt x="351" y="149"/>
                  </a:lnTo>
                  <a:lnTo>
                    <a:pt x="363" y="163"/>
                  </a:lnTo>
                  <a:lnTo>
                    <a:pt x="372" y="174"/>
                  </a:lnTo>
                  <a:lnTo>
                    <a:pt x="376" y="183"/>
                  </a:lnTo>
                  <a:lnTo>
                    <a:pt x="379" y="185"/>
                  </a:lnTo>
                  <a:lnTo>
                    <a:pt x="252" y="364"/>
                  </a:lnTo>
                  <a:lnTo>
                    <a:pt x="248" y="364"/>
                  </a:lnTo>
                  <a:lnTo>
                    <a:pt x="241" y="359"/>
                  </a:lnTo>
                  <a:lnTo>
                    <a:pt x="229" y="356"/>
                  </a:lnTo>
                  <a:lnTo>
                    <a:pt x="213" y="349"/>
                  </a:lnTo>
                  <a:lnTo>
                    <a:pt x="193" y="340"/>
                  </a:lnTo>
                  <a:lnTo>
                    <a:pt x="172" y="328"/>
                  </a:lnTo>
                  <a:lnTo>
                    <a:pt x="149" y="317"/>
                  </a:lnTo>
                  <a:lnTo>
                    <a:pt x="126" y="303"/>
                  </a:lnTo>
                  <a:lnTo>
                    <a:pt x="103" y="285"/>
                  </a:lnTo>
                  <a:lnTo>
                    <a:pt x="80" y="269"/>
                  </a:lnTo>
                  <a:lnTo>
                    <a:pt x="77" y="267"/>
                  </a:lnTo>
                  <a:lnTo>
                    <a:pt x="77" y="265"/>
                  </a:lnTo>
                  <a:lnTo>
                    <a:pt x="80" y="267"/>
                  </a:lnTo>
                  <a:lnTo>
                    <a:pt x="80" y="269"/>
                  </a:lnTo>
                  <a:lnTo>
                    <a:pt x="67" y="260"/>
                  </a:lnTo>
                  <a:lnTo>
                    <a:pt x="54" y="252"/>
                  </a:lnTo>
                  <a:lnTo>
                    <a:pt x="41" y="241"/>
                  </a:lnTo>
                  <a:lnTo>
                    <a:pt x="31" y="232"/>
                  </a:lnTo>
                  <a:lnTo>
                    <a:pt x="23" y="218"/>
                  </a:lnTo>
                  <a:lnTo>
                    <a:pt x="14" y="206"/>
                  </a:lnTo>
                  <a:lnTo>
                    <a:pt x="8" y="191"/>
                  </a:lnTo>
                  <a:lnTo>
                    <a:pt x="4" y="177"/>
                  </a:lnTo>
                  <a:lnTo>
                    <a:pt x="2" y="162"/>
                  </a:lnTo>
                  <a:lnTo>
                    <a:pt x="0" y="142"/>
                  </a:lnTo>
                  <a:lnTo>
                    <a:pt x="2" y="122"/>
                  </a:lnTo>
                  <a:lnTo>
                    <a:pt x="8" y="98"/>
                  </a:lnTo>
                  <a:lnTo>
                    <a:pt x="16" y="78"/>
                  </a:lnTo>
                  <a:lnTo>
                    <a:pt x="29" y="59"/>
                  </a:lnTo>
                  <a:lnTo>
                    <a:pt x="41" y="41"/>
                  </a:lnTo>
                  <a:lnTo>
                    <a:pt x="61" y="27"/>
                  </a:lnTo>
                  <a:lnTo>
                    <a:pt x="77" y="15"/>
                  </a:lnTo>
                  <a:lnTo>
                    <a:pt x="98" y="6"/>
                  </a:lnTo>
                  <a:lnTo>
                    <a:pt x="121" y="2"/>
                  </a:lnTo>
                  <a:lnTo>
                    <a:pt x="145" y="0"/>
                  </a:lnTo>
                  <a:lnTo>
                    <a:pt x="158" y="0"/>
                  </a:lnTo>
                  <a:lnTo>
                    <a:pt x="170" y="2"/>
                  </a:lnTo>
                  <a:lnTo>
                    <a:pt x="183" y="4"/>
                  </a:lnTo>
                  <a:lnTo>
                    <a:pt x="193" y="6"/>
                  </a:lnTo>
                  <a:lnTo>
                    <a:pt x="206" y="13"/>
                  </a:lnTo>
                  <a:lnTo>
                    <a:pt x="214" y="16"/>
                  </a:lnTo>
                  <a:lnTo>
                    <a:pt x="225" y="23"/>
                  </a:lnTo>
                  <a:lnTo>
                    <a:pt x="236" y="31"/>
                  </a:lnTo>
                  <a:lnTo>
                    <a:pt x="243" y="38"/>
                  </a:lnTo>
                  <a:lnTo>
                    <a:pt x="252" y="46"/>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267" name="Freeform 4"/>
            <p:cNvSpPr>
              <a:spLocks/>
            </p:cNvSpPr>
            <p:nvPr/>
          </p:nvSpPr>
          <p:spPr bwMode="auto">
            <a:xfrm>
              <a:off x="1396" y="978"/>
              <a:ext cx="380" cy="365"/>
            </a:xfrm>
            <a:custGeom>
              <a:avLst/>
              <a:gdLst>
                <a:gd name="T0" fmla="*/ 252 w 380"/>
                <a:gd name="T1" fmla="*/ 46 h 365"/>
                <a:gd name="T2" fmla="*/ 269 w 380"/>
                <a:gd name="T3" fmla="*/ 63 h 365"/>
                <a:gd name="T4" fmla="*/ 287 w 380"/>
                <a:gd name="T5" fmla="*/ 80 h 365"/>
                <a:gd name="T6" fmla="*/ 305 w 380"/>
                <a:gd name="T7" fmla="*/ 96 h 365"/>
                <a:gd name="T8" fmla="*/ 321 w 380"/>
                <a:gd name="T9" fmla="*/ 115 h 365"/>
                <a:gd name="T10" fmla="*/ 337 w 380"/>
                <a:gd name="T11" fmla="*/ 133 h 365"/>
                <a:gd name="T12" fmla="*/ 351 w 380"/>
                <a:gd name="T13" fmla="*/ 149 h 365"/>
                <a:gd name="T14" fmla="*/ 363 w 380"/>
                <a:gd name="T15" fmla="*/ 163 h 365"/>
                <a:gd name="T16" fmla="*/ 372 w 380"/>
                <a:gd name="T17" fmla="*/ 174 h 365"/>
                <a:gd name="T18" fmla="*/ 376 w 380"/>
                <a:gd name="T19" fmla="*/ 183 h 365"/>
                <a:gd name="T20" fmla="*/ 379 w 380"/>
                <a:gd name="T21" fmla="*/ 185 h 365"/>
                <a:gd name="T22" fmla="*/ 252 w 380"/>
                <a:gd name="T23" fmla="*/ 364 h 365"/>
                <a:gd name="T24" fmla="*/ 252 w 380"/>
                <a:gd name="T25" fmla="*/ 364 h 365"/>
                <a:gd name="T26" fmla="*/ 248 w 380"/>
                <a:gd name="T27" fmla="*/ 364 h 365"/>
                <a:gd name="T28" fmla="*/ 241 w 380"/>
                <a:gd name="T29" fmla="*/ 359 h 365"/>
                <a:gd name="T30" fmla="*/ 229 w 380"/>
                <a:gd name="T31" fmla="*/ 356 h 365"/>
                <a:gd name="T32" fmla="*/ 213 w 380"/>
                <a:gd name="T33" fmla="*/ 349 h 365"/>
                <a:gd name="T34" fmla="*/ 193 w 380"/>
                <a:gd name="T35" fmla="*/ 340 h 365"/>
                <a:gd name="T36" fmla="*/ 172 w 380"/>
                <a:gd name="T37" fmla="*/ 328 h 365"/>
                <a:gd name="T38" fmla="*/ 149 w 380"/>
                <a:gd name="T39" fmla="*/ 317 h 365"/>
                <a:gd name="T40" fmla="*/ 126 w 380"/>
                <a:gd name="T41" fmla="*/ 303 h 365"/>
                <a:gd name="T42" fmla="*/ 103 w 380"/>
                <a:gd name="T43" fmla="*/ 285 h 365"/>
                <a:gd name="T44" fmla="*/ 80 w 380"/>
                <a:gd name="T45" fmla="*/ 269 h 365"/>
                <a:gd name="T46" fmla="*/ 80 w 380"/>
                <a:gd name="T47" fmla="*/ 269 h 365"/>
                <a:gd name="T48" fmla="*/ 77 w 380"/>
                <a:gd name="T49" fmla="*/ 267 h 365"/>
                <a:gd name="T50" fmla="*/ 77 w 380"/>
                <a:gd name="T51" fmla="*/ 265 h 365"/>
                <a:gd name="T52" fmla="*/ 77 w 380"/>
                <a:gd name="T53" fmla="*/ 265 h 365"/>
                <a:gd name="T54" fmla="*/ 80 w 380"/>
                <a:gd name="T55" fmla="*/ 267 h 365"/>
                <a:gd name="T56" fmla="*/ 80 w 380"/>
                <a:gd name="T57" fmla="*/ 269 h 365"/>
                <a:gd name="T58" fmla="*/ 80 w 380"/>
                <a:gd name="T59" fmla="*/ 269 h 365"/>
                <a:gd name="T60" fmla="*/ 67 w 380"/>
                <a:gd name="T61" fmla="*/ 260 h 365"/>
                <a:gd name="T62" fmla="*/ 54 w 380"/>
                <a:gd name="T63" fmla="*/ 252 h 365"/>
                <a:gd name="T64" fmla="*/ 41 w 380"/>
                <a:gd name="T65" fmla="*/ 241 h 365"/>
                <a:gd name="T66" fmla="*/ 31 w 380"/>
                <a:gd name="T67" fmla="*/ 232 h 365"/>
                <a:gd name="T68" fmla="*/ 23 w 380"/>
                <a:gd name="T69" fmla="*/ 218 h 365"/>
                <a:gd name="T70" fmla="*/ 14 w 380"/>
                <a:gd name="T71" fmla="*/ 206 h 365"/>
                <a:gd name="T72" fmla="*/ 8 w 380"/>
                <a:gd name="T73" fmla="*/ 191 h 365"/>
                <a:gd name="T74" fmla="*/ 4 w 380"/>
                <a:gd name="T75" fmla="*/ 177 h 365"/>
                <a:gd name="T76" fmla="*/ 2 w 380"/>
                <a:gd name="T77" fmla="*/ 162 h 365"/>
                <a:gd name="T78" fmla="*/ 0 w 380"/>
                <a:gd name="T79" fmla="*/ 142 h 365"/>
                <a:gd name="T80" fmla="*/ 0 w 380"/>
                <a:gd name="T81" fmla="*/ 142 h 365"/>
                <a:gd name="T82" fmla="*/ 2 w 380"/>
                <a:gd name="T83" fmla="*/ 122 h 365"/>
                <a:gd name="T84" fmla="*/ 8 w 380"/>
                <a:gd name="T85" fmla="*/ 98 h 365"/>
                <a:gd name="T86" fmla="*/ 16 w 380"/>
                <a:gd name="T87" fmla="*/ 78 h 365"/>
                <a:gd name="T88" fmla="*/ 29 w 380"/>
                <a:gd name="T89" fmla="*/ 59 h 365"/>
                <a:gd name="T90" fmla="*/ 41 w 380"/>
                <a:gd name="T91" fmla="*/ 41 h 365"/>
                <a:gd name="T92" fmla="*/ 61 w 380"/>
                <a:gd name="T93" fmla="*/ 27 h 365"/>
                <a:gd name="T94" fmla="*/ 77 w 380"/>
                <a:gd name="T95" fmla="*/ 15 h 365"/>
                <a:gd name="T96" fmla="*/ 98 w 380"/>
                <a:gd name="T97" fmla="*/ 6 h 365"/>
                <a:gd name="T98" fmla="*/ 121 w 380"/>
                <a:gd name="T99" fmla="*/ 2 h 365"/>
                <a:gd name="T100" fmla="*/ 145 w 380"/>
                <a:gd name="T101" fmla="*/ 0 h 365"/>
                <a:gd name="T102" fmla="*/ 145 w 380"/>
                <a:gd name="T103" fmla="*/ 0 h 365"/>
                <a:gd name="T104" fmla="*/ 158 w 380"/>
                <a:gd name="T105" fmla="*/ 0 h 365"/>
                <a:gd name="T106" fmla="*/ 170 w 380"/>
                <a:gd name="T107" fmla="*/ 2 h 365"/>
                <a:gd name="T108" fmla="*/ 183 w 380"/>
                <a:gd name="T109" fmla="*/ 4 h 365"/>
                <a:gd name="T110" fmla="*/ 193 w 380"/>
                <a:gd name="T111" fmla="*/ 6 h 365"/>
                <a:gd name="T112" fmla="*/ 206 w 380"/>
                <a:gd name="T113" fmla="*/ 13 h 365"/>
                <a:gd name="T114" fmla="*/ 214 w 380"/>
                <a:gd name="T115" fmla="*/ 16 h 365"/>
                <a:gd name="T116" fmla="*/ 225 w 380"/>
                <a:gd name="T117" fmla="*/ 23 h 365"/>
                <a:gd name="T118" fmla="*/ 236 w 380"/>
                <a:gd name="T119" fmla="*/ 31 h 365"/>
                <a:gd name="T120" fmla="*/ 243 w 380"/>
                <a:gd name="T121" fmla="*/ 38 h 365"/>
                <a:gd name="T122" fmla="*/ 252 w 380"/>
                <a:gd name="T123" fmla="*/ 46 h 365"/>
                <a:gd name="T124" fmla="*/ 252 w 380"/>
                <a:gd name="T125" fmla="*/ 46 h 3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80"/>
                <a:gd name="T190" fmla="*/ 0 h 365"/>
                <a:gd name="T191" fmla="*/ 380 w 380"/>
                <a:gd name="T192" fmla="*/ 365 h 36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80" h="365">
                  <a:moveTo>
                    <a:pt x="252" y="46"/>
                  </a:moveTo>
                  <a:lnTo>
                    <a:pt x="269" y="63"/>
                  </a:lnTo>
                  <a:lnTo>
                    <a:pt x="287" y="80"/>
                  </a:lnTo>
                  <a:lnTo>
                    <a:pt x="305" y="96"/>
                  </a:lnTo>
                  <a:lnTo>
                    <a:pt x="321" y="115"/>
                  </a:lnTo>
                  <a:lnTo>
                    <a:pt x="337" y="133"/>
                  </a:lnTo>
                  <a:lnTo>
                    <a:pt x="351" y="149"/>
                  </a:lnTo>
                  <a:lnTo>
                    <a:pt x="363" y="163"/>
                  </a:lnTo>
                  <a:lnTo>
                    <a:pt x="372" y="174"/>
                  </a:lnTo>
                  <a:lnTo>
                    <a:pt x="376" y="183"/>
                  </a:lnTo>
                  <a:lnTo>
                    <a:pt x="379" y="185"/>
                  </a:lnTo>
                  <a:lnTo>
                    <a:pt x="252" y="364"/>
                  </a:lnTo>
                  <a:lnTo>
                    <a:pt x="248" y="364"/>
                  </a:lnTo>
                  <a:lnTo>
                    <a:pt x="241" y="359"/>
                  </a:lnTo>
                  <a:lnTo>
                    <a:pt x="229" y="356"/>
                  </a:lnTo>
                  <a:lnTo>
                    <a:pt x="213" y="349"/>
                  </a:lnTo>
                  <a:lnTo>
                    <a:pt x="193" y="340"/>
                  </a:lnTo>
                  <a:lnTo>
                    <a:pt x="172" y="328"/>
                  </a:lnTo>
                  <a:lnTo>
                    <a:pt x="149" y="317"/>
                  </a:lnTo>
                  <a:lnTo>
                    <a:pt x="126" y="303"/>
                  </a:lnTo>
                  <a:lnTo>
                    <a:pt x="103" y="285"/>
                  </a:lnTo>
                  <a:lnTo>
                    <a:pt x="80" y="269"/>
                  </a:lnTo>
                  <a:lnTo>
                    <a:pt x="77" y="267"/>
                  </a:lnTo>
                  <a:lnTo>
                    <a:pt x="77" y="265"/>
                  </a:lnTo>
                  <a:lnTo>
                    <a:pt x="80" y="267"/>
                  </a:lnTo>
                  <a:lnTo>
                    <a:pt x="80" y="269"/>
                  </a:lnTo>
                  <a:lnTo>
                    <a:pt x="67" y="260"/>
                  </a:lnTo>
                  <a:lnTo>
                    <a:pt x="54" y="252"/>
                  </a:lnTo>
                  <a:lnTo>
                    <a:pt x="41" y="241"/>
                  </a:lnTo>
                  <a:lnTo>
                    <a:pt x="31" y="232"/>
                  </a:lnTo>
                  <a:lnTo>
                    <a:pt x="23" y="218"/>
                  </a:lnTo>
                  <a:lnTo>
                    <a:pt x="14" y="206"/>
                  </a:lnTo>
                  <a:lnTo>
                    <a:pt x="8" y="191"/>
                  </a:lnTo>
                  <a:lnTo>
                    <a:pt x="4" y="177"/>
                  </a:lnTo>
                  <a:lnTo>
                    <a:pt x="2" y="162"/>
                  </a:lnTo>
                  <a:lnTo>
                    <a:pt x="0" y="142"/>
                  </a:lnTo>
                  <a:lnTo>
                    <a:pt x="2" y="122"/>
                  </a:lnTo>
                  <a:lnTo>
                    <a:pt x="8" y="98"/>
                  </a:lnTo>
                  <a:lnTo>
                    <a:pt x="16" y="78"/>
                  </a:lnTo>
                  <a:lnTo>
                    <a:pt x="29" y="59"/>
                  </a:lnTo>
                  <a:lnTo>
                    <a:pt x="41" y="41"/>
                  </a:lnTo>
                  <a:lnTo>
                    <a:pt x="61" y="27"/>
                  </a:lnTo>
                  <a:lnTo>
                    <a:pt x="77" y="15"/>
                  </a:lnTo>
                  <a:lnTo>
                    <a:pt x="98" y="6"/>
                  </a:lnTo>
                  <a:lnTo>
                    <a:pt x="121" y="2"/>
                  </a:lnTo>
                  <a:lnTo>
                    <a:pt x="145" y="0"/>
                  </a:lnTo>
                  <a:lnTo>
                    <a:pt x="158" y="0"/>
                  </a:lnTo>
                  <a:lnTo>
                    <a:pt x="170" y="2"/>
                  </a:lnTo>
                  <a:lnTo>
                    <a:pt x="183" y="4"/>
                  </a:lnTo>
                  <a:lnTo>
                    <a:pt x="193" y="6"/>
                  </a:lnTo>
                  <a:lnTo>
                    <a:pt x="206" y="13"/>
                  </a:lnTo>
                  <a:lnTo>
                    <a:pt x="214" y="16"/>
                  </a:lnTo>
                  <a:lnTo>
                    <a:pt x="225" y="23"/>
                  </a:lnTo>
                  <a:lnTo>
                    <a:pt x="236" y="31"/>
                  </a:lnTo>
                  <a:lnTo>
                    <a:pt x="243" y="38"/>
                  </a:lnTo>
                  <a:lnTo>
                    <a:pt x="252" y="46"/>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268" name="Freeform 5"/>
            <p:cNvSpPr>
              <a:spLocks/>
            </p:cNvSpPr>
            <p:nvPr/>
          </p:nvSpPr>
          <p:spPr bwMode="auto">
            <a:xfrm>
              <a:off x="1492" y="1032"/>
              <a:ext cx="217" cy="268"/>
            </a:xfrm>
            <a:custGeom>
              <a:avLst/>
              <a:gdLst>
                <a:gd name="T0" fmla="*/ 133 w 217"/>
                <a:gd name="T1" fmla="*/ 151 h 268"/>
                <a:gd name="T2" fmla="*/ 211 w 217"/>
                <a:gd name="T3" fmla="*/ 48 h 268"/>
                <a:gd name="T4" fmla="*/ 211 w 217"/>
                <a:gd name="T5" fmla="*/ 48 h 268"/>
                <a:gd name="T6" fmla="*/ 216 w 217"/>
                <a:gd name="T7" fmla="*/ 37 h 268"/>
                <a:gd name="T8" fmla="*/ 216 w 217"/>
                <a:gd name="T9" fmla="*/ 27 h 268"/>
                <a:gd name="T10" fmla="*/ 216 w 217"/>
                <a:gd name="T11" fmla="*/ 16 h 268"/>
                <a:gd name="T12" fmla="*/ 209 w 217"/>
                <a:gd name="T13" fmla="*/ 8 h 268"/>
                <a:gd name="T14" fmla="*/ 202 w 217"/>
                <a:gd name="T15" fmla="*/ 2 h 268"/>
                <a:gd name="T16" fmla="*/ 202 w 217"/>
                <a:gd name="T17" fmla="*/ 2 h 268"/>
                <a:gd name="T18" fmla="*/ 191 w 217"/>
                <a:gd name="T19" fmla="*/ 0 h 268"/>
                <a:gd name="T20" fmla="*/ 181 w 217"/>
                <a:gd name="T21" fmla="*/ 0 h 268"/>
                <a:gd name="T22" fmla="*/ 173 w 217"/>
                <a:gd name="T23" fmla="*/ 2 h 268"/>
                <a:gd name="T24" fmla="*/ 165 w 217"/>
                <a:gd name="T25" fmla="*/ 8 h 268"/>
                <a:gd name="T26" fmla="*/ 158 w 217"/>
                <a:gd name="T27" fmla="*/ 16 h 268"/>
                <a:gd name="T28" fmla="*/ 82 w 217"/>
                <a:gd name="T29" fmla="*/ 115 h 268"/>
                <a:gd name="T30" fmla="*/ 11 w 217"/>
                <a:gd name="T31" fmla="*/ 212 h 268"/>
                <a:gd name="T32" fmla="*/ 11 w 217"/>
                <a:gd name="T33" fmla="*/ 212 h 268"/>
                <a:gd name="T34" fmla="*/ 2 w 217"/>
                <a:gd name="T35" fmla="*/ 220 h 268"/>
                <a:gd name="T36" fmla="*/ 0 w 217"/>
                <a:gd name="T37" fmla="*/ 230 h 268"/>
                <a:gd name="T38" fmla="*/ 0 w 217"/>
                <a:gd name="T39" fmla="*/ 241 h 268"/>
                <a:gd name="T40" fmla="*/ 2 w 217"/>
                <a:gd name="T41" fmla="*/ 250 h 268"/>
                <a:gd name="T42" fmla="*/ 6 w 217"/>
                <a:gd name="T43" fmla="*/ 258 h 268"/>
                <a:gd name="T44" fmla="*/ 6 w 217"/>
                <a:gd name="T45" fmla="*/ 258 h 268"/>
                <a:gd name="T46" fmla="*/ 15 w 217"/>
                <a:gd name="T47" fmla="*/ 264 h 268"/>
                <a:gd name="T48" fmla="*/ 25 w 217"/>
                <a:gd name="T49" fmla="*/ 267 h 268"/>
                <a:gd name="T50" fmla="*/ 36 w 217"/>
                <a:gd name="T51" fmla="*/ 264 h 268"/>
                <a:gd name="T52" fmla="*/ 46 w 217"/>
                <a:gd name="T53" fmla="*/ 262 h 268"/>
                <a:gd name="T54" fmla="*/ 55 w 217"/>
                <a:gd name="T55" fmla="*/ 256 h 268"/>
                <a:gd name="T56" fmla="*/ 133 w 217"/>
                <a:gd name="T57" fmla="*/ 151 h 268"/>
                <a:gd name="T58" fmla="*/ 133 w 217"/>
                <a:gd name="T59" fmla="*/ 151 h 2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7"/>
                <a:gd name="T91" fmla="*/ 0 h 268"/>
                <a:gd name="T92" fmla="*/ 217 w 217"/>
                <a:gd name="T93" fmla="*/ 268 h 26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7" h="268">
                  <a:moveTo>
                    <a:pt x="133" y="151"/>
                  </a:moveTo>
                  <a:lnTo>
                    <a:pt x="211" y="48"/>
                  </a:lnTo>
                  <a:lnTo>
                    <a:pt x="216" y="37"/>
                  </a:lnTo>
                  <a:lnTo>
                    <a:pt x="216" y="27"/>
                  </a:lnTo>
                  <a:lnTo>
                    <a:pt x="216" y="16"/>
                  </a:lnTo>
                  <a:lnTo>
                    <a:pt x="209" y="8"/>
                  </a:lnTo>
                  <a:lnTo>
                    <a:pt x="202" y="2"/>
                  </a:lnTo>
                  <a:lnTo>
                    <a:pt x="191" y="0"/>
                  </a:lnTo>
                  <a:lnTo>
                    <a:pt x="181" y="0"/>
                  </a:lnTo>
                  <a:lnTo>
                    <a:pt x="173" y="2"/>
                  </a:lnTo>
                  <a:lnTo>
                    <a:pt x="165" y="8"/>
                  </a:lnTo>
                  <a:lnTo>
                    <a:pt x="158" y="16"/>
                  </a:lnTo>
                  <a:lnTo>
                    <a:pt x="82" y="115"/>
                  </a:lnTo>
                  <a:lnTo>
                    <a:pt x="11" y="212"/>
                  </a:lnTo>
                  <a:lnTo>
                    <a:pt x="2" y="220"/>
                  </a:lnTo>
                  <a:lnTo>
                    <a:pt x="0" y="230"/>
                  </a:lnTo>
                  <a:lnTo>
                    <a:pt x="0" y="241"/>
                  </a:lnTo>
                  <a:lnTo>
                    <a:pt x="2" y="250"/>
                  </a:lnTo>
                  <a:lnTo>
                    <a:pt x="6" y="258"/>
                  </a:lnTo>
                  <a:lnTo>
                    <a:pt x="15" y="264"/>
                  </a:lnTo>
                  <a:lnTo>
                    <a:pt x="25" y="267"/>
                  </a:lnTo>
                  <a:lnTo>
                    <a:pt x="36" y="264"/>
                  </a:lnTo>
                  <a:lnTo>
                    <a:pt x="46" y="262"/>
                  </a:lnTo>
                  <a:lnTo>
                    <a:pt x="55" y="256"/>
                  </a:lnTo>
                  <a:lnTo>
                    <a:pt x="133" y="151"/>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269" name="Freeform 6"/>
            <p:cNvSpPr>
              <a:spLocks/>
            </p:cNvSpPr>
            <p:nvPr/>
          </p:nvSpPr>
          <p:spPr bwMode="auto">
            <a:xfrm>
              <a:off x="1492" y="1032"/>
              <a:ext cx="217" cy="268"/>
            </a:xfrm>
            <a:custGeom>
              <a:avLst/>
              <a:gdLst>
                <a:gd name="T0" fmla="*/ 133 w 217"/>
                <a:gd name="T1" fmla="*/ 151 h 268"/>
                <a:gd name="T2" fmla="*/ 211 w 217"/>
                <a:gd name="T3" fmla="*/ 48 h 268"/>
                <a:gd name="T4" fmla="*/ 211 w 217"/>
                <a:gd name="T5" fmla="*/ 48 h 268"/>
                <a:gd name="T6" fmla="*/ 216 w 217"/>
                <a:gd name="T7" fmla="*/ 37 h 268"/>
                <a:gd name="T8" fmla="*/ 216 w 217"/>
                <a:gd name="T9" fmla="*/ 27 h 268"/>
                <a:gd name="T10" fmla="*/ 216 w 217"/>
                <a:gd name="T11" fmla="*/ 16 h 268"/>
                <a:gd name="T12" fmla="*/ 209 w 217"/>
                <a:gd name="T13" fmla="*/ 8 h 268"/>
                <a:gd name="T14" fmla="*/ 202 w 217"/>
                <a:gd name="T15" fmla="*/ 2 h 268"/>
                <a:gd name="T16" fmla="*/ 202 w 217"/>
                <a:gd name="T17" fmla="*/ 2 h 268"/>
                <a:gd name="T18" fmla="*/ 191 w 217"/>
                <a:gd name="T19" fmla="*/ 0 h 268"/>
                <a:gd name="T20" fmla="*/ 181 w 217"/>
                <a:gd name="T21" fmla="*/ 0 h 268"/>
                <a:gd name="T22" fmla="*/ 173 w 217"/>
                <a:gd name="T23" fmla="*/ 2 h 268"/>
                <a:gd name="T24" fmla="*/ 165 w 217"/>
                <a:gd name="T25" fmla="*/ 8 h 268"/>
                <a:gd name="T26" fmla="*/ 158 w 217"/>
                <a:gd name="T27" fmla="*/ 16 h 268"/>
                <a:gd name="T28" fmla="*/ 82 w 217"/>
                <a:gd name="T29" fmla="*/ 115 h 268"/>
                <a:gd name="T30" fmla="*/ 11 w 217"/>
                <a:gd name="T31" fmla="*/ 212 h 268"/>
                <a:gd name="T32" fmla="*/ 11 w 217"/>
                <a:gd name="T33" fmla="*/ 212 h 268"/>
                <a:gd name="T34" fmla="*/ 2 w 217"/>
                <a:gd name="T35" fmla="*/ 220 h 268"/>
                <a:gd name="T36" fmla="*/ 0 w 217"/>
                <a:gd name="T37" fmla="*/ 230 h 268"/>
                <a:gd name="T38" fmla="*/ 0 w 217"/>
                <a:gd name="T39" fmla="*/ 241 h 268"/>
                <a:gd name="T40" fmla="*/ 2 w 217"/>
                <a:gd name="T41" fmla="*/ 250 h 268"/>
                <a:gd name="T42" fmla="*/ 6 w 217"/>
                <a:gd name="T43" fmla="*/ 258 h 268"/>
                <a:gd name="T44" fmla="*/ 6 w 217"/>
                <a:gd name="T45" fmla="*/ 258 h 268"/>
                <a:gd name="T46" fmla="*/ 15 w 217"/>
                <a:gd name="T47" fmla="*/ 264 h 268"/>
                <a:gd name="T48" fmla="*/ 25 w 217"/>
                <a:gd name="T49" fmla="*/ 267 h 268"/>
                <a:gd name="T50" fmla="*/ 36 w 217"/>
                <a:gd name="T51" fmla="*/ 264 h 268"/>
                <a:gd name="T52" fmla="*/ 46 w 217"/>
                <a:gd name="T53" fmla="*/ 262 h 268"/>
                <a:gd name="T54" fmla="*/ 55 w 217"/>
                <a:gd name="T55" fmla="*/ 256 h 268"/>
                <a:gd name="T56" fmla="*/ 133 w 217"/>
                <a:gd name="T57" fmla="*/ 151 h 268"/>
                <a:gd name="T58" fmla="*/ 133 w 217"/>
                <a:gd name="T59" fmla="*/ 151 h 2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7"/>
                <a:gd name="T91" fmla="*/ 0 h 268"/>
                <a:gd name="T92" fmla="*/ 217 w 217"/>
                <a:gd name="T93" fmla="*/ 268 h 26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7" h="268">
                  <a:moveTo>
                    <a:pt x="133" y="151"/>
                  </a:moveTo>
                  <a:lnTo>
                    <a:pt x="211" y="48"/>
                  </a:lnTo>
                  <a:lnTo>
                    <a:pt x="216" y="37"/>
                  </a:lnTo>
                  <a:lnTo>
                    <a:pt x="216" y="27"/>
                  </a:lnTo>
                  <a:lnTo>
                    <a:pt x="216" y="16"/>
                  </a:lnTo>
                  <a:lnTo>
                    <a:pt x="209" y="8"/>
                  </a:lnTo>
                  <a:lnTo>
                    <a:pt x="202" y="2"/>
                  </a:lnTo>
                  <a:lnTo>
                    <a:pt x="191" y="0"/>
                  </a:lnTo>
                  <a:lnTo>
                    <a:pt x="181" y="0"/>
                  </a:lnTo>
                  <a:lnTo>
                    <a:pt x="173" y="2"/>
                  </a:lnTo>
                  <a:lnTo>
                    <a:pt x="165" y="8"/>
                  </a:lnTo>
                  <a:lnTo>
                    <a:pt x="158" y="16"/>
                  </a:lnTo>
                  <a:lnTo>
                    <a:pt x="82" y="115"/>
                  </a:lnTo>
                  <a:lnTo>
                    <a:pt x="11" y="212"/>
                  </a:lnTo>
                  <a:lnTo>
                    <a:pt x="2" y="220"/>
                  </a:lnTo>
                  <a:lnTo>
                    <a:pt x="0" y="230"/>
                  </a:lnTo>
                  <a:lnTo>
                    <a:pt x="0" y="241"/>
                  </a:lnTo>
                  <a:lnTo>
                    <a:pt x="2" y="250"/>
                  </a:lnTo>
                  <a:lnTo>
                    <a:pt x="6" y="258"/>
                  </a:lnTo>
                  <a:lnTo>
                    <a:pt x="15" y="264"/>
                  </a:lnTo>
                  <a:lnTo>
                    <a:pt x="25" y="267"/>
                  </a:lnTo>
                  <a:lnTo>
                    <a:pt x="36" y="264"/>
                  </a:lnTo>
                  <a:lnTo>
                    <a:pt x="46" y="262"/>
                  </a:lnTo>
                  <a:lnTo>
                    <a:pt x="55" y="256"/>
                  </a:lnTo>
                  <a:lnTo>
                    <a:pt x="133" y="151"/>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270" name="Freeform 7"/>
            <p:cNvSpPr>
              <a:spLocks/>
            </p:cNvSpPr>
            <p:nvPr/>
          </p:nvSpPr>
          <p:spPr bwMode="auto">
            <a:xfrm>
              <a:off x="1540" y="1067"/>
              <a:ext cx="216" cy="268"/>
            </a:xfrm>
            <a:custGeom>
              <a:avLst/>
              <a:gdLst>
                <a:gd name="T0" fmla="*/ 132 w 216"/>
                <a:gd name="T1" fmla="*/ 151 h 268"/>
                <a:gd name="T2" fmla="*/ 210 w 216"/>
                <a:gd name="T3" fmla="*/ 48 h 268"/>
                <a:gd name="T4" fmla="*/ 210 w 216"/>
                <a:gd name="T5" fmla="*/ 48 h 268"/>
                <a:gd name="T6" fmla="*/ 215 w 216"/>
                <a:gd name="T7" fmla="*/ 40 h 268"/>
                <a:gd name="T8" fmla="*/ 215 w 216"/>
                <a:gd name="T9" fmla="*/ 27 h 268"/>
                <a:gd name="T10" fmla="*/ 215 w 216"/>
                <a:gd name="T11" fmla="*/ 19 h 268"/>
                <a:gd name="T12" fmla="*/ 208 w 216"/>
                <a:gd name="T13" fmla="*/ 10 h 268"/>
                <a:gd name="T14" fmla="*/ 201 w 216"/>
                <a:gd name="T15" fmla="*/ 2 h 268"/>
                <a:gd name="T16" fmla="*/ 201 w 216"/>
                <a:gd name="T17" fmla="*/ 2 h 268"/>
                <a:gd name="T18" fmla="*/ 191 w 216"/>
                <a:gd name="T19" fmla="*/ 0 h 268"/>
                <a:gd name="T20" fmla="*/ 180 w 216"/>
                <a:gd name="T21" fmla="*/ 0 h 268"/>
                <a:gd name="T22" fmla="*/ 172 w 216"/>
                <a:gd name="T23" fmla="*/ 2 h 268"/>
                <a:gd name="T24" fmla="*/ 164 w 216"/>
                <a:gd name="T25" fmla="*/ 8 h 268"/>
                <a:gd name="T26" fmla="*/ 157 w 216"/>
                <a:gd name="T27" fmla="*/ 19 h 268"/>
                <a:gd name="T28" fmla="*/ 82 w 216"/>
                <a:gd name="T29" fmla="*/ 116 h 268"/>
                <a:gd name="T30" fmla="*/ 8 w 216"/>
                <a:gd name="T31" fmla="*/ 213 h 268"/>
                <a:gd name="T32" fmla="*/ 8 w 216"/>
                <a:gd name="T33" fmla="*/ 213 h 268"/>
                <a:gd name="T34" fmla="*/ 2 w 216"/>
                <a:gd name="T35" fmla="*/ 220 h 268"/>
                <a:gd name="T36" fmla="*/ 0 w 216"/>
                <a:gd name="T37" fmla="*/ 231 h 268"/>
                <a:gd name="T38" fmla="*/ 0 w 216"/>
                <a:gd name="T39" fmla="*/ 242 h 268"/>
                <a:gd name="T40" fmla="*/ 2 w 216"/>
                <a:gd name="T41" fmla="*/ 250 h 268"/>
                <a:gd name="T42" fmla="*/ 6 w 216"/>
                <a:gd name="T43" fmla="*/ 259 h 268"/>
                <a:gd name="T44" fmla="*/ 6 w 216"/>
                <a:gd name="T45" fmla="*/ 259 h 268"/>
                <a:gd name="T46" fmla="*/ 15 w 216"/>
                <a:gd name="T47" fmla="*/ 265 h 268"/>
                <a:gd name="T48" fmla="*/ 25 w 216"/>
                <a:gd name="T49" fmla="*/ 267 h 268"/>
                <a:gd name="T50" fmla="*/ 36 w 216"/>
                <a:gd name="T51" fmla="*/ 267 h 268"/>
                <a:gd name="T52" fmla="*/ 46 w 216"/>
                <a:gd name="T53" fmla="*/ 263 h 268"/>
                <a:gd name="T54" fmla="*/ 54 w 216"/>
                <a:gd name="T55" fmla="*/ 257 h 268"/>
                <a:gd name="T56" fmla="*/ 132 w 216"/>
                <a:gd name="T57" fmla="*/ 151 h 268"/>
                <a:gd name="T58" fmla="*/ 132 w 216"/>
                <a:gd name="T59" fmla="*/ 151 h 2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
                <a:gd name="T91" fmla="*/ 0 h 268"/>
                <a:gd name="T92" fmla="*/ 216 w 216"/>
                <a:gd name="T93" fmla="*/ 268 h 26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 h="268">
                  <a:moveTo>
                    <a:pt x="132" y="151"/>
                  </a:moveTo>
                  <a:lnTo>
                    <a:pt x="210" y="48"/>
                  </a:lnTo>
                  <a:lnTo>
                    <a:pt x="215" y="40"/>
                  </a:lnTo>
                  <a:lnTo>
                    <a:pt x="215" y="27"/>
                  </a:lnTo>
                  <a:lnTo>
                    <a:pt x="215" y="19"/>
                  </a:lnTo>
                  <a:lnTo>
                    <a:pt x="208" y="10"/>
                  </a:lnTo>
                  <a:lnTo>
                    <a:pt x="201" y="2"/>
                  </a:lnTo>
                  <a:lnTo>
                    <a:pt x="191" y="0"/>
                  </a:lnTo>
                  <a:lnTo>
                    <a:pt x="180" y="0"/>
                  </a:lnTo>
                  <a:lnTo>
                    <a:pt x="172" y="2"/>
                  </a:lnTo>
                  <a:lnTo>
                    <a:pt x="164" y="8"/>
                  </a:lnTo>
                  <a:lnTo>
                    <a:pt x="157" y="19"/>
                  </a:lnTo>
                  <a:lnTo>
                    <a:pt x="82" y="116"/>
                  </a:lnTo>
                  <a:lnTo>
                    <a:pt x="8" y="213"/>
                  </a:lnTo>
                  <a:lnTo>
                    <a:pt x="2" y="220"/>
                  </a:lnTo>
                  <a:lnTo>
                    <a:pt x="0" y="231"/>
                  </a:lnTo>
                  <a:lnTo>
                    <a:pt x="0" y="242"/>
                  </a:lnTo>
                  <a:lnTo>
                    <a:pt x="2" y="250"/>
                  </a:lnTo>
                  <a:lnTo>
                    <a:pt x="6" y="259"/>
                  </a:lnTo>
                  <a:lnTo>
                    <a:pt x="15" y="265"/>
                  </a:lnTo>
                  <a:lnTo>
                    <a:pt x="25" y="267"/>
                  </a:lnTo>
                  <a:lnTo>
                    <a:pt x="36" y="267"/>
                  </a:lnTo>
                  <a:lnTo>
                    <a:pt x="46" y="263"/>
                  </a:lnTo>
                  <a:lnTo>
                    <a:pt x="54" y="257"/>
                  </a:lnTo>
                  <a:lnTo>
                    <a:pt x="132" y="151"/>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271" name="Freeform 8"/>
            <p:cNvSpPr>
              <a:spLocks/>
            </p:cNvSpPr>
            <p:nvPr/>
          </p:nvSpPr>
          <p:spPr bwMode="auto">
            <a:xfrm>
              <a:off x="1540" y="1067"/>
              <a:ext cx="216" cy="268"/>
            </a:xfrm>
            <a:custGeom>
              <a:avLst/>
              <a:gdLst>
                <a:gd name="T0" fmla="*/ 132 w 216"/>
                <a:gd name="T1" fmla="*/ 151 h 268"/>
                <a:gd name="T2" fmla="*/ 210 w 216"/>
                <a:gd name="T3" fmla="*/ 48 h 268"/>
                <a:gd name="T4" fmla="*/ 210 w 216"/>
                <a:gd name="T5" fmla="*/ 48 h 268"/>
                <a:gd name="T6" fmla="*/ 215 w 216"/>
                <a:gd name="T7" fmla="*/ 40 h 268"/>
                <a:gd name="T8" fmla="*/ 215 w 216"/>
                <a:gd name="T9" fmla="*/ 27 h 268"/>
                <a:gd name="T10" fmla="*/ 215 w 216"/>
                <a:gd name="T11" fmla="*/ 19 h 268"/>
                <a:gd name="T12" fmla="*/ 208 w 216"/>
                <a:gd name="T13" fmla="*/ 10 h 268"/>
                <a:gd name="T14" fmla="*/ 201 w 216"/>
                <a:gd name="T15" fmla="*/ 2 h 268"/>
                <a:gd name="T16" fmla="*/ 201 w 216"/>
                <a:gd name="T17" fmla="*/ 2 h 268"/>
                <a:gd name="T18" fmla="*/ 191 w 216"/>
                <a:gd name="T19" fmla="*/ 0 h 268"/>
                <a:gd name="T20" fmla="*/ 180 w 216"/>
                <a:gd name="T21" fmla="*/ 0 h 268"/>
                <a:gd name="T22" fmla="*/ 172 w 216"/>
                <a:gd name="T23" fmla="*/ 2 h 268"/>
                <a:gd name="T24" fmla="*/ 164 w 216"/>
                <a:gd name="T25" fmla="*/ 8 h 268"/>
                <a:gd name="T26" fmla="*/ 157 w 216"/>
                <a:gd name="T27" fmla="*/ 19 h 268"/>
                <a:gd name="T28" fmla="*/ 82 w 216"/>
                <a:gd name="T29" fmla="*/ 116 h 268"/>
                <a:gd name="T30" fmla="*/ 8 w 216"/>
                <a:gd name="T31" fmla="*/ 213 h 268"/>
                <a:gd name="T32" fmla="*/ 8 w 216"/>
                <a:gd name="T33" fmla="*/ 213 h 268"/>
                <a:gd name="T34" fmla="*/ 2 w 216"/>
                <a:gd name="T35" fmla="*/ 220 h 268"/>
                <a:gd name="T36" fmla="*/ 0 w 216"/>
                <a:gd name="T37" fmla="*/ 231 h 268"/>
                <a:gd name="T38" fmla="*/ 0 w 216"/>
                <a:gd name="T39" fmla="*/ 242 h 268"/>
                <a:gd name="T40" fmla="*/ 2 w 216"/>
                <a:gd name="T41" fmla="*/ 250 h 268"/>
                <a:gd name="T42" fmla="*/ 6 w 216"/>
                <a:gd name="T43" fmla="*/ 259 h 268"/>
                <a:gd name="T44" fmla="*/ 6 w 216"/>
                <a:gd name="T45" fmla="*/ 259 h 268"/>
                <a:gd name="T46" fmla="*/ 15 w 216"/>
                <a:gd name="T47" fmla="*/ 265 h 268"/>
                <a:gd name="T48" fmla="*/ 25 w 216"/>
                <a:gd name="T49" fmla="*/ 267 h 268"/>
                <a:gd name="T50" fmla="*/ 36 w 216"/>
                <a:gd name="T51" fmla="*/ 267 h 268"/>
                <a:gd name="T52" fmla="*/ 46 w 216"/>
                <a:gd name="T53" fmla="*/ 263 h 268"/>
                <a:gd name="T54" fmla="*/ 54 w 216"/>
                <a:gd name="T55" fmla="*/ 257 h 268"/>
                <a:gd name="T56" fmla="*/ 132 w 216"/>
                <a:gd name="T57" fmla="*/ 151 h 268"/>
                <a:gd name="T58" fmla="*/ 132 w 216"/>
                <a:gd name="T59" fmla="*/ 151 h 2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6"/>
                <a:gd name="T91" fmla="*/ 0 h 268"/>
                <a:gd name="T92" fmla="*/ 216 w 216"/>
                <a:gd name="T93" fmla="*/ 268 h 26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6" h="268">
                  <a:moveTo>
                    <a:pt x="132" y="151"/>
                  </a:moveTo>
                  <a:lnTo>
                    <a:pt x="210" y="48"/>
                  </a:lnTo>
                  <a:lnTo>
                    <a:pt x="215" y="40"/>
                  </a:lnTo>
                  <a:lnTo>
                    <a:pt x="215" y="27"/>
                  </a:lnTo>
                  <a:lnTo>
                    <a:pt x="215" y="19"/>
                  </a:lnTo>
                  <a:lnTo>
                    <a:pt x="208" y="10"/>
                  </a:lnTo>
                  <a:lnTo>
                    <a:pt x="201" y="2"/>
                  </a:lnTo>
                  <a:lnTo>
                    <a:pt x="191" y="0"/>
                  </a:lnTo>
                  <a:lnTo>
                    <a:pt x="180" y="0"/>
                  </a:lnTo>
                  <a:lnTo>
                    <a:pt x="172" y="2"/>
                  </a:lnTo>
                  <a:lnTo>
                    <a:pt x="164" y="8"/>
                  </a:lnTo>
                  <a:lnTo>
                    <a:pt x="157" y="19"/>
                  </a:lnTo>
                  <a:lnTo>
                    <a:pt x="82" y="116"/>
                  </a:lnTo>
                  <a:lnTo>
                    <a:pt x="8" y="213"/>
                  </a:lnTo>
                  <a:lnTo>
                    <a:pt x="2" y="220"/>
                  </a:lnTo>
                  <a:lnTo>
                    <a:pt x="0" y="231"/>
                  </a:lnTo>
                  <a:lnTo>
                    <a:pt x="0" y="242"/>
                  </a:lnTo>
                  <a:lnTo>
                    <a:pt x="2" y="250"/>
                  </a:lnTo>
                  <a:lnTo>
                    <a:pt x="6" y="259"/>
                  </a:lnTo>
                  <a:lnTo>
                    <a:pt x="15" y="265"/>
                  </a:lnTo>
                  <a:lnTo>
                    <a:pt x="25" y="267"/>
                  </a:lnTo>
                  <a:lnTo>
                    <a:pt x="36" y="267"/>
                  </a:lnTo>
                  <a:lnTo>
                    <a:pt x="46" y="263"/>
                  </a:lnTo>
                  <a:lnTo>
                    <a:pt x="54" y="257"/>
                  </a:lnTo>
                  <a:lnTo>
                    <a:pt x="132" y="151"/>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272" name="Freeform 9"/>
            <p:cNvSpPr>
              <a:spLocks/>
            </p:cNvSpPr>
            <p:nvPr/>
          </p:nvSpPr>
          <p:spPr bwMode="auto">
            <a:xfrm>
              <a:off x="1587" y="1103"/>
              <a:ext cx="219" cy="268"/>
            </a:xfrm>
            <a:custGeom>
              <a:avLst/>
              <a:gdLst>
                <a:gd name="T0" fmla="*/ 133 w 219"/>
                <a:gd name="T1" fmla="*/ 153 h 268"/>
                <a:gd name="T2" fmla="*/ 213 w 219"/>
                <a:gd name="T3" fmla="*/ 50 h 268"/>
                <a:gd name="T4" fmla="*/ 213 w 219"/>
                <a:gd name="T5" fmla="*/ 50 h 268"/>
                <a:gd name="T6" fmla="*/ 218 w 219"/>
                <a:gd name="T7" fmla="*/ 39 h 268"/>
                <a:gd name="T8" fmla="*/ 218 w 219"/>
                <a:gd name="T9" fmla="*/ 29 h 268"/>
                <a:gd name="T10" fmla="*/ 215 w 219"/>
                <a:gd name="T11" fmla="*/ 18 h 268"/>
                <a:gd name="T12" fmla="*/ 211 w 219"/>
                <a:gd name="T13" fmla="*/ 10 h 268"/>
                <a:gd name="T14" fmla="*/ 202 w 219"/>
                <a:gd name="T15" fmla="*/ 4 h 268"/>
                <a:gd name="T16" fmla="*/ 202 w 219"/>
                <a:gd name="T17" fmla="*/ 4 h 268"/>
                <a:gd name="T18" fmla="*/ 194 w 219"/>
                <a:gd name="T19" fmla="*/ 0 h 268"/>
                <a:gd name="T20" fmla="*/ 183 w 219"/>
                <a:gd name="T21" fmla="*/ 0 h 268"/>
                <a:gd name="T22" fmla="*/ 175 w 219"/>
                <a:gd name="T23" fmla="*/ 4 h 268"/>
                <a:gd name="T24" fmla="*/ 167 w 219"/>
                <a:gd name="T25" fmla="*/ 10 h 268"/>
                <a:gd name="T26" fmla="*/ 160 w 219"/>
                <a:gd name="T27" fmla="*/ 18 h 268"/>
                <a:gd name="T28" fmla="*/ 84 w 219"/>
                <a:gd name="T29" fmla="*/ 115 h 268"/>
                <a:gd name="T30" fmla="*/ 11 w 219"/>
                <a:gd name="T31" fmla="*/ 214 h 268"/>
                <a:gd name="T32" fmla="*/ 11 w 219"/>
                <a:gd name="T33" fmla="*/ 214 h 268"/>
                <a:gd name="T34" fmla="*/ 4 w 219"/>
                <a:gd name="T35" fmla="*/ 223 h 268"/>
                <a:gd name="T36" fmla="*/ 0 w 219"/>
                <a:gd name="T37" fmla="*/ 232 h 268"/>
                <a:gd name="T38" fmla="*/ 0 w 219"/>
                <a:gd name="T39" fmla="*/ 241 h 268"/>
                <a:gd name="T40" fmla="*/ 4 w 219"/>
                <a:gd name="T41" fmla="*/ 252 h 268"/>
                <a:gd name="T42" fmla="*/ 8 w 219"/>
                <a:gd name="T43" fmla="*/ 260 h 268"/>
                <a:gd name="T44" fmla="*/ 8 w 219"/>
                <a:gd name="T45" fmla="*/ 260 h 268"/>
                <a:gd name="T46" fmla="*/ 17 w 219"/>
                <a:gd name="T47" fmla="*/ 267 h 268"/>
                <a:gd name="T48" fmla="*/ 27 w 219"/>
                <a:gd name="T49" fmla="*/ 267 h 268"/>
                <a:gd name="T50" fmla="*/ 38 w 219"/>
                <a:gd name="T51" fmla="*/ 267 h 268"/>
                <a:gd name="T52" fmla="*/ 46 w 219"/>
                <a:gd name="T53" fmla="*/ 262 h 268"/>
                <a:gd name="T54" fmla="*/ 57 w 219"/>
                <a:gd name="T55" fmla="*/ 256 h 268"/>
                <a:gd name="T56" fmla="*/ 133 w 219"/>
                <a:gd name="T57" fmla="*/ 153 h 268"/>
                <a:gd name="T58" fmla="*/ 133 w 219"/>
                <a:gd name="T59" fmla="*/ 153 h 2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9"/>
                <a:gd name="T91" fmla="*/ 0 h 268"/>
                <a:gd name="T92" fmla="*/ 219 w 219"/>
                <a:gd name="T93" fmla="*/ 268 h 26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9" h="268">
                  <a:moveTo>
                    <a:pt x="133" y="153"/>
                  </a:moveTo>
                  <a:lnTo>
                    <a:pt x="213" y="50"/>
                  </a:lnTo>
                  <a:lnTo>
                    <a:pt x="218" y="39"/>
                  </a:lnTo>
                  <a:lnTo>
                    <a:pt x="218" y="29"/>
                  </a:lnTo>
                  <a:lnTo>
                    <a:pt x="215" y="18"/>
                  </a:lnTo>
                  <a:lnTo>
                    <a:pt x="211" y="10"/>
                  </a:lnTo>
                  <a:lnTo>
                    <a:pt x="202" y="4"/>
                  </a:lnTo>
                  <a:lnTo>
                    <a:pt x="194" y="0"/>
                  </a:lnTo>
                  <a:lnTo>
                    <a:pt x="183" y="0"/>
                  </a:lnTo>
                  <a:lnTo>
                    <a:pt x="175" y="4"/>
                  </a:lnTo>
                  <a:lnTo>
                    <a:pt x="167" y="10"/>
                  </a:lnTo>
                  <a:lnTo>
                    <a:pt x="160" y="18"/>
                  </a:lnTo>
                  <a:lnTo>
                    <a:pt x="84" y="115"/>
                  </a:lnTo>
                  <a:lnTo>
                    <a:pt x="11" y="214"/>
                  </a:lnTo>
                  <a:lnTo>
                    <a:pt x="4" y="223"/>
                  </a:lnTo>
                  <a:lnTo>
                    <a:pt x="0" y="232"/>
                  </a:lnTo>
                  <a:lnTo>
                    <a:pt x="0" y="241"/>
                  </a:lnTo>
                  <a:lnTo>
                    <a:pt x="4" y="252"/>
                  </a:lnTo>
                  <a:lnTo>
                    <a:pt x="8" y="260"/>
                  </a:lnTo>
                  <a:lnTo>
                    <a:pt x="17" y="267"/>
                  </a:lnTo>
                  <a:lnTo>
                    <a:pt x="27" y="267"/>
                  </a:lnTo>
                  <a:lnTo>
                    <a:pt x="38" y="267"/>
                  </a:lnTo>
                  <a:lnTo>
                    <a:pt x="46" y="262"/>
                  </a:lnTo>
                  <a:lnTo>
                    <a:pt x="57" y="256"/>
                  </a:lnTo>
                  <a:lnTo>
                    <a:pt x="133" y="153"/>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273" name="Freeform 10"/>
            <p:cNvSpPr>
              <a:spLocks/>
            </p:cNvSpPr>
            <p:nvPr/>
          </p:nvSpPr>
          <p:spPr bwMode="auto">
            <a:xfrm>
              <a:off x="1587" y="1103"/>
              <a:ext cx="219" cy="268"/>
            </a:xfrm>
            <a:custGeom>
              <a:avLst/>
              <a:gdLst>
                <a:gd name="T0" fmla="*/ 133 w 219"/>
                <a:gd name="T1" fmla="*/ 153 h 268"/>
                <a:gd name="T2" fmla="*/ 213 w 219"/>
                <a:gd name="T3" fmla="*/ 50 h 268"/>
                <a:gd name="T4" fmla="*/ 213 w 219"/>
                <a:gd name="T5" fmla="*/ 50 h 268"/>
                <a:gd name="T6" fmla="*/ 218 w 219"/>
                <a:gd name="T7" fmla="*/ 39 h 268"/>
                <a:gd name="T8" fmla="*/ 218 w 219"/>
                <a:gd name="T9" fmla="*/ 29 h 268"/>
                <a:gd name="T10" fmla="*/ 215 w 219"/>
                <a:gd name="T11" fmla="*/ 18 h 268"/>
                <a:gd name="T12" fmla="*/ 211 w 219"/>
                <a:gd name="T13" fmla="*/ 10 h 268"/>
                <a:gd name="T14" fmla="*/ 202 w 219"/>
                <a:gd name="T15" fmla="*/ 4 h 268"/>
                <a:gd name="T16" fmla="*/ 202 w 219"/>
                <a:gd name="T17" fmla="*/ 4 h 268"/>
                <a:gd name="T18" fmla="*/ 194 w 219"/>
                <a:gd name="T19" fmla="*/ 0 h 268"/>
                <a:gd name="T20" fmla="*/ 183 w 219"/>
                <a:gd name="T21" fmla="*/ 0 h 268"/>
                <a:gd name="T22" fmla="*/ 175 w 219"/>
                <a:gd name="T23" fmla="*/ 4 h 268"/>
                <a:gd name="T24" fmla="*/ 167 w 219"/>
                <a:gd name="T25" fmla="*/ 10 h 268"/>
                <a:gd name="T26" fmla="*/ 160 w 219"/>
                <a:gd name="T27" fmla="*/ 18 h 268"/>
                <a:gd name="T28" fmla="*/ 84 w 219"/>
                <a:gd name="T29" fmla="*/ 115 h 268"/>
                <a:gd name="T30" fmla="*/ 11 w 219"/>
                <a:gd name="T31" fmla="*/ 214 h 268"/>
                <a:gd name="T32" fmla="*/ 11 w 219"/>
                <a:gd name="T33" fmla="*/ 214 h 268"/>
                <a:gd name="T34" fmla="*/ 4 w 219"/>
                <a:gd name="T35" fmla="*/ 223 h 268"/>
                <a:gd name="T36" fmla="*/ 0 w 219"/>
                <a:gd name="T37" fmla="*/ 232 h 268"/>
                <a:gd name="T38" fmla="*/ 0 w 219"/>
                <a:gd name="T39" fmla="*/ 241 h 268"/>
                <a:gd name="T40" fmla="*/ 4 w 219"/>
                <a:gd name="T41" fmla="*/ 252 h 268"/>
                <a:gd name="T42" fmla="*/ 8 w 219"/>
                <a:gd name="T43" fmla="*/ 260 h 268"/>
                <a:gd name="T44" fmla="*/ 8 w 219"/>
                <a:gd name="T45" fmla="*/ 260 h 268"/>
                <a:gd name="T46" fmla="*/ 17 w 219"/>
                <a:gd name="T47" fmla="*/ 267 h 268"/>
                <a:gd name="T48" fmla="*/ 27 w 219"/>
                <a:gd name="T49" fmla="*/ 267 h 268"/>
                <a:gd name="T50" fmla="*/ 38 w 219"/>
                <a:gd name="T51" fmla="*/ 267 h 268"/>
                <a:gd name="T52" fmla="*/ 46 w 219"/>
                <a:gd name="T53" fmla="*/ 262 h 268"/>
                <a:gd name="T54" fmla="*/ 57 w 219"/>
                <a:gd name="T55" fmla="*/ 256 h 268"/>
                <a:gd name="T56" fmla="*/ 133 w 219"/>
                <a:gd name="T57" fmla="*/ 153 h 268"/>
                <a:gd name="T58" fmla="*/ 133 w 219"/>
                <a:gd name="T59" fmla="*/ 153 h 2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9"/>
                <a:gd name="T91" fmla="*/ 0 h 268"/>
                <a:gd name="T92" fmla="*/ 219 w 219"/>
                <a:gd name="T93" fmla="*/ 268 h 26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9" h="268">
                  <a:moveTo>
                    <a:pt x="133" y="153"/>
                  </a:moveTo>
                  <a:lnTo>
                    <a:pt x="213" y="50"/>
                  </a:lnTo>
                  <a:lnTo>
                    <a:pt x="218" y="39"/>
                  </a:lnTo>
                  <a:lnTo>
                    <a:pt x="218" y="29"/>
                  </a:lnTo>
                  <a:lnTo>
                    <a:pt x="215" y="18"/>
                  </a:lnTo>
                  <a:lnTo>
                    <a:pt x="211" y="10"/>
                  </a:lnTo>
                  <a:lnTo>
                    <a:pt x="202" y="4"/>
                  </a:lnTo>
                  <a:lnTo>
                    <a:pt x="194" y="0"/>
                  </a:lnTo>
                  <a:lnTo>
                    <a:pt x="183" y="0"/>
                  </a:lnTo>
                  <a:lnTo>
                    <a:pt x="175" y="4"/>
                  </a:lnTo>
                  <a:lnTo>
                    <a:pt x="167" y="10"/>
                  </a:lnTo>
                  <a:lnTo>
                    <a:pt x="160" y="18"/>
                  </a:lnTo>
                  <a:lnTo>
                    <a:pt x="84" y="115"/>
                  </a:lnTo>
                  <a:lnTo>
                    <a:pt x="11" y="214"/>
                  </a:lnTo>
                  <a:lnTo>
                    <a:pt x="4" y="223"/>
                  </a:lnTo>
                  <a:lnTo>
                    <a:pt x="0" y="232"/>
                  </a:lnTo>
                  <a:lnTo>
                    <a:pt x="0" y="241"/>
                  </a:lnTo>
                  <a:lnTo>
                    <a:pt x="4" y="252"/>
                  </a:lnTo>
                  <a:lnTo>
                    <a:pt x="8" y="260"/>
                  </a:lnTo>
                  <a:lnTo>
                    <a:pt x="17" y="267"/>
                  </a:lnTo>
                  <a:lnTo>
                    <a:pt x="27" y="267"/>
                  </a:lnTo>
                  <a:lnTo>
                    <a:pt x="38" y="267"/>
                  </a:lnTo>
                  <a:lnTo>
                    <a:pt x="46" y="262"/>
                  </a:lnTo>
                  <a:lnTo>
                    <a:pt x="57" y="256"/>
                  </a:lnTo>
                  <a:lnTo>
                    <a:pt x="133" y="153"/>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274" name="Freeform 11"/>
            <p:cNvSpPr>
              <a:spLocks/>
            </p:cNvSpPr>
            <p:nvPr/>
          </p:nvSpPr>
          <p:spPr bwMode="auto">
            <a:xfrm>
              <a:off x="1635" y="1141"/>
              <a:ext cx="219" cy="269"/>
            </a:xfrm>
            <a:custGeom>
              <a:avLst/>
              <a:gdLst>
                <a:gd name="T0" fmla="*/ 133 w 219"/>
                <a:gd name="T1" fmla="*/ 152 h 269"/>
                <a:gd name="T2" fmla="*/ 213 w 219"/>
                <a:gd name="T3" fmla="*/ 48 h 269"/>
                <a:gd name="T4" fmla="*/ 213 w 219"/>
                <a:gd name="T5" fmla="*/ 48 h 269"/>
                <a:gd name="T6" fmla="*/ 218 w 219"/>
                <a:gd name="T7" fmla="*/ 38 h 269"/>
                <a:gd name="T8" fmla="*/ 218 w 219"/>
                <a:gd name="T9" fmla="*/ 27 h 269"/>
                <a:gd name="T10" fmla="*/ 215 w 219"/>
                <a:gd name="T11" fmla="*/ 17 h 269"/>
                <a:gd name="T12" fmla="*/ 211 w 219"/>
                <a:gd name="T13" fmla="*/ 8 h 269"/>
                <a:gd name="T14" fmla="*/ 202 w 219"/>
                <a:gd name="T15" fmla="*/ 2 h 269"/>
                <a:gd name="T16" fmla="*/ 202 w 219"/>
                <a:gd name="T17" fmla="*/ 2 h 269"/>
                <a:gd name="T18" fmla="*/ 194 w 219"/>
                <a:gd name="T19" fmla="*/ 0 h 269"/>
                <a:gd name="T20" fmla="*/ 183 w 219"/>
                <a:gd name="T21" fmla="*/ 0 h 269"/>
                <a:gd name="T22" fmla="*/ 175 w 219"/>
                <a:gd name="T23" fmla="*/ 2 h 269"/>
                <a:gd name="T24" fmla="*/ 167 w 219"/>
                <a:gd name="T25" fmla="*/ 8 h 269"/>
                <a:gd name="T26" fmla="*/ 158 w 219"/>
                <a:gd name="T27" fmla="*/ 17 h 269"/>
                <a:gd name="T28" fmla="*/ 84 w 219"/>
                <a:gd name="T29" fmla="*/ 114 h 269"/>
                <a:gd name="T30" fmla="*/ 11 w 219"/>
                <a:gd name="T31" fmla="*/ 213 h 269"/>
                <a:gd name="T32" fmla="*/ 11 w 219"/>
                <a:gd name="T33" fmla="*/ 213 h 269"/>
                <a:gd name="T34" fmla="*/ 4 w 219"/>
                <a:gd name="T35" fmla="*/ 221 h 269"/>
                <a:gd name="T36" fmla="*/ 0 w 219"/>
                <a:gd name="T37" fmla="*/ 232 h 269"/>
                <a:gd name="T38" fmla="*/ 0 w 219"/>
                <a:gd name="T39" fmla="*/ 243 h 269"/>
                <a:gd name="T40" fmla="*/ 2 w 219"/>
                <a:gd name="T41" fmla="*/ 251 h 269"/>
                <a:gd name="T42" fmla="*/ 8 w 219"/>
                <a:gd name="T43" fmla="*/ 260 h 269"/>
                <a:gd name="T44" fmla="*/ 8 w 219"/>
                <a:gd name="T45" fmla="*/ 260 h 269"/>
                <a:gd name="T46" fmla="*/ 17 w 219"/>
                <a:gd name="T47" fmla="*/ 266 h 269"/>
                <a:gd name="T48" fmla="*/ 25 w 219"/>
                <a:gd name="T49" fmla="*/ 268 h 269"/>
                <a:gd name="T50" fmla="*/ 36 w 219"/>
                <a:gd name="T51" fmla="*/ 266 h 269"/>
                <a:gd name="T52" fmla="*/ 47 w 219"/>
                <a:gd name="T53" fmla="*/ 264 h 269"/>
                <a:gd name="T54" fmla="*/ 55 w 219"/>
                <a:gd name="T55" fmla="*/ 255 h 269"/>
                <a:gd name="T56" fmla="*/ 133 w 219"/>
                <a:gd name="T57" fmla="*/ 152 h 269"/>
                <a:gd name="T58" fmla="*/ 133 w 219"/>
                <a:gd name="T59" fmla="*/ 152 h 2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9"/>
                <a:gd name="T91" fmla="*/ 0 h 269"/>
                <a:gd name="T92" fmla="*/ 219 w 219"/>
                <a:gd name="T93" fmla="*/ 269 h 26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9" h="269">
                  <a:moveTo>
                    <a:pt x="133" y="152"/>
                  </a:moveTo>
                  <a:lnTo>
                    <a:pt x="213" y="48"/>
                  </a:lnTo>
                  <a:lnTo>
                    <a:pt x="218" y="38"/>
                  </a:lnTo>
                  <a:lnTo>
                    <a:pt x="218" y="27"/>
                  </a:lnTo>
                  <a:lnTo>
                    <a:pt x="215" y="17"/>
                  </a:lnTo>
                  <a:lnTo>
                    <a:pt x="211" y="8"/>
                  </a:lnTo>
                  <a:lnTo>
                    <a:pt x="202" y="2"/>
                  </a:lnTo>
                  <a:lnTo>
                    <a:pt x="194" y="0"/>
                  </a:lnTo>
                  <a:lnTo>
                    <a:pt x="183" y="0"/>
                  </a:lnTo>
                  <a:lnTo>
                    <a:pt x="175" y="2"/>
                  </a:lnTo>
                  <a:lnTo>
                    <a:pt x="167" y="8"/>
                  </a:lnTo>
                  <a:lnTo>
                    <a:pt x="158" y="17"/>
                  </a:lnTo>
                  <a:lnTo>
                    <a:pt x="84" y="114"/>
                  </a:lnTo>
                  <a:lnTo>
                    <a:pt x="11" y="213"/>
                  </a:lnTo>
                  <a:lnTo>
                    <a:pt x="4" y="221"/>
                  </a:lnTo>
                  <a:lnTo>
                    <a:pt x="0" y="232"/>
                  </a:lnTo>
                  <a:lnTo>
                    <a:pt x="0" y="243"/>
                  </a:lnTo>
                  <a:lnTo>
                    <a:pt x="2" y="251"/>
                  </a:lnTo>
                  <a:lnTo>
                    <a:pt x="8" y="260"/>
                  </a:lnTo>
                  <a:lnTo>
                    <a:pt x="17" y="266"/>
                  </a:lnTo>
                  <a:lnTo>
                    <a:pt x="25" y="268"/>
                  </a:lnTo>
                  <a:lnTo>
                    <a:pt x="36" y="266"/>
                  </a:lnTo>
                  <a:lnTo>
                    <a:pt x="47" y="264"/>
                  </a:lnTo>
                  <a:lnTo>
                    <a:pt x="55" y="255"/>
                  </a:lnTo>
                  <a:lnTo>
                    <a:pt x="133" y="152"/>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275" name="Freeform 12"/>
            <p:cNvSpPr>
              <a:spLocks/>
            </p:cNvSpPr>
            <p:nvPr/>
          </p:nvSpPr>
          <p:spPr bwMode="auto">
            <a:xfrm>
              <a:off x="1635" y="1141"/>
              <a:ext cx="219" cy="269"/>
            </a:xfrm>
            <a:custGeom>
              <a:avLst/>
              <a:gdLst>
                <a:gd name="T0" fmla="*/ 133 w 219"/>
                <a:gd name="T1" fmla="*/ 152 h 269"/>
                <a:gd name="T2" fmla="*/ 213 w 219"/>
                <a:gd name="T3" fmla="*/ 48 h 269"/>
                <a:gd name="T4" fmla="*/ 213 w 219"/>
                <a:gd name="T5" fmla="*/ 48 h 269"/>
                <a:gd name="T6" fmla="*/ 218 w 219"/>
                <a:gd name="T7" fmla="*/ 38 h 269"/>
                <a:gd name="T8" fmla="*/ 218 w 219"/>
                <a:gd name="T9" fmla="*/ 27 h 269"/>
                <a:gd name="T10" fmla="*/ 215 w 219"/>
                <a:gd name="T11" fmla="*/ 17 h 269"/>
                <a:gd name="T12" fmla="*/ 211 w 219"/>
                <a:gd name="T13" fmla="*/ 8 h 269"/>
                <a:gd name="T14" fmla="*/ 202 w 219"/>
                <a:gd name="T15" fmla="*/ 2 h 269"/>
                <a:gd name="T16" fmla="*/ 202 w 219"/>
                <a:gd name="T17" fmla="*/ 2 h 269"/>
                <a:gd name="T18" fmla="*/ 194 w 219"/>
                <a:gd name="T19" fmla="*/ 0 h 269"/>
                <a:gd name="T20" fmla="*/ 183 w 219"/>
                <a:gd name="T21" fmla="*/ 0 h 269"/>
                <a:gd name="T22" fmla="*/ 175 w 219"/>
                <a:gd name="T23" fmla="*/ 2 h 269"/>
                <a:gd name="T24" fmla="*/ 167 w 219"/>
                <a:gd name="T25" fmla="*/ 8 h 269"/>
                <a:gd name="T26" fmla="*/ 158 w 219"/>
                <a:gd name="T27" fmla="*/ 17 h 269"/>
                <a:gd name="T28" fmla="*/ 84 w 219"/>
                <a:gd name="T29" fmla="*/ 114 h 269"/>
                <a:gd name="T30" fmla="*/ 11 w 219"/>
                <a:gd name="T31" fmla="*/ 213 h 269"/>
                <a:gd name="T32" fmla="*/ 11 w 219"/>
                <a:gd name="T33" fmla="*/ 213 h 269"/>
                <a:gd name="T34" fmla="*/ 4 w 219"/>
                <a:gd name="T35" fmla="*/ 221 h 269"/>
                <a:gd name="T36" fmla="*/ 0 w 219"/>
                <a:gd name="T37" fmla="*/ 232 h 269"/>
                <a:gd name="T38" fmla="*/ 0 w 219"/>
                <a:gd name="T39" fmla="*/ 243 h 269"/>
                <a:gd name="T40" fmla="*/ 2 w 219"/>
                <a:gd name="T41" fmla="*/ 251 h 269"/>
                <a:gd name="T42" fmla="*/ 8 w 219"/>
                <a:gd name="T43" fmla="*/ 260 h 269"/>
                <a:gd name="T44" fmla="*/ 8 w 219"/>
                <a:gd name="T45" fmla="*/ 260 h 269"/>
                <a:gd name="T46" fmla="*/ 17 w 219"/>
                <a:gd name="T47" fmla="*/ 266 h 269"/>
                <a:gd name="T48" fmla="*/ 25 w 219"/>
                <a:gd name="T49" fmla="*/ 268 h 269"/>
                <a:gd name="T50" fmla="*/ 36 w 219"/>
                <a:gd name="T51" fmla="*/ 266 h 269"/>
                <a:gd name="T52" fmla="*/ 47 w 219"/>
                <a:gd name="T53" fmla="*/ 264 h 269"/>
                <a:gd name="T54" fmla="*/ 55 w 219"/>
                <a:gd name="T55" fmla="*/ 255 h 269"/>
                <a:gd name="T56" fmla="*/ 133 w 219"/>
                <a:gd name="T57" fmla="*/ 152 h 269"/>
                <a:gd name="T58" fmla="*/ 133 w 219"/>
                <a:gd name="T59" fmla="*/ 152 h 2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9"/>
                <a:gd name="T91" fmla="*/ 0 h 269"/>
                <a:gd name="T92" fmla="*/ 219 w 219"/>
                <a:gd name="T93" fmla="*/ 269 h 26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9" h="269">
                  <a:moveTo>
                    <a:pt x="133" y="152"/>
                  </a:moveTo>
                  <a:lnTo>
                    <a:pt x="213" y="48"/>
                  </a:lnTo>
                  <a:lnTo>
                    <a:pt x="218" y="38"/>
                  </a:lnTo>
                  <a:lnTo>
                    <a:pt x="218" y="27"/>
                  </a:lnTo>
                  <a:lnTo>
                    <a:pt x="215" y="17"/>
                  </a:lnTo>
                  <a:lnTo>
                    <a:pt x="211" y="8"/>
                  </a:lnTo>
                  <a:lnTo>
                    <a:pt x="202" y="2"/>
                  </a:lnTo>
                  <a:lnTo>
                    <a:pt x="194" y="0"/>
                  </a:lnTo>
                  <a:lnTo>
                    <a:pt x="183" y="0"/>
                  </a:lnTo>
                  <a:lnTo>
                    <a:pt x="175" y="2"/>
                  </a:lnTo>
                  <a:lnTo>
                    <a:pt x="167" y="8"/>
                  </a:lnTo>
                  <a:lnTo>
                    <a:pt x="158" y="17"/>
                  </a:lnTo>
                  <a:lnTo>
                    <a:pt x="84" y="114"/>
                  </a:lnTo>
                  <a:lnTo>
                    <a:pt x="11" y="213"/>
                  </a:lnTo>
                  <a:lnTo>
                    <a:pt x="4" y="221"/>
                  </a:lnTo>
                  <a:lnTo>
                    <a:pt x="0" y="232"/>
                  </a:lnTo>
                  <a:lnTo>
                    <a:pt x="0" y="243"/>
                  </a:lnTo>
                  <a:lnTo>
                    <a:pt x="2" y="251"/>
                  </a:lnTo>
                  <a:lnTo>
                    <a:pt x="8" y="260"/>
                  </a:lnTo>
                  <a:lnTo>
                    <a:pt x="17" y="266"/>
                  </a:lnTo>
                  <a:lnTo>
                    <a:pt x="25" y="268"/>
                  </a:lnTo>
                  <a:lnTo>
                    <a:pt x="36" y="266"/>
                  </a:lnTo>
                  <a:lnTo>
                    <a:pt x="47" y="264"/>
                  </a:lnTo>
                  <a:lnTo>
                    <a:pt x="55" y="255"/>
                  </a:lnTo>
                  <a:lnTo>
                    <a:pt x="133" y="152"/>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276" name="Freeform 13"/>
            <p:cNvSpPr>
              <a:spLocks/>
            </p:cNvSpPr>
            <p:nvPr/>
          </p:nvSpPr>
          <p:spPr bwMode="auto">
            <a:xfrm>
              <a:off x="1684" y="1177"/>
              <a:ext cx="219" cy="268"/>
            </a:xfrm>
            <a:custGeom>
              <a:avLst/>
              <a:gdLst>
                <a:gd name="T0" fmla="*/ 133 w 219"/>
                <a:gd name="T1" fmla="*/ 151 h 268"/>
                <a:gd name="T2" fmla="*/ 213 w 219"/>
                <a:gd name="T3" fmla="*/ 48 h 268"/>
                <a:gd name="T4" fmla="*/ 213 w 219"/>
                <a:gd name="T5" fmla="*/ 48 h 268"/>
                <a:gd name="T6" fmla="*/ 218 w 219"/>
                <a:gd name="T7" fmla="*/ 37 h 268"/>
                <a:gd name="T8" fmla="*/ 218 w 219"/>
                <a:gd name="T9" fmla="*/ 27 h 268"/>
                <a:gd name="T10" fmla="*/ 215 w 219"/>
                <a:gd name="T11" fmla="*/ 16 h 268"/>
                <a:gd name="T12" fmla="*/ 211 w 219"/>
                <a:gd name="T13" fmla="*/ 8 h 268"/>
                <a:gd name="T14" fmla="*/ 202 w 219"/>
                <a:gd name="T15" fmla="*/ 2 h 268"/>
                <a:gd name="T16" fmla="*/ 202 w 219"/>
                <a:gd name="T17" fmla="*/ 2 h 268"/>
                <a:gd name="T18" fmla="*/ 194 w 219"/>
                <a:gd name="T19" fmla="*/ 0 h 268"/>
                <a:gd name="T20" fmla="*/ 183 w 219"/>
                <a:gd name="T21" fmla="*/ 0 h 268"/>
                <a:gd name="T22" fmla="*/ 173 w 219"/>
                <a:gd name="T23" fmla="*/ 2 h 268"/>
                <a:gd name="T24" fmla="*/ 165 w 219"/>
                <a:gd name="T25" fmla="*/ 8 h 268"/>
                <a:gd name="T26" fmla="*/ 158 w 219"/>
                <a:gd name="T27" fmla="*/ 16 h 268"/>
                <a:gd name="T28" fmla="*/ 84 w 219"/>
                <a:gd name="T29" fmla="*/ 115 h 268"/>
                <a:gd name="T30" fmla="*/ 11 w 219"/>
                <a:gd name="T31" fmla="*/ 212 h 268"/>
                <a:gd name="T32" fmla="*/ 11 w 219"/>
                <a:gd name="T33" fmla="*/ 212 h 268"/>
                <a:gd name="T34" fmla="*/ 4 w 219"/>
                <a:gd name="T35" fmla="*/ 220 h 268"/>
                <a:gd name="T36" fmla="*/ 0 w 219"/>
                <a:gd name="T37" fmla="*/ 230 h 268"/>
                <a:gd name="T38" fmla="*/ 0 w 219"/>
                <a:gd name="T39" fmla="*/ 241 h 268"/>
                <a:gd name="T40" fmla="*/ 2 w 219"/>
                <a:gd name="T41" fmla="*/ 250 h 268"/>
                <a:gd name="T42" fmla="*/ 8 w 219"/>
                <a:gd name="T43" fmla="*/ 258 h 268"/>
                <a:gd name="T44" fmla="*/ 8 w 219"/>
                <a:gd name="T45" fmla="*/ 258 h 268"/>
                <a:gd name="T46" fmla="*/ 17 w 219"/>
                <a:gd name="T47" fmla="*/ 264 h 268"/>
                <a:gd name="T48" fmla="*/ 25 w 219"/>
                <a:gd name="T49" fmla="*/ 267 h 268"/>
                <a:gd name="T50" fmla="*/ 36 w 219"/>
                <a:gd name="T51" fmla="*/ 267 h 268"/>
                <a:gd name="T52" fmla="*/ 47 w 219"/>
                <a:gd name="T53" fmla="*/ 262 h 268"/>
                <a:gd name="T54" fmla="*/ 55 w 219"/>
                <a:gd name="T55" fmla="*/ 256 h 268"/>
                <a:gd name="T56" fmla="*/ 133 w 219"/>
                <a:gd name="T57" fmla="*/ 151 h 268"/>
                <a:gd name="T58" fmla="*/ 133 w 219"/>
                <a:gd name="T59" fmla="*/ 151 h 2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9"/>
                <a:gd name="T91" fmla="*/ 0 h 268"/>
                <a:gd name="T92" fmla="*/ 219 w 219"/>
                <a:gd name="T93" fmla="*/ 268 h 26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9" h="268">
                  <a:moveTo>
                    <a:pt x="133" y="151"/>
                  </a:moveTo>
                  <a:lnTo>
                    <a:pt x="213" y="48"/>
                  </a:lnTo>
                  <a:lnTo>
                    <a:pt x="218" y="37"/>
                  </a:lnTo>
                  <a:lnTo>
                    <a:pt x="218" y="27"/>
                  </a:lnTo>
                  <a:lnTo>
                    <a:pt x="215" y="16"/>
                  </a:lnTo>
                  <a:lnTo>
                    <a:pt x="211" y="8"/>
                  </a:lnTo>
                  <a:lnTo>
                    <a:pt x="202" y="2"/>
                  </a:lnTo>
                  <a:lnTo>
                    <a:pt x="194" y="0"/>
                  </a:lnTo>
                  <a:lnTo>
                    <a:pt x="183" y="0"/>
                  </a:lnTo>
                  <a:lnTo>
                    <a:pt x="173" y="2"/>
                  </a:lnTo>
                  <a:lnTo>
                    <a:pt x="165" y="8"/>
                  </a:lnTo>
                  <a:lnTo>
                    <a:pt x="158" y="16"/>
                  </a:lnTo>
                  <a:lnTo>
                    <a:pt x="84" y="115"/>
                  </a:lnTo>
                  <a:lnTo>
                    <a:pt x="11" y="212"/>
                  </a:lnTo>
                  <a:lnTo>
                    <a:pt x="4" y="220"/>
                  </a:lnTo>
                  <a:lnTo>
                    <a:pt x="0" y="230"/>
                  </a:lnTo>
                  <a:lnTo>
                    <a:pt x="0" y="241"/>
                  </a:lnTo>
                  <a:lnTo>
                    <a:pt x="2" y="250"/>
                  </a:lnTo>
                  <a:lnTo>
                    <a:pt x="8" y="258"/>
                  </a:lnTo>
                  <a:lnTo>
                    <a:pt x="17" y="264"/>
                  </a:lnTo>
                  <a:lnTo>
                    <a:pt x="25" y="267"/>
                  </a:lnTo>
                  <a:lnTo>
                    <a:pt x="36" y="267"/>
                  </a:lnTo>
                  <a:lnTo>
                    <a:pt x="47" y="262"/>
                  </a:lnTo>
                  <a:lnTo>
                    <a:pt x="55" y="256"/>
                  </a:lnTo>
                  <a:lnTo>
                    <a:pt x="133" y="151"/>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277" name="Freeform 14"/>
            <p:cNvSpPr>
              <a:spLocks/>
            </p:cNvSpPr>
            <p:nvPr/>
          </p:nvSpPr>
          <p:spPr bwMode="auto">
            <a:xfrm>
              <a:off x="1684" y="1177"/>
              <a:ext cx="219" cy="268"/>
            </a:xfrm>
            <a:custGeom>
              <a:avLst/>
              <a:gdLst>
                <a:gd name="T0" fmla="*/ 133 w 219"/>
                <a:gd name="T1" fmla="*/ 151 h 268"/>
                <a:gd name="T2" fmla="*/ 213 w 219"/>
                <a:gd name="T3" fmla="*/ 48 h 268"/>
                <a:gd name="T4" fmla="*/ 213 w 219"/>
                <a:gd name="T5" fmla="*/ 48 h 268"/>
                <a:gd name="T6" fmla="*/ 218 w 219"/>
                <a:gd name="T7" fmla="*/ 37 h 268"/>
                <a:gd name="T8" fmla="*/ 218 w 219"/>
                <a:gd name="T9" fmla="*/ 27 h 268"/>
                <a:gd name="T10" fmla="*/ 215 w 219"/>
                <a:gd name="T11" fmla="*/ 16 h 268"/>
                <a:gd name="T12" fmla="*/ 211 w 219"/>
                <a:gd name="T13" fmla="*/ 8 h 268"/>
                <a:gd name="T14" fmla="*/ 202 w 219"/>
                <a:gd name="T15" fmla="*/ 2 h 268"/>
                <a:gd name="T16" fmla="*/ 202 w 219"/>
                <a:gd name="T17" fmla="*/ 2 h 268"/>
                <a:gd name="T18" fmla="*/ 194 w 219"/>
                <a:gd name="T19" fmla="*/ 0 h 268"/>
                <a:gd name="T20" fmla="*/ 183 w 219"/>
                <a:gd name="T21" fmla="*/ 0 h 268"/>
                <a:gd name="T22" fmla="*/ 173 w 219"/>
                <a:gd name="T23" fmla="*/ 2 h 268"/>
                <a:gd name="T24" fmla="*/ 165 w 219"/>
                <a:gd name="T25" fmla="*/ 8 h 268"/>
                <a:gd name="T26" fmla="*/ 158 w 219"/>
                <a:gd name="T27" fmla="*/ 16 h 268"/>
                <a:gd name="T28" fmla="*/ 84 w 219"/>
                <a:gd name="T29" fmla="*/ 115 h 268"/>
                <a:gd name="T30" fmla="*/ 11 w 219"/>
                <a:gd name="T31" fmla="*/ 212 h 268"/>
                <a:gd name="T32" fmla="*/ 11 w 219"/>
                <a:gd name="T33" fmla="*/ 212 h 268"/>
                <a:gd name="T34" fmla="*/ 4 w 219"/>
                <a:gd name="T35" fmla="*/ 220 h 268"/>
                <a:gd name="T36" fmla="*/ 0 w 219"/>
                <a:gd name="T37" fmla="*/ 230 h 268"/>
                <a:gd name="T38" fmla="*/ 0 w 219"/>
                <a:gd name="T39" fmla="*/ 241 h 268"/>
                <a:gd name="T40" fmla="*/ 2 w 219"/>
                <a:gd name="T41" fmla="*/ 250 h 268"/>
                <a:gd name="T42" fmla="*/ 8 w 219"/>
                <a:gd name="T43" fmla="*/ 258 h 268"/>
                <a:gd name="T44" fmla="*/ 8 w 219"/>
                <a:gd name="T45" fmla="*/ 258 h 268"/>
                <a:gd name="T46" fmla="*/ 17 w 219"/>
                <a:gd name="T47" fmla="*/ 264 h 268"/>
                <a:gd name="T48" fmla="*/ 25 w 219"/>
                <a:gd name="T49" fmla="*/ 267 h 268"/>
                <a:gd name="T50" fmla="*/ 36 w 219"/>
                <a:gd name="T51" fmla="*/ 267 h 268"/>
                <a:gd name="T52" fmla="*/ 47 w 219"/>
                <a:gd name="T53" fmla="*/ 262 h 268"/>
                <a:gd name="T54" fmla="*/ 55 w 219"/>
                <a:gd name="T55" fmla="*/ 256 h 268"/>
                <a:gd name="T56" fmla="*/ 133 w 219"/>
                <a:gd name="T57" fmla="*/ 151 h 268"/>
                <a:gd name="T58" fmla="*/ 133 w 219"/>
                <a:gd name="T59" fmla="*/ 151 h 2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9"/>
                <a:gd name="T91" fmla="*/ 0 h 268"/>
                <a:gd name="T92" fmla="*/ 219 w 219"/>
                <a:gd name="T93" fmla="*/ 268 h 26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9" h="268">
                  <a:moveTo>
                    <a:pt x="133" y="151"/>
                  </a:moveTo>
                  <a:lnTo>
                    <a:pt x="213" y="48"/>
                  </a:lnTo>
                  <a:lnTo>
                    <a:pt x="218" y="37"/>
                  </a:lnTo>
                  <a:lnTo>
                    <a:pt x="218" y="27"/>
                  </a:lnTo>
                  <a:lnTo>
                    <a:pt x="215" y="16"/>
                  </a:lnTo>
                  <a:lnTo>
                    <a:pt x="211" y="8"/>
                  </a:lnTo>
                  <a:lnTo>
                    <a:pt x="202" y="2"/>
                  </a:lnTo>
                  <a:lnTo>
                    <a:pt x="194" y="0"/>
                  </a:lnTo>
                  <a:lnTo>
                    <a:pt x="183" y="0"/>
                  </a:lnTo>
                  <a:lnTo>
                    <a:pt x="173" y="2"/>
                  </a:lnTo>
                  <a:lnTo>
                    <a:pt x="165" y="8"/>
                  </a:lnTo>
                  <a:lnTo>
                    <a:pt x="158" y="16"/>
                  </a:lnTo>
                  <a:lnTo>
                    <a:pt x="84" y="115"/>
                  </a:lnTo>
                  <a:lnTo>
                    <a:pt x="11" y="212"/>
                  </a:lnTo>
                  <a:lnTo>
                    <a:pt x="4" y="220"/>
                  </a:lnTo>
                  <a:lnTo>
                    <a:pt x="0" y="230"/>
                  </a:lnTo>
                  <a:lnTo>
                    <a:pt x="0" y="241"/>
                  </a:lnTo>
                  <a:lnTo>
                    <a:pt x="2" y="250"/>
                  </a:lnTo>
                  <a:lnTo>
                    <a:pt x="8" y="258"/>
                  </a:lnTo>
                  <a:lnTo>
                    <a:pt x="17" y="264"/>
                  </a:lnTo>
                  <a:lnTo>
                    <a:pt x="25" y="267"/>
                  </a:lnTo>
                  <a:lnTo>
                    <a:pt x="36" y="267"/>
                  </a:lnTo>
                  <a:lnTo>
                    <a:pt x="47" y="262"/>
                  </a:lnTo>
                  <a:lnTo>
                    <a:pt x="55" y="256"/>
                  </a:lnTo>
                  <a:lnTo>
                    <a:pt x="133" y="151"/>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278" name="Freeform 15"/>
            <p:cNvSpPr>
              <a:spLocks/>
            </p:cNvSpPr>
            <p:nvPr/>
          </p:nvSpPr>
          <p:spPr bwMode="auto">
            <a:xfrm>
              <a:off x="1765" y="1242"/>
              <a:ext cx="293" cy="314"/>
            </a:xfrm>
            <a:custGeom>
              <a:avLst/>
              <a:gdLst>
                <a:gd name="T0" fmla="*/ 160 w 293"/>
                <a:gd name="T1" fmla="*/ 4 h 314"/>
                <a:gd name="T2" fmla="*/ 167 w 293"/>
                <a:gd name="T3" fmla="*/ 0 h 314"/>
                <a:gd name="T4" fmla="*/ 170 w 293"/>
                <a:gd name="T5" fmla="*/ 0 h 314"/>
                <a:gd name="T6" fmla="*/ 179 w 293"/>
                <a:gd name="T7" fmla="*/ 0 h 314"/>
                <a:gd name="T8" fmla="*/ 186 w 293"/>
                <a:gd name="T9" fmla="*/ 0 h 314"/>
                <a:gd name="T10" fmla="*/ 192 w 293"/>
                <a:gd name="T11" fmla="*/ 4 h 314"/>
                <a:gd name="T12" fmla="*/ 200 w 293"/>
                <a:gd name="T13" fmla="*/ 8 h 314"/>
                <a:gd name="T14" fmla="*/ 209 w 293"/>
                <a:gd name="T15" fmla="*/ 13 h 314"/>
                <a:gd name="T16" fmla="*/ 218 w 293"/>
                <a:gd name="T17" fmla="*/ 20 h 314"/>
                <a:gd name="T18" fmla="*/ 228 w 293"/>
                <a:gd name="T19" fmla="*/ 27 h 314"/>
                <a:gd name="T20" fmla="*/ 239 w 293"/>
                <a:gd name="T21" fmla="*/ 34 h 314"/>
                <a:gd name="T22" fmla="*/ 239 w 293"/>
                <a:gd name="T23" fmla="*/ 34 h 314"/>
                <a:gd name="T24" fmla="*/ 249 w 293"/>
                <a:gd name="T25" fmla="*/ 42 h 314"/>
                <a:gd name="T26" fmla="*/ 257 w 293"/>
                <a:gd name="T27" fmla="*/ 50 h 314"/>
                <a:gd name="T28" fmla="*/ 266 w 293"/>
                <a:gd name="T29" fmla="*/ 57 h 314"/>
                <a:gd name="T30" fmla="*/ 274 w 293"/>
                <a:gd name="T31" fmla="*/ 63 h 314"/>
                <a:gd name="T32" fmla="*/ 280 w 293"/>
                <a:gd name="T33" fmla="*/ 69 h 314"/>
                <a:gd name="T34" fmla="*/ 287 w 293"/>
                <a:gd name="T35" fmla="*/ 75 h 314"/>
                <a:gd name="T36" fmla="*/ 289 w 293"/>
                <a:gd name="T37" fmla="*/ 82 h 314"/>
                <a:gd name="T38" fmla="*/ 292 w 293"/>
                <a:gd name="T39" fmla="*/ 88 h 314"/>
                <a:gd name="T40" fmla="*/ 292 w 293"/>
                <a:gd name="T41" fmla="*/ 94 h 314"/>
                <a:gd name="T42" fmla="*/ 292 w 293"/>
                <a:gd name="T43" fmla="*/ 103 h 314"/>
                <a:gd name="T44" fmla="*/ 133 w 293"/>
                <a:gd name="T45" fmla="*/ 309 h 314"/>
                <a:gd name="T46" fmla="*/ 133 w 293"/>
                <a:gd name="T47" fmla="*/ 309 h 314"/>
                <a:gd name="T48" fmla="*/ 126 w 293"/>
                <a:gd name="T49" fmla="*/ 313 h 314"/>
                <a:gd name="T50" fmla="*/ 120 w 293"/>
                <a:gd name="T51" fmla="*/ 313 h 314"/>
                <a:gd name="T52" fmla="*/ 114 w 293"/>
                <a:gd name="T53" fmla="*/ 313 h 314"/>
                <a:gd name="T54" fmla="*/ 107 w 293"/>
                <a:gd name="T55" fmla="*/ 311 h 314"/>
                <a:gd name="T56" fmla="*/ 99 w 293"/>
                <a:gd name="T57" fmla="*/ 309 h 314"/>
                <a:gd name="T58" fmla="*/ 91 w 293"/>
                <a:gd name="T59" fmla="*/ 305 h 314"/>
                <a:gd name="T60" fmla="*/ 82 w 293"/>
                <a:gd name="T61" fmla="*/ 298 h 314"/>
                <a:gd name="T62" fmla="*/ 73 w 293"/>
                <a:gd name="T63" fmla="*/ 292 h 314"/>
                <a:gd name="T64" fmla="*/ 63 w 293"/>
                <a:gd name="T65" fmla="*/ 286 h 314"/>
                <a:gd name="T66" fmla="*/ 55 w 293"/>
                <a:gd name="T67" fmla="*/ 277 h 314"/>
                <a:gd name="T68" fmla="*/ 55 w 293"/>
                <a:gd name="T69" fmla="*/ 277 h 314"/>
                <a:gd name="T70" fmla="*/ 45 w 293"/>
                <a:gd name="T71" fmla="*/ 269 h 314"/>
                <a:gd name="T72" fmla="*/ 34 w 293"/>
                <a:gd name="T73" fmla="*/ 263 h 314"/>
                <a:gd name="T74" fmla="*/ 25 w 293"/>
                <a:gd name="T75" fmla="*/ 256 h 314"/>
                <a:gd name="T76" fmla="*/ 19 w 293"/>
                <a:gd name="T77" fmla="*/ 248 h 314"/>
                <a:gd name="T78" fmla="*/ 13 w 293"/>
                <a:gd name="T79" fmla="*/ 241 h 314"/>
                <a:gd name="T80" fmla="*/ 6 w 293"/>
                <a:gd name="T81" fmla="*/ 236 h 314"/>
                <a:gd name="T82" fmla="*/ 4 w 293"/>
                <a:gd name="T83" fmla="*/ 231 h 314"/>
                <a:gd name="T84" fmla="*/ 2 w 293"/>
                <a:gd name="T85" fmla="*/ 222 h 314"/>
                <a:gd name="T86" fmla="*/ 0 w 293"/>
                <a:gd name="T87" fmla="*/ 218 h 314"/>
                <a:gd name="T88" fmla="*/ 2 w 293"/>
                <a:gd name="T89" fmla="*/ 210 h 314"/>
                <a:gd name="T90" fmla="*/ 160 w 293"/>
                <a:gd name="T91" fmla="*/ 4 h 314"/>
                <a:gd name="T92" fmla="*/ 160 w 293"/>
                <a:gd name="T93" fmla="*/ 4 h 3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3"/>
                <a:gd name="T142" fmla="*/ 0 h 314"/>
                <a:gd name="T143" fmla="*/ 293 w 293"/>
                <a:gd name="T144" fmla="*/ 314 h 31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3" h="314">
                  <a:moveTo>
                    <a:pt x="160" y="4"/>
                  </a:moveTo>
                  <a:lnTo>
                    <a:pt x="167" y="0"/>
                  </a:lnTo>
                  <a:lnTo>
                    <a:pt x="170" y="0"/>
                  </a:lnTo>
                  <a:lnTo>
                    <a:pt x="179" y="0"/>
                  </a:lnTo>
                  <a:lnTo>
                    <a:pt x="186" y="0"/>
                  </a:lnTo>
                  <a:lnTo>
                    <a:pt x="192" y="4"/>
                  </a:lnTo>
                  <a:lnTo>
                    <a:pt x="200" y="8"/>
                  </a:lnTo>
                  <a:lnTo>
                    <a:pt x="209" y="13"/>
                  </a:lnTo>
                  <a:lnTo>
                    <a:pt x="218" y="20"/>
                  </a:lnTo>
                  <a:lnTo>
                    <a:pt x="228" y="27"/>
                  </a:lnTo>
                  <a:lnTo>
                    <a:pt x="239" y="34"/>
                  </a:lnTo>
                  <a:lnTo>
                    <a:pt x="249" y="42"/>
                  </a:lnTo>
                  <a:lnTo>
                    <a:pt x="257" y="50"/>
                  </a:lnTo>
                  <a:lnTo>
                    <a:pt x="266" y="57"/>
                  </a:lnTo>
                  <a:lnTo>
                    <a:pt x="274" y="63"/>
                  </a:lnTo>
                  <a:lnTo>
                    <a:pt x="280" y="69"/>
                  </a:lnTo>
                  <a:lnTo>
                    <a:pt x="287" y="75"/>
                  </a:lnTo>
                  <a:lnTo>
                    <a:pt x="289" y="82"/>
                  </a:lnTo>
                  <a:lnTo>
                    <a:pt x="292" y="88"/>
                  </a:lnTo>
                  <a:lnTo>
                    <a:pt x="292" y="94"/>
                  </a:lnTo>
                  <a:lnTo>
                    <a:pt x="292" y="103"/>
                  </a:lnTo>
                  <a:lnTo>
                    <a:pt x="133" y="309"/>
                  </a:lnTo>
                  <a:lnTo>
                    <a:pt x="126" y="313"/>
                  </a:lnTo>
                  <a:lnTo>
                    <a:pt x="120" y="313"/>
                  </a:lnTo>
                  <a:lnTo>
                    <a:pt x="114" y="313"/>
                  </a:lnTo>
                  <a:lnTo>
                    <a:pt x="107" y="311"/>
                  </a:lnTo>
                  <a:lnTo>
                    <a:pt x="99" y="309"/>
                  </a:lnTo>
                  <a:lnTo>
                    <a:pt x="91" y="305"/>
                  </a:lnTo>
                  <a:lnTo>
                    <a:pt x="82" y="298"/>
                  </a:lnTo>
                  <a:lnTo>
                    <a:pt x="73" y="292"/>
                  </a:lnTo>
                  <a:lnTo>
                    <a:pt x="63" y="286"/>
                  </a:lnTo>
                  <a:lnTo>
                    <a:pt x="55" y="277"/>
                  </a:lnTo>
                  <a:lnTo>
                    <a:pt x="45" y="269"/>
                  </a:lnTo>
                  <a:lnTo>
                    <a:pt x="34" y="263"/>
                  </a:lnTo>
                  <a:lnTo>
                    <a:pt x="25" y="256"/>
                  </a:lnTo>
                  <a:lnTo>
                    <a:pt x="19" y="248"/>
                  </a:lnTo>
                  <a:lnTo>
                    <a:pt x="13" y="241"/>
                  </a:lnTo>
                  <a:lnTo>
                    <a:pt x="6" y="236"/>
                  </a:lnTo>
                  <a:lnTo>
                    <a:pt x="4" y="231"/>
                  </a:lnTo>
                  <a:lnTo>
                    <a:pt x="2" y="222"/>
                  </a:lnTo>
                  <a:lnTo>
                    <a:pt x="0" y="218"/>
                  </a:lnTo>
                  <a:lnTo>
                    <a:pt x="2" y="210"/>
                  </a:lnTo>
                  <a:lnTo>
                    <a:pt x="160" y="4"/>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279" name="Freeform 16"/>
            <p:cNvSpPr>
              <a:spLocks/>
            </p:cNvSpPr>
            <p:nvPr/>
          </p:nvSpPr>
          <p:spPr bwMode="auto">
            <a:xfrm>
              <a:off x="1765" y="1242"/>
              <a:ext cx="293" cy="314"/>
            </a:xfrm>
            <a:custGeom>
              <a:avLst/>
              <a:gdLst>
                <a:gd name="T0" fmla="*/ 160 w 293"/>
                <a:gd name="T1" fmla="*/ 4 h 314"/>
                <a:gd name="T2" fmla="*/ 167 w 293"/>
                <a:gd name="T3" fmla="*/ 0 h 314"/>
                <a:gd name="T4" fmla="*/ 170 w 293"/>
                <a:gd name="T5" fmla="*/ 0 h 314"/>
                <a:gd name="T6" fmla="*/ 179 w 293"/>
                <a:gd name="T7" fmla="*/ 0 h 314"/>
                <a:gd name="T8" fmla="*/ 186 w 293"/>
                <a:gd name="T9" fmla="*/ 0 h 314"/>
                <a:gd name="T10" fmla="*/ 192 w 293"/>
                <a:gd name="T11" fmla="*/ 4 h 314"/>
                <a:gd name="T12" fmla="*/ 200 w 293"/>
                <a:gd name="T13" fmla="*/ 8 h 314"/>
                <a:gd name="T14" fmla="*/ 209 w 293"/>
                <a:gd name="T15" fmla="*/ 13 h 314"/>
                <a:gd name="T16" fmla="*/ 218 w 293"/>
                <a:gd name="T17" fmla="*/ 20 h 314"/>
                <a:gd name="T18" fmla="*/ 228 w 293"/>
                <a:gd name="T19" fmla="*/ 27 h 314"/>
                <a:gd name="T20" fmla="*/ 239 w 293"/>
                <a:gd name="T21" fmla="*/ 34 h 314"/>
                <a:gd name="T22" fmla="*/ 239 w 293"/>
                <a:gd name="T23" fmla="*/ 34 h 314"/>
                <a:gd name="T24" fmla="*/ 249 w 293"/>
                <a:gd name="T25" fmla="*/ 42 h 314"/>
                <a:gd name="T26" fmla="*/ 257 w 293"/>
                <a:gd name="T27" fmla="*/ 50 h 314"/>
                <a:gd name="T28" fmla="*/ 266 w 293"/>
                <a:gd name="T29" fmla="*/ 57 h 314"/>
                <a:gd name="T30" fmla="*/ 274 w 293"/>
                <a:gd name="T31" fmla="*/ 63 h 314"/>
                <a:gd name="T32" fmla="*/ 280 w 293"/>
                <a:gd name="T33" fmla="*/ 69 h 314"/>
                <a:gd name="T34" fmla="*/ 287 w 293"/>
                <a:gd name="T35" fmla="*/ 75 h 314"/>
                <a:gd name="T36" fmla="*/ 289 w 293"/>
                <a:gd name="T37" fmla="*/ 82 h 314"/>
                <a:gd name="T38" fmla="*/ 292 w 293"/>
                <a:gd name="T39" fmla="*/ 88 h 314"/>
                <a:gd name="T40" fmla="*/ 292 w 293"/>
                <a:gd name="T41" fmla="*/ 94 h 314"/>
                <a:gd name="T42" fmla="*/ 292 w 293"/>
                <a:gd name="T43" fmla="*/ 103 h 314"/>
                <a:gd name="T44" fmla="*/ 133 w 293"/>
                <a:gd name="T45" fmla="*/ 309 h 314"/>
                <a:gd name="T46" fmla="*/ 133 w 293"/>
                <a:gd name="T47" fmla="*/ 309 h 314"/>
                <a:gd name="T48" fmla="*/ 126 w 293"/>
                <a:gd name="T49" fmla="*/ 313 h 314"/>
                <a:gd name="T50" fmla="*/ 120 w 293"/>
                <a:gd name="T51" fmla="*/ 313 h 314"/>
                <a:gd name="T52" fmla="*/ 114 w 293"/>
                <a:gd name="T53" fmla="*/ 313 h 314"/>
                <a:gd name="T54" fmla="*/ 107 w 293"/>
                <a:gd name="T55" fmla="*/ 311 h 314"/>
                <a:gd name="T56" fmla="*/ 99 w 293"/>
                <a:gd name="T57" fmla="*/ 309 h 314"/>
                <a:gd name="T58" fmla="*/ 91 w 293"/>
                <a:gd name="T59" fmla="*/ 305 h 314"/>
                <a:gd name="T60" fmla="*/ 82 w 293"/>
                <a:gd name="T61" fmla="*/ 298 h 314"/>
                <a:gd name="T62" fmla="*/ 73 w 293"/>
                <a:gd name="T63" fmla="*/ 292 h 314"/>
                <a:gd name="T64" fmla="*/ 63 w 293"/>
                <a:gd name="T65" fmla="*/ 286 h 314"/>
                <a:gd name="T66" fmla="*/ 55 w 293"/>
                <a:gd name="T67" fmla="*/ 277 h 314"/>
                <a:gd name="T68" fmla="*/ 55 w 293"/>
                <a:gd name="T69" fmla="*/ 277 h 314"/>
                <a:gd name="T70" fmla="*/ 45 w 293"/>
                <a:gd name="T71" fmla="*/ 269 h 314"/>
                <a:gd name="T72" fmla="*/ 34 w 293"/>
                <a:gd name="T73" fmla="*/ 263 h 314"/>
                <a:gd name="T74" fmla="*/ 25 w 293"/>
                <a:gd name="T75" fmla="*/ 256 h 314"/>
                <a:gd name="T76" fmla="*/ 19 w 293"/>
                <a:gd name="T77" fmla="*/ 248 h 314"/>
                <a:gd name="T78" fmla="*/ 13 w 293"/>
                <a:gd name="T79" fmla="*/ 241 h 314"/>
                <a:gd name="T80" fmla="*/ 6 w 293"/>
                <a:gd name="T81" fmla="*/ 236 h 314"/>
                <a:gd name="T82" fmla="*/ 4 w 293"/>
                <a:gd name="T83" fmla="*/ 231 h 314"/>
                <a:gd name="T84" fmla="*/ 2 w 293"/>
                <a:gd name="T85" fmla="*/ 222 h 314"/>
                <a:gd name="T86" fmla="*/ 0 w 293"/>
                <a:gd name="T87" fmla="*/ 218 h 314"/>
                <a:gd name="T88" fmla="*/ 2 w 293"/>
                <a:gd name="T89" fmla="*/ 210 h 314"/>
                <a:gd name="T90" fmla="*/ 160 w 293"/>
                <a:gd name="T91" fmla="*/ 4 h 314"/>
                <a:gd name="T92" fmla="*/ 160 w 293"/>
                <a:gd name="T93" fmla="*/ 4 h 3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93"/>
                <a:gd name="T142" fmla="*/ 0 h 314"/>
                <a:gd name="T143" fmla="*/ 293 w 293"/>
                <a:gd name="T144" fmla="*/ 314 h 31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93" h="314">
                  <a:moveTo>
                    <a:pt x="160" y="4"/>
                  </a:moveTo>
                  <a:lnTo>
                    <a:pt x="167" y="0"/>
                  </a:lnTo>
                  <a:lnTo>
                    <a:pt x="170" y="0"/>
                  </a:lnTo>
                  <a:lnTo>
                    <a:pt x="179" y="0"/>
                  </a:lnTo>
                  <a:lnTo>
                    <a:pt x="186" y="0"/>
                  </a:lnTo>
                  <a:lnTo>
                    <a:pt x="192" y="4"/>
                  </a:lnTo>
                  <a:lnTo>
                    <a:pt x="200" y="8"/>
                  </a:lnTo>
                  <a:lnTo>
                    <a:pt x="209" y="13"/>
                  </a:lnTo>
                  <a:lnTo>
                    <a:pt x="218" y="20"/>
                  </a:lnTo>
                  <a:lnTo>
                    <a:pt x="228" y="27"/>
                  </a:lnTo>
                  <a:lnTo>
                    <a:pt x="239" y="34"/>
                  </a:lnTo>
                  <a:lnTo>
                    <a:pt x="249" y="42"/>
                  </a:lnTo>
                  <a:lnTo>
                    <a:pt x="257" y="50"/>
                  </a:lnTo>
                  <a:lnTo>
                    <a:pt x="266" y="57"/>
                  </a:lnTo>
                  <a:lnTo>
                    <a:pt x="274" y="63"/>
                  </a:lnTo>
                  <a:lnTo>
                    <a:pt x="280" y="69"/>
                  </a:lnTo>
                  <a:lnTo>
                    <a:pt x="287" y="75"/>
                  </a:lnTo>
                  <a:lnTo>
                    <a:pt x="289" y="82"/>
                  </a:lnTo>
                  <a:lnTo>
                    <a:pt x="292" y="88"/>
                  </a:lnTo>
                  <a:lnTo>
                    <a:pt x="292" y="94"/>
                  </a:lnTo>
                  <a:lnTo>
                    <a:pt x="292" y="103"/>
                  </a:lnTo>
                  <a:lnTo>
                    <a:pt x="133" y="309"/>
                  </a:lnTo>
                  <a:lnTo>
                    <a:pt x="126" y="313"/>
                  </a:lnTo>
                  <a:lnTo>
                    <a:pt x="120" y="313"/>
                  </a:lnTo>
                  <a:lnTo>
                    <a:pt x="114" y="313"/>
                  </a:lnTo>
                  <a:lnTo>
                    <a:pt x="107" y="311"/>
                  </a:lnTo>
                  <a:lnTo>
                    <a:pt x="99" y="309"/>
                  </a:lnTo>
                  <a:lnTo>
                    <a:pt x="91" y="305"/>
                  </a:lnTo>
                  <a:lnTo>
                    <a:pt x="82" y="298"/>
                  </a:lnTo>
                  <a:lnTo>
                    <a:pt x="73" y="292"/>
                  </a:lnTo>
                  <a:lnTo>
                    <a:pt x="63" y="286"/>
                  </a:lnTo>
                  <a:lnTo>
                    <a:pt x="55" y="277"/>
                  </a:lnTo>
                  <a:lnTo>
                    <a:pt x="45" y="269"/>
                  </a:lnTo>
                  <a:lnTo>
                    <a:pt x="34" y="263"/>
                  </a:lnTo>
                  <a:lnTo>
                    <a:pt x="25" y="256"/>
                  </a:lnTo>
                  <a:lnTo>
                    <a:pt x="19" y="248"/>
                  </a:lnTo>
                  <a:lnTo>
                    <a:pt x="13" y="241"/>
                  </a:lnTo>
                  <a:lnTo>
                    <a:pt x="6" y="236"/>
                  </a:lnTo>
                  <a:lnTo>
                    <a:pt x="4" y="231"/>
                  </a:lnTo>
                  <a:lnTo>
                    <a:pt x="2" y="222"/>
                  </a:lnTo>
                  <a:lnTo>
                    <a:pt x="0" y="218"/>
                  </a:lnTo>
                  <a:lnTo>
                    <a:pt x="2" y="210"/>
                  </a:lnTo>
                  <a:lnTo>
                    <a:pt x="160" y="4"/>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280" name="Freeform 17"/>
            <p:cNvSpPr>
              <a:spLocks/>
            </p:cNvSpPr>
            <p:nvPr/>
          </p:nvSpPr>
          <p:spPr bwMode="auto">
            <a:xfrm>
              <a:off x="1733" y="1212"/>
              <a:ext cx="218" cy="269"/>
            </a:xfrm>
            <a:custGeom>
              <a:avLst/>
              <a:gdLst>
                <a:gd name="T0" fmla="*/ 132 w 218"/>
                <a:gd name="T1" fmla="*/ 153 h 269"/>
                <a:gd name="T2" fmla="*/ 210 w 218"/>
                <a:gd name="T3" fmla="*/ 50 h 269"/>
                <a:gd name="T4" fmla="*/ 210 w 218"/>
                <a:gd name="T5" fmla="*/ 50 h 269"/>
                <a:gd name="T6" fmla="*/ 214 w 218"/>
                <a:gd name="T7" fmla="*/ 40 h 269"/>
                <a:gd name="T8" fmla="*/ 217 w 218"/>
                <a:gd name="T9" fmla="*/ 29 h 269"/>
                <a:gd name="T10" fmla="*/ 214 w 218"/>
                <a:gd name="T11" fmla="*/ 19 h 269"/>
                <a:gd name="T12" fmla="*/ 210 w 218"/>
                <a:gd name="T13" fmla="*/ 10 h 269"/>
                <a:gd name="T14" fmla="*/ 201 w 218"/>
                <a:gd name="T15" fmla="*/ 2 h 269"/>
                <a:gd name="T16" fmla="*/ 201 w 218"/>
                <a:gd name="T17" fmla="*/ 2 h 269"/>
                <a:gd name="T18" fmla="*/ 191 w 218"/>
                <a:gd name="T19" fmla="*/ 0 h 269"/>
                <a:gd name="T20" fmla="*/ 182 w 218"/>
                <a:gd name="T21" fmla="*/ 0 h 269"/>
                <a:gd name="T22" fmla="*/ 172 w 218"/>
                <a:gd name="T23" fmla="*/ 4 h 269"/>
                <a:gd name="T24" fmla="*/ 164 w 218"/>
                <a:gd name="T25" fmla="*/ 10 h 269"/>
                <a:gd name="T26" fmla="*/ 157 w 218"/>
                <a:gd name="T27" fmla="*/ 19 h 269"/>
                <a:gd name="T28" fmla="*/ 81 w 218"/>
                <a:gd name="T29" fmla="*/ 116 h 269"/>
                <a:gd name="T30" fmla="*/ 9 w 218"/>
                <a:gd name="T31" fmla="*/ 213 h 269"/>
                <a:gd name="T32" fmla="*/ 9 w 218"/>
                <a:gd name="T33" fmla="*/ 213 h 269"/>
                <a:gd name="T34" fmla="*/ 3 w 218"/>
                <a:gd name="T35" fmla="*/ 220 h 269"/>
                <a:gd name="T36" fmla="*/ 0 w 218"/>
                <a:gd name="T37" fmla="*/ 231 h 269"/>
                <a:gd name="T38" fmla="*/ 0 w 218"/>
                <a:gd name="T39" fmla="*/ 242 h 269"/>
                <a:gd name="T40" fmla="*/ 1 w 218"/>
                <a:gd name="T41" fmla="*/ 252 h 269"/>
                <a:gd name="T42" fmla="*/ 7 w 218"/>
                <a:gd name="T43" fmla="*/ 261 h 269"/>
                <a:gd name="T44" fmla="*/ 7 w 218"/>
                <a:gd name="T45" fmla="*/ 261 h 269"/>
                <a:gd name="T46" fmla="*/ 14 w 218"/>
                <a:gd name="T47" fmla="*/ 265 h 269"/>
                <a:gd name="T48" fmla="*/ 25 w 218"/>
                <a:gd name="T49" fmla="*/ 268 h 269"/>
                <a:gd name="T50" fmla="*/ 35 w 218"/>
                <a:gd name="T51" fmla="*/ 268 h 269"/>
                <a:gd name="T52" fmla="*/ 46 w 218"/>
                <a:gd name="T53" fmla="*/ 263 h 269"/>
                <a:gd name="T54" fmla="*/ 53 w 218"/>
                <a:gd name="T55" fmla="*/ 257 h 269"/>
                <a:gd name="T56" fmla="*/ 132 w 218"/>
                <a:gd name="T57" fmla="*/ 153 h 269"/>
                <a:gd name="T58" fmla="*/ 132 w 218"/>
                <a:gd name="T59" fmla="*/ 153 h 2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8"/>
                <a:gd name="T91" fmla="*/ 0 h 269"/>
                <a:gd name="T92" fmla="*/ 218 w 218"/>
                <a:gd name="T93" fmla="*/ 269 h 26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8" h="269">
                  <a:moveTo>
                    <a:pt x="132" y="153"/>
                  </a:moveTo>
                  <a:lnTo>
                    <a:pt x="210" y="50"/>
                  </a:lnTo>
                  <a:lnTo>
                    <a:pt x="214" y="40"/>
                  </a:lnTo>
                  <a:lnTo>
                    <a:pt x="217" y="29"/>
                  </a:lnTo>
                  <a:lnTo>
                    <a:pt x="214" y="19"/>
                  </a:lnTo>
                  <a:lnTo>
                    <a:pt x="210" y="10"/>
                  </a:lnTo>
                  <a:lnTo>
                    <a:pt x="201" y="2"/>
                  </a:lnTo>
                  <a:lnTo>
                    <a:pt x="191" y="0"/>
                  </a:lnTo>
                  <a:lnTo>
                    <a:pt x="182" y="0"/>
                  </a:lnTo>
                  <a:lnTo>
                    <a:pt x="172" y="4"/>
                  </a:lnTo>
                  <a:lnTo>
                    <a:pt x="164" y="10"/>
                  </a:lnTo>
                  <a:lnTo>
                    <a:pt x="157" y="19"/>
                  </a:lnTo>
                  <a:lnTo>
                    <a:pt x="81" y="116"/>
                  </a:lnTo>
                  <a:lnTo>
                    <a:pt x="9" y="213"/>
                  </a:lnTo>
                  <a:lnTo>
                    <a:pt x="3" y="220"/>
                  </a:lnTo>
                  <a:lnTo>
                    <a:pt x="0" y="231"/>
                  </a:lnTo>
                  <a:lnTo>
                    <a:pt x="0" y="242"/>
                  </a:lnTo>
                  <a:lnTo>
                    <a:pt x="1" y="252"/>
                  </a:lnTo>
                  <a:lnTo>
                    <a:pt x="7" y="261"/>
                  </a:lnTo>
                  <a:lnTo>
                    <a:pt x="14" y="265"/>
                  </a:lnTo>
                  <a:lnTo>
                    <a:pt x="25" y="268"/>
                  </a:lnTo>
                  <a:lnTo>
                    <a:pt x="35" y="268"/>
                  </a:lnTo>
                  <a:lnTo>
                    <a:pt x="46" y="263"/>
                  </a:lnTo>
                  <a:lnTo>
                    <a:pt x="53" y="257"/>
                  </a:lnTo>
                  <a:lnTo>
                    <a:pt x="132" y="153"/>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281" name="Freeform 18"/>
            <p:cNvSpPr>
              <a:spLocks/>
            </p:cNvSpPr>
            <p:nvPr/>
          </p:nvSpPr>
          <p:spPr bwMode="auto">
            <a:xfrm>
              <a:off x="1733" y="1212"/>
              <a:ext cx="218" cy="269"/>
            </a:xfrm>
            <a:custGeom>
              <a:avLst/>
              <a:gdLst>
                <a:gd name="T0" fmla="*/ 132 w 218"/>
                <a:gd name="T1" fmla="*/ 153 h 269"/>
                <a:gd name="T2" fmla="*/ 210 w 218"/>
                <a:gd name="T3" fmla="*/ 50 h 269"/>
                <a:gd name="T4" fmla="*/ 210 w 218"/>
                <a:gd name="T5" fmla="*/ 50 h 269"/>
                <a:gd name="T6" fmla="*/ 214 w 218"/>
                <a:gd name="T7" fmla="*/ 40 h 269"/>
                <a:gd name="T8" fmla="*/ 217 w 218"/>
                <a:gd name="T9" fmla="*/ 29 h 269"/>
                <a:gd name="T10" fmla="*/ 214 w 218"/>
                <a:gd name="T11" fmla="*/ 19 h 269"/>
                <a:gd name="T12" fmla="*/ 210 w 218"/>
                <a:gd name="T13" fmla="*/ 10 h 269"/>
                <a:gd name="T14" fmla="*/ 201 w 218"/>
                <a:gd name="T15" fmla="*/ 2 h 269"/>
                <a:gd name="T16" fmla="*/ 201 w 218"/>
                <a:gd name="T17" fmla="*/ 2 h 269"/>
                <a:gd name="T18" fmla="*/ 191 w 218"/>
                <a:gd name="T19" fmla="*/ 0 h 269"/>
                <a:gd name="T20" fmla="*/ 182 w 218"/>
                <a:gd name="T21" fmla="*/ 0 h 269"/>
                <a:gd name="T22" fmla="*/ 172 w 218"/>
                <a:gd name="T23" fmla="*/ 4 h 269"/>
                <a:gd name="T24" fmla="*/ 164 w 218"/>
                <a:gd name="T25" fmla="*/ 10 h 269"/>
                <a:gd name="T26" fmla="*/ 157 w 218"/>
                <a:gd name="T27" fmla="*/ 19 h 269"/>
                <a:gd name="T28" fmla="*/ 81 w 218"/>
                <a:gd name="T29" fmla="*/ 116 h 269"/>
                <a:gd name="T30" fmla="*/ 9 w 218"/>
                <a:gd name="T31" fmla="*/ 213 h 269"/>
                <a:gd name="T32" fmla="*/ 9 w 218"/>
                <a:gd name="T33" fmla="*/ 213 h 269"/>
                <a:gd name="T34" fmla="*/ 3 w 218"/>
                <a:gd name="T35" fmla="*/ 220 h 269"/>
                <a:gd name="T36" fmla="*/ 0 w 218"/>
                <a:gd name="T37" fmla="*/ 231 h 269"/>
                <a:gd name="T38" fmla="*/ 0 w 218"/>
                <a:gd name="T39" fmla="*/ 242 h 269"/>
                <a:gd name="T40" fmla="*/ 1 w 218"/>
                <a:gd name="T41" fmla="*/ 252 h 269"/>
                <a:gd name="T42" fmla="*/ 7 w 218"/>
                <a:gd name="T43" fmla="*/ 261 h 269"/>
                <a:gd name="T44" fmla="*/ 7 w 218"/>
                <a:gd name="T45" fmla="*/ 261 h 269"/>
                <a:gd name="T46" fmla="*/ 14 w 218"/>
                <a:gd name="T47" fmla="*/ 265 h 269"/>
                <a:gd name="T48" fmla="*/ 25 w 218"/>
                <a:gd name="T49" fmla="*/ 268 h 269"/>
                <a:gd name="T50" fmla="*/ 35 w 218"/>
                <a:gd name="T51" fmla="*/ 268 h 269"/>
                <a:gd name="T52" fmla="*/ 46 w 218"/>
                <a:gd name="T53" fmla="*/ 263 h 269"/>
                <a:gd name="T54" fmla="*/ 53 w 218"/>
                <a:gd name="T55" fmla="*/ 257 h 269"/>
                <a:gd name="T56" fmla="*/ 132 w 218"/>
                <a:gd name="T57" fmla="*/ 153 h 269"/>
                <a:gd name="T58" fmla="*/ 132 w 218"/>
                <a:gd name="T59" fmla="*/ 153 h 26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8"/>
                <a:gd name="T91" fmla="*/ 0 h 269"/>
                <a:gd name="T92" fmla="*/ 218 w 218"/>
                <a:gd name="T93" fmla="*/ 269 h 26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8" h="269">
                  <a:moveTo>
                    <a:pt x="132" y="153"/>
                  </a:moveTo>
                  <a:lnTo>
                    <a:pt x="210" y="50"/>
                  </a:lnTo>
                  <a:lnTo>
                    <a:pt x="214" y="40"/>
                  </a:lnTo>
                  <a:lnTo>
                    <a:pt x="217" y="29"/>
                  </a:lnTo>
                  <a:lnTo>
                    <a:pt x="214" y="19"/>
                  </a:lnTo>
                  <a:lnTo>
                    <a:pt x="210" y="10"/>
                  </a:lnTo>
                  <a:lnTo>
                    <a:pt x="201" y="2"/>
                  </a:lnTo>
                  <a:lnTo>
                    <a:pt x="191" y="0"/>
                  </a:lnTo>
                  <a:lnTo>
                    <a:pt x="182" y="0"/>
                  </a:lnTo>
                  <a:lnTo>
                    <a:pt x="172" y="4"/>
                  </a:lnTo>
                  <a:lnTo>
                    <a:pt x="164" y="10"/>
                  </a:lnTo>
                  <a:lnTo>
                    <a:pt x="157" y="19"/>
                  </a:lnTo>
                  <a:lnTo>
                    <a:pt x="81" y="116"/>
                  </a:lnTo>
                  <a:lnTo>
                    <a:pt x="9" y="213"/>
                  </a:lnTo>
                  <a:lnTo>
                    <a:pt x="3" y="220"/>
                  </a:lnTo>
                  <a:lnTo>
                    <a:pt x="0" y="231"/>
                  </a:lnTo>
                  <a:lnTo>
                    <a:pt x="0" y="242"/>
                  </a:lnTo>
                  <a:lnTo>
                    <a:pt x="1" y="252"/>
                  </a:lnTo>
                  <a:lnTo>
                    <a:pt x="7" y="261"/>
                  </a:lnTo>
                  <a:lnTo>
                    <a:pt x="14" y="265"/>
                  </a:lnTo>
                  <a:lnTo>
                    <a:pt x="25" y="268"/>
                  </a:lnTo>
                  <a:lnTo>
                    <a:pt x="35" y="268"/>
                  </a:lnTo>
                  <a:lnTo>
                    <a:pt x="46" y="263"/>
                  </a:lnTo>
                  <a:lnTo>
                    <a:pt x="53" y="257"/>
                  </a:lnTo>
                  <a:lnTo>
                    <a:pt x="132" y="153"/>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282" name="Freeform 19"/>
            <p:cNvSpPr>
              <a:spLocks/>
            </p:cNvSpPr>
            <p:nvPr/>
          </p:nvSpPr>
          <p:spPr bwMode="auto">
            <a:xfrm>
              <a:off x="1395" y="977"/>
              <a:ext cx="254" cy="272"/>
            </a:xfrm>
            <a:custGeom>
              <a:avLst/>
              <a:gdLst>
                <a:gd name="T0" fmla="*/ 253 w 254"/>
                <a:gd name="T1" fmla="*/ 46 h 272"/>
                <a:gd name="T2" fmla="*/ 242 w 254"/>
                <a:gd name="T3" fmla="*/ 46 h 272"/>
                <a:gd name="T4" fmla="*/ 232 w 254"/>
                <a:gd name="T5" fmla="*/ 48 h 272"/>
                <a:gd name="T6" fmla="*/ 218 w 254"/>
                <a:gd name="T7" fmla="*/ 50 h 272"/>
                <a:gd name="T8" fmla="*/ 209 w 254"/>
                <a:gd name="T9" fmla="*/ 52 h 272"/>
                <a:gd name="T10" fmla="*/ 195 w 254"/>
                <a:gd name="T11" fmla="*/ 57 h 272"/>
                <a:gd name="T12" fmla="*/ 195 w 254"/>
                <a:gd name="T13" fmla="*/ 57 h 272"/>
                <a:gd name="T14" fmla="*/ 172 w 254"/>
                <a:gd name="T15" fmla="*/ 66 h 272"/>
                <a:gd name="T16" fmla="*/ 151 w 254"/>
                <a:gd name="T17" fmla="*/ 82 h 272"/>
                <a:gd name="T18" fmla="*/ 133 w 254"/>
                <a:gd name="T19" fmla="*/ 98 h 272"/>
                <a:gd name="T20" fmla="*/ 115 w 254"/>
                <a:gd name="T21" fmla="*/ 119 h 272"/>
                <a:gd name="T22" fmla="*/ 101 w 254"/>
                <a:gd name="T23" fmla="*/ 142 h 272"/>
                <a:gd name="T24" fmla="*/ 90 w 254"/>
                <a:gd name="T25" fmla="*/ 165 h 272"/>
                <a:gd name="T26" fmla="*/ 82 w 254"/>
                <a:gd name="T27" fmla="*/ 190 h 272"/>
                <a:gd name="T28" fmla="*/ 78 w 254"/>
                <a:gd name="T29" fmla="*/ 218 h 272"/>
                <a:gd name="T30" fmla="*/ 78 w 254"/>
                <a:gd name="T31" fmla="*/ 243 h 272"/>
                <a:gd name="T32" fmla="*/ 80 w 254"/>
                <a:gd name="T33" fmla="*/ 268 h 272"/>
                <a:gd name="T34" fmla="*/ 80 w 254"/>
                <a:gd name="T35" fmla="*/ 268 h 272"/>
                <a:gd name="T36" fmla="*/ 82 w 254"/>
                <a:gd name="T37" fmla="*/ 271 h 272"/>
                <a:gd name="T38" fmla="*/ 80 w 254"/>
                <a:gd name="T39" fmla="*/ 271 h 272"/>
                <a:gd name="T40" fmla="*/ 80 w 254"/>
                <a:gd name="T41" fmla="*/ 268 h 272"/>
                <a:gd name="T42" fmla="*/ 80 w 254"/>
                <a:gd name="T43" fmla="*/ 266 h 272"/>
                <a:gd name="T44" fmla="*/ 80 w 254"/>
                <a:gd name="T45" fmla="*/ 268 h 272"/>
                <a:gd name="T46" fmla="*/ 80 w 254"/>
                <a:gd name="T47" fmla="*/ 268 h 272"/>
                <a:gd name="T48" fmla="*/ 67 w 254"/>
                <a:gd name="T49" fmla="*/ 260 h 272"/>
                <a:gd name="T50" fmla="*/ 55 w 254"/>
                <a:gd name="T51" fmla="*/ 252 h 272"/>
                <a:gd name="T52" fmla="*/ 41 w 254"/>
                <a:gd name="T53" fmla="*/ 241 h 272"/>
                <a:gd name="T54" fmla="*/ 31 w 254"/>
                <a:gd name="T55" fmla="*/ 231 h 272"/>
                <a:gd name="T56" fmla="*/ 23 w 254"/>
                <a:gd name="T57" fmla="*/ 218 h 272"/>
                <a:gd name="T58" fmla="*/ 14 w 254"/>
                <a:gd name="T59" fmla="*/ 206 h 272"/>
                <a:gd name="T60" fmla="*/ 8 w 254"/>
                <a:gd name="T61" fmla="*/ 190 h 272"/>
                <a:gd name="T62" fmla="*/ 4 w 254"/>
                <a:gd name="T63" fmla="*/ 176 h 272"/>
                <a:gd name="T64" fmla="*/ 2 w 254"/>
                <a:gd name="T65" fmla="*/ 162 h 272"/>
                <a:gd name="T66" fmla="*/ 0 w 254"/>
                <a:gd name="T67" fmla="*/ 142 h 272"/>
                <a:gd name="T68" fmla="*/ 0 w 254"/>
                <a:gd name="T69" fmla="*/ 142 h 272"/>
                <a:gd name="T70" fmla="*/ 2 w 254"/>
                <a:gd name="T71" fmla="*/ 121 h 272"/>
                <a:gd name="T72" fmla="*/ 8 w 254"/>
                <a:gd name="T73" fmla="*/ 98 h 272"/>
                <a:gd name="T74" fmla="*/ 16 w 254"/>
                <a:gd name="T75" fmla="*/ 77 h 272"/>
                <a:gd name="T76" fmla="*/ 29 w 254"/>
                <a:gd name="T77" fmla="*/ 59 h 272"/>
                <a:gd name="T78" fmla="*/ 41 w 254"/>
                <a:gd name="T79" fmla="*/ 41 h 272"/>
                <a:gd name="T80" fmla="*/ 61 w 254"/>
                <a:gd name="T81" fmla="*/ 27 h 272"/>
                <a:gd name="T82" fmla="*/ 78 w 254"/>
                <a:gd name="T83" fmla="*/ 15 h 272"/>
                <a:gd name="T84" fmla="*/ 99 w 254"/>
                <a:gd name="T85" fmla="*/ 6 h 272"/>
                <a:gd name="T86" fmla="*/ 122 w 254"/>
                <a:gd name="T87" fmla="*/ 2 h 272"/>
                <a:gd name="T88" fmla="*/ 145 w 254"/>
                <a:gd name="T89" fmla="*/ 0 h 272"/>
                <a:gd name="T90" fmla="*/ 145 w 254"/>
                <a:gd name="T91" fmla="*/ 0 h 272"/>
                <a:gd name="T92" fmla="*/ 158 w 254"/>
                <a:gd name="T93" fmla="*/ 0 h 272"/>
                <a:gd name="T94" fmla="*/ 170 w 254"/>
                <a:gd name="T95" fmla="*/ 2 h 272"/>
                <a:gd name="T96" fmla="*/ 183 w 254"/>
                <a:gd name="T97" fmla="*/ 4 h 272"/>
                <a:gd name="T98" fmla="*/ 193 w 254"/>
                <a:gd name="T99" fmla="*/ 6 h 272"/>
                <a:gd name="T100" fmla="*/ 206 w 254"/>
                <a:gd name="T101" fmla="*/ 13 h 272"/>
                <a:gd name="T102" fmla="*/ 214 w 254"/>
                <a:gd name="T103" fmla="*/ 16 h 272"/>
                <a:gd name="T104" fmla="*/ 225 w 254"/>
                <a:gd name="T105" fmla="*/ 23 h 272"/>
                <a:gd name="T106" fmla="*/ 236 w 254"/>
                <a:gd name="T107" fmla="*/ 31 h 272"/>
                <a:gd name="T108" fmla="*/ 244 w 254"/>
                <a:gd name="T109" fmla="*/ 38 h 272"/>
                <a:gd name="T110" fmla="*/ 253 w 254"/>
                <a:gd name="T111" fmla="*/ 46 h 272"/>
                <a:gd name="T112" fmla="*/ 253 w 254"/>
                <a:gd name="T113" fmla="*/ 46 h 2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4"/>
                <a:gd name="T172" fmla="*/ 0 h 272"/>
                <a:gd name="T173" fmla="*/ 254 w 254"/>
                <a:gd name="T174" fmla="*/ 272 h 2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4" h="272">
                  <a:moveTo>
                    <a:pt x="253" y="46"/>
                  </a:moveTo>
                  <a:lnTo>
                    <a:pt x="242" y="46"/>
                  </a:lnTo>
                  <a:lnTo>
                    <a:pt x="232" y="48"/>
                  </a:lnTo>
                  <a:lnTo>
                    <a:pt x="218" y="50"/>
                  </a:lnTo>
                  <a:lnTo>
                    <a:pt x="209" y="52"/>
                  </a:lnTo>
                  <a:lnTo>
                    <a:pt x="195" y="57"/>
                  </a:lnTo>
                  <a:lnTo>
                    <a:pt x="172" y="66"/>
                  </a:lnTo>
                  <a:lnTo>
                    <a:pt x="151" y="82"/>
                  </a:lnTo>
                  <a:lnTo>
                    <a:pt x="133" y="98"/>
                  </a:lnTo>
                  <a:lnTo>
                    <a:pt x="115" y="119"/>
                  </a:lnTo>
                  <a:lnTo>
                    <a:pt x="101" y="142"/>
                  </a:lnTo>
                  <a:lnTo>
                    <a:pt x="90" y="165"/>
                  </a:lnTo>
                  <a:lnTo>
                    <a:pt x="82" y="190"/>
                  </a:lnTo>
                  <a:lnTo>
                    <a:pt x="78" y="218"/>
                  </a:lnTo>
                  <a:lnTo>
                    <a:pt x="78" y="243"/>
                  </a:lnTo>
                  <a:lnTo>
                    <a:pt x="80" y="268"/>
                  </a:lnTo>
                  <a:lnTo>
                    <a:pt x="82" y="271"/>
                  </a:lnTo>
                  <a:lnTo>
                    <a:pt x="80" y="271"/>
                  </a:lnTo>
                  <a:lnTo>
                    <a:pt x="80" y="268"/>
                  </a:lnTo>
                  <a:lnTo>
                    <a:pt x="80" y="266"/>
                  </a:lnTo>
                  <a:lnTo>
                    <a:pt x="80" y="268"/>
                  </a:lnTo>
                  <a:lnTo>
                    <a:pt x="67" y="260"/>
                  </a:lnTo>
                  <a:lnTo>
                    <a:pt x="55" y="252"/>
                  </a:lnTo>
                  <a:lnTo>
                    <a:pt x="41" y="241"/>
                  </a:lnTo>
                  <a:lnTo>
                    <a:pt x="31" y="231"/>
                  </a:lnTo>
                  <a:lnTo>
                    <a:pt x="23" y="218"/>
                  </a:lnTo>
                  <a:lnTo>
                    <a:pt x="14" y="206"/>
                  </a:lnTo>
                  <a:lnTo>
                    <a:pt x="8" y="190"/>
                  </a:lnTo>
                  <a:lnTo>
                    <a:pt x="4" y="176"/>
                  </a:lnTo>
                  <a:lnTo>
                    <a:pt x="2" y="162"/>
                  </a:lnTo>
                  <a:lnTo>
                    <a:pt x="0" y="142"/>
                  </a:lnTo>
                  <a:lnTo>
                    <a:pt x="2" y="121"/>
                  </a:lnTo>
                  <a:lnTo>
                    <a:pt x="8" y="98"/>
                  </a:lnTo>
                  <a:lnTo>
                    <a:pt x="16" y="77"/>
                  </a:lnTo>
                  <a:lnTo>
                    <a:pt x="29" y="59"/>
                  </a:lnTo>
                  <a:lnTo>
                    <a:pt x="41" y="41"/>
                  </a:lnTo>
                  <a:lnTo>
                    <a:pt x="61" y="27"/>
                  </a:lnTo>
                  <a:lnTo>
                    <a:pt x="78" y="15"/>
                  </a:lnTo>
                  <a:lnTo>
                    <a:pt x="99" y="6"/>
                  </a:lnTo>
                  <a:lnTo>
                    <a:pt x="122" y="2"/>
                  </a:lnTo>
                  <a:lnTo>
                    <a:pt x="145" y="0"/>
                  </a:lnTo>
                  <a:lnTo>
                    <a:pt x="158" y="0"/>
                  </a:lnTo>
                  <a:lnTo>
                    <a:pt x="170" y="2"/>
                  </a:lnTo>
                  <a:lnTo>
                    <a:pt x="183" y="4"/>
                  </a:lnTo>
                  <a:lnTo>
                    <a:pt x="193" y="6"/>
                  </a:lnTo>
                  <a:lnTo>
                    <a:pt x="206" y="13"/>
                  </a:lnTo>
                  <a:lnTo>
                    <a:pt x="214" y="16"/>
                  </a:lnTo>
                  <a:lnTo>
                    <a:pt x="225" y="23"/>
                  </a:lnTo>
                  <a:lnTo>
                    <a:pt x="236" y="31"/>
                  </a:lnTo>
                  <a:lnTo>
                    <a:pt x="244" y="38"/>
                  </a:lnTo>
                  <a:lnTo>
                    <a:pt x="253" y="46"/>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283" name="Freeform 20"/>
            <p:cNvSpPr>
              <a:spLocks/>
            </p:cNvSpPr>
            <p:nvPr/>
          </p:nvSpPr>
          <p:spPr bwMode="auto">
            <a:xfrm>
              <a:off x="1395" y="977"/>
              <a:ext cx="254" cy="272"/>
            </a:xfrm>
            <a:custGeom>
              <a:avLst/>
              <a:gdLst>
                <a:gd name="T0" fmla="*/ 253 w 254"/>
                <a:gd name="T1" fmla="*/ 46 h 272"/>
                <a:gd name="T2" fmla="*/ 242 w 254"/>
                <a:gd name="T3" fmla="*/ 46 h 272"/>
                <a:gd name="T4" fmla="*/ 232 w 254"/>
                <a:gd name="T5" fmla="*/ 48 h 272"/>
                <a:gd name="T6" fmla="*/ 218 w 254"/>
                <a:gd name="T7" fmla="*/ 50 h 272"/>
                <a:gd name="T8" fmla="*/ 209 w 254"/>
                <a:gd name="T9" fmla="*/ 52 h 272"/>
                <a:gd name="T10" fmla="*/ 195 w 254"/>
                <a:gd name="T11" fmla="*/ 57 h 272"/>
                <a:gd name="T12" fmla="*/ 195 w 254"/>
                <a:gd name="T13" fmla="*/ 57 h 272"/>
                <a:gd name="T14" fmla="*/ 172 w 254"/>
                <a:gd name="T15" fmla="*/ 66 h 272"/>
                <a:gd name="T16" fmla="*/ 151 w 254"/>
                <a:gd name="T17" fmla="*/ 82 h 272"/>
                <a:gd name="T18" fmla="*/ 133 w 254"/>
                <a:gd name="T19" fmla="*/ 98 h 272"/>
                <a:gd name="T20" fmla="*/ 115 w 254"/>
                <a:gd name="T21" fmla="*/ 119 h 272"/>
                <a:gd name="T22" fmla="*/ 101 w 254"/>
                <a:gd name="T23" fmla="*/ 142 h 272"/>
                <a:gd name="T24" fmla="*/ 90 w 254"/>
                <a:gd name="T25" fmla="*/ 165 h 272"/>
                <a:gd name="T26" fmla="*/ 82 w 254"/>
                <a:gd name="T27" fmla="*/ 190 h 272"/>
                <a:gd name="T28" fmla="*/ 78 w 254"/>
                <a:gd name="T29" fmla="*/ 218 h 272"/>
                <a:gd name="T30" fmla="*/ 78 w 254"/>
                <a:gd name="T31" fmla="*/ 243 h 272"/>
                <a:gd name="T32" fmla="*/ 80 w 254"/>
                <a:gd name="T33" fmla="*/ 268 h 272"/>
                <a:gd name="T34" fmla="*/ 80 w 254"/>
                <a:gd name="T35" fmla="*/ 268 h 272"/>
                <a:gd name="T36" fmla="*/ 82 w 254"/>
                <a:gd name="T37" fmla="*/ 271 h 272"/>
                <a:gd name="T38" fmla="*/ 80 w 254"/>
                <a:gd name="T39" fmla="*/ 271 h 272"/>
                <a:gd name="T40" fmla="*/ 80 w 254"/>
                <a:gd name="T41" fmla="*/ 268 h 272"/>
                <a:gd name="T42" fmla="*/ 80 w 254"/>
                <a:gd name="T43" fmla="*/ 266 h 272"/>
                <a:gd name="T44" fmla="*/ 80 w 254"/>
                <a:gd name="T45" fmla="*/ 268 h 272"/>
                <a:gd name="T46" fmla="*/ 80 w 254"/>
                <a:gd name="T47" fmla="*/ 268 h 272"/>
                <a:gd name="T48" fmla="*/ 67 w 254"/>
                <a:gd name="T49" fmla="*/ 260 h 272"/>
                <a:gd name="T50" fmla="*/ 55 w 254"/>
                <a:gd name="T51" fmla="*/ 252 h 272"/>
                <a:gd name="T52" fmla="*/ 41 w 254"/>
                <a:gd name="T53" fmla="*/ 241 h 272"/>
                <a:gd name="T54" fmla="*/ 31 w 254"/>
                <a:gd name="T55" fmla="*/ 231 h 272"/>
                <a:gd name="T56" fmla="*/ 23 w 254"/>
                <a:gd name="T57" fmla="*/ 218 h 272"/>
                <a:gd name="T58" fmla="*/ 14 w 254"/>
                <a:gd name="T59" fmla="*/ 206 h 272"/>
                <a:gd name="T60" fmla="*/ 8 w 254"/>
                <a:gd name="T61" fmla="*/ 190 h 272"/>
                <a:gd name="T62" fmla="*/ 4 w 254"/>
                <a:gd name="T63" fmla="*/ 176 h 272"/>
                <a:gd name="T64" fmla="*/ 2 w 254"/>
                <a:gd name="T65" fmla="*/ 162 h 272"/>
                <a:gd name="T66" fmla="*/ 0 w 254"/>
                <a:gd name="T67" fmla="*/ 142 h 272"/>
                <a:gd name="T68" fmla="*/ 0 w 254"/>
                <a:gd name="T69" fmla="*/ 142 h 272"/>
                <a:gd name="T70" fmla="*/ 2 w 254"/>
                <a:gd name="T71" fmla="*/ 121 h 272"/>
                <a:gd name="T72" fmla="*/ 8 w 254"/>
                <a:gd name="T73" fmla="*/ 98 h 272"/>
                <a:gd name="T74" fmla="*/ 16 w 254"/>
                <a:gd name="T75" fmla="*/ 77 h 272"/>
                <a:gd name="T76" fmla="*/ 29 w 254"/>
                <a:gd name="T77" fmla="*/ 59 h 272"/>
                <a:gd name="T78" fmla="*/ 41 w 254"/>
                <a:gd name="T79" fmla="*/ 41 h 272"/>
                <a:gd name="T80" fmla="*/ 61 w 254"/>
                <a:gd name="T81" fmla="*/ 27 h 272"/>
                <a:gd name="T82" fmla="*/ 78 w 254"/>
                <a:gd name="T83" fmla="*/ 15 h 272"/>
                <a:gd name="T84" fmla="*/ 99 w 254"/>
                <a:gd name="T85" fmla="*/ 6 h 272"/>
                <a:gd name="T86" fmla="*/ 122 w 254"/>
                <a:gd name="T87" fmla="*/ 2 h 272"/>
                <a:gd name="T88" fmla="*/ 145 w 254"/>
                <a:gd name="T89" fmla="*/ 0 h 272"/>
                <a:gd name="T90" fmla="*/ 145 w 254"/>
                <a:gd name="T91" fmla="*/ 0 h 272"/>
                <a:gd name="T92" fmla="*/ 158 w 254"/>
                <a:gd name="T93" fmla="*/ 0 h 272"/>
                <a:gd name="T94" fmla="*/ 170 w 254"/>
                <a:gd name="T95" fmla="*/ 2 h 272"/>
                <a:gd name="T96" fmla="*/ 183 w 254"/>
                <a:gd name="T97" fmla="*/ 4 h 272"/>
                <a:gd name="T98" fmla="*/ 193 w 254"/>
                <a:gd name="T99" fmla="*/ 6 h 272"/>
                <a:gd name="T100" fmla="*/ 206 w 254"/>
                <a:gd name="T101" fmla="*/ 13 h 272"/>
                <a:gd name="T102" fmla="*/ 214 w 254"/>
                <a:gd name="T103" fmla="*/ 16 h 272"/>
                <a:gd name="T104" fmla="*/ 225 w 254"/>
                <a:gd name="T105" fmla="*/ 23 h 272"/>
                <a:gd name="T106" fmla="*/ 236 w 254"/>
                <a:gd name="T107" fmla="*/ 31 h 272"/>
                <a:gd name="T108" fmla="*/ 244 w 254"/>
                <a:gd name="T109" fmla="*/ 38 h 272"/>
                <a:gd name="T110" fmla="*/ 253 w 254"/>
                <a:gd name="T111" fmla="*/ 46 h 272"/>
                <a:gd name="T112" fmla="*/ 253 w 254"/>
                <a:gd name="T113" fmla="*/ 46 h 2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4"/>
                <a:gd name="T172" fmla="*/ 0 h 272"/>
                <a:gd name="T173" fmla="*/ 254 w 254"/>
                <a:gd name="T174" fmla="*/ 272 h 2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4" h="272">
                  <a:moveTo>
                    <a:pt x="253" y="46"/>
                  </a:moveTo>
                  <a:lnTo>
                    <a:pt x="242" y="46"/>
                  </a:lnTo>
                  <a:lnTo>
                    <a:pt x="232" y="48"/>
                  </a:lnTo>
                  <a:lnTo>
                    <a:pt x="218" y="50"/>
                  </a:lnTo>
                  <a:lnTo>
                    <a:pt x="209" y="52"/>
                  </a:lnTo>
                  <a:lnTo>
                    <a:pt x="195" y="57"/>
                  </a:lnTo>
                  <a:lnTo>
                    <a:pt x="172" y="66"/>
                  </a:lnTo>
                  <a:lnTo>
                    <a:pt x="151" y="82"/>
                  </a:lnTo>
                  <a:lnTo>
                    <a:pt x="133" y="98"/>
                  </a:lnTo>
                  <a:lnTo>
                    <a:pt x="115" y="119"/>
                  </a:lnTo>
                  <a:lnTo>
                    <a:pt x="101" y="142"/>
                  </a:lnTo>
                  <a:lnTo>
                    <a:pt x="90" y="165"/>
                  </a:lnTo>
                  <a:lnTo>
                    <a:pt x="82" y="190"/>
                  </a:lnTo>
                  <a:lnTo>
                    <a:pt x="78" y="218"/>
                  </a:lnTo>
                  <a:lnTo>
                    <a:pt x="78" y="243"/>
                  </a:lnTo>
                  <a:lnTo>
                    <a:pt x="80" y="268"/>
                  </a:lnTo>
                  <a:lnTo>
                    <a:pt x="82" y="271"/>
                  </a:lnTo>
                  <a:lnTo>
                    <a:pt x="80" y="271"/>
                  </a:lnTo>
                  <a:lnTo>
                    <a:pt x="80" y="268"/>
                  </a:lnTo>
                  <a:lnTo>
                    <a:pt x="80" y="266"/>
                  </a:lnTo>
                  <a:lnTo>
                    <a:pt x="80" y="268"/>
                  </a:lnTo>
                  <a:lnTo>
                    <a:pt x="67" y="260"/>
                  </a:lnTo>
                  <a:lnTo>
                    <a:pt x="55" y="252"/>
                  </a:lnTo>
                  <a:lnTo>
                    <a:pt x="41" y="241"/>
                  </a:lnTo>
                  <a:lnTo>
                    <a:pt x="31" y="231"/>
                  </a:lnTo>
                  <a:lnTo>
                    <a:pt x="23" y="218"/>
                  </a:lnTo>
                  <a:lnTo>
                    <a:pt x="14" y="206"/>
                  </a:lnTo>
                  <a:lnTo>
                    <a:pt x="8" y="190"/>
                  </a:lnTo>
                  <a:lnTo>
                    <a:pt x="4" y="176"/>
                  </a:lnTo>
                  <a:lnTo>
                    <a:pt x="2" y="162"/>
                  </a:lnTo>
                  <a:lnTo>
                    <a:pt x="0" y="142"/>
                  </a:lnTo>
                  <a:lnTo>
                    <a:pt x="2" y="121"/>
                  </a:lnTo>
                  <a:lnTo>
                    <a:pt x="8" y="98"/>
                  </a:lnTo>
                  <a:lnTo>
                    <a:pt x="16" y="77"/>
                  </a:lnTo>
                  <a:lnTo>
                    <a:pt x="29" y="59"/>
                  </a:lnTo>
                  <a:lnTo>
                    <a:pt x="41" y="41"/>
                  </a:lnTo>
                  <a:lnTo>
                    <a:pt x="61" y="27"/>
                  </a:lnTo>
                  <a:lnTo>
                    <a:pt x="78" y="15"/>
                  </a:lnTo>
                  <a:lnTo>
                    <a:pt x="99" y="6"/>
                  </a:lnTo>
                  <a:lnTo>
                    <a:pt x="122" y="2"/>
                  </a:lnTo>
                  <a:lnTo>
                    <a:pt x="145" y="0"/>
                  </a:lnTo>
                  <a:lnTo>
                    <a:pt x="158" y="0"/>
                  </a:lnTo>
                  <a:lnTo>
                    <a:pt x="170" y="2"/>
                  </a:lnTo>
                  <a:lnTo>
                    <a:pt x="183" y="4"/>
                  </a:lnTo>
                  <a:lnTo>
                    <a:pt x="193" y="6"/>
                  </a:lnTo>
                  <a:lnTo>
                    <a:pt x="206" y="13"/>
                  </a:lnTo>
                  <a:lnTo>
                    <a:pt x="214" y="16"/>
                  </a:lnTo>
                  <a:lnTo>
                    <a:pt x="225" y="23"/>
                  </a:lnTo>
                  <a:lnTo>
                    <a:pt x="236" y="31"/>
                  </a:lnTo>
                  <a:lnTo>
                    <a:pt x="244" y="38"/>
                  </a:lnTo>
                  <a:lnTo>
                    <a:pt x="253" y="46"/>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284" name="Freeform 21"/>
            <p:cNvSpPr>
              <a:spLocks/>
            </p:cNvSpPr>
            <p:nvPr/>
          </p:nvSpPr>
          <p:spPr bwMode="auto">
            <a:xfrm>
              <a:off x="1267" y="884"/>
              <a:ext cx="245" cy="243"/>
            </a:xfrm>
            <a:custGeom>
              <a:avLst/>
              <a:gdLst>
                <a:gd name="T0" fmla="*/ 8 w 245"/>
                <a:gd name="T1" fmla="*/ 82 h 243"/>
                <a:gd name="T2" fmla="*/ 4 w 245"/>
                <a:gd name="T3" fmla="*/ 101 h 243"/>
                <a:gd name="T4" fmla="*/ 2 w 245"/>
                <a:gd name="T5" fmla="*/ 122 h 243"/>
                <a:gd name="T6" fmla="*/ 4 w 245"/>
                <a:gd name="T7" fmla="*/ 140 h 243"/>
                <a:gd name="T8" fmla="*/ 15 w 245"/>
                <a:gd name="T9" fmla="*/ 177 h 243"/>
                <a:gd name="T10" fmla="*/ 38 w 245"/>
                <a:gd name="T11" fmla="*/ 205 h 243"/>
                <a:gd name="T12" fmla="*/ 67 w 245"/>
                <a:gd name="T13" fmla="*/ 229 h 243"/>
                <a:gd name="T14" fmla="*/ 103 w 245"/>
                <a:gd name="T15" fmla="*/ 239 h 243"/>
                <a:gd name="T16" fmla="*/ 124 w 245"/>
                <a:gd name="T17" fmla="*/ 242 h 243"/>
                <a:gd name="T18" fmla="*/ 162 w 245"/>
                <a:gd name="T19" fmla="*/ 235 h 243"/>
                <a:gd name="T20" fmla="*/ 193 w 245"/>
                <a:gd name="T21" fmla="*/ 218 h 243"/>
                <a:gd name="T22" fmla="*/ 220 w 245"/>
                <a:gd name="T23" fmla="*/ 191 h 243"/>
                <a:gd name="T24" fmla="*/ 238 w 245"/>
                <a:gd name="T25" fmla="*/ 159 h 243"/>
                <a:gd name="T26" fmla="*/ 244 w 245"/>
                <a:gd name="T27" fmla="*/ 119 h 243"/>
                <a:gd name="T28" fmla="*/ 241 w 245"/>
                <a:gd name="T29" fmla="*/ 101 h 243"/>
                <a:gd name="T30" fmla="*/ 229 w 245"/>
                <a:gd name="T31" fmla="*/ 64 h 243"/>
                <a:gd name="T32" fmla="*/ 208 w 245"/>
                <a:gd name="T33" fmla="*/ 34 h 243"/>
                <a:gd name="T34" fmla="*/ 179 w 245"/>
                <a:gd name="T35" fmla="*/ 12 h 243"/>
                <a:gd name="T36" fmla="*/ 140 w 245"/>
                <a:gd name="T37" fmla="*/ 2 h 243"/>
                <a:gd name="T38" fmla="*/ 122 w 245"/>
                <a:gd name="T39" fmla="*/ 0 h 243"/>
                <a:gd name="T40" fmla="*/ 107 w 245"/>
                <a:gd name="T41" fmla="*/ 0 h 243"/>
                <a:gd name="T42" fmla="*/ 92 w 245"/>
                <a:gd name="T43" fmla="*/ 4 h 243"/>
                <a:gd name="T44" fmla="*/ 78 w 245"/>
                <a:gd name="T45" fmla="*/ 8 h 243"/>
                <a:gd name="T46" fmla="*/ 65 w 245"/>
                <a:gd name="T47" fmla="*/ 14 h 243"/>
                <a:gd name="T48" fmla="*/ 52 w 245"/>
                <a:gd name="T49" fmla="*/ 23 h 243"/>
                <a:gd name="T50" fmla="*/ 48 w 245"/>
                <a:gd name="T51" fmla="*/ 20 h 243"/>
                <a:gd name="T52" fmla="*/ 40 w 245"/>
                <a:gd name="T53" fmla="*/ 16 h 243"/>
                <a:gd name="T54" fmla="*/ 31 w 245"/>
                <a:gd name="T55" fmla="*/ 14 h 243"/>
                <a:gd name="T56" fmla="*/ 20 w 245"/>
                <a:gd name="T57" fmla="*/ 16 h 243"/>
                <a:gd name="T58" fmla="*/ 6 w 245"/>
                <a:gd name="T59" fmla="*/ 27 h 243"/>
                <a:gd name="T60" fmla="*/ 0 w 245"/>
                <a:gd name="T61" fmla="*/ 48 h 243"/>
                <a:gd name="T62" fmla="*/ 0 w 245"/>
                <a:gd name="T63" fmla="*/ 52 h 243"/>
                <a:gd name="T64" fmla="*/ 4 w 245"/>
                <a:gd name="T65" fmla="*/ 62 h 243"/>
                <a:gd name="T66" fmla="*/ 13 w 245"/>
                <a:gd name="T67" fmla="*/ 71 h 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5"/>
                <a:gd name="T103" fmla="*/ 0 h 243"/>
                <a:gd name="T104" fmla="*/ 245 w 245"/>
                <a:gd name="T105" fmla="*/ 243 h 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5" h="243">
                  <a:moveTo>
                    <a:pt x="13" y="71"/>
                  </a:moveTo>
                  <a:lnTo>
                    <a:pt x="8" y="82"/>
                  </a:lnTo>
                  <a:lnTo>
                    <a:pt x="6" y="90"/>
                  </a:lnTo>
                  <a:lnTo>
                    <a:pt x="4" y="101"/>
                  </a:lnTo>
                  <a:lnTo>
                    <a:pt x="2" y="111"/>
                  </a:lnTo>
                  <a:lnTo>
                    <a:pt x="2" y="122"/>
                  </a:lnTo>
                  <a:lnTo>
                    <a:pt x="4" y="140"/>
                  </a:lnTo>
                  <a:lnTo>
                    <a:pt x="8" y="159"/>
                  </a:lnTo>
                  <a:lnTo>
                    <a:pt x="15" y="177"/>
                  </a:lnTo>
                  <a:lnTo>
                    <a:pt x="25" y="193"/>
                  </a:lnTo>
                  <a:lnTo>
                    <a:pt x="38" y="205"/>
                  </a:lnTo>
                  <a:lnTo>
                    <a:pt x="52" y="218"/>
                  </a:lnTo>
                  <a:lnTo>
                    <a:pt x="67" y="229"/>
                  </a:lnTo>
                  <a:lnTo>
                    <a:pt x="84" y="235"/>
                  </a:lnTo>
                  <a:lnTo>
                    <a:pt x="103" y="239"/>
                  </a:lnTo>
                  <a:lnTo>
                    <a:pt x="124" y="242"/>
                  </a:lnTo>
                  <a:lnTo>
                    <a:pt x="142" y="239"/>
                  </a:lnTo>
                  <a:lnTo>
                    <a:pt x="162" y="235"/>
                  </a:lnTo>
                  <a:lnTo>
                    <a:pt x="179" y="227"/>
                  </a:lnTo>
                  <a:lnTo>
                    <a:pt x="193" y="218"/>
                  </a:lnTo>
                  <a:lnTo>
                    <a:pt x="208" y="205"/>
                  </a:lnTo>
                  <a:lnTo>
                    <a:pt x="220" y="191"/>
                  </a:lnTo>
                  <a:lnTo>
                    <a:pt x="231" y="177"/>
                  </a:lnTo>
                  <a:lnTo>
                    <a:pt x="238" y="159"/>
                  </a:lnTo>
                  <a:lnTo>
                    <a:pt x="241" y="140"/>
                  </a:lnTo>
                  <a:lnTo>
                    <a:pt x="244" y="119"/>
                  </a:lnTo>
                  <a:lnTo>
                    <a:pt x="241" y="101"/>
                  </a:lnTo>
                  <a:lnTo>
                    <a:pt x="238" y="82"/>
                  </a:lnTo>
                  <a:lnTo>
                    <a:pt x="229" y="64"/>
                  </a:lnTo>
                  <a:lnTo>
                    <a:pt x="218" y="48"/>
                  </a:lnTo>
                  <a:lnTo>
                    <a:pt x="208" y="34"/>
                  </a:lnTo>
                  <a:lnTo>
                    <a:pt x="193" y="23"/>
                  </a:lnTo>
                  <a:lnTo>
                    <a:pt x="179" y="12"/>
                  </a:lnTo>
                  <a:lnTo>
                    <a:pt x="160" y="6"/>
                  </a:lnTo>
                  <a:lnTo>
                    <a:pt x="140" y="2"/>
                  </a:lnTo>
                  <a:lnTo>
                    <a:pt x="122" y="0"/>
                  </a:lnTo>
                  <a:lnTo>
                    <a:pt x="114" y="0"/>
                  </a:lnTo>
                  <a:lnTo>
                    <a:pt x="107" y="0"/>
                  </a:lnTo>
                  <a:lnTo>
                    <a:pt x="98" y="2"/>
                  </a:lnTo>
                  <a:lnTo>
                    <a:pt x="92" y="4"/>
                  </a:lnTo>
                  <a:lnTo>
                    <a:pt x="84" y="6"/>
                  </a:lnTo>
                  <a:lnTo>
                    <a:pt x="78" y="8"/>
                  </a:lnTo>
                  <a:lnTo>
                    <a:pt x="71" y="12"/>
                  </a:lnTo>
                  <a:lnTo>
                    <a:pt x="65" y="14"/>
                  </a:lnTo>
                  <a:lnTo>
                    <a:pt x="57" y="18"/>
                  </a:lnTo>
                  <a:lnTo>
                    <a:pt x="52" y="23"/>
                  </a:lnTo>
                  <a:lnTo>
                    <a:pt x="48" y="20"/>
                  </a:lnTo>
                  <a:lnTo>
                    <a:pt x="43" y="18"/>
                  </a:lnTo>
                  <a:lnTo>
                    <a:pt x="40" y="16"/>
                  </a:lnTo>
                  <a:lnTo>
                    <a:pt x="36" y="14"/>
                  </a:lnTo>
                  <a:lnTo>
                    <a:pt x="31" y="14"/>
                  </a:lnTo>
                  <a:lnTo>
                    <a:pt x="20" y="16"/>
                  </a:lnTo>
                  <a:lnTo>
                    <a:pt x="13" y="20"/>
                  </a:lnTo>
                  <a:lnTo>
                    <a:pt x="6" y="27"/>
                  </a:lnTo>
                  <a:lnTo>
                    <a:pt x="2" y="37"/>
                  </a:lnTo>
                  <a:lnTo>
                    <a:pt x="0" y="48"/>
                  </a:lnTo>
                  <a:lnTo>
                    <a:pt x="0" y="52"/>
                  </a:lnTo>
                  <a:lnTo>
                    <a:pt x="2" y="59"/>
                  </a:lnTo>
                  <a:lnTo>
                    <a:pt x="4" y="62"/>
                  </a:lnTo>
                  <a:lnTo>
                    <a:pt x="8" y="67"/>
                  </a:lnTo>
                  <a:lnTo>
                    <a:pt x="13" y="71"/>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285" name="Freeform 22"/>
            <p:cNvSpPr>
              <a:spLocks/>
            </p:cNvSpPr>
            <p:nvPr/>
          </p:nvSpPr>
          <p:spPr bwMode="auto">
            <a:xfrm>
              <a:off x="1267" y="884"/>
              <a:ext cx="245" cy="243"/>
            </a:xfrm>
            <a:custGeom>
              <a:avLst/>
              <a:gdLst>
                <a:gd name="T0" fmla="*/ 8 w 245"/>
                <a:gd name="T1" fmla="*/ 82 h 243"/>
                <a:gd name="T2" fmla="*/ 4 w 245"/>
                <a:gd name="T3" fmla="*/ 101 h 243"/>
                <a:gd name="T4" fmla="*/ 2 w 245"/>
                <a:gd name="T5" fmla="*/ 122 h 243"/>
                <a:gd name="T6" fmla="*/ 4 w 245"/>
                <a:gd name="T7" fmla="*/ 140 h 243"/>
                <a:gd name="T8" fmla="*/ 15 w 245"/>
                <a:gd name="T9" fmla="*/ 177 h 243"/>
                <a:gd name="T10" fmla="*/ 38 w 245"/>
                <a:gd name="T11" fmla="*/ 205 h 243"/>
                <a:gd name="T12" fmla="*/ 67 w 245"/>
                <a:gd name="T13" fmla="*/ 229 h 243"/>
                <a:gd name="T14" fmla="*/ 103 w 245"/>
                <a:gd name="T15" fmla="*/ 239 h 243"/>
                <a:gd name="T16" fmla="*/ 124 w 245"/>
                <a:gd name="T17" fmla="*/ 242 h 243"/>
                <a:gd name="T18" fmla="*/ 162 w 245"/>
                <a:gd name="T19" fmla="*/ 235 h 243"/>
                <a:gd name="T20" fmla="*/ 193 w 245"/>
                <a:gd name="T21" fmla="*/ 218 h 243"/>
                <a:gd name="T22" fmla="*/ 220 w 245"/>
                <a:gd name="T23" fmla="*/ 191 h 243"/>
                <a:gd name="T24" fmla="*/ 238 w 245"/>
                <a:gd name="T25" fmla="*/ 159 h 243"/>
                <a:gd name="T26" fmla="*/ 244 w 245"/>
                <a:gd name="T27" fmla="*/ 119 h 243"/>
                <a:gd name="T28" fmla="*/ 241 w 245"/>
                <a:gd name="T29" fmla="*/ 101 h 243"/>
                <a:gd name="T30" fmla="*/ 229 w 245"/>
                <a:gd name="T31" fmla="*/ 64 h 243"/>
                <a:gd name="T32" fmla="*/ 208 w 245"/>
                <a:gd name="T33" fmla="*/ 34 h 243"/>
                <a:gd name="T34" fmla="*/ 179 w 245"/>
                <a:gd name="T35" fmla="*/ 12 h 243"/>
                <a:gd name="T36" fmla="*/ 140 w 245"/>
                <a:gd name="T37" fmla="*/ 2 h 243"/>
                <a:gd name="T38" fmla="*/ 122 w 245"/>
                <a:gd name="T39" fmla="*/ 0 h 243"/>
                <a:gd name="T40" fmla="*/ 107 w 245"/>
                <a:gd name="T41" fmla="*/ 0 h 243"/>
                <a:gd name="T42" fmla="*/ 92 w 245"/>
                <a:gd name="T43" fmla="*/ 4 h 243"/>
                <a:gd name="T44" fmla="*/ 78 w 245"/>
                <a:gd name="T45" fmla="*/ 8 h 243"/>
                <a:gd name="T46" fmla="*/ 65 w 245"/>
                <a:gd name="T47" fmla="*/ 14 h 243"/>
                <a:gd name="T48" fmla="*/ 52 w 245"/>
                <a:gd name="T49" fmla="*/ 23 h 243"/>
                <a:gd name="T50" fmla="*/ 48 w 245"/>
                <a:gd name="T51" fmla="*/ 20 h 243"/>
                <a:gd name="T52" fmla="*/ 40 w 245"/>
                <a:gd name="T53" fmla="*/ 16 h 243"/>
                <a:gd name="T54" fmla="*/ 31 w 245"/>
                <a:gd name="T55" fmla="*/ 14 h 243"/>
                <a:gd name="T56" fmla="*/ 20 w 245"/>
                <a:gd name="T57" fmla="*/ 16 h 243"/>
                <a:gd name="T58" fmla="*/ 6 w 245"/>
                <a:gd name="T59" fmla="*/ 27 h 243"/>
                <a:gd name="T60" fmla="*/ 0 w 245"/>
                <a:gd name="T61" fmla="*/ 48 h 243"/>
                <a:gd name="T62" fmla="*/ 0 w 245"/>
                <a:gd name="T63" fmla="*/ 52 h 243"/>
                <a:gd name="T64" fmla="*/ 4 w 245"/>
                <a:gd name="T65" fmla="*/ 62 h 243"/>
                <a:gd name="T66" fmla="*/ 13 w 245"/>
                <a:gd name="T67" fmla="*/ 71 h 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5"/>
                <a:gd name="T103" fmla="*/ 0 h 243"/>
                <a:gd name="T104" fmla="*/ 245 w 245"/>
                <a:gd name="T105" fmla="*/ 243 h 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5" h="243">
                  <a:moveTo>
                    <a:pt x="13" y="71"/>
                  </a:moveTo>
                  <a:lnTo>
                    <a:pt x="8" y="82"/>
                  </a:lnTo>
                  <a:lnTo>
                    <a:pt x="6" y="90"/>
                  </a:lnTo>
                  <a:lnTo>
                    <a:pt x="4" y="101"/>
                  </a:lnTo>
                  <a:lnTo>
                    <a:pt x="2" y="111"/>
                  </a:lnTo>
                  <a:lnTo>
                    <a:pt x="2" y="122"/>
                  </a:lnTo>
                  <a:lnTo>
                    <a:pt x="4" y="140"/>
                  </a:lnTo>
                  <a:lnTo>
                    <a:pt x="8" y="159"/>
                  </a:lnTo>
                  <a:lnTo>
                    <a:pt x="15" y="177"/>
                  </a:lnTo>
                  <a:lnTo>
                    <a:pt x="25" y="193"/>
                  </a:lnTo>
                  <a:lnTo>
                    <a:pt x="38" y="205"/>
                  </a:lnTo>
                  <a:lnTo>
                    <a:pt x="52" y="218"/>
                  </a:lnTo>
                  <a:lnTo>
                    <a:pt x="67" y="229"/>
                  </a:lnTo>
                  <a:lnTo>
                    <a:pt x="84" y="235"/>
                  </a:lnTo>
                  <a:lnTo>
                    <a:pt x="103" y="239"/>
                  </a:lnTo>
                  <a:lnTo>
                    <a:pt x="124" y="242"/>
                  </a:lnTo>
                  <a:lnTo>
                    <a:pt x="142" y="239"/>
                  </a:lnTo>
                  <a:lnTo>
                    <a:pt x="162" y="235"/>
                  </a:lnTo>
                  <a:lnTo>
                    <a:pt x="179" y="227"/>
                  </a:lnTo>
                  <a:lnTo>
                    <a:pt x="193" y="218"/>
                  </a:lnTo>
                  <a:lnTo>
                    <a:pt x="208" y="205"/>
                  </a:lnTo>
                  <a:lnTo>
                    <a:pt x="220" y="191"/>
                  </a:lnTo>
                  <a:lnTo>
                    <a:pt x="231" y="177"/>
                  </a:lnTo>
                  <a:lnTo>
                    <a:pt x="238" y="159"/>
                  </a:lnTo>
                  <a:lnTo>
                    <a:pt x="241" y="140"/>
                  </a:lnTo>
                  <a:lnTo>
                    <a:pt x="244" y="119"/>
                  </a:lnTo>
                  <a:lnTo>
                    <a:pt x="241" y="101"/>
                  </a:lnTo>
                  <a:lnTo>
                    <a:pt x="238" y="82"/>
                  </a:lnTo>
                  <a:lnTo>
                    <a:pt x="229" y="64"/>
                  </a:lnTo>
                  <a:lnTo>
                    <a:pt x="218" y="48"/>
                  </a:lnTo>
                  <a:lnTo>
                    <a:pt x="208" y="34"/>
                  </a:lnTo>
                  <a:lnTo>
                    <a:pt x="193" y="23"/>
                  </a:lnTo>
                  <a:lnTo>
                    <a:pt x="179" y="12"/>
                  </a:lnTo>
                  <a:lnTo>
                    <a:pt x="160" y="6"/>
                  </a:lnTo>
                  <a:lnTo>
                    <a:pt x="140" y="2"/>
                  </a:lnTo>
                  <a:lnTo>
                    <a:pt x="122" y="0"/>
                  </a:lnTo>
                  <a:lnTo>
                    <a:pt x="114" y="0"/>
                  </a:lnTo>
                  <a:lnTo>
                    <a:pt x="107" y="0"/>
                  </a:lnTo>
                  <a:lnTo>
                    <a:pt x="98" y="2"/>
                  </a:lnTo>
                  <a:lnTo>
                    <a:pt x="92" y="4"/>
                  </a:lnTo>
                  <a:lnTo>
                    <a:pt x="84" y="6"/>
                  </a:lnTo>
                  <a:lnTo>
                    <a:pt x="78" y="8"/>
                  </a:lnTo>
                  <a:lnTo>
                    <a:pt x="71" y="12"/>
                  </a:lnTo>
                  <a:lnTo>
                    <a:pt x="65" y="14"/>
                  </a:lnTo>
                  <a:lnTo>
                    <a:pt x="57" y="18"/>
                  </a:lnTo>
                  <a:lnTo>
                    <a:pt x="52" y="23"/>
                  </a:lnTo>
                  <a:lnTo>
                    <a:pt x="48" y="20"/>
                  </a:lnTo>
                  <a:lnTo>
                    <a:pt x="43" y="18"/>
                  </a:lnTo>
                  <a:lnTo>
                    <a:pt x="40" y="16"/>
                  </a:lnTo>
                  <a:lnTo>
                    <a:pt x="36" y="14"/>
                  </a:lnTo>
                  <a:lnTo>
                    <a:pt x="31" y="14"/>
                  </a:lnTo>
                  <a:lnTo>
                    <a:pt x="20" y="16"/>
                  </a:lnTo>
                  <a:lnTo>
                    <a:pt x="13" y="20"/>
                  </a:lnTo>
                  <a:lnTo>
                    <a:pt x="6" y="27"/>
                  </a:lnTo>
                  <a:lnTo>
                    <a:pt x="2" y="37"/>
                  </a:lnTo>
                  <a:lnTo>
                    <a:pt x="0" y="48"/>
                  </a:lnTo>
                  <a:lnTo>
                    <a:pt x="0" y="52"/>
                  </a:lnTo>
                  <a:lnTo>
                    <a:pt x="2" y="59"/>
                  </a:lnTo>
                  <a:lnTo>
                    <a:pt x="4" y="62"/>
                  </a:lnTo>
                  <a:lnTo>
                    <a:pt x="8" y="67"/>
                  </a:lnTo>
                  <a:lnTo>
                    <a:pt x="13" y="71"/>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286" name="Freeform 23"/>
            <p:cNvSpPr>
              <a:spLocks/>
            </p:cNvSpPr>
            <p:nvPr/>
          </p:nvSpPr>
          <p:spPr bwMode="auto">
            <a:xfrm>
              <a:off x="2067" y="1006"/>
              <a:ext cx="150" cy="243"/>
            </a:xfrm>
            <a:custGeom>
              <a:avLst/>
              <a:gdLst>
                <a:gd name="T0" fmla="*/ 134 w 150"/>
                <a:gd name="T1" fmla="*/ 80 h 243"/>
                <a:gd name="T2" fmla="*/ 141 w 150"/>
                <a:gd name="T3" fmla="*/ 75 h 243"/>
                <a:gd name="T4" fmla="*/ 144 w 150"/>
                <a:gd name="T5" fmla="*/ 69 h 243"/>
                <a:gd name="T6" fmla="*/ 146 w 150"/>
                <a:gd name="T7" fmla="*/ 60 h 243"/>
                <a:gd name="T8" fmla="*/ 149 w 150"/>
                <a:gd name="T9" fmla="*/ 55 h 243"/>
                <a:gd name="T10" fmla="*/ 149 w 150"/>
                <a:gd name="T11" fmla="*/ 46 h 243"/>
                <a:gd name="T12" fmla="*/ 149 w 150"/>
                <a:gd name="T13" fmla="*/ 39 h 243"/>
                <a:gd name="T14" fmla="*/ 146 w 150"/>
                <a:gd name="T15" fmla="*/ 34 h 243"/>
                <a:gd name="T16" fmla="*/ 142 w 150"/>
                <a:gd name="T17" fmla="*/ 25 h 243"/>
                <a:gd name="T18" fmla="*/ 141 w 150"/>
                <a:gd name="T19" fmla="*/ 20 h 243"/>
                <a:gd name="T20" fmla="*/ 134 w 150"/>
                <a:gd name="T21" fmla="*/ 14 h 243"/>
                <a:gd name="T22" fmla="*/ 134 w 150"/>
                <a:gd name="T23" fmla="*/ 14 h 243"/>
                <a:gd name="T24" fmla="*/ 128 w 150"/>
                <a:gd name="T25" fmla="*/ 8 h 243"/>
                <a:gd name="T26" fmla="*/ 121 w 150"/>
                <a:gd name="T27" fmla="*/ 4 h 243"/>
                <a:gd name="T28" fmla="*/ 116 w 150"/>
                <a:gd name="T29" fmla="*/ 2 h 243"/>
                <a:gd name="T30" fmla="*/ 109 w 150"/>
                <a:gd name="T31" fmla="*/ 0 h 243"/>
                <a:gd name="T32" fmla="*/ 100 w 150"/>
                <a:gd name="T33" fmla="*/ 0 h 243"/>
                <a:gd name="T34" fmla="*/ 94 w 150"/>
                <a:gd name="T35" fmla="*/ 0 h 243"/>
                <a:gd name="T36" fmla="*/ 86 w 150"/>
                <a:gd name="T37" fmla="*/ 2 h 243"/>
                <a:gd name="T38" fmla="*/ 79 w 150"/>
                <a:gd name="T39" fmla="*/ 6 h 243"/>
                <a:gd name="T40" fmla="*/ 73 w 150"/>
                <a:gd name="T41" fmla="*/ 8 h 243"/>
                <a:gd name="T42" fmla="*/ 66 w 150"/>
                <a:gd name="T43" fmla="*/ 14 h 243"/>
                <a:gd name="T44" fmla="*/ 66 w 150"/>
                <a:gd name="T45" fmla="*/ 14 h 243"/>
                <a:gd name="T46" fmla="*/ 66 w 150"/>
                <a:gd name="T47" fmla="*/ 14 h 243"/>
                <a:gd name="T48" fmla="*/ 63 w 150"/>
                <a:gd name="T49" fmla="*/ 18 h 243"/>
                <a:gd name="T50" fmla="*/ 59 w 150"/>
                <a:gd name="T51" fmla="*/ 25 h 243"/>
                <a:gd name="T52" fmla="*/ 52 w 150"/>
                <a:gd name="T53" fmla="*/ 31 h 243"/>
                <a:gd name="T54" fmla="*/ 46 w 150"/>
                <a:gd name="T55" fmla="*/ 39 h 243"/>
                <a:gd name="T56" fmla="*/ 38 w 150"/>
                <a:gd name="T57" fmla="*/ 50 h 243"/>
                <a:gd name="T58" fmla="*/ 31 w 150"/>
                <a:gd name="T59" fmla="*/ 60 h 243"/>
                <a:gd name="T60" fmla="*/ 23 w 150"/>
                <a:gd name="T61" fmla="*/ 73 h 243"/>
                <a:gd name="T62" fmla="*/ 17 w 150"/>
                <a:gd name="T63" fmla="*/ 85 h 243"/>
                <a:gd name="T64" fmla="*/ 13 w 150"/>
                <a:gd name="T65" fmla="*/ 101 h 243"/>
                <a:gd name="T66" fmla="*/ 13 w 150"/>
                <a:gd name="T67" fmla="*/ 101 h 243"/>
                <a:gd name="T68" fmla="*/ 8 w 150"/>
                <a:gd name="T69" fmla="*/ 113 h 243"/>
                <a:gd name="T70" fmla="*/ 4 w 150"/>
                <a:gd name="T71" fmla="*/ 126 h 243"/>
                <a:gd name="T72" fmla="*/ 4 w 150"/>
                <a:gd name="T73" fmla="*/ 138 h 243"/>
                <a:gd name="T74" fmla="*/ 2 w 150"/>
                <a:gd name="T75" fmla="*/ 154 h 243"/>
                <a:gd name="T76" fmla="*/ 0 w 150"/>
                <a:gd name="T77" fmla="*/ 166 h 243"/>
                <a:gd name="T78" fmla="*/ 0 w 150"/>
                <a:gd name="T79" fmla="*/ 179 h 243"/>
                <a:gd name="T80" fmla="*/ 0 w 150"/>
                <a:gd name="T81" fmla="*/ 191 h 243"/>
                <a:gd name="T82" fmla="*/ 2 w 150"/>
                <a:gd name="T83" fmla="*/ 205 h 243"/>
                <a:gd name="T84" fmla="*/ 4 w 150"/>
                <a:gd name="T85" fmla="*/ 218 h 243"/>
                <a:gd name="T86" fmla="*/ 6 w 150"/>
                <a:gd name="T87" fmla="*/ 233 h 243"/>
                <a:gd name="T88" fmla="*/ 54 w 150"/>
                <a:gd name="T89" fmla="*/ 242 h 243"/>
                <a:gd name="T90" fmla="*/ 54 w 150"/>
                <a:gd name="T91" fmla="*/ 242 h 243"/>
                <a:gd name="T92" fmla="*/ 52 w 150"/>
                <a:gd name="T93" fmla="*/ 227 h 243"/>
                <a:gd name="T94" fmla="*/ 54 w 150"/>
                <a:gd name="T95" fmla="*/ 212 h 243"/>
                <a:gd name="T96" fmla="*/ 54 w 150"/>
                <a:gd name="T97" fmla="*/ 200 h 243"/>
                <a:gd name="T98" fmla="*/ 56 w 150"/>
                <a:gd name="T99" fmla="*/ 187 h 243"/>
                <a:gd name="T100" fmla="*/ 61 w 150"/>
                <a:gd name="T101" fmla="*/ 174 h 243"/>
                <a:gd name="T102" fmla="*/ 65 w 150"/>
                <a:gd name="T103" fmla="*/ 161 h 243"/>
                <a:gd name="T104" fmla="*/ 69 w 150"/>
                <a:gd name="T105" fmla="*/ 149 h 243"/>
                <a:gd name="T106" fmla="*/ 73 w 150"/>
                <a:gd name="T107" fmla="*/ 140 h 243"/>
                <a:gd name="T108" fmla="*/ 79 w 150"/>
                <a:gd name="T109" fmla="*/ 133 h 243"/>
                <a:gd name="T110" fmla="*/ 86 w 150"/>
                <a:gd name="T111" fmla="*/ 126 h 243"/>
                <a:gd name="T112" fmla="*/ 86 w 150"/>
                <a:gd name="T113" fmla="*/ 126 h 243"/>
                <a:gd name="T114" fmla="*/ 100 w 150"/>
                <a:gd name="T115" fmla="*/ 113 h 243"/>
                <a:gd name="T116" fmla="*/ 113 w 150"/>
                <a:gd name="T117" fmla="*/ 101 h 243"/>
                <a:gd name="T118" fmla="*/ 123 w 150"/>
                <a:gd name="T119" fmla="*/ 90 h 243"/>
                <a:gd name="T120" fmla="*/ 132 w 150"/>
                <a:gd name="T121" fmla="*/ 83 h 243"/>
                <a:gd name="T122" fmla="*/ 134 w 150"/>
                <a:gd name="T123" fmla="*/ 80 h 243"/>
                <a:gd name="T124" fmla="*/ 134 w 150"/>
                <a:gd name="T125" fmla="*/ 80 h 24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0"/>
                <a:gd name="T190" fmla="*/ 0 h 243"/>
                <a:gd name="T191" fmla="*/ 150 w 150"/>
                <a:gd name="T192" fmla="*/ 243 h 24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0" h="243">
                  <a:moveTo>
                    <a:pt x="134" y="80"/>
                  </a:moveTo>
                  <a:lnTo>
                    <a:pt x="141" y="75"/>
                  </a:lnTo>
                  <a:lnTo>
                    <a:pt x="144" y="69"/>
                  </a:lnTo>
                  <a:lnTo>
                    <a:pt x="146" y="60"/>
                  </a:lnTo>
                  <a:lnTo>
                    <a:pt x="149" y="55"/>
                  </a:lnTo>
                  <a:lnTo>
                    <a:pt x="149" y="46"/>
                  </a:lnTo>
                  <a:lnTo>
                    <a:pt x="149" y="39"/>
                  </a:lnTo>
                  <a:lnTo>
                    <a:pt x="146" y="34"/>
                  </a:lnTo>
                  <a:lnTo>
                    <a:pt x="142" y="25"/>
                  </a:lnTo>
                  <a:lnTo>
                    <a:pt x="141" y="20"/>
                  </a:lnTo>
                  <a:lnTo>
                    <a:pt x="134" y="14"/>
                  </a:lnTo>
                  <a:lnTo>
                    <a:pt x="128" y="8"/>
                  </a:lnTo>
                  <a:lnTo>
                    <a:pt x="121" y="4"/>
                  </a:lnTo>
                  <a:lnTo>
                    <a:pt x="116" y="2"/>
                  </a:lnTo>
                  <a:lnTo>
                    <a:pt x="109" y="0"/>
                  </a:lnTo>
                  <a:lnTo>
                    <a:pt x="100" y="0"/>
                  </a:lnTo>
                  <a:lnTo>
                    <a:pt x="94" y="0"/>
                  </a:lnTo>
                  <a:lnTo>
                    <a:pt x="86" y="2"/>
                  </a:lnTo>
                  <a:lnTo>
                    <a:pt x="79" y="6"/>
                  </a:lnTo>
                  <a:lnTo>
                    <a:pt x="73" y="8"/>
                  </a:lnTo>
                  <a:lnTo>
                    <a:pt x="66" y="14"/>
                  </a:lnTo>
                  <a:lnTo>
                    <a:pt x="63" y="18"/>
                  </a:lnTo>
                  <a:lnTo>
                    <a:pt x="59" y="25"/>
                  </a:lnTo>
                  <a:lnTo>
                    <a:pt x="52" y="31"/>
                  </a:lnTo>
                  <a:lnTo>
                    <a:pt x="46" y="39"/>
                  </a:lnTo>
                  <a:lnTo>
                    <a:pt x="38" y="50"/>
                  </a:lnTo>
                  <a:lnTo>
                    <a:pt x="31" y="60"/>
                  </a:lnTo>
                  <a:lnTo>
                    <a:pt x="23" y="73"/>
                  </a:lnTo>
                  <a:lnTo>
                    <a:pt x="17" y="85"/>
                  </a:lnTo>
                  <a:lnTo>
                    <a:pt x="13" y="101"/>
                  </a:lnTo>
                  <a:lnTo>
                    <a:pt x="8" y="113"/>
                  </a:lnTo>
                  <a:lnTo>
                    <a:pt x="4" y="126"/>
                  </a:lnTo>
                  <a:lnTo>
                    <a:pt x="4" y="138"/>
                  </a:lnTo>
                  <a:lnTo>
                    <a:pt x="2" y="154"/>
                  </a:lnTo>
                  <a:lnTo>
                    <a:pt x="0" y="166"/>
                  </a:lnTo>
                  <a:lnTo>
                    <a:pt x="0" y="179"/>
                  </a:lnTo>
                  <a:lnTo>
                    <a:pt x="0" y="191"/>
                  </a:lnTo>
                  <a:lnTo>
                    <a:pt x="2" y="205"/>
                  </a:lnTo>
                  <a:lnTo>
                    <a:pt x="4" y="218"/>
                  </a:lnTo>
                  <a:lnTo>
                    <a:pt x="6" y="233"/>
                  </a:lnTo>
                  <a:lnTo>
                    <a:pt x="54" y="242"/>
                  </a:lnTo>
                  <a:lnTo>
                    <a:pt x="52" y="227"/>
                  </a:lnTo>
                  <a:lnTo>
                    <a:pt x="54" y="212"/>
                  </a:lnTo>
                  <a:lnTo>
                    <a:pt x="54" y="200"/>
                  </a:lnTo>
                  <a:lnTo>
                    <a:pt x="56" y="187"/>
                  </a:lnTo>
                  <a:lnTo>
                    <a:pt x="61" y="174"/>
                  </a:lnTo>
                  <a:lnTo>
                    <a:pt x="65" y="161"/>
                  </a:lnTo>
                  <a:lnTo>
                    <a:pt x="69" y="149"/>
                  </a:lnTo>
                  <a:lnTo>
                    <a:pt x="73" y="140"/>
                  </a:lnTo>
                  <a:lnTo>
                    <a:pt x="79" y="133"/>
                  </a:lnTo>
                  <a:lnTo>
                    <a:pt x="86" y="126"/>
                  </a:lnTo>
                  <a:lnTo>
                    <a:pt x="100" y="113"/>
                  </a:lnTo>
                  <a:lnTo>
                    <a:pt x="113" y="101"/>
                  </a:lnTo>
                  <a:lnTo>
                    <a:pt x="123" y="90"/>
                  </a:lnTo>
                  <a:lnTo>
                    <a:pt x="132" y="83"/>
                  </a:lnTo>
                  <a:lnTo>
                    <a:pt x="134" y="80"/>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287" name="Freeform 24"/>
            <p:cNvSpPr>
              <a:spLocks/>
            </p:cNvSpPr>
            <p:nvPr/>
          </p:nvSpPr>
          <p:spPr bwMode="auto">
            <a:xfrm>
              <a:off x="2067" y="1006"/>
              <a:ext cx="150" cy="243"/>
            </a:xfrm>
            <a:custGeom>
              <a:avLst/>
              <a:gdLst>
                <a:gd name="T0" fmla="*/ 134 w 150"/>
                <a:gd name="T1" fmla="*/ 80 h 243"/>
                <a:gd name="T2" fmla="*/ 141 w 150"/>
                <a:gd name="T3" fmla="*/ 75 h 243"/>
                <a:gd name="T4" fmla="*/ 144 w 150"/>
                <a:gd name="T5" fmla="*/ 69 h 243"/>
                <a:gd name="T6" fmla="*/ 146 w 150"/>
                <a:gd name="T7" fmla="*/ 60 h 243"/>
                <a:gd name="T8" fmla="*/ 149 w 150"/>
                <a:gd name="T9" fmla="*/ 55 h 243"/>
                <a:gd name="T10" fmla="*/ 149 w 150"/>
                <a:gd name="T11" fmla="*/ 46 h 243"/>
                <a:gd name="T12" fmla="*/ 149 w 150"/>
                <a:gd name="T13" fmla="*/ 39 h 243"/>
                <a:gd name="T14" fmla="*/ 146 w 150"/>
                <a:gd name="T15" fmla="*/ 34 h 243"/>
                <a:gd name="T16" fmla="*/ 142 w 150"/>
                <a:gd name="T17" fmla="*/ 25 h 243"/>
                <a:gd name="T18" fmla="*/ 141 w 150"/>
                <a:gd name="T19" fmla="*/ 20 h 243"/>
                <a:gd name="T20" fmla="*/ 134 w 150"/>
                <a:gd name="T21" fmla="*/ 14 h 243"/>
                <a:gd name="T22" fmla="*/ 134 w 150"/>
                <a:gd name="T23" fmla="*/ 14 h 243"/>
                <a:gd name="T24" fmla="*/ 128 w 150"/>
                <a:gd name="T25" fmla="*/ 8 h 243"/>
                <a:gd name="T26" fmla="*/ 121 w 150"/>
                <a:gd name="T27" fmla="*/ 4 h 243"/>
                <a:gd name="T28" fmla="*/ 116 w 150"/>
                <a:gd name="T29" fmla="*/ 2 h 243"/>
                <a:gd name="T30" fmla="*/ 109 w 150"/>
                <a:gd name="T31" fmla="*/ 0 h 243"/>
                <a:gd name="T32" fmla="*/ 100 w 150"/>
                <a:gd name="T33" fmla="*/ 0 h 243"/>
                <a:gd name="T34" fmla="*/ 94 w 150"/>
                <a:gd name="T35" fmla="*/ 0 h 243"/>
                <a:gd name="T36" fmla="*/ 86 w 150"/>
                <a:gd name="T37" fmla="*/ 2 h 243"/>
                <a:gd name="T38" fmla="*/ 79 w 150"/>
                <a:gd name="T39" fmla="*/ 6 h 243"/>
                <a:gd name="T40" fmla="*/ 73 w 150"/>
                <a:gd name="T41" fmla="*/ 8 h 243"/>
                <a:gd name="T42" fmla="*/ 66 w 150"/>
                <a:gd name="T43" fmla="*/ 14 h 243"/>
                <a:gd name="T44" fmla="*/ 66 w 150"/>
                <a:gd name="T45" fmla="*/ 14 h 243"/>
                <a:gd name="T46" fmla="*/ 66 w 150"/>
                <a:gd name="T47" fmla="*/ 14 h 243"/>
                <a:gd name="T48" fmla="*/ 63 w 150"/>
                <a:gd name="T49" fmla="*/ 18 h 243"/>
                <a:gd name="T50" fmla="*/ 59 w 150"/>
                <a:gd name="T51" fmla="*/ 25 h 243"/>
                <a:gd name="T52" fmla="*/ 52 w 150"/>
                <a:gd name="T53" fmla="*/ 31 h 243"/>
                <a:gd name="T54" fmla="*/ 46 w 150"/>
                <a:gd name="T55" fmla="*/ 39 h 243"/>
                <a:gd name="T56" fmla="*/ 38 w 150"/>
                <a:gd name="T57" fmla="*/ 50 h 243"/>
                <a:gd name="T58" fmla="*/ 31 w 150"/>
                <a:gd name="T59" fmla="*/ 60 h 243"/>
                <a:gd name="T60" fmla="*/ 23 w 150"/>
                <a:gd name="T61" fmla="*/ 73 h 243"/>
                <a:gd name="T62" fmla="*/ 17 w 150"/>
                <a:gd name="T63" fmla="*/ 85 h 243"/>
                <a:gd name="T64" fmla="*/ 13 w 150"/>
                <a:gd name="T65" fmla="*/ 101 h 243"/>
                <a:gd name="T66" fmla="*/ 13 w 150"/>
                <a:gd name="T67" fmla="*/ 101 h 243"/>
                <a:gd name="T68" fmla="*/ 8 w 150"/>
                <a:gd name="T69" fmla="*/ 113 h 243"/>
                <a:gd name="T70" fmla="*/ 4 w 150"/>
                <a:gd name="T71" fmla="*/ 126 h 243"/>
                <a:gd name="T72" fmla="*/ 4 w 150"/>
                <a:gd name="T73" fmla="*/ 138 h 243"/>
                <a:gd name="T74" fmla="*/ 2 w 150"/>
                <a:gd name="T75" fmla="*/ 154 h 243"/>
                <a:gd name="T76" fmla="*/ 0 w 150"/>
                <a:gd name="T77" fmla="*/ 166 h 243"/>
                <a:gd name="T78" fmla="*/ 0 w 150"/>
                <a:gd name="T79" fmla="*/ 179 h 243"/>
                <a:gd name="T80" fmla="*/ 0 w 150"/>
                <a:gd name="T81" fmla="*/ 191 h 243"/>
                <a:gd name="T82" fmla="*/ 2 w 150"/>
                <a:gd name="T83" fmla="*/ 205 h 243"/>
                <a:gd name="T84" fmla="*/ 4 w 150"/>
                <a:gd name="T85" fmla="*/ 218 h 243"/>
                <a:gd name="T86" fmla="*/ 6 w 150"/>
                <a:gd name="T87" fmla="*/ 233 h 243"/>
                <a:gd name="T88" fmla="*/ 54 w 150"/>
                <a:gd name="T89" fmla="*/ 242 h 243"/>
                <a:gd name="T90" fmla="*/ 54 w 150"/>
                <a:gd name="T91" fmla="*/ 242 h 243"/>
                <a:gd name="T92" fmla="*/ 52 w 150"/>
                <a:gd name="T93" fmla="*/ 227 h 243"/>
                <a:gd name="T94" fmla="*/ 54 w 150"/>
                <a:gd name="T95" fmla="*/ 212 h 243"/>
                <a:gd name="T96" fmla="*/ 54 w 150"/>
                <a:gd name="T97" fmla="*/ 200 h 243"/>
                <a:gd name="T98" fmla="*/ 56 w 150"/>
                <a:gd name="T99" fmla="*/ 187 h 243"/>
                <a:gd name="T100" fmla="*/ 61 w 150"/>
                <a:gd name="T101" fmla="*/ 174 h 243"/>
                <a:gd name="T102" fmla="*/ 65 w 150"/>
                <a:gd name="T103" fmla="*/ 161 h 243"/>
                <a:gd name="T104" fmla="*/ 69 w 150"/>
                <a:gd name="T105" fmla="*/ 149 h 243"/>
                <a:gd name="T106" fmla="*/ 73 w 150"/>
                <a:gd name="T107" fmla="*/ 140 h 243"/>
                <a:gd name="T108" fmla="*/ 79 w 150"/>
                <a:gd name="T109" fmla="*/ 133 h 243"/>
                <a:gd name="T110" fmla="*/ 86 w 150"/>
                <a:gd name="T111" fmla="*/ 126 h 243"/>
                <a:gd name="T112" fmla="*/ 86 w 150"/>
                <a:gd name="T113" fmla="*/ 126 h 243"/>
                <a:gd name="T114" fmla="*/ 100 w 150"/>
                <a:gd name="T115" fmla="*/ 113 h 243"/>
                <a:gd name="T116" fmla="*/ 113 w 150"/>
                <a:gd name="T117" fmla="*/ 101 h 243"/>
                <a:gd name="T118" fmla="*/ 123 w 150"/>
                <a:gd name="T119" fmla="*/ 90 h 243"/>
                <a:gd name="T120" fmla="*/ 132 w 150"/>
                <a:gd name="T121" fmla="*/ 83 h 243"/>
                <a:gd name="T122" fmla="*/ 134 w 150"/>
                <a:gd name="T123" fmla="*/ 80 h 243"/>
                <a:gd name="T124" fmla="*/ 134 w 150"/>
                <a:gd name="T125" fmla="*/ 80 h 24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0"/>
                <a:gd name="T190" fmla="*/ 0 h 243"/>
                <a:gd name="T191" fmla="*/ 150 w 150"/>
                <a:gd name="T192" fmla="*/ 243 h 24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0" h="243">
                  <a:moveTo>
                    <a:pt x="134" y="80"/>
                  </a:moveTo>
                  <a:lnTo>
                    <a:pt x="141" y="75"/>
                  </a:lnTo>
                  <a:lnTo>
                    <a:pt x="144" y="69"/>
                  </a:lnTo>
                  <a:lnTo>
                    <a:pt x="146" y="60"/>
                  </a:lnTo>
                  <a:lnTo>
                    <a:pt x="149" y="55"/>
                  </a:lnTo>
                  <a:lnTo>
                    <a:pt x="149" y="46"/>
                  </a:lnTo>
                  <a:lnTo>
                    <a:pt x="149" y="39"/>
                  </a:lnTo>
                  <a:lnTo>
                    <a:pt x="146" y="34"/>
                  </a:lnTo>
                  <a:lnTo>
                    <a:pt x="142" y="25"/>
                  </a:lnTo>
                  <a:lnTo>
                    <a:pt x="141" y="20"/>
                  </a:lnTo>
                  <a:lnTo>
                    <a:pt x="134" y="14"/>
                  </a:lnTo>
                  <a:lnTo>
                    <a:pt x="128" y="8"/>
                  </a:lnTo>
                  <a:lnTo>
                    <a:pt x="121" y="4"/>
                  </a:lnTo>
                  <a:lnTo>
                    <a:pt x="116" y="2"/>
                  </a:lnTo>
                  <a:lnTo>
                    <a:pt x="109" y="0"/>
                  </a:lnTo>
                  <a:lnTo>
                    <a:pt x="100" y="0"/>
                  </a:lnTo>
                  <a:lnTo>
                    <a:pt x="94" y="0"/>
                  </a:lnTo>
                  <a:lnTo>
                    <a:pt x="86" y="2"/>
                  </a:lnTo>
                  <a:lnTo>
                    <a:pt x="79" y="6"/>
                  </a:lnTo>
                  <a:lnTo>
                    <a:pt x="73" y="8"/>
                  </a:lnTo>
                  <a:lnTo>
                    <a:pt x="66" y="14"/>
                  </a:lnTo>
                  <a:lnTo>
                    <a:pt x="63" y="18"/>
                  </a:lnTo>
                  <a:lnTo>
                    <a:pt x="59" y="25"/>
                  </a:lnTo>
                  <a:lnTo>
                    <a:pt x="52" y="31"/>
                  </a:lnTo>
                  <a:lnTo>
                    <a:pt x="46" y="39"/>
                  </a:lnTo>
                  <a:lnTo>
                    <a:pt x="38" y="50"/>
                  </a:lnTo>
                  <a:lnTo>
                    <a:pt x="31" y="60"/>
                  </a:lnTo>
                  <a:lnTo>
                    <a:pt x="23" y="73"/>
                  </a:lnTo>
                  <a:lnTo>
                    <a:pt x="17" y="85"/>
                  </a:lnTo>
                  <a:lnTo>
                    <a:pt x="13" y="101"/>
                  </a:lnTo>
                  <a:lnTo>
                    <a:pt x="8" y="113"/>
                  </a:lnTo>
                  <a:lnTo>
                    <a:pt x="4" y="126"/>
                  </a:lnTo>
                  <a:lnTo>
                    <a:pt x="4" y="138"/>
                  </a:lnTo>
                  <a:lnTo>
                    <a:pt x="2" y="154"/>
                  </a:lnTo>
                  <a:lnTo>
                    <a:pt x="0" y="166"/>
                  </a:lnTo>
                  <a:lnTo>
                    <a:pt x="0" y="179"/>
                  </a:lnTo>
                  <a:lnTo>
                    <a:pt x="0" y="191"/>
                  </a:lnTo>
                  <a:lnTo>
                    <a:pt x="2" y="205"/>
                  </a:lnTo>
                  <a:lnTo>
                    <a:pt x="4" y="218"/>
                  </a:lnTo>
                  <a:lnTo>
                    <a:pt x="6" y="233"/>
                  </a:lnTo>
                  <a:lnTo>
                    <a:pt x="54" y="242"/>
                  </a:lnTo>
                  <a:lnTo>
                    <a:pt x="52" y="227"/>
                  </a:lnTo>
                  <a:lnTo>
                    <a:pt x="54" y="212"/>
                  </a:lnTo>
                  <a:lnTo>
                    <a:pt x="54" y="200"/>
                  </a:lnTo>
                  <a:lnTo>
                    <a:pt x="56" y="187"/>
                  </a:lnTo>
                  <a:lnTo>
                    <a:pt x="61" y="174"/>
                  </a:lnTo>
                  <a:lnTo>
                    <a:pt x="65" y="161"/>
                  </a:lnTo>
                  <a:lnTo>
                    <a:pt x="69" y="149"/>
                  </a:lnTo>
                  <a:lnTo>
                    <a:pt x="73" y="140"/>
                  </a:lnTo>
                  <a:lnTo>
                    <a:pt x="79" y="133"/>
                  </a:lnTo>
                  <a:lnTo>
                    <a:pt x="86" y="126"/>
                  </a:lnTo>
                  <a:lnTo>
                    <a:pt x="100" y="113"/>
                  </a:lnTo>
                  <a:lnTo>
                    <a:pt x="113" y="101"/>
                  </a:lnTo>
                  <a:lnTo>
                    <a:pt x="123" y="90"/>
                  </a:lnTo>
                  <a:lnTo>
                    <a:pt x="132" y="83"/>
                  </a:lnTo>
                  <a:lnTo>
                    <a:pt x="134" y="80"/>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288" name="Freeform 25"/>
            <p:cNvSpPr>
              <a:spLocks/>
            </p:cNvSpPr>
            <p:nvPr/>
          </p:nvSpPr>
          <p:spPr bwMode="auto">
            <a:xfrm>
              <a:off x="1656" y="1764"/>
              <a:ext cx="96" cy="96"/>
            </a:xfrm>
            <a:custGeom>
              <a:avLst/>
              <a:gdLst>
                <a:gd name="T0" fmla="*/ 46 w 96"/>
                <a:gd name="T1" fmla="*/ 95 h 96"/>
                <a:gd name="T2" fmla="*/ 60 w 96"/>
                <a:gd name="T3" fmla="*/ 92 h 96"/>
                <a:gd name="T4" fmla="*/ 74 w 96"/>
                <a:gd name="T5" fmla="*/ 83 h 96"/>
                <a:gd name="T6" fmla="*/ 83 w 96"/>
                <a:gd name="T7" fmla="*/ 74 h 96"/>
                <a:gd name="T8" fmla="*/ 90 w 96"/>
                <a:gd name="T9" fmla="*/ 60 h 96"/>
                <a:gd name="T10" fmla="*/ 95 w 96"/>
                <a:gd name="T11" fmla="*/ 46 h 96"/>
                <a:gd name="T12" fmla="*/ 95 w 96"/>
                <a:gd name="T13" fmla="*/ 46 h 96"/>
                <a:gd name="T14" fmla="*/ 90 w 96"/>
                <a:gd name="T15" fmla="*/ 32 h 96"/>
                <a:gd name="T16" fmla="*/ 83 w 96"/>
                <a:gd name="T17" fmla="*/ 18 h 96"/>
                <a:gd name="T18" fmla="*/ 74 w 96"/>
                <a:gd name="T19" fmla="*/ 8 h 96"/>
                <a:gd name="T20" fmla="*/ 60 w 96"/>
                <a:gd name="T21" fmla="*/ 2 h 96"/>
                <a:gd name="T22" fmla="*/ 46 w 96"/>
                <a:gd name="T23" fmla="*/ 0 h 96"/>
                <a:gd name="T24" fmla="*/ 46 w 96"/>
                <a:gd name="T25" fmla="*/ 0 h 96"/>
                <a:gd name="T26" fmla="*/ 30 w 96"/>
                <a:gd name="T27" fmla="*/ 2 h 96"/>
                <a:gd name="T28" fmla="*/ 16 w 96"/>
                <a:gd name="T29" fmla="*/ 8 h 96"/>
                <a:gd name="T30" fmla="*/ 7 w 96"/>
                <a:gd name="T31" fmla="*/ 18 h 96"/>
                <a:gd name="T32" fmla="*/ 0 w 96"/>
                <a:gd name="T33" fmla="*/ 32 h 96"/>
                <a:gd name="T34" fmla="*/ 0 w 96"/>
                <a:gd name="T35" fmla="*/ 46 h 96"/>
                <a:gd name="T36" fmla="*/ 0 w 96"/>
                <a:gd name="T37" fmla="*/ 46 h 96"/>
                <a:gd name="T38" fmla="*/ 1 w 96"/>
                <a:gd name="T39" fmla="*/ 60 h 96"/>
                <a:gd name="T40" fmla="*/ 7 w 96"/>
                <a:gd name="T41" fmla="*/ 76 h 96"/>
                <a:gd name="T42" fmla="*/ 18 w 96"/>
                <a:gd name="T43" fmla="*/ 86 h 96"/>
                <a:gd name="T44" fmla="*/ 30 w 96"/>
                <a:gd name="T45" fmla="*/ 92 h 96"/>
                <a:gd name="T46" fmla="*/ 46 w 96"/>
                <a:gd name="T47" fmla="*/ 95 h 96"/>
                <a:gd name="T48" fmla="*/ 46 w 96"/>
                <a:gd name="T49" fmla="*/ 95 h 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6"/>
                <a:gd name="T76" fmla="*/ 0 h 96"/>
                <a:gd name="T77" fmla="*/ 96 w 96"/>
                <a:gd name="T78" fmla="*/ 96 h 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6" h="96">
                  <a:moveTo>
                    <a:pt x="46" y="95"/>
                  </a:moveTo>
                  <a:lnTo>
                    <a:pt x="60" y="92"/>
                  </a:lnTo>
                  <a:lnTo>
                    <a:pt x="74" y="83"/>
                  </a:lnTo>
                  <a:lnTo>
                    <a:pt x="83" y="74"/>
                  </a:lnTo>
                  <a:lnTo>
                    <a:pt x="90" y="60"/>
                  </a:lnTo>
                  <a:lnTo>
                    <a:pt x="95" y="46"/>
                  </a:lnTo>
                  <a:lnTo>
                    <a:pt x="90" y="32"/>
                  </a:lnTo>
                  <a:lnTo>
                    <a:pt x="83" y="18"/>
                  </a:lnTo>
                  <a:lnTo>
                    <a:pt x="74" y="8"/>
                  </a:lnTo>
                  <a:lnTo>
                    <a:pt x="60" y="2"/>
                  </a:lnTo>
                  <a:lnTo>
                    <a:pt x="46" y="0"/>
                  </a:lnTo>
                  <a:lnTo>
                    <a:pt x="30" y="2"/>
                  </a:lnTo>
                  <a:lnTo>
                    <a:pt x="16" y="8"/>
                  </a:lnTo>
                  <a:lnTo>
                    <a:pt x="7" y="18"/>
                  </a:lnTo>
                  <a:lnTo>
                    <a:pt x="0" y="32"/>
                  </a:lnTo>
                  <a:lnTo>
                    <a:pt x="0" y="46"/>
                  </a:lnTo>
                  <a:lnTo>
                    <a:pt x="1" y="60"/>
                  </a:lnTo>
                  <a:lnTo>
                    <a:pt x="7" y="76"/>
                  </a:lnTo>
                  <a:lnTo>
                    <a:pt x="18" y="86"/>
                  </a:lnTo>
                  <a:lnTo>
                    <a:pt x="30" y="92"/>
                  </a:lnTo>
                  <a:lnTo>
                    <a:pt x="46" y="95"/>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289" name="Freeform 26"/>
            <p:cNvSpPr>
              <a:spLocks/>
            </p:cNvSpPr>
            <p:nvPr/>
          </p:nvSpPr>
          <p:spPr bwMode="auto">
            <a:xfrm>
              <a:off x="1656" y="1764"/>
              <a:ext cx="96" cy="96"/>
            </a:xfrm>
            <a:custGeom>
              <a:avLst/>
              <a:gdLst>
                <a:gd name="T0" fmla="*/ 46 w 96"/>
                <a:gd name="T1" fmla="*/ 95 h 96"/>
                <a:gd name="T2" fmla="*/ 60 w 96"/>
                <a:gd name="T3" fmla="*/ 92 h 96"/>
                <a:gd name="T4" fmla="*/ 74 w 96"/>
                <a:gd name="T5" fmla="*/ 83 h 96"/>
                <a:gd name="T6" fmla="*/ 83 w 96"/>
                <a:gd name="T7" fmla="*/ 74 h 96"/>
                <a:gd name="T8" fmla="*/ 90 w 96"/>
                <a:gd name="T9" fmla="*/ 60 h 96"/>
                <a:gd name="T10" fmla="*/ 95 w 96"/>
                <a:gd name="T11" fmla="*/ 46 h 96"/>
                <a:gd name="T12" fmla="*/ 95 w 96"/>
                <a:gd name="T13" fmla="*/ 46 h 96"/>
                <a:gd name="T14" fmla="*/ 90 w 96"/>
                <a:gd name="T15" fmla="*/ 32 h 96"/>
                <a:gd name="T16" fmla="*/ 83 w 96"/>
                <a:gd name="T17" fmla="*/ 18 h 96"/>
                <a:gd name="T18" fmla="*/ 74 w 96"/>
                <a:gd name="T19" fmla="*/ 8 h 96"/>
                <a:gd name="T20" fmla="*/ 60 w 96"/>
                <a:gd name="T21" fmla="*/ 2 h 96"/>
                <a:gd name="T22" fmla="*/ 46 w 96"/>
                <a:gd name="T23" fmla="*/ 0 h 96"/>
                <a:gd name="T24" fmla="*/ 46 w 96"/>
                <a:gd name="T25" fmla="*/ 0 h 96"/>
                <a:gd name="T26" fmla="*/ 30 w 96"/>
                <a:gd name="T27" fmla="*/ 2 h 96"/>
                <a:gd name="T28" fmla="*/ 16 w 96"/>
                <a:gd name="T29" fmla="*/ 8 h 96"/>
                <a:gd name="T30" fmla="*/ 7 w 96"/>
                <a:gd name="T31" fmla="*/ 18 h 96"/>
                <a:gd name="T32" fmla="*/ 0 w 96"/>
                <a:gd name="T33" fmla="*/ 32 h 96"/>
                <a:gd name="T34" fmla="*/ 0 w 96"/>
                <a:gd name="T35" fmla="*/ 46 h 96"/>
                <a:gd name="T36" fmla="*/ 0 w 96"/>
                <a:gd name="T37" fmla="*/ 46 h 96"/>
                <a:gd name="T38" fmla="*/ 1 w 96"/>
                <a:gd name="T39" fmla="*/ 60 h 96"/>
                <a:gd name="T40" fmla="*/ 7 w 96"/>
                <a:gd name="T41" fmla="*/ 76 h 96"/>
                <a:gd name="T42" fmla="*/ 18 w 96"/>
                <a:gd name="T43" fmla="*/ 86 h 96"/>
                <a:gd name="T44" fmla="*/ 30 w 96"/>
                <a:gd name="T45" fmla="*/ 92 h 96"/>
                <a:gd name="T46" fmla="*/ 46 w 96"/>
                <a:gd name="T47" fmla="*/ 95 h 96"/>
                <a:gd name="T48" fmla="*/ 46 w 96"/>
                <a:gd name="T49" fmla="*/ 95 h 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6"/>
                <a:gd name="T76" fmla="*/ 0 h 96"/>
                <a:gd name="T77" fmla="*/ 96 w 96"/>
                <a:gd name="T78" fmla="*/ 96 h 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6" h="96">
                  <a:moveTo>
                    <a:pt x="46" y="95"/>
                  </a:moveTo>
                  <a:lnTo>
                    <a:pt x="60" y="92"/>
                  </a:lnTo>
                  <a:lnTo>
                    <a:pt x="74" y="83"/>
                  </a:lnTo>
                  <a:lnTo>
                    <a:pt x="83" y="74"/>
                  </a:lnTo>
                  <a:lnTo>
                    <a:pt x="90" y="60"/>
                  </a:lnTo>
                  <a:lnTo>
                    <a:pt x="95" y="46"/>
                  </a:lnTo>
                  <a:lnTo>
                    <a:pt x="90" y="32"/>
                  </a:lnTo>
                  <a:lnTo>
                    <a:pt x="83" y="18"/>
                  </a:lnTo>
                  <a:lnTo>
                    <a:pt x="74" y="8"/>
                  </a:lnTo>
                  <a:lnTo>
                    <a:pt x="60" y="2"/>
                  </a:lnTo>
                  <a:lnTo>
                    <a:pt x="46" y="0"/>
                  </a:lnTo>
                  <a:lnTo>
                    <a:pt x="30" y="2"/>
                  </a:lnTo>
                  <a:lnTo>
                    <a:pt x="16" y="8"/>
                  </a:lnTo>
                  <a:lnTo>
                    <a:pt x="7" y="18"/>
                  </a:lnTo>
                  <a:lnTo>
                    <a:pt x="0" y="32"/>
                  </a:lnTo>
                  <a:lnTo>
                    <a:pt x="0" y="46"/>
                  </a:lnTo>
                  <a:lnTo>
                    <a:pt x="1" y="60"/>
                  </a:lnTo>
                  <a:lnTo>
                    <a:pt x="7" y="76"/>
                  </a:lnTo>
                  <a:lnTo>
                    <a:pt x="18" y="86"/>
                  </a:lnTo>
                  <a:lnTo>
                    <a:pt x="30" y="92"/>
                  </a:lnTo>
                  <a:lnTo>
                    <a:pt x="46" y="95"/>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290" name="Freeform 27"/>
            <p:cNvSpPr>
              <a:spLocks/>
            </p:cNvSpPr>
            <p:nvPr/>
          </p:nvSpPr>
          <p:spPr bwMode="auto">
            <a:xfrm>
              <a:off x="1205" y="917"/>
              <a:ext cx="629" cy="823"/>
            </a:xfrm>
            <a:custGeom>
              <a:avLst/>
              <a:gdLst>
                <a:gd name="T0" fmla="*/ 283 w 629"/>
                <a:gd name="T1" fmla="*/ 37 h 823"/>
                <a:gd name="T2" fmla="*/ 285 w 629"/>
                <a:gd name="T3" fmla="*/ 20 h 823"/>
                <a:gd name="T4" fmla="*/ 279 w 629"/>
                <a:gd name="T5" fmla="*/ 5 h 823"/>
                <a:gd name="T6" fmla="*/ 273 w 629"/>
                <a:gd name="T7" fmla="*/ 1 h 823"/>
                <a:gd name="T8" fmla="*/ 256 w 629"/>
                <a:gd name="T9" fmla="*/ 0 h 823"/>
                <a:gd name="T10" fmla="*/ 241 w 629"/>
                <a:gd name="T11" fmla="*/ 5 h 823"/>
                <a:gd name="T12" fmla="*/ 237 w 629"/>
                <a:gd name="T13" fmla="*/ 9 h 823"/>
                <a:gd name="T14" fmla="*/ 218 w 629"/>
                <a:gd name="T15" fmla="*/ 33 h 823"/>
                <a:gd name="T16" fmla="*/ 186 w 629"/>
                <a:gd name="T17" fmla="*/ 71 h 823"/>
                <a:gd name="T18" fmla="*/ 149 w 629"/>
                <a:gd name="T19" fmla="*/ 115 h 823"/>
                <a:gd name="T20" fmla="*/ 115 w 629"/>
                <a:gd name="T21" fmla="*/ 155 h 823"/>
                <a:gd name="T22" fmla="*/ 101 w 629"/>
                <a:gd name="T23" fmla="*/ 170 h 823"/>
                <a:gd name="T24" fmla="*/ 75 w 629"/>
                <a:gd name="T25" fmla="*/ 206 h 823"/>
                <a:gd name="T26" fmla="*/ 48 w 629"/>
                <a:gd name="T27" fmla="*/ 258 h 823"/>
                <a:gd name="T28" fmla="*/ 23 w 629"/>
                <a:gd name="T29" fmla="*/ 319 h 823"/>
                <a:gd name="T30" fmla="*/ 3 w 629"/>
                <a:gd name="T31" fmla="*/ 385 h 823"/>
                <a:gd name="T32" fmla="*/ 0 w 629"/>
                <a:gd name="T33" fmla="*/ 446 h 823"/>
                <a:gd name="T34" fmla="*/ 2 w 629"/>
                <a:gd name="T35" fmla="*/ 476 h 823"/>
                <a:gd name="T36" fmla="*/ 9 w 629"/>
                <a:gd name="T37" fmla="*/ 535 h 823"/>
                <a:gd name="T38" fmla="*/ 25 w 629"/>
                <a:gd name="T39" fmla="*/ 591 h 823"/>
                <a:gd name="T40" fmla="*/ 46 w 629"/>
                <a:gd name="T41" fmla="*/ 642 h 823"/>
                <a:gd name="T42" fmla="*/ 75 w 629"/>
                <a:gd name="T43" fmla="*/ 685 h 823"/>
                <a:gd name="T44" fmla="*/ 92 w 629"/>
                <a:gd name="T45" fmla="*/ 704 h 823"/>
                <a:gd name="T46" fmla="*/ 131 w 629"/>
                <a:gd name="T47" fmla="*/ 734 h 823"/>
                <a:gd name="T48" fmla="*/ 178 w 629"/>
                <a:gd name="T49" fmla="*/ 766 h 823"/>
                <a:gd name="T50" fmla="*/ 230 w 629"/>
                <a:gd name="T51" fmla="*/ 794 h 823"/>
                <a:gd name="T52" fmla="*/ 290 w 629"/>
                <a:gd name="T53" fmla="*/ 813 h 823"/>
                <a:gd name="T54" fmla="*/ 357 w 629"/>
                <a:gd name="T55" fmla="*/ 822 h 823"/>
                <a:gd name="T56" fmla="*/ 391 w 629"/>
                <a:gd name="T57" fmla="*/ 822 h 823"/>
                <a:gd name="T58" fmla="*/ 444 w 629"/>
                <a:gd name="T59" fmla="*/ 822 h 823"/>
                <a:gd name="T60" fmla="*/ 483 w 629"/>
                <a:gd name="T61" fmla="*/ 817 h 823"/>
                <a:gd name="T62" fmla="*/ 518 w 629"/>
                <a:gd name="T63" fmla="*/ 810 h 823"/>
                <a:gd name="T64" fmla="*/ 547 w 629"/>
                <a:gd name="T65" fmla="*/ 803 h 823"/>
                <a:gd name="T66" fmla="*/ 628 w 629"/>
                <a:gd name="T67" fmla="*/ 697 h 823"/>
                <a:gd name="T68" fmla="*/ 610 w 629"/>
                <a:gd name="T69" fmla="*/ 704 h 823"/>
                <a:gd name="T70" fmla="*/ 573 w 629"/>
                <a:gd name="T71" fmla="*/ 714 h 823"/>
                <a:gd name="T72" fmla="*/ 529 w 629"/>
                <a:gd name="T73" fmla="*/ 725 h 823"/>
                <a:gd name="T74" fmla="*/ 486 w 629"/>
                <a:gd name="T75" fmla="*/ 733 h 823"/>
                <a:gd name="T76" fmla="*/ 444 w 629"/>
                <a:gd name="T77" fmla="*/ 737 h 823"/>
                <a:gd name="T78" fmla="*/ 423 w 629"/>
                <a:gd name="T79" fmla="*/ 734 h 823"/>
                <a:gd name="T80" fmla="*/ 380 w 629"/>
                <a:gd name="T81" fmla="*/ 729 h 823"/>
                <a:gd name="T82" fmla="*/ 329 w 629"/>
                <a:gd name="T83" fmla="*/ 711 h 823"/>
                <a:gd name="T84" fmla="*/ 279 w 629"/>
                <a:gd name="T85" fmla="*/ 688 h 823"/>
                <a:gd name="T86" fmla="*/ 230 w 629"/>
                <a:gd name="T87" fmla="*/ 660 h 823"/>
                <a:gd name="T88" fmla="*/ 193 w 629"/>
                <a:gd name="T89" fmla="*/ 628 h 823"/>
                <a:gd name="T90" fmla="*/ 177 w 629"/>
                <a:gd name="T91" fmla="*/ 611 h 823"/>
                <a:gd name="T92" fmla="*/ 147 w 629"/>
                <a:gd name="T93" fmla="*/ 575 h 823"/>
                <a:gd name="T94" fmla="*/ 119 w 629"/>
                <a:gd name="T95" fmla="*/ 533 h 823"/>
                <a:gd name="T96" fmla="*/ 98 w 629"/>
                <a:gd name="T97" fmla="*/ 489 h 823"/>
                <a:gd name="T98" fmla="*/ 87 w 629"/>
                <a:gd name="T99" fmla="*/ 440 h 823"/>
                <a:gd name="T100" fmla="*/ 87 w 629"/>
                <a:gd name="T101" fmla="*/ 416 h 823"/>
                <a:gd name="T102" fmla="*/ 92 w 629"/>
                <a:gd name="T103" fmla="*/ 364 h 823"/>
                <a:gd name="T104" fmla="*/ 101 w 629"/>
                <a:gd name="T105" fmla="*/ 316 h 823"/>
                <a:gd name="T106" fmla="*/ 111 w 629"/>
                <a:gd name="T107" fmla="*/ 271 h 823"/>
                <a:gd name="T108" fmla="*/ 126 w 629"/>
                <a:gd name="T109" fmla="*/ 235 h 823"/>
                <a:gd name="T110" fmla="*/ 142 w 629"/>
                <a:gd name="T111" fmla="*/ 206 h 823"/>
                <a:gd name="T112" fmla="*/ 153 w 629"/>
                <a:gd name="T113" fmla="*/ 193 h 823"/>
                <a:gd name="T114" fmla="*/ 184 w 629"/>
                <a:gd name="T115" fmla="*/ 155 h 823"/>
                <a:gd name="T116" fmla="*/ 223 w 629"/>
                <a:gd name="T117" fmla="*/ 111 h 823"/>
                <a:gd name="T118" fmla="*/ 256 w 629"/>
                <a:gd name="T119" fmla="*/ 73 h 823"/>
                <a:gd name="T120" fmla="*/ 276 w 629"/>
                <a:gd name="T121" fmla="*/ 48 h 823"/>
                <a:gd name="T122" fmla="*/ 279 w 629"/>
                <a:gd name="T123" fmla="*/ 44 h 82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29"/>
                <a:gd name="T187" fmla="*/ 0 h 823"/>
                <a:gd name="T188" fmla="*/ 629 w 629"/>
                <a:gd name="T189" fmla="*/ 823 h 82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29" h="823">
                  <a:moveTo>
                    <a:pt x="279" y="44"/>
                  </a:moveTo>
                  <a:lnTo>
                    <a:pt x="283" y="37"/>
                  </a:lnTo>
                  <a:lnTo>
                    <a:pt x="285" y="28"/>
                  </a:lnTo>
                  <a:lnTo>
                    <a:pt x="285" y="20"/>
                  </a:lnTo>
                  <a:lnTo>
                    <a:pt x="283" y="14"/>
                  </a:lnTo>
                  <a:lnTo>
                    <a:pt x="279" y="5"/>
                  </a:lnTo>
                  <a:lnTo>
                    <a:pt x="273" y="1"/>
                  </a:lnTo>
                  <a:lnTo>
                    <a:pt x="265" y="0"/>
                  </a:lnTo>
                  <a:lnTo>
                    <a:pt x="256" y="0"/>
                  </a:lnTo>
                  <a:lnTo>
                    <a:pt x="248" y="1"/>
                  </a:lnTo>
                  <a:lnTo>
                    <a:pt x="241" y="5"/>
                  </a:lnTo>
                  <a:lnTo>
                    <a:pt x="237" y="9"/>
                  </a:lnTo>
                  <a:lnTo>
                    <a:pt x="230" y="18"/>
                  </a:lnTo>
                  <a:lnTo>
                    <a:pt x="218" y="33"/>
                  </a:lnTo>
                  <a:lnTo>
                    <a:pt x="203" y="51"/>
                  </a:lnTo>
                  <a:lnTo>
                    <a:pt x="186" y="71"/>
                  </a:lnTo>
                  <a:lnTo>
                    <a:pt x="168" y="92"/>
                  </a:lnTo>
                  <a:lnTo>
                    <a:pt x="149" y="115"/>
                  </a:lnTo>
                  <a:lnTo>
                    <a:pt x="129" y="136"/>
                  </a:lnTo>
                  <a:lnTo>
                    <a:pt x="115" y="155"/>
                  </a:lnTo>
                  <a:lnTo>
                    <a:pt x="101" y="170"/>
                  </a:lnTo>
                  <a:lnTo>
                    <a:pt x="90" y="185"/>
                  </a:lnTo>
                  <a:lnTo>
                    <a:pt x="75" y="206"/>
                  </a:lnTo>
                  <a:lnTo>
                    <a:pt x="62" y="231"/>
                  </a:lnTo>
                  <a:lnTo>
                    <a:pt x="48" y="258"/>
                  </a:lnTo>
                  <a:lnTo>
                    <a:pt x="35" y="288"/>
                  </a:lnTo>
                  <a:lnTo>
                    <a:pt x="23" y="319"/>
                  </a:lnTo>
                  <a:lnTo>
                    <a:pt x="12" y="353"/>
                  </a:lnTo>
                  <a:lnTo>
                    <a:pt x="3" y="385"/>
                  </a:lnTo>
                  <a:lnTo>
                    <a:pt x="0" y="416"/>
                  </a:lnTo>
                  <a:lnTo>
                    <a:pt x="0" y="446"/>
                  </a:lnTo>
                  <a:lnTo>
                    <a:pt x="2" y="476"/>
                  </a:lnTo>
                  <a:lnTo>
                    <a:pt x="3" y="505"/>
                  </a:lnTo>
                  <a:lnTo>
                    <a:pt x="9" y="535"/>
                  </a:lnTo>
                  <a:lnTo>
                    <a:pt x="16" y="564"/>
                  </a:lnTo>
                  <a:lnTo>
                    <a:pt x="25" y="591"/>
                  </a:lnTo>
                  <a:lnTo>
                    <a:pt x="32" y="617"/>
                  </a:lnTo>
                  <a:lnTo>
                    <a:pt x="46" y="642"/>
                  </a:lnTo>
                  <a:lnTo>
                    <a:pt x="58" y="665"/>
                  </a:lnTo>
                  <a:lnTo>
                    <a:pt x="75" y="685"/>
                  </a:lnTo>
                  <a:lnTo>
                    <a:pt x="92" y="704"/>
                  </a:lnTo>
                  <a:lnTo>
                    <a:pt x="111" y="718"/>
                  </a:lnTo>
                  <a:lnTo>
                    <a:pt x="131" y="734"/>
                  </a:lnTo>
                  <a:lnTo>
                    <a:pt x="155" y="752"/>
                  </a:lnTo>
                  <a:lnTo>
                    <a:pt x="178" y="766"/>
                  </a:lnTo>
                  <a:lnTo>
                    <a:pt x="203" y="782"/>
                  </a:lnTo>
                  <a:lnTo>
                    <a:pt x="230" y="794"/>
                  </a:lnTo>
                  <a:lnTo>
                    <a:pt x="260" y="805"/>
                  </a:lnTo>
                  <a:lnTo>
                    <a:pt x="290" y="813"/>
                  </a:lnTo>
                  <a:lnTo>
                    <a:pt x="322" y="819"/>
                  </a:lnTo>
                  <a:lnTo>
                    <a:pt x="357" y="822"/>
                  </a:lnTo>
                  <a:lnTo>
                    <a:pt x="391" y="822"/>
                  </a:lnTo>
                  <a:lnTo>
                    <a:pt x="419" y="822"/>
                  </a:lnTo>
                  <a:lnTo>
                    <a:pt x="444" y="822"/>
                  </a:lnTo>
                  <a:lnTo>
                    <a:pt x="465" y="819"/>
                  </a:lnTo>
                  <a:lnTo>
                    <a:pt x="483" y="817"/>
                  </a:lnTo>
                  <a:lnTo>
                    <a:pt x="501" y="813"/>
                  </a:lnTo>
                  <a:lnTo>
                    <a:pt x="518" y="810"/>
                  </a:lnTo>
                  <a:lnTo>
                    <a:pt x="532" y="807"/>
                  </a:lnTo>
                  <a:lnTo>
                    <a:pt x="547" y="803"/>
                  </a:lnTo>
                  <a:lnTo>
                    <a:pt x="562" y="798"/>
                  </a:lnTo>
                  <a:lnTo>
                    <a:pt x="628" y="697"/>
                  </a:lnTo>
                  <a:lnTo>
                    <a:pt x="610" y="704"/>
                  </a:lnTo>
                  <a:lnTo>
                    <a:pt x="591" y="710"/>
                  </a:lnTo>
                  <a:lnTo>
                    <a:pt x="573" y="714"/>
                  </a:lnTo>
                  <a:lnTo>
                    <a:pt x="552" y="720"/>
                  </a:lnTo>
                  <a:lnTo>
                    <a:pt x="529" y="725"/>
                  </a:lnTo>
                  <a:lnTo>
                    <a:pt x="507" y="729"/>
                  </a:lnTo>
                  <a:lnTo>
                    <a:pt x="486" y="733"/>
                  </a:lnTo>
                  <a:lnTo>
                    <a:pt x="465" y="734"/>
                  </a:lnTo>
                  <a:lnTo>
                    <a:pt x="444" y="737"/>
                  </a:lnTo>
                  <a:lnTo>
                    <a:pt x="423" y="734"/>
                  </a:lnTo>
                  <a:lnTo>
                    <a:pt x="404" y="733"/>
                  </a:lnTo>
                  <a:lnTo>
                    <a:pt x="380" y="729"/>
                  </a:lnTo>
                  <a:lnTo>
                    <a:pt x="355" y="720"/>
                  </a:lnTo>
                  <a:lnTo>
                    <a:pt x="329" y="711"/>
                  </a:lnTo>
                  <a:lnTo>
                    <a:pt x="304" y="701"/>
                  </a:lnTo>
                  <a:lnTo>
                    <a:pt x="279" y="688"/>
                  </a:lnTo>
                  <a:lnTo>
                    <a:pt x="254" y="674"/>
                  </a:lnTo>
                  <a:lnTo>
                    <a:pt x="230" y="660"/>
                  </a:lnTo>
                  <a:lnTo>
                    <a:pt x="210" y="644"/>
                  </a:lnTo>
                  <a:lnTo>
                    <a:pt x="193" y="628"/>
                  </a:lnTo>
                  <a:lnTo>
                    <a:pt x="177" y="611"/>
                  </a:lnTo>
                  <a:lnTo>
                    <a:pt x="161" y="593"/>
                  </a:lnTo>
                  <a:lnTo>
                    <a:pt x="147" y="575"/>
                  </a:lnTo>
                  <a:lnTo>
                    <a:pt x="131" y="554"/>
                  </a:lnTo>
                  <a:lnTo>
                    <a:pt x="119" y="533"/>
                  </a:lnTo>
                  <a:lnTo>
                    <a:pt x="108" y="512"/>
                  </a:lnTo>
                  <a:lnTo>
                    <a:pt x="98" y="489"/>
                  </a:lnTo>
                  <a:lnTo>
                    <a:pt x="92" y="466"/>
                  </a:lnTo>
                  <a:lnTo>
                    <a:pt x="87" y="440"/>
                  </a:lnTo>
                  <a:lnTo>
                    <a:pt x="87" y="416"/>
                  </a:lnTo>
                  <a:lnTo>
                    <a:pt x="90" y="390"/>
                  </a:lnTo>
                  <a:lnTo>
                    <a:pt x="92" y="364"/>
                  </a:lnTo>
                  <a:lnTo>
                    <a:pt x="96" y="339"/>
                  </a:lnTo>
                  <a:lnTo>
                    <a:pt x="101" y="316"/>
                  </a:lnTo>
                  <a:lnTo>
                    <a:pt x="106" y="293"/>
                  </a:lnTo>
                  <a:lnTo>
                    <a:pt x="111" y="271"/>
                  </a:lnTo>
                  <a:lnTo>
                    <a:pt x="119" y="252"/>
                  </a:lnTo>
                  <a:lnTo>
                    <a:pt x="126" y="235"/>
                  </a:lnTo>
                  <a:lnTo>
                    <a:pt x="134" y="221"/>
                  </a:lnTo>
                  <a:lnTo>
                    <a:pt x="142" y="206"/>
                  </a:lnTo>
                  <a:lnTo>
                    <a:pt x="153" y="193"/>
                  </a:lnTo>
                  <a:lnTo>
                    <a:pt x="168" y="176"/>
                  </a:lnTo>
                  <a:lnTo>
                    <a:pt x="184" y="155"/>
                  </a:lnTo>
                  <a:lnTo>
                    <a:pt x="203" y="134"/>
                  </a:lnTo>
                  <a:lnTo>
                    <a:pt x="223" y="111"/>
                  </a:lnTo>
                  <a:lnTo>
                    <a:pt x="239" y="90"/>
                  </a:lnTo>
                  <a:lnTo>
                    <a:pt x="256" y="73"/>
                  </a:lnTo>
                  <a:lnTo>
                    <a:pt x="269" y="56"/>
                  </a:lnTo>
                  <a:lnTo>
                    <a:pt x="276" y="48"/>
                  </a:lnTo>
                  <a:lnTo>
                    <a:pt x="279" y="44"/>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291" name="Freeform 28"/>
            <p:cNvSpPr>
              <a:spLocks/>
            </p:cNvSpPr>
            <p:nvPr/>
          </p:nvSpPr>
          <p:spPr bwMode="auto">
            <a:xfrm>
              <a:off x="1205" y="917"/>
              <a:ext cx="629" cy="823"/>
            </a:xfrm>
            <a:custGeom>
              <a:avLst/>
              <a:gdLst>
                <a:gd name="T0" fmla="*/ 283 w 629"/>
                <a:gd name="T1" fmla="*/ 37 h 823"/>
                <a:gd name="T2" fmla="*/ 285 w 629"/>
                <a:gd name="T3" fmla="*/ 20 h 823"/>
                <a:gd name="T4" fmla="*/ 279 w 629"/>
                <a:gd name="T5" fmla="*/ 5 h 823"/>
                <a:gd name="T6" fmla="*/ 273 w 629"/>
                <a:gd name="T7" fmla="*/ 1 h 823"/>
                <a:gd name="T8" fmla="*/ 256 w 629"/>
                <a:gd name="T9" fmla="*/ 0 h 823"/>
                <a:gd name="T10" fmla="*/ 241 w 629"/>
                <a:gd name="T11" fmla="*/ 5 h 823"/>
                <a:gd name="T12" fmla="*/ 237 w 629"/>
                <a:gd name="T13" fmla="*/ 9 h 823"/>
                <a:gd name="T14" fmla="*/ 218 w 629"/>
                <a:gd name="T15" fmla="*/ 33 h 823"/>
                <a:gd name="T16" fmla="*/ 186 w 629"/>
                <a:gd name="T17" fmla="*/ 71 h 823"/>
                <a:gd name="T18" fmla="*/ 149 w 629"/>
                <a:gd name="T19" fmla="*/ 115 h 823"/>
                <a:gd name="T20" fmla="*/ 115 w 629"/>
                <a:gd name="T21" fmla="*/ 155 h 823"/>
                <a:gd name="T22" fmla="*/ 101 w 629"/>
                <a:gd name="T23" fmla="*/ 170 h 823"/>
                <a:gd name="T24" fmla="*/ 75 w 629"/>
                <a:gd name="T25" fmla="*/ 206 h 823"/>
                <a:gd name="T26" fmla="*/ 48 w 629"/>
                <a:gd name="T27" fmla="*/ 258 h 823"/>
                <a:gd name="T28" fmla="*/ 23 w 629"/>
                <a:gd name="T29" fmla="*/ 319 h 823"/>
                <a:gd name="T30" fmla="*/ 3 w 629"/>
                <a:gd name="T31" fmla="*/ 385 h 823"/>
                <a:gd name="T32" fmla="*/ 0 w 629"/>
                <a:gd name="T33" fmla="*/ 446 h 823"/>
                <a:gd name="T34" fmla="*/ 2 w 629"/>
                <a:gd name="T35" fmla="*/ 476 h 823"/>
                <a:gd name="T36" fmla="*/ 9 w 629"/>
                <a:gd name="T37" fmla="*/ 535 h 823"/>
                <a:gd name="T38" fmla="*/ 25 w 629"/>
                <a:gd name="T39" fmla="*/ 591 h 823"/>
                <a:gd name="T40" fmla="*/ 46 w 629"/>
                <a:gd name="T41" fmla="*/ 642 h 823"/>
                <a:gd name="T42" fmla="*/ 75 w 629"/>
                <a:gd name="T43" fmla="*/ 685 h 823"/>
                <a:gd name="T44" fmla="*/ 92 w 629"/>
                <a:gd name="T45" fmla="*/ 704 h 823"/>
                <a:gd name="T46" fmla="*/ 131 w 629"/>
                <a:gd name="T47" fmla="*/ 734 h 823"/>
                <a:gd name="T48" fmla="*/ 178 w 629"/>
                <a:gd name="T49" fmla="*/ 766 h 823"/>
                <a:gd name="T50" fmla="*/ 230 w 629"/>
                <a:gd name="T51" fmla="*/ 794 h 823"/>
                <a:gd name="T52" fmla="*/ 290 w 629"/>
                <a:gd name="T53" fmla="*/ 813 h 823"/>
                <a:gd name="T54" fmla="*/ 357 w 629"/>
                <a:gd name="T55" fmla="*/ 822 h 823"/>
                <a:gd name="T56" fmla="*/ 391 w 629"/>
                <a:gd name="T57" fmla="*/ 822 h 823"/>
                <a:gd name="T58" fmla="*/ 444 w 629"/>
                <a:gd name="T59" fmla="*/ 822 h 823"/>
                <a:gd name="T60" fmla="*/ 483 w 629"/>
                <a:gd name="T61" fmla="*/ 817 h 823"/>
                <a:gd name="T62" fmla="*/ 518 w 629"/>
                <a:gd name="T63" fmla="*/ 810 h 823"/>
                <a:gd name="T64" fmla="*/ 547 w 629"/>
                <a:gd name="T65" fmla="*/ 803 h 823"/>
                <a:gd name="T66" fmla="*/ 628 w 629"/>
                <a:gd name="T67" fmla="*/ 697 h 823"/>
                <a:gd name="T68" fmla="*/ 610 w 629"/>
                <a:gd name="T69" fmla="*/ 704 h 823"/>
                <a:gd name="T70" fmla="*/ 573 w 629"/>
                <a:gd name="T71" fmla="*/ 714 h 823"/>
                <a:gd name="T72" fmla="*/ 529 w 629"/>
                <a:gd name="T73" fmla="*/ 725 h 823"/>
                <a:gd name="T74" fmla="*/ 486 w 629"/>
                <a:gd name="T75" fmla="*/ 733 h 823"/>
                <a:gd name="T76" fmla="*/ 444 w 629"/>
                <a:gd name="T77" fmla="*/ 737 h 823"/>
                <a:gd name="T78" fmla="*/ 423 w 629"/>
                <a:gd name="T79" fmla="*/ 734 h 823"/>
                <a:gd name="T80" fmla="*/ 380 w 629"/>
                <a:gd name="T81" fmla="*/ 729 h 823"/>
                <a:gd name="T82" fmla="*/ 329 w 629"/>
                <a:gd name="T83" fmla="*/ 711 h 823"/>
                <a:gd name="T84" fmla="*/ 279 w 629"/>
                <a:gd name="T85" fmla="*/ 688 h 823"/>
                <a:gd name="T86" fmla="*/ 230 w 629"/>
                <a:gd name="T87" fmla="*/ 660 h 823"/>
                <a:gd name="T88" fmla="*/ 193 w 629"/>
                <a:gd name="T89" fmla="*/ 628 h 823"/>
                <a:gd name="T90" fmla="*/ 177 w 629"/>
                <a:gd name="T91" fmla="*/ 611 h 823"/>
                <a:gd name="T92" fmla="*/ 147 w 629"/>
                <a:gd name="T93" fmla="*/ 575 h 823"/>
                <a:gd name="T94" fmla="*/ 119 w 629"/>
                <a:gd name="T95" fmla="*/ 533 h 823"/>
                <a:gd name="T96" fmla="*/ 98 w 629"/>
                <a:gd name="T97" fmla="*/ 489 h 823"/>
                <a:gd name="T98" fmla="*/ 87 w 629"/>
                <a:gd name="T99" fmla="*/ 440 h 823"/>
                <a:gd name="T100" fmla="*/ 87 w 629"/>
                <a:gd name="T101" fmla="*/ 416 h 823"/>
                <a:gd name="T102" fmla="*/ 92 w 629"/>
                <a:gd name="T103" fmla="*/ 364 h 823"/>
                <a:gd name="T104" fmla="*/ 101 w 629"/>
                <a:gd name="T105" fmla="*/ 316 h 823"/>
                <a:gd name="T106" fmla="*/ 111 w 629"/>
                <a:gd name="T107" fmla="*/ 271 h 823"/>
                <a:gd name="T108" fmla="*/ 126 w 629"/>
                <a:gd name="T109" fmla="*/ 235 h 823"/>
                <a:gd name="T110" fmla="*/ 142 w 629"/>
                <a:gd name="T111" fmla="*/ 206 h 823"/>
                <a:gd name="T112" fmla="*/ 153 w 629"/>
                <a:gd name="T113" fmla="*/ 193 h 823"/>
                <a:gd name="T114" fmla="*/ 184 w 629"/>
                <a:gd name="T115" fmla="*/ 155 h 823"/>
                <a:gd name="T116" fmla="*/ 223 w 629"/>
                <a:gd name="T117" fmla="*/ 111 h 823"/>
                <a:gd name="T118" fmla="*/ 256 w 629"/>
                <a:gd name="T119" fmla="*/ 73 h 823"/>
                <a:gd name="T120" fmla="*/ 276 w 629"/>
                <a:gd name="T121" fmla="*/ 48 h 823"/>
                <a:gd name="T122" fmla="*/ 279 w 629"/>
                <a:gd name="T123" fmla="*/ 44 h 82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29"/>
                <a:gd name="T187" fmla="*/ 0 h 823"/>
                <a:gd name="T188" fmla="*/ 629 w 629"/>
                <a:gd name="T189" fmla="*/ 823 h 82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29" h="823">
                  <a:moveTo>
                    <a:pt x="279" y="44"/>
                  </a:moveTo>
                  <a:lnTo>
                    <a:pt x="283" y="37"/>
                  </a:lnTo>
                  <a:lnTo>
                    <a:pt x="285" y="28"/>
                  </a:lnTo>
                  <a:lnTo>
                    <a:pt x="285" y="20"/>
                  </a:lnTo>
                  <a:lnTo>
                    <a:pt x="283" y="14"/>
                  </a:lnTo>
                  <a:lnTo>
                    <a:pt x="279" y="5"/>
                  </a:lnTo>
                  <a:lnTo>
                    <a:pt x="273" y="1"/>
                  </a:lnTo>
                  <a:lnTo>
                    <a:pt x="265" y="0"/>
                  </a:lnTo>
                  <a:lnTo>
                    <a:pt x="256" y="0"/>
                  </a:lnTo>
                  <a:lnTo>
                    <a:pt x="248" y="1"/>
                  </a:lnTo>
                  <a:lnTo>
                    <a:pt x="241" y="5"/>
                  </a:lnTo>
                  <a:lnTo>
                    <a:pt x="237" y="9"/>
                  </a:lnTo>
                  <a:lnTo>
                    <a:pt x="230" y="18"/>
                  </a:lnTo>
                  <a:lnTo>
                    <a:pt x="218" y="33"/>
                  </a:lnTo>
                  <a:lnTo>
                    <a:pt x="203" y="51"/>
                  </a:lnTo>
                  <a:lnTo>
                    <a:pt x="186" y="71"/>
                  </a:lnTo>
                  <a:lnTo>
                    <a:pt x="168" y="92"/>
                  </a:lnTo>
                  <a:lnTo>
                    <a:pt x="149" y="115"/>
                  </a:lnTo>
                  <a:lnTo>
                    <a:pt x="129" y="136"/>
                  </a:lnTo>
                  <a:lnTo>
                    <a:pt x="115" y="155"/>
                  </a:lnTo>
                  <a:lnTo>
                    <a:pt x="101" y="170"/>
                  </a:lnTo>
                  <a:lnTo>
                    <a:pt x="90" y="185"/>
                  </a:lnTo>
                  <a:lnTo>
                    <a:pt x="75" y="206"/>
                  </a:lnTo>
                  <a:lnTo>
                    <a:pt x="62" y="231"/>
                  </a:lnTo>
                  <a:lnTo>
                    <a:pt x="48" y="258"/>
                  </a:lnTo>
                  <a:lnTo>
                    <a:pt x="35" y="288"/>
                  </a:lnTo>
                  <a:lnTo>
                    <a:pt x="23" y="319"/>
                  </a:lnTo>
                  <a:lnTo>
                    <a:pt x="12" y="353"/>
                  </a:lnTo>
                  <a:lnTo>
                    <a:pt x="3" y="385"/>
                  </a:lnTo>
                  <a:lnTo>
                    <a:pt x="0" y="416"/>
                  </a:lnTo>
                  <a:lnTo>
                    <a:pt x="0" y="446"/>
                  </a:lnTo>
                  <a:lnTo>
                    <a:pt x="2" y="476"/>
                  </a:lnTo>
                  <a:lnTo>
                    <a:pt x="3" y="505"/>
                  </a:lnTo>
                  <a:lnTo>
                    <a:pt x="9" y="535"/>
                  </a:lnTo>
                  <a:lnTo>
                    <a:pt x="16" y="564"/>
                  </a:lnTo>
                  <a:lnTo>
                    <a:pt x="25" y="591"/>
                  </a:lnTo>
                  <a:lnTo>
                    <a:pt x="32" y="617"/>
                  </a:lnTo>
                  <a:lnTo>
                    <a:pt x="46" y="642"/>
                  </a:lnTo>
                  <a:lnTo>
                    <a:pt x="58" y="665"/>
                  </a:lnTo>
                  <a:lnTo>
                    <a:pt x="75" y="685"/>
                  </a:lnTo>
                  <a:lnTo>
                    <a:pt x="92" y="704"/>
                  </a:lnTo>
                  <a:lnTo>
                    <a:pt x="111" y="718"/>
                  </a:lnTo>
                  <a:lnTo>
                    <a:pt x="131" y="734"/>
                  </a:lnTo>
                  <a:lnTo>
                    <a:pt x="155" y="752"/>
                  </a:lnTo>
                  <a:lnTo>
                    <a:pt x="178" y="766"/>
                  </a:lnTo>
                  <a:lnTo>
                    <a:pt x="203" y="782"/>
                  </a:lnTo>
                  <a:lnTo>
                    <a:pt x="230" y="794"/>
                  </a:lnTo>
                  <a:lnTo>
                    <a:pt x="260" y="805"/>
                  </a:lnTo>
                  <a:lnTo>
                    <a:pt x="290" y="813"/>
                  </a:lnTo>
                  <a:lnTo>
                    <a:pt x="322" y="819"/>
                  </a:lnTo>
                  <a:lnTo>
                    <a:pt x="357" y="822"/>
                  </a:lnTo>
                  <a:lnTo>
                    <a:pt x="391" y="822"/>
                  </a:lnTo>
                  <a:lnTo>
                    <a:pt x="419" y="822"/>
                  </a:lnTo>
                  <a:lnTo>
                    <a:pt x="444" y="822"/>
                  </a:lnTo>
                  <a:lnTo>
                    <a:pt x="465" y="819"/>
                  </a:lnTo>
                  <a:lnTo>
                    <a:pt x="483" y="817"/>
                  </a:lnTo>
                  <a:lnTo>
                    <a:pt x="501" y="813"/>
                  </a:lnTo>
                  <a:lnTo>
                    <a:pt x="518" y="810"/>
                  </a:lnTo>
                  <a:lnTo>
                    <a:pt x="532" y="807"/>
                  </a:lnTo>
                  <a:lnTo>
                    <a:pt x="547" y="803"/>
                  </a:lnTo>
                  <a:lnTo>
                    <a:pt x="562" y="798"/>
                  </a:lnTo>
                  <a:lnTo>
                    <a:pt x="628" y="697"/>
                  </a:lnTo>
                  <a:lnTo>
                    <a:pt x="610" y="704"/>
                  </a:lnTo>
                  <a:lnTo>
                    <a:pt x="591" y="710"/>
                  </a:lnTo>
                  <a:lnTo>
                    <a:pt x="573" y="714"/>
                  </a:lnTo>
                  <a:lnTo>
                    <a:pt x="552" y="720"/>
                  </a:lnTo>
                  <a:lnTo>
                    <a:pt x="529" y="725"/>
                  </a:lnTo>
                  <a:lnTo>
                    <a:pt x="507" y="729"/>
                  </a:lnTo>
                  <a:lnTo>
                    <a:pt x="486" y="733"/>
                  </a:lnTo>
                  <a:lnTo>
                    <a:pt x="465" y="734"/>
                  </a:lnTo>
                  <a:lnTo>
                    <a:pt x="444" y="737"/>
                  </a:lnTo>
                  <a:lnTo>
                    <a:pt x="423" y="734"/>
                  </a:lnTo>
                  <a:lnTo>
                    <a:pt x="404" y="733"/>
                  </a:lnTo>
                  <a:lnTo>
                    <a:pt x="380" y="729"/>
                  </a:lnTo>
                  <a:lnTo>
                    <a:pt x="355" y="720"/>
                  </a:lnTo>
                  <a:lnTo>
                    <a:pt x="329" y="711"/>
                  </a:lnTo>
                  <a:lnTo>
                    <a:pt x="304" y="701"/>
                  </a:lnTo>
                  <a:lnTo>
                    <a:pt x="279" y="688"/>
                  </a:lnTo>
                  <a:lnTo>
                    <a:pt x="254" y="674"/>
                  </a:lnTo>
                  <a:lnTo>
                    <a:pt x="230" y="660"/>
                  </a:lnTo>
                  <a:lnTo>
                    <a:pt x="210" y="644"/>
                  </a:lnTo>
                  <a:lnTo>
                    <a:pt x="193" y="628"/>
                  </a:lnTo>
                  <a:lnTo>
                    <a:pt x="177" y="611"/>
                  </a:lnTo>
                  <a:lnTo>
                    <a:pt x="161" y="593"/>
                  </a:lnTo>
                  <a:lnTo>
                    <a:pt x="147" y="575"/>
                  </a:lnTo>
                  <a:lnTo>
                    <a:pt x="131" y="554"/>
                  </a:lnTo>
                  <a:lnTo>
                    <a:pt x="119" y="533"/>
                  </a:lnTo>
                  <a:lnTo>
                    <a:pt x="108" y="512"/>
                  </a:lnTo>
                  <a:lnTo>
                    <a:pt x="98" y="489"/>
                  </a:lnTo>
                  <a:lnTo>
                    <a:pt x="92" y="466"/>
                  </a:lnTo>
                  <a:lnTo>
                    <a:pt x="87" y="440"/>
                  </a:lnTo>
                  <a:lnTo>
                    <a:pt x="87" y="416"/>
                  </a:lnTo>
                  <a:lnTo>
                    <a:pt x="90" y="390"/>
                  </a:lnTo>
                  <a:lnTo>
                    <a:pt x="92" y="364"/>
                  </a:lnTo>
                  <a:lnTo>
                    <a:pt x="96" y="339"/>
                  </a:lnTo>
                  <a:lnTo>
                    <a:pt x="101" y="316"/>
                  </a:lnTo>
                  <a:lnTo>
                    <a:pt x="106" y="293"/>
                  </a:lnTo>
                  <a:lnTo>
                    <a:pt x="111" y="271"/>
                  </a:lnTo>
                  <a:lnTo>
                    <a:pt x="119" y="252"/>
                  </a:lnTo>
                  <a:lnTo>
                    <a:pt x="126" y="235"/>
                  </a:lnTo>
                  <a:lnTo>
                    <a:pt x="134" y="221"/>
                  </a:lnTo>
                  <a:lnTo>
                    <a:pt x="142" y="206"/>
                  </a:lnTo>
                  <a:lnTo>
                    <a:pt x="153" y="193"/>
                  </a:lnTo>
                  <a:lnTo>
                    <a:pt x="168" y="176"/>
                  </a:lnTo>
                  <a:lnTo>
                    <a:pt x="184" y="155"/>
                  </a:lnTo>
                  <a:lnTo>
                    <a:pt x="203" y="134"/>
                  </a:lnTo>
                  <a:lnTo>
                    <a:pt x="223" y="111"/>
                  </a:lnTo>
                  <a:lnTo>
                    <a:pt x="239" y="90"/>
                  </a:lnTo>
                  <a:lnTo>
                    <a:pt x="256" y="73"/>
                  </a:lnTo>
                  <a:lnTo>
                    <a:pt x="269" y="56"/>
                  </a:lnTo>
                  <a:lnTo>
                    <a:pt x="276" y="48"/>
                  </a:lnTo>
                  <a:lnTo>
                    <a:pt x="279" y="44"/>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292" name="Freeform 29"/>
            <p:cNvSpPr>
              <a:spLocks/>
            </p:cNvSpPr>
            <p:nvPr/>
          </p:nvSpPr>
          <p:spPr bwMode="auto">
            <a:xfrm>
              <a:off x="1948" y="1380"/>
              <a:ext cx="2661" cy="2057"/>
            </a:xfrm>
            <a:custGeom>
              <a:avLst/>
              <a:gdLst>
                <a:gd name="T0" fmla="*/ 149 w 2661"/>
                <a:gd name="T1" fmla="*/ 0 h 2057"/>
                <a:gd name="T2" fmla="*/ 2579 w 2661"/>
                <a:gd name="T3" fmla="*/ 1888 h 2057"/>
                <a:gd name="T4" fmla="*/ 2579 w 2661"/>
                <a:gd name="T5" fmla="*/ 1888 h 2057"/>
                <a:gd name="T6" fmla="*/ 2590 w 2661"/>
                <a:gd name="T7" fmla="*/ 1906 h 2057"/>
                <a:gd name="T8" fmla="*/ 2598 w 2661"/>
                <a:gd name="T9" fmla="*/ 1920 h 2057"/>
                <a:gd name="T10" fmla="*/ 2609 w 2661"/>
                <a:gd name="T11" fmla="*/ 1937 h 2057"/>
                <a:gd name="T12" fmla="*/ 2618 w 2661"/>
                <a:gd name="T13" fmla="*/ 1954 h 2057"/>
                <a:gd name="T14" fmla="*/ 2625 w 2661"/>
                <a:gd name="T15" fmla="*/ 1971 h 2057"/>
                <a:gd name="T16" fmla="*/ 2634 w 2661"/>
                <a:gd name="T17" fmla="*/ 1987 h 2057"/>
                <a:gd name="T18" fmla="*/ 2643 w 2661"/>
                <a:gd name="T19" fmla="*/ 2007 h 2057"/>
                <a:gd name="T20" fmla="*/ 2648 w 2661"/>
                <a:gd name="T21" fmla="*/ 2024 h 2057"/>
                <a:gd name="T22" fmla="*/ 2653 w 2661"/>
                <a:gd name="T23" fmla="*/ 2040 h 2057"/>
                <a:gd name="T24" fmla="*/ 2660 w 2661"/>
                <a:gd name="T25" fmla="*/ 2056 h 2057"/>
                <a:gd name="T26" fmla="*/ 2660 w 2661"/>
                <a:gd name="T27" fmla="*/ 2056 h 2057"/>
                <a:gd name="T28" fmla="*/ 2643 w 2661"/>
                <a:gd name="T29" fmla="*/ 2056 h 2057"/>
                <a:gd name="T30" fmla="*/ 2625 w 2661"/>
                <a:gd name="T31" fmla="*/ 2053 h 2057"/>
                <a:gd name="T32" fmla="*/ 2607 w 2661"/>
                <a:gd name="T33" fmla="*/ 2051 h 2057"/>
                <a:gd name="T34" fmla="*/ 2588 w 2661"/>
                <a:gd name="T35" fmla="*/ 2049 h 2057"/>
                <a:gd name="T36" fmla="*/ 2570 w 2661"/>
                <a:gd name="T37" fmla="*/ 2047 h 2057"/>
                <a:gd name="T38" fmla="*/ 2552 w 2661"/>
                <a:gd name="T39" fmla="*/ 2042 h 2057"/>
                <a:gd name="T40" fmla="*/ 2533 w 2661"/>
                <a:gd name="T41" fmla="*/ 2038 h 2057"/>
                <a:gd name="T42" fmla="*/ 2514 w 2661"/>
                <a:gd name="T43" fmla="*/ 2033 h 2057"/>
                <a:gd name="T44" fmla="*/ 2494 w 2661"/>
                <a:gd name="T45" fmla="*/ 2028 h 2057"/>
                <a:gd name="T46" fmla="*/ 2478 w 2661"/>
                <a:gd name="T47" fmla="*/ 2024 h 2057"/>
                <a:gd name="T48" fmla="*/ 0 w 2661"/>
                <a:gd name="T49" fmla="*/ 195 h 2057"/>
                <a:gd name="T50" fmla="*/ 149 w 2661"/>
                <a:gd name="T51" fmla="*/ 0 h 2057"/>
                <a:gd name="T52" fmla="*/ 149 w 2661"/>
                <a:gd name="T53" fmla="*/ 0 h 2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661"/>
                <a:gd name="T82" fmla="*/ 0 h 2057"/>
                <a:gd name="T83" fmla="*/ 2661 w 2661"/>
                <a:gd name="T84" fmla="*/ 2057 h 20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661" h="2057">
                  <a:moveTo>
                    <a:pt x="149" y="0"/>
                  </a:moveTo>
                  <a:lnTo>
                    <a:pt x="2579" y="1888"/>
                  </a:lnTo>
                  <a:lnTo>
                    <a:pt x="2590" y="1906"/>
                  </a:lnTo>
                  <a:lnTo>
                    <a:pt x="2598" y="1920"/>
                  </a:lnTo>
                  <a:lnTo>
                    <a:pt x="2609" y="1937"/>
                  </a:lnTo>
                  <a:lnTo>
                    <a:pt x="2618" y="1954"/>
                  </a:lnTo>
                  <a:lnTo>
                    <a:pt x="2625" y="1971"/>
                  </a:lnTo>
                  <a:lnTo>
                    <a:pt x="2634" y="1987"/>
                  </a:lnTo>
                  <a:lnTo>
                    <a:pt x="2643" y="2007"/>
                  </a:lnTo>
                  <a:lnTo>
                    <a:pt x="2648" y="2024"/>
                  </a:lnTo>
                  <a:lnTo>
                    <a:pt x="2653" y="2040"/>
                  </a:lnTo>
                  <a:lnTo>
                    <a:pt x="2660" y="2056"/>
                  </a:lnTo>
                  <a:lnTo>
                    <a:pt x="2643" y="2056"/>
                  </a:lnTo>
                  <a:lnTo>
                    <a:pt x="2625" y="2053"/>
                  </a:lnTo>
                  <a:lnTo>
                    <a:pt x="2607" y="2051"/>
                  </a:lnTo>
                  <a:lnTo>
                    <a:pt x="2588" y="2049"/>
                  </a:lnTo>
                  <a:lnTo>
                    <a:pt x="2570" y="2047"/>
                  </a:lnTo>
                  <a:lnTo>
                    <a:pt x="2552" y="2042"/>
                  </a:lnTo>
                  <a:lnTo>
                    <a:pt x="2533" y="2038"/>
                  </a:lnTo>
                  <a:lnTo>
                    <a:pt x="2514" y="2033"/>
                  </a:lnTo>
                  <a:lnTo>
                    <a:pt x="2494" y="2028"/>
                  </a:lnTo>
                  <a:lnTo>
                    <a:pt x="2478" y="2024"/>
                  </a:lnTo>
                  <a:lnTo>
                    <a:pt x="0" y="195"/>
                  </a:lnTo>
                  <a:lnTo>
                    <a:pt x="149" y="0"/>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293" name="Freeform 30"/>
            <p:cNvSpPr>
              <a:spLocks/>
            </p:cNvSpPr>
            <p:nvPr/>
          </p:nvSpPr>
          <p:spPr bwMode="auto">
            <a:xfrm>
              <a:off x="1948" y="1380"/>
              <a:ext cx="2661" cy="2057"/>
            </a:xfrm>
            <a:custGeom>
              <a:avLst/>
              <a:gdLst>
                <a:gd name="T0" fmla="*/ 149 w 2661"/>
                <a:gd name="T1" fmla="*/ 0 h 2057"/>
                <a:gd name="T2" fmla="*/ 2579 w 2661"/>
                <a:gd name="T3" fmla="*/ 1888 h 2057"/>
                <a:gd name="T4" fmla="*/ 2579 w 2661"/>
                <a:gd name="T5" fmla="*/ 1888 h 2057"/>
                <a:gd name="T6" fmla="*/ 2590 w 2661"/>
                <a:gd name="T7" fmla="*/ 1906 h 2057"/>
                <a:gd name="T8" fmla="*/ 2598 w 2661"/>
                <a:gd name="T9" fmla="*/ 1920 h 2057"/>
                <a:gd name="T10" fmla="*/ 2609 w 2661"/>
                <a:gd name="T11" fmla="*/ 1937 h 2057"/>
                <a:gd name="T12" fmla="*/ 2618 w 2661"/>
                <a:gd name="T13" fmla="*/ 1954 h 2057"/>
                <a:gd name="T14" fmla="*/ 2625 w 2661"/>
                <a:gd name="T15" fmla="*/ 1971 h 2057"/>
                <a:gd name="T16" fmla="*/ 2634 w 2661"/>
                <a:gd name="T17" fmla="*/ 1987 h 2057"/>
                <a:gd name="T18" fmla="*/ 2643 w 2661"/>
                <a:gd name="T19" fmla="*/ 2007 h 2057"/>
                <a:gd name="T20" fmla="*/ 2648 w 2661"/>
                <a:gd name="T21" fmla="*/ 2024 h 2057"/>
                <a:gd name="T22" fmla="*/ 2653 w 2661"/>
                <a:gd name="T23" fmla="*/ 2040 h 2057"/>
                <a:gd name="T24" fmla="*/ 2660 w 2661"/>
                <a:gd name="T25" fmla="*/ 2056 h 2057"/>
                <a:gd name="T26" fmla="*/ 2660 w 2661"/>
                <a:gd name="T27" fmla="*/ 2056 h 2057"/>
                <a:gd name="T28" fmla="*/ 2643 w 2661"/>
                <a:gd name="T29" fmla="*/ 2056 h 2057"/>
                <a:gd name="T30" fmla="*/ 2625 w 2661"/>
                <a:gd name="T31" fmla="*/ 2053 h 2057"/>
                <a:gd name="T32" fmla="*/ 2607 w 2661"/>
                <a:gd name="T33" fmla="*/ 2051 h 2057"/>
                <a:gd name="T34" fmla="*/ 2588 w 2661"/>
                <a:gd name="T35" fmla="*/ 2049 h 2057"/>
                <a:gd name="T36" fmla="*/ 2570 w 2661"/>
                <a:gd name="T37" fmla="*/ 2047 h 2057"/>
                <a:gd name="T38" fmla="*/ 2552 w 2661"/>
                <a:gd name="T39" fmla="*/ 2042 h 2057"/>
                <a:gd name="T40" fmla="*/ 2533 w 2661"/>
                <a:gd name="T41" fmla="*/ 2038 h 2057"/>
                <a:gd name="T42" fmla="*/ 2514 w 2661"/>
                <a:gd name="T43" fmla="*/ 2033 h 2057"/>
                <a:gd name="T44" fmla="*/ 2494 w 2661"/>
                <a:gd name="T45" fmla="*/ 2028 h 2057"/>
                <a:gd name="T46" fmla="*/ 2478 w 2661"/>
                <a:gd name="T47" fmla="*/ 2024 h 2057"/>
                <a:gd name="T48" fmla="*/ 0 w 2661"/>
                <a:gd name="T49" fmla="*/ 195 h 2057"/>
                <a:gd name="T50" fmla="*/ 149 w 2661"/>
                <a:gd name="T51" fmla="*/ 0 h 2057"/>
                <a:gd name="T52" fmla="*/ 149 w 2661"/>
                <a:gd name="T53" fmla="*/ 0 h 2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661"/>
                <a:gd name="T82" fmla="*/ 0 h 2057"/>
                <a:gd name="T83" fmla="*/ 2661 w 2661"/>
                <a:gd name="T84" fmla="*/ 2057 h 20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661" h="2057">
                  <a:moveTo>
                    <a:pt x="149" y="0"/>
                  </a:moveTo>
                  <a:lnTo>
                    <a:pt x="2579" y="1888"/>
                  </a:lnTo>
                  <a:lnTo>
                    <a:pt x="2590" y="1906"/>
                  </a:lnTo>
                  <a:lnTo>
                    <a:pt x="2598" y="1920"/>
                  </a:lnTo>
                  <a:lnTo>
                    <a:pt x="2609" y="1937"/>
                  </a:lnTo>
                  <a:lnTo>
                    <a:pt x="2618" y="1954"/>
                  </a:lnTo>
                  <a:lnTo>
                    <a:pt x="2625" y="1971"/>
                  </a:lnTo>
                  <a:lnTo>
                    <a:pt x="2634" y="1987"/>
                  </a:lnTo>
                  <a:lnTo>
                    <a:pt x="2643" y="2007"/>
                  </a:lnTo>
                  <a:lnTo>
                    <a:pt x="2648" y="2024"/>
                  </a:lnTo>
                  <a:lnTo>
                    <a:pt x="2653" y="2040"/>
                  </a:lnTo>
                  <a:lnTo>
                    <a:pt x="2660" y="2056"/>
                  </a:lnTo>
                  <a:lnTo>
                    <a:pt x="2643" y="2056"/>
                  </a:lnTo>
                  <a:lnTo>
                    <a:pt x="2625" y="2053"/>
                  </a:lnTo>
                  <a:lnTo>
                    <a:pt x="2607" y="2051"/>
                  </a:lnTo>
                  <a:lnTo>
                    <a:pt x="2588" y="2049"/>
                  </a:lnTo>
                  <a:lnTo>
                    <a:pt x="2570" y="2047"/>
                  </a:lnTo>
                  <a:lnTo>
                    <a:pt x="2552" y="2042"/>
                  </a:lnTo>
                  <a:lnTo>
                    <a:pt x="2533" y="2038"/>
                  </a:lnTo>
                  <a:lnTo>
                    <a:pt x="2514" y="2033"/>
                  </a:lnTo>
                  <a:lnTo>
                    <a:pt x="2494" y="2028"/>
                  </a:lnTo>
                  <a:lnTo>
                    <a:pt x="2478" y="2024"/>
                  </a:lnTo>
                  <a:lnTo>
                    <a:pt x="0" y="195"/>
                  </a:lnTo>
                  <a:lnTo>
                    <a:pt x="149" y="0"/>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294" name="Freeform 31"/>
            <p:cNvSpPr>
              <a:spLocks/>
            </p:cNvSpPr>
            <p:nvPr/>
          </p:nvSpPr>
          <p:spPr bwMode="auto">
            <a:xfrm>
              <a:off x="2299" y="1675"/>
              <a:ext cx="329" cy="229"/>
            </a:xfrm>
            <a:custGeom>
              <a:avLst/>
              <a:gdLst>
                <a:gd name="T0" fmla="*/ 109 w 329"/>
                <a:gd name="T1" fmla="*/ 228 h 229"/>
                <a:gd name="T2" fmla="*/ 109 w 329"/>
                <a:gd name="T3" fmla="*/ 225 h 229"/>
                <a:gd name="T4" fmla="*/ 111 w 329"/>
                <a:gd name="T5" fmla="*/ 220 h 229"/>
                <a:gd name="T6" fmla="*/ 115 w 329"/>
                <a:gd name="T7" fmla="*/ 211 h 229"/>
                <a:gd name="T8" fmla="*/ 119 w 329"/>
                <a:gd name="T9" fmla="*/ 202 h 229"/>
                <a:gd name="T10" fmla="*/ 126 w 329"/>
                <a:gd name="T11" fmla="*/ 190 h 229"/>
                <a:gd name="T12" fmla="*/ 132 w 329"/>
                <a:gd name="T13" fmla="*/ 177 h 229"/>
                <a:gd name="T14" fmla="*/ 140 w 329"/>
                <a:gd name="T15" fmla="*/ 164 h 229"/>
                <a:gd name="T16" fmla="*/ 149 w 329"/>
                <a:gd name="T17" fmla="*/ 153 h 229"/>
                <a:gd name="T18" fmla="*/ 157 w 329"/>
                <a:gd name="T19" fmla="*/ 143 h 229"/>
                <a:gd name="T20" fmla="*/ 167 w 329"/>
                <a:gd name="T21" fmla="*/ 135 h 229"/>
                <a:gd name="T22" fmla="*/ 167 w 329"/>
                <a:gd name="T23" fmla="*/ 135 h 229"/>
                <a:gd name="T24" fmla="*/ 181 w 329"/>
                <a:gd name="T25" fmla="*/ 128 h 229"/>
                <a:gd name="T26" fmla="*/ 197 w 329"/>
                <a:gd name="T27" fmla="*/ 122 h 229"/>
                <a:gd name="T28" fmla="*/ 216 w 329"/>
                <a:gd name="T29" fmla="*/ 120 h 229"/>
                <a:gd name="T30" fmla="*/ 239 w 329"/>
                <a:gd name="T31" fmla="*/ 118 h 229"/>
                <a:gd name="T32" fmla="*/ 261 w 329"/>
                <a:gd name="T33" fmla="*/ 116 h 229"/>
                <a:gd name="T34" fmla="*/ 281 w 329"/>
                <a:gd name="T35" fmla="*/ 116 h 229"/>
                <a:gd name="T36" fmla="*/ 300 w 329"/>
                <a:gd name="T37" fmla="*/ 116 h 229"/>
                <a:gd name="T38" fmla="*/ 314 w 329"/>
                <a:gd name="T39" fmla="*/ 116 h 229"/>
                <a:gd name="T40" fmla="*/ 323 w 329"/>
                <a:gd name="T41" fmla="*/ 116 h 229"/>
                <a:gd name="T42" fmla="*/ 328 w 329"/>
                <a:gd name="T43" fmla="*/ 118 h 229"/>
                <a:gd name="T44" fmla="*/ 167 w 329"/>
                <a:gd name="T45" fmla="*/ 0 h 229"/>
                <a:gd name="T46" fmla="*/ 0 w 329"/>
                <a:gd name="T47" fmla="*/ 151 h 229"/>
                <a:gd name="T48" fmla="*/ 109 w 329"/>
                <a:gd name="T49" fmla="*/ 228 h 229"/>
                <a:gd name="T50" fmla="*/ 109 w 329"/>
                <a:gd name="T51" fmla="*/ 228 h 2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9"/>
                <a:gd name="T79" fmla="*/ 0 h 229"/>
                <a:gd name="T80" fmla="*/ 329 w 329"/>
                <a:gd name="T81" fmla="*/ 229 h 22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9" h="229">
                  <a:moveTo>
                    <a:pt x="109" y="228"/>
                  </a:moveTo>
                  <a:lnTo>
                    <a:pt x="109" y="225"/>
                  </a:lnTo>
                  <a:lnTo>
                    <a:pt x="111" y="220"/>
                  </a:lnTo>
                  <a:lnTo>
                    <a:pt x="115" y="211"/>
                  </a:lnTo>
                  <a:lnTo>
                    <a:pt x="119" y="202"/>
                  </a:lnTo>
                  <a:lnTo>
                    <a:pt x="126" y="190"/>
                  </a:lnTo>
                  <a:lnTo>
                    <a:pt x="132" y="177"/>
                  </a:lnTo>
                  <a:lnTo>
                    <a:pt x="140" y="164"/>
                  </a:lnTo>
                  <a:lnTo>
                    <a:pt x="149" y="153"/>
                  </a:lnTo>
                  <a:lnTo>
                    <a:pt x="157" y="143"/>
                  </a:lnTo>
                  <a:lnTo>
                    <a:pt x="167" y="135"/>
                  </a:lnTo>
                  <a:lnTo>
                    <a:pt x="181" y="128"/>
                  </a:lnTo>
                  <a:lnTo>
                    <a:pt x="197" y="122"/>
                  </a:lnTo>
                  <a:lnTo>
                    <a:pt x="216" y="120"/>
                  </a:lnTo>
                  <a:lnTo>
                    <a:pt x="239" y="118"/>
                  </a:lnTo>
                  <a:lnTo>
                    <a:pt x="261" y="116"/>
                  </a:lnTo>
                  <a:lnTo>
                    <a:pt x="281" y="116"/>
                  </a:lnTo>
                  <a:lnTo>
                    <a:pt x="300" y="116"/>
                  </a:lnTo>
                  <a:lnTo>
                    <a:pt x="314" y="116"/>
                  </a:lnTo>
                  <a:lnTo>
                    <a:pt x="323" y="116"/>
                  </a:lnTo>
                  <a:lnTo>
                    <a:pt x="328" y="118"/>
                  </a:lnTo>
                  <a:lnTo>
                    <a:pt x="167" y="0"/>
                  </a:lnTo>
                  <a:lnTo>
                    <a:pt x="0" y="151"/>
                  </a:lnTo>
                  <a:lnTo>
                    <a:pt x="109" y="228"/>
                  </a:lnTo>
                </a:path>
              </a:pathLst>
            </a:custGeom>
            <a:solidFill>
              <a:srgbClr val="7C6000"/>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295" name="Freeform 32"/>
            <p:cNvSpPr>
              <a:spLocks/>
            </p:cNvSpPr>
            <p:nvPr/>
          </p:nvSpPr>
          <p:spPr bwMode="auto">
            <a:xfrm>
              <a:off x="3624" y="2671"/>
              <a:ext cx="213" cy="230"/>
            </a:xfrm>
            <a:custGeom>
              <a:avLst/>
              <a:gdLst>
                <a:gd name="T0" fmla="*/ 135 w 213"/>
                <a:gd name="T1" fmla="*/ 229 h 230"/>
                <a:gd name="T2" fmla="*/ 133 w 213"/>
                <a:gd name="T3" fmla="*/ 227 h 230"/>
                <a:gd name="T4" fmla="*/ 133 w 213"/>
                <a:gd name="T5" fmla="*/ 221 h 230"/>
                <a:gd name="T6" fmla="*/ 133 w 213"/>
                <a:gd name="T7" fmla="*/ 212 h 230"/>
                <a:gd name="T8" fmla="*/ 133 w 213"/>
                <a:gd name="T9" fmla="*/ 200 h 230"/>
                <a:gd name="T10" fmla="*/ 133 w 213"/>
                <a:gd name="T11" fmla="*/ 187 h 230"/>
                <a:gd name="T12" fmla="*/ 133 w 213"/>
                <a:gd name="T13" fmla="*/ 172 h 230"/>
                <a:gd name="T14" fmla="*/ 133 w 213"/>
                <a:gd name="T15" fmla="*/ 157 h 230"/>
                <a:gd name="T16" fmla="*/ 135 w 213"/>
                <a:gd name="T17" fmla="*/ 143 h 230"/>
                <a:gd name="T18" fmla="*/ 138 w 213"/>
                <a:gd name="T19" fmla="*/ 129 h 230"/>
                <a:gd name="T20" fmla="*/ 143 w 213"/>
                <a:gd name="T21" fmla="*/ 120 h 230"/>
                <a:gd name="T22" fmla="*/ 212 w 213"/>
                <a:gd name="T23" fmla="*/ 69 h 230"/>
                <a:gd name="T24" fmla="*/ 110 w 213"/>
                <a:gd name="T25" fmla="*/ 0 h 230"/>
                <a:gd name="T26" fmla="*/ 0 w 213"/>
                <a:gd name="T27" fmla="*/ 136 h 230"/>
                <a:gd name="T28" fmla="*/ 135 w 213"/>
                <a:gd name="T29" fmla="*/ 229 h 230"/>
                <a:gd name="T30" fmla="*/ 135 w 213"/>
                <a:gd name="T31" fmla="*/ 229 h 2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3"/>
                <a:gd name="T49" fmla="*/ 0 h 230"/>
                <a:gd name="T50" fmla="*/ 213 w 213"/>
                <a:gd name="T51" fmla="*/ 230 h 2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3" h="230">
                  <a:moveTo>
                    <a:pt x="135" y="229"/>
                  </a:moveTo>
                  <a:lnTo>
                    <a:pt x="133" y="227"/>
                  </a:lnTo>
                  <a:lnTo>
                    <a:pt x="133" y="221"/>
                  </a:lnTo>
                  <a:lnTo>
                    <a:pt x="133" y="212"/>
                  </a:lnTo>
                  <a:lnTo>
                    <a:pt x="133" y="200"/>
                  </a:lnTo>
                  <a:lnTo>
                    <a:pt x="133" y="187"/>
                  </a:lnTo>
                  <a:lnTo>
                    <a:pt x="133" y="172"/>
                  </a:lnTo>
                  <a:lnTo>
                    <a:pt x="133" y="157"/>
                  </a:lnTo>
                  <a:lnTo>
                    <a:pt x="135" y="143"/>
                  </a:lnTo>
                  <a:lnTo>
                    <a:pt x="138" y="129"/>
                  </a:lnTo>
                  <a:lnTo>
                    <a:pt x="143" y="120"/>
                  </a:lnTo>
                  <a:lnTo>
                    <a:pt x="212" y="69"/>
                  </a:lnTo>
                  <a:lnTo>
                    <a:pt x="110" y="0"/>
                  </a:lnTo>
                  <a:lnTo>
                    <a:pt x="0" y="136"/>
                  </a:lnTo>
                  <a:lnTo>
                    <a:pt x="135" y="229"/>
                  </a:lnTo>
                </a:path>
              </a:pathLst>
            </a:custGeom>
            <a:solidFill>
              <a:srgbClr val="7C6000"/>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296" name="Freeform 33"/>
            <p:cNvSpPr>
              <a:spLocks/>
            </p:cNvSpPr>
            <p:nvPr/>
          </p:nvSpPr>
          <p:spPr bwMode="auto">
            <a:xfrm>
              <a:off x="3051" y="2241"/>
              <a:ext cx="229" cy="245"/>
            </a:xfrm>
            <a:custGeom>
              <a:avLst/>
              <a:gdLst>
                <a:gd name="T0" fmla="*/ 135 w 229"/>
                <a:gd name="T1" fmla="*/ 244 h 245"/>
                <a:gd name="T2" fmla="*/ 135 w 229"/>
                <a:gd name="T3" fmla="*/ 241 h 245"/>
                <a:gd name="T4" fmla="*/ 135 w 229"/>
                <a:gd name="T5" fmla="*/ 234 h 245"/>
                <a:gd name="T6" fmla="*/ 137 w 229"/>
                <a:gd name="T7" fmla="*/ 223 h 245"/>
                <a:gd name="T8" fmla="*/ 138 w 229"/>
                <a:gd name="T9" fmla="*/ 208 h 245"/>
                <a:gd name="T10" fmla="*/ 140 w 229"/>
                <a:gd name="T11" fmla="*/ 193 h 245"/>
                <a:gd name="T12" fmla="*/ 143 w 229"/>
                <a:gd name="T13" fmla="*/ 176 h 245"/>
                <a:gd name="T14" fmla="*/ 147 w 229"/>
                <a:gd name="T15" fmla="*/ 160 h 245"/>
                <a:gd name="T16" fmla="*/ 152 w 229"/>
                <a:gd name="T17" fmla="*/ 143 h 245"/>
                <a:gd name="T18" fmla="*/ 156 w 229"/>
                <a:gd name="T19" fmla="*/ 128 h 245"/>
                <a:gd name="T20" fmla="*/ 160 w 229"/>
                <a:gd name="T21" fmla="*/ 118 h 245"/>
                <a:gd name="T22" fmla="*/ 228 w 229"/>
                <a:gd name="T23" fmla="*/ 68 h 245"/>
                <a:gd name="T24" fmla="*/ 126 w 229"/>
                <a:gd name="T25" fmla="*/ 0 h 245"/>
                <a:gd name="T26" fmla="*/ 0 w 229"/>
                <a:gd name="T27" fmla="*/ 151 h 245"/>
                <a:gd name="T28" fmla="*/ 135 w 229"/>
                <a:gd name="T29" fmla="*/ 244 h 245"/>
                <a:gd name="T30" fmla="*/ 135 w 229"/>
                <a:gd name="T31" fmla="*/ 244 h 2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9"/>
                <a:gd name="T49" fmla="*/ 0 h 245"/>
                <a:gd name="T50" fmla="*/ 229 w 229"/>
                <a:gd name="T51" fmla="*/ 245 h 2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9" h="245">
                  <a:moveTo>
                    <a:pt x="135" y="244"/>
                  </a:moveTo>
                  <a:lnTo>
                    <a:pt x="135" y="241"/>
                  </a:lnTo>
                  <a:lnTo>
                    <a:pt x="135" y="234"/>
                  </a:lnTo>
                  <a:lnTo>
                    <a:pt x="137" y="223"/>
                  </a:lnTo>
                  <a:lnTo>
                    <a:pt x="138" y="208"/>
                  </a:lnTo>
                  <a:lnTo>
                    <a:pt x="140" y="193"/>
                  </a:lnTo>
                  <a:lnTo>
                    <a:pt x="143" y="176"/>
                  </a:lnTo>
                  <a:lnTo>
                    <a:pt x="147" y="160"/>
                  </a:lnTo>
                  <a:lnTo>
                    <a:pt x="152" y="143"/>
                  </a:lnTo>
                  <a:lnTo>
                    <a:pt x="156" y="128"/>
                  </a:lnTo>
                  <a:lnTo>
                    <a:pt x="160" y="118"/>
                  </a:lnTo>
                  <a:lnTo>
                    <a:pt x="228" y="68"/>
                  </a:lnTo>
                  <a:lnTo>
                    <a:pt x="126" y="0"/>
                  </a:lnTo>
                  <a:lnTo>
                    <a:pt x="0" y="151"/>
                  </a:lnTo>
                  <a:lnTo>
                    <a:pt x="135" y="244"/>
                  </a:lnTo>
                </a:path>
              </a:pathLst>
            </a:custGeom>
            <a:solidFill>
              <a:srgbClr val="7C6000"/>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297" name="Freeform 34"/>
            <p:cNvSpPr>
              <a:spLocks/>
            </p:cNvSpPr>
            <p:nvPr/>
          </p:nvSpPr>
          <p:spPr bwMode="auto">
            <a:xfrm>
              <a:off x="1586" y="1190"/>
              <a:ext cx="604" cy="691"/>
            </a:xfrm>
            <a:custGeom>
              <a:avLst/>
              <a:gdLst>
                <a:gd name="T0" fmla="*/ 34 w 604"/>
                <a:gd name="T1" fmla="*/ 690 h 691"/>
                <a:gd name="T2" fmla="*/ 8 w 604"/>
                <a:gd name="T3" fmla="*/ 683 h 691"/>
                <a:gd name="T4" fmla="*/ 0 w 604"/>
                <a:gd name="T5" fmla="*/ 666 h 691"/>
                <a:gd name="T6" fmla="*/ 8 w 604"/>
                <a:gd name="T7" fmla="*/ 639 h 691"/>
                <a:gd name="T8" fmla="*/ 15 w 604"/>
                <a:gd name="T9" fmla="*/ 631 h 691"/>
                <a:gd name="T10" fmla="*/ 42 w 604"/>
                <a:gd name="T11" fmla="*/ 601 h 691"/>
                <a:gd name="T12" fmla="*/ 73 w 604"/>
                <a:gd name="T13" fmla="*/ 563 h 691"/>
                <a:gd name="T14" fmla="*/ 93 w 604"/>
                <a:gd name="T15" fmla="*/ 544 h 691"/>
                <a:gd name="T16" fmla="*/ 122 w 604"/>
                <a:gd name="T17" fmla="*/ 521 h 691"/>
                <a:gd name="T18" fmla="*/ 160 w 604"/>
                <a:gd name="T19" fmla="*/ 496 h 691"/>
                <a:gd name="T20" fmla="*/ 194 w 604"/>
                <a:gd name="T21" fmla="*/ 470 h 691"/>
                <a:gd name="T22" fmla="*/ 215 w 604"/>
                <a:gd name="T23" fmla="*/ 451 h 691"/>
                <a:gd name="T24" fmla="*/ 259 w 604"/>
                <a:gd name="T25" fmla="*/ 410 h 691"/>
                <a:gd name="T26" fmla="*/ 305 w 604"/>
                <a:gd name="T27" fmla="*/ 352 h 691"/>
                <a:gd name="T28" fmla="*/ 340 w 604"/>
                <a:gd name="T29" fmla="*/ 283 h 691"/>
                <a:gd name="T30" fmla="*/ 352 w 604"/>
                <a:gd name="T31" fmla="*/ 234 h 691"/>
                <a:gd name="T32" fmla="*/ 365 w 604"/>
                <a:gd name="T33" fmla="*/ 165 h 691"/>
                <a:gd name="T34" fmla="*/ 379 w 604"/>
                <a:gd name="T35" fmla="*/ 105 h 691"/>
                <a:gd name="T36" fmla="*/ 395 w 604"/>
                <a:gd name="T37" fmla="*/ 73 h 691"/>
                <a:gd name="T38" fmla="*/ 423 w 604"/>
                <a:gd name="T39" fmla="*/ 36 h 691"/>
                <a:gd name="T40" fmla="*/ 462 w 604"/>
                <a:gd name="T41" fmla="*/ 8 h 691"/>
                <a:gd name="T42" fmla="*/ 506 w 604"/>
                <a:gd name="T43" fmla="*/ 0 h 691"/>
                <a:gd name="T44" fmla="*/ 533 w 604"/>
                <a:gd name="T45" fmla="*/ 6 h 691"/>
                <a:gd name="T46" fmla="*/ 569 w 604"/>
                <a:gd name="T47" fmla="*/ 27 h 691"/>
                <a:gd name="T48" fmla="*/ 593 w 604"/>
                <a:gd name="T49" fmla="*/ 57 h 691"/>
                <a:gd name="T50" fmla="*/ 603 w 604"/>
                <a:gd name="T51" fmla="*/ 94 h 691"/>
                <a:gd name="T52" fmla="*/ 598 w 604"/>
                <a:gd name="T53" fmla="*/ 126 h 691"/>
                <a:gd name="T54" fmla="*/ 584 w 604"/>
                <a:gd name="T55" fmla="*/ 184 h 691"/>
                <a:gd name="T56" fmla="*/ 556 w 604"/>
                <a:gd name="T57" fmla="*/ 249 h 691"/>
                <a:gd name="T58" fmla="*/ 531 w 604"/>
                <a:gd name="T59" fmla="*/ 289 h 691"/>
                <a:gd name="T60" fmla="*/ 483 w 604"/>
                <a:gd name="T61" fmla="*/ 348 h 691"/>
                <a:gd name="T62" fmla="*/ 423 w 604"/>
                <a:gd name="T63" fmla="*/ 399 h 691"/>
                <a:gd name="T64" fmla="*/ 367 w 604"/>
                <a:gd name="T65" fmla="*/ 440 h 691"/>
                <a:gd name="T66" fmla="*/ 333 w 604"/>
                <a:gd name="T67" fmla="*/ 460 h 691"/>
                <a:gd name="T68" fmla="*/ 282 w 604"/>
                <a:gd name="T69" fmla="*/ 483 h 691"/>
                <a:gd name="T70" fmla="*/ 236 w 604"/>
                <a:gd name="T71" fmla="*/ 507 h 691"/>
                <a:gd name="T72" fmla="*/ 198 w 604"/>
                <a:gd name="T73" fmla="*/ 532 h 691"/>
                <a:gd name="T74" fmla="*/ 177 w 604"/>
                <a:gd name="T75" fmla="*/ 551 h 691"/>
                <a:gd name="T76" fmla="*/ 147 w 604"/>
                <a:gd name="T77" fmla="*/ 574 h 691"/>
                <a:gd name="T78" fmla="*/ 122 w 604"/>
                <a:gd name="T79" fmla="*/ 595 h 691"/>
                <a:gd name="T80" fmla="*/ 107 w 604"/>
                <a:gd name="T81" fmla="*/ 608 h 691"/>
                <a:gd name="T82" fmla="*/ 86 w 604"/>
                <a:gd name="T83" fmla="*/ 633 h 691"/>
                <a:gd name="T84" fmla="*/ 66 w 604"/>
                <a:gd name="T85" fmla="*/ 660 h 691"/>
                <a:gd name="T86" fmla="*/ 50 w 604"/>
                <a:gd name="T87" fmla="*/ 680 h 6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4"/>
                <a:gd name="T133" fmla="*/ 0 h 691"/>
                <a:gd name="T134" fmla="*/ 604 w 604"/>
                <a:gd name="T135" fmla="*/ 691 h 69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04" h="691">
                  <a:moveTo>
                    <a:pt x="50" y="680"/>
                  </a:moveTo>
                  <a:lnTo>
                    <a:pt x="42" y="685"/>
                  </a:lnTo>
                  <a:lnTo>
                    <a:pt x="34" y="690"/>
                  </a:lnTo>
                  <a:lnTo>
                    <a:pt x="25" y="690"/>
                  </a:lnTo>
                  <a:lnTo>
                    <a:pt x="17" y="687"/>
                  </a:lnTo>
                  <a:lnTo>
                    <a:pt x="8" y="683"/>
                  </a:lnTo>
                  <a:lnTo>
                    <a:pt x="2" y="675"/>
                  </a:lnTo>
                  <a:lnTo>
                    <a:pt x="0" y="666"/>
                  </a:lnTo>
                  <a:lnTo>
                    <a:pt x="0" y="656"/>
                  </a:lnTo>
                  <a:lnTo>
                    <a:pt x="4" y="648"/>
                  </a:lnTo>
                  <a:lnTo>
                    <a:pt x="8" y="639"/>
                  </a:lnTo>
                  <a:lnTo>
                    <a:pt x="11" y="637"/>
                  </a:lnTo>
                  <a:lnTo>
                    <a:pt x="15" y="631"/>
                  </a:lnTo>
                  <a:lnTo>
                    <a:pt x="23" y="622"/>
                  </a:lnTo>
                  <a:lnTo>
                    <a:pt x="31" y="613"/>
                  </a:lnTo>
                  <a:lnTo>
                    <a:pt x="42" y="601"/>
                  </a:lnTo>
                  <a:lnTo>
                    <a:pt x="52" y="588"/>
                  </a:lnTo>
                  <a:lnTo>
                    <a:pt x="63" y="576"/>
                  </a:lnTo>
                  <a:lnTo>
                    <a:pt x="73" y="563"/>
                  </a:lnTo>
                  <a:lnTo>
                    <a:pt x="84" y="553"/>
                  </a:lnTo>
                  <a:lnTo>
                    <a:pt x="93" y="544"/>
                  </a:lnTo>
                  <a:lnTo>
                    <a:pt x="101" y="535"/>
                  </a:lnTo>
                  <a:lnTo>
                    <a:pt x="112" y="527"/>
                  </a:lnTo>
                  <a:lnTo>
                    <a:pt x="122" y="521"/>
                  </a:lnTo>
                  <a:lnTo>
                    <a:pt x="135" y="512"/>
                  </a:lnTo>
                  <a:lnTo>
                    <a:pt x="146" y="504"/>
                  </a:lnTo>
                  <a:lnTo>
                    <a:pt x="160" y="496"/>
                  </a:lnTo>
                  <a:lnTo>
                    <a:pt x="171" y="487"/>
                  </a:lnTo>
                  <a:lnTo>
                    <a:pt x="183" y="479"/>
                  </a:lnTo>
                  <a:lnTo>
                    <a:pt x="194" y="470"/>
                  </a:lnTo>
                  <a:lnTo>
                    <a:pt x="204" y="461"/>
                  </a:lnTo>
                  <a:lnTo>
                    <a:pt x="215" y="451"/>
                  </a:lnTo>
                  <a:lnTo>
                    <a:pt x="229" y="438"/>
                  </a:lnTo>
                  <a:lnTo>
                    <a:pt x="245" y="424"/>
                  </a:lnTo>
                  <a:lnTo>
                    <a:pt x="259" y="410"/>
                  </a:lnTo>
                  <a:lnTo>
                    <a:pt x="273" y="392"/>
                  </a:lnTo>
                  <a:lnTo>
                    <a:pt x="291" y="373"/>
                  </a:lnTo>
                  <a:lnTo>
                    <a:pt x="305" y="352"/>
                  </a:lnTo>
                  <a:lnTo>
                    <a:pt x="319" y="329"/>
                  </a:lnTo>
                  <a:lnTo>
                    <a:pt x="329" y="306"/>
                  </a:lnTo>
                  <a:lnTo>
                    <a:pt x="340" y="283"/>
                  </a:lnTo>
                  <a:lnTo>
                    <a:pt x="346" y="257"/>
                  </a:lnTo>
                  <a:lnTo>
                    <a:pt x="352" y="234"/>
                  </a:lnTo>
                  <a:lnTo>
                    <a:pt x="356" y="209"/>
                  </a:lnTo>
                  <a:lnTo>
                    <a:pt x="360" y="186"/>
                  </a:lnTo>
                  <a:lnTo>
                    <a:pt x="365" y="165"/>
                  </a:lnTo>
                  <a:lnTo>
                    <a:pt x="371" y="143"/>
                  </a:lnTo>
                  <a:lnTo>
                    <a:pt x="375" y="122"/>
                  </a:lnTo>
                  <a:lnTo>
                    <a:pt x="379" y="105"/>
                  </a:lnTo>
                  <a:lnTo>
                    <a:pt x="386" y="89"/>
                  </a:lnTo>
                  <a:lnTo>
                    <a:pt x="395" y="73"/>
                  </a:lnTo>
                  <a:lnTo>
                    <a:pt x="402" y="59"/>
                  </a:lnTo>
                  <a:lnTo>
                    <a:pt x="411" y="48"/>
                  </a:lnTo>
                  <a:lnTo>
                    <a:pt x="423" y="36"/>
                  </a:lnTo>
                  <a:lnTo>
                    <a:pt x="434" y="25"/>
                  </a:lnTo>
                  <a:lnTo>
                    <a:pt x="448" y="17"/>
                  </a:lnTo>
                  <a:lnTo>
                    <a:pt x="462" y="8"/>
                  </a:lnTo>
                  <a:lnTo>
                    <a:pt x="476" y="4"/>
                  </a:lnTo>
                  <a:lnTo>
                    <a:pt x="491" y="0"/>
                  </a:lnTo>
                  <a:lnTo>
                    <a:pt x="506" y="0"/>
                  </a:lnTo>
                  <a:lnTo>
                    <a:pt x="519" y="2"/>
                  </a:lnTo>
                  <a:lnTo>
                    <a:pt x="533" y="6"/>
                  </a:lnTo>
                  <a:lnTo>
                    <a:pt x="547" y="11"/>
                  </a:lnTo>
                  <a:lnTo>
                    <a:pt x="558" y="19"/>
                  </a:lnTo>
                  <a:lnTo>
                    <a:pt x="569" y="27"/>
                  </a:lnTo>
                  <a:lnTo>
                    <a:pt x="579" y="36"/>
                  </a:lnTo>
                  <a:lnTo>
                    <a:pt x="588" y="46"/>
                  </a:lnTo>
                  <a:lnTo>
                    <a:pt x="593" y="57"/>
                  </a:lnTo>
                  <a:lnTo>
                    <a:pt x="598" y="70"/>
                  </a:lnTo>
                  <a:lnTo>
                    <a:pt x="600" y="82"/>
                  </a:lnTo>
                  <a:lnTo>
                    <a:pt x="603" y="94"/>
                  </a:lnTo>
                  <a:lnTo>
                    <a:pt x="600" y="110"/>
                  </a:lnTo>
                  <a:lnTo>
                    <a:pt x="598" y="126"/>
                  </a:lnTo>
                  <a:lnTo>
                    <a:pt x="597" y="145"/>
                  </a:lnTo>
                  <a:lnTo>
                    <a:pt x="590" y="165"/>
                  </a:lnTo>
                  <a:lnTo>
                    <a:pt x="584" y="184"/>
                  </a:lnTo>
                  <a:lnTo>
                    <a:pt x="577" y="205"/>
                  </a:lnTo>
                  <a:lnTo>
                    <a:pt x="567" y="228"/>
                  </a:lnTo>
                  <a:lnTo>
                    <a:pt x="556" y="249"/>
                  </a:lnTo>
                  <a:lnTo>
                    <a:pt x="544" y="270"/>
                  </a:lnTo>
                  <a:lnTo>
                    <a:pt x="531" y="289"/>
                  </a:lnTo>
                  <a:lnTo>
                    <a:pt x="517" y="308"/>
                  </a:lnTo>
                  <a:lnTo>
                    <a:pt x="499" y="329"/>
                  </a:lnTo>
                  <a:lnTo>
                    <a:pt x="483" y="348"/>
                  </a:lnTo>
                  <a:lnTo>
                    <a:pt x="464" y="367"/>
                  </a:lnTo>
                  <a:lnTo>
                    <a:pt x="445" y="384"/>
                  </a:lnTo>
                  <a:lnTo>
                    <a:pt x="423" y="399"/>
                  </a:lnTo>
                  <a:lnTo>
                    <a:pt x="404" y="415"/>
                  </a:lnTo>
                  <a:lnTo>
                    <a:pt x="386" y="428"/>
                  </a:lnTo>
                  <a:lnTo>
                    <a:pt x="367" y="440"/>
                  </a:lnTo>
                  <a:lnTo>
                    <a:pt x="349" y="449"/>
                  </a:lnTo>
                  <a:lnTo>
                    <a:pt x="333" y="460"/>
                  </a:lnTo>
                  <a:lnTo>
                    <a:pt x="316" y="468"/>
                  </a:lnTo>
                  <a:lnTo>
                    <a:pt x="299" y="475"/>
                  </a:lnTo>
                  <a:lnTo>
                    <a:pt x="282" y="483"/>
                  </a:lnTo>
                  <a:lnTo>
                    <a:pt x="266" y="489"/>
                  </a:lnTo>
                  <a:lnTo>
                    <a:pt x="250" y="498"/>
                  </a:lnTo>
                  <a:lnTo>
                    <a:pt x="236" y="507"/>
                  </a:lnTo>
                  <a:lnTo>
                    <a:pt x="223" y="514"/>
                  </a:lnTo>
                  <a:lnTo>
                    <a:pt x="211" y="523"/>
                  </a:lnTo>
                  <a:lnTo>
                    <a:pt x="198" y="532"/>
                  </a:lnTo>
                  <a:lnTo>
                    <a:pt x="188" y="542"/>
                  </a:lnTo>
                  <a:lnTo>
                    <a:pt x="177" y="551"/>
                  </a:lnTo>
                  <a:lnTo>
                    <a:pt x="167" y="559"/>
                  </a:lnTo>
                  <a:lnTo>
                    <a:pt x="156" y="567"/>
                  </a:lnTo>
                  <a:lnTo>
                    <a:pt x="147" y="574"/>
                  </a:lnTo>
                  <a:lnTo>
                    <a:pt x="139" y="580"/>
                  </a:lnTo>
                  <a:lnTo>
                    <a:pt x="130" y="588"/>
                  </a:lnTo>
                  <a:lnTo>
                    <a:pt x="122" y="595"/>
                  </a:lnTo>
                  <a:lnTo>
                    <a:pt x="116" y="601"/>
                  </a:lnTo>
                  <a:lnTo>
                    <a:pt x="107" y="608"/>
                  </a:lnTo>
                  <a:lnTo>
                    <a:pt x="101" y="613"/>
                  </a:lnTo>
                  <a:lnTo>
                    <a:pt x="95" y="624"/>
                  </a:lnTo>
                  <a:lnTo>
                    <a:pt x="86" y="633"/>
                  </a:lnTo>
                  <a:lnTo>
                    <a:pt x="78" y="643"/>
                  </a:lnTo>
                  <a:lnTo>
                    <a:pt x="71" y="652"/>
                  </a:lnTo>
                  <a:lnTo>
                    <a:pt x="66" y="660"/>
                  </a:lnTo>
                  <a:lnTo>
                    <a:pt x="59" y="669"/>
                  </a:lnTo>
                  <a:lnTo>
                    <a:pt x="55" y="675"/>
                  </a:lnTo>
                  <a:lnTo>
                    <a:pt x="50" y="680"/>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298" name="Freeform 35"/>
            <p:cNvSpPr>
              <a:spLocks/>
            </p:cNvSpPr>
            <p:nvPr/>
          </p:nvSpPr>
          <p:spPr bwMode="auto">
            <a:xfrm>
              <a:off x="1586" y="1190"/>
              <a:ext cx="604" cy="691"/>
            </a:xfrm>
            <a:custGeom>
              <a:avLst/>
              <a:gdLst>
                <a:gd name="T0" fmla="*/ 34 w 604"/>
                <a:gd name="T1" fmla="*/ 690 h 691"/>
                <a:gd name="T2" fmla="*/ 8 w 604"/>
                <a:gd name="T3" fmla="*/ 683 h 691"/>
                <a:gd name="T4" fmla="*/ 0 w 604"/>
                <a:gd name="T5" fmla="*/ 666 h 691"/>
                <a:gd name="T6" fmla="*/ 8 w 604"/>
                <a:gd name="T7" fmla="*/ 639 h 691"/>
                <a:gd name="T8" fmla="*/ 15 w 604"/>
                <a:gd name="T9" fmla="*/ 631 h 691"/>
                <a:gd name="T10" fmla="*/ 42 w 604"/>
                <a:gd name="T11" fmla="*/ 601 h 691"/>
                <a:gd name="T12" fmla="*/ 73 w 604"/>
                <a:gd name="T13" fmla="*/ 563 h 691"/>
                <a:gd name="T14" fmla="*/ 93 w 604"/>
                <a:gd name="T15" fmla="*/ 544 h 691"/>
                <a:gd name="T16" fmla="*/ 122 w 604"/>
                <a:gd name="T17" fmla="*/ 521 h 691"/>
                <a:gd name="T18" fmla="*/ 160 w 604"/>
                <a:gd name="T19" fmla="*/ 496 h 691"/>
                <a:gd name="T20" fmla="*/ 194 w 604"/>
                <a:gd name="T21" fmla="*/ 470 h 691"/>
                <a:gd name="T22" fmla="*/ 215 w 604"/>
                <a:gd name="T23" fmla="*/ 451 h 691"/>
                <a:gd name="T24" fmla="*/ 259 w 604"/>
                <a:gd name="T25" fmla="*/ 410 h 691"/>
                <a:gd name="T26" fmla="*/ 305 w 604"/>
                <a:gd name="T27" fmla="*/ 352 h 691"/>
                <a:gd name="T28" fmla="*/ 340 w 604"/>
                <a:gd name="T29" fmla="*/ 283 h 691"/>
                <a:gd name="T30" fmla="*/ 352 w 604"/>
                <a:gd name="T31" fmla="*/ 234 h 691"/>
                <a:gd name="T32" fmla="*/ 365 w 604"/>
                <a:gd name="T33" fmla="*/ 165 h 691"/>
                <a:gd name="T34" fmla="*/ 379 w 604"/>
                <a:gd name="T35" fmla="*/ 105 h 691"/>
                <a:gd name="T36" fmla="*/ 395 w 604"/>
                <a:gd name="T37" fmla="*/ 73 h 691"/>
                <a:gd name="T38" fmla="*/ 423 w 604"/>
                <a:gd name="T39" fmla="*/ 36 h 691"/>
                <a:gd name="T40" fmla="*/ 462 w 604"/>
                <a:gd name="T41" fmla="*/ 8 h 691"/>
                <a:gd name="T42" fmla="*/ 506 w 604"/>
                <a:gd name="T43" fmla="*/ 0 h 691"/>
                <a:gd name="T44" fmla="*/ 533 w 604"/>
                <a:gd name="T45" fmla="*/ 6 h 691"/>
                <a:gd name="T46" fmla="*/ 569 w 604"/>
                <a:gd name="T47" fmla="*/ 27 h 691"/>
                <a:gd name="T48" fmla="*/ 593 w 604"/>
                <a:gd name="T49" fmla="*/ 57 h 691"/>
                <a:gd name="T50" fmla="*/ 603 w 604"/>
                <a:gd name="T51" fmla="*/ 94 h 691"/>
                <a:gd name="T52" fmla="*/ 598 w 604"/>
                <a:gd name="T53" fmla="*/ 126 h 691"/>
                <a:gd name="T54" fmla="*/ 584 w 604"/>
                <a:gd name="T55" fmla="*/ 184 h 691"/>
                <a:gd name="T56" fmla="*/ 556 w 604"/>
                <a:gd name="T57" fmla="*/ 249 h 691"/>
                <a:gd name="T58" fmla="*/ 531 w 604"/>
                <a:gd name="T59" fmla="*/ 289 h 691"/>
                <a:gd name="T60" fmla="*/ 483 w 604"/>
                <a:gd name="T61" fmla="*/ 348 h 691"/>
                <a:gd name="T62" fmla="*/ 423 w 604"/>
                <a:gd name="T63" fmla="*/ 399 h 691"/>
                <a:gd name="T64" fmla="*/ 367 w 604"/>
                <a:gd name="T65" fmla="*/ 440 h 691"/>
                <a:gd name="T66" fmla="*/ 333 w 604"/>
                <a:gd name="T67" fmla="*/ 460 h 691"/>
                <a:gd name="T68" fmla="*/ 282 w 604"/>
                <a:gd name="T69" fmla="*/ 483 h 691"/>
                <a:gd name="T70" fmla="*/ 236 w 604"/>
                <a:gd name="T71" fmla="*/ 507 h 691"/>
                <a:gd name="T72" fmla="*/ 198 w 604"/>
                <a:gd name="T73" fmla="*/ 532 h 691"/>
                <a:gd name="T74" fmla="*/ 177 w 604"/>
                <a:gd name="T75" fmla="*/ 551 h 691"/>
                <a:gd name="T76" fmla="*/ 147 w 604"/>
                <a:gd name="T77" fmla="*/ 574 h 691"/>
                <a:gd name="T78" fmla="*/ 122 w 604"/>
                <a:gd name="T79" fmla="*/ 595 h 691"/>
                <a:gd name="T80" fmla="*/ 107 w 604"/>
                <a:gd name="T81" fmla="*/ 608 h 691"/>
                <a:gd name="T82" fmla="*/ 86 w 604"/>
                <a:gd name="T83" fmla="*/ 633 h 691"/>
                <a:gd name="T84" fmla="*/ 66 w 604"/>
                <a:gd name="T85" fmla="*/ 660 h 691"/>
                <a:gd name="T86" fmla="*/ 50 w 604"/>
                <a:gd name="T87" fmla="*/ 680 h 6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4"/>
                <a:gd name="T133" fmla="*/ 0 h 691"/>
                <a:gd name="T134" fmla="*/ 604 w 604"/>
                <a:gd name="T135" fmla="*/ 691 h 69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04" h="691">
                  <a:moveTo>
                    <a:pt x="50" y="680"/>
                  </a:moveTo>
                  <a:lnTo>
                    <a:pt x="42" y="685"/>
                  </a:lnTo>
                  <a:lnTo>
                    <a:pt x="34" y="690"/>
                  </a:lnTo>
                  <a:lnTo>
                    <a:pt x="25" y="690"/>
                  </a:lnTo>
                  <a:lnTo>
                    <a:pt x="17" y="687"/>
                  </a:lnTo>
                  <a:lnTo>
                    <a:pt x="8" y="683"/>
                  </a:lnTo>
                  <a:lnTo>
                    <a:pt x="2" y="675"/>
                  </a:lnTo>
                  <a:lnTo>
                    <a:pt x="0" y="666"/>
                  </a:lnTo>
                  <a:lnTo>
                    <a:pt x="0" y="656"/>
                  </a:lnTo>
                  <a:lnTo>
                    <a:pt x="4" y="648"/>
                  </a:lnTo>
                  <a:lnTo>
                    <a:pt x="8" y="639"/>
                  </a:lnTo>
                  <a:lnTo>
                    <a:pt x="11" y="637"/>
                  </a:lnTo>
                  <a:lnTo>
                    <a:pt x="15" y="631"/>
                  </a:lnTo>
                  <a:lnTo>
                    <a:pt x="23" y="622"/>
                  </a:lnTo>
                  <a:lnTo>
                    <a:pt x="31" y="613"/>
                  </a:lnTo>
                  <a:lnTo>
                    <a:pt x="42" y="601"/>
                  </a:lnTo>
                  <a:lnTo>
                    <a:pt x="52" y="588"/>
                  </a:lnTo>
                  <a:lnTo>
                    <a:pt x="63" y="576"/>
                  </a:lnTo>
                  <a:lnTo>
                    <a:pt x="73" y="563"/>
                  </a:lnTo>
                  <a:lnTo>
                    <a:pt x="84" y="553"/>
                  </a:lnTo>
                  <a:lnTo>
                    <a:pt x="93" y="544"/>
                  </a:lnTo>
                  <a:lnTo>
                    <a:pt x="101" y="535"/>
                  </a:lnTo>
                  <a:lnTo>
                    <a:pt x="112" y="527"/>
                  </a:lnTo>
                  <a:lnTo>
                    <a:pt x="122" y="521"/>
                  </a:lnTo>
                  <a:lnTo>
                    <a:pt x="135" y="512"/>
                  </a:lnTo>
                  <a:lnTo>
                    <a:pt x="146" y="504"/>
                  </a:lnTo>
                  <a:lnTo>
                    <a:pt x="160" y="496"/>
                  </a:lnTo>
                  <a:lnTo>
                    <a:pt x="171" y="487"/>
                  </a:lnTo>
                  <a:lnTo>
                    <a:pt x="183" y="479"/>
                  </a:lnTo>
                  <a:lnTo>
                    <a:pt x="194" y="470"/>
                  </a:lnTo>
                  <a:lnTo>
                    <a:pt x="204" y="461"/>
                  </a:lnTo>
                  <a:lnTo>
                    <a:pt x="215" y="451"/>
                  </a:lnTo>
                  <a:lnTo>
                    <a:pt x="229" y="438"/>
                  </a:lnTo>
                  <a:lnTo>
                    <a:pt x="245" y="424"/>
                  </a:lnTo>
                  <a:lnTo>
                    <a:pt x="259" y="410"/>
                  </a:lnTo>
                  <a:lnTo>
                    <a:pt x="273" y="392"/>
                  </a:lnTo>
                  <a:lnTo>
                    <a:pt x="291" y="373"/>
                  </a:lnTo>
                  <a:lnTo>
                    <a:pt x="305" y="352"/>
                  </a:lnTo>
                  <a:lnTo>
                    <a:pt x="319" y="329"/>
                  </a:lnTo>
                  <a:lnTo>
                    <a:pt x="329" y="306"/>
                  </a:lnTo>
                  <a:lnTo>
                    <a:pt x="340" y="283"/>
                  </a:lnTo>
                  <a:lnTo>
                    <a:pt x="346" y="257"/>
                  </a:lnTo>
                  <a:lnTo>
                    <a:pt x="352" y="234"/>
                  </a:lnTo>
                  <a:lnTo>
                    <a:pt x="356" y="209"/>
                  </a:lnTo>
                  <a:lnTo>
                    <a:pt x="360" y="186"/>
                  </a:lnTo>
                  <a:lnTo>
                    <a:pt x="365" y="165"/>
                  </a:lnTo>
                  <a:lnTo>
                    <a:pt x="371" y="143"/>
                  </a:lnTo>
                  <a:lnTo>
                    <a:pt x="375" y="122"/>
                  </a:lnTo>
                  <a:lnTo>
                    <a:pt x="379" y="105"/>
                  </a:lnTo>
                  <a:lnTo>
                    <a:pt x="386" y="89"/>
                  </a:lnTo>
                  <a:lnTo>
                    <a:pt x="395" y="73"/>
                  </a:lnTo>
                  <a:lnTo>
                    <a:pt x="402" y="59"/>
                  </a:lnTo>
                  <a:lnTo>
                    <a:pt x="411" y="48"/>
                  </a:lnTo>
                  <a:lnTo>
                    <a:pt x="423" y="36"/>
                  </a:lnTo>
                  <a:lnTo>
                    <a:pt x="434" y="25"/>
                  </a:lnTo>
                  <a:lnTo>
                    <a:pt x="448" y="17"/>
                  </a:lnTo>
                  <a:lnTo>
                    <a:pt x="462" y="8"/>
                  </a:lnTo>
                  <a:lnTo>
                    <a:pt x="476" y="4"/>
                  </a:lnTo>
                  <a:lnTo>
                    <a:pt x="491" y="0"/>
                  </a:lnTo>
                  <a:lnTo>
                    <a:pt x="506" y="0"/>
                  </a:lnTo>
                  <a:lnTo>
                    <a:pt x="519" y="2"/>
                  </a:lnTo>
                  <a:lnTo>
                    <a:pt x="533" y="6"/>
                  </a:lnTo>
                  <a:lnTo>
                    <a:pt x="547" y="11"/>
                  </a:lnTo>
                  <a:lnTo>
                    <a:pt x="558" y="19"/>
                  </a:lnTo>
                  <a:lnTo>
                    <a:pt x="569" y="27"/>
                  </a:lnTo>
                  <a:lnTo>
                    <a:pt x="579" y="36"/>
                  </a:lnTo>
                  <a:lnTo>
                    <a:pt x="588" y="46"/>
                  </a:lnTo>
                  <a:lnTo>
                    <a:pt x="593" y="57"/>
                  </a:lnTo>
                  <a:lnTo>
                    <a:pt x="598" y="70"/>
                  </a:lnTo>
                  <a:lnTo>
                    <a:pt x="600" y="82"/>
                  </a:lnTo>
                  <a:lnTo>
                    <a:pt x="603" y="94"/>
                  </a:lnTo>
                  <a:lnTo>
                    <a:pt x="600" y="110"/>
                  </a:lnTo>
                  <a:lnTo>
                    <a:pt x="598" y="126"/>
                  </a:lnTo>
                  <a:lnTo>
                    <a:pt x="597" y="145"/>
                  </a:lnTo>
                  <a:lnTo>
                    <a:pt x="590" y="165"/>
                  </a:lnTo>
                  <a:lnTo>
                    <a:pt x="584" y="184"/>
                  </a:lnTo>
                  <a:lnTo>
                    <a:pt x="577" y="205"/>
                  </a:lnTo>
                  <a:lnTo>
                    <a:pt x="567" y="228"/>
                  </a:lnTo>
                  <a:lnTo>
                    <a:pt x="556" y="249"/>
                  </a:lnTo>
                  <a:lnTo>
                    <a:pt x="544" y="270"/>
                  </a:lnTo>
                  <a:lnTo>
                    <a:pt x="531" y="289"/>
                  </a:lnTo>
                  <a:lnTo>
                    <a:pt x="517" y="308"/>
                  </a:lnTo>
                  <a:lnTo>
                    <a:pt x="499" y="329"/>
                  </a:lnTo>
                  <a:lnTo>
                    <a:pt x="483" y="348"/>
                  </a:lnTo>
                  <a:lnTo>
                    <a:pt x="464" y="367"/>
                  </a:lnTo>
                  <a:lnTo>
                    <a:pt x="445" y="384"/>
                  </a:lnTo>
                  <a:lnTo>
                    <a:pt x="423" y="399"/>
                  </a:lnTo>
                  <a:lnTo>
                    <a:pt x="404" y="415"/>
                  </a:lnTo>
                  <a:lnTo>
                    <a:pt x="386" y="428"/>
                  </a:lnTo>
                  <a:lnTo>
                    <a:pt x="367" y="440"/>
                  </a:lnTo>
                  <a:lnTo>
                    <a:pt x="349" y="449"/>
                  </a:lnTo>
                  <a:lnTo>
                    <a:pt x="333" y="460"/>
                  </a:lnTo>
                  <a:lnTo>
                    <a:pt x="316" y="468"/>
                  </a:lnTo>
                  <a:lnTo>
                    <a:pt x="299" y="475"/>
                  </a:lnTo>
                  <a:lnTo>
                    <a:pt x="282" y="483"/>
                  </a:lnTo>
                  <a:lnTo>
                    <a:pt x="266" y="489"/>
                  </a:lnTo>
                  <a:lnTo>
                    <a:pt x="250" y="498"/>
                  </a:lnTo>
                  <a:lnTo>
                    <a:pt x="236" y="507"/>
                  </a:lnTo>
                  <a:lnTo>
                    <a:pt x="223" y="514"/>
                  </a:lnTo>
                  <a:lnTo>
                    <a:pt x="211" y="523"/>
                  </a:lnTo>
                  <a:lnTo>
                    <a:pt x="198" y="532"/>
                  </a:lnTo>
                  <a:lnTo>
                    <a:pt x="188" y="542"/>
                  </a:lnTo>
                  <a:lnTo>
                    <a:pt x="177" y="551"/>
                  </a:lnTo>
                  <a:lnTo>
                    <a:pt x="167" y="559"/>
                  </a:lnTo>
                  <a:lnTo>
                    <a:pt x="156" y="567"/>
                  </a:lnTo>
                  <a:lnTo>
                    <a:pt x="147" y="574"/>
                  </a:lnTo>
                  <a:lnTo>
                    <a:pt x="139" y="580"/>
                  </a:lnTo>
                  <a:lnTo>
                    <a:pt x="130" y="588"/>
                  </a:lnTo>
                  <a:lnTo>
                    <a:pt x="122" y="595"/>
                  </a:lnTo>
                  <a:lnTo>
                    <a:pt x="116" y="601"/>
                  </a:lnTo>
                  <a:lnTo>
                    <a:pt x="107" y="608"/>
                  </a:lnTo>
                  <a:lnTo>
                    <a:pt x="101" y="613"/>
                  </a:lnTo>
                  <a:lnTo>
                    <a:pt x="95" y="624"/>
                  </a:lnTo>
                  <a:lnTo>
                    <a:pt x="86" y="633"/>
                  </a:lnTo>
                  <a:lnTo>
                    <a:pt x="78" y="643"/>
                  </a:lnTo>
                  <a:lnTo>
                    <a:pt x="71" y="652"/>
                  </a:lnTo>
                  <a:lnTo>
                    <a:pt x="66" y="660"/>
                  </a:lnTo>
                  <a:lnTo>
                    <a:pt x="59" y="669"/>
                  </a:lnTo>
                  <a:lnTo>
                    <a:pt x="55" y="675"/>
                  </a:lnTo>
                  <a:lnTo>
                    <a:pt x="50" y="680"/>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299" name="Freeform 36"/>
            <p:cNvSpPr>
              <a:spLocks/>
            </p:cNvSpPr>
            <p:nvPr/>
          </p:nvSpPr>
          <p:spPr bwMode="auto">
            <a:xfrm>
              <a:off x="1106" y="1373"/>
              <a:ext cx="3065" cy="1949"/>
            </a:xfrm>
            <a:custGeom>
              <a:avLst/>
              <a:gdLst>
                <a:gd name="T0" fmla="*/ 2785 w 3065"/>
                <a:gd name="T1" fmla="*/ 0 h 1949"/>
                <a:gd name="T2" fmla="*/ 2711 w 3065"/>
                <a:gd name="T3" fmla="*/ 48 h 1949"/>
                <a:gd name="T4" fmla="*/ 2513 w 3065"/>
                <a:gd name="T5" fmla="*/ 179 h 1949"/>
                <a:gd name="T6" fmla="*/ 2216 w 3065"/>
                <a:gd name="T7" fmla="*/ 370 h 1949"/>
                <a:gd name="T8" fmla="*/ 1857 w 3065"/>
                <a:gd name="T9" fmla="*/ 603 h 1949"/>
                <a:gd name="T10" fmla="*/ 1462 w 3065"/>
                <a:gd name="T11" fmla="*/ 860 h 1949"/>
                <a:gd name="T12" fmla="*/ 1066 w 3065"/>
                <a:gd name="T13" fmla="*/ 1116 h 1949"/>
                <a:gd name="T14" fmla="*/ 699 w 3065"/>
                <a:gd name="T15" fmla="*/ 1356 h 1949"/>
                <a:gd name="T16" fmla="*/ 389 w 3065"/>
                <a:gd name="T17" fmla="*/ 1556 h 1949"/>
                <a:gd name="T18" fmla="*/ 170 w 3065"/>
                <a:gd name="T19" fmla="*/ 1699 h 1949"/>
                <a:gd name="T20" fmla="*/ 73 w 3065"/>
                <a:gd name="T21" fmla="*/ 1765 h 1949"/>
                <a:gd name="T22" fmla="*/ 73 w 3065"/>
                <a:gd name="T23" fmla="*/ 1765 h 1949"/>
                <a:gd name="T24" fmla="*/ 48 w 3065"/>
                <a:gd name="T25" fmla="*/ 1784 h 1949"/>
                <a:gd name="T26" fmla="*/ 28 w 3065"/>
                <a:gd name="T27" fmla="*/ 1800 h 1949"/>
                <a:gd name="T28" fmla="*/ 16 w 3065"/>
                <a:gd name="T29" fmla="*/ 1819 h 1949"/>
                <a:gd name="T30" fmla="*/ 7 w 3065"/>
                <a:gd name="T31" fmla="*/ 1836 h 1949"/>
                <a:gd name="T32" fmla="*/ 1 w 3065"/>
                <a:gd name="T33" fmla="*/ 1853 h 1949"/>
                <a:gd name="T34" fmla="*/ 0 w 3065"/>
                <a:gd name="T35" fmla="*/ 1867 h 1949"/>
                <a:gd name="T36" fmla="*/ 1 w 3065"/>
                <a:gd name="T37" fmla="*/ 1883 h 1949"/>
                <a:gd name="T38" fmla="*/ 3 w 3065"/>
                <a:gd name="T39" fmla="*/ 1895 h 1949"/>
                <a:gd name="T40" fmla="*/ 7 w 3065"/>
                <a:gd name="T41" fmla="*/ 1904 h 1949"/>
                <a:gd name="T42" fmla="*/ 12 w 3065"/>
                <a:gd name="T43" fmla="*/ 1912 h 1949"/>
                <a:gd name="T44" fmla="*/ 12 w 3065"/>
                <a:gd name="T45" fmla="*/ 1912 h 1949"/>
                <a:gd name="T46" fmla="*/ 18 w 3065"/>
                <a:gd name="T47" fmla="*/ 1920 h 1949"/>
                <a:gd name="T48" fmla="*/ 25 w 3065"/>
                <a:gd name="T49" fmla="*/ 1929 h 1949"/>
                <a:gd name="T50" fmla="*/ 35 w 3065"/>
                <a:gd name="T51" fmla="*/ 1935 h 1949"/>
                <a:gd name="T52" fmla="*/ 48 w 3065"/>
                <a:gd name="T53" fmla="*/ 1941 h 1949"/>
                <a:gd name="T54" fmla="*/ 62 w 3065"/>
                <a:gd name="T55" fmla="*/ 1945 h 1949"/>
                <a:gd name="T56" fmla="*/ 79 w 3065"/>
                <a:gd name="T57" fmla="*/ 1948 h 1949"/>
                <a:gd name="T58" fmla="*/ 99 w 3065"/>
                <a:gd name="T59" fmla="*/ 1948 h 1949"/>
                <a:gd name="T60" fmla="*/ 122 w 3065"/>
                <a:gd name="T61" fmla="*/ 1943 h 1949"/>
                <a:gd name="T62" fmla="*/ 145 w 3065"/>
                <a:gd name="T63" fmla="*/ 1933 h 1949"/>
                <a:gd name="T64" fmla="*/ 172 w 3065"/>
                <a:gd name="T65" fmla="*/ 1918 h 1949"/>
                <a:gd name="T66" fmla="*/ 172 w 3065"/>
                <a:gd name="T67" fmla="*/ 1918 h 1949"/>
                <a:gd name="T68" fmla="*/ 276 w 3065"/>
                <a:gd name="T69" fmla="*/ 1853 h 1949"/>
                <a:gd name="T70" fmla="*/ 509 w 3065"/>
                <a:gd name="T71" fmla="*/ 1703 h 1949"/>
                <a:gd name="T72" fmla="*/ 838 w 3065"/>
                <a:gd name="T73" fmla="*/ 1491 h 1949"/>
                <a:gd name="T74" fmla="*/ 1231 w 3065"/>
                <a:gd name="T75" fmla="*/ 1241 h 1949"/>
                <a:gd name="T76" fmla="*/ 1654 w 3065"/>
                <a:gd name="T77" fmla="*/ 967 h 1949"/>
                <a:gd name="T78" fmla="*/ 2073 w 3065"/>
                <a:gd name="T79" fmla="*/ 698 h 1949"/>
                <a:gd name="T80" fmla="*/ 2457 w 3065"/>
                <a:gd name="T81" fmla="*/ 451 h 1949"/>
                <a:gd name="T82" fmla="*/ 2771 w 3065"/>
                <a:gd name="T83" fmla="*/ 250 h 1949"/>
                <a:gd name="T84" fmla="*/ 2986 w 3065"/>
                <a:gd name="T85" fmla="*/ 113 h 1949"/>
                <a:gd name="T86" fmla="*/ 3064 w 3065"/>
                <a:gd name="T87" fmla="*/ 60 h 1949"/>
                <a:gd name="T88" fmla="*/ 2785 w 3065"/>
                <a:gd name="T89" fmla="*/ 0 h 1949"/>
                <a:gd name="T90" fmla="*/ 2785 w 3065"/>
                <a:gd name="T91" fmla="*/ 0 h 19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65"/>
                <a:gd name="T139" fmla="*/ 0 h 1949"/>
                <a:gd name="T140" fmla="*/ 3065 w 3065"/>
                <a:gd name="T141" fmla="*/ 1949 h 19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65" h="1949">
                  <a:moveTo>
                    <a:pt x="2785" y="0"/>
                  </a:moveTo>
                  <a:lnTo>
                    <a:pt x="2711" y="48"/>
                  </a:lnTo>
                  <a:lnTo>
                    <a:pt x="2513" y="179"/>
                  </a:lnTo>
                  <a:lnTo>
                    <a:pt x="2216" y="370"/>
                  </a:lnTo>
                  <a:lnTo>
                    <a:pt x="1857" y="603"/>
                  </a:lnTo>
                  <a:lnTo>
                    <a:pt x="1462" y="860"/>
                  </a:lnTo>
                  <a:lnTo>
                    <a:pt x="1066" y="1116"/>
                  </a:lnTo>
                  <a:lnTo>
                    <a:pt x="699" y="1356"/>
                  </a:lnTo>
                  <a:lnTo>
                    <a:pt x="389" y="1556"/>
                  </a:lnTo>
                  <a:lnTo>
                    <a:pt x="170" y="1699"/>
                  </a:lnTo>
                  <a:lnTo>
                    <a:pt x="73" y="1765"/>
                  </a:lnTo>
                  <a:lnTo>
                    <a:pt x="48" y="1784"/>
                  </a:lnTo>
                  <a:lnTo>
                    <a:pt x="28" y="1800"/>
                  </a:lnTo>
                  <a:lnTo>
                    <a:pt x="16" y="1819"/>
                  </a:lnTo>
                  <a:lnTo>
                    <a:pt x="7" y="1836"/>
                  </a:lnTo>
                  <a:lnTo>
                    <a:pt x="1" y="1853"/>
                  </a:lnTo>
                  <a:lnTo>
                    <a:pt x="0" y="1867"/>
                  </a:lnTo>
                  <a:lnTo>
                    <a:pt x="1" y="1883"/>
                  </a:lnTo>
                  <a:lnTo>
                    <a:pt x="3" y="1895"/>
                  </a:lnTo>
                  <a:lnTo>
                    <a:pt x="7" y="1904"/>
                  </a:lnTo>
                  <a:lnTo>
                    <a:pt x="12" y="1912"/>
                  </a:lnTo>
                  <a:lnTo>
                    <a:pt x="18" y="1920"/>
                  </a:lnTo>
                  <a:lnTo>
                    <a:pt x="25" y="1929"/>
                  </a:lnTo>
                  <a:lnTo>
                    <a:pt x="35" y="1935"/>
                  </a:lnTo>
                  <a:lnTo>
                    <a:pt x="48" y="1941"/>
                  </a:lnTo>
                  <a:lnTo>
                    <a:pt x="62" y="1945"/>
                  </a:lnTo>
                  <a:lnTo>
                    <a:pt x="79" y="1948"/>
                  </a:lnTo>
                  <a:lnTo>
                    <a:pt x="99" y="1948"/>
                  </a:lnTo>
                  <a:lnTo>
                    <a:pt x="122" y="1943"/>
                  </a:lnTo>
                  <a:lnTo>
                    <a:pt x="145" y="1933"/>
                  </a:lnTo>
                  <a:lnTo>
                    <a:pt x="172" y="1918"/>
                  </a:lnTo>
                  <a:lnTo>
                    <a:pt x="276" y="1853"/>
                  </a:lnTo>
                  <a:lnTo>
                    <a:pt x="509" y="1703"/>
                  </a:lnTo>
                  <a:lnTo>
                    <a:pt x="838" y="1491"/>
                  </a:lnTo>
                  <a:lnTo>
                    <a:pt x="1231" y="1241"/>
                  </a:lnTo>
                  <a:lnTo>
                    <a:pt x="1654" y="967"/>
                  </a:lnTo>
                  <a:lnTo>
                    <a:pt x="2073" y="698"/>
                  </a:lnTo>
                  <a:lnTo>
                    <a:pt x="2457" y="451"/>
                  </a:lnTo>
                  <a:lnTo>
                    <a:pt x="2771" y="250"/>
                  </a:lnTo>
                  <a:lnTo>
                    <a:pt x="2986" y="113"/>
                  </a:lnTo>
                  <a:lnTo>
                    <a:pt x="3064" y="60"/>
                  </a:lnTo>
                  <a:lnTo>
                    <a:pt x="2785" y="0"/>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00" name="Freeform 37"/>
            <p:cNvSpPr>
              <a:spLocks/>
            </p:cNvSpPr>
            <p:nvPr/>
          </p:nvSpPr>
          <p:spPr bwMode="auto">
            <a:xfrm>
              <a:off x="1106" y="1373"/>
              <a:ext cx="3065" cy="1949"/>
            </a:xfrm>
            <a:custGeom>
              <a:avLst/>
              <a:gdLst>
                <a:gd name="T0" fmla="*/ 2785 w 3065"/>
                <a:gd name="T1" fmla="*/ 0 h 1949"/>
                <a:gd name="T2" fmla="*/ 2711 w 3065"/>
                <a:gd name="T3" fmla="*/ 48 h 1949"/>
                <a:gd name="T4" fmla="*/ 2513 w 3065"/>
                <a:gd name="T5" fmla="*/ 179 h 1949"/>
                <a:gd name="T6" fmla="*/ 2216 w 3065"/>
                <a:gd name="T7" fmla="*/ 370 h 1949"/>
                <a:gd name="T8" fmla="*/ 1857 w 3065"/>
                <a:gd name="T9" fmla="*/ 603 h 1949"/>
                <a:gd name="T10" fmla="*/ 1462 w 3065"/>
                <a:gd name="T11" fmla="*/ 860 h 1949"/>
                <a:gd name="T12" fmla="*/ 1066 w 3065"/>
                <a:gd name="T13" fmla="*/ 1116 h 1949"/>
                <a:gd name="T14" fmla="*/ 699 w 3065"/>
                <a:gd name="T15" fmla="*/ 1356 h 1949"/>
                <a:gd name="T16" fmla="*/ 389 w 3065"/>
                <a:gd name="T17" fmla="*/ 1556 h 1949"/>
                <a:gd name="T18" fmla="*/ 170 w 3065"/>
                <a:gd name="T19" fmla="*/ 1699 h 1949"/>
                <a:gd name="T20" fmla="*/ 73 w 3065"/>
                <a:gd name="T21" fmla="*/ 1765 h 1949"/>
                <a:gd name="T22" fmla="*/ 73 w 3065"/>
                <a:gd name="T23" fmla="*/ 1765 h 1949"/>
                <a:gd name="T24" fmla="*/ 48 w 3065"/>
                <a:gd name="T25" fmla="*/ 1784 h 1949"/>
                <a:gd name="T26" fmla="*/ 28 w 3065"/>
                <a:gd name="T27" fmla="*/ 1800 h 1949"/>
                <a:gd name="T28" fmla="*/ 16 w 3065"/>
                <a:gd name="T29" fmla="*/ 1819 h 1949"/>
                <a:gd name="T30" fmla="*/ 7 w 3065"/>
                <a:gd name="T31" fmla="*/ 1836 h 1949"/>
                <a:gd name="T32" fmla="*/ 1 w 3065"/>
                <a:gd name="T33" fmla="*/ 1853 h 1949"/>
                <a:gd name="T34" fmla="*/ 0 w 3065"/>
                <a:gd name="T35" fmla="*/ 1867 h 1949"/>
                <a:gd name="T36" fmla="*/ 1 w 3065"/>
                <a:gd name="T37" fmla="*/ 1883 h 1949"/>
                <a:gd name="T38" fmla="*/ 3 w 3065"/>
                <a:gd name="T39" fmla="*/ 1895 h 1949"/>
                <a:gd name="T40" fmla="*/ 7 w 3065"/>
                <a:gd name="T41" fmla="*/ 1904 h 1949"/>
                <a:gd name="T42" fmla="*/ 12 w 3065"/>
                <a:gd name="T43" fmla="*/ 1912 h 1949"/>
                <a:gd name="T44" fmla="*/ 12 w 3065"/>
                <a:gd name="T45" fmla="*/ 1912 h 1949"/>
                <a:gd name="T46" fmla="*/ 18 w 3065"/>
                <a:gd name="T47" fmla="*/ 1920 h 1949"/>
                <a:gd name="T48" fmla="*/ 25 w 3065"/>
                <a:gd name="T49" fmla="*/ 1929 h 1949"/>
                <a:gd name="T50" fmla="*/ 35 w 3065"/>
                <a:gd name="T51" fmla="*/ 1935 h 1949"/>
                <a:gd name="T52" fmla="*/ 48 w 3065"/>
                <a:gd name="T53" fmla="*/ 1941 h 1949"/>
                <a:gd name="T54" fmla="*/ 62 w 3065"/>
                <a:gd name="T55" fmla="*/ 1945 h 1949"/>
                <a:gd name="T56" fmla="*/ 79 w 3065"/>
                <a:gd name="T57" fmla="*/ 1948 h 1949"/>
                <a:gd name="T58" fmla="*/ 99 w 3065"/>
                <a:gd name="T59" fmla="*/ 1948 h 1949"/>
                <a:gd name="T60" fmla="*/ 122 w 3065"/>
                <a:gd name="T61" fmla="*/ 1943 h 1949"/>
                <a:gd name="T62" fmla="*/ 145 w 3065"/>
                <a:gd name="T63" fmla="*/ 1933 h 1949"/>
                <a:gd name="T64" fmla="*/ 172 w 3065"/>
                <a:gd name="T65" fmla="*/ 1918 h 1949"/>
                <a:gd name="T66" fmla="*/ 172 w 3065"/>
                <a:gd name="T67" fmla="*/ 1918 h 1949"/>
                <a:gd name="T68" fmla="*/ 276 w 3065"/>
                <a:gd name="T69" fmla="*/ 1853 h 1949"/>
                <a:gd name="T70" fmla="*/ 509 w 3065"/>
                <a:gd name="T71" fmla="*/ 1703 h 1949"/>
                <a:gd name="T72" fmla="*/ 838 w 3065"/>
                <a:gd name="T73" fmla="*/ 1491 h 1949"/>
                <a:gd name="T74" fmla="*/ 1231 w 3065"/>
                <a:gd name="T75" fmla="*/ 1241 h 1949"/>
                <a:gd name="T76" fmla="*/ 1654 w 3065"/>
                <a:gd name="T77" fmla="*/ 967 h 1949"/>
                <a:gd name="T78" fmla="*/ 2073 w 3065"/>
                <a:gd name="T79" fmla="*/ 698 h 1949"/>
                <a:gd name="T80" fmla="*/ 2457 w 3065"/>
                <a:gd name="T81" fmla="*/ 451 h 1949"/>
                <a:gd name="T82" fmla="*/ 2771 w 3065"/>
                <a:gd name="T83" fmla="*/ 250 h 1949"/>
                <a:gd name="T84" fmla="*/ 2986 w 3065"/>
                <a:gd name="T85" fmla="*/ 113 h 1949"/>
                <a:gd name="T86" fmla="*/ 3064 w 3065"/>
                <a:gd name="T87" fmla="*/ 60 h 1949"/>
                <a:gd name="T88" fmla="*/ 2785 w 3065"/>
                <a:gd name="T89" fmla="*/ 0 h 1949"/>
                <a:gd name="T90" fmla="*/ 2785 w 3065"/>
                <a:gd name="T91" fmla="*/ 0 h 19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065"/>
                <a:gd name="T139" fmla="*/ 0 h 1949"/>
                <a:gd name="T140" fmla="*/ 3065 w 3065"/>
                <a:gd name="T141" fmla="*/ 1949 h 19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065" h="1949">
                  <a:moveTo>
                    <a:pt x="2785" y="0"/>
                  </a:moveTo>
                  <a:lnTo>
                    <a:pt x="2711" y="48"/>
                  </a:lnTo>
                  <a:lnTo>
                    <a:pt x="2513" y="179"/>
                  </a:lnTo>
                  <a:lnTo>
                    <a:pt x="2216" y="370"/>
                  </a:lnTo>
                  <a:lnTo>
                    <a:pt x="1857" y="603"/>
                  </a:lnTo>
                  <a:lnTo>
                    <a:pt x="1462" y="860"/>
                  </a:lnTo>
                  <a:lnTo>
                    <a:pt x="1066" y="1116"/>
                  </a:lnTo>
                  <a:lnTo>
                    <a:pt x="699" y="1356"/>
                  </a:lnTo>
                  <a:lnTo>
                    <a:pt x="389" y="1556"/>
                  </a:lnTo>
                  <a:lnTo>
                    <a:pt x="170" y="1699"/>
                  </a:lnTo>
                  <a:lnTo>
                    <a:pt x="73" y="1765"/>
                  </a:lnTo>
                  <a:lnTo>
                    <a:pt x="48" y="1784"/>
                  </a:lnTo>
                  <a:lnTo>
                    <a:pt x="28" y="1800"/>
                  </a:lnTo>
                  <a:lnTo>
                    <a:pt x="16" y="1819"/>
                  </a:lnTo>
                  <a:lnTo>
                    <a:pt x="7" y="1836"/>
                  </a:lnTo>
                  <a:lnTo>
                    <a:pt x="1" y="1853"/>
                  </a:lnTo>
                  <a:lnTo>
                    <a:pt x="0" y="1867"/>
                  </a:lnTo>
                  <a:lnTo>
                    <a:pt x="1" y="1883"/>
                  </a:lnTo>
                  <a:lnTo>
                    <a:pt x="3" y="1895"/>
                  </a:lnTo>
                  <a:lnTo>
                    <a:pt x="7" y="1904"/>
                  </a:lnTo>
                  <a:lnTo>
                    <a:pt x="12" y="1912"/>
                  </a:lnTo>
                  <a:lnTo>
                    <a:pt x="18" y="1920"/>
                  </a:lnTo>
                  <a:lnTo>
                    <a:pt x="25" y="1929"/>
                  </a:lnTo>
                  <a:lnTo>
                    <a:pt x="35" y="1935"/>
                  </a:lnTo>
                  <a:lnTo>
                    <a:pt x="48" y="1941"/>
                  </a:lnTo>
                  <a:lnTo>
                    <a:pt x="62" y="1945"/>
                  </a:lnTo>
                  <a:lnTo>
                    <a:pt x="79" y="1948"/>
                  </a:lnTo>
                  <a:lnTo>
                    <a:pt x="99" y="1948"/>
                  </a:lnTo>
                  <a:lnTo>
                    <a:pt x="122" y="1943"/>
                  </a:lnTo>
                  <a:lnTo>
                    <a:pt x="145" y="1933"/>
                  </a:lnTo>
                  <a:lnTo>
                    <a:pt x="172" y="1918"/>
                  </a:lnTo>
                  <a:lnTo>
                    <a:pt x="276" y="1853"/>
                  </a:lnTo>
                  <a:lnTo>
                    <a:pt x="509" y="1703"/>
                  </a:lnTo>
                  <a:lnTo>
                    <a:pt x="838" y="1491"/>
                  </a:lnTo>
                  <a:lnTo>
                    <a:pt x="1231" y="1241"/>
                  </a:lnTo>
                  <a:lnTo>
                    <a:pt x="1654" y="967"/>
                  </a:lnTo>
                  <a:lnTo>
                    <a:pt x="2073" y="698"/>
                  </a:lnTo>
                  <a:lnTo>
                    <a:pt x="2457" y="451"/>
                  </a:lnTo>
                  <a:lnTo>
                    <a:pt x="2771" y="250"/>
                  </a:lnTo>
                  <a:lnTo>
                    <a:pt x="2986" y="113"/>
                  </a:lnTo>
                  <a:lnTo>
                    <a:pt x="3064" y="60"/>
                  </a:lnTo>
                  <a:lnTo>
                    <a:pt x="2785" y="0"/>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01" name="Freeform 38"/>
            <p:cNvSpPr>
              <a:spLocks/>
            </p:cNvSpPr>
            <p:nvPr/>
          </p:nvSpPr>
          <p:spPr bwMode="auto">
            <a:xfrm>
              <a:off x="1646" y="2808"/>
              <a:ext cx="213" cy="220"/>
            </a:xfrm>
            <a:custGeom>
              <a:avLst/>
              <a:gdLst>
                <a:gd name="T0" fmla="*/ 0 w 213"/>
                <a:gd name="T1" fmla="*/ 84 h 220"/>
                <a:gd name="T2" fmla="*/ 0 w 213"/>
                <a:gd name="T3" fmla="*/ 86 h 220"/>
                <a:gd name="T4" fmla="*/ 4 w 213"/>
                <a:gd name="T5" fmla="*/ 91 h 220"/>
                <a:gd name="T6" fmla="*/ 11 w 213"/>
                <a:gd name="T7" fmla="*/ 101 h 220"/>
                <a:gd name="T8" fmla="*/ 14 w 213"/>
                <a:gd name="T9" fmla="*/ 112 h 220"/>
                <a:gd name="T10" fmla="*/ 20 w 213"/>
                <a:gd name="T11" fmla="*/ 126 h 220"/>
                <a:gd name="T12" fmla="*/ 27 w 213"/>
                <a:gd name="T13" fmla="*/ 143 h 220"/>
                <a:gd name="T14" fmla="*/ 29 w 213"/>
                <a:gd name="T15" fmla="*/ 160 h 220"/>
                <a:gd name="T16" fmla="*/ 32 w 213"/>
                <a:gd name="T17" fmla="*/ 179 h 220"/>
                <a:gd name="T18" fmla="*/ 29 w 213"/>
                <a:gd name="T19" fmla="*/ 200 h 220"/>
                <a:gd name="T20" fmla="*/ 25 w 213"/>
                <a:gd name="T21" fmla="*/ 219 h 220"/>
                <a:gd name="T22" fmla="*/ 212 w 213"/>
                <a:gd name="T23" fmla="*/ 135 h 220"/>
                <a:gd name="T24" fmla="*/ 168 w 213"/>
                <a:gd name="T25" fmla="*/ 0 h 220"/>
                <a:gd name="T26" fmla="*/ 0 w 213"/>
                <a:gd name="T27" fmla="*/ 84 h 220"/>
                <a:gd name="T28" fmla="*/ 0 w 213"/>
                <a:gd name="T29" fmla="*/ 84 h 2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3"/>
                <a:gd name="T46" fmla="*/ 0 h 220"/>
                <a:gd name="T47" fmla="*/ 213 w 213"/>
                <a:gd name="T48" fmla="*/ 220 h 2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3" h="220">
                  <a:moveTo>
                    <a:pt x="0" y="84"/>
                  </a:moveTo>
                  <a:lnTo>
                    <a:pt x="0" y="86"/>
                  </a:lnTo>
                  <a:lnTo>
                    <a:pt x="4" y="91"/>
                  </a:lnTo>
                  <a:lnTo>
                    <a:pt x="11" y="101"/>
                  </a:lnTo>
                  <a:lnTo>
                    <a:pt x="14" y="112"/>
                  </a:lnTo>
                  <a:lnTo>
                    <a:pt x="20" y="126"/>
                  </a:lnTo>
                  <a:lnTo>
                    <a:pt x="27" y="143"/>
                  </a:lnTo>
                  <a:lnTo>
                    <a:pt x="29" y="160"/>
                  </a:lnTo>
                  <a:lnTo>
                    <a:pt x="32" y="179"/>
                  </a:lnTo>
                  <a:lnTo>
                    <a:pt x="29" y="200"/>
                  </a:lnTo>
                  <a:lnTo>
                    <a:pt x="25" y="219"/>
                  </a:lnTo>
                  <a:lnTo>
                    <a:pt x="212" y="135"/>
                  </a:lnTo>
                  <a:lnTo>
                    <a:pt x="168" y="0"/>
                  </a:lnTo>
                  <a:lnTo>
                    <a:pt x="0" y="84"/>
                  </a:lnTo>
                </a:path>
              </a:pathLst>
            </a:custGeom>
            <a:solidFill>
              <a:srgbClr val="7C6000"/>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02" name="Freeform 39"/>
            <p:cNvSpPr>
              <a:spLocks/>
            </p:cNvSpPr>
            <p:nvPr/>
          </p:nvSpPr>
          <p:spPr bwMode="auto">
            <a:xfrm>
              <a:off x="3764" y="995"/>
              <a:ext cx="277" cy="372"/>
            </a:xfrm>
            <a:custGeom>
              <a:avLst/>
              <a:gdLst>
                <a:gd name="T0" fmla="*/ 152 w 277"/>
                <a:gd name="T1" fmla="*/ 371 h 372"/>
                <a:gd name="T2" fmla="*/ 145 w 277"/>
                <a:gd name="T3" fmla="*/ 363 h 372"/>
                <a:gd name="T4" fmla="*/ 138 w 277"/>
                <a:gd name="T5" fmla="*/ 352 h 372"/>
                <a:gd name="T6" fmla="*/ 129 w 277"/>
                <a:gd name="T7" fmla="*/ 341 h 372"/>
                <a:gd name="T8" fmla="*/ 122 w 277"/>
                <a:gd name="T9" fmla="*/ 331 h 372"/>
                <a:gd name="T10" fmla="*/ 111 w 277"/>
                <a:gd name="T11" fmla="*/ 322 h 372"/>
                <a:gd name="T12" fmla="*/ 103 w 277"/>
                <a:gd name="T13" fmla="*/ 312 h 372"/>
                <a:gd name="T14" fmla="*/ 92 w 277"/>
                <a:gd name="T15" fmla="*/ 303 h 372"/>
                <a:gd name="T16" fmla="*/ 79 w 277"/>
                <a:gd name="T17" fmla="*/ 295 h 372"/>
                <a:gd name="T18" fmla="*/ 67 w 277"/>
                <a:gd name="T19" fmla="*/ 289 h 372"/>
                <a:gd name="T20" fmla="*/ 53 w 277"/>
                <a:gd name="T21" fmla="*/ 282 h 372"/>
                <a:gd name="T22" fmla="*/ 53 w 277"/>
                <a:gd name="T23" fmla="*/ 282 h 372"/>
                <a:gd name="T24" fmla="*/ 53 w 277"/>
                <a:gd name="T25" fmla="*/ 276 h 372"/>
                <a:gd name="T26" fmla="*/ 53 w 277"/>
                <a:gd name="T27" fmla="*/ 262 h 372"/>
                <a:gd name="T28" fmla="*/ 52 w 277"/>
                <a:gd name="T29" fmla="*/ 238 h 372"/>
                <a:gd name="T30" fmla="*/ 50 w 277"/>
                <a:gd name="T31" fmla="*/ 206 h 372"/>
                <a:gd name="T32" fmla="*/ 46 w 277"/>
                <a:gd name="T33" fmla="*/ 172 h 372"/>
                <a:gd name="T34" fmla="*/ 41 w 277"/>
                <a:gd name="T35" fmla="*/ 135 h 372"/>
                <a:gd name="T36" fmla="*/ 35 w 277"/>
                <a:gd name="T37" fmla="*/ 99 h 372"/>
                <a:gd name="T38" fmla="*/ 25 w 277"/>
                <a:gd name="T39" fmla="*/ 61 h 372"/>
                <a:gd name="T40" fmla="*/ 14 w 277"/>
                <a:gd name="T41" fmla="*/ 29 h 372"/>
                <a:gd name="T42" fmla="*/ 0 w 277"/>
                <a:gd name="T43" fmla="*/ 0 h 372"/>
                <a:gd name="T44" fmla="*/ 0 w 277"/>
                <a:gd name="T45" fmla="*/ 0 h 372"/>
                <a:gd name="T46" fmla="*/ 20 w 277"/>
                <a:gd name="T47" fmla="*/ 25 h 372"/>
                <a:gd name="T48" fmla="*/ 46 w 277"/>
                <a:gd name="T49" fmla="*/ 48 h 372"/>
                <a:gd name="T50" fmla="*/ 75 w 277"/>
                <a:gd name="T51" fmla="*/ 71 h 372"/>
                <a:gd name="T52" fmla="*/ 106 w 277"/>
                <a:gd name="T53" fmla="*/ 93 h 372"/>
                <a:gd name="T54" fmla="*/ 138 w 277"/>
                <a:gd name="T55" fmla="*/ 114 h 372"/>
                <a:gd name="T56" fmla="*/ 168 w 277"/>
                <a:gd name="T57" fmla="*/ 131 h 372"/>
                <a:gd name="T58" fmla="*/ 195 w 277"/>
                <a:gd name="T59" fmla="*/ 145 h 372"/>
                <a:gd name="T60" fmla="*/ 216 w 277"/>
                <a:gd name="T61" fmla="*/ 156 h 372"/>
                <a:gd name="T62" fmla="*/ 228 w 277"/>
                <a:gd name="T63" fmla="*/ 165 h 372"/>
                <a:gd name="T64" fmla="*/ 235 w 277"/>
                <a:gd name="T65" fmla="*/ 167 h 372"/>
                <a:gd name="T66" fmla="*/ 235 w 277"/>
                <a:gd name="T67" fmla="*/ 167 h 372"/>
                <a:gd name="T68" fmla="*/ 235 w 277"/>
                <a:gd name="T69" fmla="*/ 181 h 372"/>
                <a:gd name="T70" fmla="*/ 237 w 277"/>
                <a:gd name="T71" fmla="*/ 193 h 372"/>
                <a:gd name="T72" fmla="*/ 239 w 277"/>
                <a:gd name="T73" fmla="*/ 209 h 372"/>
                <a:gd name="T74" fmla="*/ 241 w 277"/>
                <a:gd name="T75" fmla="*/ 221 h 372"/>
                <a:gd name="T76" fmla="*/ 246 w 277"/>
                <a:gd name="T77" fmla="*/ 234 h 372"/>
                <a:gd name="T78" fmla="*/ 252 w 277"/>
                <a:gd name="T79" fmla="*/ 246 h 372"/>
                <a:gd name="T80" fmla="*/ 258 w 277"/>
                <a:gd name="T81" fmla="*/ 259 h 372"/>
                <a:gd name="T82" fmla="*/ 265 w 277"/>
                <a:gd name="T83" fmla="*/ 269 h 372"/>
                <a:gd name="T84" fmla="*/ 269 w 277"/>
                <a:gd name="T85" fmla="*/ 280 h 372"/>
                <a:gd name="T86" fmla="*/ 276 w 277"/>
                <a:gd name="T87" fmla="*/ 292 h 372"/>
                <a:gd name="T88" fmla="*/ 152 w 277"/>
                <a:gd name="T89" fmla="*/ 371 h 372"/>
                <a:gd name="T90" fmla="*/ 152 w 277"/>
                <a:gd name="T91" fmla="*/ 371 h 37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77"/>
                <a:gd name="T139" fmla="*/ 0 h 372"/>
                <a:gd name="T140" fmla="*/ 277 w 277"/>
                <a:gd name="T141" fmla="*/ 372 h 37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77" h="372">
                  <a:moveTo>
                    <a:pt x="152" y="371"/>
                  </a:moveTo>
                  <a:lnTo>
                    <a:pt x="145" y="363"/>
                  </a:lnTo>
                  <a:lnTo>
                    <a:pt x="138" y="352"/>
                  </a:lnTo>
                  <a:lnTo>
                    <a:pt x="129" y="341"/>
                  </a:lnTo>
                  <a:lnTo>
                    <a:pt x="122" y="331"/>
                  </a:lnTo>
                  <a:lnTo>
                    <a:pt x="111" y="322"/>
                  </a:lnTo>
                  <a:lnTo>
                    <a:pt x="103" y="312"/>
                  </a:lnTo>
                  <a:lnTo>
                    <a:pt x="92" y="303"/>
                  </a:lnTo>
                  <a:lnTo>
                    <a:pt x="79" y="295"/>
                  </a:lnTo>
                  <a:lnTo>
                    <a:pt x="67" y="289"/>
                  </a:lnTo>
                  <a:lnTo>
                    <a:pt x="53" y="282"/>
                  </a:lnTo>
                  <a:lnTo>
                    <a:pt x="53" y="276"/>
                  </a:lnTo>
                  <a:lnTo>
                    <a:pt x="53" y="262"/>
                  </a:lnTo>
                  <a:lnTo>
                    <a:pt x="52" y="238"/>
                  </a:lnTo>
                  <a:lnTo>
                    <a:pt x="50" y="206"/>
                  </a:lnTo>
                  <a:lnTo>
                    <a:pt x="46" y="172"/>
                  </a:lnTo>
                  <a:lnTo>
                    <a:pt x="41" y="135"/>
                  </a:lnTo>
                  <a:lnTo>
                    <a:pt x="35" y="99"/>
                  </a:lnTo>
                  <a:lnTo>
                    <a:pt x="25" y="61"/>
                  </a:lnTo>
                  <a:lnTo>
                    <a:pt x="14" y="29"/>
                  </a:lnTo>
                  <a:lnTo>
                    <a:pt x="0" y="0"/>
                  </a:lnTo>
                  <a:lnTo>
                    <a:pt x="20" y="25"/>
                  </a:lnTo>
                  <a:lnTo>
                    <a:pt x="46" y="48"/>
                  </a:lnTo>
                  <a:lnTo>
                    <a:pt x="75" y="71"/>
                  </a:lnTo>
                  <a:lnTo>
                    <a:pt x="106" y="93"/>
                  </a:lnTo>
                  <a:lnTo>
                    <a:pt x="138" y="114"/>
                  </a:lnTo>
                  <a:lnTo>
                    <a:pt x="168" y="131"/>
                  </a:lnTo>
                  <a:lnTo>
                    <a:pt x="195" y="145"/>
                  </a:lnTo>
                  <a:lnTo>
                    <a:pt x="216" y="156"/>
                  </a:lnTo>
                  <a:lnTo>
                    <a:pt x="228" y="165"/>
                  </a:lnTo>
                  <a:lnTo>
                    <a:pt x="235" y="167"/>
                  </a:lnTo>
                  <a:lnTo>
                    <a:pt x="235" y="181"/>
                  </a:lnTo>
                  <a:lnTo>
                    <a:pt x="237" y="193"/>
                  </a:lnTo>
                  <a:lnTo>
                    <a:pt x="239" y="209"/>
                  </a:lnTo>
                  <a:lnTo>
                    <a:pt x="241" y="221"/>
                  </a:lnTo>
                  <a:lnTo>
                    <a:pt x="246" y="234"/>
                  </a:lnTo>
                  <a:lnTo>
                    <a:pt x="252" y="246"/>
                  </a:lnTo>
                  <a:lnTo>
                    <a:pt x="258" y="259"/>
                  </a:lnTo>
                  <a:lnTo>
                    <a:pt x="265" y="269"/>
                  </a:lnTo>
                  <a:lnTo>
                    <a:pt x="269" y="280"/>
                  </a:lnTo>
                  <a:lnTo>
                    <a:pt x="276" y="292"/>
                  </a:lnTo>
                  <a:lnTo>
                    <a:pt x="152" y="371"/>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03" name="Freeform 40"/>
            <p:cNvSpPr>
              <a:spLocks/>
            </p:cNvSpPr>
            <p:nvPr/>
          </p:nvSpPr>
          <p:spPr bwMode="auto">
            <a:xfrm>
              <a:off x="3764" y="995"/>
              <a:ext cx="277" cy="372"/>
            </a:xfrm>
            <a:custGeom>
              <a:avLst/>
              <a:gdLst>
                <a:gd name="T0" fmla="*/ 152 w 277"/>
                <a:gd name="T1" fmla="*/ 371 h 372"/>
                <a:gd name="T2" fmla="*/ 145 w 277"/>
                <a:gd name="T3" fmla="*/ 363 h 372"/>
                <a:gd name="T4" fmla="*/ 138 w 277"/>
                <a:gd name="T5" fmla="*/ 352 h 372"/>
                <a:gd name="T6" fmla="*/ 129 w 277"/>
                <a:gd name="T7" fmla="*/ 341 h 372"/>
                <a:gd name="T8" fmla="*/ 122 w 277"/>
                <a:gd name="T9" fmla="*/ 331 h 372"/>
                <a:gd name="T10" fmla="*/ 111 w 277"/>
                <a:gd name="T11" fmla="*/ 322 h 372"/>
                <a:gd name="T12" fmla="*/ 103 w 277"/>
                <a:gd name="T13" fmla="*/ 312 h 372"/>
                <a:gd name="T14" fmla="*/ 92 w 277"/>
                <a:gd name="T15" fmla="*/ 303 h 372"/>
                <a:gd name="T16" fmla="*/ 79 w 277"/>
                <a:gd name="T17" fmla="*/ 295 h 372"/>
                <a:gd name="T18" fmla="*/ 67 w 277"/>
                <a:gd name="T19" fmla="*/ 289 h 372"/>
                <a:gd name="T20" fmla="*/ 53 w 277"/>
                <a:gd name="T21" fmla="*/ 282 h 372"/>
                <a:gd name="T22" fmla="*/ 53 w 277"/>
                <a:gd name="T23" fmla="*/ 282 h 372"/>
                <a:gd name="T24" fmla="*/ 53 w 277"/>
                <a:gd name="T25" fmla="*/ 276 h 372"/>
                <a:gd name="T26" fmla="*/ 53 w 277"/>
                <a:gd name="T27" fmla="*/ 262 h 372"/>
                <a:gd name="T28" fmla="*/ 52 w 277"/>
                <a:gd name="T29" fmla="*/ 238 h 372"/>
                <a:gd name="T30" fmla="*/ 50 w 277"/>
                <a:gd name="T31" fmla="*/ 206 h 372"/>
                <a:gd name="T32" fmla="*/ 46 w 277"/>
                <a:gd name="T33" fmla="*/ 172 h 372"/>
                <a:gd name="T34" fmla="*/ 41 w 277"/>
                <a:gd name="T35" fmla="*/ 135 h 372"/>
                <a:gd name="T36" fmla="*/ 35 w 277"/>
                <a:gd name="T37" fmla="*/ 99 h 372"/>
                <a:gd name="T38" fmla="*/ 25 w 277"/>
                <a:gd name="T39" fmla="*/ 61 h 372"/>
                <a:gd name="T40" fmla="*/ 14 w 277"/>
                <a:gd name="T41" fmla="*/ 29 h 372"/>
                <a:gd name="T42" fmla="*/ 0 w 277"/>
                <a:gd name="T43" fmla="*/ 0 h 372"/>
                <a:gd name="T44" fmla="*/ 0 w 277"/>
                <a:gd name="T45" fmla="*/ 0 h 372"/>
                <a:gd name="T46" fmla="*/ 20 w 277"/>
                <a:gd name="T47" fmla="*/ 25 h 372"/>
                <a:gd name="T48" fmla="*/ 46 w 277"/>
                <a:gd name="T49" fmla="*/ 48 h 372"/>
                <a:gd name="T50" fmla="*/ 75 w 277"/>
                <a:gd name="T51" fmla="*/ 71 h 372"/>
                <a:gd name="T52" fmla="*/ 106 w 277"/>
                <a:gd name="T53" fmla="*/ 93 h 372"/>
                <a:gd name="T54" fmla="*/ 138 w 277"/>
                <a:gd name="T55" fmla="*/ 114 h 372"/>
                <a:gd name="T56" fmla="*/ 168 w 277"/>
                <a:gd name="T57" fmla="*/ 131 h 372"/>
                <a:gd name="T58" fmla="*/ 195 w 277"/>
                <a:gd name="T59" fmla="*/ 145 h 372"/>
                <a:gd name="T60" fmla="*/ 216 w 277"/>
                <a:gd name="T61" fmla="*/ 156 h 372"/>
                <a:gd name="T62" fmla="*/ 228 w 277"/>
                <a:gd name="T63" fmla="*/ 165 h 372"/>
                <a:gd name="T64" fmla="*/ 235 w 277"/>
                <a:gd name="T65" fmla="*/ 167 h 372"/>
                <a:gd name="T66" fmla="*/ 235 w 277"/>
                <a:gd name="T67" fmla="*/ 167 h 372"/>
                <a:gd name="T68" fmla="*/ 235 w 277"/>
                <a:gd name="T69" fmla="*/ 181 h 372"/>
                <a:gd name="T70" fmla="*/ 237 w 277"/>
                <a:gd name="T71" fmla="*/ 193 h 372"/>
                <a:gd name="T72" fmla="*/ 239 w 277"/>
                <a:gd name="T73" fmla="*/ 209 h 372"/>
                <a:gd name="T74" fmla="*/ 241 w 277"/>
                <a:gd name="T75" fmla="*/ 221 h 372"/>
                <a:gd name="T76" fmla="*/ 246 w 277"/>
                <a:gd name="T77" fmla="*/ 234 h 372"/>
                <a:gd name="T78" fmla="*/ 252 w 277"/>
                <a:gd name="T79" fmla="*/ 246 h 372"/>
                <a:gd name="T80" fmla="*/ 258 w 277"/>
                <a:gd name="T81" fmla="*/ 259 h 372"/>
                <a:gd name="T82" fmla="*/ 265 w 277"/>
                <a:gd name="T83" fmla="*/ 269 h 372"/>
                <a:gd name="T84" fmla="*/ 269 w 277"/>
                <a:gd name="T85" fmla="*/ 280 h 372"/>
                <a:gd name="T86" fmla="*/ 276 w 277"/>
                <a:gd name="T87" fmla="*/ 292 h 372"/>
                <a:gd name="T88" fmla="*/ 152 w 277"/>
                <a:gd name="T89" fmla="*/ 371 h 372"/>
                <a:gd name="T90" fmla="*/ 152 w 277"/>
                <a:gd name="T91" fmla="*/ 371 h 37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77"/>
                <a:gd name="T139" fmla="*/ 0 h 372"/>
                <a:gd name="T140" fmla="*/ 277 w 277"/>
                <a:gd name="T141" fmla="*/ 372 h 37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77" h="372">
                  <a:moveTo>
                    <a:pt x="152" y="371"/>
                  </a:moveTo>
                  <a:lnTo>
                    <a:pt x="145" y="363"/>
                  </a:lnTo>
                  <a:lnTo>
                    <a:pt x="138" y="352"/>
                  </a:lnTo>
                  <a:lnTo>
                    <a:pt x="129" y="341"/>
                  </a:lnTo>
                  <a:lnTo>
                    <a:pt x="122" y="331"/>
                  </a:lnTo>
                  <a:lnTo>
                    <a:pt x="111" y="322"/>
                  </a:lnTo>
                  <a:lnTo>
                    <a:pt x="103" y="312"/>
                  </a:lnTo>
                  <a:lnTo>
                    <a:pt x="92" y="303"/>
                  </a:lnTo>
                  <a:lnTo>
                    <a:pt x="79" y="295"/>
                  </a:lnTo>
                  <a:lnTo>
                    <a:pt x="67" y="289"/>
                  </a:lnTo>
                  <a:lnTo>
                    <a:pt x="53" y="282"/>
                  </a:lnTo>
                  <a:lnTo>
                    <a:pt x="53" y="276"/>
                  </a:lnTo>
                  <a:lnTo>
                    <a:pt x="53" y="262"/>
                  </a:lnTo>
                  <a:lnTo>
                    <a:pt x="52" y="238"/>
                  </a:lnTo>
                  <a:lnTo>
                    <a:pt x="50" y="206"/>
                  </a:lnTo>
                  <a:lnTo>
                    <a:pt x="46" y="172"/>
                  </a:lnTo>
                  <a:lnTo>
                    <a:pt x="41" y="135"/>
                  </a:lnTo>
                  <a:lnTo>
                    <a:pt x="35" y="99"/>
                  </a:lnTo>
                  <a:lnTo>
                    <a:pt x="25" y="61"/>
                  </a:lnTo>
                  <a:lnTo>
                    <a:pt x="14" y="29"/>
                  </a:lnTo>
                  <a:lnTo>
                    <a:pt x="0" y="0"/>
                  </a:lnTo>
                  <a:lnTo>
                    <a:pt x="20" y="25"/>
                  </a:lnTo>
                  <a:lnTo>
                    <a:pt x="46" y="48"/>
                  </a:lnTo>
                  <a:lnTo>
                    <a:pt x="75" y="71"/>
                  </a:lnTo>
                  <a:lnTo>
                    <a:pt x="106" y="93"/>
                  </a:lnTo>
                  <a:lnTo>
                    <a:pt x="138" y="114"/>
                  </a:lnTo>
                  <a:lnTo>
                    <a:pt x="168" y="131"/>
                  </a:lnTo>
                  <a:lnTo>
                    <a:pt x="195" y="145"/>
                  </a:lnTo>
                  <a:lnTo>
                    <a:pt x="216" y="156"/>
                  </a:lnTo>
                  <a:lnTo>
                    <a:pt x="228" y="165"/>
                  </a:lnTo>
                  <a:lnTo>
                    <a:pt x="235" y="167"/>
                  </a:lnTo>
                  <a:lnTo>
                    <a:pt x="235" y="181"/>
                  </a:lnTo>
                  <a:lnTo>
                    <a:pt x="237" y="193"/>
                  </a:lnTo>
                  <a:lnTo>
                    <a:pt x="239" y="209"/>
                  </a:lnTo>
                  <a:lnTo>
                    <a:pt x="241" y="221"/>
                  </a:lnTo>
                  <a:lnTo>
                    <a:pt x="246" y="234"/>
                  </a:lnTo>
                  <a:lnTo>
                    <a:pt x="252" y="246"/>
                  </a:lnTo>
                  <a:lnTo>
                    <a:pt x="258" y="259"/>
                  </a:lnTo>
                  <a:lnTo>
                    <a:pt x="265" y="269"/>
                  </a:lnTo>
                  <a:lnTo>
                    <a:pt x="269" y="280"/>
                  </a:lnTo>
                  <a:lnTo>
                    <a:pt x="276" y="292"/>
                  </a:lnTo>
                  <a:lnTo>
                    <a:pt x="152" y="371"/>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04" name="Line 41"/>
            <p:cNvSpPr>
              <a:spLocks noChangeShapeType="1"/>
            </p:cNvSpPr>
            <p:nvPr/>
          </p:nvSpPr>
          <p:spPr bwMode="auto">
            <a:xfrm flipH="1">
              <a:off x="3821" y="1163"/>
              <a:ext cx="175" cy="116"/>
            </a:xfrm>
            <a:prstGeom prst="line">
              <a:avLst/>
            </a:prstGeom>
            <a:noFill/>
            <a:ln w="12700">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05" name="Freeform 42"/>
            <p:cNvSpPr>
              <a:spLocks/>
            </p:cNvSpPr>
            <p:nvPr/>
          </p:nvSpPr>
          <p:spPr bwMode="auto">
            <a:xfrm>
              <a:off x="3857" y="1441"/>
              <a:ext cx="788" cy="565"/>
            </a:xfrm>
            <a:custGeom>
              <a:avLst/>
              <a:gdLst>
                <a:gd name="T0" fmla="*/ 164 w 788"/>
                <a:gd name="T1" fmla="*/ 90 h 565"/>
                <a:gd name="T2" fmla="*/ 181 w 788"/>
                <a:gd name="T3" fmla="*/ 124 h 565"/>
                <a:gd name="T4" fmla="*/ 198 w 788"/>
                <a:gd name="T5" fmla="*/ 162 h 565"/>
                <a:gd name="T6" fmla="*/ 210 w 788"/>
                <a:gd name="T7" fmla="*/ 204 h 565"/>
                <a:gd name="T8" fmla="*/ 216 w 788"/>
                <a:gd name="T9" fmla="*/ 244 h 565"/>
                <a:gd name="T10" fmla="*/ 216 w 788"/>
                <a:gd name="T11" fmla="*/ 262 h 565"/>
                <a:gd name="T12" fmla="*/ 204 w 788"/>
                <a:gd name="T13" fmla="*/ 322 h 565"/>
                <a:gd name="T14" fmla="*/ 177 w 788"/>
                <a:gd name="T15" fmla="*/ 386 h 565"/>
                <a:gd name="T16" fmla="*/ 134 w 788"/>
                <a:gd name="T17" fmla="*/ 455 h 565"/>
                <a:gd name="T18" fmla="*/ 75 w 788"/>
                <a:gd name="T19" fmla="*/ 515 h 565"/>
                <a:gd name="T20" fmla="*/ 0 w 788"/>
                <a:gd name="T21" fmla="*/ 561 h 565"/>
                <a:gd name="T22" fmla="*/ 8 w 788"/>
                <a:gd name="T23" fmla="*/ 561 h 565"/>
                <a:gd name="T24" fmla="*/ 75 w 788"/>
                <a:gd name="T25" fmla="*/ 564 h 565"/>
                <a:gd name="T26" fmla="*/ 183 w 788"/>
                <a:gd name="T27" fmla="*/ 559 h 565"/>
                <a:gd name="T28" fmla="*/ 313 w 788"/>
                <a:gd name="T29" fmla="*/ 540 h 565"/>
                <a:gd name="T30" fmla="*/ 442 w 788"/>
                <a:gd name="T31" fmla="*/ 501 h 565"/>
                <a:gd name="T32" fmla="*/ 497 w 788"/>
                <a:gd name="T33" fmla="*/ 471 h 565"/>
                <a:gd name="T34" fmla="*/ 594 w 788"/>
                <a:gd name="T35" fmla="*/ 384 h 565"/>
                <a:gd name="T36" fmla="*/ 674 w 788"/>
                <a:gd name="T37" fmla="*/ 275 h 565"/>
                <a:gd name="T38" fmla="*/ 734 w 788"/>
                <a:gd name="T39" fmla="*/ 168 h 565"/>
                <a:gd name="T40" fmla="*/ 773 w 788"/>
                <a:gd name="T41" fmla="*/ 89 h 565"/>
                <a:gd name="T42" fmla="*/ 787 w 788"/>
                <a:gd name="T43" fmla="*/ 54 h 565"/>
                <a:gd name="T44" fmla="*/ 750 w 788"/>
                <a:gd name="T45" fmla="*/ 82 h 565"/>
                <a:gd name="T46" fmla="*/ 672 w 788"/>
                <a:gd name="T47" fmla="*/ 122 h 565"/>
                <a:gd name="T48" fmla="*/ 592 w 788"/>
                <a:gd name="T49" fmla="*/ 140 h 565"/>
                <a:gd name="T50" fmla="*/ 516 w 788"/>
                <a:gd name="T51" fmla="*/ 142 h 565"/>
                <a:gd name="T52" fmla="*/ 451 w 788"/>
                <a:gd name="T53" fmla="*/ 137 h 565"/>
                <a:gd name="T54" fmla="*/ 423 w 788"/>
                <a:gd name="T55" fmla="*/ 128 h 565"/>
                <a:gd name="T56" fmla="*/ 387 w 788"/>
                <a:gd name="T57" fmla="*/ 112 h 565"/>
                <a:gd name="T58" fmla="*/ 354 w 788"/>
                <a:gd name="T59" fmla="*/ 86 h 565"/>
                <a:gd name="T60" fmla="*/ 324 w 788"/>
                <a:gd name="T61" fmla="*/ 54 h 565"/>
                <a:gd name="T62" fmla="*/ 297 w 788"/>
                <a:gd name="T63" fmla="*/ 25 h 565"/>
                <a:gd name="T64" fmla="*/ 278 w 788"/>
                <a:gd name="T65" fmla="*/ 0 h 5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8"/>
                <a:gd name="T100" fmla="*/ 0 h 565"/>
                <a:gd name="T101" fmla="*/ 788 w 788"/>
                <a:gd name="T102" fmla="*/ 565 h 5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8" h="565">
                  <a:moveTo>
                    <a:pt x="156" y="78"/>
                  </a:moveTo>
                  <a:lnTo>
                    <a:pt x="164" y="90"/>
                  </a:lnTo>
                  <a:lnTo>
                    <a:pt x="172" y="107"/>
                  </a:lnTo>
                  <a:lnTo>
                    <a:pt x="181" y="124"/>
                  </a:lnTo>
                  <a:lnTo>
                    <a:pt x="189" y="142"/>
                  </a:lnTo>
                  <a:lnTo>
                    <a:pt x="198" y="162"/>
                  </a:lnTo>
                  <a:lnTo>
                    <a:pt x="204" y="183"/>
                  </a:lnTo>
                  <a:lnTo>
                    <a:pt x="210" y="204"/>
                  </a:lnTo>
                  <a:lnTo>
                    <a:pt x="214" y="225"/>
                  </a:lnTo>
                  <a:lnTo>
                    <a:pt x="216" y="244"/>
                  </a:lnTo>
                  <a:lnTo>
                    <a:pt x="216" y="262"/>
                  </a:lnTo>
                  <a:lnTo>
                    <a:pt x="210" y="290"/>
                  </a:lnTo>
                  <a:lnTo>
                    <a:pt x="204" y="322"/>
                  </a:lnTo>
                  <a:lnTo>
                    <a:pt x="191" y="354"/>
                  </a:lnTo>
                  <a:lnTo>
                    <a:pt x="177" y="386"/>
                  </a:lnTo>
                  <a:lnTo>
                    <a:pt x="156" y="421"/>
                  </a:lnTo>
                  <a:lnTo>
                    <a:pt x="134" y="455"/>
                  </a:lnTo>
                  <a:lnTo>
                    <a:pt x="107" y="488"/>
                  </a:lnTo>
                  <a:lnTo>
                    <a:pt x="75" y="515"/>
                  </a:lnTo>
                  <a:lnTo>
                    <a:pt x="39" y="540"/>
                  </a:lnTo>
                  <a:lnTo>
                    <a:pt x="0" y="561"/>
                  </a:lnTo>
                  <a:lnTo>
                    <a:pt x="8" y="561"/>
                  </a:lnTo>
                  <a:lnTo>
                    <a:pt x="35" y="564"/>
                  </a:lnTo>
                  <a:lnTo>
                    <a:pt x="75" y="564"/>
                  </a:lnTo>
                  <a:lnTo>
                    <a:pt x="124" y="561"/>
                  </a:lnTo>
                  <a:lnTo>
                    <a:pt x="183" y="559"/>
                  </a:lnTo>
                  <a:lnTo>
                    <a:pt x="246" y="554"/>
                  </a:lnTo>
                  <a:lnTo>
                    <a:pt x="313" y="540"/>
                  </a:lnTo>
                  <a:lnTo>
                    <a:pt x="379" y="524"/>
                  </a:lnTo>
                  <a:lnTo>
                    <a:pt x="442" y="501"/>
                  </a:lnTo>
                  <a:lnTo>
                    <a:pt x="497" y="471"/>
                  </a:lnTo>
                  <a:lnTo>
                    <a:pt x="548" y="433"/>
                  </a:lnTo>
                  <a:lnTo>
                    <a:pt x="594" y="384"/>
                  </a:lnTo>
                  <a:lnTo>
                    <a:pt x="636" y="333"/>
                  </a:lnTo>
                  <a:lnTo>
                    <a:pt x="674" y="275"/>
                  </a:lnTo>
                  <a:lnTo>
                    <a:pt x="708" y="220"/>
                  </a:lnTo>
                  <a:lnTo>
                    <a:pt x="734" y="168"/>
                  </a:lnTo>
                  <a:lnTo>
                    <a:pt x="757" y="124"/>
                  </a:lnTo>
                  <a:lnTo>
                    <a:pt x="773" y="89"/>
                  </a:lnTo>
                  <a:lnTo>
                    <a:pt x="782" y="63"/>
                  </a:lnTo>
                  <a:lnTo>
                    <a:pt x="787" y="54"/>
                  </a:lnTo>
                  <a:lnTo>
                    <a:pt x="750" y="82"/>
                  </a:lnTo>
                  <a:lnTo>
                    <a:pt x="712" y="105"/>
                  </a:lnTo>
                  <a:lnTo>
                    <a:pt x="672" y="122"/>
                  </a:lnTo>
                  <a:lnTo>
                    <a:pt x="632" y="133"/>
                  </a:lnTo>
                  <a:lnTo>
                    <a:pt x="592" y="140"/>
                  </a:lnTo>
                  <a:lnTo>
                    <a:pt x="554" y="142"/>
                  </a:lnTo>
                  <a:lnTo>
                    <a:pt x="516" y="142"/>
                  </a:lnTo>
                  <a:lnTo>
                    <a:pt x="483" y="140"/>
                  </a:lnTo>
                  <a:lnTo>
                    <a:pt x="451" y="137"/>
                  </a:lnTo>
                  <a:lnTo>
                    <a:pt x="423" y="128"/>
                  </a:lnTo>
                  <a:lnTo>
                    <a:pt x="407" y="122"/>
                  </a:lnTo>
                  <a:lnTo>
                    <a:pt x="387" y="112"/>
                  </a:lnTo>
                  <a:lnTo>
                    <a:pt x="370" y="101"/>
                  </a:lnTo>
                  <a:lnTo>
                    <a:pt x="354" y="86"/>
                  </a:lnTo>
                  <a:lnTo>
                    <a:pt x="339" y="71"/>
                  </a:lnTo>
                  <a:lnTo>
                    <a:pt x="324" y="54"/>
                  </a:lnTo>
                  <a:lnTo>
                    <a:pt x="311" y="40"/>
                  </a:lnTo>
                  <a:lnTo>
                    <a:pt x="297" y="25"/>
                  </a:lnTo>
                  <a:lnTo>
                    <a:pt x="288" y="10"/>
                  </a:lnTo>
                  <a:lnTo>
                    <a:pt x="278" y="0"/>
                  </a:lnTo>
                  <a:lnTo>
                    <a:pt x="156" y="78"/>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06" name="Freeform 43"/>
            <p:cNvSpPr>
              <a:spLocks/>
            </p:cNvSpPr>
            <p:nvPr/>
          </p:nvSpPr>
          <p:spPr bwMode="auto">
            <a:xfrm>
              <a:off x="3857" y="1441"/>
              <a:ext cx="788" cy="565"/>
            </a:xfrm>
            <a:custGeom>
              <a:avLst/>
              <a:gdLst>
                <a:gd name="T0" fmla="*/ 164 w 788"/>
                <a:gd name="T1" fmla="*/ 90 h 565"/>
                <a:gd name="T2" fmla="*/ 181 w 788"/>
                <a:gd name="T3" fmla="*/ 124 h 565"/>
                <a:gd name="T4" fmla="*/ 198 w 788"/>
                <a:gd name="T5" fmla="*/ 162 h 565"/>
                <a:gd name="T6" fmla="*/ 210 w 788"/>
                <a:gd name="T7" fmla="*/ 204 h 565"/>
                <a:gd name="T8" fmla="*/ 216 w 788"/>
                <a:gd name="T9" fmla="*/ 244 h 565"/>
                <a:gd name="T10" fmla="*/ 216 w 788"/>
                <a:gd name="T11" fmla="*/ 262 h 565"/>
                <a:gd name="T12" fmla="*/ 204 w 788"/>
                <a:gd name="T13" fmla="*/ 322 h 565"/>
                <a:gd name="T14" fmla="*/ 177 w 788"/>
                <a:gd name="T15" fmla="*/ 386 h 565"/>
                <a:gd name="T16" fmla="*/ 134 w 788"/>
                <a:gd name="T17" fmla="*/ 455 h 565"/>
                <a:gd name="T18" fmla="*/ 75 w 788"/>
                <a:gd name="T19" fmla="*/ 515 h 565"/>
                <a:gd name="T20" fmla="*/ 0 w 788"/>
                <a:gd name="T21" fmla="*/ 561 h 565"/>
                <a:gd name="T22" fmla="*/ 8 w 788"/>
                <a:gd name="T23" fmla="*/ 561 h 565"/>
                <a:gd name="T24" fmla="*/ 75 w 788"/>
                <a:gd name="T25" fmla="*/ 564 h 565"/>
                <a:gd name="T26" fmla="*/ 183 w 788"/>
                <a:gd name="T27" fmla="*/ 559 h 565"/>
                <a:gd name="T28" fmla="*/ 313 w 788"/>
                <a:gd name="T29" fmla="*/ 540 h 565"/>
                <a:gd name="T30" fmla="*/ 442 w 788"/>
                <a:gd name="T31" fmla="*/ 501 h 565"/>
                <a:gd name="T32" fmla="*/ 497 w 788"/>
                <a:gd name="T33" fmla="*/ 471 h 565"/>
                <a:gd name="T34" fmla="*/ 594 w 788"/>
                <a:gd name="T35" fmla="*/ 384 h 565"/>
                <a:gd name="T36" fmla="*/ 674 w 788"/>
                <a:gd name="T37" fmla="*/ 275 h 565"/>
                <a:gd name="T38" fmla="*/ 734 w 788"/>
                <a:gd name="T39" fmla="*/ 168 h 565"/>
                <a:gd name="T40" fmla="*/ 773 w 788"/>
                <a:gd name="T41" fmla="*/ 89 h 565"/>
                <a:gd name="T42" fmla="*/ 787 w 788"/>
                <a:gd name="T43" fmla="*/ 54 h 565"/>
                <a:gd name="T44" fmla="*/ 750 w 788"/>
                <a:gd name="T45" fmla="*/ 82 h 565"/>
                <a:gd name="T46" fmla="*/ 672 w 788"/>
                <a:gd name="T47" fmla="*/ 122 h 565"/>
                <a:gd name="T48" fmla="*/ 592 w 788"/>
                <a:gd name="T49" fmla="*/ 140 h 565"/>
                <a:gd name="T50" fmla="*/ 516 w 788"/>
                <a:gd name="T51" fmla="*/ 142 h 565"/>
                <a:gd name="T52" fmla="*/ 451 w 788"/>
                <a:gd name="T53" fmla="*/ 137 h 565"/>
                <a:gd name="T54" fmla="*/ 423 w 788"/>
                <a:gd name="T55" fmla="*/ 128 h 565"/>
                <a:gd name="T56" fmla="*/ 387 w 788"/>
                <a:gd name="T57" fmla="*/ 112 h 565"/>
                <a:gd name="T58" fmla="*/ 354 w 788"/>
                <a:gd name="T59" fmla="*/ 86 h 565"/>
                <a:gd name="T60" fmla="*/ 324 w 788"/>
                <a:gd name="T61" fmla="*/ 54 h 565"/>
                <a:gd name="T62" fmla="*/ 297 w 788"/>
                <a:gd name="T63" fmla="*/ 25 h 565"/>
                <a:gd name="T64" fmla="*/ 278 w 788"/>
                <a:gd name="T65" fmla="*/ 0 h 5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8"/>
                <a:gd name="T100" fmla="*/ 0 h 565"/>
                <a:gd name="T101" fmla="*/ 788 w 788"/>
                <a:gd name="T102" fmla="*/ 565 h 5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8" h="565">
                  <a:moveTo>
                    <a:pt x="156" y="78"/>
                  </a:moveTo>
                  <a:lnTo>
                    <a:pt x="164" y="90"/>
                  </a:lnTo>
                  <a:lnTo>
                    <a:pt x="172" y="107"/>
                  </a:lnTo>
                  <a:lnTo>
                    <a:pt x="181" y="124"/>
                  </a:lnTo>
                  <a:lnTo>
                    <a:pt x="189" y="142"/>
                  </a:lnTo>
                  <a:lnTo>
                    <a:pt x="198" y="162"/>
                  </a:lnTo>
                  <a:lnTo>
                    <a:pt x="204" y="183"/>
                  </a:lnTo>
                  <a:lnTo>
                    <a:pt x="210" y="204"/>
                  </a:lnTo>
                  <a:lnTo>
                    <a:pt x="214" y="225"/>
                  </a:lnTo>
                  <a:lnTo>
                    <a:pt x="216" y="244"/>
                  </a:lnTo>
                  <a:lnTo>
                    <a:pt x="216" y="262"/>
                  </a:lnTo>
                  <a:lnTo>
                    <a:pt x="210" y="290"/>
                  </a:lnTo>
                  <a:lnTo>
                    <a:pt x="204" y="322"/>
                  </a:lnTo>
                  <a:lnTo>
                    <a:pt x="191" y="354"/>
                  </a:lnTo>
                  <a:lnTo>
                    <a:pt x="177" y="386"/>
                  </a:lnTo>
                  <a:lnTo>
                    <a:pt x="156" y="421"/>
                  </a:lnTo>
                  <a:lnTo>
                    <a:pt x="134" y="455"/>
                  </a:lnTo>
                  <a:lnTo>
                    <a:pt x="107" y="488"/>
                  </a:lnTo>
                  <a:lnTo>
                    <a:pt x="75" y="515"/>
                  </a:lnTo>
                  <a:lnTo>
                    <a:pt x="39" y="540"/>
                  </a:lnTo>
                  <a:lnTo>
                    <a:pt x="0" y="561"/>
                  </a:lnTo>
                  <a:lnTo>
                    <a:pt x="8" y="561"/>
                  </a:lnTo>
                  <a:lnTo>
                    <a:pt x="35" y="564"/>
                  </a:lnTo>
                  <a:lnTo>
                    <a:pt x="75" y="564"/>
                  </a:lnTo>
                  <a:lnTo>
                    <a:pt x="124" y="561"/>
                  </a:lnTo>
                  <a:lnTo>
                    <a:pt x="183" y="559"/>
                  </a:lnTo>
                  <a:lnTo>
                    <a:pt x="246" y="554"/>
                  </a:lnTo>
                  <a:lnTo>
                    <a:pt x="313" y="540"/>
                  </a:lnTo>
                  <a:lnTo>
                    <a:pt x="379" y="524"/>
                  </a:lnTo>
                  <a:lnTo>
                    <a:pt x="442" y="501"/>
                  </a:lnTo>
                  <a:lnTo>
                    <a:pt x="497" y="471"/>
                  </a:lnTo>
                  <a:lnTo>
                    <a:pt x="548" y="433"/>
                  </a:lnTo>
                  <a:lnTo>
                    <a:pt x="594" y="384"/>
                  </a:lnTo>
                  <a:lnTo>
                    <a:pt x="636" y="333"/>
                  </a:lnTo>
                  <a:lnTo>
                    <a:pt x="674" y="275"/>
                  </a:lnTo>
                  <a:lnTo>
                    <a:pt x="708" y="220"/>
                  </a:lnTo>
                  <a:lnTo>
                    <a:pt x="734" y="168"/>
                  </a:lnTo>
                  <a:lnTo>
                    <a:pt x="757" y="124"/>
                  </a:lnTo>
                  <a:lnTo>
                    <a:pt x="773" y="89"/>
                  </a:lnTo>
                  <a:lnTo>
                    <a:pt x="782" y="63"/>
                  </a:lnTo>
                  <a:lnTo>
                    <a:pt x="787" y="54"/>
                  </a:lnTo>
                  <a:lnTo>
                    <a:pt x="750" y="82"/>
                  </a:lnTo>
                  <a:lnTo>
                    <a:pt x="712" y="105"/>
                  </a:lnTo>
                  <a:lnTo>
                    <a:pt x="672" y="122"/>
                  </a:lnTo>
                  <a:lnTo>
                    <a:pt x="632" y="133"/>
                  </a:lnTo>
                  <a:lnTo>
                    <a:pt x="592" y="140"/>
                  </a:lnTo>
                  <a:lnTo>
                    <a:pt x="554" y="142"/>
                  </a:lnTo>
                  <a:lnTo>
                    <a:pt x="516" y="142"/>
                  </a:lnTo>
                  <a:lnTo>
                    <a:pt x="483" y="140"/>
                  </a:lnTo>
                  <a:lnTo>
                    <a:pt x="451" y="137"/>
                  </a:lnTo>
                  <a:lnTo>
                    <a:pt x="423" y="128"/>
                  </a:lnTo>
                  <a:lnTo>
                    <a:pt x="407" y="122"/>
                  </a:lnTo>
                  <a:lnTo>
                    <a:pt x="387" y="112"/>
                  </a:lnTo>
                  <a:lnTo>
                    <a:pt x="370" y="101"/>
                  </a:lnTo>
                  <a:lnTo>
                    <a:pt x="354" y="86"/>
                  </a:lnTo>
                  <a:lnTo>
                    <a:pt x="339" y="71"/>
                  </a:lnTo>
                  <a:lnTo>
                    <a:pt x="324" y="54"/>
                  </a:lnTo>
                  <a:lnTo>
                    <a:pt x="311" y="40"/>
                  </a:lnTo>
                  <a:lnTo>
                    <a:pt x="297" y="25"/>
                  </a:lnTo>
                  <a:lnTo>
                    <a:pt x="288" y="10"/>
                  </a:lnTo>
                  <a:lnTo>
                    <a:pt x="278" y="0"/>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07" name="Freeform 44"/>
            <p:cNvSpPr>
              <a:spLocks/>
            </p:cNvSpPr>
            <p:nvPr/>
          </p:nvSpPr>
          <p:spPr bwMode="auto">
            <a:xfrm>
              <a:off x="3950" y="1547"/>
              <a:ext cx="612" cy="393"/>
            </a:xfrm>
            <a:custGeom>
              <a:avLst/>
              <a:gdLst>
                <a:gd name="T0" fmla="*/ 0 w 612"/>
                <a:gd name="T1" fmla="*/ 392 h 393"/>
                <a:gd name="T2" fmla="*/ 34 w 612"/>
                <a:gd name="T3" fmla="*/ 389 h 393"/>
                <a:gd name="T4" fmla="*/ 69 w 612"/>
                <a:gd name="T5" fmla="*/ 387 h 393"/>
                <a:gd name="T6" fmla="*/ 109 w 612"/>
                <a:gd name="T7" fmla="*/ 383 h 393"/>
                <a:gd name="T8" fmla="*/ 149 w 612"/>
                <a:gd name="T9" fmla="*/ 376 h 393"/>
                <a:gd name="T10" fmla="*/ 187 w 612"/>
                <a:gd name="T11" fmla="*/ 371 h 393"/>
                <a:gd name="T12" fmla="*/ 229 w 612"/>
                <a:gd name="T13" fmla="*/ 360 h 393"/>
                <a:gd name="T14" fmla="*/ 269 w 612"/>
                <a:gd name="T15" fmla="*/ 350 h 393"/>
                <a:gd name="T16" fmla="*/ 305 w 612"/>
                <a:gd name="T17" fmla="*/ 334 h 393"/>
                <a:gd name="T18" fmla="*/ 341 w 612"/>
                <a:gd name="T19" fmla="*/ 318 h 393"/>
                <a:gd name="T20" fmla="*/ 374 w 612"/>
                <a:gd name="T21" fmla="*/ 299 h 393"/>
                <a:gd name="T22" fmla="*/ 374 w 612"/>
                <a:gd name="T23" fmla="*/ 299 h 393"/>
                <a:gd name="T24" fmla="*/ 406 w 612"/>
                <a:gd name="T25" fmla="*/ 277 h 393"/>
                <a:gd name="T26" fmla="*/ 436 w 612"/>
                <a:gd name="T27" fmla="*/ 252 h 393"/>
                <a:gd name="T28" fmla="*/ 461 w 612"/>
                <a:gd name="T29" fmla="*/ 225 h 393"/>
                <a:gd name="T30" fmla="*/ 489 w 612"/>
                <a:gd name="T31" fmla="*/ 193 h 393"/>
                <a:gd name="T32" fmla="*/ 514 w 612"/>
                <a:gd name="T33" fmla="*/ 161 h 393"/>
                <a:gd name="T34" fmla="*/ 535 w 612"/>
                <a:gd name="T35" fmla="*/ 128 h 393"/>
                <a:gd name="T36" fmla="*/ 556 w 612"/>
                <a:gd name="T37" fmla="*/ 96 h 393"/>
                <a:gd name="T38" fmla="*/ 576 w 612"/>
                <a:gd name="T39" fmla="*/ 62 h 393"/>
                <a:gd name="T40" fmla="*/ 593 w 612"/>
                <a:gd name="T41" fmla="*/ 31 h 393"/>
                <a:gd name="T42" fmla="*/ 611 w 612"/>
                <a:gd name="T43" fmla="*/ 0 h 39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12"/>
                <a:gd name="T67" fmla="*/ 0 h 393"/>
                <a:gd name="T68" fmla="*/ 612 w 612"/>
                <a:gd name="T69" fmla="*/ 393 h 39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12" h="393">
                  <a:moveTo>
                    <a:pt x="0" y="392"/>
                  </a:moveTo>
                  <a:lnTo>
                    <a:pt x="34" y="389"/>
                  </a:lnTo>
                  <a:lnTo>
                    <a:pt x="69" y="387"/>
                  </a:lnTo>
                  <a:lnTo>
                    <a:pt x="109" y="383"/>
                  </a:lnTo>
                  <a:lnTo>
                    <a:pt x="149" y="376"/>
                  </a:lnTo>
                  <a:lnTo>
                    <a:pt x="187" y="371"/>
                  </a:lnTo>
                  <a:lnTo>
                    <a:pt x="229" y="360"/>
                  </a:lnTo>
                  <a:lnTo>
                    <a:pt x="269" y="350"/>
                  </a:lnTo>
                  <a:lnTo>
                    <a:pt x="305" y="334"/>
                  </a:lnTo>
                  <a:lnTo>
                    <a:pt x="341" y="318"/>
                  </a:lnTo>
                  <a:lnTo>
                    <a:pt x="374" y="299"/>
                  </a:lnTo>
                  <a:lnTo>
                    <a:pt x="406" y="277"/>
                  </a:lnTo>
                  <a:lnTo>
                    <a:pt x="436" y="252"/>
                  </a:lnTo>
                  <a:lnTo>
                    <a:pt x="461" y="225"/>
                  </a:lnTo>
                  <a:lnTo>
                    <a:pt x="489" y="193"/>
                  </a:lnTo>
                  <a:lnTo>
                    <a:pt x="514" y="161"/>
                  </a:lnTo>
                  <a:lnTo>
                    <a:pt x="535" y="128"/>
                  </a:lnTo>
                  <a:lnTo>
                    <a:pt x="556" y="96"/>
                  </a:lnTo>
                  <a:lnTo>
                    <a:pt x="576" y="62"/>
                  </a:lnTo>
                  <a:lnTo>
                    <a:pt x="593" y="31"/>
                  </a:lnTo>
                  <a:lnTo>
                    <a:pt x="611" y="0"/>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08" name="Freeform 45"/>
            <p:cNvSpPr>
              <a:spLocks/>
            </p:cNvSpPr>
            <p:nvPr/>
          </p:nvSpPr>
          <p:spPr bwMode="auto">
            <a:xfrm>
              <a:off x="4071" y="1002"/>
              <a:ext cx="583" cy="420"/>
            </a:xfrm>
            <a:custGeom>
              <a:avLst/>
              <a:gdLst>
                <a:gd name="T0" fmla="*/ 2 w 583"/>
                <a:gd name="T1" fmla="*/ 269 h 420"/>
                <a:gd name="T2" fmla="*/ 19 w 583"/>
                <a:gd name="T3" fmla="*/ 257 h 420"/>
                <a:gd name="T4" fmla="*/ 48 w 583"/>
                <a:gd name="T5" fmla="*/ 237 h 420"/>
                <a:gd name="T6" fmla="*/ 84 w 583"/>
                <a:gd name="T7" fmla="*/ 214 h 420"/>
                <a:gd name="T8" fmla="*/ 122 w 583"/>
                <a:gd name="T9" fmla="*/ 189 h 420"/>
                <a:gd name="T10" fmla="*/ 139 w 583"/>
                <a:gd name="T11" fmla="*/ 179 h 420"/>
                <a:gd name="T12" fmla="*/ 160 w 583"/>
                <a:gd name="T13" fmla="*/ 160 h 420"/>
                <a:gd name="T14" fmla="*/ 181 w 583"/>
                <a:gd name="T15" fmla="*/ 137 h 420"/>
                <a:gd name="T16" fmla="*/ 198 w 583"/>
                <a:gd name="T17" fmla="*/ 105 h 420"/>
                <a:gd name="T18" fmla="*/ 211 w 583"/>
                <a:gd name="T19" fmla="*/ 75 h 420"/>
                <a:gd name="T20" fmla="*/ 215 w 583"/>
                <a:gd name="T21" fmla="*/ 43 h 420"/>
                <a:gd name="T22" fmla="*/ 217 w 583"/>
                <a:gd name="T23" fmla="*/ 46 h 420"/>
                <a:gd name="T24" fmla="*/ 227 w 583"/>
                <a:gd name="T25" fmla="*/ 46 h 420"/>
                <a:gd name="T26" fmla="*/ 247 w 583"/>
                <a:gd name="T27" fmla="*/ 50 h 420"/>
                <a:gd name="T28" fmla="*/ 272 w 583"/>
                <a:gd name="T29" fmla="*/ 57 h 420"/>
                <a:gd name="T30" fmla="*/ 303 w 583"/>
                <a:gd name="T31" fmla="*/ 61 h 420"/>
                <a:gd name="T32" fmla="*/ 321 w 583"/>
                <a:gd name="T33" fmla="*/ 63 h 420"/>
                <a:gd name="T34" fmla="*/ 356 w 583"/>
                <a:gd name="T35" fmla="*/ 63 h 420"/>
                <a:gd name="T36" fmla="*/ 404 w 583"/>
                <a:gd name="T37" fmla="*/ 59 h 420"/>
                <a:gd name="T38" fmla="*/ 459 w 583"/>
                <a:gd name="T39" fmla="*/ 46 h 420"/>
                <a:gd name="T40" fmla="*/ 521 w 583"/>
                <a:gd name="T41" fmla="*/ 27 h 420"/>
                <a:gd name="T42" fmla="*/ 582 w 583"/>
                <a:gd name="T43" fmla="*/ 0 h 420"/>
                <a:gd name="T44" fmla="*/ 554 w 583"/>
                <a:gd name="T45" fmla="*/ 20 h 420"/>
                <a:gd name="T46" fmla="*/ 508 w 583"/>
                <a:gd name="T47" fmla="*/ 67 h 420"/>
                <a:gd name="T48" fmla="*/ 470 w 583"/>
                <a:gd name="T49" fmla="*/ 113 h 420"/>
                <a:gd name="T50" fmla="*/ 441 w 583"/>
                <a:gd name="T51" fmla="*/ 158 h 420"/>
                <a:gd name="T52" fmla="*/ 422 w 583"/>
                <a:gd name="T53" fmla="*/ 195 h 420"/>
                <a:gd name="T54" fmla="*/ 415 w 583"/>
                <a:gd name="T55" fmla="*/ 210 h 420"/>
                <a:gd name="T56" fmla="*/ 407 w 583"/>
                <a:gd name="T57" fmla="*/ 244 h 420"/>
                <a:gd name="T58" fmla="*/ 398 w 583"/>
                <a:gd name="T59" fmla="*/ 271 h 420"/>
                <a:gd name="T60" fmla="*/ 394 w 583"/>
                <a:gd name="T61" fmla="*/ 294 h 420"/>
                <a:gd name="T62" fmla="*/ 392 w 583"/>
                <a:gd name="T63" fmla="*/ 307 h 420"/>
                <a:gd name="T64" fmla="*/ 390 w 583"/>
                <a:gd name="T65" fmla="*/ 313 h 420"/>
                <a:gd name="T66" fmla="*/ 375 w 583"/>
                <a:gd name="T67" fmla="*/ 309 h 420"/>
                <a:gd name="T68" fmla="*/ 344 w 583"/>
                <a:gd name="T69" fmla="*/ 305 h 420"/>
                <a:gd name="T70" fmla="*/ 310 w 583"/>
                <a:gd name="T71" fmla="*/ 305 h 420"/>
                <a:gd name="T72" fmla="*/ 278 w 583"/>
                <a:gd name="T73" fmla="*/ 311 h 420"/>
                <a:gd name="T74" fmla="*/ 248 w 583"/>
                <a:gd name="T75" fmla="*/ 322 h 420"/>
                <a:gd name="T76" fmla="*/ 236 w 583"/>
                <a:gd name="T77" fmla="*/ 328 h 420"/>
                <a:gd name="T78" fmla="*/ 200 w 583"/>
                <a:gd name="T79" fmla="*/ 351 h 420"/>
                <a:gd name="T80" fmla="*/ 162 w 583"/>
                <a:gd name="T81" fmla="*/ 377 h 420"/>
                <a:gd name="T82" fmla="*/ 128 w 583"/>
                <a:gd name="T83" fmla="*/ 398 h 420"/>
                <a:gd name="T84" fmla="*/ 105 w 583"/>
                <a:gd name="T85" fmla="*/ 412 h 420"/>
                <a:gd name="T86" fmla="*/ 95 w 583"/>
                <a:gd name="T87" fmla="*/ 419 h 420"/>
                <a:gd name="T88" fmla="*/ 0 w 583"/>
                <a:gd name="T89" fmla="*/ 271 h 42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83"/>
                <a:gd name="T136" fmla="*/ 0 h 420"/>
                <a:gd name="T137" fmla="*/ 583 w 583"/>
                <a:gd name="T138" fmla="*/ 420 h 42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83" h="420">
                  <a:moveTo>
                    <a:pt x="0" y="271"/>
                  </a:moveTo>
                  <a:lnTo>
                    <a:pt x="2" y="269"/>
                  </a:lnTo>
                  <a:lnTo>
                    <a:pt x="8" y="265"/>
                  </a:lnTo>
                  <a:lnTo>
                    <a:pt x="19" y="257"/>
                  </a:lnTo>
                  <a:lnTo>
                    <a:pt x="34" y="248"/>
                  </a:lnTo>
                  <a:lnTo>
                    <a:pt x="48" y="237"/>
                  </a:lnTo>
                  <a:lnTo>
                    <a:pt x="66" y="227"/>
                  </a:lnTo>
                  <a:lnTo>
                    <a:pt x="84" y="214"/>
                  </a:lnTo>
                  <a:lnTo>
                    <a:pt x="103" y="202"/>
                  </a:lnTo>
                  <a:lnTo>
                    <a:pt x="122" y="189"/>
                  </a:lnTo>
                  <a:lnTo>
                    <a:pt x="139" y="179"/>
                  </a:lnTo>
                  <a:lnTo>
                    <a:pt x="149" y="170"/>
                  </a:lnTo>
                  <a:lnTo>
                    <a:pt x="160" y="160"/>
                  </a:lnTo>
                  <a:lnTo>
                    <a:pt x="171" y="149"/>
                  </a:lnTo>
                  <a:lnTo>
                    <a:pt x="181" y="137"/>
                  </a:lnTo>
                  <a:lnTo>
                    <a:pt x="190" y="122"/>
                  </a:lnTo>
                  <a:lnTo>
                    <a:pt x="198" y="105"/>
                  </a:lnTo>
                  <a:lnTo>
                    <a:pt x="204" y="90"/>
                  </a:lnTo>
                  <a:lnTo>
                    <a:pt x="211" y="75"/>
                  </a:lnTo>
                  <a:lnTo>
                    <a:pt x="215" y="59"/>
                  </a:lnTo>
                  <a:lnTo>
                    <a:pt x="215" y="43"/>
                  </a:lnTo>
                  <a:lnTo>
                    <a:pt x="217" y="46"/>
                  </a:lnTo>
                  <a:lnTo>
                    <a:pt x="222" y="46"/>
                  </a:lnTo>
                  <a:lnTo>
                    <a:pt x="227" y="46"/>
                  </a:lnTo>
                  <a:lnTo>
                    <a:pt x="236" y="50"/>
                  </a:lnTo>
                  <a:lnTo>
                    <a:pt x="247" y="50"/>
                  </a:lnTo>
                  <a:lnTo>
                    <a:pt x="259" y="54"/>
                  </a:lnTo>
                  <a:lnTo>
                    <a:pt x="272" y="57"/>
                  </a:lnTo>
                  <a:lnTo>
                    <a:pt x="287" y="59"/>
                  </a:lnTo>
                  <a:lnTo>
                    <a:pt x="303" y="61"/>
                  </a:lnTo>
                  <a:lnTo>
                    <a:pt x="321" y="63"/>
                  </a:lnTo>
                  <a:lnTo>
                    <a:pt x="337" y="63"/>
                  </a:lnTo>
                  <a:lnTo>
                    <a:pt x="356" y="63"/>
                  </a:lnTo>
                  <a:lnTo>
                    <a:pt x="379" y="63"/>
                  </a:lnTo>
                  <a:lnTo>
                    <a:pt x="404" y="59"/>
                  </a:lnTo>
                  <a:lnTo>
                    <a:pt x="432" y="54"/>
                  </a:lnTo>
                  <a:lnTo>
                    <a:pt x="459" y="46"/>
                  </a:lnTo>
                  <a:lnTo>
                    <a:pt x="489" y="38"/>
                  </a:lnTo>
                  <a:lnTo>
                    <a:pt x="521" y="27"/>
                  </a:lnTo>
                  <a:lnTo>
                    <a:pt x="550" y="15"/>
                  </a:lnTo>
                  <a:lnTo>
                    <a:pt x="582" y="0"/>
                  </a:lnTo>
                  <a:lnTo>
                    <a:pt x="554" y="20"/>
                  </a:lnTo>
                  <a:lnTo>
                    <a:pt x="531" y="43"/>
                  </a:lnTo>
                  <a:lnTo>
                    <a:pt x="508" y="67"/>
                  </a:lnTo>
                  <a:lnTo>
                    <a:pt x="487" y="90"/>
                  </a:lnTo>
                  <a:lnTo>
                    <a:pt x="470" y="113"/>
                  </a:lnTo>
                  <a:lnTo>
                    <a:pt x="453" y="137"/>
                  </a:lnTo>
                  <a:lnTo>
                    <a:pt x="441" y="158"/>
                  </a:lnTo>
                  <a:lnTo>
                    <a:pt x="430" y="179"/>
                  </a:lnTo>
                  <a:lnTo>
                    <a:pt x="422" y="195"/>
                  </a:lnTo>
                  <a:lnTo>
                    <a:pt x="415" y="210"/>
                  </a:lnTo>
                  <a:lnTo>
                    <a:pt x="411" y="227"/>
                  </a:lnTo>
                  <a:lnTo>
                    <a:pt x="407" y="244"/>
                  </a:lnTo>
                  <a:lnTo>
                    <a:pt x="402" y="259"/>
                  </a:lnTo>
                  <a:lnTo>
                    <a:pt x="398" y="271"/>
                  </a:lnTo>
                  <a:lnTo>
                    <a:pt x="397" y="283"/>
                  </a:lnTo>
                  <a:lnTo>
                    <a:pt x="394" y="294"/>
                  </a:lnTo>
                  <a:lnTo>
                    <a:pt x="392" y="303"/>
                  </a:lnTo>
                  <a:lnTo>
                    <a:pt x="392" y="307"/>
                  </a:lnTo>
                  <a:lnTo>
                    <a:pt x="390" y="311"/>
                  </a:lnTo>
                  <a:lnTo>
                    <a:pt x="390" y="313"/>
                  </a:lnTo>
                  <a:lnTo>
                    <a:pt x="375" y="309"/>
                  </a:lnTo>
                  <a:lnTo>
                    <a:pt x="360" y="305"/>
                  </a:lnTo>
                  <a:lnTo>
                    <a:pt x="344" y="305"/>
                  </a:lnTo>
                  <a:lnTo>
                    <a:pt x="326" y="305"/>
                  </a:lnTo>
                  <a:lnTo>
                    <a:pt x="310" y="305"/>
                  </a:lnTo>
                  <a:lnTo>
                    <a:pt x="293" y="307"/>
                  </a:lnTo>
                  <a:lnTo>
                    <a:pt x="278" y="311"/>
                  </a:lnTo>
                  <a:lnTo>
                    <a:pt x="261" y="315"/>
                  </a:lnTo>
                  <a:lnTo>
                    <a:pt x="248" y="322"/>
                  </a:lnTo>
                  <a:lnTo>
                    <a:pt x="236" y="328"/>
                  </a:lnTo>
                  <a:lnTo>
                    <a:pt x="220" y="340"/>
                  </a:lnTo>
                  <a:lnTo>
                    <a:pt x="200" y="351"/>
                  </a:lnTo>
                  <a:lnTo>
                    <a:pt x="181" y="364"/>
                  </a:lnTo>
                  <a:lnTo>
                    <a:pt x="162" y="377"/>
                  </a:lnTo>
                  <a:lnTo>
                    <a:pt x="146" y="387"/>
                  </a:lnTo>
                  <a:lnTo>
                    <a:pt x="128" y="398"/>
                  </a:lnTo>
                  <a:lnTo>
                    <a:pt x="116" y="405"/>
                  </a:lnTo>
                  <a:lnTo>
                    <a:pt x="105" y="412"/>
                  </a:lnTo>
                  <a:lnTo>
                    <a:pt x="96" y="416"/>
                  </a:lnTo>
                  <a:lnTo>
                    <a:pt x="95" y="419"/>
                  </a:lnTo>
                  <a:lnTo>
                    <a:pt x="0" y="271"/>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09" name="Freeform 46"/>
            <p:cNvSpPr>
              <a:spLocks/>
            </p:cNvSpPr>
            <p:nvPr/>
          </p:nvSpPr>
          <p:spPr bwMode="auto">
            <a:xfrm>
              <a:off x="4071" y="1002"/>
              <a:ext cx="583" cy="420"/>
            </a:xfrm>
            <a:custGeom>
              <a:avLst/>
              <a:gdLst>
                <a:gd name="T0" fmla="*/ 2 w 583"/>
                <a:gd name="T1" fmla="*/ 269 h 420"/>
                <a:gd name="T2" fmla="*/ 19 w 583"/>
                <a:gd name="T3" fmla="*/ 257 h 420"/>
                <a:gd name="T4" fmla="*/ 48 w 583"/>
                <a:gd name="T5" fmla="*/ 237 h 420"/>
                <a:gd name="T6" fmla="*/ 84 w 583"/>
                <a:gd name="T7" fmla="*/ 214 h 420"/>
                <a:gd name="T8" fmla="*/ 122 w 583"/>
                <a:gd name="T9" fmla="*/ 189 h 420"/>
                <a:gd name="T10" fmla="*/ 139 w 583"/>
                <a:gd name="T11" fmla="*/ 179 h 420"/>
                <a:gd name="T12" fmla="*/ 160 w 583"/>
                <a:gd name="T13" fmla="*/ 160 h 420"/>
                <a:gd name="T14" fmla="*/ 181 w 583"/>
                <a:gd name="T15" fmla="*/ 137 h 420"/>
                <a:gd name="T16" fmla="*/ 198 w 583"/>
                <a:gd name="T17" fmla="*/ 105 h 420"/>
                <a:gd name="T18" fmla="*/ 211 w 583"/>
                <a:gd name="T19" fmla="*/ 75 h 420"/>
                <a:gd name="T20" fmla="*/ 215 w 583"/>
                <a:gd name="T21" fmla="*/ 43 h 420"/>
                <a:gd name="T22" fmla="*/ 217 w 583"/>
                <a:gd name="T23" fmla="*/ 46 h 420"/>
                <a:gd name="T24" fmla="*/ 227 w 583"/>
                <a:gd name="T25" fmla="*/ 46 h 420"/>
                <a:gd name="T26" fmla="*/ 247 w 583"/>
                <a:gd name="T27" fmla="*/ 50 h 420"/>
                <a:gd name="T28" fmla="*/ 272 w 583"/>
                <a:gd name="T29" fmla="*/ 57 h 420"/>
                <a:gd name="T30" fmla="*/ 303 w 583"/>
                <a:gd name="T31" fmla="*/ 61 h 420"/>
                <a:gd name="T32" fmla="*/ 321 w 583"/>
                <a:gd name="T33" fmla="*/ 63 h 420"/>
                <a:gd name="T34" fmla="*/ 356 w 583"/>
                <a:gd name="T35" fmla="*/ 63 h 420"/>
                <a:gd name="T36" fmla="*/ 404 w 583"/>
                <a:gd name="T37" fmla="*/ 59 h 420"/>
                <a:gd name="T38" fmla="*/ 459 w 583"/>
                <a:gd name="T39" fmla="*/ 46 h 420"/>
                <a:gd name="T40" fmla="*/ 521 w 583"/>
                <a:gd name="T41" fmla="*/ 27 h 420"/>
                <a:gd name="T42" fmla="*/ 582 w 583"/>
                <a:gd name="T43" fmla="*/ 0 h 420"/>
                <a:gd name="T44" fmla="*/ 554 w 583"/>
                <a:gd name="T45" fmla="*/ 20 h 420"/>
                <a:gd name="T46" fmla="*/ 508 w 583"/>
                <a:gd name="T47" fmla="*/ 67 h 420"/>
                <a:gd name="T48" fmla="*/ 470 w 583"/>
                <a:gd name="T49" fmla="*/ 113 h 420"/>
                <a:gd name="T50" fmla="*/ 441 w 583"/>
                <a:gd name="T51" fmla="*/ 158 h 420"/>
                <a:gd name="T52" fmla="*/ 422 w 583"/>
                <a:gd name="T53" fmla="*/ 195 h 420"/>
                <a:gd name="T54" fmla="*/ 415 w 583"/>
                <a:gd name="T55" fmla="*/ 210 h 420"/>
                <a:gd name="T56" fmla="*/ 407 w 583"/>
                <a:gd name="T57" fmla="*/ 244 h 420"/>
                <a:gd name="T58" fmla="*/ 398 w 583"/>
                <a:gd name="T59" fmla="*/ 271 h 420"/>
                <a:gd name="T60" fmla="*/ 394 w 583"/>
                <a:gd name="T61" fmla="*/ 294 h 420"/>
                <a:gd name="T62" fmla="*/ 392 w 583"/>
                <a:gd name="T63" fmla="*/ 307 h 420"/>
                <a:gd name="T64" fmla="*/ 390 w 583"/>
                <a:gd name="T65" fmla="*/ 313 h 420"/>
                <a:gd name="T66" fmla="*/ 375 w 583"/>
                <a:gd name="T67" fmla="*/ 309 h 420"/>
                <a:gd name="T68" fmla="*/ 344 w 583"/>
                <a:gd name="T69" fmla="*/ 305 h 420"/>
                <a:gd name="T70" fmla="*/ 310 w 583"/>
                <a:gd name="T71" fmla="*/ 305 h 420"/>
                <a:gd name="T72" fmla="*/ 278 w 583"/>
                <a:gd name="T73" fmla="*/ 311 h 420"/>
                <a:gd name="T74" fmla="*/ 248 w 583"/>
                <a:gd name="T75" fmla="*/ 322 h 420"/>
                <a:gd name="T76" fmla="*/ 236 w 583"/>
                <a:gd name="T77" fmla="*/ 328 h 420"/>
                <a:gd name="T78" fmla="*/ 200 w 583"/>
                <a:gd name="T79" fmla="*/ 351 h 420"/>
                <a:gd name="T80" fmla="*/ 162 w 583"/>
                <a:gd name="T81" fmla="*/ 377 h 420"/>
                <a:gd name="T82" fmla="*/ 128 w 583"/>
                <a:gd name="T83" fmla="*/ 398 h 420"/>
                <a:gd name="T84" fmla="*/ 105 w 583"/>
                <a:gd name="T85" fmla="*/ 412 h 420"/>
                <a:gd name="T86" fmla="*/ 95 w 583"/>
                <a:gd name="T87" fmla="*/ 419 h 420"/>
                <a:gd name="T88" fmla="*/ 0 w 583"/>
                <a:gd name="T89" fmla="*/ 271 h 42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83"/>
                <a:gd name="T136" fmla="*/ 0 h 420"/>
                <a:gd name="T137" fmla="*/ 583 w 583"/>
                <a:gd name="T138" fmla="*/ 420 h 42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83" h="420">
                  <a:moveTo>
                    <a:pt x="0" y="271"/>
                  </a:moveTo>
                  <a:lnTo>
                    <a:pt x="2" y="269"/>
                  </a:lnTo>
                  <a:lnTo>
                    <a:pt x="8" y="265"/>
                  </a:lnTo>
                  <a:lnTo>
                    <a:pt x="19" y="257"/>
                  </a:lnTo>
                  <a:lnTo>
                    <a:pt x="34" y="248"/>
                  </a:lnTo>
                  <a:lnTo>
                    <a:pt x="48" y="237"/>
                  </a:lnTo>
                  <a:lnTo>
                    <a:pt x="66" y="227"/>
                  </a:lnTo>
                  <a:lnTo>
                    <a:pt x="84" y="214"/>
                  </a:lnTo>
                  <a:lnTo>
                    <a:pt x="103" y="202"/>
                  </a:lnTo>
                  <a:lnTo>
                    <a:pt x="122" y="189"/>
                  </a:lnTo>
                  <a:lnTo>
                    <a:pt x="139" y="179"/>
                  </a:lnTo>
                  <a:lnTo>
                    <a:pt x="149" y="170"/>
                  </a:lnTo>
                  <a:lnTo>
                    <a:pt x="160" y="160"/>
                  </a:lnTo>
                  <a:lnTo>
                    <a:pt x="171" y="149"/>
                  </a:lnTo>
                  <a:lnTo>
                    <a:pt x="181" y="137"/>
                  </a:lnTo>
                  <a:lnTo>
                    <a:pt x="190" y="122"/>
                  </a:lnTo>
                  <a:lnTo>
                    <a:pt x="198" y="105"/>
                  </a:lnTo>
                  <a:lnTo>
                    <a:pt x="204" y="90"/>
                  </a:lnTo>
                  <a:lnTo>
                    <a:pt x="211" y="75"/>
                  </a:lnTo>
                  <a:lnTo>
                    <a:pt x="215" y="59"/>
                  </a:lnTo>
                  <a:lnTo>
                    <a:pt x="215" y="43"/>
                  </a:lnTo>
                  <a:lnTo>
                    <a:pt x="217" y="46"/>
                  </a:lnTo>
                  <a:lnTo>
                    <a:pt x="222" y="46"/>
                  </a:lnTo>
                  <a:lnTo>
                    <a:pt x="227" y="46"/>
                  </a:lnTo>
                  <a:lnTo>
                    <a:pt x="236" y="50"/>
                  </a:lnTo>
                  <a:lnTo>
                    <a:pt x="247" y="50"/>
                  </a:lnTo>
                  <a:lnTo>
                    <a:pt x="259" y="54"/>
                  </a:lnTo>
                  <a:lnTo>
                    <a:pt x="272" y="57"/>
                  </a:lnTo>
                  <a:lnTo>
                    <a:pt x="287" y="59"/>
                  </a:lnTo>
                  <a:lnTo>
                    <a:pt x="303" y="61"/>
                  </a:lnTo>
                  <a:lnTo>
                    <a:pt x="321" y="63"/>
                  </a:lnTo>
                  <a:lnTo>
                    <a:pt x="337" y="63"/>
                  </a:lnTo>
                  <a:lnTo>
                    <a:pt x="356" y="63"/>
                  </a:lnTo>
                  <a:lnTo>
                    <a:pt x="379" y="63"/>
                  </a:lnTo>
                  <a:lnTo>
                    <a:pt x="404" y="59"/>
                  </a:lnTo>
                  <a:lnTo>
                    <a:pt x="432" y="54"/>
                  </a:lnTo>
                  <a:lnTo>
                    <a:pt x="459" y="46"/>
                  </a:lnTo>
                  <a:lnTo>
                    <a:pt x="489" y="38"/>
                  </a:lnTo>
                  <a:lnTo>
                    <a:pt x="521" y="27"/>
                  </a:lnTo>
                  <a:lnTo>
                    <a:pt x="550" y="15"/>
                  </a:lnTo>
                  <a:lnTo>
                    <a:pt x="582" y="0"/>
                  </a:lnTo>
                  <a:lnTo>
                    <a:pt x="554" y="20"/>
                  </a:lnTo>
                  <a:lnTo>
                    <a:pt x="531" y="43"/>
                  </a:lnTo>
                  <a:lnTo>
                    <a:pt x="508" y="67"/>
                  </a:lnTo>
                  <a:lnTo>
                    <a:pt x="487" y="90"/>
                  </a:lnTo>
                  <a:lnTo>
                    <a:pt x="470" y="113"/>
                  </a:lnTo>
                  <a:lnTo>
                    <a:pt x="453" y="137"/>
                  </a:lnTo>
                  <a:lnTo>
                    <a:pt x="441" y="158"/>
                  </a:lnTo>
                  <a:lnTo>
                    <a:pt x="430" y="179"/>
                  </a:lnTo>
                  <a:lnTo>
                    <a:pt x="422" y="195"/>
                  </a:lnTo>
                  <a:lnTo>
                    <a:pt x="415" y="210"/>
                  </a:lnTo>
                  <a:lnTo>
                    <a:pt x="411" y="227"/>
                  </a:lnTo>
                  <a:lnTo>
                    <a:pt x="407" y="244"/>
                  </a:lnTo>
                  <a:lnTo>
                    <a:pt x="402" y="259"/>
                  </a:lnTo>
                  <a:lnTo>
                    <a:pt x="398" y="271"/>
                  </a:lnTo>
                  <a:lnTo>
                    <a:pt x="397" y="283"/>
                  </a:lnTo>
                  <a:lnTo>
                    <a:pt x="394" y="294"/>
                  </a:lnTo>
                  <a:lnTo>
                    <a:pt x="392" y="303"/>
                  </a:lnTo>
                  <a:lnTo>
                    <a:pt x="392" y="307"/>
                  </a:lnTo>
                  <a:lnTo>
                    <a:pt x="390" y="311"/>
                  </a:lnTo>
                  <a:lnTo>
                    <a:pt x="390" y="313"/>
                  </a:lnTo>
                  <a:lnTo>
                    <a:pt x="375" y="309"/>
                  </a:lnTo>
                  <a:lnTo>
                    <a:pt x="360" y="305"/>
                  </a:lnTo>
                  <a:lnTo>
                    <a:pt x="344" y="305"/>
                  </a:lnTo>
                  <a:lnTo>
                    <a:pt x="326" y="305"/>
                  </a:lnTo>
                  <a:lnTo>
                    <a:pt x="310" y="305"/>
                  </a:lnTo>
                  <a:lnTo>
                    <a:pt x="293" y="307"/>
                  </a:lnTo>
                  <a:lnTo>
                    <a:pt x="278" y="311"/>
                  </a:lnTo>
                  <a:lnTo>
                    <a:pt x="261" y="315"/>
                  </a:lnTo>
                  <a:lnTo>
                    <a:pt x="248" y="322"/>
                  </a:lnTo>
                  <a:lnTo>
                    <a:pt x="236" y="328"/>
                  </a:lnTo>
                  <a:lnTo>
                    <a:pt x="220" y="340"/>
                  </a:lnTo>
                  <a:lnTo>
                    <a:pt x="200" y="351"/>
                  </a:lnTo>
                  <a:lnTo>
                    <a:pt x="181" y="364"/>
                  </a:lnTo>
                  <a:lnTo>
                    <a:pt x="162" y="377"/>
                  </a:lnTo>
                  <a:lnTo>
                    <a:pt x="146" y="387"/>
                  </a:lnTo>
                  <a:lnTo>
                    <a:pt x="128" y="398"/>
                  </a:lnTo>
                  <a:lnTo>
                    <a:pt x="116" y="405"/>
                  </a:lnTo>
                  <a:lnTo>
                    <a:pt x="105" y="412"/>
                  </a:lnTo>
                  <a:lnTo>
                    <a:pt x="96" y="416"/>
                  </a:lnTo>
                  <a:lnTo>
                    <a:pt x="95" y="419"/>
                  </a:lnTo>
                  <a:lnTo>
                    <a:pt x="0" y="271"/>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10" name="Line 47"/>
            <p:cNvSpPr>
              <a:spLocks noChangeShapeType="1"/>
            </p:cNvSpPr>
            <p:nvPr/>
          </p:nvSpPr>
          <p:spPr bwMode="auto">
            <a:xfrm>
              <a:off x="4293" y="1054"/>
              <a:ext cx="166" cy="255"/>
            </a:xfrm>
            <a:prstGeom prst="line">
              <a:avLst/>
            </a:prstGeom>
            <a:noFill/>
            <a:ln w="12700">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11" name="Freeform 48"/>
            <p:cNvSpPr>
              <a:spLocks/>
            </p:cNvSpPr>
            <p:nvPr/>
          </p:nvSpPr>
          <p:spPr bwMode="auto">
            <a:xfrm>
              <a:off x="3846" y="1234"/>
              <a:ext cx="367" cy="340"/>
            </a:xfrm>
            <a:custGeom>
              <a:avLst/>
              <a:gdLst>
                <a:gd name="T0" fmla="*/ 61 w 367"/>
                <a:gd name="T1" fmla="*/ 247 h 340"/>
                <a:gd name="T2" fmla="*/ 0 w 367"/>
                <a:gd name="T3" fmla="*/ 161 h 340"/>
                <a:gd name="T4" fmla="*/ 249 w 367"/>
                <a:gd name="T5" fmla="*/ 0 h 340"/>
                <a:gd name="T6" fmla="*/ 308 w 367"/>
                <a:gd name="T7" fmla="*/ 88 h 340"/>
                <a:gd name="T8" fmla="*/ 366 w 367"/>
                <a:gd name="T9" fmla="*/ 178 h 340"/>
                <a:gd name="T10" fmla="*/ 114 w 367"/>
                <a:gd name="T11" fmla="*/ 339 h 340"/>
                <a:gd name="T12" fmla="*/ 61 w 367"/>
                <a:gd name="T13" fmla="*/ 247 h 340"/>
                <a:gd name="T14" fmla="*/ 61 w 367"/>
                <a:gd name="T15" fmla="*/ 247 h 340"/>
                <a:gd name="T16" fmla="*/ 0 60000 65536"/>
                <a:gd name="T17" fmla="*/ 0 60000 65536"/>
                <a:gd name="T18" fmla="*/ 0 60000 65536"/>
                <a:gd name="T19" fmla="*/ 0 60000 65536"/>
                <a:gd name="T20" fmla="*/ 0 60000 65536"/>
                <a:gd name="T21" fmla="*/ 0 60000 65536"/>
                <a:gd name="T22" fmla="*/ 0 60000 65536"/>
                <a:gd name="T23" fmla="*/ 0 60000 65536"/>
                <a:gd name="T24" fmla="*/ 0 w 367"/>
                <a:gd name="T25" fmla="*/ 0 h 340"/>
                <a:gd name="T26" fmla="*/ 367 w 367"/>
                <a:gd name="T27" fmla="*/ 340 h 3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7" h="340">
                  <a:moveTo>
                    <a:pt x="61" y="247"/>
                  </a:moveTo>
                  <a:lnTo>
                    <a:pt x="0" y="161"/>
                  </a:lnTo>
                  <a:lnTo>
                    <a:pt x="249" y="0"/>
                  </a:lnTo>
                  <a:lnTo>
                    <a:pt x="308" y="88"/>
                  </a:lnTo>
                  <a:lnTo>
                    <a:pt x="366" y="178"/>
                  </a:lnTo>
                  <a:lnTo>
                    <a:pt x="114" y="339"/>
                  </a:lnTo>
                  <a:lnTo>
                    <a:pt x="61" y="247"/>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12" name="Freeform 49"/>
            <p:cNvSpPr>
              <a:spLocks/>
            </p:cNvSpPr>
            <p:nvPr/>
          </p:nvSpPr>
          <p:spPr bwMode="auto">
            <a:xfrm>
              <a:off x="3846" y="1234"/>
              <a:ext cx="367" cy="340"/>
            </a:xfrm>
            <a:custGeom>
              <a:avLst/>
              <a:gdLst>
                <a:gd name="T0" fmla="*/ 61 w 367"/>
                <a:gd name="T1" fmla="*/ 247 h 340"/>
                <a:gd name="T2" fmla="*/ 0 w 367"/>
                <a:gd name="T3" fmla="*/ 161 h 340"/>
                <a:gd name="T4" fmla="*/ 249 w 367"/>
                <a:gd name="T5" fmla="*/ 0 h 340"/>
                <a:gd name="T6" fmla="*/ 308 w 367"/>
                <a:gd name="T7" fmla="*/ 88 h 340"/>
                <a:gd name="T8" fmla="*/ 366 w 367"/>
                <a:gd name="T9" fmla="*/ 178 h 340"/>
                <a:gd name="T10" fmla="*/ 114 w 367"/>
                <a:gd name="T11" fmla="*/ 339 h 340"/>
                <a:gd name="T12" fmla="*/ 61 w 367"/>
                <a:gd name="T13" fmla="*/ 247 h 340"/>
                <a:gd name="T14" fmla="*/ 61 w 367"/>
                <a:gd name="T15" fmla="*/ 247 h 340"/>
                <a:gd name="T16" fmla="*/ 0 60000 65536"/>
                <a:gd name="T17" fmla="*/ 0 60000 65536"/>
                <a:gd name="T18" fmla="*/ 0 60000 65536"/>
                <a:gd name="T19" fmla="*/ 0 60000 65536"/>
                <a:gd name="T20" fmla="*/ 0 60000 65536"/>
                <a:gd name="T21" fmla="*/ 0 60000 65536"/>
                <a:gd name="T22" fmla="*/ 0 60000 65536"/>
                <a:gd name="T23" fmla="*/ 0 60000 65536"/>
                <a:gd name="T24" fmla="*/ 0 w 367"/>
                <a:gd name="T25" fmla="*/ 0 h 340"/>
                <a:gd name="T26" fmla="*/ 367 w 367"/>
                <a:gd name="T27" fmla="*/ 340 h 3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7" h="340">
                  <a:moveTo>
                    <a:pt x="61" y="247"/>
                  </a:moveTo>
                  <a:lnTo>
                    <a:pt x="0" y="161"/>
                  </a:lnTo>
                  <a:lnTo>
                    <a:pt x="249" y="0"/>
                  </a:lnTo>
                  <a:lnTo>
                    <a:pt x="308" y="88"/>
                  </a:lnTo>
                  <a:lnTo>
                    <a:pt x="366" y="178"/>
                  </a:lnTo>
                  <a:lnTo>
                    <a:pt x="114" y="339"/>
                  </a:lnTo>
                  <a:lnTo>
                    <a:pt x="61" y="247"/>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13" name="Freeform 50"/>
            <p:cNvSpPr>
              <a:spLocks/>
            </p:cNvSpPr>
            <p:nvPr/>
          </p:nvSpPr>
          <p:spPr bwMode="auto">
            <a:xfrm>
              <a:off x="1512" y="1292"/>
              <a:ext cx="2449" cy="1892"/>
            </a:xfrm>
            <a:custGeom>
              <a:avLst/>
              <a:gdLst>
                <a:gd name="T0" fmla="*/ 2418 w 2449"/>
                <a:gd name="T1" fmla="*/ 488 h 1892"/>
                <a:gd name="T2" fmla="*/ 2403 w 2449"/>
                <a:gd name="T3" fmla="*/ 484 h 1892"/>
                <a:gd name="T4" fmla="*/ 2401 w 2449"/>
                <a:gd name="T5" fmla="*/ 448 h 1892"/>
                <a:gd name="T6" fmla="*/ 2376 w 2449"/>
                <a:gd name="T7" fmla="*/ 433 h 1892"/>
                <a:gd name="T8" fmla="*/ 2361 w 2449"/>
                <a:gd name="T9" fmla="*/ 430 h 1892"/>
                <a:gd name="T10" fmla="*/ 2361 w 2449"/>
                <a:gd name="T11" fmla="*/ 387 h 1892"/>
                <a:gd name="T12" fmla="*/ 2333 w 2449"/>
                <a:gd name="T13" fmla="*/ 368 h 1892"/>
                <a:gd name="T14" fmla="*/ 2314 w 2449"/>
                <a:gd name="T15" fmla="*/ 358 h 1892"/>
                <a:gd name="T16" fmla="*/ 2310 w 2449"/>
                <a:gd name="T17" fmla="*/ 308 h 1892"/>
                <a:gd name="T18" fmla="*/ 2277 w 2449"/>
                <a:gd name="T19" fmla="*/ 284 h 1892"/>
                <a:gd name="T20" fmla="*/ 2254 w 2449"/>
                <a:gd name="T21" fmla="*/ 278 h 1892"/>
                <a:gd name="T22" fmla="*/ 2259 w 2449"/>
                <a:gd name="T23" fmla="*/ 250 h 1892"/>
                <a:gd name="T24" fmla="*/ 2255 w 2449"/>
                <a:gd name="T25" fmla="*/ 223 h 1892"/>
                <a:gd name="T26" fmla="*/ 2232 w 2449"/>
                <a:gd name="T27" fmla="*/ 198 h 1892"/>
                <a:gd name="T28" fmla="*/ 2194 w 2449"/>
                <a:gd name="T29" fmla="*/ 189 h 1892"/>
                <a:gd name="T30" fmla="*/ 2203 w 2449"/>
                <a:gd name="T31" fmla="*/ 147 h 1892"/>
                <a:gd name="T32" fmla="*/ 2181 w 2449"/>
                <a:gd name="T33" fmla="*/ 122 h 1892"/>
                <a:gd name="T34" fmla="*/ 2150 w 2449"/>
                <a:gd name="T35" fmla="*/ 119 h 1892"/>
                <a:gd name="T36" fmla="*/ 2163 w 2449"/>
                <a:gd name="T37" fmla="*/ 84 h 1892"/>
                <a:gd name="T38" fmla="*/ 2146 w 2449"/>
                <a:gd name="T39" fmla="*/ 61 h 1892"/>
                <a:gd name="T40" fmla="*/ 2119 w 2449"/>
                <a:gd name="T41" fmla="*/ 61 h 1892"/>
                <a:gd name="T42" fmla="*/ 2131 w 2449"/>
                <a:gd name="T43" fmla="*/ 25 h 1892"/>
                <a:gd name="T44" fmla="*/ 2110 w 2449"/>
                <a:gd name="T45" fmla="*/ 2 h 1892"/>
                <a:gd name="T46" fmla="*/ 15 w 2449"/>
                <a:gd name="T47" fmla="*/ 1338 h 1892"/>
                <a:gd name="T48" fmla="*/ 0 w 2449"/>
                <a:gd name="T49" fmla="*/ 1366 h 1892"/>
                <a:gd name="T50" fmla="*/ 11 w 2449"/>
                <a:gd name="T51" fmla="*/ 1393 h 1892"/>
                <a:gd name="T52" fmla="*/ 47 w 2449"/>
                <a:gd name="T53" fmla="*/ 1400 h 1892"/>
                <a:gd name="T54" fmla="*/ 36 w 2449"/>
                <a:gd name="T55" fmla="*/ 1425 h 1892"/>
                <a:gd name="T56" fmla="*/ 48 w 2449"/>
                <a:gd name="T57" fmla="*/ 1450 h 1892"/>
                <a:gd name="T58" fmla="*/ 86 w 2449"/>
                <a:gd name="T59" fmla="*/ 1455 h 1892"/>
                <a:gd name="T60" fmla="*/ 75 w 2449"/>
                <a:gd name="T61" fmla="*/ 1485 h 1892"/>
                <a:gd name="T62" fmla="*/ 91 w 2449"/>
                <a:gd name="T63" fmla="*/ 1513 h 1892"/>
                <a:gd name="T64" fmla="*/ 133 w 2449"/>
                <a:gd name="T65" fmla="*/ 1522 h 1892"/>
                <a:gd name="T66" fmla="*/ 124 w 2449"/>
                <a:gd name="T67" fmla="*/ 1562 h 1892"/>
                <a:gd name="T68" fmla="*/ 144 w 2449"/>
                <a:gd name="T69" fmla="*/ 1596 h 1892"/>
                <a:gd name="T70" fmla="*/ 196 w 2449"/>
                <a:gd name="T71" fmla="*/ 1612 h 1892"/>
                <a:gd name="T72" fmla="*/ 183 w 2449"/>
                <a:gd name="T73" fmla="*/ 1651 h 1892"/>
                <a:gd name="T74" fmla="*/ 200 w 2449"/>
                <a:gd name="T75" fmla="*/ 1686 h 1892"/>
                <a:gd name="T76" fmla="*/ 248 w 2449"/>
                <a:gd name="T77" fmla="*/ 1703 h 1892"/>
                <a:gd name="T78" fmla="*/ 238 w 2449"/>
                <a:gd name="T79" fmla="*/ 1734 h 1892"/>
                <a:gd name="T80" fmla="*/ 253 w 2449"/>
                <a:gd name="T81" fmla="*/ 1764 h 1892"/>
                <a:gd name="T82" fmla="*/ 293 w 2449"/>
                <a:gd name="T83" fmla="*/ 1773 h 1892"/>
                <a:gd name="T84" fmla="*/ 278 w 2449"/>
                <a:gd name="T85" fmla="*/ 1798 h 1892"/>
                <a:gd name="T86" fmla="*/ 291 w 2449"/>
                <a:gd name="T87" fmla="*/ 1826 h 1892"/>
                <a:gd name="T88" fmla="*/ 324 w 2449"/>
                <a:gd name="T89" fmla="*/ 1831 h 1892"/>
                <a:gd name="T90" fmla="*/ 314 w 2449"/>
                <a:gd name="T91" fmla="*/ 1856 h 1892"/>
                <a:gd name="T92" fmla="*/ 326 w 2449"/>
                <a:gd name="T93" fmla="*/ 1882 h 1892"/>
                <a:gd name="T94" fmla="*/ 369 w 2449"/>
                <a:gd name="T95" fmla="*/ 1884 h 1892"/>
                <a:gd name="T96" fmla="*/ 2443 w 2449"/>
                <a:gd name="T97" fmla="*/ 534 h 1892"/>
                <a:gd name="T98" fmla="*/ 2441 w 2449"/>
                <a:gd name="T99" fmla="*/ 503 h 18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49"/>
                <a:gd name="T151" fmla="*/ 0 h 1892"/>
                <a:gd name="T152" fmla="*/ 2449 w 2449"/>
                <a:gd name="T153" fmla="*/ 1892 h 189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49" h="1892">
                  <a:moveTo>
                    <a:pt x="2441" y="503"/>
                  </a:moveTo>
                  <a:lnTo>
                    <a:pt x="2434" y="495"/>
                  </a:lnTo>
                  <a:lnTo>
                    <a:pt x="2427" y="490"/>
                  </a:lnTo>
                  <a:lnTo>
                    <a:pt x="2418" y="488"/>
                  </a:lnTo>
                  <a:lnTo>
                    <a:pt x="2407" y="488"/>
                  </a:lnTo>
                  <a:lnTo>
                    <a:pt x="2397" y="490"/>
                  </a:lnTo>
                  <a:lnTo>
                    <a:pt x="2403" y="484"/>
                  </a:lnTo>
                  <a:lnTo>
                    <a:pt x="2405" y="476"/>
                  </a:lnTo>
                  <a:lnTo>
                    <a:pt x="2407" y="467"/>
                  </a:lnTo>
                  <a:lnTo>
                    <a:pt x="2405" y="457"/>
                  </a:lnTo>
                  <a:lnTo>
                    <a:pt x="2401" y="448"/>
                  </a:lnTo>
                  <a:lnTo>
                    <a:pt x="2395" y="442"/>
                  </a:lnTo>
                  <a:lnTo>
                    <a:pt x="2386" y="435"/>
                  </a:lnTo>
                  <a:lnTo>
                    <a:pt x="2376" y="433"/>
                  </a:lnTo>
                  <a:lnTo>
                    <a:pt x="2365" y="433"/>
                  </a:lnTo>
                  <a:lnTo>
                    <a:pt x="2356" y="437"/>
                  </a:lnTo>
                  <a:lnTo>
                    <a:pt x="2361" y="430"/>
                  </a:lnTo>
                  <a:lnTo>
                    <a:pt x="2365" y="419"/>
                  </a:lnTo>
                  <a:lnTo>
                    <a:pt x="2367" y="409"/>
                  </a:lnTo>
                  <a:lnTo>
                    <a:pt x="2365" y="398"/>
                  </a:lnTo>
                  <a:lnTo>
                    <a:pt x="2361" y="387"/>
                  </a:lnTo>
                  <a:lnTo>
                    <a:pt x="2353" y="379"/>
                  </a:lnTo>
                  <a:lnTo>
                    <a:pt x="2344" y="372"/>
                  </a:lnTo>
                  <a:lnTo>
                    <a:pt x="2333" y="368"/>
                  </a:lnTo>
                  <a:lnTo>
                    <a:pt x="2323" y="368"/>
                  </a:lnTo>
                  <a:lnTo>
                    <a:pt x="2310" y="370"/>
                  </a:lnTo>
                  <a:lnTo>
                    <a:pt x="2314" y="358"/>
                  </a:lnTo>
                  <a:lnTo>
                    <a:pt x="2319" y="343"/>
                  </a:lnTo>
                  <a:lnTo>
                    <a:pt x="2319" y="331"/>
                  </a:lnTo>
                  <a:lnTo>
                    <a:pt x="2314" y="317"/>
                  </a:lnTo>
                  <a:lnTo>
                    <a:pt x="2310" y="308"/>
                  </a:lnTo>
                  <a:lnTo>
                    <a:pt x="2300" y="297"/>
                  </a:lnTo>
                  <a:lnTo>
                    <a:pt x="2289" y="288"/>
                  </a:lnTo>
                  <a:lnTo>
                    <a:pt x="2277" y="284"/>
                  </a:lnTo>
                  <a:lnTo>
                    <a:pt x="2264" y="284"/>
                  </a:lnTo>
                  <a:lnTo>
                    <a:pt x="2249" y="284"/>
                  </a:lnTo>
                  <a:lnTo>
                    <a:pt x="2254" y="278"/>
                  </a:lnTo>
                  <a:lnTo>
                    <a:pt x="2255" y="271"/>
                  </a:lnTo>
                  <a:lnTo>
                    <a:pt x="2257" y="262"/>
                  </a:lnTo>
                  <a:lnTo>
                    <a:pt x="2259" y="257"/>
                  </a:lnTo>
                  <a:lnTo>
                    <a:pt x="2259" y="250"/>
                  </a:lnTo>
                  <a:lnTo>
                    <a:pt x="2259" y="242"/>
                  </a:lnTo>
                  <a:lnTo>
                    <a:pt x="2259" y="236"/>
                  </a:lnTo>
                  <a:lnTo>
                    <a:pt x="2257" y="229"/>
                  </a:lnTo>
                  <a:lnTo>
                    <a:pt x="2255" y="223"/>
                  </a:lnTo>
                  <a:lnTo>
                    <a:pt x="2252" y="216"/>
                  </a:lnTo>
                  <a:lnTo>
                    <a:pt x="2243" y="206"/>
                  </a:lnTo>
                  <a:lnTo>
                    <a:pt x="2232" y="198"/>
                  </a:lnTo>
                  <a:lnTo>
                    <a:pt x="2220" y="193"/>
                  </a:lnTo>
                  <a:lnTo>
                    <a:pt x="2207" y="189"/>
                  </a:lnTo>
                  <a:lnTo>
                    <a:pt x="2194" y="189"/>
                  </a:lnTo>
                  <a:lnTo>
                    <a:pt x="2201" y="179"/>
                  </a:lnTo>
                  <a:lnTo>
                    <a:pt x="2203" y="168"/>
                  </a:lnTo>
                  <a:lnTo>
                    <a:pt x="2204" y="158"/>
                  </a:lnTo>
                  <a:lnTo>
                    <a:pt x="2203" y="147"/>
                  </a:lnTo>
                  <a:lnTo>
                    <a:pt x="2199" y="137"/>
                  </a:lnTo>
                  <a:lnTo>
                    <a:pt x="2190" y="128"/>
                  </a:lnTo>
                  <a:lnTo>
                    <a:pt x="2181" y="122"/>
                  </a:lnTo>
                  <a:lnTo>
                    <a:pt x="2171" y="119"/>
                  </a:lnTo>
                  <a:lnTo>
                    <a:pt x="2160" y="117"/>
                  </a:lnTo>
                  <a:lnTo>
                    <a:pt x="2150" y="119"/>
                  </a:lnTo>
                  <a:lnTo>
                    <a:pt x="2158" y="112"/>
                  </a:lnTo>
                  <a:lnTo>
                    <a:pt x="2163" y="103"/>
                  </a:lnTo>
                  <a:lnTo>
                    <a:pt x="2165" y="94"/>
                  </a:lnTo>
                  <a:lnTo>
                    <a:pt x="2163" y="84"/>
                  </a:lnTo>
                  <a:lnTo>
                    <a:pt x="2158" y="73"/>
                  </a:lnTo>
                  <a:lnTo>
                    <a:pt x="2153" y="67"/>
                  </a:lnTo>
                  <a:lnTo>
                    <a:pt x="2146" y="61"/>
                  </a:lnTo>
                  <a:lnTo>
                    <a:pt x="2137" y="59"/>
                  </a:lnTo>
                  <a:lnTo>
                    <a:pt x="2127" y="59"/>
                  </a:lnTo>
                  <a:lnTo>
                    <a:pt x="2119" y="61"/>
                  </a:lnTo>
                  <a:lnTo>
                    <a:pt x="2125" y="52"/>
                  </a:lnTo>
                  <a:lnTo>
                    <a:pt x="2128" y="44"/>
                  </a:lnTo>
                  <a:lnTo>
                    <a:pt x="2131" y="34"/>
                  </a:lnTo>
                  <a:lnTo>
                    <a:pt x="2131" y="25"/>
                  </a:lnTo>
                  <a:lnTo>
                    <a:pt x="2127" y="17"/>
                  </a:lnTo>
                  <a:lnTo>
                    <a:pt x="2119" y="8"/>
                  </a:lnTo>
                  <a:lnTo>
                    <a:pt x="2110" y="2"/>
                  </a:lnTo>
                  <a:lnTo>
                    <a:pt x="2100" y="0"/>
                  </a:lnTo>
                  <a:lnTo>
                    <a:pt x="2089" y="0"/>
                  </a:lnTo>
                  <a:lnTo>
                    <a:pt x="2079" y="6"/>
                  </a:lnTo>
                  <a:lnTo>
                    <a:pt x="15" y="1338"/>
                  </a:lnTo>
                  <a:lnTo>
                    <a:pt x="6" y="1347"/>
                  </a:lnTo>
                  <a:lnTo>
                    <a:pt x="2" y="1356"/>
                  </a:lnTo>
                  <a:lnTo>
                    <a:pt x="0" y="1366"/>
                  </a:lnTo>
                  <a:lnTo>
                    <a:pt x="0" y="1377"/>
                  </a:lnTo>
                  <a:lnTo>
                    <a:pt x="4" y="1387"/>
                  </a:lnTo>
                  <a:lnTo>
                    <a:pt x="11" y="1393"/>
                  </a:lnTo>
                  <a:lnTo>
                    <a:pt x="19" y="1400"/>
                  </a:lnTo>
                  <a:lnTo>
                    <a:pt x="27" y="1402"/>
                  </a:lnTo>
                  <a:lnTo>
                    <a:pt x="38" y="1402"/>
                  </a:lnTo>
                  <a:lnTo>
                    <a:pt x="47" y="1400"/>
                  </a:lnTo>
                  <a:lnTo>
                    <a:pt x="40" y="1409"/>
                  </a:lnTo>
                  <a:lnTo>
                    <a:pt x="38" y="1416"/>
                  </a:lnTo>
                  <a:lnTo>
                    <a:pt x="36" y="1425"/>
                  </a:lnTo>
                  <a:lnTo>
                    <a:pt x="38" y="1435"/>
                  </a:lnTo>
                  <a:lnTo>
                    <a:pt x="42" y="1444"/>
                  </a:lnTo>
                  <a:lnTo>
                    <a:pt x="48" y="1450"/>
                  </a:lnTo>
                  <a:lnTo>
                    <a:pt x="57" y="1457"/>
                  </a:lnTo>
                  <a:lnTo>
                    <a:pt x="68" y="1459"/>
                  </a:lnTo>
                  <a:lnTo>
                    <a:pt x="75" y="1457"/>
                  </a:lnTo>
                  <a:lnTo>
                    <a:pt x="86" y="1455"/>
                  </a:lnTo>
                  <a:lnTo>
                    <a:pt x="80" y="1463"/>
                  </a:lnTo>
                  <a:lnTo>
                    <a:pt x="75" y="1474"/>
                  </a:lnTo>
                  <a:lnTo>
                    <a:pt x="75" y="1485"/>
                  </a:lnTo>
                  <a:lnTo>
                    <a:pt x="78" y="1494"/>
                  </a:lnTo>
                  <a:lnTo>
                    <a:pt x="82" y="1505"/>
                  </a:lnTo>
                  <a:lnTo>
                    <a:pt x="91" y="1513"/>
                  </a:lnTo>
                  <a:lnTo>
                    <a:pt x="99" y="1520"/>
                  </a:lnTo>
                  <a:lnTo>
                    <a:pt x="110" y="1524"/>
                  </a:lnTo>
                  <a:lnTo>
                    <a:pt x="121" y="1524"/>
                  </a:lnTo>
                  <a:lnTo>
                    <a:pt x="133" y="1522"/>
                  </a:lnTo>
                  <a:lnTo>
                    <a:pt x="128" y="1534"/>
                  </a:lnTo>
                  <a:lnTo>
                    <a:pt x="124" y="1547"/>
                  </a:lnTo>
                  <a:lnTo>
                    <a:pt x="124" y="1562"/>
                  </a:lnTo>
                  <a:lnTo>
                    <a:pt x="128" y="1573"/>
                  </a:lnTo>
                  <a:lnTo>
                    <a:pt x="133" y="1585"/>
                  </a:lnTo>
                  <a:lnTo>
                    <a:pt x="144" y="1596"/>
                  </a:lnTo>
                  <a:lnTo>
                    <a:pt x="154" y="1604"/>
                  </a:lnTo>
                  <a:lnTo>
                    <a:pt x="167" y="1608"/>
                  </a:lnTo>
                  <a:lnTo>
                    <a:pt x="181" y="1612"/>
                  </a:lnTo>
                  <a:lnTo>
                    <a:pt x="196" y="1612"/>
                  </a:lnTo>
                  <a:lnTo>
                    <a:pt x="188" y="1625"/>
                  </a:lnTo>
                  <a:lnTo>
                    <a:pt x="183" y="1637"/>
                  </a:lnTo>
                  <a:lnTo>
                    <a:pt x="183" y="1651"/>
                  </a:lnTo>
                  <a:lnTo>
                    <a:pt x="185" y="1663"/>
                  </a:lnTo>
                  <a:lnTo>
                    <a:pt x="192" y="1676"/>
                  </a:lnTo>
                  <a:lnTo>
                    <a:pt x="200" y="1686"/>
                  </a:lnTo>
                  <a:lnTo>
                    <a:pt x="211" y="1695"/>
                  </a:lnTo>
                  <a:lnTo>
                    <a:pt x="222" y="1699"/>
                  </a:lnTo>
                  <a:lnTo>
                    <a:pt x="236" y="1703"/>
                  </a:lnTo>
                  <a:lnTo>
                    <a:pt x="248" y="1703"/>
                  </a:lnTo>
                  <a:lnTo>
                    <a:pt x="243" y="1713"/>
                  </a:lnTo>
                  <a:lnTo>
                    <a:pt x="240" y="1724"/>
                  </a:lnTo>
                  <a:lnTo>
                    <a:pt x="238" y="1734"/>
                  </a:lnTo>
                  <a:lnTo>
                    <a:pt x="240" y="1745"/>
                  </a:lnTo>
                  <a:lnTo>
                    <a:pt x="245" y="1755"/>
                  </a:lnTo>
                  <a:lnTo>
                    <a:pt x="253" y="1764"/>
                  </a:lnTo>
                  <a:lnTo>
                    <a:pt x="261" y="1771"/>
                  </a:lnTo>
                  <a:lnTo>
                    <a:pt x="272" y="1773"/>
                  </a:lnTo>
                  <a:lnTo>
                    <a:pt x="282" y="1775"/>
                  </a:lnTo>
                  <a:lnTo>
                    <a:pt x="293" y="1773"/>
                  </a:lnTo>
                  <a:lnTo>
                    <a:pt x="284" y="1778"/>
                  </a:lnTo>
                  <a:lnTo>
                    <a:pt x="280" y="1787"/>
                  </a:lnTo>
                  <a:lnTo>
                    <a:pt x="278" y="1798"/>
                  </a:lnTo>
                  <a:lnTo>
                    <a:pt x="280" y="1808"/>
                  </a:lnTo>
                  <a:lnTo>
                    <a:pt x="284" y="1819"/>
                  </a:lnTo>
                  <a:lnTo>
                    <a:pt x="291" y="1826"/>
                  </a:lnTo>
                  <a:lnTo>
                    <a:pt x="298" y="1831"/>
                  </a:lnTo>
                  <a:lnTo>
                    <a:pt x="308" y="1833"/>
                  </a:lnTo>
                  <a:lnTo>
                    <a:pt x="316" y="1833"/>
                  </a:lnTo>
                  <a:lnTo>
                    <a:pt x="324" y="1831"/>
                  </a:lnTo>
                  <a:lnTo>
                    <a:pt x="321" y="1840"/>
                  </a:lnTo>
                  <a:lnTo>
                    <a:pt x="316" y="1849"/>
                  </a:lnTo>
                  <a:lnTo>
                    <a:pt x="314" y="1856"/>
                  </a:lnTo>
                  <a:lnTo>
                    <a:pt x="316" y="1865"/>
                  </a:lnTo>
                  <a:lnTo>
                    <a:pt x="321" y="1874"/>
                  </a:lnTo>
                  <a:lnTo>
                    <a:pt x="326" y="1882"/>
                  </a:lnTo>
                  <a:lnTo>
                    <a:pt x="337" y="1888"/>
                  </a:lnTo>
                  <a:lnTo>
                    <a:pt x="346" y="1891"/>
                  </a:lnTo>
                  <a:lnTo>
                    <a:pt x="358" y="1888"/>
                  </a:lnTo>
                  <a:lnTo>
                    <a:pt x="369" y="1884"/>
                  </a:lnTo>
                  <a:lnTo>
                    <a:pt x="2430" y="550"/>
                  </a:lnTo>
                  <a:lnTo>
                    <a:pt x="2439" y="543"/>
                  </a:lnTo>
                  <a:lnTo>
                    <a:pt x="2443" y="534"/>
                  </a:lnTo>
                  <a:lnTo>
                    <a:pt x="2448" y="524"/>
                  </a:lnTo>
                  <a:lnTo>
                    <a:pt x="2445" y="513"/>
                  </a:lnTo>
                  <a:lnTo>
                    <a:pt x="2441" y="503"/>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14" name="Freeform 51"/>
            <p:cNvSpPr>
              <a:spLocks/>
            </p:cNvSpPr>
            <p:nvPr/>
          </p:nvSpPr>
          <p:spPr bwMode="auto">
            <a:xfrm>
              <a:off x="1512" y="1292"/>
              <a:ext cx="2449" cy="1892"/>
            </a:xfrm>
            <a:custGeom>
              <a:avLst/>
              <a:gdLst>
                <a:gd name="T0" fmla="*/ 2418 w 2449"/>
                <a:gd name="T1" fmla="*/ 488 h 1892"/>
                <a:gd name="T2" fmla="*/ 2403 w 2449"/>
                <a:gd name="T3" fmla="*/ 484 h 1892"/>
                <a:gd name="T4" fmla="*/ 2401 w 2449"/>
                <a:gd name="T5" fmla="*/ 448 h 1892"/>
                <a:gd name="T6" fmla="*/ 2376 w 2449"/>
                <a:gd name="T7" fmla="*/ 433 h 1892"/>
                <a:gd name="T8" fmla="*/ 2361 w 2449"/>
                <a:gd name="T9" fmla="*/ 430 h 1892"/>
                <a:gd name="T10" fmla="*/ 2361 w 2449"/>
                <a:gd name="T11" fmla="*/ 387 h 1892"/>
                <a:gd name="T12" fmla="*/ 2333 w 2449"/>
                <a:gd name="T13" fmla="*/ 368 h 1892"/>
                <a:gd name="T14" fmla="*/ 2314 w 2449"/>
                <a:gd name="T15" fmla="*/ 358 h 1892"/>
                <a:gd name="T16" fmla="*/ 2310 w 2449"/>
                <a:gd name="T17" fmla="*/ 308 h 1892"/>
                <a:gd name="T18" fmla="*/ 2277 w 2449"/>
                <a:gd name="T19" fmla="*/ 284 h 1892"/>
                <a:gd name="T20" fmla="*/ 2254 w 2449"/>
                <a:gd name="T21" fmla="*/ 278 h 1892"/>
                <a:gd name="T22" fmla="*/ 2259 w 2449"/>
                <a:gd name="T23" fmla="*/ 250 h 1892"/>
                <a:gd name="T24" fmla="*/ 2255 w 2449"/>
                <a:gd name="T25" fmla="*/ 223 h 1892"/>
                <a:gd name="T26" fmla="*/ 2232 w 2449"/>
                <a:gd name="T27" fmla="*/ 198 h 1892"/>
                <a:gd name="T28" fmla="*/ 2194 w 2449"/>
                <a:gd name="T29" fmla="*/ 189 h 1892"/>
                <a:gd name="T30" fmla="*/ 2203 w 2449"/>
                <a:gd name="T31" fmla="*/ 147 h 1892"/>
                <a:gd name="T32" fmla="*/ 2181 w 2449"/>
                <a:gd name="T33" fmla="*/ 122 h 1892"/>
                <a:gd name="T34" fmla="*/ 2150 w 2449"/>
                <a:gd name="T35" fmla="*/ 119 h 1892"/>
                <a:gd name="T36" fmla="*/ 2163 w 2449"/>
                <a:gd name="T37" fmla="*/ 84 h 1892"/>
                <a:gd name="T38" fmla="*/ 2146 w 2449"/>
                <a:gd name="T39" fmla="*/ 61 h 1892"/>
                <a:gd name="T40" fmla="*/ 2119 w 2449"/>
                <a:gd name="T41" fmla="*/ 61 h 1892"/>
                <a:gd name="T42" fmla="*/ 2131 w 2449"/>
                <a:gd name="T43" fmla="*/ 25 h 1892"/>
                <a:gd name="T44" fmla="*/ 2110 w 2449"/>
                <a:gd name="T45" fmla="*/ 2 h 1892"/>
                <a:gd name="T46" fmla="*/ 15 w 2449"/>
                <a:gd name="T47" fmla="*/ 1338 h 1892"/>
                <a:gd name="T48" fmla="*/ 0 w 2449"/>
                <a:gd name="T49" fmla="*/ 1366 h 1892"/>
                <a:gd name="T50" fmla="*/ 11 w 2449"/>
                <a:gd name="T51" fmla="*/ 1393 h 1892"/>
                <a:gd name="T52" fmla="*/ 47 w 2449"/>
                <a:gd name="T53" fmla="*/ 1400 h 1892"/>
                <a:gd name="T54" fmla="*/ 36 w 2449"/>
                <a:gd name="T55" fmla="*/ 1425 h 1892"/>
                <a:gd name="T56" fmla="*/ 48 w 2449"/>
                <a:gd name="T57" fmla="*/ 1450 h 1892"/>
                <a:gd name="T58" fmla="*/ 86 w 2449"/>
                <a:gd name="T59" fmla="*/ 1455 h 1892"/>
                <a:gd name="T60" fmla="*/ 75 w 2449"/>
                <a:gd name="T61" fmla="*/ 1485 h 1892"/>
                <a:gd name="T62" fmla="*/ 91 w 2449"/>
                <a:gd name="T63" fmla="*/ 1513 h 1892"/>
                <a:gd name="T64" fmla="*/ 133 w 2449"/>
                <a:gd name="T65" fmla="*/ 1522 h 1892"/>
                <a:gd name="T66" fmla="*/ 124 w 2449"/>
                <a:gd name="T67" fmla="*/ 1562 h 1892"/>
                <a:gd name="T68" fmla="*/ 144 w 2449"/>
                <a:gd name="T69" fmla="*/ 1596 h 1892"/>
                <a:gd name="T70" fmla="*/ 196 w 2449"/>
                <a:gd name="T71" fmla="*/ 1612 h 1892"/>
                <a:gd name="T72" fmla="*/ 183 w 2449"/>
                <a:gd name="T73" fmla="*/ 1651 h 1892"/>
                <a:gd name="T74" fmla="*/ 200 w 2449"/>
                <a:gd name="T75" fmla="*/ 1686 h 1892"/>
                <a:gd name="T76" fmla="*/ 248 w 2449"/>
                <a:gd name="T77" fmla="*/ 1703 h 1892"/>
                <a:gd name="T78" fmla="*/ 238 w 2449"/>
                <a:gd name="T79" fmla="*/ 1734 h 1892"/>
                <a:gd name="T80" fmla="*/ 253 w 2449"/>
                <a:gd name="T81" fmla="*/ 1764 h 1892"/>
                <a:gd name="T82" fmla="*/ 293 w 2449"/>
                <a:gd name="T83" fmla="*/ 1773 h 1892"/>
                <a:gd name="T84" fmla="*/ 278 w 2449"/>
                <a:gd name="T85" fmla="*/ 1798 h 1892"/>
                <a:gd name="T86" fmla="*/ 291 w 2449"/>
                <a:gd name="T87" fmla="*/ 1826 h 1892"/>
                <a:gd name="T88" fmla="*/ 324 w 2449"/>
                <a:gd name="T89" fmla="*/ 1831 h 1892"/>
                <a:gd name="T90" fmla="*/ 314 w 2449"/>
                <a:gd name="T91" fmla="*/ 1856 h 1892"/>
                <a:gd name="T92" fmla="*/ 326 w 2449"/>
                <a:gd name="T93" fmla="*/ 1882 h 1892"/>
                <a:gd name="T94" fmla="*/ 369 w 2449"/>
                <a:gd name="T95" fmla="*/ 1884 h 1892"/>
                <a:gd name="T96" fmla="*/ 2443 w 2449"/>
                <a:gd name="T97" fmla="*/ 534 h 1892"/>
                <a:gd name="T98" fmla="*/ 2441 w 2449"/>
                <a:gd name="T99" fmla="*/ 503 h 18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49"/>
                <a:gd name="T151" fmla="*/ 0 h 1892"/>
                <a:gd name="T152" fmla="*/ 2449 w 2449"/>
                <a:gd name="T153" fmla="*/ 1892 h 189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49" h="1892">
                  <a:moveTo>
                    <a:pt x="2441" y="503"/>
                  </a:moveTo>
                  <a:lnTo>
                    <a:pt x="2434" y="495"/>
                  </a:lnTo>
                  <a:lnTo>
                    <a:pt x="2427" y="490"/>
                  </a:lnTo>
                  <a:lnTo>
                    <a:pt x="2418" y="488"/>
                  </a:lnTo>
                  <a:lnTo>
                    <a:pt x="2407" y="488"/>
                  </a:lnTo>
                  <a:lnTo>
                    <a:pt x="2397" y="490"/>
                  </a:lnTo>
                  <a:lnTo>
                    <a:pt x="2403" y="484"/>
                  </a:lnTo>
                  <a:lnTo>
                    <a:pt x="2405" y="476"/>
                  </a:lnTo>
                  <a:lnTo>
                    <a:pt x="2407" y="467"/>
                  </a:lnTo>
                  <a:lnTo>
                    <a:pt x="2405" y="457"/>
                  </a:lnTo>
                  <a:lnTo>
                    <a:pt x="2401" y="448"/>
                  </a:lnTo>
                  <a:lnTo>
                    <a:pt x="2395" y="442"/>
                  </a:lnTo>
                  <a:lnTo>
                    <a:pt x="2386" y="435"/>
                  </a:lnTo>
                  <a:lnTo>
                    <a:pt x="2376" y="433"/>
                  </a:lnTo>
                  <a:lnTo>
                    <a:pt x="2365" y="433"/>
                  </a:lnTo>
                  <a:lnTo>
                    <a:pt x="2356" y="437"/>
                  </a:lnTo>
                  <a:lnTo>
                    <a:pt x="2361" y="430"/>
                  </a:lnTo>
                  <a:lnTo>
                    <a:pt x="2365" y="419"/>
                  </a:lnTo>
                  <a:lnTo>
                    <a:pt x="2367" y="409"/>
                  </a:lnTo>
                  <a:lnTo>
                    <a:pt x="2365" y="398"/>
                  </a:lnTo>
                  <a:lnTo>
                    <a:pt x="2361" y="387"/>
                  </a:lnTo>
                  <a:lnTo>
                    <a:pt x="2353" y="379"/>
                  </a:lnTo>
                  <a:lnTo>
                    <a:pt x="2344" y="372"/>
                  </a:lnTo>
                  <a:lnTo>
                    <a:pt x="2333" y="368"/>
                  </a:lnTo>
                  <a:lnTo>
                    <a:pt x="2323" y="368"/>
                  </a:lnTo>
                  <a:lnTo>
                    <a:pt x="2310" y="370"/>
                  </a:lnTo>
                  <a:lnTo>
                    <a:pt x="2314" y="358"/>
                  </a:lnTo>
                  <a:lnTo>
                    <a:pt x="2319" y="343"/>
                  </a:lnTo>
                  <a:lnTo>
                    <a:pt x="2319" y="331"/>
                  </a:lnTo>
                  <a:lnTo>
                    <a:pt x="2314" y="317"/>
                  </a:lnTo>
                  <a:lnTo>
                    <a:pt x="2310" y="308"/>
                  </a:lnTo>
                  <a:lnTo>
                    <a:pt x="2300" y="297"/>
                  </a:lnTo>
                  <a:lnTo>
                    <a:pt x="2289" y="288"/>
                  </a:lnTo>
                  <a:lnTo>
                    <a:pt x="2277" y="284"/>
                  </a:lnTo>
                  <a:lnTo>
                    <a:pt x="2264" y="284"/>
                  </a:lnTo>
                  <a:lnTo>
                    <a:pt x="2249" y="284"/>
                  </a:lnTo>
                  <a:lnTo>
                    <a:pt x="2254" y="278"/>
                  </a:lnTo>
                  <a:lnTo>
                    <a:pt x="2255" y="271"/>
                  </a:lnTo>
                  <a:lnTo>
                    <a:pt x="2257" y="262"/>
                  </a:lnTo>
                  <a:lnTo>
                    <a:pt x="2259" y="257"/>
                  </a:lnTo>
                  <a:lnTo>
                    <a:pt x="2259" y="250"/>
                  </a:lnTo>
                  <a:lnTo>
                    <a:pt x="2259" y="242"/>
                  </a:lnTo>
                  <a:lnTo>
                    <a:pt x="2259" y="236"/>
                  </a:lnTo>
                  <a:lnTo>
                    <a:pt x="2257" y="229"/>
                  </a:lnTo>
                  <a:lnTo>
                    <a:pt x="2255" y="223"/>
                  </a:lnTo>
                  <a:lnTo>
                    <a:pt x="2252" y="216"/>
                  </a:lnTo>
                  <a:lnTo>
                    <a:pt x="2243" y="206"/>
                  </a:lnTo>
                  <a:lnTo>
                    <a:pt x="2232" y="198"/>
                  </a:lnTo>
                  <a:lnTo>
                    <a:pt x="2220" y="193"/>
                  </a:lnTo>
                  <a:lnTo>
                    <a:pt x="2207" y="189"/>
                  </a:lnTo>
                  <a:lnTo>
                    <a:pt x="2194" y="189"/>
                  </a:lnTo>
                  <a:lnTo>
                    <a:pt x="2201" y="179"/>
                  </a:lnTo>
                  <a:lnTo>
                    <a:pt x="2203" y="168"/>
                  </a:lnTo>
                  <a:lnTo>
                    <a:pt x="2204" y="158"/>
                  </a:lnTo>
                  <a:lnTo>
                    <a:pt x="2203" y="147"/>
                  </a:lnTo>
                  <a:lnTo>
                    <a:pt x="2199" y="137"/>
                  </a:lnTo>
                  <a:lnTo>
                    <a:pt x="2190" y="128"/>
                  </a:lnTo>
                  <a:lnTo>
                    <a:pt x="2181" y="122"/>
                  </a:lnTo>
                  <a:lnTo>
                    <a:pt x="2171" y="119"/>
                  </a:lnTo>
                  <a:lnTo>
                    <a:pt x="2160" y="117"/>
                  </a:lnTo>
                  <a:lnTo>
                    <a:pt x="2150" y="119"/>
                  </a:lnTo>
                  <a:lnTo>
                    <a:pt x="2158" y="112"/>
                  </a:lnTo>
                  <a:lnTo>
                    <a:pt x="2163" y="103"/>
                  </a:lnTo>
                  <a:lnTo>
                    <a:pt x="2165" y="94"/>
                  </a:lnTo>
                  <a:lnTo>
                    <a:pt x="2163" y="84"/>
                  </a:lnTo>
                  <a:lnTo>
                    <a:pt x="2158" y="73"/>
                  </a:lnTo>
                  <a:lnTo>
                    <a:pt x="2153" y="67"/>
                  </a:lnTo>
                  <a:lnTo>
                    <a:pt x="2146" y="61"/>
                  </a:lnTo>
                  <a:lnTo>
                    <a:pt x="2137" y="59"/>
                  </a:lnTo>
                  <a:lnTo>
                    <a:pt x="2127" y="59"/>
                  </a:lnTo>
                  <a:lnTo>
                    <a:pt x="2119" y="61"/>
                  </a:lnTo>
                  <a:lnTo>
                    <a:pt x="2125" y="52"/>
                  </a:lnTo>
                  <a:lnTo>
                    <a:pt x="2128" y="44"/>
                  </a:lnTo>
                  <a:lnTo>
                    <a:pt x="2131" y="34"/>
                  </a:lnTo>
                  <a:lnTo>
                    <a:pt x="2131" y="25"/>
                  </a:lnTo>
                  <a:lnTo>
                    <a:pt x="2127" y="17"/>
                  </a:lnTo>
                  <a:lnTo>
                    <a:pt x="2119" y="8"/>
                  </a:lnTo>
                  <a:lnTo>
                    <a:pt x="2110" y="2"/>
                  </a:lnTo>
                  <a:lnTo>
                    <a:pt x="2100" y="0"/>
                  </a:lnTo>
                  <a:lnTo>
                    <a:pt x="2089" y="0"/>
                  </a:lnTo>
                  <a:lnTo>
                    <a:pt x="2079" y="6"/>
                  </a:lnTo>
                  <a:lnTo>
                    <a:pt x="15" y="1338"/>
                  </a:lnTo>
                  <a:lnTo>
                    <a:pt x="6" y="1347"/>
                  </a:lnTo>
                  <a:lnTo>
                    <a:pt x="2" y="1356"/>
                  </a:lnTo>
                  <a:lnTo>
                    <a:pt x="0" y="1366"/>
                  </a:lnTo>
                  <a:lnTo>
                    <a:pt x="0" y="1377"/>
                  </a:lnTo>
                  <a:lnTo>
                    <a:pt x="4" y="1387"/>
                  </a:lnTo>
                  <a:lnTo>
                    <a:pt x="11" y="1393"/>
                  </a:lnTo>
                  <a:lnTo>
                    <a:pt x="19" y="1400"/>
                  </a:lnTo>
                  <a:lnTo>
                    <a:pt x="27" y="1402"/>
                  </a:lnTo>
                  <a:lnTo>
                    <a:pt x="38" y="1402"/>
                  </a:lnTo>
                  <a:lnTo>
                    <a:pt x="47" y="1400"/>
                  </a:lnTo>
                  <a:lnTo>
                    <a:pt x="40" y="1409"/>
                  </a:lnTo>
                  <a:lnTo>
                    <a:pt x="38" y="1416"/>
                  </a:lnTo>
                  <a:lnTo>
                    <a:pt x="36" y="1425"/>
                  </a:lnTo>
                  <a:lnTo>
                    <a:pt x="38" y="1435"/>
                  </a:lnTo>
                  <a:lnTo>
                    <a:pt x="42" y="1444"/>
                  </a:lnTo>
                  <a:lnTo>
                    <a:pt x="48" y="1450"/>
                  </a:lnTo>
                  <a:lnTo>
                    <a:pt x="57" y="1457"/>
                  </a:lnTo>
                  <a:lnTo>
                    <a:pt x="68" y="1459"/>
                  </a:lnTo>
                  <a:lnTo>
                    <a:pt x="75" y="1457"/>
                  </a:lnTo>
                  <a:lnTo>
                    <a:pt x="86" y="1455"/>
                  </a:lnTo>
                  <a:lnTo>
                    <a:pt x="80" y="1463"/>
                  </a:lnTo>
                  <a:lnTo>
                    <a:pt x="75" y="1474"/>
                  </a:lnTo>
                  <a:lnTo>
                    <a:pt x="75" y="1485"/>
                  </a:lnTo>
                  <a:lnTo>
                    <a:pt x="78" y="1494"/>
                  </a:lnTo>
                  <a:lnTo>
                    <a:pt x="82" y="1505"/>
                  </a:lnTo>
                  <a:lnTo>
                    <a:pt x="91" y="1513"/>
                  </a:lnTo>
                  <a:lnTo>
                    <a:pt x="99" y="1520"/>
                  </a:lnTo>
                  <a:lnTo>
                    <a:pt x="110" y="1524"/>
                  </a:lnTo>
                  <a:lnTo>
                    <a:pt x="121" y="1524"/>
                  </a:lnTo>
                  <a:lnTo>
                    <a:pt x="133" y="1522"/>
                  </a:lnTo>
                  <a:lnTo>
                    <a:pt x="128" y="1534"/>
                  </a:lnTo>
                  <a:lnTo>
                    <a:pt x="124" y="1547"/>
                  </a:lnTo>
                  <a:lnTo>
                    <a:pt x="124" y="1562"/>
                  </a:lnTo>
                  <a:lnTo>
                    <a:pt x="128" y="1573"/>
                  </a:lnTo>
                  <a:lnTo>
                    <a:pt x="133" y="1585"/>
                  </a:lnTo>
                  <a:lnTo>
                    <a:pt x="144" y="1596"/>
                  </a:lnTo>
                  <a:lnTo>
                    <a:pt x="154" y="1604"/>
                  </a:lnTo>
                  <a:lnTo>
                    <a:pt x="167" y="1608"/>
                  </a:lnTo>
                  <a:lnTo>
                    <a:pt x="181" y="1612"/>
                  </a:lnTo>
                  <a:lnTo>
                    <a:pt x="196" y="1612"/>
                  </a:lnTo>
                  <a:lnTo>
                    <a:pt x="188" y="1625"/>
                  </a:lnTo>
                  <a:lnTo>
                    <a:pt x="183" y="1637"/>
                  </a:lnTo>
                  <a:lnTo>
                    <a:pt x="183" y="1651"/>
                  </a:lnTo>
                  <a:lnTo>
                    <a:pt x="185" y="1663"/>
                  </a:lnTo>
                  <a:lnTo>
                    <a:pt x="192" y="1676"/>
                  </a:lnTo>
                  <a:lnTo>
                    <a:pt x="200" y="1686"/>
                  </a:lnTo>
                  <a:lnTo>
                    <a:pt x="211" y="1695"/>
                  </a:lnTo>
                  <a:lnTo>
                    <a:pt x="222" y="1699"/>
                  </a:lnTo>
                  <a:lnTo>
                    <a:pt x="236" y="1703"/>
                  </a:lnTo>
                  <a:lnTo>
                    <a:pt x="248" y="1703"/>
                  </a:lnTo>
                  <a:lnTo>
                    <a:pt x="243" y="1713"/>
                  </a:lnTo>
                  <a:lnTo>
                    <a:pt x="240" y="1724"/>
                  </a:lnTo>
                  <a:lnTo>
                    <a:pt x="238" y="1734"/>
                  </a:lnTo>
                  <a:lnTo>
                    <a:pt x="240" y="1745"/>
                  </a:lnTo>
                  <a:lnTo>
                    <a:pt x="245" y="1755"/>
                  </a:lnTo>
                  <a:lnTo>
                    <a:pt x="253" y="1764"/>
                  </a:lnTo>
                  <a:lnTo>
                    <a:pt x="261" y="1771"/>
                  </a:lnTo>
                  <a:lnTo>
                    <a:pt x="272" y="1773"/>
                  </a:lnTo>
                  <a:lnTo>
                    <a:pt x="282" y="1775"/>
                  </a:lnTo>
                  <a:lnTo>
                    <a:pt x="293" y="1773"/>
                  </a:lnTo>
                  <a:lnTo>
                    <a:pt x="284" y="1778"/>
                  </a:lnTo>
                  <a:lnTo>
                    <a:pt x="280" y="1787"/>
                  </a:lnTo>
                  <a:lnTo>
                    <a:pt x="278" y="1798"/>
                  </a:lnTo>
                  <a:lnTo>
                    <a:pt x="280" y="1808"/>
                  </a:lnTo>
                  <a:lnTo>
                    <a:pt x="284" y="1819"/>
                  </a:lnTo>
                  <a:lnTo>
                    <a:pt x="291" y="1826"/>
                  </a:lnTo>
                  <a:lnTo>
                    <a:pt x="298" y="1831"/>
                  </a:lnTo>
                  <a:lnTo>
                    <a:pt x="308" y="1833"/>
                  </a:lnTo>
                  <a:lnTo>
                    <a:pt x="316" y="1833"/>
                  </a:lnTo>
                  <a:lnTo>
                    <a:pt x="324" y="1831"/>
                  </a:lnTo>
                  <a:lnTo>
                    <a:pt x="321" y="1840"/>
                  </a:lnTo>
                  <a:lnTo>
                    <a:pt x="316" y="1849"/>
                  </a:lnTo>
                  <a:lnTo>
                    <a:pt x="314" y="1856"/>
                  </a:lnTo>
                  <a:lnTo>
                    <a:pt x="316" y="1865"/>
                  </a:lnTo>
                  <a:lnTo>
                    <a:pt x="321" y="1874"/>
                  </a:lnTo>
                  <a:lnTo>
                    <a:pt x="326" y="1882"/>
                  </a:lnTo>
                  <a:lnTo>
                    <a:pt x="337" y="1888"/>
                  </a:lnTo>
                  <a:lnTo>
                    <a:pt x="346" y="1891"/>
                  </a:lnTo>
                  <a:lnTo>
                    <a:pt x="358" y="1888"/>
                  </a:lnTo>
                  <a:lnTo>
                    <a:pt x="369" y="1884"/>
                  </a:lnTo>
                  <a:lnTo>
                    <a:pt x="2430" y="550"/>
                  </a:lnTo>
                  <a:lnTo>
                    <a:pt x="2439" y="543"/>
                  </a:lnTo>
                  <a:lnTo>
                    <a:pt x="2443" y="534"/>
                  </a:lnTo>
                  <a:lnTo>
                    <a:pt x="2448" y="524"/>
                  </a:lnTo>
                  <a:lnTo>
                    <a:pt x="2445" y="513"/>
                  </a:lnTo>
                  <a:lnTo>
                    <a:pt x="2441" y="503"/>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15" name="Freeform 52"/>
            <p:cNvSpPr>
              <a:spLocks/>
            </p:cNvSpPr>
            <p:nvPr/>
          </p:nvSpPr>
          <p:spPr bwMode="auto">
            <a:xfrm>
              <a:off x="1570" y="1336"/>
              <a:ext cx="2267" cy="1700"/>
            </a:xfrm>
            <a:custGeom>
              <a:avLst/>
              <a:gdLst>
                <a:gd name="T0" fmla="*/ 2029 w 2267"/>
                <a:gd name="T1" fmla="*/ 0 h 1700"/>
                <a:gd name="T2" fmla="*/ 0 w 2267"/>
                <a:gd name="T3" fmla="*/ 1300 h 1700"/>
                <a:gd name="T4" fmla="*/ 236 w 2267"/>
                <a:gd name="T5" fmla="*/ 1699 h 1700"/>
                <a:gd name="T6" fmla="*/ 2266 w 2267"/>
                <a:gd name="T7" fmla="*/ 381 h 1700"/>
                <a:gd name="T8" fmla="*/ 2029 w 2267"/>
                <a:gd name="T9" fmla="*/ 0 h 1700"/>
                <a:gd name="T10" fmla="*/ 2029 w 2267"/>
                <a:gd name="T11" fmla="*/ 0 h 1700"/>
                <a:gd name="T12" fmla="*/ 0 60000 65536"/>
                <a:gd name="T13" fmla="*/ 0 60000 65536"/>
                <a:gd name="T14" fmla="*/ 0 60000 65536"/>
                <a:gd name="T15" fmla="*/ 0 60000 65536"/>
                <a:gd name="T16" fmla="*/ 0 60000 65536"/>
                <a:gd name="T17" fmla="*/ 0 60000 65536"/>
                <a:gd name="T18" fmla="*/ 0 w 2267"/>
                <a:gd name="T19" fmla="*/ 0 h 1700"/>
                <a:gd name="T20" fmla="*/ 2267 w 2267"/>
                <a:gd name="T21" fmla="*/ 1700 h 1700"/>
              </a:gdLst>
              <a:ahLst/>
              <a:cxnLst>
                <a:cxn ang="T12">
                  <a:pos x="T0" y="T1"/>
                </a:cxn>
                <a:cxn ang="T13">
                  <a:pos x="T2" y="T3"/>
                </a:cxn>
                <a:cxn ang="T14">
                  <a:pos x="T4" y="T5"/>
                </a:cxn>
                <a:cxn ang="T15">
                  <a:pos x="T6" y="T7"/>
                </a:cxn>
                <a:cxn ang="T16">
                  <a:pos x="T8" y="T9"/>
                </a:cxn>
                <a:cxn ang="T17">
                  <a:pos x="T10" y="T11"/>
                </a:cxn>
              </a:cxnLst>
              <a:rect l="T18" t="T19" r="T20" b="T21"/>
              <a:pathLst>
                <a:path w="2267" h="1700">
                  <a:moveTo>
                    <a:pt x="2029" y="0"/>
                  </a:moveTo>
                  <a:lnTo>
                    <a:pt x="0" y="1300"/>
                  </a:lnTo>
                  <a:lnTo>
                    <a:pt x="236" y="1699"/>
                  </a:lnTo>
                  <a:lnTo>
                    <a:pt x="2266" y="381"/>
                  </a:lnTo>
                  <a:lnTo>
                    <a:pt x="2029" y="0"/>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16" name="Freeform 53"/>
            <p:cNvSpPr>
              <a:spLocks/>
            </p:cNvSpPr>
            <p:nvPr/>
          </p:nvSpPr>
          <p:spPr bwMode="auto">
            <a:xfrm>
              <a:off x="1575" y="1345"/>
              <a:ext cx="2251" cy="1678"/>
            </a:xfrm>
            <a:custGeom>
              <a:avLst/>
              <a:gdLst>
                <a:gd name="T0" fmla="*/ 2022 w 2251"/>
                <a:gd name="T1" fmla="*/ 0 h 1678"/>
                <a:gd name="T2" fmla="*/ 0 w 2251"/>
                <a:gd name="T3" fmla="*/ 1296 h 1678"/>
                <a:gd name="T4" fmla="*/ 227 w 2251"/>
                <a:gd name="T5" fmla="*/ 1677 h 1678"/>
                <a:gd name="T6" fmla="*/ 2250 w 2251"/>
                <a:gd name="T7" fmla="*/ 363 h 1678"/>
                <a:gd name="T8" fmla="*/ 2022 w 2251"/>
                <a:gd name="T9" fmla="*/ 0 h 1678"/>
                <a:gd name="T10" fmla="*/ 2022 w 2251"/>
                <a:gd name="T11" fmla="*/ 0 h 1678"/>
                <a:gd name="T12" fmla="*/ 0 60000 65536"/>
                <a:gd name="T13" fmla="*/ 0 60000 65536"/>
                <a:gd name="T14" fmla="*/ 0 60000 65536"/>
                <a:gd name="T15" fmla="*/ 0 60000 65536"/>
                <a:gd name="T16" fmla="*/ 0 60000 65536"/>
                <a:gd name="T17" fmla="*/ 0 60000 65536"/>
                <a:gd name="T18" fmla="*/ 0 w 2251"/>
                <a:gd name="T19" fmla="*/ 0 h 1678"/>
                <a:gd name="T20" fmla="*/ 2251 w 2251"/>
                <a:gd name="T21" fmla="*/ 1678 h 1678"/>
              </a:gdLst>
              <a:ahLst/>
              <a:cxnLst>
                <a:cxn ang="T12">
                  <a:pos x="T0" y="T1"/>
                </a:cxn>
                <a:cxn ang="T13">
                  <a:pos x="T2" y="T3"/>
                </a:cxn>
                <a:cxn ang="T14">
                  <a:pos x="T4" y="T5"/>
                </a:cxn>
                <a:cxn ang="T15">
                  <a:pos x="T6" y="T7"/>
                </a:cxn>
                <a:cxn ang="T16">
                  <a:pos x="T8" y="T9"/>
                </a:cxn>
                <a:cxn ang="T17">
                  <a:pos x="T10" y="T11"/>
                </a:cxn>
              </a:cxnLst>
              <a:rect l="T18" t="T19" r="T20" b="T21"/>
              <a:pathLst>
                <a:path w="2251" h="1678">
                  <a:moveTo>
                    <a:pt x="2022" y="0"/>
                  </a:moveTo>
                  <a:lnTo>
                    <a:pt x="0" y="1296"/>
                  </a:lnTo>
                  <a:lnTo>
                    <a:pt x="227" y="1677"/>
                  </a:lnTo>
                  <a:lnTo>
                    <a:pt x="2250" y="363"/>
                  </a:lnTo>
                  <a:lnTo>
                    <a:pt x="2022" y="0"/>
                  </a:lnTo>
                </a:path>
              </a:pathLst>
            </a:custGeom>
            <a:solidFill>
              <a:srgbClr val="FFDA16"/>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17" name="Freeform 54"/>
            <p:cNvSpPr>
              <a:spLocks/>
            </p:cNvSpPr>
            <p:nvPr/>
          </p:nvSpPr>
          <p:spPr bwMode="auto">
            <a:xfrm>
              <a:off x="1579" y="1354"/>
              <a:ext cx="2238" cy="1657"/>
            </a:xfrm>
            <a:custGeom>
              <a:avLst/>
              <a:gdLst>
                <a:gd name="T0" fmla="*/ 2019 w 2238"/>
                <a:gd name="T1" fmla="*/ 0 h 1657"/>
                <a:gd name="T2" fmla="*/ 0 w 2238"/>
                <a:gd name="T3" fmla="*/ 1292 h 1657"/>
                <a:gd name="T4" fmla="*/ 218 w 2238"/>
                <a:gd name="T5" fmla="*/ 1656 h 1657"/>
                <a:gd name="T6" fmla="*/ 2237 w 2238"/>
                <a:gd name="T7" fmla="*/ 347 h 1657"/>
                <a:gd name="T8" fmla="*/ 2019 w 2238"/>
                <a:gd name="T9" fmla="*/ 0 h 1657"/>
                <a:gd name="T10" fmla="*/ 2019 w 2238"/>
                <a:gd name="T11" fmla="*/ 0 h 1657"/>
                <a:gd name="T12" fmla="*/ 0 60000 65536"/>
                <a:gd name="T13" fmla="*/ 0 60000 65536"/>
                <a:gd name="T14" fmla="*/ 0 60000 65536"/>
                <a:gd name="T15" fmla="*/ 0 60000 65536"/>
                <a:gd name="T16" fmla="*/ 0 60000 65536"/>
                <a:gd name="T17" fmla="*/ 0 60000 65536"/>
                <a:gd name="T18" fmla="*/ 0 w 2238"/>
                <a:gd name="T19" fmla="*/ 0 h 1657"/>
                <a:gd name="T20" fmla="*/ 2238 w 2238"/>
                <a:gd name="T21" fmla="*/ 1657 h 1657"/>
              </a:gdLst>
              <a:ahLst/>
              <a:cxnLst>
                <a:cxn ang="T12">
                  <a:pos x="T0" y="T1"/>
                </a:cxn>
                <a:cxn ang="T13">
                  <a:pos x="T2" y="T3"/>
                </a:cxn>
                <a:cxn ang="T14">
                  <a:pos x="T4" y="T5"/>
                </a:cxn>
                <a:cxn ang="T15">
                  <a:pos x="T6" y="T7"/>
                </a:cxn>
                <a:cxn ang="T16">
                  <a:pos x="T8" y="T9"/>
                </a:cxn>
                <a:cxn ang="T17">
                  <a:pos x="T10" y="T11"/>
                </a:cxn>
              </a:cxnLst>
              <a:rect l="T18" t="T19" r="T20" b="T21"/>
              <a:pathLst>
                <a:path w="2238" h="1657">
                  <a:moveTo>
                    <a:pt x="2019" y="0"/>
                  </a:moveTo>
                  <a:lnTo>
                    <a:pt x="0" y="1292"/>
                  </a:lnTo>
                  <a:lnTo>
                    <a:pt x="218" y="1656"/>
                  </a:lnTo>
                  <a:lnTo>
                    <a:pt x="2237" y="347"/>
                  </a:lnTo>
                  <a:lnTo>
                    <a:pt x="2019" y="0"/>
                  </a:lnTo>
                </a:path>
              </a:pathLst>
            </a:custGeom>
            <a:solidFill>
              <a:srgbClr val="FFDB1D"/>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18" name="Freeform 55"/>
            <p:cNvSpPr>
              <a:spLocks/>
            </p:cNvSpPr>
            <p:nvPr/>
          </p:nvSpPr>
          <p:spPr bwMode="auto">
            <a:xfrm>
              <a:off x="1584" y="1360"/>
              <a:ext cx="2222" cy="1639"/>
            </a:xfrm>
            <a:custGeom>
              <a:avLst/>
              <a:gdLst>
                <a:gd name="T0" fmla="*/ 2014 w 2222"/>
                <a:gd name="T1" fmla="*/ 0 h 1639"/>
                <a:gd name="T2" fmla="*/ 0 w 2222"/>
                <a:gd name="T3" fmla="*/ 1291 h 1639"/>
                <a:gd name="T4" fmla="*/ 210 w 2222"/>
                <a:gd name="T5" fmla="*/ 1638 h 1639"/>
                <a:gd name="T6" fmla="*/ 2221 w 2222"/>
                <a:gd name="T7" fmla="*/ 333 h 1639"/>
                <a:gd name="T8" fmla="*/ 2014 w 2222"/>
                <a:gd name="T9" fmla="*/ 0 h 1639"/>
                <a:gd name="T10" fmla="*/ 2014 w 2222"/>
                <a:gd name="T11" fmla="*/ 0 h 1639"/>
                <a:gd name="T12" fmla="*/ 0 60000 65536"/>
                <a:gd name="T13" fmla="*/ 0 60000 65536"/>
                <a:gd name="T14" fmla="*/ 0 60000 65536"/>
                <a:gd name="T15" fmla="*/ 0 60000 65536"/>
                <a:gd name="T16" fmla="*/ 0 60000 65536"/>
                <a:gd name="T17" fmla="*/ 0 60000 65536"/>
                <a:gd name="T18" fmla="*/ 0 w 2222"/>
                <a:gd name="T19" fmla="*/ 0 h 1639"/>
                <a:gd name="T20" fmla="*/ 2222 w 2222"/>
                <a:gd name="T21" fmla="*/ 1639 h 1639"/>
              </a:gdLst>
              <a:ahLst/>
              <a:cxnLst>
                <a:cxn ang="T12">
                  <a:pos x="T0" y="T1"/>
                </a:cxn>
                <a:cxn ang="T13">
                  <a:pos x="T2" y="T3"/>
                </a:cxn>
                <a:cxn ang="T14">
                  <a:pos x="T4" y="T5"/>
                </a:cxn>
                <a:cxn ang="T15">
                  <a:pos x="T6" y="T7"/>
                </a:cxn>
                <a:cxn ang="T16">
                  <a:pos x="T8" y="T9"/>
                </a:cxn>
                <a:cxn ang="T17">
                  <a:pos x="T10" y="T11"/>
                </a:cxn>
              </a:cxnLst>
              <a:rect l="T18" t="T19" r="T20" b="T21"/>
              <a:pathLst>
                <a:path w="2222" h="1639">
                  <a:moveTo>
                    <a:pt x="2014" y="0"/>
                  </a:moveTo>
                  <a:lnTo>
                    <a:pt x="0" y="1291"/>
                  </a:lnTo>
                  <a:lnTo>
                    <a:pt x="210" y="1638"/>
                  </a:lnTo>
                  <a:lnTo>
                    <a:pt x="2221" y="333"/>
                  </a:lnTo>
                  <a:lnTo>
                    <a:pt x="2014" y="0"/>
                  </a:lnTo>
                </a:path>
              </a:pathLst>
            </a:custGeom>
            <a:solidFill>
              <a:srgbClr val="FFDD24"/>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19" name="Freeform 56"/>
            <p:cNvSpPr>
              <a:spLocks/>
            </p:cNvSpPr>
            <p:nvPr/>
          </p:nvSpPr>
          <p:spPr bwMode="auto">
            <a:xfrm>
              <a:off x="1586" y="1367"/>
              <a:ext cx="2209" cy="1619"/>
            </a:xfrm>
            <a:custGeom>
              <a:avLst/>
              <a:gdLst>
                <a:gd name="T0" fmla="*/ 2012 w 2209"/>
                <a:gd name="T1" fmla="*/ 0 h 1619"/>
                <a:gd name="T2" fmla="*/ 0 w 2209"/>
                <a:gd name="T3" fmla="*/ 1287 h 1619"/>
                <a:gd name="T4" fmla="*/ 202 w 2209"/>
                <a:gd name="T5" fmla="*/ 1618 h 1619"/>
                <a:gd name="T6" fmla="*/ 2208 w 2209"/>
                <a:gd name="T7" fmla="*/ 315 h 1619"/>
                <a:gd name="T8" fmla="*/ 2012 w 2209"/>
                <a:gd name="T9" fmla="*/ 0 h 1619"/>
                <a:gd name="T10" fmla="*/ 2012 w 2209"/>
                <a:gd name="T11" fmla="*/ 0 h 1619"/>
                <a:gd name="T12" fmla="*/ 0 60000 65536"/>
                <a:gd name="T13" fmla="*/ 0 60000 65536"/>
                <a:gd name="T14" fmla="*/ 0 60000 65536"/>
                <a:gd name="T15" fmla="*/ 0 60000 65536"/>
                <a:gd name="T16" fmla="*/ 0 60000 65536"/>
                <a:gd name="T17" fmla="*/ 0 60000 65536"/>
                <a:gd name="T18" fmla="*/ 0 w 2209"/>
                <a:gd name="T19" fmla="*/ 0 h 1619"/>
                <a:gd name="T20" fmla="*/ 2209 w 2209"/>
                <a:gd name="T21" fmla="*/ 1619 h 1619"/>
              </a:gdLst>
              <a:ahLst/>
              <a:cxnLst>
                <a:cxn ang="T12">
                  <a:pos x="T0" y="T1"/>
                </a:cxn>
                <a:cxn ang="T13">
                  <a:pos x="T2" y="T3"/>
                </a:cxn>
                <a:cxn ang="T14">
                  <a:pos x="T4" y="T5"/>
                </a:cxn>
                <a:cxn ang="T15">
                  <a:pos x="T6" y="T7"/>
                </a:cxn>
                <a:cxn ang="T16">
                  <a:pos x="T8" y="T9"/>
                </a:cxn>
                <a:cxn ang="T17">
                  <a:pos x="T10" y="T11"/>
                </a:cxn>
              </a:cxnLst>
              <a:rect l="T18" t="T19" r="T20" b="T21"/>
              <a:pathLst>
                <a:path w="2209" h="1619">
                  <a:moveTo>
                    <a:pt x="2012" y="0"/>
                  </a:moveTo>
                  <a:lnTo>
                    <a:pt x="0" y="1287"/>
                  </a:lnTo>
                  <a:lnTo>
                    <a:pt x="202" y="1618"/>
                  </a:lnTo>
                  <a:lnTo>
                    <a:pt x="2208" y="315"/>
                  </a:lnTo>
                  <a:lnTo>
                    <a:pt x="2012" y="0"/>
                  </a:lnTo>
                </a:path>
              </a:pathLst>
            </a:custGeom>
            <a:solidFill>
              <a:srgbClr val="FFDE2C"/>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20" name="Freeform 57"/>
            <p:cNvSpPr>
              <a:spLocks/>
            </p:cNvSpPr>
            <p:nvPr/>
          </p:nvSpPr>
          <p:spPr bwMode="auto">
            <a:xfrm>
              <a:off x="1595" y="1378"/>
              <a:ext cx="2191" cy="1597"/>
            </a:xfrm>
            <a:custGeom>
              <a:avLst/>
              <a:gdLst>
                <a:gd name="T0" fmla="*/ 2001 w 2191"/>
                <a:gd name="T1" fmla="*/ 0 h 1597"/>
                <a:gd name="T2" fmla="*/ 0 w 2191"/>
                <a:gd name="T3" fmla="*/ 1281 h 1597"/>
                <a:gd name="T4" fmla="*/ 190 w 2191"/>
                <a:gd name="T5" fmla="*/ 1596 h 1597"/>
                <a:gd name="T6" fmla="*/ 2190 w 2191"/>
                <a:gd name="T7" fmla="*/ 299 h 1597"/>
                <a:gd name="T8" fmla="*/ 2001 w 2191"/>
                <a:gd name="T9" fmla="*/ 0 h 1597"/>
                <a:gd name="T10" fmla="*/ 2001 w 2191"/>
                <a:gd name="T11" fmla="*/ 0 h 1597"/>
                <a:gd name="T12" fmla="*/ 0 60000 65536"/>
                <a:gd name="T13" fmla="*/ 0 60000 65536"/>
                <a:gd name="T14" fmla="*/ 0 60000 65536"/>
                <a:gd name="T15" fmla="*/ 0 60000 65536"/>
                <a:gd name="T16" fmla="*/ 0 60000 65536"/>
                <a:gd name="T17" fmla="*/ 0 60000 65536"/>
                <a:gd name="T18" fmla="*/ 0 w 2191"/>
                <a:gd name="T19" fmla="*/ 0 h 1597"/>
                <a:gd name="T20" fmla="*/ 2191 w 2191"/>
                <a:gd name="T21" fmla="*/ 1597 h 1597"/>
              </a:gdLst>
              <a:ahLst/>
              <a:cxnLst>
                <a:cxn ang="T12">
                  <a:pos x="T0" y="T1"/>
                </a:cxn>
                <a:cxn ang="T13">
                  <a:pos x="T2" y="T3"/>
                </a:cxn>
                <a:cxn ang="T14">
                  <a:pos x="T4" y="T5"/>
                </a:cxn>
                <a:cxn ang="T15">
                  <a:pos x="T6" y="T7"/>
                </a:cxn>
                <a:cxn ang="T16">
                  <a:pos x="T8" y="T9"/>
                </a:cxn>
                <a:cxn ang="T17">
                  <a:pos x="T10" y="T11"/>
                </a:cxn>
              </a:cxnLst>
              <a:rect l="T18" t="T19" r="T20" b="T21"/>
              <a:pathLst>
                <a:path w="2191" h="1597">
                  <a:moveTo>
                    <a:pt x="2001" y="0"/>
                  </a:moveTo>
                  <a:lnTo>
                    <a:pt x="0" y="1281"/>
                  </a:lnTo>
                  <a:lnTo>
                    <a:pt x="190" y="1596"/>
                  </a:lnTo>
                  <a:lnTo>
                    <a:pt x="2190" y="299"/>
                  </a:lnTo>
                  <a:lnTo>
                    <a:pt x="2001" y="0"/>
                  </a:lnTo>
                </a:path>
              </a:pathLst>
            </a:custGeom>
            <a:solidFill>
              <a:srgbClr val="FFE033"/>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21" name="Freeform 58"/>
            <p:cNvSpPr>
              <a:spLocks/>
            </p:cNvSpPr>
            <p:nvPr/>
          </p:nvSpPr>
          <p:spPr bwMode="auto">
            <a:xfrm>
              <a:off x="1598" y="1385"/>
              <a:ext cx="2176" cy="1575"/>
            </a:xfrm>
            <a:custGeom>
              <a:avLst/>
              <a:gdLst>
                <a:gd name="T0" fmla="*/ 1997 w 2176"/>
                <a:gd name="T1" fmla="*/ 0 h 1575"/>
                <a:gd name="T2" fmla="*/ 0 w 2176"/>
                <a:gd name="T3" fmla="*/ 1277 h 1575"/>
                <a:gd name="T4" fmla="*/ 181 w 2176"/>
                <a:gd name="T5" fmla="*/ 1574 h 1575"/>
                <a:gd name="T6" fmla="*/ 2175 w 2176"/>
                <a:gd name="T7" fmla="*/ 282 h 1575"/>
                <a:gd name="T8" fmla="*/ 1997 w 2176"/>
                <a:gd name="T9" fmla="*/ 0 h 1575"/>
                <a:gd name="T10" fmla="*/ 1997 w 2176"/>
                <a:gd name="T11" fmla="*/ 0 h 1575"/>
                <a:gd name="T12" fmla="*/ 0 60000 65536"/>
                <a:gd name="T13" fmla="*/ 0 60000 65536"/>
                <a:gd name="T14" fmla="*/ 0 60000 65536"/>
                <a:gd name="T15" fmla="*/ 0 60000 65536"/>
                <a:gd name="T16" fmla="*/ 0 60000 65536"/>
                <a:gd name="T17" fmla="*/ 0 60000 65536"/>
                <a:gd name="T18" fmla="*/ 0 w 2176"/>
                <a:gd name="T19" fmla="*/ 0 h 1575"/>
                <a:gd name="T20" fmla="*/ 2176 w 2176"/>
                <a:gd name="T21" fmla="*/ 1575 h 1575"/>
              </a:gdLst>
              <a:ahLst/>
              <a:cxnLst>
                <a:cxn ang="T12">
                  <a:pos x="T0" y="T1"/>
                </a:cxn>
                <a:cxn ang="T13">
                  <a:pos x="T2" y="T3"/>
                </a:cxn>
                <a:cxn ang="T14">
                  <a:pos x="T4" y="T5"/>
                </a:cxn>
                <a:cxn ang="T15">
                  <a:pos x="T6" y="T7"/>
                </a:cxn>
                <a:cxn ang="T16">
                  <a:pos x="T8" y="T9"/>
                </a:cxn>
                <a:cxn ang="T17">
                  <a:pos x="T10" y="T11"/>
                </a:cxn>
              </a:cxnLst>
              <a:rect l="T18" t="T19" r="T20" b="T21"/>
              <a:pathLst>
                <a:path w="2176" h="1575">
                  <a:moveTo>
                    <a:pt x="1997" y="0"/>
                  </a:moveTo>
                  <a:lnTo>
                    <a:pt x="0" y="1277"/>
                  </a:lnTo>
                  <a:lnTo>
                    <a:pt x="181" y="1574"/>
                  </a:lnTo>
                  <a:lnTo>
                    <a:pt x="2175" y="282"/>
                  </a:lnTo>
                  <a:lnTo>
                    <a:pt x="1997" y="0"/>
                  </a:lnTo>
                </a:path>
              </a:pathLst>
            </a:custGeom>
            <a:solidFill>
              <a:srgbClr val="FFE13A"/>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22" name="Freeform 59"/>
            <p:cNvSpPr>
              <a:spLocks/>
            </p:cNvSpPr>
            <p:nvPr/>
          </p:nvSpPr>
          <p:spPr bwMode="auto">
            <a:xfrm>
              <a:off x="1601" y="1392"/>
              <a:ext cx="2163" cy="1557"/>
            </a:xfrm>
            <a:custGeom>
              <a:avLst/>
              <a:gdLst>
                <a:gd name="T0" fmla="*/ 1994 w 2163"/>
                <a:gd name="T1" fmla="*/ 0 h 1557"/>
                <a:gd name="T2" fmla="*/ 0 w 2163"/>
                <a:gd name="T3" fmla="*/ 1275 h 1557"/>
                <a:gd name="T4" fmla="*/ 172 w 2163"/>
                <a:gd name="T5" fmla="*/ 1556 h 1557"/>
                <a:gd name="T6" fmla="*/ 2162 w 2163"/>
                <a:gd name="T7" fmla="*/ 269 h 1557"/>
                <a:gd name="T8" fmla="*/ 1994 w 2163"/>
                <a:gd name="T9" fmla="*/ 0 h 1557"/>
                <a:gd name="T10" fmla="*/ 1994 w 2163"/>
                <a:gd name="T11" fmla="*/ 0 h 1557"/>
                <a:gd name="T12" fmla="*/ 0 60000 65536"/>
                <a:gd name="T13" fmla="*/ 0 60000 65536"/>
                <a:gd name="T14" fmla="*/ 0 60000 65536"/>
                <a:gd name="T15" fmla="*/ 0 60000 65536"/>
                <a:gd name="T16" fmla="*/ 0 60000 65536"/>
                <a:gd name="T17" fmla="*/ 0 60000 65536"/>
                <a:gd name="T18" fmla="*/ 0 w 2163"/>
                <a:gd name="T19" fmla="*/ 0 h 1557"/>
                <a:gd name="T20" fmla="*/ 2163 w 2163"/>
                <a:gd name="T21" fmla="*/ 1557 h 1557"/>
              </a:gdLst>
              <a:ahLst/>
              <a:cxnLst>
                <a:cxn ang="T12">
                  <a:pos x="T0" y="T1"/>
                </a:cxn>
                <a:cxn ang="T13">
                  <a:pos x="T2" y="T3"/>
                </a:cxn>
                <a:cxn ang="T14">
                  <a:pos x="T4" y="T5"/>
                </a:cxn>
                <a:cxn ang="T15">
                  <a:pos x="T6" y="T7"/>
                </a:cxn>
                <a:cxn ang="T16">
                  <a:pos x="T8" y="T9"/>
                </a:cxn>
                <a:cxn ang="T17">
                  <a:pos x="T10" y="T11"/>
                </a:cxn>
              </a:cxnLst>
              <a:rect l="T18" t="T19" r="T20" b="T21"/>
              <a:pathLst>
                <a:path w="2163" h="1557">
                  <a:moveTo>
                    <a:pt x="1994" y="0"/>
                  </a:moveTo>
                  <a:lnTo>
                    <a:pt x="0" y="1275"/>
                  </a:lnTo>
                  <a:lnTo>
                    <a:pt x="172" y="1556"/>
                  </a:lnTo>
                  <a:lnTo>
                    <a:pt x="2162" y="269"/>
                  </a:lnTo>
                  <a:lnTo>
                    <a:pt x="1994" y="0"/>
                  </a:lnTo>
                </a:path>
              </a:pathLst>
            </a:custGeom>
            <a:solidFill>
              <a:srgbClr val="FFE241"/>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23" name="Freeform 60"/>
            <p:cNvSpPr>
              <a:spLocks/>
            </p:cNvSpPr>
            <p:nvPr/>
          </p:nvSpPr>
          <p:spPr bwMode="auto">
            <a:xfrm>
              <a:off x="1608" y="1401"/>
              <a:ext cx="2145" cy="1535"/>
            </a:xfrm>
            <a:custGeom>
              <a:avLst/>
              <a:gdLst>
                <a:gd name="T0" fmla="*/ 1987 w 2145"/>
                <a:gd name="T1" fmla="*/ 0 h 1535"/>
                <a:gd name="T2" fmla="*/ 0 w 2145"/>
                <a:gd name="T3" fmla="*/ 1271 h 1535"/>
                <a:gd name="T4" fmla="*/ 161 w 2145"/>
                <a:gd name="T5" fmla="*/ 1534 h 1535"/>
                <a:gd name="T6" fmla="*/ 2144 w 2145"/>
                <a:gd name="T7" fmla="*/ 251 h 1535"/>
                <a:gd name="T8" fmla="*/ 1987 w 2145"/>
                <a:gd name="T9" fmla="*/ 0 h 1535"/>
                <a:gd name="T10" fmla="*/ 1987 w 2145"/>
                <a:gd name="T11" fmla="*/ 0 h 1535"/>
                <a:gd name="T12" fmla="*/ 0 60000 65536"/>
                <a:gd name="T13" fmla="*/ 0 60000 65536"/>
                <a:gd name="T14" fmla="*/ 0 60000 65536"/>
                <a:gd name="T15" fmla="*/ 0 60000 65536"/>
                <a:gd name="T16" fmla="*/ 0 60000 65536"/>
                <a:gd name="T17" fmla="*/ 0 60000 65536"/>
                <a:gd name="T18" fmla="*/ 0 w 2145"/>
                <a:gd name="T19" fmla="*/ 0 h 1535"/>
                <a:gd name="T20" fmla="*/ 2145 w 2145"/>
                <a:gd name="T21" fmla="*/ 1535 h 1535"/>
              </a:gdLst>
              <a:ahLst/>
              <a:cxnLst>
                <a:cxn ang="T12">
                  <a:pos x="T0" y="T1"/>
                </a:cxn>
                <a:cxn ang="T13">
                  <a:pos x="T2" y="T3"/>
                </a:cxn>
                <a:cxn ang="T14">
                  <a:pos x="T4" y="T5"/>
                </a:cxn>
                <a:cxn ang="T15">
                  <a:pos x="T6" y="T7"/>
                </a:cxn>
                <a:cxn ang="T16">
                  <a:pos x="T8" y="T9"/>
                </a:cxn>
                <a:cxn ang="T17">
                  <a:pos x="T10" y="T11"/>
                </a:cxn>
              </a:cxnLst>
              <a:rect l="T18" t="T19" r="T20" b="T21"/>
              <a:pathLst>
                <a:path w="2145" h="1535">
                  <a:moveTo>
                    <a:pt x="1987" y="0"/>
                  </a:moveTo>
                  <a:lnTo>
                    <a:pt x="0" y="1271"/>
                  </a:lnTo>
                  <a:lnTo>
                    <a:pt x="161" y="1534"/>
                  </a:lnTo>
                  <a:lnTo>
                    <a:pt x="2144" y="251"/>
                  </a:lnTo>
                  <a:lnTo>
                    <a:pt x="1987" y="0"/>
                  </a:lnTo>
                </a:path>
              </a:pathLst>
            </a:custGeom>
            <a:solidFill>
              <a:srgbClr val="FFE449"/>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24" name="Freeform 61"/>
            <p:cNvSpPr>
              <a:spLocks/>
            </p:cNvSpPr>
            <p:nvPr/>
          </p:nvSpPr>
          <p:spPr bwMode="auto">
            <a:xfrm>
              <a:off x="1612" y="1408"/>
              <a:ext cx="2130" cy="1516"/>
            </a:xfrm>
            <a:custGeom>
              <a:avLst/>
              <a:gdLst>
                <a:gd name="T0" fmla="*/ 1981 w 2130"/>
                <a:gd name="T1" fmla="*/ 0 h 1516"/>
                <a:gd name="T2" fmla="*/ 0 w 2130"/>
                <a:gd name="T3" fmla="*/ 1265 h 1516"/>
                <a:gd name="T4" fmla="*/ 154 w 2130"/>
                <a:gd name="T5" fmla="*/ 1515 h 1516"/>
                <a:gd name="T6" fmla="*/ 2129 w 2130"/>
                <a:gd name="T7" fmla="*/ 236 h 1516"/>
                <a:gd name="T8" fmla="*/ 1981 w 2130"/>
                <a:gd name="T9" fmla="*/ 0 h 1516"/>
                <a:gd name="T10" fmla="*/ 1981 w 2130"/>
                <a:gd name="T11" fmla="*/ 0 h 1516"/>
                <a:gd name="T12" fmla="*/ 0 60000 65536"/>
                <a:gd name="T13" fmla="*/ 0 60000 65536"/>
                <a:gd name="T14" fmla="*/ 0 60000 65536"/>
                <a:gd name="T15" fmla="*/ 0 60000 65536"/>
                <a:gd name="T16" fmla="*/ 0 60000 65536"/>
                <a:gd name="T17" fmla="*/ 0 60000 65536"/>
                <a:gd name="T18" fmla="*/ 0 w 2130"/>
                <a:gd name="T19" fmla="*/ 0 h 1516"/>
                <a:gd name="T20" fmla="*/ 2130 w 2130"/>
                <a:gd name="T21" fmla="*/ 1516 h 1516"/>
              </a:gdLst>
              <a:ahLst/>
              <a:cxnLst>
                <a:cxn ang="T12">
                  <a:pos x="T0" y="T1"/>
                </a:cxn>
                <a:cxn ang="T13">
                  <a:pos x="T2" y="T3"/>
                </a:cxn>
                <a:cxn ang="T14">
                  <a:pos x="T4" y="T5"/>
                </a:cxn>
                <a:cxn ang="T15">
                  <a:pos x="T6" y="T7"/>
                </a:cxn>
                <a:cxn ang="T16">
                  <a:pos x="T8" y="T9"/>
                </a:cxn>
                <a:cxn ang="T17">
                  <a:pos x="T10" y="T11"/>
                </a:cxn>
              </a:cxnLst>
              <a:rect l="T18" t="T19" r="T20" b="T21"/>
              <a:pathLst>
                <a:path w="2130" h="1516">
                  <a:moveTo>
                    <a:pt x="1981" y="0"/>
                  </a:moveTo>
                  <a:lnTo>
                    <a:pt x="0" y="1265"/>
                  </a:lnTo>
                  <a:lnTo>
                    <a:pt x="154" y="1515"/>
                  </a:lnTo>
                  <a:lnTo>
                    <a:pt x="2129" y="236"/>
                  </a:lnTo>
                  <a:lnTo>
                    <a:pt x="1981" y="0"/>
                  </a:lnTo>
                </a:path>
              </a:pathLst>
            </a:custGeom>
            <a:solidFill>
              <a:srgbClr val="FFE550"/>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25" name="Freeform 62"/>
            <p:cNvSpPr>
              <a:spLocks/>
            </p:cNvSpPr>
            <p:nvPr/>
          </p:nvSpPr>
          <p:spPr bwMode="auto">
            <a:xfrm>
              <a:off x="1619" y="1416"/>
              <a:ext cx="2113" cy="1496"/>
            </a:xfrm>
            <a:custGeom>
              <a:avLst/>
              <a:gdLst>
                <a:gd name="T0" fmla="*/ 1974 w 2113"/>
                <a:gd name="T1" fmla="*/ 0 h 1496"/>
                <a:gd name="T2" fmla="*/ 0 w 2113"/>
                <a:gd name="T3" fmla="*/ 1261 h 1496"/>
                <a:gd name="T4" fmla="*/ 143 w 2113"/>
                <a:gd name="T5" fmla="*/ 1495 h 1496"/>
                <a:gd name="T6" fmla="*/ 2112 w 2113"/>
                <a:gd name="T7" fmla="*/ 218 h 1496"/>
                <a:gd name="T8" fmla="*/ 1974 w 2113"/>
                <a:gd name="T9" fmla="*/ 0 h 1496"/>
                <a:gd name="T10" fmla="*/ 1974 w 2113"/>
                <a:gd name="T11" fmla="*/ 0 h 1496"/>
                <a:gd name="T12" fmla="*/ 0 60000 65536"/>
                <a:gd name="T13" fmla="*/ 0 60000 65536"/>
                <a:gd name="T14" fmla="*/ 0 60000 65536"/>
                <a:gd name="T15" fmla="*/ 0 60000 65536"/>
                <a:gd name="T16" fmla="*/ 0 60000 65536"/>
                <a:gd name="T17" fmla="*/ 0 60000 65536"/>
                <a:gd name="T18" fmla="*/ 0 w 2113"/>
                <a:gd name="T19" fmla="*/ 0 h 1496"/>
                <a:gd name="T20" fmla="*/ 2113 w 2113"/>
                <a:gd name="T21" fmla="*/ 1496 h 1496"/>
              </a:gdLst>
              <a:ahLst/>
              <a:cxnLst>
                <a:cxn ang="T12">
                  <a:pos x="T0" y="T1"/>
                </a:cxn>
                <a:cxn ang="T13">
                  <a:pos x="T2" y="T3"/>
                </a:cxn>
                <a:cxn ang="T14">
                  <a:pos x="T4" y="T5"/>
                </a:cxn>
                <a:cxn ang="T15">
                  <a:pos x="T6" y="T7"/>
                </a:cxn>
                <a:cxn ang="T16">
                  <a:pos x="T8" y="T9"/>
                </a:cxn>
                <a:cxn ang="T17">
                  <a:pos x="T10" y="T11"/>
                </a:cxn>
              </a:cxnLst>
              <a:rect l="T18" t="T19" r="T20" b="T21"/>
              <a:pathLst>
                <a:path w="2113" h="1496">
                  <a:moveTo>
                    <a:pt x="1974" y="0"/>
                  </a:moveTo>
                  <a:lnTo>
                    <a:pt x="0" y="1261"/>
                  </a:lnTo>
                  <a:lnTo>
                    <a:pt x="143" y="1495"/>
                  </a:lnTo>
                  <a:lnTo>
                    <a:pt x="2112" y="218"/>
                  </a:lnTo>
                  <a:lnTo>
                    <a:pt x="1974" y="0"/>
                  </a:lnTo>
                </a:path>
              </a:pathLst>
            </a:custGeom>
            <a:solidFill>
              <a:srgbClr val="FFE757"/>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26" name="Freeform 63"/>
            <p:cNvSpPr>
              <a:spLocks/>
            </p:cNvSpPr>
            <p:nvPr/>
          </p:nvSpPr>
          <p:spPr bwMode="auto">
            <a:xfrm>
              <a:off x="1622" y="1425"/>
              <a:ext cx="2098" cy="1475"/>
            </a:xfrm>
            <a:custGeom>
              <a:avLst/>
              <a:gdLst>
                <a:gd name="T0" fmla="*/ 1970 w 2098"/>
                <a:gd name="T1" fmla="*/ 0 h 1475"/>
                <a:gd name="T2" fmla="*/ 0 w 2098"/>
                <a:gd name="T3" fmla="*/ 1256 h 1475"/>
                <a:gd name="T4" fmla="*/ 135 w 2098"/>
                <a:gd name="T5" fmla="*/ 1474 h 1475"/>
                <a:gd name="T6" fmla="*/ 2097 w 2098"/>
                <a:gd name="T7" fmla="*/ 202 h 1475"/>
                <a:gd name="T8" fmla="*/ 1970 w 2098"/>
                <a:gd name="T9" fmla="*/ 0 h 1475"/>
                <a:gd name="T10" fmla="*/ 1970 w 2098"/>
                <a:gd name="T11" fmla="*/ 0 h 1475"/>
                <a:gd name="T12" fmla="*/ 0 60000 65536"/>
                <a:gd name="T13" fmla="*/ 0 60000 65536"/>
                <a:gd name="T14" fmla="*/ 0 60000 65536"/>
                <a:gd name="T15" fmla="*/ 0 60000 65536"/>
                <a:gd name="T16" fmla="*/ 0 60000 65536"/>
                <a:gd name="T17" fmla="*/ 0 60000 65536"/>
                <a:gd name="T18" fmla="*/ 0 w 2098"/>
                <a:gd name="T19" fmla="*/ 0 h 1475"/>
                <a:gd name="T20" fmla="*/ 2098 w 2098"/>
                <a:gd name="T21" fmla="*/ 1475 h 1475"/>
              </a:gdLst>
              <a:ahLst/>
              <a:cxnLst>
                <a:cxn ang="T12">
                  <a:pos x="T0" y="T1"/>
                </a:cxn>
                <a:cxn ang="T13">
                  <a:pos x="T2" y="T3"/>
                </a:cxn>
                <a:cxn ang="T14">
                  <a:pos x="T4" y="T5"/>
                </a:cxn>
                <a:cxn ang="T15">
                  <a:pos x="T6" y="T7"/>
                </a:cxn>
                <a:cxn ang="T16">
                  <a:pos x="T8" y="T9"/>
                </a:cxn>
                <a:cxn ang="T17">
                  <a:pos x="T10" y="T11"/>
                </a:cxn>
              </a:cxnLst>
              <a:rect l="T18" t="T19" r="T20" b="T21"/>
              <a:pathLst>
                <a:path w="2098" h="1475">
                  <a:moveTo>
                    <a:pt x="1970" y="0"/>
                  </a:moveTo>
                  <a:lnTo>
                    <a:pt x="0" y="1256"/>
                  </a:lnTo>
                  <a:lnTo>
                    <a:pt x="135" y="1474"/>
                  </a:lnTo>
                  <a:lnTo>
                    <a:pt x="2097" y="202"/>
                  </a:lnTo>
                  <a:lnTo>
                    <a:pt x="1970" y="0"/>
                  </a:lnTo>
                </a:path>
              </a:pathLst>
            </a:custGeom>
            <a:solidFill>
              <a:srgbClr val="FFE85E"/>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27" name="Freeform 64"/>
            <p:cNvSpPr>
              <a:spLocks/>
            </p:cNvSpPr>
            <p:nvPr/>
          </p:nvSpPr>
          <p:spPr bwMode="auto">
            <a:xfrm>
              <a:off x="1629" y="1433"/>
              <a:ext cx="2083" cy="1454"/>
            </a:xfrm>
            <a:custGeom>
              <a:avLst/>
              <a:gdLst>
                <a:gd name="T0" fmla="*/ 1965 w 2083"/>
                <a:gd name="T1" fmla="*/ 0 h 1454"/>
                <a:gd name="T2" fmla="*/ 0 w 2083"/>
                <a:gd name="T3" fmla="*/ 1252 h 1454"/>
                <a:gd name="T4" fmla="*/ 126 w 2083"/>
                <a:gd name="T5" fmla="*/ 1453 h 1454"/>
                <a:gd name="T6" fmla="*/ 2082 w 2083"/>
                <a:gd name="T7" fmla="*/ 185 h 1454"/>
                <a:gd name="T8" fmla="*/ 1965 w 2083"/>
                <a:gd name="T9" fmla="*/ 0 h 1454"/>
                <a:gd name="T10" fmla="*/ 1965 w 2083"/>
                <a:gd name="T11" fmla="*/ 0 h 1454"/>
                <a:gd name="T12" fmla="*/ 0 60000 65536"/>
                <a:gd name="T13" fmla="*/ 0 60000 65536"/>
                <a:gd name="T14" fmla="*/ 0 60000 65536"/>
                <a:gd name="T15" fmla="*/ 0 60000 65536"/>
                <a:gd name="T16" fmla="*/ 0 60000 65536"/>
                <a:gd name="T17" fmla="*/ 0 60000 65536"/>
                <a:gd name="T18" fmla="*/ 0 w 2083"/>
                <a:gd name="T19" fmla="*/ 0 h 1454"/>
                <a:gd name="T20" fmla="*/ 2083 w 2083"/>
                <a:gd name="T21" fmla="*/ 1454 h 1454"/>
              </a:gdLst>
              <a:ahLst/>
              <a:cxnLst>
                <a:cxn ang="T12">
                  <a:pos x="T0" y="T1"/>
                </a:cxn>
                <a:cxn ang="T13">
                  <a:pos x="T2" y="T3"/>
                </a:cxn>
                <a:cxn ang="T14">
                  <a:pos x="T4" y="T5"/>
                </a:cxn>
                <a:cxn ang="T15">
                  <a:pos x="T6" y="T7"/>
                </a:cxn>
                <a:cxn ang="T16">
                  <a:pos x="T8" y="T9"/>
                </a:cxn>
                <a:cxn ang="T17">
                  <a:pos x="T10" y="T11"/>
                </a:cxn>
              </a:cxnLst>
              <a:rect l="T18" t="T19" r="T20" b="T21"/>
              <a:pathLst>
                <a:path w="2083" h="1454">
                  <a:moveTo>
                    <a:pt x="1965" y="0"/>
                  </a:moveTo>
                  <a:lnTo>
                    <a:pt x="0" y="1252"/>
                  </a:lnTo>
                  <a:lnTo>
                    <a:pt x="126" y="1453"/>
                  </a:lnTo>
                  <a:lnTo>
                    <a:pt x="2082" y="185"/>
                  </a:lnTo>
                  <a:lnTo>
                    <a:pt x="1965" y="0"/>
                  </a:lnTo>
                </a:path>
              </a:pathLst>
            </a:custGeom>
            <a:solidFill>
              <a:srgbClr val="FFEA65"/>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28" name="Freeform 65"/>
            <p:cNvSpPr>
              <a:spLocks/>
            </p:cNvSpPr>
            <p:nvPr/>
          </p:nvSpPr>
          <p:spPr bwMode="auto">
            <a:xfrm>
              <a:off x="1632" y="1440"/>
              <a:ext cx="2068" cy="1435"/>
            </a:xfrm>
            <a:custGeom>
              <a:avLst/>
              <a:gdLst>
                <a:gd name="T0" fmla="*/ 1961 w 2068"/>
                <a:gd name="T1" fmla="*/ 0 h 1435"/>
                <a:gd name="T2" fmla="*/ 0 w 2068"/>
                <a:gd name="T3" fmla="*/ 1250 h 1435"/>
                <a:gd name="T4" fmla="*/ 115 w 2068"/>
                <a:gd name="T5" fmla="*/ 1434 h 1435"/>
                <a:gd name="T6" fmla="*/ 2067 w 2068"/>
                <a:gd name="T7" fmla="*/ 172 h 1435"/>
                <a:gd name="T8" fmla="*/ 1961 w 2068"/>
                <a:gd name="T9" fmla="*/ 0 h 1435"/>
                <a:gd name="T10" fmla="*/ 1961 w 2068"/>
                <a:gd name="T11" fmla="*/ 0 h 1435"/>
                <a:gd name="T12" fmla="*/ 0 60000 65536"/>
                <a:gd name="T13" fmla="*/ 0 60000 65536"/>
                <a:gd name="T14" fmla="*/ 0 60000 65536"/>
                <a:gd name="T15" fmla="*/ 0 60000 65536"/>
                <a:gd name="T16" fmla="*/ 0 60000 65536"/>
                <a:gd name="T17" fmla="*/ 0 60000 65536"/>
                <a:gd name="T18" fmla="*/ 0 w 2068"/>
                <a:gd name="T19" fmla="*/ 0 h 1435"/>
                <a:gd name="T20" fmla="*/ 2068 w 2068"/>
                <a:gd name="T21" fmla="*/ 1435 h 1435"/>
              </a:gdLst>
              <a:ahLst/>
              <a:cxnLst>
                <a:cxn ang="T12">
                  <a:pos x="T0" y="T1"/>
                </a:cxn>
                <a:cxn ang="T13">
                  <a:pos x="T2" y="T3"/>
                </a:cxn>
                <a:cxn ang="T14">
                  <a:pos x="T4" y="T5"/>
                </a:cxn>
                <a:cxn ang="T15">
                  <a:pos x="T6" y="T7"/>
                </a:cxn>
                <a:cxn ang="T16">
                  <a:pos x="T8" y="T9"/>
                </a:cxn>
                <a:cxn ang="T17">
                  <a:pos x="T10" y="T11"/>
                </a:cxn>
              </a:cxnLst>
              <a:rect l="T18" t="T19" r="T20" b="T21"/>
              <a:pathLst>
                <a:path w="2068" h="1435">
                  <a:moveTo>
                    <a:pt x="1961" y="0"/>
                  </a:moveTo>
                  <a:lnTo>
                    <a:pt x="0" y="1250"/>
                  </a:lnTo>
                  <a:lnTo>
                    <a:pt x="115" y="1434"/>
                  </a:lnTo>
                  <a:lnTo>
                    <a:pt x="2067" y="172"/>
                  </a:lnTo>
                  <a:lnTo>
                    <a:pt x="1961" y="0"/>
                  </a:lnTo>
                </a:path>
              </a:pathLst>
            </a:custGeom>
            <a:solidFill>
              <a:srgbClr val="FFEB6D"/>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29" name="Freeform 66"/>
            <p:cNvSpPr>
              <a:spLocks/>
            </p:cNvSpPr>
            <p:nvPr/>
          </p:nvSpPr>
          <p:spPr bwMode="auto">
            <a:xfrm>
              <a:off x="1638" y="1447"/>
              <a:ext cx="2052" cy="1415"/>
            </a:xfrm>
            <a:custGeom>
              <a:avLst/>
              <a:gdLst>
                <a:gd name="T0" fmla="*/ 1955 w 2052"/>
                <a:gd name="T1" fmla="*/ 0 h 1415"/>
                <a:gd name="T2" fmla="*/ 0 w 2052"/>
                <a:gd name="T3" fmla="*/ 1247 h 1415"/>
                <a:gd name="T4" fmla="*/ 105 w 2052"/>
                <a:gd name="T5" fmla="*/ 1414 h 1415"/>
                <a:gd name="T6" fmla="*/ 2051 w 2052"/>
                <a:gd name="T7" fmla="*/ 155 h 1415"/>
                <a:gd name="T8" fmla="*/ 1955 w 2052"/>
                <a:gd name="T9" fmla="*/ 0 h 1415"/>
                <a:gd name="T10" fmla="*/ 1955 w 2052"/>
                <a:gd name="T11" fmla="*/ 0 h 1415"/>
                <a:gd name="T12" fmla="*/ 0 60000 65536"/>
                <a:gd name="T13" fmla="*/ 0 60000 65536"/>
                <a:gd name="T14" fmla="*/ 0 60000 65536"/>
                <a:gd name="T15" fmla="*/ 0 60000 65536"/>
                <a:gd name="T16" fmla="*/ 0 60000 65536"/>
                <a:gd name="T17" fmla="*/ 0 60000 65536"/>
                <a:gd name="T18" fmla="*/ 0 w 2052"/>
                <a:gd name="T19" fmla="*/ 0 h 1415"/>
                <a:gd name="T20" fmla="*/ 2052 w 2052"/>
                <a:gd name="T21" fmla="*/ 1415 h 1415"/>
              </a:gdLst>
              <a:ahLst/>
              <a:cxnLst>
                <a:cxn ang="T12">
                  <a:pos x="T0" y="T1"/>
                </a:cxn>
                <a:cxn ang="T13">
                  <a:pos x="T2" y="T3"/>
                </a:cxn>
                <a:cxn ang="T14">
                  <a:pos x="T4" y="T5"/>
                </a:cxn>
                <a:cxn ang="T15">
                  <a:pos x="T6" y="T7"/>
                </a:cxn>
                <a:cxn ang="T16">
                  <a:pos x="T8" y="T9"/>
                </a:cxn>
                <a:cxn ang="T17">
                  <a:pos x="T10" y="T11"/>
                </a:cxn>
              </a:cxnLst>
              <a:rect l="T18" t="T19" r="T20" b="T21"/>
              <a:pathLst>
                <a:path w="2052" h="1415">
                  <a:moveTo>
                    <a:pt x="1955" y="0"/>
                  </a:moveTo>
                  <a:lnTo>
                    <a:pt x="0" y="1247"/>
                  </a:lnTo>
                  <a:lnTo>
                    <a:pt x="105" y="1414"/>
                  </a:lnTo>
                  <a:lnTo>
                    <a:pt x="2051" y="155"/>
                  </a:lnTo>
                  <a:lnTo>
                    <a:pt x="1955" y="0"/>
                  </a:lnTo>
                </a:path>
              </a:pathLst>
            </a:custGeom>
            <a:solidFill>
              <a:srgbClr val="FFED74"/>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30" name="Freeform 67"/>
            <p:cNvSpPr>
              <a:spLocks/>
            </p:cNvSpPr>
            <p:nvPr/>
          </p:nvSpPr>
          <p:spPr bwMode="auto">
            <a:xfrm>
              <a:off x="1643" y="1457"/>
              <a:ext cx="2037" cy="1392"/>
            </a:xfrm>
            <a:custGeom>
              <a:avLst/>
              <a:gdLst>
                <a:gd name="T0" fmla="*/ 1949 w 2037"/>
                <a:gd name="T1" fmla="*/ 0 h 1392"/>
                <a:gd name="T2" fmla="*/ 0 w 2037"/>
                <a:gd name="T3" fmla="*/ 1241 h 1392"/>
                <a:gd name="T4" fmla="*/ 96 w 2037"/>
                <a:gd name="T5" fmla="*/ 1391 h 1392"/>
                <a:gd name="T6" fmla="*/ 2036 w 2037"/>
                <a:gd name="T7" fmla="*/ 138 h 1392"/>
                <a:gd name="T8" fmla="*/ 1949 w 2037"/>
                <a:gd name="T9" fmla="*/ 0 h 1392"/>
                <a:gd name="T10" fmla="*/ 1949 w 2037"/>
                <a:gd name="T11" fmla="*/ 0 h 1392"/>
                <a:gd name="T12" fmla="*/ 0 60000 65536"/>
                <a:gd name="T13" fmla="*/ 0 60000 65536"/>
                <a:gd name="T14" fmla="*/ 0 60000 65536"/>
                <a:gd name="T15" fmla="*/ 0 60000 65536"/>
                <a:gd name="T16" fmla="*/ 0 60000 65536"/>
                <a:gd name="T17" fmla="*/ 0 60000 65536"/>
                <a:gd name="T18" fmla="*/ 0 w 2037"/>
                <a:gd name="T19" fmla="*/ 0 h 1392"/>
                <a:gd name="T20" fmla="*/ 2037 w 2037"/>
                <a:gd name="T21" fmla="*/ 1392 h 1392"/>
              </a:gdLst>
              <a:ahLst/>
              <a:cxnLst>
                <a:cxn ang="T12">
                  <a:pos x="T0" y="T1"/>
                </a:cxn>
                <a:cxn ang="T13">
                  <a:pos x="T2" y="T3"/>
                </a:cxn>
                <a:cxn ang="T14">
                  <a:pos x="T4" y="T5"/>
                </a:cxn>
                <a:cxn ang="T15">
                  <a:pos x="T6" y="T7"/>
                </a:cxn>
                <a:cxn ang="T16">
                  <a:pos x="T8" y="T9"/>
                </a:cxn>
                <a:cxn ang="T17">
                  <a:pos x="T10" y="T11"/>
                </a:cxn>
              </a:cxnLst>
              <a:rect l="T18" t="T19" r="T20" b="T21"/>
              <a:pathLst>
                <a:path w="2037" h="1392">
                  <a:moveTo>
                    <a:pt x="1949" y="0"/>
                  </a:moveTo>
                  <a:lnTo>
                    <a:pt x="0" y="1241"/>
                  </a:lnTo>
                  <a:lnTo>
                    <a:pt x="96" y="1391"/>
                  </a:lnTo>
                  <a:lnTo>
                    <a:pt x="2036" y="138"/>
                  </a:lnTo>
                  <a:lnTo>
                    <a:pt x="1949" y="0"/>
                  </a:lnTo>
                </a:path>
              </a:pathLst>
            </a:custGeom>
            <a:solidFill>
              <a:srgbClr val="FFEE7B"/>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31" name="Freeform 68"/>
            <p:cNvSpPr>
              <a:spLocks/>
            </p:cNvSpPr>
            <p:nvPr/>
          </p:nvSpPr>
          <p:spPr bwMode="auto">
            <a:xfrm>
              <a:off x="1646" y="1465"/>
              <a:ext cx="2022" cy="1371"/>
            </a:xfrm>
            <a:custGeom>
              <a:avLst/>
              <a:gdLst>
                <a:gd name="T0" fmla="*/ 1945 w 2022"/>
                <a:gd name="T1" fmla="*/ 0 h 1371"/>
                <a:gd name="T2" fmla="*/ 0 w 2022"/>
                <a:gd name="T3" fmla="*/ 1238 h 1371"/>
                <a:gd name="T4" fmla="*/ 88 w 2022"/>
                <a:gd name="T5" fmla="*/ 1370 h 1371"/>
                <a:gd name="T6" fmla="*/ 2021 w 2022"/>
                <a:gd name="T7" fmla="*/ 122 h 1371"/>
                <a:gd name="T8" fmla="*/ 1945 w 2022"/>
                <a:gd name="T9" fmla="*/ 0 h 1371"/>
                <a:gd name="T10" fmla="*/ 1945 w 2022"/>
                <a:gd name="T11" fmla="*/ 0 h 1371"/>
                <a:gd name="T12" fmla="*/ 0 60000 65536"/>
                <a:gd name="T13" fmla="*/ 0 60000 65536"/>
                <a:gd name="T14" fmla="*/ 0 60000 65536"/>
                <a:gd name="T15" fmla="*/ 0 60000 65536"/>
                <a:gd name="T16" fmla="*/ 0 60000 65536"/>
                <a:gd name="T17" fmla="*/ 0 60000 65536"/>
                <a:gd name="T18" fmla="*/ 0 w 2022"/>
                <a:gd name="T19" fmla="*/ 0 h 1371"/>
                <a:gd name="T20" fmla="*/ 2022 w 2022"/>
                <a:gd name="T21" fmla="*/ 1371 h 1371"/>
              </a:gdLst>
              <a:ahLst/>
              <a:cxnLst>
                <a:cxn ang="T12">
                  <a:pos x="T0" y="T1"/>
                </a:cxn>
                <a:cxn ang="T13">
                  <a:pos x="T2" y="T3"/>
                </a:cxn>
                <a:cxn ang="T14">
                  <a:pos x="T4" y="T5"/>
                </a:cxn>
                <a:cxn ang="T15">
                  <a:pos x="T6" y="T7"/>
                </a:cxn>
                <a:cxn ang="T16">
                  <a:pos x="T8" y="T9"/>
                </a:cxn>
                <a:cxn ang="T17">
                  <a:pos x="T10" y="T11"/>
                </a:cxn>
              </a:cxnLst>
              <a:rect l="T18" t="T19" r="T20" b="T21"/>
              <a:pathLst>
                <a:path w="2022" h="1371">
                  <a:moveTo>
                    <a:pt x="1945" y="0"/>
                  </a:moveTo>
                  <a:lnTo>
                    <a:pt x="0" y="1238"/>
                  </a:lnTo>
                  <a:lnTo>
                    <a:pt x="88" y="1370"/>
                  </a:lnTo>
                  <a:lnTo>
                    <a:pt x="2021" y="122"/>
                  </a:lnTo>
                  <a:lnTo>
                    <a:pt x="1945" y="0"/>
                  </a:lnTo>
                </a:path>
              </a:pathLst>
            </a:custGeom>
            <a:solidFill>
              <a:srgbClr val="FFF082"/>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32" name="Freeform 69"/>
            <p:cNvSpPr>
              <a:spLocks/>
            </p:cNvSpPr>
            <p:nvPr/>
          </p:nvSpPr>
          <p:spPr bwMode="auto">
            <a:xfrm>
              <a:off x="1653" y="1474"/>
              <a:ext cx="2005" cy="1350"/>
            </a:xfrm>
            <a:custGeom>
              <a:avLst/>
              <a:gdLst>
                <a:gd name="T0" fmla="*/ 1938 w 2005"/>
                <a:gd name="T1" fmla="*/ 0 h 1350"/>
                <a:gd name="T2" fmla="*/ 0 w 2005"/>
                <a:gd name="T3" fmla="*/ 1232 h 1350"/>
                <a:gd name="T4" fmla="*/ 78 w 2005"/>
                <a:gd name="T5" fmla="*/ 1349 h 1350"/>
                <a:gd name="T6" fmla="*/ 2004 w 2005"/>
                <a:gd name="T7" fmla="*/ 106 h 1350"/>
                <a:gd name="T8" fmla="*/ 1938 w 2005"/>
                <a:gd name="T9" fmla="*/ 0 h 1350"/>
                <a:gd name="T10" fmla="*/ 1938 w 2005"/>
                <a:gd name="T11" fmla="*/ 0 h 1350"/>
                <a:gd name="T12" fmla="*/ 0 60000 65536"/>
                <a:gd name="T13" fmla="*/ 0 60000 65536"/>
                <a:gd name="T14" fmla="*/ 0 60000 65536"/>
                <a:gd name="T15" fmla="*/ 0 60000 65536"/>
                <a:gd name="T16" fmla="*/ 0 60000 65536"/>
                <a:gd name="T17" fmla="*/ 0 60000 65536"/>
                <a:gd name="T18" fmla="*/ 0 w 2005"/>
                <a:gd name="T19" fmla="*/ 0 h 1350"/>
                <a:gd name="T20" fmla="*/ 2005 w 2005"/>
                <a:gd name="T21" fmla="*/ 1350 h 1350"/>
              </a:gdLst>
              <a:ahLst/>
              <a:cxnLst>
                <a:cxn ang="T12">
                  <a:pos x="T0" y="T1"/>
                </a:cxn>
                <a:cxn ang="T13">
                  <a:pos x="T2" y="T3"/>
                </a:cxn>
                <a:cxn ang="T14">
                  <a:pos x="T4" y="T5"/>
                </a:cxn>
                <a:cxn ang="T15">
                  <a:pos x="T6" y="T7"/>
                </a:cxn>
                <a:cxn ang="T16">
                  <a:pos x="T8" y="T9"/>
                </a:cxn>
                <a:cxn ang="T17">
                  <a:pos x="T10" y="T11"/>
                </a:cxn>
              </a:cxnLst>
              <a:rect l="T18" t="T19" r="T20" b="T21"/>
              <a:pathLst>
                <a:path w="2005" h="1350">
                  <a:moveTo>
                    <a:pt x="1938" y="0"/>
                  </a:moveTo>
                  <a:lnTo>
                    <a:pt x="0" y="1232"/>
                  </a:lnTo>
                  <a:lnTo>
                    <a:pt x="78" y="1349"/>
                  </a:lnTo>
                  <a:lnTo>
                    <a:pt x="2004" y="106"/>
                  </a:lnTo>
                  <a:lnTo>
                    <a:pt x="1938" y="0"/>
                  </a:lnTo>
                </a:path>
              </a:pathLst>
            </a:custGeom>
            <a:solidFill>
              <a:srgbClr val="FFF18A"/>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33" name="Freeform 70"/>
            <p:cNvSpPr>
              <a:spLocks/>
            </p:cNvSpPr>
            <p:nvPr/>
          </p:nvSpPr>
          <p:spPr bwMode="auto">
            <a:xfrm>
              <a:off x="1656" y="1481"/>
              <a:ext cx="1990" cy="1330"/>
            </a:xfrm>
            <a:custGeom>
              <a:avLst/>
              <a:gdLst>
                <a:gd name="T0" fmla="*/ 1933 w 1990"/>
                <a:gd name="T1" fmla="*/ 0 h 1330"/>
                <a:gd name="T2" fmla="*/ 0 w 1990"/>
                <a:gd name="T3" fmla="*/ 1229 h 1330"/>
                <a:gd name="T4" fmla="*/ 69 w 1990"/>
                <a:gd name="T5" fmla="*/ 1329 h 1330"/>
                <a:gd name="T6" fmla="*/ 1989 w 1990"/>
                <a:gd name="T7" fmla="*/ 91 h 1330"/>
                <a:gd name="T8" fmla="*/ 1933 w 1990"/>
                <a:gd name="T9" fmla="*/ 0 h 1330"/>
                <a:gd name="T10" fmla="*/ 1933 w 1990"/>
                <a:gd name="T11" fmla="*/ 0 h 1330"/>
                <a:gd name="T12" fmla="*/ 0 60000 65536"/>
                <a:gd name="T13" fmla="*/ 0 60000 65536"/>
                <a:gd name="T14" fmla="*/ 0 60000 65536"/>
                <a:gd name="T15" fmla="*/ 0 60000 65536"/>
                <a:gd name="T16" fmla="*/ 0 60000 65536"/>
                <a:gd name="T17" fmla="*/ 0 60000 65536"/>
                <a:gd name="T18" fmla="*/ 0 w 1990"/>
                <a:gd name="T19" fmla="*/ 0 h 1330"/>
                <a:gd name="T20" fmla="*/ 1990 w 1990"/>
                <a:gd name="T21" fmla="*/ 1330 h 1330"/>
              </a:gdLst>
              <a:ahLst/>
              <a:cxnLst>
                <a:cxn ang="T12">
                  <a:pos x="T0" y="T1"/>
                </a:cxn>
                <a:cxn ang="T13">
                  <a:pos x="T2" y="T3"/>
                </a:cxn>
                <a:cxn ang="T14">
                  <a:pos x="T4" y="T5"/>
                </a:cxn>
                <a:cxn ang="T15">
                  <a:pos x="T6" y="T7"/>
                </a:cxn>
                <a:cxn ang="T16">
                  <a:pos x="T8" y="T9"/>
                </a:cxn>
                <a:cxn ang="T17">
                  <a:pos x="T10" y="T11"/>
                </a:cxn>
              </a:cxnLst>
              <a:rect l="T18" t="T19" r="T20" b="T21"/>
              <a:pathLst>
                <a:path w="1990" h="1330">
                  <a:moveTo>
                    <a:pt x="1933" y="0"/>
                  </a:moveTo>
                  <a:lnTo>
                    <a:pt x="0" y="1229"/>
                  </a:lnTo>
                  <a:lnTo>
                    <a:pt x="69" y="1329"/>
                  </a:lnTo>
                  <a:lnTo>
                    <a:pt x="1989" y="91"/>
                  </a:lnTo>
                  <a:lnTo>
                    <a:pt x="1933" y="0"/>
                  </a:lnTo>
                </a:path>
              </a:pathLst>
            </a:custGeom>
            <a:solidFill>
              <a:srgbClr val="FFF291"/>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34" name="Freeform 71"/>
            <p:cNvSpPr>
              <a:spLocks/>
            </p:cNvSpPr>
            <p:nvPr/>
          </p:nvSpPr>
          <p:spPr bwMode="auto">
            <a:xfrm>
              <a:off x="1660" y="1489"/>
              <a:ext cx="1976" cy="1311"/>
            </a:xfrm>
            <a:custGeom>
              <a:avLst/>
              <a:gdLst>
                <a:gd name="T0" fmla="*/ 1928 w 1976"/>
                <a:gd name="T1" fmla="*/ 0 h 1311"/>
                <a:gd name="T2" fmla="*/ 0 w 1976"/>
                <a:gd name="T3" fmla="*/ 1227 h 1311"/>
                <a:gd name="T4" fmla="*/ 61 w 1976"/>
                <a:gd name="T5" fmla="*/ 1310 h 1311"/>
                <a:gd name="T6" fmla="*/ 1975 w 1976"/>
                <a:gd name="T7" fmla="*/ 75 h 1311"/>
                <a:gd name="T8" fmla="*/ 1928 w 1976"/>
                <a:gd name="T9" fmla="*/ 0 h 1311"/>
                <a:gd name="T10" fmla="*/ 1928 w 1976"/>
                <a:gd name="T11" fmla="*/ 0 h 1311"/>
                <a:gd name="T12" fmla="*/ 0 60000 65536"/>
                <a:gd name="T13" fmla="*/ 0 60000 65536"/>
                <a:gd name="T14" fmla="*/ 0 60000 65536"/>
                <a:gd name="T15" fmla="*/ 0 60000 65536"/>
                <a:gd name="T16" fmla="*/ 0 60000 65536"/>
                <a:gd name="T17" fmla="*/ 0 60000 65536"/>
                <a:gd name="T18" fmla="*/ 0 w 1976"/>
                <a:gd name="T19" fmla="*/ 0 h 1311"/>
                <a:gd name="T20" fmla="*/ 1976 w 1976"/>
                <a:gd name="T21" fmla="*/ 1311 h 1311"/>
              </a:gdLst>
              <a:ahLst/>
              <a:cxnLst>
                <a:cxn ang="T12">
                  <a:pos x="T0" y="T1"/>
                </a:cxn>
                <a:cxn ang="T13">
                  <a:pos x="T2" y="T3"/>
                </a:cxn>
                <a:cxn ang="T14">
                  <a:pos x="T4" y="T5"/>
                </a:cxn>
                <a:cxn ang="T15">
                  <a:pos x="T6" y="T7"/>
                </a:cxn>
                <a:cxn ang="T16">
                  <a:pos x="T8" y="T9"/>
                </a:cxn>
                <a:cxn ang="T17">
                  <a:pos x="T10" y="T11"/>
                </a:cxn>
              </a:cxnLst>
              <a:rect l="T18" t="T19" r="T20" b="T21"/>
              <a:pathLst>
                <a:path w="1976" h="1311">
                  <a:moveTo>
                    <a:pt x="1928" y="0"/>
                  </a:moveTo>
                  <a:lnTo>
                    <a:pt x="0" y="1227"/>
                  </a:lnTo>
                  <a:lnTo>
                    <a:pt x="61" y="1310"/>
                  </a:lnTo>
                  <a:lnTo>
                    <a:pt x="1975" y="75"/>
                  </a:lnTo>
                  <a:lnTo>
                    <a:pt x="1928" y="0"/>
                  </a:lnTo>
                </a:path>
              </a:pathLst>
            </a:custGeom>
            <a:solidFill>
              <a:srgbClr val="FFF498"/>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35" name="Freeform 72"/>
            <p:cNvSpPr>
              <a:spLocks/>
            </p:cNvSpPr>
            <p:nvPr/>
          </p:nvSpPr>
          <p:spPr bwMode="auto">
            <a:xfrm>
              <a:off x="1665" y="1498"/>
              <a:ext cx="1961" cy="1289"/>
            </a:xfrm>
            <a:custGeom>
              <a:avLst/>
              <a:gdLst>
                <a:gd name="T0" fmla="*/ 1924 w 1961"/>
                <a:gd name="T1" fmla="*/ 0 h 1289"/>
                <a:gd name="T2" fmla="*/ 0 w 1961"/>
                <a:gd name="T3" fmla="*/ 1223 h 1289"/>
                <a:gd name="T4" fmla="*/ 52 w 1961"/>
                <a:gd name="T5" fmla="*/ 1288 h 1289"/>
                <a:gd name="T6" fmla="*/ 1960 w 1961"/>
                <a:gd name="T7" fmla="*/ 58 h 1289"/>
                <a:gd name="T8" fmla="*/ 1924 w 1961"/>
                <a:gd name="T9" fmla="*/ 0 h 1289"/>
                <a:gd name="T10" fmla="*/ 1924 w 1961"/>
                <a:gd name="T11" fmla="*/ 0 h 1289"/>
                <a:gd name="T12" fmla="*/ 0 60000 65536"/>
                <a:gd name="T13" fmla="*/ 0 60000 65536"/>
                <a:gd name="T14" fmla="*/ 0 60000 65536"/>
                <a:gd name="T15" fmla="*/ 0 60000 65536"/>
                <a:gd name="T16" fmla="*/ 0 60000 65536"/>
                <a:gd name="T17" fmla="*/ 0 60000 65536"/>
                <a:gd name="T18" fmla="*/ 0 w 1961"/>
                <a:gd name="T19" fmla="*/ 0 h 1289"/>
                <a:gd name="T20" fmla="*/ 1961 w 1961"/>
                <a:gd name="T21" fmla="*/ 1289 h 1289"/>
              </a:gdLst>
              <a:ahLst/>
              <a:cxnLst>
                <a:cxn ang="T12">
                  <a:pos x="T0" y="T1"/>
                </a:cxn>
                <a:cxn ang="T13">
                  <a:pos x="T2" y="T3"/>
                </a:cxn>
                <a:cxn ang="T14">
                  <a:pos x="T4" y="T5"/>
                </a:cxn>
                <a:cxn ang="T15">
                  <a:pos x="T6" y="T7"/>
                </a:cxn>
                <a:cxn ang="T16">
                  <a:pos x="T8" y="T9"/>
                </a:cxn>
                <a:cxn ang="T17">
                  <a:pos x="T10" y="T11"/>
                </a:cxn>
              </a:cxnLst>
              <a:rect l="T18" t="T19" r="T20" b="T21"/>
              <a:pathLst>
                <a:path w="1961" h="1289">
                  <a:moveTo>
                    <a:pt x="1924" y="0"/>
                  </a:moveTo>
                  <a:lnTo>
                    <a:pt x="0" y="1223"/>
                  </a:lnTo>
                  <a:lnTo>
                    <a:pt x="52" y="1288"/>
                  </a:lnTo>
                  <a:lnTo>
                    <a:pt x="1960" y="58"/>
                  </a:lnTo>
                  <a:lnTo>
                    <a:pt x="1924" y="0"/>
                  </a:lnTo>
                </a:path>
              </a:pathLst>
            </a:custGeom>
            <a:solidFill>
              <a:srgbClr val="FFF59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36" name="Freeform 73"/>
            <p:cNvSpPr>
              <a:spLocks/>
            </p:cNvSpPr>
            <p:nvPr/>
          </p:nvSpPr>
          <p:spPr bwMode="auto">
            <a:xfrm>
              <a:off x="1672" y="1506"/>
              <a:ext cx="1945" cy="1270"/>
            </a:xfrm>
            <a:custGeom>
              <a:avLst/>
              <a:gdLst>
                <a:gd name="T0" fmla="*/ 1917 w 1945"/>
                <a:gd name="T1" fmla="*/ 0 h 1270"/>
                <a:gd name="T2" fmla="*/ 0 w 1945"/>
                <a:gd name="T3" fmla="*/ 1218 h 1270"/>
                <a:gd name="T4" fmla="*/ 41 w 1945"/>
                <a:gd name="T5" fmla="*/ 1269 h 1270"/>
                <a:gd name="T6" fmla="*/ 1944 w 1945"/>
                <a:gd name="T7" fmla="*/ 41 h 1270"/>
                <a:gd name="T8" fmla="*/ 1917 w 1945"/>
                <a:gd name="T9" fmla="*/ 0 h 1270"/>
                <a:gd name="T10" fmla="*/ 1917 w 1945"/>
                <a:gd name="T11" fmla="*/ 0 h 1270"/>
                <a:gd name="T12" fmla="*/ 0 60000 65536"/>
                <a:gd name="T13" fmla="*/ 0 60000 65536"/>
                <a:gd name="T14" fmla="*/ 0 60000 65536"/>
                <a:gd name="T15" fmla="*/ 0 60000 65536"/>
                <a:gd name="T16" fmla="*/ 0 60000 65536"/>
                <a:gd name="T17" fmla="*/ 0 60000 65536"/>
                <a:gd name="T18" fmla="*/ 0 w 1945"/>
                <a:gd name="T19" fmla="*/ 0 h 1270"/>
                <a:gd name="T20" fmla="*/ 1945 w 1945"/>
                <a:gd name="T21" fmla="*/ 1270 h 1270"/>
              </a:gdLst>
              <a:ahLst/>
              <a:cxnLst>
                <a:cxn ang="T12">
                  <a:pos x="T0" y="T1"/>
                </a:cxn>
                <a:cxn ang="T13">
                  <a:pos x="T2" y="T3"/>
                </a:cxn>
                <a:cxn ang="T14">
                  <a:pos x="T4" y="T5"/>
                </a:cxn>
                <a:cxn ang="T15">
                  <a:pos x="T6" y="T7"/>
                </a:cxn>
                <a:cxn ang="T16">
                  <a:pos x="T8" y="T9"/>
                </a:cxn>
                <a:cxn ang="T17">
                  <a:pos x="T10" y="T11"/>
                </a:cxn>
              </a:cxnLst>
              <a:rect l="T18" t="T19" r="T20" b="T21"/>
              <a:pathLst>
                <a:path w="1945" h="1270">
                  <a:moveTo>
                    <a:pt x="1917" y="0"/>
                  </a:moveTo>
                  <a:lnTo>
                    <a:pt x="0" y="1218"/>
                  </a:lnTo>
                  <a:lnTo>
                    <a:pt x="41" y="1269"/>
                  </a:lnTo>
                  <a:lnTo>
                    <a:pt x="1944" y="41"/>
                  </a:lnTo>
                  <a:lnTo>
                    <a:pt x="1917" y="0"/>
                  </a:lnTo>
                </a:path>
              </a:pathLst>
            </a:custGeom>
            <a:solidFill>
              <a:srgbClr val="FFF7A7"/>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37" name="Freeform 74"/>
            <p:cNvSpPr>
              <a:spLocks/>
            </p:cNvSpPr>
            <p:nvPr/>
          </p:nvSpPr>
          <p:spPr bwMode="auto">
            <a:xfrm>
              <a:off x="1826" y="1782"/>
              <a:ext cx="2134" cy="1403"/>
            </a:xfrm>
            <a:custGeom>
              <a:avLst/>
              <a:gdLst>
                <a:gd name="T0" fmla="*/ 16 w 2134"/>
                <a:gd name="T1" fmla="*/ 1338 h 1403"/>
                <a:gd name="T2" fmla="*/ 8 w 2134"/>
                <a:gd name="T3" fmla="*/ 1347 h 1403"/>
                <a:gd name="T4" fmla="*/ 2 w 2134"/>
                <a:gd name="T5" fmla="*/ 1355 h 1403"/>
                <a:gd name="T6" fmla="*/ 0 w 2134"/>
                <a:gd name="T7" fmla="*/ 1365 h 1403"/>
                <a:gd name="T8" fmla="*/ 2 w 2134"/>
                <a:gd name="T9" fmla="*/ 1376 h 1403"/>
                <a:gd name="T10" fmla="*/ 6 w 2134"/>
                <a:gd name="T11" fmla="*/ 1385 h 1403"/>
                <a:gd name="T12" fmla="*/ 6 w 2134"/>
                <a:gd name="T13" fmla="*/ 1385 h 1403"/>
                <a:gd name="T14" fmla="*/ 12 w 2134"/>
                <a:gd name="T15" fmla="*/ 1393 h 1403"/>
                <a:gd name="T16" fmla="*/ 23 w 2134"/>
                <a:gd name="T17" fmla="*/ 1399 h 1403"/>
                <a:gd name="T18" fmla="*/ 31 w 2134"/>
                <a:gd name="T19" fmla="*/ 1402 h 1403"/>
                <a:gd name="T20" fmla="*/ 44 w 2134"/>
                <a:gd name="T21" fmla="*/ 1399 h 1403"/>
                <a:gd name="T22" fmla="*/ 55 w 2134"/>
                <a:gd name="T23" fmla="*/ 1395 h 1403"/>
                <a:gd name="T24" fmla="*/ 2115 w 2134"/>
                <a:gd name="T25" fmla="*/ 61 h 1403"/>
                <a:gd name="T26" fmla="*/ 2115 w 2134"/>
                <a:gd name="T27" fmla="*/ 61 h 1403"/>
                <a:gd name="T28" fmla="*/ 2124 w 2134"/>
                <a:gd name="T29" fmla="*/ 54 h 1403"/>
                <a:gd name="T30" fmla="*/ 2128 w 2134"/>
                <a:gd name="T31" fmla="*/ 46 h 1403"/>
                <a:gd name="T32" fmla="*/ 2133 w 2134"/>
                <a:gd name="T33" fmla="*/ 36 h 1403"/>
                <a:gd name="T34" fmla="*/ 2130 w 2134"/>
                <a:gd name="T35" fmla="*/ 25 h 1403"/>
                <a:gd name="T36" fmla="*/ 2126 w 2134"/>
                <a:gd name="T37" fmla="*/ 15 h 1403"/>
                <a:gd name="T38" fmla="*/ 2126 w 2134"/>
                <a:gd name="T39" fmla="*/ 15 h 1403"/>
                <a:gd name="T40" fmla="*/ 2119 w 2134"/>
                <a:gd name="T41" fmla="*/ 6 h 1403"/>
                <a:gd name="T42" fmla="*/ 2109 w 2134"/>
                <a:gd name="T43" fmla="*/ 2 h 1403"/>
                <a:gd name="T44" fmla="*/ 2098 w 2134"/>
                <a:gd name="T45" fmla="*/ 0 h 1403"/>
                <a:gd name="T46" fmla="*/ 2090 w 2134"/>
                <a:gd name="T47" fmla="*/ 0 h 1403"/>
                <a:gd name="T48" fmla="*/ 2080 w 2134"/>
                <a:gd name="T49" fmla="*/ 4 h 1403"/>
                <a:gd name="T50" fmla="*/ 16 w 2134"/>
                <a:gd name="T51" fmla="*/ 1338 h 1403"/>
                <a:gd name="T52" fmla="*/ 16 w 2134"/>
                <a:gd name="T53" fmla="*/ 1338 h 140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34"/>
                <a:gd name="T82" fmla="*/ 0 h 1403"/>
                <a:gd name="T83" fmla="*/ 2134 w 2134"/>
                <a:gd name="T84" fmla="*/ 1403 h 140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34" h="1403">
                  <a:moveTo>
                    <a:pt x="16" y="1338"/>
                  </a:moveTo>
                  <a:lnTo>
                    <a:pt x="8" y="1347"/>
                  </a:lnTo>
                  <a:lnTo>
                    <a:pt x="2" y="1355"/>
                  </a:lnTo>
                  <a:lnTo>
                    <a:pt x="0" y="1365"/>
                  </a:lnTo>
                  <a:lnTo>
                    <a:pt x="2" y="1376"/>
                  </a:lnTo>
                  <a:lnTo>
                    <a:pt x="6" y="1385"/>
                  </a:lnTo>
                  <a:lnTo>
                    <a:pt x="12" y="1393"/>
                  </a:lnTo>
                  <a:lnTo>
                    <a:pt x="23" y="1399"/>
                  </a:lnTo>
                  <a:lnTo>
                    <a:pt x="31" y="1402"/>
                  </a:lnTo>
                  <a:lnTo>
                    <a:pt x="44" y="1399"/>
                  </a:lnTo>
                  <a:lnTo>
                    <a:pt x="55" y="1395"/>
                  </a:lnTo>
                  <a:lnTo>
                    <a:pt x="2115" y="61"/>
                  </a:lnTo>
                  <a:lnTo>
                    <a:pt x="2124" y="54"/>
                  </a:lnTo>
                  <a:lnTo>
                    <a:pt x="2128" y="46"/>
                  </a:lnTo>
                  <a:lnTo>
                    <a:pt x="2133" y="36"/>
                  </a:lnTo>
                  <a:lnTo>
                    <a:pt x="2130" y="25"/>
                  </a:lnTo>
                  <a:lnTo>
                    <a:pt x="2126" y="15"/>
                  </a:lnTo>
                  <a:lnTo>
                    <a:pt x="2119" y="6"/>
                  </a:lnTo>
                  <a:lnTo>
                    <a:pt x="2109" y="2"/>
                  </a:lnTo>
                  <a:lnTo>
                    <a:pt x="2098" y="0"/>
                  </a:lnTo>
                  <a:lnTo>
                    <a:pt x="2090" y="0"/>
                  </a:lnTo>
                  <a:lnTo>
                    <a:pt x="2080" y="4"/>
                  </a:lnTo>
                  <a:lnTo>
                    <a:pt x="16" y="1338"/>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38" name="Freeform 75"/>
            <p:cNvSpPr>
              <a:spLocks/>
            </p:cNvSpPr>
            <p:nvPr/>
          </p:nvSpPr>
          <p:spPr bwMode="auto">
            <a:xfrm>
              <a:off x="1789" y="1727"/>
              <a:ext cx="2130" cy="1401"/>
            </a:xfrm>
            <a:custGeom>
              <a:avLst/>
              <a:gdLst>
                <a:gd name="T0" fmla="*/ 17 w 2130"/>
                <a:gd name="T1" fmla="*/ 1337 h 1401"/>
                <a:gd name="T2" fmla="*/ 8 w 2130"/>
                <a:gd name="T3" fmla="*/ 1345 h 1401"/>
                <a:gd name="T4" fmla="*/ 2 w 2130"/>
                <a:gd name="T5" fmla="*/ 1353 h 1401"/>
                <a:gd name="T6" fmla="*/ 0 w 2130"/>
                <a:gd name="T7" fmla="*/ 1364 h 1401"/>
                <a:gd name="T8" fmla="*/ 0 w 2130"/>
                <a:gd name="T9" fmla="*/ 1374 h 1401"/>
                <a:gd name="T10" fmla="*/ 6 w 2130"/>
                <a:gd name="T11" fmla="*/ 1385 h 1401"/>
                <a:gd name="T12" fmla="*/ 6 w 2130"/>
                <a:gd name="T13" fmla="*/ 1385 h 1401"/>
                <a:gd name="T14" fmla="*/ 13 w 2130"/>
                <a:gd name="T15" fmla="*/ 1393 h 1401"/>
                <a:gd name="T16" fmla="*/ 20 w 2130"/>
                <a:gd name="T17" fmla="*/ 1397 h 1401"/>
                <a:gd name="T18" fmla="*/ 31 w 2130"/>
                <a:gd name="T19" fmla="*/ 1400 h 1401"/>
                <a:gd name="T20" fmla="*/ 42 w 2130"/>
                <a:gd name="T21" fmla="*/ 1400 h 1401"/>
                <a:gd name="T22" fmla="*/ 52 w 2130"/>
                <a:gd name="T23" fmla="*/ 1395 h 1401"/>
                <a:gd name="T24" fmla="*/ 2114 w 2130"/>
                <a:gd name="T25" fmla="*/ 63 h 1401"/>
                <a:gd name="T26" fmla="*/ 2114 w 2130"/>
                <a:gd name="T27" fmla="*/ 63 h 1401"/>
                <a:gd name="T28" fmla="*/ 2123 w 2130"/>
                <a:gd name="T29" fmla="*/ 54 h 1401"/>
                <a:gd name="T30" fmla="*/ 2126 w 2130"/>
                <a:gd name="T31" fmla="*/ 47 h 1401"/>
                <a:gd name="T32" fmla="*/ 2129 w 2130"/>
                <a:gd name="T33" fmla="*/ 36 h 1401"/>
                <a:gd name="T34" fmla="*/ 2126 w 2130"/>
                <a:gd name="T35" fmla="*/ 25 h 1401"/>
                <a:gd name="T36" fmla="*/ 2123 w 2130"/>
                <a:gd name="T37" fmla="*/ 15 h 1401"/>
                <a:gd name="T38" fmla="*/ 2123 w 2130"/>
                <a:gd name="T39" fmla="*/ 15 h 1401"/>
                <a:gd name="T40" fmla="*/ 2116 w 2130"/>
                <a:gd name="T41" fmla="*/ 6 h 1401"/>
                <a:gd name="T42" fmla="*/ 2105 w 2130"/>
                <a:gd name="T43" fmla="*/ 2 h 1401"/>
                <a:gd name="T44" fmla="*/ 2098 w 2130"/>
                <a:gd name="T45" fmla="*/ 0 h 1401"/>
                <a:gd name="T46" fmla="*/ 2087 w 2130"/>
                <a:gd name="T47" fmla="*/ 0 h 1401"/>
                <a:gd name="T48" fmla="*/ 2077 w 2130"/>
                <a:gd name="T49" fmla="*/ 4 h 1401"/>
                <a:gd name="T50" fmla="*/ 17 w 2130"/>
                <a:gd name="T51" fmla="*/ 1337 h 1401"/>
                <a:gd name="T52" fmla="*/ 17 w 2130"/>
                <a:gd name="T53" fmla="*/ 1337 h 140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30"/>
                <a:gd name="T82" fmla="*/ 0 h 1401"/>
                <a:gd name="T83" fmla="*/ 2130 w 2130"/>
                <a:gd name="T84" fmla="*/ 1401 h 140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30" h="1401">
                  <a:moveTo>
                    <a:pt x="17" y="1337"/>
                  </a:moveTo>
                  <a:lnTo>
                    <a:pt x="8" y="1345"/>
                  </a:lnTo>
                  <a:lnTo>
                    <a:pt x="2" y="1353"/>
                  </a:lnTo>
                  <a:lnTo>
                    <a:pt x="0" y="1364"/>
                  </a:lnTo>
                  <a:lnTo>
                    <a:pt x="0" y="1374"/>
                  </a:lnTo>
                  <a:lnTo>
                    <a:pt x="6" y="1385"/>
                  </a:lnTo>
                  <a:lnTo>
                    <a:pt x="13" y="1393"/>
                  </a:lnTo>
                  <a:lnTo>
                    <a:pt x="20" y="1397"/>
                  </a:lnTo>
                  <a:lnTo>
                    <a:pt x="31" y="1400"/>
                  </a:lnTo>
                  <a:lnTo>
                    <a:pt x="42" y="1400"/>
                  </a:lnTo>
                  <a:lnTo>
                    <a:pt x="52" y="1395"/>
                  </a:lnTo>
                  <a:lnTo>
                    <a:pt x="2114" y="63"/>
                  </a:lnTo>
                  <a:lnTo>
                    <a:pt x="2123" y="54"/>
                  </a:lnTo>
                  <a:lnTo>
                    <a:pt x="2126" y="47"/>
                  </a:lnTo>
                  <a:lnTo>
                    <a:pt x="2129" y="36"/>
                  </a:lnTo>
                  <a:lnTo>
                    <a:pt x="2126" y="25"/>
                  </a:lnTo>
                  <a:lnTo>
                    <a:pt x="2123" y="15"/>
                  </a:lnTo>
                  <a:lnTo>
                    <a:pt x="2116" y="6"/>
                  </a:lnTo>
                  <a:lnTo>
                    <a:pt x="2105" y="2"/>
                  </a:lnTo>
                  <a:lnTo>
                    <a:pt x="2098" y="0"/>
                  </a:lnTo>
                  <a:lnTo>
                    <a:pt x="2087" y="0"/>
                  </a:lnTo>
                  <a:lnTo>
                    <a:pt x="2077" y="4"/>
                  </a:lnTo>
                  <a:lnTo>
                    <a:pt x="17" y="1337"/>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39" name="Freeform 76"/>
            <p:cNvSpPr>
              <a:spLocks/>
            </p:cNvSpPr>
            <p:nvPr/>
          </p:nvSpPr>
          <p:spPr bwMode="auto">
            <a:xfrm>
              <a:off x="1751" y="1662"/>
              <a:ext cx="2129" cy="1407"/>
            </a:xfrm>
            <a:custGeom>
              <a:avLst/>
              <a:gdLst>
                <a:gd name="T0" fmla="*/ 18 w 2129"/>
                <a:gd name="T1" fmla="*/ 1327 h 1407"/>
                <a:gd name="T2" fmla="*/ 8 w 2129"/>
                <a:gd name="T3" fmla="*/ 1335 h 1407"/>
                <a:gd name="T4" fmla="*/ 2 w 2129"/>
                <a:gd name="T5" fmla="*/ 1348 h 1407"/>
                <a:gd name="T6" fmla="*/ 0 w 2129"/>
                <a:gd name="T7" fmla="*/ 1360 h 1407"/>
                <a:gd name="T8" fmla="*/ 2 w 2129"/>
                <a:gd name="T9" fmla="*/ 1374 h 1407"/>
                <a:gd name="T10" fmla="*/ 6 w 2129"/>
                <a:gd name="T11" fmla="*/ 1386 h 1407"/>
                <a:gd name="T12" fmla="*/ 6 w 2129"/>
                <a:gd name="T13" fmla="*/ 1386 h 1407"/>
                <a:gd name="T14" fmla="*/ 14 w 2129"/>
                <a:gd name="T15" fmla="*/ 1397 h 1407"/>
                <a:gd name="T16" fmla="*/ 27 w 2129"/>
                <a:gd name="T17" fmla="*/ 1401 h 1407"/>
                <a:gd name="T18" fmla="*/ 39 w 2129"/>
                <a:gd name="T19" fmla="*/ 1406 h 1407"/>
                <a:gd name="T20" fmla="*/ 52 w 2129"/>
                <a:gd name="T21" fmla="*/ 1403 h 1407"/>
                <a:gd name="T22" fmla="*/ 64 w 2129"/>
                <a:gd name="T23" fmla="*/ 1397 h 1407"/>
                <a:gd name="T24" fmla="*/ 2109 w 2129"/>
                <a:gd name="T25" fmla="*/ 78 h 1407"/>
                <a:gd name="T26" fmla="*/ 2109 w 2129"/>
                <a:gd name="T27" fmla="*/ 78 h 1407"/>
                <a:gd name="T28" fmla="*/ 2117 w 2129"/>
                <a:gd name="T29" fmla="*/ 67 h 1407"/>
                <a:gd name="T30" fmla="*/ 2123 w 2129"/>
                <a:gd name="T31" fmla="*/ 57 h 1407"/>
                <a:gd name="T32" fmla="*/ 2128 w 2129"/>
                <a:gd name="T33" fmla="*/ 43 h 1407"/>
                <a:gd name="T34" fmla="*/ 2125 w 2129"/>
                <a:gd name="T35" fmla="*/ 31 h 1407"/>
                <a:gd name="T36" fmla="*/ 2121 w 2129"/>
                <a:gd name="T37" fmla="*/ 18 h 1407"/>
                <a:gd name="T38" fmla="*/ 2121 w 2129"/>
                <a:gd name="T39" fmla="*/ 18 h 1407"/>
                <a:gd name="T40" fmla="*/ 2111 w 2129"/>
                <a:gd name="T41" fmla="*/ 8 h 1407"/>
                <a:gd name="T42" fmla="*/ 2100 w 2129"/>
                <a:gd name="T43" fmla="*/ 2 h 1407"/>
                <a:gd name="T44" fmla="*/ 2088 w 2129"/>
                <a:gd name="T45" fmla="*/ 0 h 1407"/>
                <a:gd name="T46" fmla="*/ 2075 w 2129"/>
                <a:gd name="T47" fmla="*/ 2 h 1407"/>
                <a:gd name="T48" fmla="*/ 2063 w 2129"/>
                <a:gd name="T49" fmla="*/ 6 h 1407"/>
                <a:gd name="T50" fmla="*/ 18 w 2129"/>
                <a:gd name="T51" fmla="*/ 1327 h 1407"/>
                <a:gd name="T52" fmla="*/ 18 w 2129"/>
                <a:gd name="T53" fmla="*/ 1327 h 14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29"/>
                <a:gd name="T82" fmla="*/ 0 h 1407"/>
                <a:gd name="T83" fmla="*/ 2129 w 2129"/>
                <a:gd name="T84" fmla="*/ 1407 h 140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29" h="1407">
                  <a:moveTo>
                    <a:pt x="18" y="1327"/>
                  </a:moveTo>
                  <a:lnTo>
                    <a:pt x="8" y="1335"/>
                  </a:lnTo>
                  <a:lnTo>
                    <a:pt x="2" y="1348"/>
                  </a:lnTo>
                  <a:lnTo>
                    <a:pt x="0" y="1360"/>
                  </a:lnTo>
                  <a:lnTo>
                    <a:pt x="2" y="1374"/>
                  </a:lnTo>
                  <a:lnTo>
                    <a:pt x="6" y="1386"/>
                  </a:lnTo>
                  <a:lnTo>
                    <a:pt x="14" y="1397"/>
                  </a:lnTo>
                  <a:lnTo>
                    <a:pt x="27" y="1401"/>
                  </a:lnTo>
                  <a:lnTo>
                    <a:pt x="39" y="1406"/>
                  </a:lnTo>
                  <a:lnTo>
                    <a:pt x="52" y="1403"/>
                  </a:lnTo>
                  <a:lnTo>
                    <a:pt x="64" y="1397"/>
                  </a:lnTo>
                  <a:lnTo>
                    <a:pt x="2109" y="78"/>
                  </a:lnTo>
                  <a:lnTo>
                    <a:pt x="2117" y="67"/>
                  </a:lnTo>
                  <a:lnTo>
                    <a:pt x="2123" y="57"/>
                  </a:lnTo>
                  <a:lnTo>
                    <a:pt x="2128" y="43"/>
                  </a:lnTo>
                  <a:lnTo>
                    <a:pt x="2125" y="31"/>
                  </a:lnTo>
                  <a:lnTo>
                    <a:pt x="2121" y="18"/>
                  </a:lnTo>
                  <a:lnTo>
                    <a:pt x="2111" y="8"/>
                  </a:lnTo>
                  <a:lnTo>
                    <a:pt x="2100" y="2"/>
                  </a:lnTo>
                  <a:lnTo>
                    <a:pt x="2088" y="0"/>
                  </a:lnTo>
                  <a:lnTo>
                    <a:pt x="2075" y="2"/>
                  </a:lnTo>
                  <a:lnTo>
                    <a:pt x="2063" y="6"/>
                  </a:lnTo>
                  <a:lnTo>
                    <a:pt x="18" y="1327"/>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40" name="Freeform 77"/>
            <p:cNvSpPr>
              <a:spLocks/>
            </p:cNvSpPr>
            <p:nvPr/>
          </p:nvSpPr>
          <p:spPr bwMode="auto">
            <a:xfrm>
              <a:off x="1695" y="1577"/>
              <a:ext cx="2136" cy="1418"/>
            </a:xfrm>
            <a:custGeom>
              <a:avLst/>
              <a:gdLst>
                <a:gd name="T0" fmla="*/ 82 w 2136"/>
                <a:gd name="T1" fmla="*/ 1408 h 1418"/>
                <a:gd name="T2" fmla="*/ 73 w 2136"/>
                <a:gd name="T3" fmla="*/ 1410 h 1418"/>
                <a:gd name="T4" fmla="*/ 64 w 2136"/>
                <a:gd name="T5" fmla="*/ 1414 h 1418"/>
                <a:gd name="T6" fmla="*/ 57 w 2136"/>
                <a:gd name="T7" fmla="*/ 1414 h 1418"/>
                <a:gd name="T8" fmla="*/ 50 w 2136"/>
                <a:gd name="T9" fmla="*/ 1417 h 1418"/>
                <a:gd name="T10" fmla="*/ 41 w 2136"/>
                <a:gd name="T11" fmla="*/ 1414 h 1418"/>
                <a:gd name="T12" fmla="*/ 34 w 2136"/>
                <a:gd name="T13" fmla="*/ 1412 h 1418"/>
                <a:gd name="T14" fmla="*/ 25 w 2136"/>
                <a:gd name="T15" fmla="*/ 1408 h 1418"/>
                <a:gd name="T16" fmla="*/ 18 w 2136"/>
                <a:gd name="T17" fmla="*/ 1403 h 1418"/>
                <a:gd name="T18" fmla="*/ 13 w 2136"/>
                <a:gd name="T19" fmla="*/ 1397 h 1418"/>
                <a:gd name="T20" fmla="*/ 8 w 2136"/>
                <a:gd name="T21" fmla="*/ 1391 h 1418"/>
                <a:gd name="T22" fmla="*/ 8 w 2136"/>
                <a:gd name="T23" fmla="*/ 1391 h 1418"/>
                <a:gd name="T24" fmla="*/ 4 w 2136"/>
                <a:gd name="T25" fmla="*/ 1382 h 1418"/>
                <a:gd name="T26" fmla="*/ 2 w 2136"/>
                <a:gd name="T27" fmla="*/ 1376 h 1418"/>
                <a:gd name="T28" fmla="*/ 0 w 2136"/>
                <a:gd name="T29" fmla="*/ 1368 h 1418"/>
                <a:gd name="T30" fmla="*/ 0 w 2136"/>
                <a:gd name="T31" fmla="*/ 1359 h 1418"/>
                <a:gd name="T32" fmla="*/ 0 w 2136"/>
                <a:gd name="T33" fmla="*/ 1350 h 1418"/>
                <a:gd name="T34" fmla="*/ 4 w 2136"/>
                <a:gd name="T35" fmla="*/ 1345 h 1418"/>
                <a:gd name="T36" fmla="*/ 6 w 2136"/>
                <a:gd name="T37" fmla="*/ 1336 h 1418"/>
                <a:gd name="T38" fmla="*/ 13 w 2136"/>
                <a:gd name="T39" fmla="*/ 1330 h 1418"/>
                <a:gd name="T40" fmla="*/ 16 w 2136"/>
                <a:gd name="T41" fmla="*/ 1323 h 1418"/>
                <a:gd name="T42" fmla="*/ 25 w 2136"/>
                <a:gd name="T43" fmla="*/ 1320 h 1418"/>
                <a:gd name="T44" fmla="*/ 2052 w 2136"/>
                <a:gd name="T45" fmla="*/ 7 h 1418"/>
                <a:gd name="T46" fmla="*/ 2052 w 2136"/>
                <a:gd name="T47" fmla="*/ 7 h 1418"/>
                <a:gd name="T48" fmla="*/ 2061 w 2136"/>
                <a:gd name="T49" fmla="*/ 3 h 1418"/>
                <a:gd name="T50" fmla="*/ 2067 w 2136"/>
                <a:gd name="T51" fmla="*/ 0 h 1418"/>
                <a:gd name="T52" fmla="*/ 2075 w 2136"/>
                <a:gd name="T53" fmla="*/ 0 h 1418"/>
                <a:gd name="T54" fmla="*/ 2084 w 2136"/>
                <a:gd name="T55" fmla="*/ 0 h 1418"/>
                <a:gd name="T56" fmla="*/ 2093 w 2136"/>
                <a:gd name="T57" fmla="*/ 0 h 1418"/>
                <a:gd name="T58" fmla="*/ 2100 w 2136"/>
                <a:gd name="T59" fmla="*/ 2 h 1418"/>
                <a:gd name="T60" fmla="*/ 2107 w 2136"/>
                <a:gd name="T61" fmla="*/ 5 h 1418"/>
                <a:gd name="T62" fmla="*/ 2114 w 2136"/>
                <a:gd name="T63" fmla="*/ 9 h 1418"/>
                <a:gd name="T64" fmla="*/ 2120 w 2136"/>
                <a:gd name="T65" fmla="*/ 16 h 1418"/>
                <a:gd name="T66" fmla="*/ 2126 w 2136"/>
                <a:gd name="T67" fmla="*/ 23 h 1418"/>
                <a:gd name="T68" fmla="*/ 2126 w 2136"/>
                <a:gd name="T69" fmla="*/ 23 h 1418"/>
                <a:gd name="T70" fmla="*/ 2130 w 2136"/>
                <a:gd name="T71" fmla="*/ 28 h 1418"/>
                <a:gd name="T72" fmla="*/ 2132 w 2136"/>
                <a:gd name="T73" fmla="*/ 37 h 1418"/>
                <a:gd name="T74" fmla="*/ 2135 w 2136"/>
                <a:gd name="T75" fmla="*/ 46 h 1418"/>
                <a:gd name="T76" fmla="*/ 2135 w 2136"/>
                <a:gd name="T77" fmla="*/ 53 h 1418"/>
                <a:gd name="T78" fmla="*/ 2132 w 2136"/>
                <a:gd name="T79" fmla="*/ 62 h 1418"/>
                <a:gd name="T80" fmla="*/ 2130 w 2136"/>
                <a:gd name="T81" fmla="*/ 69 h 1418"/>
                <a:gd name="T82" fmla="*/ 2126 w 2136"/>
                <a:gd name="T83" fmla="*/ 77 h 1418"/>
                <a:gd name="T84" fmla="*/ 2121 w 2136"/>
                <a:gd name="T85" fmla="*/ 83 h 1418"/>
                <a:gd name="T86" fmla="*/ 2118 w 2136"/>
                <a:gd name="T87" fmla="*/ 90 h 1418"/>
                <a:gd name="T88" fmla="*/ 2109 w 2136"/>
                <a:gd name="T89" fmla="*/ 94 h 1418"/>
                <a:gd name="T90" fmla="*/ 82 w 2136"/>
                <a:gd name="T91" fmla="*/ 1408 h 1418"/>
                <a:gd name="T92" fmla="*/ 82 w 2136"/>
                <a:gd name="T93" fmla="*/ 1408 h 14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36"/>
                <a:gd name="T142" fmla="*/ 0 h 1418"/>
                <a:gd name="T143" fmla="*/ 2136 w 2136"/>
                <a:gd name="T144" fmla="*/ 1418 h 141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36" h="1418">
                  <a:moveTo>
                    <a:pt x="82" y="1408"/>
                  </a:moveTo>
                  <a:lnTo>
                    <a:pt x="73" y="1410"/>
                  </a:lnTo>
                  <a:lnTo>
                    <a:pt x="64" y="1414"/>
                  </a:lnTo>
                  <a:lnTo>
                    <a:pt x="57" y="1414"/>
                  </a:lnTo>
                  <a:lnTo>
                    <a:pt x="50" y="1417"/>
                  </a:lnTo>
                  <a:lnTo>
                    <a:pt x="41" y="1414"/>
                  </a:lnTo>
                  <a:lnTo>
                    <a:pt x="34" y="1412"/>
                  </a:lnTo>
                  <a:lnTo>
                    <a:pt x="25" y="1408"/>
                  </a:lnTo>
                  <a:lnTo>
                    <a:pt x="18" y="1403"/>
                  </a:lnTo>
                  <a:lnTo>
                    <a:pt x="13" y="1397"/>
                  </a:lnTo>
                  <a:lnTo>
                    <a:pt x="8" y="1391"/>
                  </a:lnTo>
                  <a:lnTo>
                    <a:pt x="4" y="1382"/>
                  </a:lnTo>
                  <a:lnTo>
                    <a:pt x="2" y="1376"/>
                  </a:lnTo>
                  <a:lnTo>
                    <a:pt x="0" y="1368"/>
                  </a:lnTo>
                  <a:lnTo>
                    <a:pt x="0" y="1359"/>
                  </a:lnTo>
                  <a:lnTo>
                    <a:pt x="0" y="1350"/>
                  </a:lnTo>
                  <a:lnTo>
                    <a:pt x="4" y="1345"/>
                  </a:lnTo>
                  <a:lnTo>
                    <a:pt x="6" y="1336"/>
                  </a:lnTo>
                  <a:lnTo>
                    <a:pt x="13" y="1330"/>
                  </a:lnTo>
                  <a:lnTo>
                    <a:pt x="16" y="1323"/>
                  </a:lnTo>
                  <a:lnTo>
                    <a:pt x="25" y="1320"/>
                  </a:lnTo>
                  <a:lnTo>
                    <a:pt x="2052" y="7"/>
                  </a:lnTo>
                  <a:lnTo>
                    <a:pt x="2061" y="3"/>
                  </a:lnTo>
                  <a:lnTo>
                    <a:pt x="2067" y="0"/>
                  </a:lnTo>
                  <a:lnTo>
                    <a:pt x="2075" y="0"/>
                  </a:lnTo>
                  <a:lnTo>
                    <a:pt x="2084" y="0"/>
                  </a:lnTo>
                  <a:lnTo>
                    <a:pt x="2093" y="0"/>
                  </a:lnTo>
                  <a:lnTo>
                    <a:pt x="2100" y="2"/>
                  </a:lnTo>
                  <a:lnTo>
                    <a:pt x="2107" y="5"/>
                  </a:lnTo>
                  <a:lnTo>
                    <a:pt x="2114" y="9"/>
                  </a:lnTo>
                  <a:lnTo>
                    <a:pt x="2120" y="16"/>
                  </a:lnTo>
                  <a:lnTo>
                    <a:pt x="2126" y="23"/>
                  </a:lnTo>
                  <a:lnTo>
                    <a:pt x="2130" y="28"/>
                  </a:lnTo>
                  <a:lnTo>
                    <a:pt x="2132" y="37"/>
                  </a:lnTo>
                  <a:lnTo>
                    <a:pt x="2135" y="46"/>
                  </a:lnTo>
                  <a:lnTo>
                    <a:pt x="2135" y="53"/>
                  </a:lnTo>
                  <a:lnTo>
                    <a:pt x="2132" y="62"/>
                  </a:lnTo>
                  <a:lnTo>
                    <a:pt x="2130" y="69"/>
                  </a:lnTo>
                  <a:lnTo>
                    <a:pt x="2126" y="77"/>
                  </a:lnTo>
                  <a:lnTo>
                    <a:pt x="2121" y="83"/>
                  </a:lnTo>
                  <a:lnTo>
                    <a:pt x="2118" y="90"/>
                  </a:lnTo>
                  <a:lnTo>
                    <a:pt x="2109" y="94"/>
                  </a:lnTo>
                  <a:lnTo>
                    <a:pt x="82" y="1408"/>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41" name="Freeform 78"/>
            <p:cNvSpPr>
              <a:spLocks/>
            </p:cNvSpPr>
            <p:nvPr/>
          </p:nvSpPr>
          <p:spPr bwMode="auto">
            <a:xfrm>
              <a:off x="1511" y="1293"/>
              <a:ext cx="2132" cy="1403"/>
            </a:xfrm>
            <a:custGeom>
              <a:avLst/>
              <a:gdLst>
                <a:gd name="T0" fmla="*/ 52 w 2132"/>
                <a:gd name="T1" fmla="*/ 1397 h 1403"/>
                <a:gd name="T2" fmla="*/ 42 w 2132"/>
                <a:gd name="T3" fmla="*/ 1402 h 1403"/>
                <a:gd name="T4" fmla="*/ 31 w 2132"/>
                <a:gd name="T5" fmla="*/ 1402 h 1403"/>
                <a:gd name="T6" fmla="*/ 22 w 2132"/>
                <a:gd name="T7" fmla="*/ 1399 h 1403"/>
                <a:gd name="T8" fmla="*/ 13 w 2132"/>
                <a:gd name="T9" fmla="*/ 1395 h 1403"/>
                <a:gd name="T10" fmla="*/ 4 w 2132"/>
                <a:gd name="T11" fmla="*/ 1386 h 1403"/>
                <a:gd name="T12" fmla="*/ 4 w 2132"/>
                <a:gd name="T13" fmla="*/ 1386 h 1403"/>
                <a:gd name="T14" fmla="*/ 0 w 2132"/>
                <a:gd name="T15" fmla="*/ 1376 h 1403"/>
                <a:gd name="T16" fmla="*/ 0 w 2132"/>
                <a:gd name="T17" fmla="*/ 1365 h 1403"/>
                <a:gd name="T18" fmla="*/ 2 w 2132"/>
                <a:gd name="T19" fmla="*/ 1355 h 1403"/>
                <a:gd name="T20" fmla="*/ 6 w 2132"/>
                <a:gd name="T21" fmla="*/ 1347 h 1403"/>
                <a:gd name="T22" fmla="*/ 15 w 2132"/>
                <a:gd name="T23" fmla="*/ 1338 h 1403"/>
                <a:gd name="T24" fmla="*/ 2079 w 2132"/>
                <a:gd name="T25" fmla="*/ 6 h 1403"/>
                <a:gd name="T26" fmla="*/ 2079 w 2132"/>
                <a:gd name="T27" fmla="*/ 6 h 1403"/>
                <a:gd name="T28" fmla="*/ 2089 w 2132"/>
                <a:gd name="T29" fmla="*/ 0 h 1403"/>
                <a:gd name="T30" fmla="*/ 2100 w 2132"/>
                <a:gd name="T31" fmla="*/ 0 h 1403"/>
                <a:gd name="T32" fmla="*/ 2110 w 2132"/>
                <a:gd name="T33" fmla="*/ 2 h 1403"/>
                <a:gd name="T34" fmla="*/ 2118 w 2132"/>
                <a:gd name="T35" fmla="*/ 8 h 1403"/>
                <a:gd name="T36" fmla="*/ 2127 w 2132"/>
                <a:gd name="T37" fmla="*/ 17 h 1403"/>
                <a:gd name="T38" fmla="*/ 2127 w 2132"/>
                <a:gd name="T39" fmla="*/ 17 h 1403"/>
                <a:gd name="T40" fmla="*/ 2131 w 2132"/>
                <a:gd name="T41" fmla="*/ 25 h 1403"/>
                <a:gd name="T42" fmla="*/ 2131 w 2132"/>
                <a:gd name="T43" fmla="*/ 36 h 1403"/>
                <a:gd name="T44" fmla="*/ 2128 w 2132"/>
                <a:gd name="T45" fmla="*/ 46 h 1403"/>
                <a:gd name="T46" fmla="*/ 2123 w 2132"/>
                <a:gd name="T47" fmla="*/ 57 h 1403"/>
                <a:gd name="T48" fmla="*/ 2116 w 2132"/>
                <a:gd name="T49" fmla="*/ 63 h 1403"/>
                <a:gd name="T50" fmla="*/ 52 w 2132"/>
                <a:gd name="T51" fmla="*/ 1397 h 1403"/>
                <a:gd name="T52" fmla="*/ 52 w 2132"/>
                <a:gd name="T53" fmla="*/ 1397 h 140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32"/>
                <a:gd name="T82" fmla="*/ 0 h 1403"/>
                <a:gd name="T83" fmla="*/ 2132 w 2132"/>
                <a:gd name="T84" fmla="*/ 1403 h 140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32" h="1403">
                  <a:moveTo>
                    <a:pt x="52" y="1397"/>
                  </a:moveTo>
                  <a:lnTo>
                    <a:pt x="42" y="1402"/>
                  </a:lnTo>
                  <a:lnTo>
                    <a:pt x="31" y="1402"/>
                  </a:lnTo>
                  <a:lnTo>
                    <a:pt x="22" y="1399"/>
                  </a:lnTo>
                  <a:lnTo>
                    <a:pt x="13" y="1395"/>
                  </a:lnTo>
                  <a:lnTo>
                    <a:pt x="4" y="1386"/>
                  </a:lnTo>
                  <a:lnTo>
                    <a:pt x="0" y="1376"/>
                  </a:lnTo>
                  <a:lnTo>
                    <a:pt x="0" y="1365"/>
                  </a:lnTo>
                  <a:lnTo>
                    <a:pt x="2" y="1355"/>
                  </a:lnTo>
                  <a:lnTo>
                    <a:pt x="6" y="1347"/>
                  </a:lnTo>
                  <a:lnTo>
                    <a:pt x="15" y="1338"/>
                  </a:lnTo>
                  <a:lnTo>
                    <a:pt x="2079" y="6"/>
                  </a:lnTo>
                  <a:lnTo>
                    <a:pt x="2089" y="0"/>
                  </a:lnTo>
                  <a:lnTo>
                    <a:pt x="2100" y="0"/>
                  </a:lnTo>
                  <a:lnTo>
                    <a:pt x="2110" y="2"/>
                  </a:lnTo>
                  <a:lnTo>
                    <a:pt x="2118" y="8"/>
                  </a:lnTo>
                  <a:lnTo>
                    <a:pt x="2127" y="17"/>
                  </a:lnTo>
                  <a:lnTo>
                    <a:pt x="2131" y="25"/>
                  </a:lnTo>
                  <a:lnTo>
                    <a:pt x="2131" y="36"/>
                  </a:lnTo>
                  <a:lnTo>
                    <a:pt x="2128" y="46"/>
                  </a:lnTo>
                  <a:lnTo>
                    <a:pt x="2123" y="57"/>
                  </a:lnTo>
                  <a:lnTo>
                    <a:pt x="2116" y="63"/>
                  </a:lnTo>
                  <a:lnTo>
                    <a:pt x="52" y="1397"/>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42" name="Freeform 79"/>
            <p:cNvSpPr>
              <a:spLocks/>
            </p:cNvSpPr>
            <p:nvPr/>
          </p:nvSpPr>
          <p:spPr bwMode="auto">
            <a:xfrm>
              <a:off x="1547" y="1353"/>
              <a:ext cx="2130" cy="1401"/>
            </a:xfrm>
            <a:custGeom>
              <a:avLst/>
              <a:gdLst>
                <a:gd name="T0" fmla="*/ 52 w 2130"/>
                <a:gd name="T1" fmla="*/ 1393 h 1401"/>
                <a:gd name="T2" fmla="*/ 41 w 2130"/>
                <a:gd name="T3" fmla="*/ 1397 h 1401"/>
                <a:gd name="T4" fmla="*/ 31 w 2130"/>
                <a:gd name="T5" fmla="*/ 1400 h 1401"/>
                <a:gd name="T6" fmla="*/ 20 w 2130"/>
                <a:gd name="T7" fmla="*/ 1397 h 1401"/>
                <a:gd name="T8" fmla="*/ 12 w 2130"/>
                <a:gd name="T9" fmla="*/ 1393 h 1401"/>
                <a:gd name="T10" fmla="*/ 6 w 2130"/>
                <a:gd name="T11" fmla="*/ 1384 h 1401"/>
                <a:gd name="T12" fmla="*/ 6 w 2130"/>
                <a:gd name="T13" fmla="*/ 1384 h 1401"/>
                <a:gd name="T14" fmla="*/ 2 w 2130"/>
                <a:gd name="T15" fmla="*/ 1374 h 1401"/>
                <a:gd name="T16" fmla="*/ 0 w 2130"/>
                <a:gd name="T17" fmla="*/ 1363 h 1401"/>
                <a:gd name="T18" fmla="*/ 2 w 2130"/>
                <a:gd name="T19" fmla="*/ 1352 h 1401"/>
                <a:gd name="T20" fmla="*/ 6 w 2130"/>
                <a:gd name="T21" fmla="*/ 1345 h 1401"/>
                <a:gd name="T22" fmla="*/ 14 w 2130"/>
                <a:gd name="T23" fmla="*/ 1336 h 1401"/>
                <a:gd name="T24" fmla="*/ 2076 w 2130"/>
                <a:gd name="T25" fmla="*/ 4 h 1401"/>
                <a:gd name="T26" fmla="*/ 2076 w 2130"/>
                <a:gd name="T27" fmla="*/ 4 h 1401"/>
                <a:gd name="T28" fmla="*/ 2087 w 2130"/>
                <a:gd name="T29" fmla="*/ 0 h 1401"/>
                <a:gd name="T30" fmla="*/ 2094 w 2130"/>
                <a:gd name="T31" fmla="*/ 0 h 1401"/>
                <a:gd name="T32" fmla="*/ 2105 w 2130"/>
                <a:gd name="T33" fmla="*/ 2 h 1401"/>
                <a:gd name="T34" fmla="*/ 2116 w 2130"/>
                <a:gd name="T35" fmla="*/ 6 h 1401"/>
                <a:gd name="T36" fmla="*/ 2122 w 2130"/>
                <a:gd name="T37" fmla="*/ 14 h 1401"/>
                <a:gd name="T38" fmla="*/ 2122 w 2130"/>
                <a:gd name="T39" fmla="*/ 14 h 1401"/>
                <a:gd name="T40" fmla="*/ 2126 w 2130"/>
                <a:gd name="T41" fmla="*/ 25 h 1401"/>
                <a:gd name="T42" fmla="*/ 2129 w 2130"/>
                <a:gd name="T43" fmla="*/ 35 h 1401"/>
                <a:gd name="T44" fmla="*/ 2126 w 2130"/>
                <a:gd name="T45" fmla="*/ 46 h 1401"/>
                <a:gd name="T46" fmla="*/ 2120 w 2130"/>
                <a:gd name="T47" fmla="*/ 54 h 1401"/>
                <a:gd name="T48" fmla="*/ 2112 w 2130"/>
                <a:gd name="T49" fmla="*/ 60 h 1401"/>
                <a:gd name="T50" fmla="*/ 52 w 2130"/>
                <a:gd name="T51" fmla="*/ 1393 h 1401"/>
                <a:gd name="T52" fmla="*/ 52 w 2130"/>
                <a:gd name="T53" fmla="*/ 1393 h 140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30"/>
                <a:gd name="T82" fmla="*/ 0 h 1401"/>
                <a:gd name="T83" fmla="*/ 2130 w 2130"/>
                <a:gd name="T84" fmla="*/ 1401 h 140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30" h="1401">
                  <a:moveTo>
                    <a:pt x="52" y="1393"/>
                  </a:moveTo>
                  <a:lnTo>
                    <a:pt x="41" y="1397"/>
                  </a:lnTo>
                  <a:lnTo>
                    <a:pt x="31" y="1400"/>
                  </a:lnTo>
                  <a:lnTo>
                    <a:pt x="20" y="1397"/>
                  </a:lnTo>
                  <a:lnTo>
                    <a:pt x="12" y="1393"/>
                  </a:lnTo>
                  <a:lnTo>
                    <a:pt x="6" y="1384"/>
                  </a:lnTo>
                  <a:lnTo>
                    <a:pt x="2" y="1374"/>
                  </a:lnTo>
                  <a:lnTo>
                    <a:pt x="0" y="1363"/>
                  </a:lnTo>
                  <a:lnTo>
                    <a:pt x="2" y="1352"/>
                  </a:lnTo>
                  <a:lnTo>
                    <a:pt x="6" y="1345"/>
                  </a:lnTo>
                  <a:lnTo>
                    <a:pt x="14" y="1336"/>
                  </a:lnTo>
                  <a:lnTo>
                    <a:pt x="2076" y="4"/>
                  </a:lnTo>
                  <a:lnTo>
                    <a:pt x="2087" y="0"/>
                  </a:lnTo>
                  <a:lnTo>
                    <a:pt x="2094" y="0"/>
                  </a:lnTo>
                  <a:lnTo>
                    <a:pt x="2105" y="2"/>
                  </a:lnTo>
                  <a:lnTo>
                    <a:pt x="2116" y="6"/>
                  </a:lnTo>
                  <a:lnTo>
                    <a:pt x="2122" y="14"/>
                  </a:lnTo>
                  <a:lnTo>
                    <a:pt x="2126" y="25"/>
                  </a:lnTo>
                  <a:lnTo>
                    <a:pt x="2129" y="35"/>
                  </a:lnTo>
                  <a:lnTo>
                    <a:pt x="2126" y="46"/>
                  </a:lnTo>
                  <a:lnTo>
                    <a:pt x="2120" y="54"/>
                  </a:lnTo>
                  <a:lnTo>
                    <a:pt x="2112" y="60"/>
                  </a:lnTo>
                  <a:lnTo>
                    <a:pt x="52" y="1393"/>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43" name="Freeform 80"/>
            <p:cNvSpPr>
              <a:spLocks/>
            </p:cNvSpPr>
            <p:nvPr/>
          </p:nvSpPr>
          <p:spPr bwMode="auto">
            <a:xfrm>
              <a:off x="1588" y="1410"/>
              <a:ext cx="2129" cy="1408"/>
            </a:xfrm>
            <a:custGeom>
              <a:avLst/>
              <a:gdLst>
                <a:gd name="T0" fmla="*/ 65 w 2129"/>
                <a:gd name="T1" fmla="*/ 1400 h 1408"/>
                <a:gd name="T2" fmla="*/ 52 w 2129"/>
                <a:gd name="T3" fmla="*/ 1404 h 1408"/>
                <a:gd name="T4" fmla="*/ 40 w 2129"/>
                <a:gd name="T5" fmla="*/ 1407 h 1408"/>
                <a:gd name="T6" fmla="*/ 27 w 2129"/>
                <a:gd name="T7" fmla="*/ 1404 h 1408"/>
                <a:gd name="T8" fmla="*/ 17 w 2129"/>
                <a:gd name="T9" fmla="*/ 1398 h 1408"/>
                <a:gd name="T10" fmla="*/ 6 w 2129"/>
                <a:gd name="T11" fmla="*/ 1388 h 1408"/>
                <a:gd name="T12" fmla="*/ 6 w 2129"/>
                <a:gd name="T13" fmla="*/ 1388 h 1408"/>
                <a:gd name="T14" fmla="*/ 2 w 2129"/>
                <a:gd name="T15" fmla="*/ 1375 h 1408"/>
                <a:gd name="T16" fmla="*/ 0 w 2129"/>
                <a:gd name="T17" fmla="*/ 1362 h 1408"/>
                <a:gd name="T18" fmla="*/ 2 w 2129"/>
                <a:gd name="T19" fmla="*/ 1349 h 1408"/>
                <a:gd name="T20" fmla="*/ 10 w 2129"/>
                <a:gd name="T21" fmla="*/ 1339 h 1408"/>
                <a:gd name="T22" fmla="*/ 19 w 2129"/>
                <a:gd name="T23" fmla="*/ 1328 h 1408"/>
                <a:gd name="T24" fmla="*/ 2063 w 2129"/>
                <a:gd name="T25" fmla="*/ 6 h 1408"/>
                <a:gd name="T26" fmla="*/ 2063 w 2129"/>
                <a:gd name="T27" fmla="*/ 6 h 1408"/>
                <a:gd name="T28" fmla="*/ 2076 w 2129"/>
                <a:gd name="T29" fmla="*/ 2 h 1408"/>
                <a:gd name="T30" fmla="*/ 2088 w 2129"/>
                <a:gd name="T31" fmla="*/ 0 h 1408"/>
                <a:gd name="T32" fmla="*/ 2101 w 2129"/>
                <a:gd name="T33" fmla="*/ 2 h 1408"/>
                <a:gd name="T34" fmla="*/ 2113 w 2129"/>
                <a:gd name="T35" fmla="*/ 8 h 1408"/>
                <a:gd name="T36" fmla="*/ 2122 w 2129"/>
                <a:gd name="T37" fmla="*/ 19 h 1408"/>
                <a:gd name="T38" fmla="*/ 2122 w 2129"/>
                <a:gd name="T39" fmla="*/ 19 h 1408"/>
                <a:gd name="T40" fmla="*/ 2126 w 2129"/>
                <a:gd name="T41" fmla="*/ 31 h 1408"/>
                <a:gd name="T42" fmla="*/ 2128 w 2129"/>
                <a:gd name="T43" fmla="*/ 45 h 1408"/>
                <a:gd name="T44" fmla="*/ 2126 w 2129"/>
                <a:gd name="T45" fmla="*/ 57 h 1408"/>
                <a:gd name="T46" fmla="*/ 2118 w 2129"/>
                <a:gd name="T47" fmla="*/ 68 h 1408"/>
                <a:gd name="T48" fmla="*/ 2109 w 2129"/>
                <a:gd name="T49" fmla="*/ 78 h 1408"/>
                <a:gd name="T50" fmla="*/ 65 w 2129"/>
                <a:gd name="T51" fmla="*/ 1400 h 1408"/>
                <a:gd name="T52" fmla="*/ 65 w 2129"/>
                <a:gd name="T53" fmla="*/ 1400 h 14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29"/>
                <a:gd name="T82" fmla="*/ 0 h 1408"/>
                <a:gd name="T83" fmla="*/ 2129 w 2129"/>
                <a:gd name="T84" fmla="*/ 1408 h 140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29" h="1408">
                  <a:moveTo>
                    <a:pt x="65" y="1400"/>
                  </a:moveTo>
                  <a:lnTo>
                    <a:pt x="52" y="1404"/>
                  </a:lnTo>
                  <a:lnTo>
                    <a:pt x="40" y="1407"/>
                  </a:lnTo>
                  <a:lnTo>
                    <a:pt x="27" y="1404"/>
                  </a:lnTo>
                  <a:lnTo>
                    <a:pt x="17" y="1398"/>
                  </a:lnTo>
                  <a:lnTo>
                    <a:pt x="6" y="1388"/>
                  </a:lnTo>
                  <a:lnTo>
                    <a:pt x="2" y="1375"/>
                  </a:lnTo>
                  <a:lnTo>
                    <a:pt x="0" y="1362"/>
                  </a:lnTo>
                  <a:lnTo>
                    <a:pt x="2" y="1349"/>
                  </a:lnTo>
                  <a:lnTo>
                    <a:pt x="10" y="1339"/>
                  </a:lnTo>
                  <a:lnTo>
                    <a:pt x="19" y="1328"/>
                  </a:lnTo>
                  <a:lnTo>
                    <a:pt x="2063" y="6"/>
                  </a:lnTo>
                  <a:lnTo>
                    <a:pt x="2076" y="2"/>
                  </a:lnTo>
                  <a:lnTo>
                    <a:pt x="2088" y="0"/>
                  </a:lnTo>
                  <a:lnTo>
                    <a:pt x="2101" y="2"/>
                  </a:lnTo>
                  <a:lnTo>
                    <a:pt x="2113" y="8"/>
                  </a:lnTo>
                  <a:lnTo>
                    <a:pt x="2122" y="19"/>
                  </a:lnTo>
                  <a:lnTo>
                    <a:pt x="2126" y="31"/>
                  </a:lnTo>
                  <a:lnTo>
                    <a:pt x="2128" y="45"/>
                  </a:lnTo>
                  <a:lnTo>
                    <a:pt x="2126" y="57"/>
                  </a:lnTo>
                  <a:lnTo>
                    <a:pt x="2118" y="68"/>
                  </a:lnTo>
                  <a:lnTo>
                    <a:pt x="2109" y="78"/>
                  </a:lnTo>
                  <a:lnTo>
                    <a:pt x="65" y="1400"/>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44" name="Freeform 81"/>
            <p:cNvSpPr>
              <a:spLocks/>
            </p:cNvSpPr>
            <p:nvPr/>
          </p:nvSpPr>
          <p:spPr bwMode="auto">
            <a:xfrm>
              <a:off x="1635" y="1484"/>
              <a:ext cx="2136" cy="1417"/>
            </a:xfrm>
            <a:custGeom>
              <a:avLst/>
              <a:gdLst>
                <a:gd name="T0" fmla="*/ 25 w 2136"/>
                <a:gd name="T1" fmla="*/ 1321 h 1417"/>
                <a:gd name="T2" fmla="*/ 17 w 2136"/>
                <a:gd name="T3" fmla="*/ 1325 h 1417"/>
                <a:gd name="T4" fmla="*/ 13 w 2136"/>
                <a:gd name="T5" fmla="*/ 1332 h 1417"/>
                <a:gd name="T6" fmla="*/ 8 w 2136"/>
                <a:gd name="T7" fmla="*/ 1339 h 1417"/>
                <a:gd name="T8" fmla="*/ 4 w 2136"/>
                <a:gd name="T9" fmla="*/ 1346 h 1417"/>
                <a:gd name="T10" fmla="*/ 2 w 2136"/>
                <a:gd name="T11" fmla="*/ 1353 h 1417"/>
                <a:gd name="T12" fmla="*/ 0 w 2136"/>
                <a:gd name="T13" fmla="*/ 1362 h 1417"/>
                <a:gd name="T14" fmla="*/ 0 w 2136"/>
                <a:gd name="T15" fmla="*/ 1369 h 1417"/>
                <a:gd name="T16" fmla="*/ 2 w 2136"/>
                <a:gd name="T17" fmla="*/ 1378 h 1417"/>
                <a:gd name="T18" fmla="*/ 4 w 2136"/>
                <a:gd name="T19" fmla="*/ 1385 h 1417"/>
                <a:gd name="T20" fmla="*/ 8 w 2136"/>
                <a:gd name="T21" fmla="*/ 1392 h 1417"/>
                <a:gd name="T22" fmla="*/ 8 w 2136"/>
                <a:gd name="T23" fmla="*/ 1392 h 1417"/>
                <a:gd name="T24" fmla="*/ 15 w 2136"/>
                <a:gd name="T25" fmla="*/ 1399 h 1417"/>
                <a:gd name="T26" fmla="*/ 21 w 2136"/>
                <a:gd name="T27" fmla="*/ 1406 h 1417"/>
                <a:gd name="T28" fmla="*/ 27 w 2136"/>
                <a:gd name="T29" fmla="*/ 1410 h 1417"/>
                <a:gd name="T30" fmla="*/ 34 w 2136"/>
                <a:gd name="T31" fmla="*/ 1414 h 1417"/>
                <a:gd name="T32" fmla="*/ 42 w 2136"/>
                <a:gd name="T33" fmla="*/ 1416 h 1417"/>
                <a:gd name="T34" fmla="*/ 50 w 2136"/>
                <a:gd name="T35" fmla="*/ 1416 h 1417"/>
                <a:gd name="T36" fmla="*/ 59 w 2136"/>
                <a:gd name="T37" fmla="*/ 1416 h 1417"/>
                <a:gd name="T38" fmla="*/ 68 w 2136"/>
                <a:gd name="T39" fmla="*/ 1416 h 1417"/>
                <a:gd name="T40" fmla="*/ 73 w 2136"/>
                <a:gd name="T41" fmla="*/ 1412 h 1417"/>
                <a:gd name="T42" fmla="*/ 82 w 2136"/>
                <a:gd name="T43" fmla="*/ 1408 h 1417"/>
                <a:gd name="T44" fmla="*/ 2109 w 2136"/>
                <a:gd name="T45" fmla="*/ 96 h 1417"/>
                <a:gd name="T46" fmla="*/ 2109 w 2136"/>
                <a:gd name="T47" fmla="*/ 96 h 1417"/>
                <a:gd name="T48" fmla="*/ 2118 w 2136"/>
                <a:gd name="T49" fmla="*/ 93 h 1417"/>
                <a:gd name="T50" fmla="*/ 2122 w 2136"/>
                <a:gd name="T51" fmla="*/ 86 h 1417"/>
                <a:gd name="T52" fmla="*/ 2127 w 2136"/>
                <a:gd name="T53" fmla="*/ 80 h 1417"/>
                <a:gd name="T54" fmla="*/ 2130 w 2136"/>
                <a:gd name="T55" fmla="*/ 71 h 1417"/>
                <a:gd name="T56" fmla="*/ 2132 w 2136"/>
                <a:gd name="T57" fmla="*/ 65 h 1417"/>
                <a:gd name="T58" fmla="*/ 2135 w 2136"/>
                <a:gd name="T59" fmla="*/ 57 h 1417"/>
                <a:gd name="T60" fmla="*/ 2135 w 2136"/>
                <a:gd name="T61" fmla="*/ 48 h 1417"/>
                <a:gd name="T62" fmla="*/ 2132 w 2136"/>
                <a:gd name="T63" fmla="*/ 40 h 1417"/>
                <a:gd name="T64" fmla="*/ 2130 w 2136"/>
                <a:gd name="T65" fmla="*/ 31 h 1417"/>
                <a:gd name="T66" fmla="*/ 2127 w 2136"/>
                <a:gd name="T67" fmla="*/ 25 h 1417"/>
                <a:gd name="T68" fmla="*/ 2127 w 2136"/>
                <a:gd name="T69" fmla="*/ 25 h 1417"/>
                <a:gd name="T70" fmla="*/ 2120 w 2136"/>
                <a:gd name="T71" fmla="*/ 19 h 1417"/>
                <a:gd name="T72" fmla="*/ 2114 w 2136"/>
                <a:gd name="T73" fmla="*/ 13 h 1417"/>
                <a:gd name="T74" fmla="*/ 2107 w 2136"/>
                <a:gd name="T75" fmla="*/ 8 h 1417"/>
                <a:gd name="T76" fmla="*/ 2102 w 2136"/>
                <a:gd name="T77" fmla="*/ 4 h 1417"/>
                <a:gd name="T78" fmla="*/ 2093 w 2136"/>
                <a:gd name="T79" fmla="*/ 2 h 1417"/>
                <a:gd name="T80" fmla="*/ 2084 w 2136"/>
                <a:gd name="T81" fmla="*/ 0 h 1417"/>
                <a:gd name="T82" fmla="*/ 2076 w 2136"/>
                <a:gd name="T83" fmla="*/ 2 h 1417"/>
                <a:gd name="T84" fmla="*/ 2070 w 2136"/>
                <a:gd name="T85" fmla="*/ 2 h 1417"/>
                <a:gd name="T86" fmla="*/ 2061 w 2136"/>
                <a:gd name="T87" fmla="*/ 6 h 1417"/>
                <a:gd name="T88" fmla="*/ 2053 w 2136"/>
                <a:gd name="T89" fmla="*/ 8 h 1417"/>
                <a:gd name="T90" fmla="*/ 25 w 2136"/>
                <a:gd name="T91" fmla="*/ 1321 h 1417"/>
                <a:gd name="T92" fmla="*/ 25 w 2136"/>
                <a:gd name="T93" fmla="*/ 1321 h 14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136"/>
                <a:gd name="T142" fmla="*/ 0 h 1417"/>
                <a:gd name="T143" fmla="*/ 2136 w 2136"/>
                <a:gd name="T144" fmla="*/ 1417 h 14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136" h="1417">
                  <a:moveTo>
                    <a:pt x="25" y="1321"/>
                  </a:moveTo>
                  <a:lnTo>
                    <a:pt x="17" y="1325"/>
                  </a:lnTo>
                  <a:lnTo>
                    <a:pt x="13" y="1332"/>
                  </a:lnTo>
                  <a:lnTo>
                    <a:pt x="8" y="1339"/>
                  </a:lnTo>
                  <a:lnTo>
                    <a:pt x="4" y="1346"/>
                  </a:lnTo>
                  <a:lnTo>
                    <a:pt x="2" y="1353"/>
                  </a:lnTo>
                  <a:lnTo>
                    <a:pt x="0" y="1362"/>
                  </a:lnTo>
                  <a:lnTo>
                    <a:pt x="0" y="1369"/>
                  </a:lnTo>
                  <a:lnTo>
                    <a:pt x="2" y="1378"/>
                  </a:lnTo>
                  <a:lnTo>
                    <a:pt x="4" y="1385"/>
                  </a:lnTo>
                  <a:lnTo>
                    <a:pt x="8" y="1392"/>
                  </a:lnTo>
                  <a:lnTo>
                    <a:pt x="15" y="1399"/>
                  </a:lnTo>
                  <a:lnTo>
                    <a:pt x="21" y="1406"/>
                  </a:lnTo>
                  <a:lnTo>
                    <a:pt x="27" y="1410"/>
                  </a:lnTo>
                  <a:lnTo>
                    <a:pt x="34" y="1414"/>
                  </a:lnTo>
                  <a:lnTo>
                    <a:pt x="42" y="1416"/>
                  </a:lnTo>
                  <a:lnTo>
                    <a:pt x="50" y="1416"/>
                  </a:lnTo>
                  <a:lnTo>
                    <a:pt x="59" y="1416"/>
                  </a:lnTo>
                  <a:lnTo>
                    <a:pt x="68" y="1416"/>
                  </a:lnTo>
                  <a:lnTo>
                    <a:pt x="73" y="1412"/>
                  </a:lnTo>
                  <a:lnTo>
                    <a:pt x="82" y="1408"/>
                  </a:lnTo>
                  <a:lnTo>
                    <a:pt x="2109" y="96"/>
                  </a:lnTo>
                  <a:lnTo>
                    <a:pt x="2118" y="93"/>
                  </a:lnTo>
                  <a:lnTo>
                    <a:pt x="2122" y="86"/>
                  </a:lnTo>
                  <a:lnTo>
                    <a:pt x="2127" y="80"/>
                  </a:lnTo>
                  <a:lnTo>
                    <a:pt x="2130" y="71"/>
                  </a:lnTo>
                  <a:lnTo>
                    <a:pt x="2132" y="65"/>
                  </a:lnTo>
                  <a:lnTo>
                    <a:pt x="2135" y="57"/>
                  </a:lnTo>
                  <a:lnTo>
                    <a:pt x="2135" y="48"/>
                  </a:lnTo>
                  <a:lnTo>
                    <a:pt x="2132" y="40"/>
                  </a:lnTo>
                  <a:lnTo>
                    <a:pt x="2130" y="31"/>
                  </a:lnTo>
                  <a:lnTo>
                    <a:pt x="2127" y="25"/>
                  </a:lnTo>
                  <a:lnTo>
                    <a:pt x="2120" y="19"/>
                  </a:lnTo>
                  <a:lnTo>
                    <a:pt x="2114" y="13"/>
                  </a:lnTo>
                  <a:lnTo>
                    <a:pt x="2107" y="8"/>
                  </a:lnTo>
                  <a:lnTo>
                    <a:pt x="2102" y="4"/>
                  </a:lnTo>
                  <a:lnTo>
                    <a:pt x="2093" y="2"/>
                  </a:lnTo>
                  <a:lnTo>
                    <a:pt x="2084" y="0"/>
                  </a:lnTo>
                  <a:lnTo>
                    <a:pt x="2076" y="2"/>
                  </a:lnTo>
                  <a:lnTo>
                    <a:pt x="2070" y="2"/>
                  </a:lnTo>
                  <a:lnTo>
                    <a:pt x="2061" y="6"/>
                  </a:lnTo>
                  <a:lnTo>
                    <a:pt x="2053" y="8"/>
                  </a:lnTo>
                  <a:lnTo>
                    <a:pt x="25" y="1321"/>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45" name="Freeform 82"/>
            <p:cNvSpPr>
              <a:spLocks/>
            </p:cNvSpPr>
            <p:nvPr/>
          </p:nvSpPr>
          <p:spPr bwMode="auto">
            <a:xfrm>
              <a:off x="2655" y="1819"/>
              <a:ext cx="933" cy="338"/>
            </a:xfrm>
            <a:custGeom>
              <a:avLst/>
              <a:gdLst>
                <a:gd name="T0" fmla="*/ 932 w 933"/>
                <a:gd name="T1" fmla="*/ 263 h 338"/>
                <a:gd name="T2" fmla="*/ 813 w 933"/>
                <a:gd name="T3" fmla="*/ 337 h 338"/>
                <a:gd name="T4" fmla="*/ 0 w 933"/>
                <a:gd name="T5" fmla="*/ 75 h 338"/>
                <a:gd name="T6" fmla="*/ 122 w 933"/>
                <a:gd name="T7" fmla="*/ 0 h 338"/>
                <a:gd name="T8" fmla="*/ 932 w 933"/>
                <a:gd name="T9" fmla="*/ 263 h 338"/>
                <a:gd name="T10" fmla="*/ 932 w 933"/>
                <a:gd name="T11" fmla="*/ 263 h 338"/>
                <a:gd name="T12" fmla="*/ 0 60000 65536"/>
                <a:gd name="T13" fmla="*/ 0 60000 65536"/>
                <a:gd name="T14" fmla="*/ 0 60000 65536"/>
                <a:gd name="T15" fmla="*/ 0 60000 65536"/>
                <a:gd name="T16" fmla="*/ 0 60000 65536"/>
                <a:gd name="T17" fmla="*/ 0 60000 65536"/>
                <a:gd name="T18" fmla="*/ 0 w 933"/>
                <a:gd name="T19" fmla="*/ 0 h 338"/>
                <a:gd name="T20" fmla="*/ 933 w 933"/>
                <a:gd name="T21" fmla="*/ 338 h 338"/>
              </a:gdLst>
              <a:ahLst/>
              <a:cxnLst>
                <a:cxn ang="T12">
                  <a:pos x="T0" y="T1"/>
                </a:cxn>
                <a:cxn ang="T13">
                  <a:pos x="T2" y="T3"/>
                </a:cxn>
                <a:cxn ang="T14">
                  <a:pos x="T4" y="T5"/>
                </a:cxn>
                <a:cxn ang="T15">
                  <a:pos x="T6" y="T7"/>
                </a:cxn>
                <a:cxn ang="T16">
                  <a:pos x="T8" y="T9"/>
                </a:cxn>
                <a:cxn ang="T17">
                  <a:pos x="T10" y="T11"/>
                </a:cxn>
              </a:cxnLst>
              <a:rect l="T18" t="T19" r="T20" b="T21"/>
              <a:pathLst>
                <a:path w="933" h="338">
                  <a:moveTo>
                    <a:pt x="932" y="263"/>
                  </a:moveTo>
                  <a:lnTo>
                    <a:pt x="813" y="337"/>
                  </a:lnTo>
                  <a:lnTo>
                    <a:pt x="0" y="75"/>
                  </a:lnTo>
                  <a:lnTo>
                    <a:pt x="122" y="0"/>
                  </a:lnTo>
                  <a:lnTo>
                    <a:pt x="932" y="263"/>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46" name="Freeform 83"/>
            <p:cNvSpPr>
              <a:spLocks/>
            </p:cNvSpPr>
            <p:nvPr/>
          </p:nvSpPr>
          <p:spPr bwMode="auto">
            <a:xfrm>
              <a:off x="2655" y="1819"/>
              <a:ext cx="933" cy="338"/>
            </a:xfrm>
            <a:custGeom>
              <a:avLst/>
              <a:gdLst>
                <a:gd name="T0" fmla="*/ 932 w 933"/>
                <a:gd name="T1" fmla="*/ 263 h 338"/>
                <a:gd name="T2" fmla="*/ 813 w 933"/>
                <a:gd name="T3" fmla="*/ 337 h 338"/>
                <a:gd name="T4" fmla="*/ 0 w 933"/>
                <a:gd name="T5" fmla="*/ 75 h 338"/>
                <a:gd name="T6" fmla="*/ 122 w 933"/>
                <a:gd name="T7" fmla="*/ 0 h 338"/>
                <a:gd name="T8" fmla="*/ 932 w 933"/>
                <a:gd name="T9" fmla="*/ 263 h 338"/>
                <a:gd name="T10" fmla="*/ 932 w 933"/>
                <a:gd name="T11" fmla="*/ 263 h 338"/>
                <a:gd name="T12" fmla="*/ 0 60000 65536"/>
                <a:gd name="T13" fmla="*/ 0 60000 65536"/>
                <a:gd name="T14" fmla="*/ 0 60000 65536"/>
                <a:gd name="T15" fmla="*/ 0 60000 65536"/>
                <a:gd name="T16" fmla="*/ 0 60000 65536"/>
                <a:gd name="T17" fmla="*/ 0 60000 65536"/>
                <a:gd name="T18" fmla="*/ 0 w 933"/>
                <a:gd name="T19" fmla="*/ 0 h 338"/>
                <a:gd name="T20" fmla="*/ 933 w 933"/>
                <a:gd name="T21" fmla="*/ 338 h 338"/>
              </a:gdLst>
              <a:ahLst/>
              <a:cxnLst>
                <a:cxn ang="T12">
                  <a:pos x="T0" y="T1"/>
                </a:cxn>
                <a:cxn ang="T13">
                  <a:pos x="T2" y="T3"/>
                </a:cxn>
                <a:cxn ang="T14">
                  <a:pos x="T4" y="T5"/>
                </a:cxn>
                <a:cxn ang="T15">
                  <a:pos x="T6" y="T7"/>
                </a:cxn>
                <a:cxn ang="T16">
                  <a:pos x="T8" y="T9"/>
                </a:cxn>
                <a:cxn ang="T17">
                  <a:pos x="T10" y="T11"/>
                </a:cxn>
              </a:cxnLst>
              <a:rect l="T18" t="T19" r="T20" b="T21"/>
              <a:pathLst>
                <a:path w="933" h="338">
                  <a:moveTo>
                    <a:pt x="932" y="263"/>
                  </a:moveTo>
                  <a:lnTo>
                    <a:pt x="813" y="337"/>
                  </a:lnTo>
                  <a:lnTo>
                    <a:pt x="0" y="75"/>
                  </a:lnTo>
                  <a:lnTo>
                    <a:pt x="122" y="0"/>
                  </a:lnTo>
                  <a:lnTo>
                    <a:pt x="932" y="263"/>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47" name="Freeform 84"/>
            <p:cNvSpPr>
              <a:spLocks/>
            </p:cNvSpPr>
            <p:nvPr/>
          </p:nvSpPr>
          <p:spPr bwMode="auto">
            <a:xfrm>
              <a:off x="3013" y="1526"/>
              <a:ext cx="214" cy="925"/>
            </a:xfrm>
            <a:custGeom>
              <a:avLst/>
              <a:gdLst>
                <a:gd name="T0" fmla="*/ 213 w 214"/>
                <a:gd name="T1" fmla="*/ 0 h 925"/>
                <a:gd name="T2" fmla="*/ 95 w 214"/>
                <a:gd name="T3" fmla="*/ 75 h 925"/>
                <a:gd name="T4" fmla="*/ 0 w 214"/>
                <a:gd name="T5" fmla="*/ 924 h 925"/>
                <a:gd name="T6" fmla="*/ 120 w 214"/>
                <a:gd name="T7" fmla="*/ 845 h 925"/>
                <a:gd name="T8" fmla="*/ 213 w 214"/>
                <a:gd name="T9" fmla="*/ 0 h 925"/>
                <a:gd name="T10" fmla="*/ 213 w 214"/>
                <a:gd name="T11" fmla="*/ 0 h 925"/>
                <a:gd name="T12" fmla="*/ 0 60000 65536"/>
                <a:gd name="T13" fmla="*/ 0 60000 65536"/>
                <a:gd name="T14" fmla="*/ 0 60000 65536"/>
                <a:gd name="T15" fmla="*/ 0 60000 65536"/>
                <a:gd name="T16" fmla="*/ 0 60000 65536"/>
                <a:gd name="T17" fmla="*/ 0 60000 65536"/>
                <a:gd name="T18" fmla="*/ 0 w 214"/>
                <a:gd name="T19" fmla="*/ 0 h 925"/>
                <a:gd name="T20" fmla="*/ 214 w 214"/>
                <a:gd name="T21" fmla="*/ 925 h 925"/>
              </a:gdLst>
              <a:ahLst/>
              <a:cxnLst>
                <a:cxn ang="T12">
                  <a:pos x="T0" y="T1"/>
                </a:cxn>
                <a:cxn ang="T13">
                  <a:pos x="T2" y="T3"/>
                </a:cxn>
                <a:cxn ang="T14">
                  <a:pos x="T4" y="T5"/>
                </a:cxn>
                <a:cxn ang="T15">
                  <a:pos x="T6" y="T7"/>
                </a:cxn>
                <a:cxn ang="T16">
                  <a:pos x="T8" y="T9"/>
                </a:cxn>
                <a:cxn ang="T17">
                  <a:pos x="T10" y="T11"/>
                </a:cxn>
              </a:cxnLst>
              <a:rect l="T18" t="T19" r="T20" b="T21"/>
              <a:pathLst>
                <a:path w="214" h="925">
                  <a:moveTo>
                    <a:pt x="213" y="0"/>
                  </a:moveTo>
                  <a:lnTo>
                    <a:pt x="95" y="75"/>
                  </a:lnTo>
                  <a:lnTo>
                    <a:pt x="0" y="924"/>
                  </a:lnTo>
                  <a:lnTo>
                    <a:pt x="120" y="845"/>
                  </a:lnTo>
                  <a:lnTo>
                    <a:pt x="213" y="0"/>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48" name="Freeform 85"/>
            <p:cNvSpPr>
              <a:spLocks/>
            </p:cNvSpPr>
            <p:nvPr/>
          </p:nvSpPr>
          <p:spPr bwMode="auto">
            <a:xfrm>
              <a:off x="3013" y="1526"/>
              <a:ext cx="214" cy="925"/>
            </a:xfrm>
            <a:custGeom>
              <a:avLst/>
              <a:gdLst>
                <a:gd name="T0" fmla="*/ 213 w 214"/>
                <a:gd name="T1" fmla="*/ 0 h 925"/>
                <a:gd name="T2" fmla="*/ 95 w 214"/>
                <a:gd name="T3" fmla="*/ 75 h 925"/>
                <a:gd name="T4" fmla="*/ 0 w 214"/>
                <a:gd name="T5" fmla="*/ 924 h 925"/>
                <a:gd name="T6" fmla="*/ 120 w 214"/>
                <a:gd name="T7" fmla="*/ 845 h 925"/>
                <a:gd name="T8" fmla="*/ 213 w 214"/>
                <a:gd name="T9" fmla="*/ 0 h 925"/>
                <a:gd name="T10" fmla="*/ 213 w 214"/>
                <a:gd name="T11" fmla="*/ 0 h 925"/>
                <a:gd name="T12" fmla="*/ 0 60000 65536"/>
                <a:gd name="T13" fmla="*/ 0 60000 65536"/>
                <a:gd name="T14" fmla="*/ 0 60000 65536"/>
                <a:gd name="T15" fmla="*/ 0 60000 65536"/>
                <a:gd name="T16" fmla="*/ 0 60000 65536"/>
                <a:gd name="T17" fmla="*/ 0 60000 65536"/>
                <a:gd name="T18" fmla="*/ 0 w 214"/>
                <a:gd name="T19" fmla="*/ 0 h 925"/>
                <a:gd name="T20" fmla="*/ 214 w 214"/>
                <a:gd name="T21" fmla="*/ 925 h 925"/>
              </a:gdLst>
              <a:ahLst/>
              <a:cxnLst>
                <a:cxn ang="T12">
                  <a:pos x="T0" y="T1"/>
                </a:cxn>
                <a:cxn ang="T13">
                  <a:pos x="T2" y="T3"/>
                </a:cxn>
                <a:cxn ang="T14">
                  <a:pos x="T4" y="T5"/>
                </a:cxn>
                <a:cxn ang="T15">
                  <a:pos x="T6" y="T7"/>
                </a:cxn>
                <a:cxn ang="T16">
                  <a:pos x="T8" y="T9"/>
                </a:cxn>
                <a:cxn ang="T17">
                  <a:pos x="T10" y="T11"/>
                </a:cxn>
              </a:cxnLst>
              <a:rect l="T18" t="T19" r="T20" b="T21"/>
              <a:pathLst>
                <a:path w="214" h="925">
                  <a:moveTo>
                    <a:pt x="213" y="0"/>
                  </a:moveTo>
                  <a:lnTo>
                    <a:pt x="95" y="75"/>
                  </a:lnTo>
                  <a:lnTo>
                    <a:pt x="0" y="924"/>
                  </a:lnTo>
                  <a:lnTo>
                    <a:pt x="120" y="845"/>
                  </a:lnTo>
                  <a:lnTo>
                    <a:pt x="213" y="0"/>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49" name="Freeform 86"/>
            <p:cNvSpPr>
              <a:spLocks/>
            </p:cNvSpPr>
            <p:nvPr/>
          </p:nvSpPr>
          <p:spPr bwMode="auto">
            <a:xfrm>
              <a:off x="1900" y="2307"/>
              <a:ext cx="931" cy="340"/>
            </a:xfrm>
            <a:custGeom>
              <a:avLst/>
              <a:gdLst>
                <a:gd name="T0" fmla="*/ 930 w 931"/>
                <a:gd name="T1" fmla="*/ 263 h 340"/>
                <a:gd name="T2" fmla="*/ 812 w 931"/>
                <a:gd name="T3" fmla="*/ 339 h 340"/>
                <a:gd name="T4" fmla="*/ 0 w 931"/>
                <a:gd name="T5" fmla="*/ 78 h 340"/>
                <a:gd name="T6" fmla="*/ 119 w 931"/>
                <a:gd name="T7" fmla="*/ 0 h 340"/>
                <a:gd name="T8" fmla="*/ 930 w 931"/>
                <a:gd name="T9" fmla="*/ 263 h 340"/>
                <a:gd name="T10" fmla="*/ 930 w 931"/>
                <a:gd name="T11" fmla="*/ 263 h 340"/>
                <a:gd name="T12" fmla="*/ 0 60000 65536"/>
                <a:gd name="T13" fmla="*/ 0 60000 65536"/>
                <a:gd name="T14" fmla="*/ 0 60000 65536"/>
                <a:gd name="T15" fmla="*/ 0 60000 65536"/>
                <a:gd name="T16" fmla="*/ 0 60000 65536"/>
                <a:gd name="T17" fmla="*/ 0 60000 65536"/>
                <a:gd name="T18" fmla="*/ 0 w 931"/>
                <a:gd name="T19" fmla="*/ 0 h 340"/>
                <a:gd name="T20" fmla="*/ 931 w 931"/>
                <a:gd name="T21" fmla="*/ 340 h 340"/>
              </a:gdLst>
              <a:ahLst/>
              <a:cxnLst>
                <a:cxn ang="T12">
                  <a:pos x="T0" y="T1"/>
                </a:cxn>
                <a:cxn ang="T13">
                  <a:pos x="T2" y="T3"/>
                </a:cxn>
                <a:cxn ang="T14">
                  <a:pos x="T4" y="T5"/>
                </a:cxn>
                <a:cxn ang="T15">
                  <a:pos x="T6" y="T7"/>
                </a:cxn>
                <a:cxn ang="T16">
                  <a:pos x="T8" y="T9"/>
                </a:cxn>
                <a:cxn ang="T17">
                  <a:pos x="T10" y="T11"/>
                </a:cxn>
              </a:cxnLst>
              <a:rect l="T18" t="T19" r="T20" b="T21"/>
              <a:pathLst>
                <a:path w="931" h="340">
                  <a:moveTo>
                    <a:pt x="930" y="263"/>
                  </a:moveTo>
                  <a:lnTo>
                    <a:pt x="812" y="339"/>
                  </a:lnTo>
                  <a:lnTo>
                    <a:pt x="0" y="78"/>
                  </a:lnTo>
                  <a:lnTo>
                    <a:pt x="119" y="0"/>
                  </a:lnTo>
                  <a:lnTo>
                    <a:pt x="930" y="263"/>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50" name="Freeform 87"/>
            <p:cNvSpPr>
              <a:spLocks/>
            </p:cNvSpPr>
            <p:nvPr/>
          </p:nvSpPr>
          <p:spPr bwMode="auto">
            <a:xfrm>
              <a:off x="1900" y="2307"/>
              <a:ext cx="931" cy="340"/>
            </a:xfrm>
            <a:custGeom>
              <a:avLst/>
              <a:gdLst>
                <a:gd name="T0" fmla="*/ 930 w 931"/>
                <a:gd name="T1" fmla="*/ 263 h 340"/>
                <a:gd name="T2" fmla="*/ 812 w 931"/>
                <a:gd name="T3" fmla="*/ 339 h 340"/>
                <a:gd name="T4" fmla="*/ 0 w 931"/>
                <a:gd name="T5" fmla="*/ 78 h 340"/>
                <a:gd name="T6" fmla="*/ 119 w 931"/>
                <a:gd name="T7" fmla="*/ 0 h 340"/>
                <a:gd name="T8" fmla="*/ 930 w 931"/>
                <a:gd name="T9" fmla="*/ 263 h 340"/>
                <a:gd name="T10" fmla="*/ 930 w 931"/>
                <a:gd name="T11" fmla="*/ 263 h 340"/>
                <a:gd name="T12" fmla="*/ 0 60000 65536"/>
                <a:gd name="T13" fmla="*/ 0 60000 65536"/>
                <a:gd name="T14" fmla="*/ 0 60000 65536"/>
                <a:gd name="T15" fmla="*/ 0 60000 65536"/>
                <a:gd name="T16" fmla="*/ 0 60000 65536"/>
                <a:gd name="T17" fmla="*/ 0 60000 65536"/>
                <a:gd name="T18" fmla="*/ 0 w 931"/>
                <a:gd name="T19" fmla="*/ 0 h 340"/>
                <a:gd name="T20" fmla="*/ 931 w 931"/>
                <a:gd name="T21" fmla="*/ 340 h 340"/>
              </a:gdLst>
              <a:ahLst/>
              <a:cxnLst>
                <a:cxn ang="T12">
                  <a:pos x="T0" y="T1"/>
                </a:cxn>
                <a:cxn ang="T13">
                  <a:pos x="T2" y="T3"/>
                </a:cxn>
                <a:cxn ang="T14">
                  <a:pos x="T4" y="T5"/>
                </a:cxn>
                <a:cxn ang="T15">
                  <a:pos x="T6" y="T7"/>
                </a:cxn>
                <a:cxn ang="T16">
                  <a:pos x="T8" y="T9"/>
                </a:cxn>
                <a:cxn ang="T17">
                  <a:pos x="T10" y="T11"/>
                </a:cxn>
              </a:cxnLst>
              <a:rect l="T18" t="T19" r="T20" b="T21"/>
              <a:pathLst>
                <a:path w="931" h="340">
                  <a:moveTo>
                    <a:pt x="930" y="263"/>
                  </a:moveTo>
                  <a:lnTo>
                    <a:pt x="812" y="339"/>
                  </a:lnTo>
                  <a:lnTo>
                    <a:pt x="0" y="78"/>
                  </a:lnTo>
                  <a:lnTo>
                    <a:pt x="119" y="0"/>
                  </a:lnTo>
                  <a:lnTo>
                    <a:pt x="930" y="263"/>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51" name="Freeform 88"/>
            <p:cNvSpPr>
              <a:spLocks/>
            </p:cNvSpPr>
            <p:nvPr/>
          </p:nvSpPr>
          <p:spPr bwMode="auto">
            <a:xfrm>
              <a:off x="2259" y="2015"/>
              <a:ext cx="213" cy="925"/>
            </a:xfrm>
            <a:custGeom>
              <a:avLst/>
              <a:gdLst>
                <a:gd name="T0" fmla="*/ 212 w 213"/>
                <a:gd name="T1" fmla="*/ 0 h 925"/>
                <a:gd name="T2" fmla="*/ 94 w 213"/>
                <a:gd name="T3" fmla="*/ 77 h 925"/>
                <a:gd name="T4" fmla="*/ 0 w 213"/>
                <a:gd name="T5" fmla="*/ 924 h 925"/>
                <a:gd name="T6" fmla="*/ 119 w 213"/>
                <a:gd name="T7" fmla="*/ 845 h 925"/>
                <a:gd name="T8" fmla="*/ 212 w 213"/>
                <a:gd name="T9" fmla="*/ 0 h 925"/>
                <a:gd name="T10" fmla="*/ 212 w 213"/>
                <a:gd name="T11" fmla="*/ 0 h 925"/>
                <a:gd name="T12" fmla="*/ 0 60000 65536"/>
                <a:gd name="T13" fmla="*/ 0 60000 65536"/>
                <a:gd name="T14" fmla="*/ 0 60000 65536"/>
                <a:gd name="T15" fmla="*/ 0 60000 65536"/>
                <a:gd name="T16" fmla="*/ 0 60000 65536"/>
                <a:gd name="T17" fmla="*/ 0 60000 65536"/>
                <a:gd name="T18" fmla="*/ 0 w 213"/>
                <a:gd name="T19" fmla="*/ 0 h 925"/>
                <a:gd name="T20" fmla="*/ 213 w 213"/>
                <a:gd name="T21" fmla="*/ 925 h 925"/>
              </a:gdLst>
              <a:ahLst/>
              <a:cxnLst>
                <a:cxn ang="T12">
                  <a:pos x="T0" y="T1"/>
                </a:cxn>
                <a:cxn ang="T13">
                  <a:pos x="T2" y="T3"/>
                </a:cxn>
                <a:cxn ang="T14">
                  <a:pos x="T4" y="T5"/>
                </a:cxn>
                <a:cxn ang="T15">
                  <a:pos x="T6" y="T7"/>
                </a:cxn>
                <a:cxn ang="T16">
                  <a:pos x="T8" y="T9"/>
                </a:cxn>
                <a:cxn ang="T17">
                  <a:pos x="T10" y="T11"/>
                </a:cxn>
              </a:cxnLst>
              <a:rect l="T18" t="T19" r="T20" b="T21"/>
              <a:pathLst>
                <a:path w="213" h="925">
                  <a:moveTo>
                    <a:pt x="212" y="0"/>
                  </a:moveTo>
                  <a:lnTo>
                    <a:pt x="94" y="77"/>
                  </a:lnTo>
                  <a:lnTo>
                    <a:pt x="0" y="924"/>
                  </a:lnTo>
                  <a:lnTo>
                    <a:pt x="119" y="845"/>
                  </a:lnTo>
                  <a:lnTo>
                    <a:pt x="212" y="0"/>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52" name="Freeform 89"/>
            <p:cNvSpPr>
              <a:spLocks/>
            </p:cNvSpPr>
            <p:nvPr/>
          </p:nvSpPr>
          <p:spPr bwMode="auto">
            <a:xfrm>
              <a:off x="2259" y="2015"/>
              <a:ext cx="213" cy="925"/>
            </a:xfrm>
            <a:custGeom>
              <a:avLst/>
              <a:gdLst>
                <a:gd name="T0" fmla="*/ 212 w 213"/>
                <a:gd name="T1" fmla="*/ 0 h 925"/>
                <a:gd name="T2" fmla="*/ 94 w 213"/>
                <a:gd name="T3" fmla="*/ 77 h 925"/>
                <a:gd name="T4" fmla="*/ 0 w 213"/>
                <a:gd name="T5" fmla="*/ 924 h 925"/>
                <a:gd name="T6" fmla="*/ 119 w 213"/>
                <a:gd name="T7" fmla="*/ 845 h 925"/>
                <a:gd name="T8" fmla="*/ 212 w 213"/>
                <a:gd name="T9" fmla="*/ 0 h 925"/>
                <a:gd name="T10" fmla="*/ 212 w 213"/>
                <a:gd name="T11" fmla="*/ 0 h 925"/>
                <a:gd name="T12" fmla="*/ 0 60000 65536"/>
                <a:gd name="T13" fmla="*/ 0 60000 65536"/>
                <a:gd name="T14" fmla="*/ 0 60000 65536"/>
                <a:gd name="T15" fmla="*/ 0 60000 65536"/>
                <a:gd name="T16" fmla="*/ 0 60000 65536"/>
                <a:gd name="T17" fmla="*/ 0 60000 65536"/>
                <a:gd name="T18" fmla="*/ 0 w 213"/>
                <a:gd name="T19" fmla="*/ 0 h 925"/>
                <a:gd name="T20" fmla="*/ 213 w 213"/>
                <a:gd name="T21" fmla="*/ 925 h 925"/>
              </a:gdLst>
              <a:ahLst/>
              <a:cxnLst>
                <a:cxn ang="T12">
                  <a:pos x="T0" y="T1"/>
                </a:cxn>
                <a:cxn ang="T13">
                  <a:pos x="T2" y="T3"/>
                </a:cxn>
                <a:cxn ang="T14">
                  <a:pos x="T4" y="T5"/>
                </a:cxn>
                <a:cxn ang="T15">
                  <a:pos x="T6" y="T7"/>
                </a:cxn>
                <a:cxn ang="T16">
                  <a:pos x="T8" y="T9"/>
                </a:cxn>
                <a:cxn ang="T17">
                  <a:pos x="T10" y="T11"/>
                </a:cxn>
              </a:cxnLst>
              <a:rect l="T18" t="T19" r="T20" b="T21"/>
              <a:pathLst>
                <a:path w="213" h="925">
                  <a:moveTo>
                    <a:pt x="212" y="0"/>
                  </a:moveTo>
                  <a:lnTo>
                    <a:pt x="94" y="77"/>
                  </a:lnTo>
                  <a:lnTo>
                    <a:pt x="0" y="924"/>
                  </a:lnTo>
                  <a:lnTo>
                    <a:pt x="119" y="845"/>
                  </a:lnTo>
                  <a:lnTo>
                    <a:pt x="212" y="0"/>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53" name="Freeform 90"/>
            <p:cNvSpPr>
              <a:spLocks/>
            </p:cNvSpPr>
            <p:nvPr/>
          </p:nvSpPr>
          <p:spPr bwMode="auto">
            <a:xfrm>
              <a:off x="1733" y="2429"/>
              <a:ext cx="456" cy="617"/>
            </a:xfrm>
            <a:custGeom>
              <a:avLst/>
              <a:gdLst>
                <a:gd name="T0" fmla="*/ 180 w 456"/>
                <a:gd name="T1" fmla="*/ 338 h 617"/>
                <a:gd name="T2" fmla="*/ 0 w 456"/>
                <a:gd name="T3" fmla="*/ 62 h 617"/>
                <a:gd name="T4" fmla="*/ 99 w 456"/>
                <a:gd name="T5" fmla="*/ 0 h 617"/>
                <a:gd name="T6" fmla="*/ 277 w 456"/>
                <a:gd name="T7" fmla="*/ 275 h 617"/>
                <a:gd name="T8" fmla="*/ 455 w 456"/>
                <a:gd name="T9" fmla="*/ 551 h 617"/>
                <a:gd name="T10" fmla="*/ 355 w 456"/>
                <a:gd name="T11" fmla="*/ 616 h 617"/>
                <a:gd name="T12" fmla="*/ 180 w 456"/>
                <a:gd name="T13" fmla="*/ 338 h 617"/>
                <a:gd name="T14" fmla="*/ 180 w 456"/>
                <a:gd name="T15" fmla="*/ 338 h 617"/>
                <a:gd name="T16" fmla="*/ 0 60000 65536"/>
                <a:gd name="T17" fmla="*/ 0 60000 65536"/>
                <a:gd name="T18" fmla="*/ 0 60000 65536"/>
                <a:gd name="T19" fmla="*/ 0 60000 65536"/>
                <a:gd name="T20" fmla="*/ 0 60000 65536"/>
                <a:gd name="T21" fmla="*/ 0 60000 65536"/>
                <a:gd name="T22" fmla="*/ 0 60000 65536"/>
                <a:gd name="T23" fmla="*/ 0 60000 65536"/>
                <a:gd name="T24" fmla="*/ 0 w 456"/>
                <a:gd name="T25" fmla="*/ 0 h 617"/>
                <a:gd name="T26" fmla="*/ 456 w 456"/>
                <a:gd name="T27" fmla="*/ 617 h 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6" h="617">
                  <a:moveTo>
                    <a:pt x="180" y="338"/>
                  </a:moveTo>
                  <a:lnTo>
                    <a:pt x="0" y="62"/>
                  </a:lnTo>
                  <a:lnTo>
                    <a:pt x="99" y="0"/>
                  </a:lnTo>
                  <a:lnTo>
                    <a:pt x="277" y="275"/>
                  </a:lnTo>
                  <a:lnTo>
                    <a:pt x="455" y="551"/>
                  </a:lnTo>
                  <a:lnTo>
                    <a:pt x="355" y="616"/>
                  </a:lnTo>
                  <a:lnTo>
                    <a:pt x="180" y="338"/>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54" name="Freeform 91"/>
            <p:cNvSpPr>
              <a:spLocks/>
            </p:cNvSpPr>
            <p:nvPr/>
          </p:nvSpPr>
          <p:spPr bwMode="auto">
            <a:xfrm>
              <a:off x="1733" y="2429"/>
              <a:ext cx="456" cy="617"/>
            </a:xfrm>
            <a:custGeom>
              <a:avLst/>
              <a:gdLst>
                <a:gd name="T0" fmla="*/ 180 w 456"/>
                <a:gd name="T1" fmla="*/ 338 h 617"/>
                <a:gd name="T2" fmla="*/ 0 w 456"/>
                <a:gd name="T3" fmla="*/ 62 h 617"/>
                <a:gd name="T4" fmla="*/ 99 w 456"/>
                <a:gd name="T5" fmla="*/ 0 h 617"/>
                <a:gd name="T6" fmla="*/ 277 w 456"/>
                <a:gd name="T7" fmla="*/ 275 h 617"/>
                <a:gd name="T8" fmla="*/ 455 w 456"/>
                <a:gd name="T9" fmla="*/ 551 h 617"/>
                <a:gd name="T10" fmla="*/ 355 w 456"/>
                <a:gd name="T11" fmla="*/ 616 h 617"/>
                <a:gd name="T12" fmla="*/ 180 w 456"/>
                <a:gd name="T13" fmla="*/ 338 h 617"/>
                <a:gd name="T14" fmla="*/ 180 w 456"/>
                <a:gd name="T15" fmla="*/ 338 h 617"/>
                <a:gd name="T16" fmla="*/ 0 60000 65536"/>
                <a:gd name="T17" fmla="*/ 0 60000 65536"/>
                <a:gd name="T18" fmla="*/ 0 60000 65536"/>
                <a:gd name="T19" fmla="*/ 0 60000 65536"/>
                <a:gd name="T20" fmla="*/ 0 60000 65536"/>
                <a:gd name="T21" fmla="*/ 0 60000 65536"/>
                <a:gd name="T22" fmla="*/ 0 60000 65536"/>
                <a:gd name="T23" fmla="*/ 0 60000 65536"/>
                <a:gd name="T24" fmla="*/ 0 w 456"/>
                <a:gd name="T25" fmla="*/ 0 h 617"/>
                <a:gd name="T26" fmla="*/ 456 w 456"/>
                <a:gd name="T27" fmla="*/ 617 h 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6" h="617">
                  <a:moveTo>
                    <a:pt x="180" y="338"/>
                  </a:moveTo>
                  <a:lnTo>
                    <a:pt x="0" y="62"/>
                  </a:lnTo>
                  <a:lnTo>
                    <a:pt x="99" y="0"/>
                  </a:lnTo>
                  <a:lnTo>
                    <a:pt x="277" y="275"/>
                  </a:lnTo>
                  <a:lnTo>
                    <a:pt x="455" y="551"/>
                  </a:lnTo>
                  <a:lnTo>
                    <a:pt x="355" y="616"/>
                  </a:lnTo>
                  <a:lnTo>
                    <a:pt x="180" y="338"/>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55" name="Freeform 92"/>
            <p:cNvSpPr>
              <a:spLocks/>
            </p:cNvSpPr>
            <p:nvPr/>
          </p:nvSpPr>
          <p:spPr bwMode="auto">
            <a:xfrm>
              <a:off x="3134" y="1512"/>
              <a:ext cx="190" cy="141"/>
            </a:xfrm>
            <a:custGeom>
              <a:avLst/>
              <a:gdLst>
                <a:gd name="T0" fmla="*/ 189 w 190"/>
                <a:gd name="T1" fmla="*/ 140 h 141"/>
                <a:gd name="T2" fmla="*/ 172 w 190"/>
                <a:gd name="T3" fmla="*/ 137 h 141"/>
                <a:gd name="T4" fmla="*/ 151 w 190"/>
                <a:gd name="T5" fmla="*/ 135 h 141"/>
                <a:gd name="T6" fmla="*/ 129 w 190"/>
                <a:gd name="T7" fmla="*/ 131 h 141"/>
                <a:gd name="T8" fmla="*/ 110 w 190"/>
                <a:gd name="T9" fmla="*/ 124 h 141"/>
                <a:gd name="T10" fmla="*/ 90 w 190"/>
                <a:gd name="T11" fmla="*/ 120 h 141"/>
                <a:gd name="T12" fmla="*/ 71 w 190"/>
                <a:gd name="T13" fmla="*/ 114 h 141"/>
                <a:gd name="T14" fmla="*/ 53 w 190"/>
                <a:gd name="T15" fmla="*/ 108 h 141"/>
                <a:gd name="T16" fmla="*/ 39 w 190"/>
                <a:gd name="T17" fmla="*/ 101 h 141"/>
                <a:gd name="T18" fmla="*/ 28 w 190"/>
                <a:gd name="T19" fmla="*/ 94 h 141"/>
                <a:gd name="T20" fmla="*/ 23 w 190"/>
                <a:gd name="T21" fmla="*/ 87 h 141"/>
                <a:gd name="T22" fmla="*/ 23 w 190"/>
                <a:gd name="T23" fmla="*/ 87 h 141"/>
                <a:gd name="T24" fmla="*/ 18 w 190"/>
                <a:gd name="T25" fmla="*/ 80 h 141"/>
                <a:gd name="T26" fmla="*/ 12 w 190"/>
                <a:gd name="T27" fmla="*/ 71 h 141"/>
                <a:gd name="T28" fmla="*/ 7 w 190"/>
                <a:gd name="T29" fmla="*/ 63 h 141"/>
                <a:gd name="T30" fmla="*/ 5 w 190"/>
                <a:gd name="T31" fmla="*/ 55 h 141"/>
                <a:gd name="T32" fmla="*/ 2 w 190"/>
                <a:gd name="T33" fmla="*/ 46 h 141"/>
                <a:gd name="T34" fmla="*/ 0 w 190"/>
                <a:gd name="T35" fmla="*/ 36 h 141"/>
                <a:gd name="T36" fmla="*/ 0 w 190"/>
                <a:gd name="T37" fmla="*/ 27 h 141"/>
                <a:gd name="T38" fmla="*/ 0 w 190"/>
                <a:gd name="T39" fmla="*/ 17 h 141"/>
                <a:gd name="T40" fmla="*/ 2 w 190"/>
                <a:gd name="T41" fmla="*/ 8 h 141"/>
                <a:gd name="T42" fmla="*/ 5 w 190"/>
                <a:gd name="T43" fmla="*/ 0 h 141"/>
                <a:gd name="T44" fmla="*/ 189 w 190"/>
                <a:gd name="T45" fmla="*/ 140 h 14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0"/>
                <a:gd name="T70" fmla="*/ 0 h 141"/>
                <a:gd name="T71" fmla="*/ 190 w 190"/>
                <a:gd name="T72" fmla="*/ 141 h 14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0" h="141">
                  <a:moveTo>
                    <a:pt x="189" y="140"/>
                  </a:moveTo>
                  <a:lnTo>
                    <a:pt x="172" y="137"/>
                  </a:lnTo>
                  <a:lnTo>
                    <a:pt x="151" y="135"/>
                  </a:lnTo>
                  <a:lnTo>
                    <a:pt x="129" y="131"/>
                  </a:lnTo>
                  <a:lnTo>
                    <a:pt x="110" y="124"/>
                  </a:lnTo>
                  <a:lnTo>
                    <a:pt x="90" y="120"/>
                  </a:lnTo>
                  <a:lnTo>
                    <a:pt x="71" y="114"/>
                  </a:lnTo>
                  <a:lnTo>
                    <a:pt x="53" y="108"/>
                  </a:lnTo>
                  <a:lnTo>
                    <a:pt x="39" y="101"/>
                  </a:lnTo>
                  <a:lnTo>
                    <a:pt x="28" y="94"/>
                  </a:lnTo>
                  <a:lnTo>
                    <a:pt x="23" y="87"/>
                  </a:lnTo>
                  <a:lnTo>
                    <a:pt x="18" y="80"/>
                  </a:lnTo>
                  <a:lnTo>
                    <a:pt x="12" y="71"/>
                  </a:lnTo>
                  <a:lnTo>
                    <a:pt x="7" y="63"/>
                  </a:lnTo>
                  <a:lnTo>
                    <a:pt x="5" y="55"/>
                  </a:lnTo>
                  <a:lnTo>
                    <a:pt x="2" y="46"/>
                  </a:lnTo>
                  <a:lnTo>
                    <a:pt x="0" y="36"/>
                  </a:lnTo>
                  <a:lnTo>
                    <a:pt x="0" y="27"/>
                  </a:lnTo>
                  <a:lnTo>
                    <a:pt x="0" y="17"/>
                  </a:lnTo>
                  <a:lnTo>
                    <a:pt x="2" y="8"/>
                  </a:lnTo>
                  <a:lnTo>
                    <a:pt x="5" y="0"/>
                  </a:lnTo>
                  <a:lnTo>
                    <a:pt x="189" y="140"/>
                  </a:lnTo>
                </a:path>
              </a:pathLst>
            </a:custGeom>
            <a:solidFill>
              <a:srgbClr val="7C6000"/>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56" name="Freeform 93"/>
            <p:cNvSpPr>
              <a:spLocks/>
            </p:cNvSpPr>
            <p:nvPr/>
          </p:nvSpPr>
          <p:spPr bwMode="auto">
            <a:xfrm>
              <a:off x="3134" y="1512"/>
              <a:ext cx="190" cy="141"/>
            </a:xfrm>
            <a:custGeom>
              <a:avLst/>
              <a:gdLst>
                <a:gd name="T0" fmla="*/ 189 w 190"/>
                <a:gd name="T1" fmla="*/ 140 h 141"/>
                <a:gd name="T2" fmla="*/ 172 w 190"/>
                <a:gd name="T3" fmla="*/ 137 h 141"/>
                <a:gd name="T4" fmla="*/ 151 w 190"/>
                <a:gd name="T5" fmla="*/ 135 h 141"/>
                <a:gd name="T6" fmla="*/ 129 w 190"/>
                <a:gd name="T7" fmla="*/ 131 h 141"/>
                <a:gd name="T8" fmla="*/ 110 w 190"/>
                <a:gd name="T9" fmla="*/ 124 h 141"/>
                <a:gd name="T10" fmla="*/ 90 w 190"/>
                <a:gd name="T11" fmla="*/ 120 h 141"/>
                <a:gd name="T12" fmla="*/ 71 w 190"/>
                <a:gd name="T13" fmla="*/ 114 h 141"/>
                <a:gd name="T14" fmla="*/ 53 w 190"/>
                <a:gd name="T15" fmla="*/ 108 h 141"/>
                <a:gd name="T16" fmla="*/ 39 w 190"/>
                <a:gd name="T17" fmla="*/ 101 h 141"/>
                <a:gd name="T18" fmla="*/ 28 w 190"/>
                <a:gd name="T19" fmla="*/ 94 h 141"/>
                <a:gd name="T20" fmla="*/ 23 w 190"/>
                <a:gd name="T21" fmla="*/ 87 h 141"/>
                <a:gd name="T22" fmla="*/ 23 w 190"/>
                <a:gd name="T23" fmla="*/ 87 h 141"/>
                <a:gd name="T24" fmla="*/ 18 w 190"/>
                <a:gd name="T25" fmla="*/ 80 h 141"/>
                <a:gd name="T26" fmla="*/ 12 w 190"/>
                <a:gd name="T27" fmla="*/ 71 h 141"/>
                <a:gd name="T28" fmla="*/ 7 w 190"/>
                <a:gd name="T29" fmla="*/ 63 h 141"/>
                <a:gd name="T30" fmla="*/ 5 w 190"/>
                <a:gd name="T31" fmla="*/ 55 h 141"/>
                <a:gd name="T32" fmla="*/ 2 w 190"/>
                <a:gd name="T33" fmla="*/ 46 h 141"/>
                <a:gd name="T34" fmla="*/ 0 w 190"/>
                <a:gd name="T35" fmla="*/ 36 h 141"/>
                <a:gd name="T36" fmla="*/ 0 w 190"/>
                <a:gd name="T37" fmla="*/ 27 h 141"/>
                <a:gd name="T38" fmla="*/ 0 w 190"/>
                <a:gd name="T39" fmla="*/ 17 h 141"/>
                <a:gd name="T40" fmla="*/ 2 w 190"/>
                <a:gd name="T41" fmla="*/ 8 h 141"/>
                <a:gd name="T42" fmla="*/ 5 w 190"/>
                <a:gd name="T43" fmla="*/ 0 h 1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0"/>
                <a:gd name="T67" fmla="*/ 0 h 141"/>
                <a:gd name="T68" fmla="*/ 190 w 190"/>
                <a:gd name="T69" fmla="*/ 141 h 14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0" h="141">
                  <a:moveTo>
                    <a:pt x="189" y="140"/>
                  </a:moveTo>
                  <a:lnTo>
                    <a:pt x="172" y="137"/>
                  </a:lnTo>
                  <a:lnTo>
                    <a:pt x="151" y="135"/>
                  </a:lnTo>
                  <a:lnTo>
                    <a:pt x="129" y="131"/>
                  </a:lnTo>
                  <a:lnTo>
                    <a:pt x="110" y="124"/>
                  </a:lnTo>
                  <a:lnTo>
                    <a:pt x="90" y="120"/>
                  </a:lnTo>
                  <a:lnTo>
                    <a:pt x="71" y="114"/>
                  </a:lnTo>
                  <a:lnTo>
                    <a:pt x="53" y="108"/>
                  </a:lnTo>
                  <a:lnTo>
                    <a:pt x="39" y="101"/>
                  </a:lnTo>
                  <a:lnTo>
                    <a:pt x="28" y="94"/>
                  </a:lnTo>
                  <a:lnTo>
                    <a:pt x="23" y="87"/>
                  </a:lnTo>
                  <a:lnTo>
                    <a:pt x="18" y="80"/>
                  </a:lnTo>
                  <a:lnTo>
                    <a:pt x="12" y="71"/>
                  </a:lnTo>
                  <a:lnTo>
                    <a:pt x="7" y="63"/>
                  </a:lnTo>
                  <a:lnTo>
                    <a:pt x="5" y="55"/>
                  </a:lnTo>
                  <a:lnTo>
                    <a:pt x="2" y="46"/>
                  </a:lnTo>
                  <a:lnTo>
                    <a:pt x="0" y="36"/>
                  </a:lnTo>
                  <a:lnTo>
                    <a:pt x="0" y="27"/>
                  </a:lnTo>
                  <a:lnTo>
                    <a:pt x="0" y="17"/>
                  </a:lnTo>
                  <a:lnTo>
                    <a:pt x="2" y="8"/>
                  </a:lnTo>
                  <a:lnTo>
                    <a:pt x="5" y="0"/>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57" name="Freeform 94"/>
            <p:cNvSpPr>
              <a:spLocks/>
            </p:cNvSpPr>
            <p:nvPr/>
          </p:nvSpPr>
          <p:spPr bwMode="auto">
            <a:xfrm>
              <a:off x="3207" y="1580"/>
              <a:ext cx="167" cy="130"/>
            </a:xfrm>
            <a:custGeom>
              <a:avLst/>
              <a:gdLst>
                <a:gd name="T0" fmla="*/ 166 w 167"/>
                <a:gd name="T1" fmla="*/ 129 h 130"/>
                <a:gd name="T2" fmla="*/ 153 w 167"/>
                <a:gd name="T3" fmla="*/ 124 h 130"/>
                <a:gd name="T4" fmla="*/ 138 w 167"/>
                <a:gd name="T5" fmla="*/ 121 h 130"/>
                <a:gd name="T6" fmla="*/ 124 w 167"/>
                <a:gd name="T7" fmla="*/ 116 h 130"/>
                <a:gd name="T8" fmla="*/ 111 w 167"/>
                <a:gd name="T9" fmla="*/ 112 h 130"/>
                <a:gd name="T10" fmla="*/ 96 w 167"/>
                <a:gd name="T11" fmla="*/ 105 h 130"/>
                <a:gd name="T12" fmla="*/ 82 w 167"/>
                <a:gd name="T13" fmla="*/ 99 h 130"/>
                <a:gd name="T14" fmla="*/ 67 w 167"/>
                <a:gd name="T15" fmla="*/ 93 h 130"/>
                <a:gd name="T16" fmla="*/ 54 w 167"/>
                <a:gd name="T17" fmla="*/ 87 h 130"/>
                <a:gd name="T18" fmla="*/ 41 w 167"/>
                <a:gd name="T19" fmla="*/ 76 h 130"/>
                <a:gd name="T20" fmla="*/ 29 w 167"/>
                <a:gd name="T21" fmla="*/ 66 h 130"/>
                <a:gd name="T22" fmla="*/ 29 w 167"/>
                <a:gd name="T23" fmla="*/ 66 h 130"/>
                <a:gd name="T24" fmla="*/ 18 w 167"/>
                <a:gd name="T25" fmla="*/ 55 h 130"/>
                <a:gd name="T26" fmla="*/ 9 w 167"/>
                <a:gd name="T27" fmla="*/ 47 h 130"/>
                <a:gd name="T28" fmla="*/ 4 w 167"/>
                <a:gd name="T29" fmla="*/ 38 h 130"/>
                <a:gd name="T30" fmla="*/ 2 w 167"/>
                <a:gd name="T31" fmla="*/ 29 h 130"/>
                <a:gd name="T32" fmla="*/ 0 w 167"/>
                <a:gd name="T33" fmla="*/ 23 h 130"/>
                <a:gd name="T34" fmla="*/ 0 w 167"/>
                <a:gd name="T35" fmla="*/ 17 h 130"/>
                <a:gd name="T36" fmla="*/ 0 w 167"/>
                <a:gd name="T37" fmla="*/ 13 h 130"/>
                <a:gd name="T38" fmla="*/ 2 w 167"/>
                <a:gd name="T39" fmla="*/ 8 h 130"/>
                <a:gd name="T40" fmla="*/ 2 w 167"/>
                <a:gd name="T41" fmla="*/ 4 h 130"/>
                <a:gd name="T42" fmla="*/ 4 w 167"/>
                <a:gd name="T43" fmla="*/ 0 h 130"/>
                <a:gd name="T44" fmla="*/ 4 w 167"/>
                <a:gd name="T45" fmla="*/ 0 h 130"/>
                <a:gd name="T46" fmla="*/ 4 w 167"/>
                <a:gd name="T47" fmla="*/ 0 h 130"/>
                <a:gd name="T48" fmla="*/ 9 w 167"/>
                <a:gd name="T49" fmla="*/ 0 h 130"/>
                <a:gd name="T50" fmla="*/ 16 w 167"/>
                <a:gd name="T51" fmla="*/ 2 h 130"/>
                <a:gd name="T52" fmla="*/ 27 w 167"/>
                <a:gd name="T53" fmla="*/ 4 h 130"/>
                <a:gd name="T54" fmla="*/ 37 w 167"/>
                <a:gd name="T55" fmla="*/ 8 h 130"/>
                <a:gd name="T56" fmla="*/ 50 w 167"/>
                <a:gd name="T57" fmla="*/ 11 h 130"/>
                <a:gd name="T58" fmla="*/ 60 w 167"/>
                <a:gd name="T59" fmla="*/ 15 h 130"/>
                <a:gd name="T60" fmla="*/ 71 w 167"/>
                <a:gd name="T61" fmla="*/ 17 h 130"/>
                <a:gd name="T62" fmla="*/ 82 w 167"/>
                <a:gd name="T63" fmla="*/ 22 h 130"/>
                <a:gd name="T64" fmla="*/ 87 w 167"/>
                <a:gd name="T65" fmla="*/ 25 h 130"/>
                <a:gd name="T66" fmla="*/ 166 w 167"/>
                <a:gd name="T67" fmla="*/ 129 h 1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7"/>
                <a:gd name="T103" fmla="*/ 0 h 130"/>
                <a:gd name="T104" fmla="*/ 167 w 167"/>
                <a:gd name="T105" fmla="*/ 130 h 1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7" h="130">
                  <a:moveTo>
                    <a:pt x="166" y="129"/>
                  </a:moveTo>
                  <a:lnTo>
                    <a:pt x="153" y="124"/>
                  </a:lnTo>
                  <a:lnTo>
                    <a:pt x="138" y="121"/>
                  </a:lnTo>
                  <a:lnTo>
                    <a:pt x="124" y="116"/>
                  </a:lnTo>
                  <a:lnTo>
                    <a:pt x="111" y="112"/>
                  </a:lnTo>
                  <a:lnTo>
                    <a:pt x="96" y="105"/>
                  </a:lnTo>
                  <a:lnTo>
                    <a:pt x="82" y="99"/>
                  </a:lnTo>
                  <a:lnTo>
                    <a:pt x="67" y="93"/>
                  </a:lnTo>
                  <a:lnTo>
                    <a:pt x="54" y="87"/>
                  </a:lnTo>
                  <a:lnTo>
                    <a:pt x="41" y="76"/>
                  </a:lnTo>
                  <a:lnTo>
                    <a:pt x="29" y="66"/>
                  </a:lnTo>
                  <a:lnTo>
                    <a:pt x="18" y="55"/>
                  </a:lnTo>
                  <a:lnTo>
                    <a:pt x="9" y="47"/>
                  </a:lnTo>
                  <a:lnTo>
                    <a:pt x="4" y="38"/>
                  </a:lnTo>
                  <a:lnTo>
                    <a:pt x="2" y="29"/>
                  </a:lnTo>
                  <a:lnTo>
                    <a:pt x="0" y="23"/>
                  </a:lnTo>
                  <a:lnTo>
                    <a:pt x="0" y="17"/>
                  </a:lnTo>
                  <a:lnTo>
                    <a:pt x="0" y="13"/>
                  </a:lnTo>
                  <a:lnTo>
                    <a:pt x="2" y="8"/>
                  </a:lnTo>
                  <a:lnTo>
                    <a:pt x="2" y="4"/>
                  </a:lnTo>
                  <a:lnTo>
                    <a:pt x="4" y="0"/>
                  </a:lnTo>
                  <a:lnTo>
                    <a:pt x="9" y="0"/>
                  </a:lnTo>
                  <a:lnTo>
                    <a:pt x="16" y="2"/>
                  </a:lnTo>
                  <a:lnTo>
                    <a:pt x="27" y="4"/>
                  </a:lnTo>
                  <a:lnTo>
                    <a:pt x="37" y="8"/>
                  </a:lnTo>
                  <a:lnTo>
                    <a:pt x="50" y="11"/>
                  </a:lnTo>
                  <a:lnTo>
                    <a:pt x="60" y="15"/>
                  </a:lnTo>
                  <a:lnTo>
                    <a:pt x="71" y="17"/>
                  </a:lnTo>
                  <a:lnTo>
                    <a:pt x="82" y="22"/>
                  </a:lnTo>
                  <a:lnTo>
                    <a:pt x="87" y="25"/>
                  </a:lnTo>
                  <a:lnTo>
                    <a:pt x="166" y="129"/>
                  </a:lnTo>
                </a:path>
              </a:pathLst>
            </a:custGeom>
            <a:solidFill>
              <a:srgbClr val="7C6000"/>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58" name="Freeform 95"/>
            <p:cNvSpPr>
              <a:spLocks/>
            </p:cNvSpPr>
            <p:nvPr/>
          </p:nvSpPr>
          <p:spPr bwMode="auto">
            <a:xfrm>
              <a:off x="3207" y="1580"/>
              <a:ext cx="167" cy="130"/>
            </a:xfrm>
            <a:custGeom>
              <a:avLst/>
              <a:gdLst>
                <a:gd name="T0" fmla="*/ 166 w 167"/>
                <a:gd name="T1" fmla="*/ 129 h 130"/>
                <a:gd name="T2" fmla="*/ 153 w 167"/>
                <a:gd name="T3" fmla="*/ 124 h 130"/>
                <a:gd name="T4" fmla="*/ 138 w 167"/>
                <a:gd name="T5" fmla="*/ 121 h 130"/>
                <a:gd name="T6" fmla="*/ 124 w 167"/>
                <a:gd name="T7" fmla="*/ 116 h 130"/>
                <a:gd name="T8" fmla="*/ 111 w 167"/>
                <a:gd name="T9" fmla="*/ 112 h 130"/>
                <a:gd name="T10" fmla="*/ 96 w 167"/>
                <a:gd name="T11" fmla="*/ 105 h 130"/>
                <a:gd name="T12" fmla="*/ 82 w 167"/>
                <a:gd name="T13" fmla="*/ 99 h 130"/>
                <a:gd name="T14" fmla="*/ 67 w 167"/>
                <a:gd name="T15" fmla="*/ 93 h 130"/>
                <a:gd name="T16" fmla="*/ 54 w 167"/>
                <a:gd name="T17" fmla="*/ 87 h 130"/>
                <a:gd name="T18" fmla="*/ 41 w 167"/>
                <a:gd name="T19" fmla="*/ 76 h 130"/>
                <a:gd name="T20" fmla="*/ 29 w 167"/>
                <a:gd name="T21" fmla="*/ 66 h 130"/>
                <a:gd name="T22" fmla="*/ 29 w 167"/>
                <a:gd name="T23" fmla="*/ 66 h 130"/>
                <a:gd name="T24" fmla="*/ 18 w 167"/>
                <a:gd name="T25" fmla="*/ 55 h 130"/>
                <a:gd name="T26" fmla="*/ 9 w 167"/>
                <a:gd name="T27" fmla="*/ 47 h 130"/>
                <a:gd name="T28" fmla="*/ 4 w 167"/>
                <a:gd name="T29" fmla="*/ 38 h 130"/>
                <a:gd name="T30" fmla="*/ 2 w 167"/>
                <a:gd name="T31" fmla="*/ 29 h 130"/>
                <a:gd name="T32" fmla="*/ 0 w 167"/>
                <a:gd name="T33" fmla="*/ 23 h 130"/>
                <a:gd name="T34" fmla="*/ 0 w 167"/>
                <a:gd name="T35" fmla="*/ 17 h 130"/>
                <a:gd name="T36" fmla="*/ 0 w 167"/>
                <a:gd name="T37" fmla="*/ 13 h 130"/>
                <a:gd name="T38" fmla="*/ 2 w 167"/>
                <a:gd name="T39" fmla="*/ 8 h 130"/>
                <a:gd name="T40" fmla="*/ 2 w 167"/>
                <a:gd name="T41" fmla="*/ 4 h 130"/>
                <a:gd name="T42" fmla="*/ 4 w 167"/>
                <a:gd name="T43" fmla="*/ 0 h 130"/>
                <a:gd name="T44" fmla="*/ 4 w 167"/>
                <a:gd name="T45" fmla="*/ 0 h 130"/>
                <a:gd name="T46" fmla="*/ 4 w 167"/>
                <a:gd name="T47" fmla="*/ 0 h 130"/>
                <a:gd name="T48" fmla="*/ 9 w 167"/>
                <a:gd name="T49" fmla="*/ 0 h 130"/>
                <a:gd name="T50" fmla="*/ 16 w 167"/>
                <a:gd name="T51" fmla="*/ 2 h 130"/>
                <a:gd name="T52" fmla="*/ 27 w 167"/>
                <a:gd name="T53" fmla="*/ 4 h 130"/>
                <a:gd name="T54" fmla="*/ 37 w 167"/>
                <a:gd name="T55" fmla="*/ 8 h 130"/>
                <a:gd name="T56" fmla="*/ 50 w 167"/>
                <a:gd name="T57" fmla="*/ 11 h 130"/>
                <a:gd name="T58" fmla="*/ 60 w 167"/>
                <a:gd name="T59" fmla="*/ 15 h 130"/>
                <a:gd name="T60" fmla="*/ 71 w 167"/>
                <a:gd name="T61" fmla="*/ 17 h 130"/>
                <a:gd name="T62" fmla="*/ 82 w 167"/>
                <a:gd name="T63" fmla="*/ 22 h 130"/>
                <a:gd name="T64" fmla="*/ 87 w 167"/>
                <a:gd name="T65" fmla="*/ 25 h 1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7"/>
                <a:gd name="T100" fmla="*/ 0 h 130"/>
                <a:gd name="T101" fmla="*/ 167 w 167"/>
                <a:gd name="T102" fmla="*/ 130 h 1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7" h="130">
                  <a:moveTo>
                    <a:pt x="166" y="129"/>
                  </a:moveTo>
                  <a:lnTo>
                    <a:pt x="153" y="124"/>
                  </a:lnTo>
                  <a:lnTo>
                    <a:pt x="138" y="121"/>
                  </a:lnTo>
                  <a:lnTo>
                    <a:pt x="124" y="116"/>
                  </a:lnTo>
                  <a:lnTo>
                    <a:pt x="111" y="112"/>
                  </a:lnTo>
                  <a:lnTo>
                    <a:pt x="96" y="105"/>
                  </a:lnTo>
                  <a:lnTo>
                    <a:pt x="82" y="99"/>
                  </a:lnTo>
                  <a:lnTo>
                    <a:pt x="67" y="93"/>
                  </a:lnTo>
                  <a:lnTo>
                    <a:pt x="54" y="87"/>
                  </a:lnTo>
                  <a:lnTo>
                    <a:pt x="41" y="76"/>
                  </a:lnTo>
                  <a:lnTo>
                    <a:pt x="29" y="66"/>
                  </a:lnTo>
                  <a:lnTo>
                    <a:pt x="18" y="55"/>
                  </a:lnTo>
                  <a:lnTo>
                    <a:pt x="9" y="47"/>
                  </a:lnTo>
                  <a:lnTo>
                    <a:pt x="4" y="38"/>
                  </a:lnTo>
                  <a:lnTo>
                    <a:pt x="2" y="29"/>
                  </a:lnTo>
                  <a:lnTo>
                    <a:pt x="0" y="23"/>
                  </a:lnTo>
                  <a:lnTo>
                    <a:pt x="0" y="17"/>
                  </a:lnTo>
                  <a:lnTo>
                    <a:pt x="0" y="13"/>
                  </a:lnTo>
                  <a:lnTo>
                    <a:pt x="2" y="8"/>
                  </a:lnTo>
                  <a:lnTo>
                    <a:pt x="2" y="4"/>
                  </a:lnTo>
                  <a:lnTo>
                    <a:pt x="4" y="0"/>
                  </a:lnTo>
                  <a:lnTo>
                    <a:pt x="9" y="0"/>
                  </a:lnTo>
                  <a:lnTo>
                    <a:pt x="16" y="2"/>
                  </a:lnTo>
                  <a:lnTo>
                    <a:pt x="27" y="4"/>
                  </a:lnTo>
                  <a:lnTo>
                    <a:pt x="37" y="8"/>
                  </a:lnTo>
                  <a:lnTo>
                    <a:pt x="50" y="11"/>
                  </a:lnTo>
                  <a:lnTo>
                    <a:pt x="60" y="15"/>
                  </a:lnTo>
                  <a:lnTo>
                    <a:pt x="71" y="17"/>
                  </a:lnTo>
                  <a:lnTo>
                    <a:pt x="82" y="22"/>
                  </a:lnTo>
                  <a:lnTo>
                    <a:pt x="87" y="25"/>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59" name="Freeform 96"/>
            <p:cNvSpPr>
              <a:spLocks/>
            </p:cNvSpPr>
            <p:nvPr/>
          </p:nvSpPr>
          <p:spPr bwMode="auto">
            <a:xfrm>
              <a:off x="3286" y="1678"/>
              <a:ext cx="131" cy="95"/>
            </a:xfrm>
            <a:custGeom>
              <a:avLst/>
              <a:gdLst>
                <a:gd name="T0" fmla="*/ 130 w 131"/>
                <a:gd name="T1" fmla="*/ 94 h 95"/>
                <a:gd name="T2" fmla="*/ 115 w 131"/>
                <a:gd name="T3" fmla="*/ 87 h 95"/>
                <a:gd name="T4" fmla="*/ 99 w 131"/>
                <a:gd name="T5" fmla="*/ 80 h 95"/>
                <a:gd name="T6" fmla="*/ 83 w 131"/>
                <a:gd name="T7" fmla="*/ 76 h 95"/>
                <a:gd name="T8" fmla="*/ 69 w 131"/>
                <a:gd name="T9" fmla="*/ 70 h 95"/>
                <a:gd name="T10" fmla="*/ 56 w 131"/>
                <a:gd name="T11" fmla="*/ 64 h 95"/>
                <a:gd name="T12" fmla="*/ 44 w 131"/>
                <a:gd name="T13" fmla="*/ 57 h 95"/>
                <a:gd name="T14" fmla="*/ 30 w 131"/>
                <a:gd name="T15" fmla="*/ 47 h 95"/>
                <a:gd name="T16" fmla="*/ 18 w 131"/>
                <a:gd name="T17" fmla="*/ 36 h 95"/>
                <a:gd name="T18" fmla="*/ 7 w 131"/>
                <a:gd name="T19" fmla="*/ 24 h 95"/>
                <a:gd name="T20" fmla="*/ 0 w 131"/>
                <a:gd name="T21" fmla="*/ 11 h 95"/>
                <a:gd name="T22" fmla="*/ 0 w 131"/>
                <a:gd name="T23" fmla="*/ 11 h 95"/>
                <a:gd name="T24" fmla="*/ 2 w 131"/>
                <a:gd name="T25" fmla="*/ 11 h 95"/>
                <a:gd name="T26" fmla="*/ 3 w 131"/>
                <a:gd name="T27" fmla="*/ 8 h 95"/>
                <a:gd name="T28" fmla="*/ 7 w 131"/>
                <a:gd name="T29" fmla="*/ 6 h 95"/>
                <a:gd name="T30" fmla="*/ 14 w 131"/>
                <a:gd name="T31" fmla="*/ 4 h 95"/>
                <a:gd name="T32" fmla="*/ 23 w 131"/>
                <a:gd name="T33" fmla="*/ 2 h 95"/>
                <a:gd name="T34" fmla="*/ 30 w 131"/>
                <a:gd name="T35" fmla="*/ 2 h 95"/>
                <a:gd name="T36" fmla="*/ 41 w 131"/>
                <a:gd name="T37" fmla="*/ 0 h 95"/>
                <a:gd name="T38" fmla="*/ 53 w 131"/>
                <a:gd name="T39" fmla="*/ 0 h 95"/>
                <a:gd name="T40" fmla="*/ 65 w 131"/>
                <a:gd name="T41" fmla="*/ 2 h 95"/>
                <a:gd name="T42" fmla="*/ 78 w 131"/>
                <a:gd name="T43" fmla="*/ 6 h 95"/>
                <a:gd name="T44" fmla="*/ 130 w 131"/>
                <a:gd name="T45" fmla="*/ 94 h 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1"/>
                <a:gd name="T70" fmla="*/ 0 h 95"/>
                <a:gd name="T71" fmla="*/ 131 w 131"/>
                <a:gd name="T72" fmla="*/ 95 h 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1" h="95">
                  <a:moveTo>
                    <a:pt x="130" y="94"/>
                  </a:moveTo>
                  <a:lnTo>
                    <a:pt x="115" y="87"/>
                  </a:lnTo>
                  <a:lnTo>
                    <a:pt x="99" y="80"/>
                  </a:lnTo>
                  <a:lnTo>
                    <a:pt x="83" y="76"/>
                  </a:lnTo>
                  <a:lnTo>
                    <a:pt x="69" y="70"/>
                  </a:lnTo>
                  <a:lnTo>
                    <a:pt x="56" y="64"/>
                  </a:lnTo>
                  <a:lnTo>
                    <a:pt x="44" y="57"/>
                  </a:lnTo>
                  <a:lnTo>
                    <a:pt x="30" y="47"/>
                  </a:lnTo>
                  <a:lnTo>
                    <a:pt x="18" y="36"/>
                  </a:lnTo>
                  <a:lnTo>
                    <a:pt x="7" y="24"/>
                  </a:lnTo>
                  <a:lnTo>
                    <a:pt x="0" y="11"/>
                  </a:lnTo>
                  <a:lnTo>
                    <a:pt x="2" y="11"/>
                  </a:lnTo>
                  <a:lnTo>
                    <a:pt x="3" y="8"/>
                  </a:lnTo>
                  <a:lnTo>
                    <a:pt x="7" y="6"/>
                  </a:lnTo>
                  <a:lnTo>
                    <a:pt x="14" y="4"/>
                  </a:lnTo>
                  <a:lnTo>
                    <a:pt x="23" y="2"/>
                  </a:lnTo>
                  <a:lnTo>
                    <a:pt x="30" y="2"/>
                  </a:lnTo>
                  <a:lnTo>
                    <a:pt x="41" y="0"/>
                  </a:lnTo>
                  <a:lnTo>
                    <a:pt x="53" y="0"/>
                  </a:lnTo>
                  <a:lnTo>
                    <a:pt x="65" y="2"/>
                  </a:lnTo>
                  <a:lnTo>
                    <a:pt x="78" y="6"/>
                  </a:lnTo>
                  <a:lnTo>
                    <a:pt x="130" y="94"/>
                  </a:lnTo>
                </a:path>
              </a:pathLst>
            </a:custGeom>
            <a:solidFill>
              <a:srgbClr val="7C6000"/>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60" name="Freeform 97"/>
            <p:cNvSpPr>
              <a:spLocks/>
            </p:cNvSpPr>
            <p:nvPr/>
          </p:nvSpPr>
          <p:spPr bwMode="auto">
            <a:xfrm>
              <a:off x="3286" y="1678"/>
              <a:ext cx="131" cy="95"/>
            </a:xfrm>
            <a:custGeom>
              <a:avLst/>
              <a:gdLst>
                <a:gd name="T0" fmla="*/ 130 w 131"/>
                <a:gd name="T1" fmla="*/ 94 h 95"/>
                <a:gd name="T2" fmla="*/ 115 w 131"/>
                <a:gd name="T3" fmla="*/ 87 h 95"/>
                <a:gd name="T4" fmla="*/ 99 w 131"/>
                <a:gd name="T5" fmla="*/ 80 h 95"/>
                <a:gd name="T6" fmla="*/ 83 w 131"/>
                <a:gd name="T7" fmla="*/ 76 h 95"/>
                <a:gd name="T8" fmla="*/ 69 w 131"/>
                <a:gd name="T9" fmla="*/ 70 h 95"/>
                <a:gd name="T10" fmla="*/ 56 w 131"/>
                <a:gd name="T11" fmla="*/ 64 h 95"/>
                <a:gd name="T12" fmla="*/ 44 w 131"/>
                <a:gd name="T13" fmla="*/ 57 h 95"/>
                <a:gd name="T14" fmla="*/ 30 w 131"/>
                <a:gd name="T15" fmla="*/ 47 h 95"/>
                <a:gd name="T16" fmla="*/ 18 w 131"/>
                <a:gd name="T17" fmla="*/ 36 h 95"/>
                <a:gd name="T18" fmla="*/ 7 w 131"/>
                <a:gd name="T19" fmla="*/ 24 h 95"/>
                <a:gd name="T20" fmla="*/ 0 w 131"/>
                <a:gd name="T21" fmla="*/ 11 h 95"/>
                <a:gd name="T22" fmla="*/ 0 w 131"/>
                <a:gd name="T23" fmla="*/ 11 h 95"/>
                <a:gd name="T24" fmla="*/ 2 w 131"/>
                <a:gd name="T25" fmla="*/ 11 h 95"/>
                <a:gd name="T26" fmla="*/ 3 w 131"/>
                <a:gd name="T27" fmla="*/ 8 h 95"/>
                <a:gd name="T28" fmla="*/ 7 w 131"/>
                <a:gd name="T29" fmla="*/ 6 h 95"/>
                <a:gd name="T30" fmla="*/ 14 w 131"/>
                <a:gd name="T31" fmla="*/ 4 h 95"/>
                <a:gd name="T32" fmla="*/ 23 w 131"/>
                <a:gd name="T33" fmla="*/ 2 h 95"/>
                <a:gd name="T34" fmla="*/ 30 w 131"/>
                <a:gd name="T35" fmla="*/ 2 h 95"/>
                <a:gd name="T36" fmla="*/ 41 w 131"/>
                <a:gd name="T37" fmla="*/ 0 h 95"/>
                <a:gd name="T38" fmla="*/ 53 w 131"/>
                <a:gd name="T39" fmla="*/ 0 h 95"/>
                <a:gd name="T40" fmla="*/ 65 w 131"/>
                <a:gd name="T41" fmla="*/ 2 h 95"/>
                <a:gd name="T42" fmla="*/ 78 w 131"/>
                <a:gd name="T43" fmla="*/ 6 h 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1"/>
                <a:gd name="T67" fmla="*/ 0 h 95"/>
                <a:gd name="T68" fmla="*/ 131 w 131"/>
                <a:gd name="T69" fmla="*/ 95 h 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1" h="95">
                  <a:moveTo>
                    <a:pt x="130" y="94"/>
                  </a:moveTo>
                  <a:lnTo>
                    <a:pt x="115" y="87"/>
                  </a:lnTo>
                  <a:lnTo>
                    <a:pt x="99" y="80"/>
                  </a:lnTo>
                  <a:lnTo>
                    <a:pt x="83" y="76"/>
                  </a:lnTo>
                  <a:lnTo>
                    <a:pt x="69" y="70"/>
                  </a:lnTo>
                  <a:lnTo>
                    <a:pt x="56" y="64"/>
                  </a:lnTo>
                  <a:lnTo>
                    <a:pt x="44" y="57"/>
                  </a:lnTo>
                  <a:lnTo>
                    <a:pt x="30" y="47"/>
                  </a:lnTo>
                  <a:lnTo>
                    <a:pt x="18" y="36"/>
                  </a:lnTo>
                  <a:lnTo>
                    <a:pt x="7" y="24"/>
                  </a:lnTo>
                  <a:lnTo>
                    <a:pt x="0" y="11"/>
                  </a:lnTo>
                  <a:lnTo>
                    <a:pt x="2" y="11"/>
                  </a:lnTo>
                  <a:lnTo>
                    <a:pt x="3" y="8"/>
                  </a:lnTo>
                  <a:lnTo>
                    <a:pt x="7" y="6"/>
                  </a:lnTo>
                  <a:lnTo>
                    <a:pt x="14" y="4"/>
                  </a:lnTo>
                  <a:lnTo>
                    <a:pt x="23" y="2"/>
                  </a:lnTo>
                  <a:lnTo>
                    <a:pt x="30" y="2"/>
                  </a:lnTo>
                  <a:lnTo>
                    <a:pt x="41" y="0"/>
                  </a:lnTo>
                  <a:lnTo>
                    <a:pt x="53" y="0"/>
                  </a:lnTo>
                  <a:lnTo>
                    <a:pt x="65" y="2"/>
                  </a:lnTo>
                  <a:lnTo>
                    <a:pt x="78" y="6"/>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61" name="Freeform 98"/>
            <p:cNvSpPr>
              <a:spLocks/>
            </p:cNvSpPr>
            <p:nvPr/>
          </p:nvSpPr>
          <p:spPr bwMode="auto">
            <a:xfrm>
              <a:off x="3334" y="1753"/>
              <a:ext cx="165" cy="134"/>
            </a:xfrm>
            <a:custGeom>
              <a:avLst/>
              <a:gdLst>
                <a:gd name="T0" fmla="*/ 164 w 165"/>
                <a:gd name="T1" fmla="*/ 133 h 134"/>
                <a:gd name="T2" fmla="*/ 151 w 165"/>
                <a:gd name="T3" fmla="*/ 128 h 134"/>
                <a:gd name="T4" fmla="*/ 140 w 165"/>
                <a:gd name="T5" fmla="*/ 124 h 134"/>
                <a:gd name="T6" fmla="*/ 128 w 165"/>
                <a:gd name="T7" fmla="*/ 119 h 134"/>
                <a:gd name="T8" fmla="*/ 115 w 165"/>
                <a:gd name="T9" fmla="*/ 114 h 134"/>
                <a:gd name="T10" fmla="*/ 103 w 165"/>
                <a:gd name="T11" fmla="*/ 107 h 134"/>
                <a:gd name="T12" fmla="*/ 90 w 165"/>
                <a:gd name="T13" fmla="*/ 101 h 134"/>
                <a:gd name="T14" fmla="*/ 80 w 165"/>
                <a:gd name="T15" fmla="*/ 93 h 134"/>
                <a:gd name="T16" fmla="*/ 67 w 165"/>
                <a:gd name="T17" fmla="*/ 84 h 134"/>
                <a:gd name="T18" fmla="*/ 56 w 165"/>
                <a:gd name="T19" fmla="*/ 75 h 134"/>
                <a:gd name="T20" fmla="*/ 48 w 165"/>
                <a:gd name="T21" fmla="*/ 63 h 134"/>
                <a:gd name="T22" fmla="*/ 48 w 165"/>
                <a:gd name="T23" fmla="*/ 63 h 134"/>
                <a:gd name="T24" fmla="*/ 31 w 165"/>
                <a:gd name="T25" fmla="*/ 45 h 134"/>
                <a:gd name="T26" fmla="*/ 23 w 165"/>
                <a:gd name="T27" fmla="*/ 27 h 134"/>
                <a:gd name="T28" fmla="*/ 14 w 165"/>
                <a:gd name="T29" fmla="*/ 17 h 134"/>
                <a:gd name="T30" fmla="*/ 6 w 165"/>
                <a:gd name="T31" fmla="*/ 6 h 134"/>
                <a:gd name="T32" fmla="*/ 0 w 165"/>
                <a:gd name="T33" fmla="*/ 0 h 134"/>
                <a:gd name="T34" fmla="*/ 0 w 165"/>
                <a:gd name="T35" fmla="*/ 0 h 134"/>
                <a:gd name="T36" fmla="*/ 2 w 165"/>
                <a:gd name="T37" fmla="*/ 0 h 134"/>
                <a:gd name="T38" fmla="*/ 6 w 165"/>
                <a:gd name="T39" fmla="*/ 0 h 134"/>
                <a:gd name="T40" fmla="*/ 14 w 165"/>
                <a:gd name="T41" fmla="*/ 0 h 134"/>
                <a:gd name="T42" fmla="*/ 27 w 165"/>
                <a:gd name="T43" fmla="*/ 0 h 134"/>
                <a:gd name="T44" fmla="*/ 39 w 165"/>
                <a:gd name="T45" fmla="*/ 0 h 134"/>
                <a:gd name="T46" fmla="*/ 52 w 165"/>
                <a:gd name="T47" fmla="*/ 0 h 134"/>
                <a:gd name="T48" fmla="*/ 67 w 165"/>
                <a:gd name="T49" fmla="*/ 2 h 134"/>
                <a:gd name="T50" fmla="*/ 81 w 165"/>
                <a:gd name="T51" fmla="*/ 4 h 134"/>
                <a:gd name="T52" fmla="*/ 94 w 165"/>
                <a:gd name="T53" fmla="*/ 8 h 134"/>
                <a:gd name="T54" fmla="*/ 106 w 165"/>
                <a:gd name="T55" fmla="*/ 13 h 134"/>
                <a:gd name="T56" fmla="*/ 164 w 165"/>
                <a:gd name="T57" fmla="*/ 133 h 1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5"/>
                <a:gd name="T88" fmla="*/ 0 h 134"/>
                <a:gd name="T89" fmla="*/ 165 w 165"/>
                <a:gd name="T90" fmla="*/ 134 h 1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5" h="134">
                  <a:moveTo>
                    <a:pt x="164" y="133"/>
                  </a:moveTo>
                  <a:lnTo>
                    <a:pt x="151" y="128"/>
                  </a:lnTo>
                  <a:lnTo>
                    <a:pt x="140" y="124"/>
                  </a:lnTo>
                  <a:lnTo>
                    <a:pt x="128" y="119"/>
                  </a:lnTo>
                  <a:lnTo>
                    <a:pt x="115" y="114"/>
                  </a:lnTo>
                  <a:lnTo>
                    <a:pt x="103" y="107"/>
                  </a:lnTo>
                  <a:lnTo>
                    <a:pt x="90" y="101"/>
                  </a:lnTo>
                  <a:lnTo>
                    <a:pt x="80" y="93"/>
                  </a:lnTo>
                  <a:lnTo>
                    <a:pt x="67" y="84"/>
                  </a:lnTo>
                  <a:lnTo>
                    <a:pt x="56" y="75"/>
                  </a:lnTo>
                  <a:lnTo>
                    <a:pt x="48" y="63"/>
                  </a:lnTo>
                  <a:lnTo>
                    <a:pt x="31" y="45"/>
                  </a:lnTo>
                  <a:lnTo>
                    <a:pt x="23" y="27"/>
                  </a:lnTo>
                  <a:lnTo>
                    <a:pt x="14" y="17"/>
                  </a:lnTo>
                  <a:lnTo>
                    <a:pt x="6" y="6"/>
                  </a:lnTo>
                  <a:lnTo>
                    <a:pt x="0" y="0"/>
                  </a:lnTo>
                  <a:lnTo>
                    <a:pt x="2" y="0"/>
                  </a:lnTo>
                  <a:lnTo>
                    <a:pt x="6" y="0"/>
                  </a:lnTo>
                  <a:lnTo>
                    <a:pt x="14" y="0"/>
                  </a:lnTo>
                  <a:lnTo>
                    <a:pt x="27" y="0"/>
                  </a:lnTo>
                  <a:lnTo>
                    <a:pt x="39" y="0"/>
                  </a:lnTo>
                  <a:lnTo>
                    <a:pt x="52" y="0"/>
                  </a:lnTo>
                  <a:lnTo>
                    <a:pt x="67" y="2"/>
                  </a:lnTo>
                  <a:lnTo>
                    <a:pt x="81" y="4"/>
                  </a:lnTo>
                  <a:lnTo>
                    <a:pt x="94" y="8"/>
                  </a:lnTo>
                  <a:lnTo>
                    <a:pt x="106" y="13"/>
                  </a:lnTo>
                  <a:lnTo>
                    <a:pt x="164" y="133"/>
                  </a:lnTo>
                </a:path>
              </a:pathLst>
            </a:custGeom>
            <a:solidFill>
              <a:srgbClr val="7C6000"/>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62" name="Freeform 99"/>
            <p:cNvSpPr>
              <a:spLocks/>
            </p:cNvSpPr>
            <p:nvPr/>
          </p:nvSpPr>
          <p:spPr bwMode="auto">
            <a:xfrm>
              <a:off x="3334" y="1753"/>
              <a:ext cx="165" cy="134"/>
            </a:xfrm>
            <a:custGeom>
              <a:avLst/>
              <a:gdLst>
                <a:gd name="T0" fmla="*/ 164 w 165"/>
                <a:gd name="T1" fmla="*/ 133 h 134"/>
                <a:gd name="T2" fmla="*/ 151 w 165"/>
                <a:gd name="T3" fmla="*/ 128 h 134"/>
                <a:gd name="T4" fmla="*/ 140 w 165"/>
                <a:gd name="T5" fmla="*/ 124 h 134"/>
                <a:gd name="T6" fmla="*/ 128 w 165"/>
                <a:gd name="T7" fmla="*/ 119 h 134"/>
                <a:gd name="T8" fmla="*/ 115 w 165"/>
                <a:gd name="T9" fmla="*/ 114 h 134"/>
                <a:gd name="T10" fmla="*/ 103 w 165"/>
                <a:gd name="T11" fmla="*/ 107 h 134"/>
                <a:gd name="T12" fmla="*/ 90 w 165"/>
                <a:gd name="T13" fmla="*/ 101 h 134"/>
                <a:gd name="T14" fmla="*/ 80 w 165"/>
                <a:gd name="T15" fmla="*/ 93 h 134"/>
                <a:gd name="T16" fmla="*/ 67 w 165"/>
                <a:gd name="T17" fmla="*/ 84 h 134"/>
                <a:gd name="T18" fmla="*/ 56 w 165"/>
                <a:gd name="T19" fmla="*/ 75 h 134"/>
                <a:gd name="T20" fmla="*/ 48 w 165"/>
                <a:gd name="T21" fmla="*/ 63 h 134"/>
                <a:gd name="T22" fmla="*/ 48 w 165"/>
                <a:gd name="T23" fmla="*/ 63 h 134"/>
                <a:gd name="T24" fmla="*/ 31 w 165"/>
                <a:gd name="T25" fmla="*/ 45 h 134"/>
                <a:gd name="T26" fmla="*/ 23 w 165"/>
                <a:gd name="T27" fmla="*/ 27 h 134"/>
                <a:gd name="T28" fmla="*/ 14 w 165"/>
                <a:gd name="T29" fmla="*/ 17 h 134"/>
                <a:gd name="T30" fmla="*/ 6 w 165"/>
                <a:gd name="T31" fmla="*/ 6 h 134"/>
                <a:gd name="T32" fmla="*/ 0 w 165"/>
                <a:gd name="T33" fmla="*/ 0 h 134"/>
                <a:gd name="T34" fmla="*/ 0 w 165"/>
                <a:gd name="T35" fmla="*/ 0 h 134"/>
                <a:gd name="T36" fmla="*/ 2 w 165"/>
                <a:gd name="T37" fmla="*/ 0 h 134"/>
                <a:gd name="T38" fmla="*/ 6 w 165"/>
                <a:gd name="T39" fmla="*/ 0 h 134"/>
                <a:gd name="T40" fmla="*/ 14 w 165"/>
                <a:gd name="T41" fmla="*/ 0 h 134"/>
                <a:gd name="T42" fmla="*/ 27 w 165"/>
                <a:gd name="T43" fmla="*/ 0 h 134"/>
                <a:gd name="T44" fmla="*/ 39 w 165"/>
                <a:gd name="T45" fmla="*/ 0 h 134"/>
                <a:gd name="T46" fmla="*/ 52 w 165"/>
                <a:gd name="T47" fmla="*/ 0 h 134"/>
                <a:gd name="T48" fmla="*/ 67 w 165"/>
                <a:gd name="T49" fmla="*/ 2 h 134"/>
                <a:gd name="T50" fmla="*/ 81 w 165"/>
                <a:gd name="T51" fmla="*/ 4 h 134"/>
                <a:gd name="T52" fmla="*/ 94 w 165"/>
                <a:gd name="T53" fmla="*/ 8 h 134"/>
                <a:gd name="T54" fmla="*/ 106 w 165"/>
                <a:gd name="T55" fmla="*/ 13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5"/>
                <a:gd name="T85" fmla="*/ 0 h 134"/>
                <a:gd name="T86" fmla="*/ 165 w 165"/>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5" h="134">
                  <a:moveTo>
                    <a:pt x="164" y="133"/>
                  </a:moveTo>
                  <a:lnTo>
                    <a:pt x="151" y="128"/>
                  </a:lnTo>
                  <a:lnTo>
                    <a:pt x="140" y="124"/>
                  </a:lnTo>
                  <a:lnTo>
                    <a:pt x="128" y="119"/>
                  </a:lnTo>
                  <a:lnTo>
                    <a:pt x="115" y="114"/>
                  </a:lnTo>
                  <a:lnTo>
                    <a:pt x="103" y="107"/>
                  </a:lnTo>
                  <a:lnTo>
                    <a:pt x="90" y="101"/>
                  </a:lnTo>
                  <a:lnTo>
                    <a:pt x="80" y="93"/>
                  </a:lnTo>
                  <a:lnTo>
                    <a:pt x="67" y="84"/>
                  </a:lnTo>
                  <a:lnTo>
                    <a:pt x="56" y="75"/>
                  </a:lnTo>
                  <a:lnTo>
                    <a:pt x="48" y="63"/>
                  </a:lnTo>
                  <a:lnTo>
                    <a:pt x="31" y="45"/>
                  </a:lnTo>
                  <a:lnTo>
                    <a:pt x="23" y="27"/>
                  </a:lnTo>
                  <a:lnTo>
                    <a:pt x="14" y="17"/>
                  </a:lnTo>
                  <a:lnTo>
                    <a:pt x="6" y="6"/>
                  </a:lnTo>
                  <a:lnTo>
                    <a:pt x="0" y="0"/>
                  </a:lnTo>
                  <a:lnTo>
                    <a:pt x="2" y="0"/>
                  </a:lnTo>
                  <a:lnTo>
                    <a:pt x="6" y="0"/>
                  </a:lnTo>
                  <a:lnTo>
                    <a:pt x="14" y="0"/>
                  </a:lnTo>
                  <a:lnTo>
                    <a:pt x="27" y="0"/>
                  </a:lnTo>
                  <a:lnTo>
                    <a:pt x="39" y="0"/>
                  </a:lnTo>
                  <a:lnTo>
                    <a:pt x="52" y="0"/>
                  </a:lnTo>
                  <a:lnTo>
                    <a:pt x="67" y="2"/>
                  </a:lnTo>
                  <a:lnTo>
                    <a:pt x="81" y="4"/>
                  </a:lnTo>
                  <a:lnTo>
                    <a:pt x="94" y="8"/>
                  </a:lnTo>
                  <a:lnTo>
                    <a:pt x="106" y="13"/>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63" name="Freeform 100"/>
            <p:cNvSpPr>
              <a:spLocks/>
            </p:cNvSpPr>
            <p:nvPr/>
          </p:nvSpPr>
          <p:spPr bwMode="auto">
            <a:xfrm>
              <a:off x="3418" y="1859"/>
              <a:ext cx="146" cy="141"/>
            </a:xfrm>
            <a:custGeom>
              <a:avLst/>
              <a:gdLst>
                <a:gd name="T0" fmla="*/ 145 w 146"/>
                <a:gd name="T1" fmla="*/ 140 h 141"/>
                <a:gd name="T2" fmla="*/ 133 w 146"/>
                <a:gd name="T3" fmla="*/ 135 h 141"/>
                <a:gd name="T4" fmla="*/ 119 w 146"/>
                <a:gd name="T5" fmla="*/ 132 h 141"/>
                <a:gd name="T6" fmla="*/ 106 w 146"/>
                <a:gd name="T7" fmla="*/ 125 h 141"/>
                <a:gd name="T8" fmla="*/ 91 w 146"/>
                <a:gd name="T9" fmla="*/ 117 h 141"/>
                <a:gd name="T10" fmla="*/ 76 w 146"/>
                <a:gd name="T11" fmla="*/ 109 h 141"/>
                <a:gd name="T12" fmla="*/ 61 w 146"/>
                <a:gd name="T13" fmla="*/ 100 h 141"/>
                <a:gd name="T14" fmla="*/ 48 w 146"/>
                <a:gd name="T15" fmla="*/ 89 h 141"/>
                <a:gd name="T16" fmla="*/ 36 w 146"/>
                <a:gd name="T17" fmla="*/ 79 h 141"/>
                <a:gd name="T18" fmla="*/ 25 w 146"/>
                <a:gd name="T19" fmla="*/ 66 h 141"/>
                <a:gd name="T20" fmla="*/ 17 w 146"/>
                <a:gd name="T21" fmla="*/ 56 h 141"/>
                <a:gd name="T22" fmla="*/ 17 w 146"/>
                <a:gd name="T23" fmla="*/ 56 h 141"/>
                <a:gd name="T24" fmla="*/ 4 w 146"/>
                <a:gd name="T25" fmla="*/ 33 h 141"/>
                <a:gd name="T26" fmla="*/ 0 w 146"/>
                <a:gd name="T27" fmla="*/ 18 h 141"/>
                <a:gd name="T28" fmla="*/ 0 w 146"/>
                <a:gd name="T29" fmla="*/ 8 h 141"/>
                <a:gd name="T30" fmla="*/ 0 w 146"/>
                <a:gd name="T31" fmla="*/ 2 h 141"/>
                <a:gd name="T32" fmla="*/ 2 w 146"/>
                <a:gd name="T33" fmla="*/ 0 h 141"/>
                <a:gd name="T34" fmla="*/ 2 w 146"/>
                <a:gd name="T35" fmla="*/ 0 h 141"/>
                <a:gd name="T36" fmla="*/ 11 w 146"/>
                <a:gd name="T37" fmla="*/ 2 h 141"/>
                <a:gd name="T38" fmla="*/ 19 w 146"/>
                <a:gd name="T39" fmla="*/ 2 h 141"/>
                <a:gd name="T40" fmla="*/ 27 w 146"/>
                <a:gd name="T41" fmla="*/ 2 h 141"/>
                <a:gd name="T42" fmla="*/ 36 w 146"/>
                <a:gd name="T43" fmla="*/ 4 h 141"/>
                <a:gd name="T44" fmla="*/ 46 w 146"/>
                <a:gd name="T45" fmla="*/ 6 h 141"/>
                <a:gd name="T46" fmla="*/ 55 w 146"/>
                <a:gd name="T47" fmla="*/ 8 h 141"/>
                <a:gd name="T48" fmla="*/ 66 w 146"/>
                <a:gd name="T49" fmla="*/ 10 h 141"/>
                <a:gd name="T50" fmla="*/ 74 w 146"/>
                <a:gd name="T51" fmla="*/ 13 h 141"/>
                <a:gd name="T52" fmla="*/ 83 w 146"/>
                <a:gd name="T53" fmla="*/ 16 h 141"/>
                <a:gd name="T54" fmla="*/ 91 w 146"/>
                <a:gd name="T55" fmla="*/ 22 h 141"/>
                <a:gd name="T56" fmla="*/ 145 w 146"/>
                <a:gd name="T57" fmla="*/ 140 h 1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41"/>
                <a:gd name="T89" fmla="*/ 146 w 146"/>
                <a:gd name="T90" fmla="*/ 141 h 14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41">
                  <a:moveTo>
                    <a:pt x="145" y="140"/>
                  </a:moveTo>
                  <a:lnTo>
                    <a:pt x="133" y="135"/>
                  </a:lnTo>
                  <a:lnTo>
                    <a:pt x="119" y="132"/>
                  </a:lnTo>
                  <a:lnTo>
                    <a:pt x="106" y="125"/>
                  </a:lnTo>
                  <a:lnTo>
                    <a:pt x="91" y="117"/>
                  </a:lnTo>
                  <a:lnTo>
                    <a:pt x="76" y="109"/>
                  </a:lnTo>
                  <a:lnTo>
                    <a:pt x="61" y="100"/>
                  </a:lnTo>
                  <a:lnTo>
                    <a:pt x="48" y="89"/>
                  </a:lnTo>
                  <a:lnTo>
                    <a:pt x="36" y="79"/>
                  </a:lnTo>
                  <a:lnTo>
                    <a:pt x="25" y="66"/>
                  </a:lnTo>
                  <a:lnTo>
                    <a:pt x="17" y="56"/>
                  </a:lnTo>
                  <a:lnTo>
                    <a:pt x="4" y="33"/>
                  </a:lnTo>
                  <a:lnTo>
                    <a:pt x="0" y="18"/>
                  </a:lnTo>
                  <a:lnTo>
                    <a:pt x="0" y="8"/>
                  </a:lnTo>
                  <a:lnTo>
                    <a:pt x="0" y="2"/>
                  </a:lnTo>
                  <a:lnTo>
                    <a:pt x="2" y="0"/>
                  </a:lnTo>
                  <a:lnTo>
                    <a:pt x="11" y="2"/>
                  </a:lnTo>
                  <a:lnTo>
                    <a:pt x="19" y="2"/>
                  </a:lnTo>
                  <a:lnTo>
                    <a:pt x="27" y="2"/>
                  </a:lnTo>
                  <a:lnTo>
                    <a:pt x="36" y="4"/>
                  </a:lnTo>
                  <a:lnTo>
                    <a:pt x="46" y="6"/>
                  </a:lnTo>
                  <a:lnTo>
                    <a:pt x="55" y="8"/>
                  </a:lnTo>
                  <a:lnTo>
                    <a:pt x="66" y="10"/>
                  </a:lnTo>
                  <a:lnTo>
                    <a:pt x="74" y="13"/>
                  </a:lnTo>
                  <a:lnTo>
                    <a:pt x="83" y="16"/>
                  </a:lnTo>
                  <a:lnTo>
                    <a:pt x="91" y="22"/>
                  </a:lnTo>
                  <a:lnTo>
                    <a:pt x="145" y="140"/>
                  </a:lnTo>
                </a:path>
              </a:pathLst>
            </a:custGeom>
            <a:solidFill>
              <a:srgbClr val="7C6000"/>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64" name="Freeform 101"/>
            <p:cNvSpPr>
              <a:spLocks/>
            </p:cNvSpPr>
            <p:nvPr/>
          </p:nvSpPr>
          <p:spPr bwMode="auto">
            <a:xfrm>
              <a:off x="3418" y="1859"/>
              <a:ext cx="146" cy="141"/>
            </a:xfrm>
            <a:custGeom>
              <a:avLst/>
              <a:gdLst>
                <a:gd name="T0" fmla="*/ 145 w 146"/>
                <a:gd name="T1" fmla="*/ 140 h 141"/>
                <a:gd name="T2" fmla="*/ 133 w 146"/>
                <a:gd name="T3" fmla="*/ 135 h 141"/>
                <a:gd name="T4" fmla="*/ 119 w 146"/>
                <a:gd name="T5" fmla="*/ 132 h 141"/>
                <a:gd name="T6" fmla="*/ 106 w 146"/>
                <a:gd name="T7" fmla="*/ 125 h 141"/>
                <a:gd name="T8" fmla="*/ 91 w 146"/>
                <a:gd name="T9" fmla="*/ 117 h 141"/>
                <a:gd name="T10" fmla="*/ 76 w 146"/>
                <a:gd name="T11" fmla="*/ 109 h 141"/>
                <a:gd name="T12" fmla="*/ 61 w 146"/>
                <a:gd name="T13" fmla="*/ 100 h 141"/>
                <a:gd name="T14" fmla="*/ 48 w 146"/>
                <a:gd name="T15" fmla="*/ 89 h 141"/>
                <a:gd name="T16" fmla="*/ 36 w 146"/>
                <a:gd name="T17" fmla="*/ 79 h 141"/>
                <a:gd name="T18" fmla="*/ 25 w 146"/>
                <a:gd name="T19" fmla="*/ 66 h 141"/>
                <a:gd name="T20" fmla="*/ 17 w 146"/>
                <a:gd name="T21" fmla="*/ 56 h 141"/>
                <a:gd name="T22" fmla="*/ 17 w 146"/>
                <a:gd name="T23" fmla="*/ 56 h 141"/>
                <a:gd name="T24" fmla="*/ 4 w 146"/>
                <a:gd name="T25" fmla="*/ 33 h 141"/>
                <a:gd name="T26" fmla="*/ 0 w 146"/>
                <a:gd name="T27" fmla="*/ 18 h 141"/>
                <a:gd name="T28" fmla="*/ 0 w 146"/>
                <a:gd name="T29" fmla="*/ 8 h 141"/>
                <a:gd name="T30" fmla="*/ 0 w 146"/>
                <a:gd name="T31" fmla="*/ 2 h 141"/>
                <a:gd name="T32" fmla="*/ 2 w 146"/>
                <a:gd name="T33" fmla="*/ 0 h 141"/>
                <a:gd name="T34" fmla="*/ 2 w 146"/>
                <a:gd name="T35" fmla="*/ 0 h 141"/>
                <a:gd name="T36" fmla="*/ 11 w 146"/>
                <a:gd name="T37" fmla="*/ 2 h 141"/>
                <a:gd name="T38" fmla="*/ 19 w 146"/>
                <a:gd name="T39" fmla="*/ 2 h 141"/>
                <a:gd name="T40" fmla="*/ 27 w 146"/>
                <a:gd name="T41" fmla="*/ 2 h 141"/>
                <a:gd name="T42" fmla="*/ 36 w 146"/>
                <a:gd name="T43" fmla="*/ 4 h 141"/>
                <a:gd name="T44" fmla="*/ 46 w 146"/>
                <a:gd name="T45" fmla="*/ 6 h 141"/>
                <a:gd name="T46" fmla="*/ 55 w 146"/>
                <a:gd name="T47" fmla="*/ 8 h 141"/>
                <a:gd name="T48" fmla="*/ 66 w 146"/>
                <a:gd name="T49" fmla="*/ 10 h 141"/>
                <a:gd name="T50" fmla="*/ 74 w 146"/>
                <a:gd name="T51" fmla="*/ 13 h 141"/>
                <a:gd name="T52" fmla="*/ 83 w 146"/>
                <a:gd name="T53" fmla="*/ 16 h 141"/>
                <a:gd name="T54" fmla="*/ 91 w 146"/>
                <a:gd name="T55" fmla="*/ 22 h 1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6"/>
                <a:gd name="T85" fmla="*/ 0 h 141"/>
                <a:gd name="T86" fmla="*/ 146 w 146"/>
                <a:gd name="T87" fmla="*/ 141 h 14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6" h="141">
                  <a:moveTo>
                    <a:pt x="145" y="140"/>
                  </a:moveTo>
                  <a:lnTo>
                    <a:pt x="133" y="135"/>
                  </a:lnTo>
                  <a:lnTo>
                    <a:pt x="119" y="132"/>
                  </a:lnTo>
                  <a:lnTo>
                    <a:pt x="106" y="125"/>
                  </a:lnTo>
                  <a:lnTo>
                    <a:pt x="91" y="117"/>
                  </a:lnTo>
                  <a:lnTo>
                    <a:pt x="76" y="109"/>
                  </a:lnTo>
                  <a:lnTo>
                    <a:pt x="61" y="100"/>
                  </a:lnTo>
                  <a:lnTo>
                    <a:pt x="48" y="89"/>
                  </a:lnTo>
                  <a:lnTo>
                    <a:pt x="36" y="79"/>
                  </a:lnTo>
                  <a:lnTo>
                    <a:pt x="25" y="66"/>
                  </a:lnTo>
                  <a:lnTo>
                    <a:pt x="17" y="56"/>
                  </a:lnTo>
                  <a:lnTo>
                    <a:pt x="4" y="33"/>
                  </a:lnTo>
                  <a:lnTo>
                    <a:pt x="0" y="18"/>
                  </a:lnTo>
                  <a:lnTo>
                    <a:pt x="0" y="8"/>
                  </a:lnTo>
                  <a:lnTo>
                    <a:pt x="0" y="2"/>
                  </a:lnTo>
                  <a:lnTo>
                    <a:pt x="2" y="0"/>
                  </a:lnTo>
                  <a:lnTo>
                    <a:pt x="11" y="2"/>
                  </a:lnTo>
                  <a:lnTo>
                    <a:pt x="19" y="2"/>
                  </a:lnTo>
                  <a:lnTo>
                    <a:pt x="27" y="2"/>
                  </a:lnTo>
                  <a:lnTo>
                    <a:pt x="36" y="4"/>
                  </a:lnTo>
                  <a:lnTo>
                    <a:pt x="46" y="6"/>
                  </a:lnTo>
                  <a:lnTo>
                    <a:pt x="55" y="8"/>
                  </a:lnTo>
                  <a:lnTo>
                    <a:pt x="66" y="10"/>
                  </a:lnTo>
                  <a:lnTo>
                    <a:pt x="74" y="13"/>
                  </a:lnTo>
                  <a:lnTo>
                    <a:pt x="83" y="16"/>
                  </a:lnTo>
                  <a:lnTo>
                    <a:pt x="91" y="22"/>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65" name="Freeform 102"/>
            <p:cNvSpPr>
              <a:spLocks/>
            </p:cNvSpPr>
            <p:nvPr/>
          </p:nvSpPr>
          <p:spPr bwMode="auto">
            <a:xfrm>
              <a:off x="3465" y="1975"/>
              <a:ext cx="92" cy="143"/>
            </a:xfrm>
            <a:custGeom>
              <a:avLst/>
              <a:gdLst>
                <a:gd name="T0" fmla="*/ 91 w 92"/>
                <a:gd name="T1" fmla="*/ 142 h 143"/>
                <a:gd name="T2" fmla="*/ 82 w 92"/>
                <a:gd name="T3" fmla="*/ 133 h 143"/>
                <a:gd name="T4" fmla="*/ 72 w 92"/>
                <a:gd name="T5" fmla="*/ 124 h 143"/>
                <a:gd name="T6" fmla="*/ 61 w 92"/>
                <a:gd name="T7" fmla="*/ 116 h 143"/>
                <a:gd name="T8" fmla="*/ 52 w 92"/>
                <a:gd name="T9" fmla="*/ 105 h 143"/>
                <a:gd name="T10" fmla="*/ 40 w 92"/>
                <a:gd name="T11" fmla="*/ 94 h 143"/>
                <a:gd name="T12" fmla="*/ 31 w 92"/>
                <a:gd name="T13" fmla="*/ 80 h 143"/>
                <a:gd name="T14" fmla="*/ 21 w 92"/>
                <a:gd name="T15" fmla="*/ 66 h 143"/>
                <a:gd name="T16" fmla="*/ 13 w 92"/>
                <a:gd name="T17" fmla="*/ 46 h 143"/>
                <a:gd name="T18" fmla="*/ 6 w 92"/>
                <a:gd name="T19" fmla="*/ 25 h 143"/>
                <a:gd name="T20" fmla="*/ 0 w 92"/>
                <a:gd name="T21" fmla="*/ 0 h 143"/>
                <a:gd name="T22" fmla="*/ 0 w 92"/>
                <a:gd name="T23" fmla="*/ 0 h 143"/>
                <a:gd name="T24" fmla="*/ 2 w 92"/>
                <a:gd name="T25" fmla="*/ 0 h 143"/>
                <a:gd name="T26" fmla="*/ 6 w 92"/>
                <a:gd name="T27" fmla="*/ 0 h 143"/>
                <a:gd name="T28" fmla="*/ 13 w 92"/>
                <a:gd name="T29" fmla="*/ 2 h 143"/>
                <a:gd name="T30" fmla="*/ 24 w 92"/>
                <a:gd name="T31" fmla="*/ 2 h 143"/>
                <a:gd name="T32" fmla="*/ 31 w 92"/>
                <a:gd name="T33" fmla="*/ 4 h 143"/>
                <a:gd name="T34" fmla="*/ 42 w 92"/>
                <a:gd name="T35" fmla="*/ 6 h 143"/>
                <a:gd name="T36" fmla="*/ 52 w 92"/>
                <a:gd name="T37" fmla="*/ 11 h 143"/>
                <a:gd name="T38" fmla="*/ 63 w 92"/>
                <a:gd name="T39" fmla="*/ 15 h 143"/>
                <a:gd name="T40" fmla="*/ 74 w 92"/>
                <a:gd name="T41" fmla="*/ 19 h 143"/>
                <a:gd name="T42" fmla="*/ 82 w 92"/>
                <a:gd name="T43" fmla="*/ 25 h 143"/>
                <a:gd name="T44" fmla="*/ 91 w 92"/>
                <a:gd name="T45" fmla="*/ 142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2"/>
                <a:gd name="T70" fmla="*/ 0 h 143"/>
                <a:gd name="T71" fmla="*/ 92 w 92"/>
                <a:gd name="T72" fmla="*/ 143 h 1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2" h="143">
                  <a:moveTo>
                    <a:pt x="91" y="142"/>
                  </a:moveTo>
                  <a:lnTo>
                    <a:pt x="82" y="133"/>
                  </a:lnTo>
                  <a:lnTo>
                    <a:pt x="72" y="124"/>
                  </a:lnTo>
                  <a:lnTo>
                    <a:pt x="61" y="116"/>
                  </a:lnTo>
                  <a:lnTo>
                    <a:pt x="52" y="105"/>
                  </a:lnTo>
                  <a:lnTo>
                    <a:pt x="40" y="94"/>
                  </a:lnTo>
                  <a:lnTo>
                    <a:pt x="31" y="80"/>
                  </a:lnTo>
                  <a:lnTo>
                    <a:pt x="21" y="66"/>
                  </a:lnTo>
                  <a:lnTo>
                    <a:pt x="13" y="46"/>
                  </a:lnTo>
                  <a:lnTo>
                    <a:pt x="6" y="25"/>
                  </a:lnTo>
                  <a:lnTo>
                    <a:pt x="0" y="0"/>
                  </a:lnTo>
                  <a:lnTo>
                    <a:pt x="2" y="0"/>
                  </a:lnTo>
                  <a:lnTo>
                    <a:pt x="6" y="0"/>
                  </a:lnTo>
                  <a:lnTo>
                    <a:pt x="13" y="2"/>
                  </a:lnTo>
                  <a:lnTo>
                    <a:pt x="24" y="2"/>
                  </a:lnTo>
                  <a:lnTo>
                    <a:pt x="31" y="4"/>
                  </a:lnTo>
                  <a:lnTo>
                    <a:pt x="42" y="6"/>
                  </a:lnTo>
                  <a:lnTo>
                    <a:pt x="52" y="11"/>
                  </a:lnTo>
                  <a:lnTo>
                    <a:pt x="63" y="15"/>
                  </a:lnTo>
                  <a:lnTo>
                    <a:pt x="74" y="19"/>
                  </a:lnTo>
                  <a:lnTo>
                    <a:pt x="82" y="25"/>
                  </a:lnTo>
                  <a:lnTo>
                    <a:pt x="91" y="142"/>
                  </a:lnTo>
                </a:path>
              </a:pathLst>
            </a:custGeom>
            <a:solidFill>
              <a:srgbClr val="7C6000"/>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66" name="Freeform 103"/>
            <p:cNvSpPr>
              <a:spLocks/>
            </p:cNvSpPr>
            <p:nvPr/>
          </p:nvSpPr>
          <p:spPr bwMode="auto">
            <a:xfrm>
              <a:off x="3465" y="1975"/>
              <a:ext cx="92" cy="143"/>
            </a:xfrm>
            <a:custGeom>
              <a:avLst/>
              <a:gdLst>
                <a:gd name="T0" fmla="*/ 91 w 92"/>
                <a:gd name="T1" fmla="*/ 142 h 143"/>
                <a:gd name="T2" fmla="*/ 82 w 92"/>
                <a:gd name="T3" fmla="*/ 133 h 143"/>
                <a:gd name="T4" fmla="*/ 72 w 92"/>
                <a:gd name="T5" fmla="*/ 124 h 143"/>
                <a:gd name="T6" fmla="*/ 61 w 92"/>
                <a:gd name="T7" fmla="*/ 116 h 143"/>
                <a:gd name="T8" fmla="*/ 52 w 92"/>
                <a:gd name="T9" fmla="*/ 105 h 143"/>
                <a:gd name="T10" fmla="*/ 40 w 92"/>
                <a:gd name="T11" fmla="*/ 94 h 143"/>
                <a:gd name="T12" fmla="*/ 31 w 92"/>
                <a:gd name="T13" fmla="*/ 80 h 143"/>
                <a:gd name="T14" fmla="*/ 21 w 92"/>
                <a:gd name="T15" fmla="*/ 66 h 143"/>
                <a:gd name="T16" fmla="*/ 13 w 92"/>
                <a:gd name="T17" fmla="*/ 46 h 143"/>
                <a:gd name="T18" fmla="*/ 6 w 92"/>
                <a:gd name="T19" fmla="*/ 25 h 143"/>
                <a:gd name="T20" fmla="*/ 0 w 92"/>
                <a:gd name="T21" fmla="*/ 0 h 143"/>
                <a:gd name="T22" fmla="*/ 0 w 92"/>
                <a:gd name="T23" fmla="*/ 0 h 143"/>
                <a:gd name="T24" fmla="*/ 2 w 92"/>
                <a:gd name="T25" fmla="*/ 0 h 143"/>
                <a:gd name="T26" fmla="*/ 6 w 92"/>
                <a:gd name="T27" fmla="*/ 0 h 143"/>
                <a:gd name="T28" fmla="*/ 13 w 92"/>
                <a:gd name="T29" fmla="*/ 2 h 143"/>
                <a:gd name="T30" fmla="*/ 24 w 92"/>
                <a:gd name="T31" fmla="*/ 2 h 143"/>
                <a:gd name="T32" fmla="*/ 31 w 92"/>
                <a:gd name="T33" fmla="*/ 4 h 143"/>
                <a:gd name="T34" fmla="*/ 42 w 92"/>
                <a:gd name="T35" fmla="*/ 6 h 143"/>
                <a:gd name="T36" fmla="*/ 52 w 92"/>
                <a:gd name="T37" fmla="*/ 11 h 143"/>
                <a:gd name="T38" fmla="*/ 63 w 92"/>
                <a:gd name="T39" fmla="*/ 15 h 143"/>
                <a:gd name="T40" fmla="*/ 74 w 92"/>
                <a:gd name="T41" fmla="*/ 19 h 143"/>
                <a:gd name="T42" fmla="*/ 82 w 92"/>
                <a:gd name="T43" fmla="*/ 25 h 1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2"/>
                <a:gd name="T67" fmla="*/ 0 h 143"/>
                <a:gd name="T68" fmla="*/ 92 w 92"/>
                <a:gd name="T69" fmla="*/ 143 h 1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2" h="143">
                  <a:moveTo>
                    <a:pt x="91" y="142"/>
                  </a:moveTo>
                  <a:lnTo>
                    <a:pt x="82" y="133"/>
                  </a:lnTo>
                  <a:lnTo>
                    <a:pt x="72" y="124"/>
                  </a:lnTo>
                  <a:lnTo>
                    <a:pt x="61" y="116"/>
                  </a:lnTo>
                  <a:lnTo>
                    <a:pt x="52" y="105"/>
                  </a:lnTo>
                  <a:lnTo>
                    <a:pt x="40" y="94"/>
                  </a:lnTo>
                  <a:lnTo>
                    <a:pt x="31" y="80"/>
                  </a:lnTo>
                  <a:lnTo>
                    <a:pt x="21" y="66"/>
                  </a:lnTo>
                  <a:lnTo>
                    <a:pt x="13" y="46"/>
                  </a:lnTo>
                  <a:lnTo>
                    <a:pt x="6" y="25"/>
                  </a:lnTo>
                  <a:lnTo>
                    <a:pt x="0" y="0"/>
                  </a:lnTo>
                  <a:lnTo>
                    <a:pt x="2" y="0"/>
                  </a:lnTo>
                  <a:lnTo>
                    <a:pt x="6" y="0"/>
                  </a:lnTo>
                  <a:lnTo>
                    <a:pt x="13" y="2"/>
                  </a:lnTo>
                  <a:lnTo>
                    <a:pt x="24" y="2"/>
                  </a:lnTo>
                  <a:lnTo>
                    <a:pt x="31" y="4"/>
                  </a:lnTo>
                  <a:lnTo>
                    <a:pt x="42" y="6"/>
                  </a:lnTo>
                  <a:lnTo>
                    <a:pt x="52" y="11"/>
                  </a:lnTo>
                  <a:lnTo>
                    <a:pt x="63" y="15"/>
                  </a:lnTo>
                  <a:lnTo>
                    <a:pt x="74" y="19"/>
                  </a:lnTo>
                  <a:lnTo>
                    <a:pt x="82" y="25"/>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67" name="Freeform 104"/>
            <p:cNvSpPr>
              <a:spLocks/>
            </p:cNvSpPr>
            <p:nvPr/>
          </p:nvSpPr>
          <p:spPr bwMode="auto">
            <a:xfrm>
              <a:off x="3489" y="2088"/>
              <a:ext cx="89" cy="197"/>
            </a:xfrm>
            <a:custGeom>
              <a:avLst/>
              <a:gdLst>
                <a:gd name="T0" fmla="*/ 81 w 89"/>
                <a:gd name="T1" fmla="*/ 196 h 197"/>
                <a:gd name="T2" fmla="*/ 73 w 89"/>
                <a:gd name="T3" fmla="*/ 182 h 197"/>
                <a:gd name="T4" fmla="*/ 62 w 89"/>
                <a:gd name="T5" fmla="*/ 166 h 197"/>
                <a:gd name="T6" fmla="*/ 53 w 89"/>
                <a:gd name="T7" fmla="*/ 149 h 197"/>
                <a:gd name="T8" fmla="*/ 41 w 89"/>
                <a:gd name="T9" fmla="*/ 129 h 197"/>
                <a:gd name="T10" fmla="*/ 30 w 89"/>
                <a:gd name="T11" fmla="*/ 109 h 197"/>
                <a:gd name="T12" fmla="*/ 20 w 89"/>
                <a:gd name="T13" fmla="*/ 88 h 197"/>
                <a:gd name="T14" fmla="*/ 12 w 89"/>
                <a:gd name="T15" fmla="*/ 64 h 197"/>
                <a:gd name="T16" fmla="*/ 5 w 89"/>
                <a:gd name="T17" fmla="*/ 44 h 197"/>
                <a:gd name="T18" fmla="*/ 1 w 89"/>
                <a:gd name="T19" fmla="*/ 20 h 197"/>
                <a:gd name="T20" fmla="*/ 0 w 89"/>
                <a:gd name="T21" fmla="*/ 2 h 197"/>
                <a:gd name="T22" fmla="*/ 0 w 89"/>
                <a:gd name="T23" fmla="*/ 2 h 197"/>
                <a:gd name="T24" fmla="*/ 1 w 89"/>
                <a:gd name="T25" fmla="*/ 0 h 197"/>
                <a:gd name="T26" fmla="*/ 3 w 89"/>
                <a:gd name="T27" fmla="*/ 0 h 197"/>
                <a:gd name="T28" fmla="*/ 12 w 89"/>
                <a:gd name="T29" fmla="*/ 0 h 197"/>
                <a:gd name="T30" fmla="*/ 20 w 89"/>
                <a:gd name="T31" fmla="*/ 0 h 197"/>
                <a:gd name="T32" fmla="*/ 28 w 89"/>
                <a:gd name="T33" fmla="*/ 0 h 197"/>
                <a:gd name="T34" fmla="*/ 41 w 89"/>
                <a:gd name="T35" fmla="*/ 2 h 197"/>
                <a:gd name="T36" fmla="*/ 51 w 89"/>
                <a:gd name="T37" fmla="*/ 5 h 197"/>
                <a:gd name="T38" fmla="*/ 64 w 89"/>
                <a:gd name="T39" fmla="*/ 12 h 197"/>
                <a:gd name="T40" fmla="*/ 77 w 89"/>
                <a:gd name="T41" fmla="*/ 20 h 197"/>
                <a:gd name="T42" fmla="*/ 88 w 89"/>
                <a:gd name="T43" fmla="*/ 33 h 197"/>
                <a:gd name="T44" fmla="*/ 81 w 89"/>
                <a:gd name="T45" fmla="*/ 196 h 19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9"/>
                <a:gd name="T70" fmla="*/ 0 h 197"/>
                <a:gd name="T71" fmla="*/ 89 w 89"/>
                <a:gd name="T72" fmla="*/ 197 h 19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9" h="197">
                  <a:moveTo>
                    <a:pt x="81" y="196"/>
                  </a:moveTo>
                  <a:lnTo>
                    <a:pt x="73" y="182"/>
                  </a:lnTo>
                  <a:lnTo>
                    <a:pt x="62" y="166"/>
                  </a:lnTo>
                  <a:lnTo>
                    <a:pt x="53" y="149"/>
                  </a:lnTo>
                  <a:lnTo>
                    <a:pt x="41" y="129"/>
                  </a:lnTo>
                  <a:lnTo>
                    <a:pt x="30" y="109"/>
                  </a:lnTo>
                  <a:lnTo>
                    <a:pt x="20" y="88"/>
                  </a:lnTo>
                  <a:lnTo>
                    <a:pt x="12" y="64"/>
                  </a:lnTo>
                  <a:lnTo>
                    <a:pt x="5" y="44"/>
                  </a:lnTo>
                  <a:lnTo>
                    <a:pt x="1" y="20"/>
                  </a:lnTo>
                  <a:lnTo>
                    <a:pt x="0" y="2"/>
                  </a:lnTo>
                  <a:lnTo>
                    <a:pt x="1" y="0"/>
                  </a:lnTo>
                  <a:lnTo>
                    <a:pt x="3" y="0"/>
                  </a:lnTo>
                  <a:lnTo>
                    <a:pt x="12" y="0"/>
                  </a:lnTo>
                  <a:lnTo>
                    <a:pt x="20" y="0"/>
                  </a:lnTo>
                  <a:lnTo>
                    <a:pt x="28" y="0"/>
                  </a:lnTo>
                  <a:lnTo>
                    <a:pt x="41" y="2"/>
                  </a:lnTo>
                  <a:lnTo>
                    <a:pt x="51" y="5"/>
                  </a:lnTo>
                  <a:lnTo>
                    <a:pt x="64" y="12"/>
                  </a:lnTo>
                  <a:lnTo>
                    <a:pt x="77" y="20"/>
                  </a:lnTo>
                  <a:lnTo>
                    <a:pt x="88" y="33"/>
                  </a:lnTo>
                  <a:lnTo>
                    <a:pt x="81" y="196"/>
                  </a:lnTo>
                </a:path>
              </a:pathLst>
            </a:custGeom>
            <a:solidFill>
              <a:srgbClr val="7C6000"/>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68" name="Freeform 105"/>
            <p:cNvSpPr>
              <a:spLocks/>
            </p:cNvSpPr>
            <p:nvPr/>
          </p:nvSpPr>
          <p:spPr bwMode="auto">
            <a:xfrm>
              <a:off x="3489" y="2088"/>
              <a:ext cx="89" cy="197"/>
            </a:xfrm>
            <a:custGeom>
              <a:avLst/>
              <a:gdLst>
                <a:gd name="T0" fmla="*/ 81 w 89"/>
                <a:gd name="T1" fmla="*/ 196 h 197"/>
                <a:gd name="T2" fmla="*/ 73 w 89"/>
                <a:gd name="T3" fmla="*/ 182 h 197"/>
                <a:gd name="T4" fmla="*/ 62 w 89"/>
                <a:gd name="T5" fmla="*/ 166 h 197"/>
                <a:gd name="T6" fmla="*/ 53 w 89"/>
                <a:gd name="T7" fmla="*/ 149 h 197"/>
                <a:gd name="T8" fmla="*/ 41 w 89"/>
                <a:gd name="T9" fmla="*/ 129 h 197"/>
                <a:gd name="T10" fmla="*/ 30 w 89"/>
                <a:gd name="T11" fmla="*/ 109 h 197"/>
                <a:gd name="T12" fmla="*/ 20 w 89"/>
                <a:gd name="T13" fmla="*/ 88 h 197"/>
                <a:gd name="T14" fmla="*/ 12 w 89"/>
                <a:gd name="T15" fmla="*/ 64 h 197"/>
                <a:gd name="T16" fmla="*/ 5 w 89"/>
                <a:gd name="T17" fmla="*/ 44 h 197"/>
                <a:gd name="T18" fmla="*/ 1 w 89"/>
                <a:gd name="T19" fmla="*/ 20 h 197"/>
                <a:gd name="T20" fmla="*/ 0 w 89"/>
                <a:gd name="T21" fmla="*/ 2 h 197"/>
                <a:gd name="T22" fmla="*/ 0 w 89"/>
                <a:gd name="T23" fmla="*/ 2 h 197"/>
                <a:gd name="T24" fmla="*/ 1 w 89"/>
                <a:gd name="T25" fmla="*/ 0 h 197"/>
                <a:gd name="T26" fmla="*/ 3 w 89"/>
                <a:gd name="T27" fmla="*/ 0 h 197"/>
                <a:gd name="T28" fmla="*/ 12 w 89"/>
                <a:gd name="T29" fmla="*/ 0 h 197"/>
                <a:gd name="T30" fmla="*/ 20 w 89"/>
                <a:gd name="T31" fmla="*/ 0 h 197"/>
                <a:gd name="T32" fmla="*/ 28 w 89"/>
                <a:gd name="T33" fmla="*/ 0 h 197"/>
                <a:gd name="T34" fmla="*/ 41 w 89"/>
                <a:gd name="T35" fmla="*/ 2 h 197"/>
                <a:gd name="T36" fmla="*/ 51 w 89"/>
                <a:gd name="T37" fmla="*/ 5 h 197"/>
                <a:gd name="T38" fmla="*/ 64 w 89"/>
                <a:gd name="T39" fmla="*/ 12 h 197"/>
                <a:gd name="T40" fmla="*/ 77 w 89"/>
                <a:gd name="T41" fmla="*/ 20 h 197"/>
                <a:gd name="T42" fmla="*/ 88 w 89"/>
                <a:gd name="T43" fmla="*/ 33 h 1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9"/>
                <a:gd name="T67" fmla="*/ 0 h 197"/>
                <a:gd name="T68" fmla="*/ 89 w 89"/>
                <a:gd name="T69" fmla="*/ 197 h 19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9" h="197">
                  <a:moveTo>
                    <a:pt x="81" y="196"/>
                  </a:moveTo>
                  <a:lnTo>
                    <a:pt x="73" y="182"/>
                  </a:lnTo>
                  <a:lnTo>
                    <a:pt x="62" y="166"/>
                  </a:lnTo>
                  <a:lnTo>
                    <a:pt x="53" y="149"/>
                  </a:lnTo>
                  <a:lnTo>
                    <a:pt x="41" y="129"/>
                  </a:lnTo>
                  <a:lnTo>
                    <a:pt x="30" y="109"/>
                  </a:lnTo>
                  <a:lnTo>
                    <a:pt x="20" y="88"/>
                  </a:lnTo>
                  <a:lnTo>
                    <a:pt x="12" y="64"/>
                  </a:lnTo>
                  <a:lnTo>
                    <a:pt x="5" y="44"/>
                  </a:lnTo>
                  <a:lnTo>
                    <a:pt x="1" y="20"/>
                  </a:lnTo>
                  <a:lnTo>
                    <a:pt x="0" y="2"/>
                  </a:lnTo>
                  <a:lnTo>
                    <a:pt x="1" y="0"/>
                  </a:lnTo>
                  <a:lnTo>
                    <a:pt x="3" y="0"/>
                  </a:lnTo>
                  <a:lnTo>
                    <a:pt x="12" y="0"/>
                  </a:lnTo>
                  <a:lnTo>
                    <a:pt x="20" y="0"/>
                  </a:lnTo>
                  <a:lnTo>
                    <a:pt x="28" y="0"/>
                  </a:lnTo>
                  <a:lnTo>
                    <a:pt x="41" y="2"/>
                  </a:lnTo>
                  <a:lnTo>
                    <a:pt x="51" y="5"/>
                  </a:lnTo>
                  <a:lnTo>
                    <a:pt x="64" y="12"/>
                  </a:lnTo>
                  <a:lnTo>
                    <a:pt x="77" y="20"/>
                  </a:lnTo>
                  <a:lnTo>
                    <a:pt x="88" y="33"/>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69" name="Freeform 106"/>
            <p:cNvSpPr>
              <a:spLocks/>
            </p:cNvSpPr>
            <p:nvPr/>
          </p:nvSpPr>
          <p:spPr bwMode="auto">
            <a:xfrm>
              <a:off x="3140" y="1509"/>
              <a:ext cx="194" cy="138"/>
            </a:xfrm>
            <a:custGeom>
              <a:avLst/>
              <a:gdLst>
                <a:gd name="T0" fmla="*/ 193 w 194"/>
                <a:gd name="T1" fmla="*/ 137 h 138"/>
                <a:gd name="T2" fmla="*/ 174 w 194"/>
                <a:gd name="T3" fmla="*/ 137 h 138"/>
                <a:gd name="T4" fmla="*/ 154 w 194"/>
                <a:gd name="T5" fmla="*/ 132 h 138"/>
                <a:gd name="T6" fmla="*/ 133 w 194"/>
                <a:gd name="T7" fmla="*/ 128 h 138"/>
                <a:gd name="T8" fmla="*/ 112 w 194"/>
                <a:gd name="T9" fmla="*/ 123 h 138"/>
                <a:gd name="T10" fmla="*/ 93 w 194"/>
                <a:gd name="T11" fmla="*/ 118 h 138"/>
                <a:gd name="T12" fmla="*/ 73 w 194"/>
                <a:gd name="T13" fmla="*/ 111 h 138"/>
                <a:gd name="T14" fmla="*/ 57 w 194"/>
                <a:gd name="T15" fmla="*/ 105 h 138"/>
                <a:gd name="T16" fmla="*/ 43 w 194"/>
                <a:gd name="T17" fmla="*/ 98 h 138"/>
                <a:gd name="T18" fmla="*/ 31 w 194"/>
                <a:gd name="T19" fmla="*/ 93 h 138"/>
                <a:gd name="T20" fmla="*/ 23 w 194"/>
                <a:gd name="T21" fmla="*/ 84 h 138"/>
                <a:gd name="T22" fmla="*/ 23 w 194"/>
                <a:gd name="T23" fmla="*/ 84 h 138"/>
                <a:gd name="T24" fmla="*/ 19 w 194"/>
                <a:gd name="T25" fmla="*/ 77 h 138"/>
                <a:gd name="T26" fmla="*/ 15 w 194"/>
                <a:gd name="T27" fmla="*/ 70 h 138"/>
                <a:gd name="T28" fmla="*/ 11 w 194"/>
                <a:gd name="T29" fmla="*/ 61 h 138"/>
                <a:gd name="T30" fmla="*/ 6 w 194"/>
                <a:gd name="T31" fmla="*/ 52 h 138"/>
                <a:gd name="T32" fmla="*/ 4 w 194"/>
                <a:gd name="T33" fmla="*/ 44 h 138"/>
                <a:gd name="T34" fmla="*/ 2 w 194"/>
                <a:gd name="T35" fmla="*/ 33 h 138"/>
                <a:gd name="T36" fmla="*/ 0 w 194"/>
                <a:gd name="T37" fmla="*/ 25 h 138"/>
                <a:gd name="T38" fmla="*/ 2 w 194"/>
                <a:gd name="T39" fmla="*/ 17 h 138"/>
                <a:gd name="T40" fmla="*/ 4 w 194"/>
                <a:gd name="T41" fmla="*/ 6 h 138"/>
                <a:gd name="T42" fmla="*/ 8 w 194"/>
                <a:gd name="T43" fmla="*/ 0 h 138"/>
                <a:gd name="T44" fmla="*/ 193 w 194"/>
                <a:gd name="T45" fmla="*/ 137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4"/>
                <a:gd name="T70" fmla="*/ 0 h 138"/>
                <a:gd name="T71" fmla="*/ 194 w 194"/>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4" h="138">
                  <a:moveTo>
                    <a:pt x="193" y="137"/>
                  </a:moveTo>
                  <a:lnTo>
                    <a:pt x="174" y="137"/>
                  </a:lnTo>
                  <a:lnTo>
                    <a:pt x="154" y="132"/>
                  </a:lnTo>
                  <a:lnTo>
                    <a:pt x="133" y="128"/>
                  </a:lnTo>
                  <a:lnTo>
                    <a:pt x="112" y="123"/>
                  </a:lnTo>
                  <a:lnTo>
                    <a:pt x="93" y="118"/>
                  </a:lnTo>
                  <a:lnTo>
                    <a:pt x="73" y="111"/>
                  </a:lnTo>
                  <a:lnTo>
                    <a:pt x="57" y="105"/>
                  </a:lnTo>
                  <a:lnTo>
                    <a:pt x="43" y="98"/>
                  </a:lnTo>
                  <a:lnTo>
                    <a:pt x="31" y="93"/>
                  </a:lnTo>
                  <a:lnTo>
                    <a:pt x="23" y="84"/>
                  </a:lnTo>
                  <a:lnTo>
                    <a:pt x="19" y="77"/>
                  </a:lnTo>
                  <a:lnTo>
                    <a:pt x="15" y="70"/>
                  </a:lnTo>
                  <a:lnTo>
                    <a:pt x="11" y="61"/>
                  </a:lnTo>
                  <a:lnTo>
                    <a:pt x="6" y="52"/>
                  </a:lnTo>
                  <a:lnTo>
                    <a:pt x="4" y="44"/>
                  </a:lnTo>
                  <a:lnTo>
                    <a:pt x="2" y="33"/>
                  </a:lnTo>
                  <a:lnTo>
                    <a:pt x="0" y="25"/>
                  </a:lnTo>
                  <a:lnTo>
                    <a:pt x="2" y="17"/>
                  </a:lnTo>
                  <a:lnTo>
                    <a:pt x="4" y="6"/>
                  </a:lnTo>
                  <a:lnTo>
                    <a:pt x="8" y="0"/>
                  </a:lnTo>
                  <a:lnTo>
                    <a:pt x="193" y="137"/>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70" name="Freeform 107"/>
            <p:cNvSpPr>
              <a:spLocks/>
            </p:cNvSpPr>
            <p:nvPr/>
          </p:nvSpPr>
          <p:spPr bwMode="auto">
            <a:xfrm>
              <a:off x="3140" y="1509"/>
              <a:ext cx="194" cy="138"/>
            </a:xfrm>
            <a:custGeom>
              <a:avLst/>
              <a:gdLst>
                <a:gd name="T0" fmla="*/ 193 w 194"/>
                <a:gd name="T1" fmla="*/ 137 h 138"/>
                <a:gd name="T2" fmla="*/ 174 w 194"/>
                <a:gd name="T3" fmla="*/ 137 h 138"/>
                <a:gd name="T4" fmla="*/ 154 w 194"/>
                <a:gd name="T5" fmla="*/ 132 h 138"/>
                <a:gd name="T6" fmla="*/ 133 w 194"/>
                <a:gd name="T7" fmla="*/ 128 h 138"/>
                <a:gd name="T8" fmla="*/ 112 w 194"/>
                <a:gd name="T9" fmla="*/ 123 h 138"/>
                <a:gd name="T10" fmla="*/ 93 w 194"/>
                <a:gd name="T11" fmla="*/ 118 h 138"/>
                <a:gd name="T12" fmla="*/ 73 w 194"/>
                <a:gd name="T13" fmla="*/ 111 h 138"/>
                <a:gd name="T14" fmla="*/ 57 w 194"/>
                <a:gd name="T15" fmla="*/ 105 h 138"/>
                <a:gd name="T16" fmla="*/ 43 w 194"/>
                <a:gd name="T17" fmla="*/ 98 h 138"/>
                <a:gd name="T18" fmla="*/ 31 w 194"/>
                <a:gd name="T19" fmla="*/ 93 h 138"/>
                <a:gd name="T20" fmla="*/ 23 w 194"/>
                <a:gd name="T21" fmla="*/ 84 h 138"/>
                <a:gd name="T22" fmla="*/ 23 w 194"/>
                <a:gd name="T23" fmla="*/ 84 h 138"/>
                <a:gd name="T24" fmla="*/ 19 w 194"/>
                <a:gd name="T25" fmla="*/ 77 h 138"/>
                <a:gd name="T26" fmla="*/ 15 w 194"/>
                <a:gd name="T27" fmla="*/ 70 h 138"/>
                <a:gd name="T28" fmla="*/ 11 w 194"/>
                <a:gd name="T29" fmla="*/ 61 h 138"/>
                <a:gd name="T30" fmla="*/ 6 w 194"/>
                <a:gd name="T31" fmla="*/ 52 h 138"/>
                <a:gd name="T32" fmla="*/ 4 w 194"/>
                <a:gd name="T33" fmla="*/ 44 h 138"/>
                <a:gd name="T34" fmla="*/ 2 w 194"/>
                <a:gd name="T35" fmla="*/ 33 h 138"/>
                <a:gd name="T36" fmla="*/ 0 w 194"/>
                <a:gd name="T37" fmla="*/ 25 h 138"/>
                <a:gd name="T38" fmla="*/ 2 w 194"/>
                <a:gd name="T39" fmla="*/ 17 h 138"/>
                <a:gd name="T40" fmla="*/ 4 w 194"/>
                <a:gd name="T41" fmla="*/ 6 h 138"/>
                <a:gd name="T42" fmla="*/ 8 w 194"/>
                <a:gd name="T43" fmla="*/ 0 h 1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4"/>
                <a:gd name="T67" fmla="*/ 0 h 138"/>
                <a:gd name="T68" fmla="*/ 194 w 194"/>
                <a:gd name="T69" fmla="*/ 138 h 13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4" h="138">
                  <a:moveTo>
                    <a:pt x="193" y="137"/>
                  </a:moveTo>
                  <a:lnTo>
                    <a:pt x="174" y="137"/>
                  </a:lnTo>
                  <a:lnTo>
                    <a:pt x="154" y="132"/>
                  </a:lnTo>
                  <a:lnTo>
                    <a:pt x="133" y="128"/>
                  </a:lnTo>
                  <a:lnTo>
                    <a:pt x="112" y="123"/>
                  </a:lnTo>
                  <a:lnTo>
                    <a:pt x="93" y="118"/>
                  </a:lnTo>
                  <a:lnTo>
                    <a:pt x="73" y="111"/>
                  </a:lnTo>
                  <a:lnTo>
                    <a:pt x="57" y="105"/>
                  </a:lnTo>
                  <a:lnTo>
                    <a:pt x="43" y="98"/>
                  </a:lnTo>
                  <a:lnTo>
                    <a:pt x="31" y="93"/>
                  </a:lnTo>
                  <a:lnTo>
                    <a:pt x="23" y="84"/>
                  </a:lnTo>
                  <a:lnTo>
                    <a:pt x="19" y="77"/>
                  </a:lnTo>
                  <a:lnTo>
                    <a:pt x="15" y="70"/>
                  </a:lnTo>
                  <a:lnTo>
                    <a:pt x="11" y="61"/>
                  </a:lnTo>
                  <a:lnTo>
                    <a:pt x="6" y="52"/>
                  </a:lnTo>
                  <a:lnTo>
                    <a:pt x="4" y="44"/>
                  </a:lnTo>
                  <a:lnTo>
                    <a:pt x="2" y="33"/>
                  </a:lnTo>
                  <a:lnTo>
                    <a:pt x="0" y="25"/>
                  </a:lnTo>
                  <a:lnTo>
                    <a:pt x="2" y="17"/>
                  </a:lnTo>
                  <a:lnTo>
                    <a:pt x="4" y="6"/>
                  </a:lnTo>
                  <a:lnTo>
                    <a:pt x="8" y="0"/>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71" name="Freeform 108"/>
            <p:cNvSpPr>
              <a:spLocks/>
            </p:cNvSpPr>
            <p:nvPr/>
          </p:nvSpPr>
          <p:spPr bwMode="auto">
            <a:xfrm>
              <a:off x="3212" y="1572"/>
              <a:ext cx="167" cy="131"/>
            </a:xfrm>
            <a:custGeom>
              <a:avLst/>
              <a:gdLst>
                <a:gd name="T0" fmla="*/ 166 w 167"/>
                <a:gd name="T1" fmla="*/ 130 h 131"/>
                <a:gd name="T2" fmla="*/ 153 w 167"/>
                <a:gd name="T3" fmla="*/ 126 h 131"/>
                <a:gd name="T4" fmla="*/ 138 w 167"/>
                <a:gd name="T5" fmla="*/ 120 h 131"/>
                <a:gd name="T6" fmla="*/ 124 w 167"/>
                <a:gd name="T7" fmla="*/ 115 h 131"/>
                <a:gd name="T8" fmla="*/ 108 w 167"/>
                <a:gd name="T9" fmla="*/ 111 h 131"/>
                <a:gd name="T10" fmla="*/ 96 w 167"/>
                <a:gd name="T11" fmla="*/ 106 h 131"/>
                <a:gd name="T12" fmla="*/ 81 w 167"/>
                <a:gd name="T13" fmla="*/ 101 h 131"/>
                <a:gd name="T14" fmla="*/ 67 w 167"/>
                <a:gd name="T15" fmla="*/ 94 h 131"/>
                <a:gd name="T16" fmla="*/ 53 w 167"/>
                <a:gd name="T17" fmla="*/ 85 h 131"/>
                <a:gd name="T18" fmla="*/ 41 w 167"/>
                <a:gd name="T19" fmla="*/ 78 h 131"/>
                <a:gd name="T20" fmla="*/ 28 w 167"/>
                <a:gd name="T21" fmla="*/ 67 h 131"/>
                <a:gd name="T22" fmla="*/ 28 w 167"/>
                <a:gd name="T23" fmla="*/ 67 h 131"/>
                <a:gd name="T24" fmla="*/ 16 w 167"/>
                <a:gd name="T25" fmla="*/ 56 h 131"/>
                <a:gd name="T26" fmla="*/ 9 w 167"/>
                <a:gd name="T27" fmla="*/ 46 h 131"/>
                <a:gd name="T28" fmla="*/ 3 w 167"/>
                <a:gd name="T29" fmla="*/ 37 h 131"/>
                <a:gd name="T30" fmla="*/ 2 w 167"/>
                <a:gd name="T31" fmla="*/ 30 h 131"/>
                <a:gd name="T32" fmla="*/ 0 w 167"/>
                <a:gd name="T33" fmla="*/ 25 h 131"/>
                <a:gd name="T34" fmla="*/ 0 w 167"/>
                <a:gd name="T35" fmla="*/ 18 h 131"/>
                <a:gd name="T36" fmla="*/ 0 w 167"/>
                <a:gd name="T37" fmla="*/ 12 h 131"/>
                <a:gd name="T38" fmla="*/ 2 w 167"/>
                <a:gd name="T39" fmla="*/ 7 h 131"/>
                <a:gd name="T40" fmla="*/ 2 w 167"/>
                <a:gd name="T41" fmla="*/ 4 h 131"/>
                <a:gd name="T42" fmla="*/ 2 w 167"/>
                <a:gd name="T43" fmla="*/ 0 h 131"/>
                <a:gd name="T44" fmla="*/ 2 w 167"/>
                <a:gd name="T45" fmla="*/ 0 h 131"/>
                <a:gd name="T46" fmla="*/ 3 w 167"/>
                <a:gd name="T47" fmla="*/ 0 h 131"/>
                <a:gd name="T48" fmla="*/ 7 w 167"/>
                <a:gd name="T49" fmla="*/ 2 h 131"/>
                <a:gd name="T50" fmla="*/ 16 w 167"/>
                <a:gd name="T51" fmla="*/ 4 h 131"/>
                <a:gd name="T52" fmla="*/ 27 w 167"/>
                <a:gd name="T53" fmla="*/ 6 h 131"/>
                <a:gd name="T54" fmla="*/ 37 w 167"/>
                <a:gd name="T55" fmla="*/ 7 h 131"/>
                <a:gd name="T56" fmla="*/ 50 w 167"/>
                <a:gd name="T57" fmla="*/ 12 h 131"/>
                <a:gd name="T58" fmla="*/ 60 w 167"/>
                <a:gd name="T59" fmla="*/ 14 h 131"/>
                <a:gd name="T60" fmla="*/ 71 w 167"/>
                <a:gd name="T61" fmla="*/ 18 h 131"/>
                <a:gd name="T62" fmla="*/ 79 w 167"/>
                <a:gd name="T63" fmla="*/ 20 h 131"/>
                <a:gd name="T64" fmla="*/ 87 w 167"/>
                <a:gd name="T65" fmla="*/ 25 h 131"/>
                <a:gd name="T66" fmla="*/ 166 w 167"/>
                <a:gd name="T67" fmla="*/ 130 h 13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7"/>
                <a:gd name="T103" fmla="*/ 0 h 131"/>
                <a:gd name="T104" fmla="*/ 167 w 167"/>
                <a:gd name="T105" fmla="*/ 131 h 13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7" h="131">
                  <a:moveTo>
                    <a:pt x="166" y="130"/>
                  </a:moveTo>
                  <a:lnTo>
                    <a:pt x="153" y="126"/>
                  </a:lnTo>
                  <a:lnTo>
                    <a:pt x="138" y="120"/>
                  </a:lnTo>
                  <a:lnTo>
                    <a:pt x="124" y="115"/>
                  </a:lnTo>
                  <a:lnTo>
                    <a:pt x="108" y="111"/>
                  </a:lnTo>
                  <a:lnTo>
                    <a:pt x="96" y="106"/>
                  </a:lnTo>
                  <a:lnTo>
                    <a:pt x="81" y="101"/>
                  </a:lnTo>
                  <a:lnTo>
                    <a:pt x="67" y="94"/>
                  </a:lnTo>
                  <a:lnTo>
                    <a:pt x="53" y="85"/>
                  </a:lnTo>
                  <a:lnTo>
                    <a:pt x="41" y="78"/>
                  </a:lnTo>
                  <a:lnTo>
                    <a:pt x="28" y="67"/>
                  </a:lnTo>
                  <a:lnTo>
                    <a:pt x="16" y="56"/>
                  </a:lnTo>
                  <a:lnTo>
                    <a:pt x="9" y="46"/>
                  </a:lnTo>
                  <a:lnTo>
                    <a:pt x="3" y="37"/>
                  </a:lnTo>
                  <a:lnTo>
                    <a:pt x="2" y="30"/>
                  </a:lnTo>
                  <a:lnTo>
                    <a:pt x="0" y="25"/>
                  </a:lnTo>
                  <a:lnTo>
                    <a:pt x="0" y="18"/>
                  </a:lnTo>
                  <a:lnTo>
                    <a:pt x="0" y="12"/>
                  </a:lnTo>
                  <a:lnTo>
                    <a:pt x="2" y="7"/>
                  </a:lnTo>
                  <a:lnTo>
                    <a:pt x="2" y="4"/>
                  </a:lnTo>
                  <a:lnTo>
                    <a:pt x="2" y="0"/>
                  </a:lnTo>
                  <a:lnTo>
                    <a:pt x="3" y="0"/>
                  </a:lnTo>
                  <a:lnTo>
                    <a:pt x="7" y="2"/>
                  </a:lnTo>
                  <a:lnTo>
                    <a:pt x="16" y="4"/>
                  </a:lnTo>
                  <a:lnTo>
                    <a:pt x="27" y="6"/>
                  </a:lnTo>
                  <a:lnTo>
                    <a:pt x="37" y="7"/>
                  </a:lnTo>
                  <a:lnTo>
                    <a:pt x="50" y="12"/>
                  </a:lnTo>
                  <a:lnTo>
                    <a:pt x="60" y="14"/>
                  </a:lnTo>
                  <a:lnTo>
                    <a:pt x="71" y="18"/>
                  </a:lnTo>
                  <a:lnTo>
                    <a:pt x="79" y="20"/>
                  </a:lnTo>
                  <a:lnTo>
                    <a:pt x="87" y="25"/>
                  </a:lnTo>
                  <a:lnTo>
                    <a:pt x="166" y="130"/>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72" name="Freeform 109"/>
            <p:cNvSpPr>
              <a:spLocks/>
            </p:cNvSpPr>
            <p:nvPr/>
          </p:nvSpPr>
          <p:spPr bwMode="auto">
            <a:xfrm>
              <a:off x="3212" y="1572"/>
              <a:ext cx="167" cy="131"/>
            </a:xfrm>
            <a:custGeom>
              <a:avLst/>
              <a:gdLst>
                <a:gd name="T0" fmla="*/ 166 w 167"/>
                <a:gd name="T1" fmla="*/ 130 h 131"/>
                <a:gd name="T2" fmla="*/ 153 w 167"/>
                <a:gd name="T3" fmla="*/ 126 h 131"/>
                <a:gd name="T4" fmla="*/ 138 w 167"/>
                <a:gd name="T5" fmla="*/ 120 h 131"/>
                <a:gd name="T6" fmla="*/ 124 w 167"/>
                <a:gd name="T7" fmla="*/ 115 h 131"/>
                <a:gd name="T8" fmla="*/ 108 w 167"/>
                <a:gd name="T9" fmla="*/ 111 h 131"/>
                <a:gd name="T10" fmla="*/ 96 w 167"/>
                <a:gd name="T11" fmla="*/ 106 h 131"/>
                <a:gd name="T12" fmla="*/ 81 w 167"/>
                <a:gd name="T13" fmla="*/ 101 h 131"/>
                <a:gd name="T14" fmla="*/ 67 w 167"/>
                <a:gd name="T15" fmla="*/ 94 h 131"/>
                <a:gd name="T16" fmla="*/ 53 w 167"/>
                <a:gd name="T17" fmla="*/ 85 h 131"/>
                <a:gd name="T18" fmla="*/ 41 w 167"/>
                <a:gd name="T19" fmla="*/ 78 h 131"/>
                <a:gd name="T20" fmla="*/ 28 w 167"/>
                <a:gd name="T21" fmla="*/ 67 h 131"/>
                <a:gd name="T22" fmla="*/ 28 w 167"/>
                <a:gd name="T23" fmla="*/ 67 h 131"/>
                <a:gd name="T24" fmla="*/ 16 w 167"/>
                <a:gd name="T25" fmla="*/ 56 h 131"/>
                <a:gd name="T26" fmla="*/ 9 w 167"/>
                <a:gd name="T27" fmla="*/ 46 h 131"/>
                <a:gd name="T28" fmla="*/ 3 w 167"/>
                <a:gd name="T29" fmla="*/ 37 h 131"/>
                <a:gd name="T30" fmla="*/ 2 w 167"/>
                <a:gd name="T31" fmla="*/ 30 h 131"/>
                <a:gd name="T32" fmla="*/ 0 w 167"/>
                <a:gd name="T33" fmla="*/ 25 h 131"/>
                <a:gd name="T34" fmla="*/ 0 w 167"/>
                <a:gd name="T35" fmla="*/ 18 h 131"/>
                <a:gd name="T36" fmla="*/ 0 w 167"/>
                <a:gd name="T37" fmla="*/ 12 h 131"/>
                <a:gd name="T38" fmla="*/ 2 w 167"/>
                <a:gd name="T39" fmla="*/ 7 h 131"/>
                <a:gd name="T40" fmla="*/ 2 w 167"/>
                <a:gd name="T41" fmla="*/ 4 h 131"/>
                <a:gd name="T42" fmla="*/ 2 w 167"/>
                <a:gd name="T43" fmla="*/ 0 h 131"/>
                <a:gd name="T44" fmla="*/ 2 w 167"/>
                <a:gd name="T45" fmla="*/ 0 h 131"/>
                <a:gd name="T46" fmla="*/ 3 w 167"/>
                <a:gd name="T47" fmla="*/ 0 h 131"/>
                <a:gd name="T48" fmla="*/ 7 w 167"/>
                <a:gd name="T49" fmla="*/ 2 h 131"/>
                <a:gd name="T50" fmla="*/ 16 w 167"/>
                <a:gd name="T51" fmla="*/ 4 h 131"/>
                <a:gd name="T52" fmla="*/ 27 w 167"/>
                <a:gd name="T53" fmla="*/ 6 h 131"/>
                <a:gd name="T54" fmla="*/ 37 w 167"/>
                <a:gd name="T55" fmla="*/ 7 h 131"/>
                <a:gd name="T56" fmla="*/ 50 w 167"/>
                <a:gd name="T57" fmla="*/ 12 h 131"/>
                <a:gd name="T58" fmla="*/ 60 w 167"/>
                <a:gd name="T59" fmla="*/ 14 h 131"/>
                <a:gd name="T60" fmla="*/ 71 w 167"/>
                <a:gd name="T61" fmla="*/ 18 h 131"/>
                <a:gd name="T62" fmla="*/ 79 w 167"/>
                <a:gd name="T63" fmla="*/ 20 h 131"/>
                <a:gd name="T64" fmla="*/ 87 w 167"/>
                <a:gd name="T65" fmla="*/ 25 h 1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7"/>
                <a:gd name="T100" fmla="*/ 0 h 131"/>
                <a:gd name="T101" fmla="*/ 167 w 167"/>
                <a:gd name="T102" fmla="*/ 131 h 1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7" h="131">
                  <a:moveTo>
                    <a:pt x="166" y="130"/>
                  </a:moveTo>
                  <a:lnTo>
                    <a:pt x="153" y="126"/>
                  </a:lnTo>
                  <a:lnTo>
                    <a:pt x="138" y="120"/>
                  </a:lnTo>
                  <a:lnTo>
                    <a:pt x="124" y="115"/>
                  </a:lnTo>
                  <a:lnTo>
                    <a:pt x="108" y="111"/>
                  </a:lnTo>
                  <a:lnTo>
                    <a:pt x="96" y="106"/>
                  </a:lnTo>
                  <a:lnTo>
                    <a:pt x="81" y="101"/>
                  </a:lnTo>
                  <a:lnTo>
                    <a:pt x="67" y="94"/>
                  </a:lnTo>
                  <a:lnTo>
                    <a:pt x="53" y="85"/>
                  </a:lnTo>
                  <a:lnTo>
                    <a:pt x="41" y="78"/>
                  </a:lnTo>
                  <a:lnTo>
                    <a:pt x="28" y="67"/>
                  </a:lnTo>
                  <a:lnTo>
                    <a:pt x="16" y="56"/>
                  </a:lnTo>
                  <a:lnTo>
                    <a:pt x="9" y="46"/>
                  </a:lnTo>
                  <a:lnTo>
                    <a:pt x="3" y="37"/>
                  </a:lnTo>
                  <a:lnTo>
                    <a:pt x="2" y="30"/>
                  </a:lnTo>
                  <a:lnTo>
                    <a:pt x="0" y="25"/>
                  </a:lnTo>
                  <a:lnTo>
                    <a:pt x="0" y="18"/>
                  </a:lnTo>
                  <a:lnTo>
                    <a:pt x="0" y="12"/>
                  </a:lnTo>
                  <a:lnTo>
                    <a:pt x="2" y="7"/>
                  </a:lnTo>
                  <a:lnTo>
                    <a:pt x="2" y="4"/>
                  </a:lnTo>
                  <a:lnTo>
                    <a:pt x="2" y="0"/>
                  </a:lnTo>
                  <a:lnTo>
                    <a:pt x="3" y="0"/>
                  </a:lnTo>
                  <a:lnTo>
                    <a:pt x="7" y="2"/>
                  </a:lnTo>
                  <a:lnTo>
                    <a:pt x="16" y="4"/>
                  </a:lnTo>
                  <a:lnTo>
                    <a:pt x="27" y="6"/>
                  </a:lnTo>
                  <a:lnTo>
                    <a:pt x="37" y="7"/>
                  </a:lnTo>
                  <a:lnTo>
                    <a:pt x="50" y="12"/>
                  </a:lnTo>
                  <a:lnTo>
                    <a:pt x="60" y="14"/>
                  </a:lnTo>
                  <a:lnTo>
                    <a:pt x="71" y="18"/>
                  </a:lnTo>
                  <a:lnTo>
                    <a:pt x="79" y="20"/>
                  </a:lnTo>
                  <a:lnTo>
                    <a:pt x="87" y="25"/>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73" name="Freeform 110"/>
            <p:cNvSpPr>
              <a:spLocks/>
            </p:cNvSpPr>
            <p:nvPr/>
          </p:nvSpPr>
          <p:spPr bwMode="auto">
            <a:xfrm>
              <a:off x="3290" y="1672"/>
              <a:ext cx="132" cy="91"/>
            </a:xfrm>
            <a:custGeom>
              <a:avLst/>
              <a:gdLst>
                <a:gd name="T0" fmla="*/ 131 w 132"/>
                <a:gd name="T1" fmla="*/ 90 h 91"/>
                <a:gd name="T2" fmla="*/ 116 w 132"/>
                <a:gd name="T3" fmla="*/ 85 h 91"/>
                <a:gd name="T4" fmla="*/ 99 w 132"/>
                <a:gd name="T5" fmla="*/ 79 h 91"/>
                <a:gd name="T6" fmla="*/ 84 w 132"/>
                <a:gd name="T7" fmla="*/ 73 h 91"/>
                <a:gd name="T8" fmla="*/ 70 w 132"/>
                <a:gd name="T9" fmla="*/ 66 h 91"/>
                <a:gd name="T10" fmla="*/ 57 w 132"/>
                <a:gd name="T11" fmla="*/ 62 h 91"/>
                <a:gd name="T12" fmla="*/ 42 w 132"/>
                <a:gd name="T13" fmla="*/ 53 h 91"/>
                <a:gd name="T14" fmla="*/ 31 w 132"/>
                <a:gd name="T15" fmla="*/ 46 h 91"/>
                <a:gd name="T16" fmla="*/ 19 w 132"/>
                <a:gd name="T17" fmla="*/ 35 h 91"/>
                <a:gd name="T18" fmla="*/ 8 w 132"/>
                <a:gd name="T19" fmla="*/ 23 h 91"/>
                <a:gd name="T20" fmla="*/ 0 w 132"/>
                <a:gd name="T21" fmla="*/ 7 h 91"/>
                <a:gd name="T22" fmla="*/ 0 w 132"/>
                <a:gd name="T23" fmla="*/ 7 h 91"/>
                <a:gd name="T24" fmla="*/ 2 w 132"/>
                <a:gd name="T25" fmla="*/ 7 h 91"/>
                <a:gd name="T26" fmla="*/ 4 w 132"/>
                <a:gd name="T27" fmla="*/ 5 h 91"/>
                <a:gd name="T28" fmla="*/ 8 w 132"/>
                <a:gd name="T29" fmla="*/ 4 h 91"/>
                <a:gd name="T30" fmla="*/ 15 w 132"/>
                <a:gd name="T31" fmla="*/ 4 h 91"/>
                <a:gd name="T32" fmla="*/ 24 w 132"/>
                <a:gd name="T33" fmla="*/ 2 h 91"/>
                <a:gd name="T34" fmla="*/ 31 w 132"/>
                <a:gd name="T35" fmla="*/ 0 h 91"/>
                <a:gd name="T36" fmla="*/ 42 w 132"/>
                <a:gd name="T37" fmla="*/ 0 h 91"/>
                <a:gd name="T38" fmla="*/ 52 w 132"/>
                <a:gd name="T39" fmla="*/ 0 h 91"/>
                <a:gd name="T40" fmla="*/ 66 w 132"/>
                <a:gd name="T41" fmla="*/ 2 h 91"/>
                <a:gd name="T42" fmla="*/ 78 w 132"/>
                <a:gd name="T43" fmla="*/ 4 h 91"/>
                <a:gd name="T44" fmla="*/ 131 w 132"/>
                <a:gd name="T45" fmla="*/ 90 h 9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2"/>
                <a:gd name="T70" fmla="*/ 0 h 91"/>
                <a:gd name="T71" fmla="*/ 132 w 132"/>
                <a:gd name="T72" fmla="*/ 91 h 9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2" h="91">
                  <a:moveTo>
                    <a:pt x="131" y="90"/>
                  </a:moveTo>
                  <a:lnTo>
                    <a:pt x="116" y="85"/>
                  </a:lnTo>
                  <a:lnTo>
                    <a:pt x="99" y="79"/>
                  </a:lnTo>
                  <a:lnTo>
                    <a:pt x="84" y="73"/>
                  </a:lnTo>
                  <a:lnTo>
                    <a:pt x="70" y="66"/>
                  </a:lnTo>
                  <a:lnTo>
                    <a:pt x="57" y="62"/>
                  </a:lnTo>
                  <a:lnTo>
                    <a:pt x="42" y="53"/>
                  </a:lnTo>
                  <a:lnTo>
                    <a:pt x="31" y="46"/>
                  </a:lnTo>
                  <a:lnTo>
                    <a:pt x="19" y="35"/>
                  </a:lnTo>
                  <a:lnTo>
                    <a:pt x="8" y="23"/>
                  </a:lnTo>
                  <a:lnTo>
                    <a:pt x="0" y="7"/>
                  </a:lnTo>
                  <a:lnTo>
                    <a:pt x="2" y="7"/>
                  </a:lnTo>
                  <a:lnTo>
                    <a:pt x="4" y="5"/>
                  </a:lnTo>
                  <a:lnTo>
                    <a:pt x="8" y="4"/>
                  </a:lnTo>
                  <a:lnTo>
                    <a:pt x="15" y="4"/>
                  </a:lnTo>
                  <a:lnTo>
                    <a:pt x="24" y="2"/>
                  </a:lnTo>
                  <a:lnTo>
                    <a:pt x="31" y="0"/>
                  </a:lnTo>
                  <a:lnTo>
                    <a:pt x="42" y="0"/>
                  </a:lnTo>
                  <a:lnTo>
                    <a:pt x="52" y="0"/>
                  </a:lnTo>
                  <a:lnTo>
                    <a:pt x="66" y="2"/>
                  </a:lnTo>
                  <a:lnTo>
                    <a:pt x="78" y="4"/>
                  </a:lnTo>
                  <a:lnTo>
                    <a:pt x="131" y="90"/>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74" name="Freeform 111"/>
            <p:cNvSpPr>
              <a:spLocks/>
            </p:cNvSpPr>
            <p:nvPr/>
          </p:nvSpPr>
          <p:spPr bwMode="auto">
            <a:xfrm>
              <a:off x="3290" y="1672"/>
              <a:ext cx="132" cy="91"/>
            </a:xfrm>
            <a:custGeom>
              <a:avLst/>
              <a:gdLst>
                <a:gd name="T0" fmla="*/ 131 w 132"/>
                <a:gd name="T1" fmla="*/ 90 h 91"/>
                <a:gd name="T2" fmla="*/ 116 w 132"/>
                <a:gd name="T3" fmla="*/ 85 h 91"/>
                <a:gd name="T4" fmla="*/ 99 w 132"/>
                <a:gd name="T5" fmla="*/ 79 h 91"/>
                <a:gd name="T6" fmla="*/ 84 w 132"/>
                <a:gd name="T7" fmla="*/ 73 h 91"/>
                <a:gd name="T8" fmla="*/ 70 w 132"/>
                <a:gd name="T9" fmla="*/ 66 h 91"/>
                <a:gd name="T10" fmla="*/ 57 w 132"/>
                <a:gd name="T11" fmla="*/ 62 h 91"/>
                <a:gd name="T12" fmla="*/ 42 w 132"/>
                <a:gd name="T13" fmla="*/ 53 h 91"/>
                <a:gd name="T14" fmla="*/ 31 w 132"/>
                <a:gd name="T15" fmla="*/ 46 h 91"/>
                <a:gd name="T16" fmla="*/ 19 w 132"/>
                <a:gd name="T17" fmla="*/ 35 h 91"/>
                <a:gd name="T18" fmla="*/ 8 w 132"/>
                <a:gd name="T19" fmla="*/ 23 h 91"/>
                <a:gd name="T20" fmla="*/ 0 w 132"/>
                <a:gd name="T21" fmla="*/ 7 h 91"/>
                <a:gd name="T22" fmla="*/ 0 w 132"/>
                <a:gd name="T23" fmla="*/ 7 h 91"/>
                <a:gd name="T24" fmla="*/ 2 w 132"/>
                <a:gd name="T25" fmla="*/ 7 h 91"/>
                <a:gd name="T26" fmla="*/ 4 w 132"/>
                <a:gd name="T27" fmla="*/ 5 h 91"/>
                <a:gd name="T28" fmla="*/ 8 w 132"/>
                <a:gd name="T29" fmla="*/ 4 h 91"/>
                <a:gd name="T30" fmla="*/ 15 w 132"/>
                <a:gd name="T31" fmla="*/ 4 h 91"/>
                <a:gd name="T32" fmla="*/ 24 w 132"/>
                <a:gd name="T33" fmla="*/ 2 h 91"/>
                <a:gd name="T34" fmla="*/ 31 w 132"/>
                <a:gd name="T35" fmla="*/ 0 h 91"/>
                <a:gd name="T36" fmla="*/ 42 w 132"/>
                <a:gd name="T37" fmla="*/ 0 h 91"/>
                <a:gd name="T38" fmla="*/ 52 w 132"/>
                <a:gd name="T39" fmla="*/ 0 h 91"/>
                <a:gd name="T40" fmla="*/ 66 w 132"/>
                <a:gd name="T41" fmla="*/ 2 h 91"/>
                <a:gd name="T42" fmla="*/ 78 w 132"/>
                <a:gd name="T43" fmla="*/ 4 h 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2"/>
                <a:gd name="T67" fmla="*/ 0 h 91"/>
                <a:gd name="T68" fmla="*/ 132 w 132"/>
                <a:gd name="T69" fmla="*/ 91 h 9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2" h="91">
                  <a:moveTo>
                    <a:pt x="131" y="90"/>
                  </a:moveTo>
                  <a:lnTo>
                    <a:pt x="116" y="85"/>
                  </a:lnTo>
                  <a:lnTo>
                    <a:pt x="99" y="79"/>
                  </a:lnTo>
                  <a:lnTo>
                    <a:pt x="84" y="73"/>
                  </a:lnTo>
                  <a:lnTo>
                    <a:pt x="70" y="66"/>
                  </a:lnTo>
                  <a:lnTo>
                    <a:pt x="57" y="62"/>
                  </a:lnTo>
                  <a:lnTo>
                    <a:pt x="42" y="53"/>
                  </a:lnTo>
                  <a:lnTo>
                    <a:pt x="31" y="46"/>
                  </a:lnTo>
                  <a:lnTo>
                    <a:pt x="19" y="35"/>
                  </a:lnTo>
                  <a:lnTo>
                    <a:pt x="8" y="23"/>
                  </a:lnTo>
                  <a:lnTo>
                    <a:pt x="0" y="7"/>
                  </a:lnTo>
                  <a:lnTo>
                    <a:pt x="2" y="7"/>
                  </a:lnTo>
                  <a:lnTo>
                    <a:pt x="4" y="5"/>
                  </a:lnTo>
                  <a:lnTo>
                    <a:pt x="8" y="4"/>
                  </a:lnTo>
                  <a:lnTo>
                    <a:pt x="15" y="4"/>
                  </a:lnTo>
                  <a:lnTo>
                    <a:pt x="24" y="2"/>
                  </a:lnTo>
                  <a:lnTo>
                    <a:pt x="31" y="0"/>
                  </a:lnTo>
                  <a:lnTo>
                    <a:pt x="42" y="0"/>
                  </a:lnTo>
                  <a:lnTo>
                    <a:pt x="52" y="0"/>
                  </a:lnTo>
                  <a:lnTo>
                    <a:pt x="66" y="2"/>
                  </a:lnTo>
                  <a:lnTo>
                    <a:pt x="78" y="4"/>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75" name="Freeform 112"/>
            <p:cNvSpPr>
              <a:spLocks/>
            </p:cNvSpPr>
            <p:nvPr/>
          </p:nvSpPr>
          <p:spPr bwMode="auto">
            <a:xfrm>
              <a:off x="3334" y="1743"/>
              <a:ext cx="165" cy="131"/>
            </a:xfrm>
            <a:custGeom>
              <a:avLst/>
              <a:gdLst>
                <a:gd name="T0" fmla="*/ 164 w 165"/>
                <a:gd name="T1" fmla="*/ 130 h 131"/>
                <a:gd name="T2" fmla="*/ 151 w 165"/>
                <a:gd name="T3" fmla="*/ 126 h 131"/>
                <a:gd name="T4" fmla="*/ 140 w 165"/>
                <a:gd name="T5" fmla="*/ 122 h 131"/>
                <a:gd name="T6" fmla="*/ 128 w 165"/>
                <a:gd name="T7" fmla="*/ 117 h 131"/>
                <a:gd name="T8" fmla="*/ 115 w 165"/>
                <a:gd name="T9" fmla="*/ 113 h 131"/>
                <a:gd name="T10" fmla="*/ 103 w 165"/>
                <a:gd name="T11" fmla="*/ 106 h 131"/>
                <a:gd name="T12" fmla="*/ 90 w 165"/>
                <a:gd name="T13" fmla="*/ 99 h 131"/>
                <a:gd name="T14" fmla="*/ 80 w 165"/>
                <a:gd name="T15" fmla="*/ 92 h 131"/>
                <a:gd name="T16" fmla="*/ 67 w 165"/>
                <a:gd name="T17" fmla="*/ 83 h 131"/>
                <a:gd name="T18" fmla="*/ 56 w 165"/>
                <a:gd name="T19" fmla="*/ 73 h 131"/>
                <a:gd name="T20" fmla="*/ 48 w 165"/>
                <a:gd name="T21" fmla="*/ 62 h 131"/>
                <a:gd name="T22" fmla="*/ 48 w 165"/>
                <a:gd name="T23" fmla="*/ 62 h 131"/>
                <a:gd name="T24" fmla="*/ 31 w 165"/>
                <a:gd name="T25" fmla="*/ 44 h 131"/>
                <a:gd name="T26" fmla="*/ 23 w 165"/>
                <a:gd name="T27" fmla="*/ 27 h 131"/>
                <a:gd name="T28" fmla="*/ 14 w 165"/>
                <a:gd name="T29" fmla="*/ 14 h 131"/>
                <a:gd name="T30" fmla="*/ 6 w 165"/>
                <a:gd name="T31" fmla="*/ 6 h 131"/>
                <a:gd name="T32" fmla="*/ 0 w 165"/>
                <a:gd name="T33" fmla="*/ 0 h 131"/>
                <a:gd name="T34" fmla="*/ 0 w 165"/>
                <a:gd name="T35" fmla="*/ 0 h 131"/>
                <a:gd name="T36" fmla="*/ 2 w 165"/>
                <a:gd name="T37" fmla="*/ 0 h 131"/>
                <a:gd name="T38" fmla="*/ 6 w 165"/>
                <a:gd name="T39" fmla="*/ 0 h 131"/>
                <a:gd name="T40" fmla="*/ 14 w 165"/>
                <a:gd name="T41" fmla="*/ 0 h 131"/>
                <a:gd name="T42" fmla="*/ 27 w 165"/>
                <a:gd name="T43" fmla="*/ 0 h 131"/>
                <a:gd name="T44" fmla="*/ 39 w 165"/>
                <a:gd name="T45" fmla="*/ 0 h 131"/>
                <a:gd name="T46" fmla="*/ 52 w 165"/>
                <a:gd name="T47" fmla="*/ 0 h 131"/>
                <a:gd name="T48" fmla="*/ 67 w 165"/>
                <a:gd name="T49" fmla="*/ 0 h 131"/>
                <a:gd name="T50" fmla="*/ 81 w 165"/>
                <a:gd name="T51" fmla="*/ 4 h 131"/>
                <a:gd name="T52" fmla="*/ 94 w 165"/>
                <a:gd name="T53" fmla="*/ 6 h 131"/>
                <a:gd name="T54" fmla="*/ 106 w 165"/>
                <a:gd name="T55" fmla="*/ 9 h 131"/>
                <a:gd name="T56" fmla="*/ 164 w 165"/>
                <a:gd name="T57" fmla="*/ 130 h 1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5"/>
                <a:gd name="T88" fmla="*/ 0 h 131"/>
                <a:gd name="T89" fmla="*/ 165 w 165"/>
                <a:gd name="T90" fmla="*/ 131 h 13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5" h="131">
                  <a:moveTo>
                    <a:pt x="164" y="130"/>
                  </a:moveTo>
                  <a:lnTo>
                    <a:pt x="151" y="126"/>
                  </a:lnTo>
                  <a:lnTo>
                    <a:pt x="140" y="122"/>
                  </a:lnTo>
                  <a:lnTo>
                    <a:pt x="128" y="117"/>
                  </a:lnTo>
                  <a:lnTo>
                    <a:pt x="115" y="113"/>
                  </a:lnTo>
                  <a:lnTo>
                    <a:pt x="103" y="106"/>
                  </a:lnTo>
                  <a:lnTo>
                    <a:pt x="90" y="99"/>
                  </a:lnTo>
                  <a:lnTo>
                    <a:pt x="80" y="92"/>
                  </a:lnTo>
                  <a:lnTo>
                    <a:pt x="67" y="83"/>
                  </a:lnTo>
                  <a:lnTo>
                    <a:pt x="56" y="73"/>
                  </a:lnTo>
                  <a:lnTo>
                    <a:pt x="48" y="62"/>
                  </a:lnTo>
                  <a:lnTo>
                    <a:pt x="31" y="44"/>
                  </a:lnTo>
                  <a:lnTo>
                    <a:pt x="23" y="27"/>
                  </a:lnTo>
                  <a:lnTo>
                    <a:pt x="14" y="14"/>
                  </a:lnTo>
                  <a:lnTo>
                    <a:pt x="6" y="6"/>
                  </a:lnTo>
                  <a:lnTo>
                    <a:pt x="0" y="0"/>
                  </a:lnTo>
                  <a:lnTo>
                    <a:pt x="2" y="0"/>
                  </a:lnTo>
                  <a:lnTo>
                    <a:pt x="6" y="0"/>
                  </a:lnTo>
                  <a:lnTo>
                    <a:pt x="14" y="0"/>
                  </a:lnTo>
                  <a:lnTo>
                    <a:pt x="27" y="0"/>
                  </a:lnTo>
                  <a:lnTo>
                    <a:pt x="39" y="0"/>
                  </a:lnTo>
                  <a:lnTo>
                    <a:pt x="52" y="0"/>
                  </a:lnTo>
                  <a:lnTo>
                    <a:pt x="67" y="0"/>
                  </a:lnTo>
                  <a:lnTo>
                    <a:pt x="81" y="4"/>
                  </a:lnTo>
                  <a:lnTo>
                    <a:pt x="94" y="6"/>
                  </a:lnTo>
                  <a:lnTo>
                    <a:pt x="106" y="9"/>
                  </a:lnTo>
                  <a:lnTo>
                    <a:pt x="164" y="130"/>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76" name="Freeform 113"/>
            <p:cNvSpPr>
              <a:spLocks/>
            </p:cNvSpPr>
            <p:nvPr/>
          </p:nvSpPr>
          <p:spPr bwMode="auto">
            <a:xfrm>
              <a:off x="3334" y="1743"/>
              <a:ext cx="165" cy="131"/>
            </a:xfrm>
            <a:custGeom>
              <a:avLst/>
              <a:gdLst>
                <a:gd name="T0" fmla="*/ 164 w 165"/>
                <a:gd name="T1" fmla="*/ 130 h 131"/>
                <a:gd name="T2" fmla="*/ 151 w 165"/>
                <a:gd name="T3" fmla="*/ 126 h 131"/>
                <a:gd name="T4" fmla="*/ 140 w 165"/>
                <a:gd name="T5" fmla="*/ 122 h 131"/>
                <a:gd name="T6" fmla="*/ 128 w 165"/>
                <a:gd name="T7" fmla="*/ 117 h 131"/>
                <a:gd name="T8" fmla="*/ 115 w 165"/>
                <a:gd name="T9" fmla="*/ 113 h 131"/>
                <a:gd name="T10" fmla="*/ 103 w 165"/>
                <a:gd name="T11" fmla="*/ 106 h 131"/>
                <a:gd name="T12" fmla="*/ 90 w 165"/>
                <a:gd name="T13" fmla="*/ 99 h 131"/>
                <a:gd name="T14" fmla="*/ 80 w 165"/>
                <a:gd name="T15" fmla="*/ 92 h 131"/>
                <a:gd name="T16" fmla="*/ 67 w 165"/>
                <a:gd name="T17" fmla="*/ 83 h 131"/>
                <a:gd name="T18" fmla="*/ 56 w 165"/>
                <a:gd name="T19" fmla="*/ 73 h 131"/>
                <a:gd name="T20" fmla="*/ 48 w 165"/>
                <a:gd name="T21" fmla="*/ 62 h 131"/>
                <a:gd name="T22" fmla="*/ 48 w 165"/>
                <a:gd name="T23" fmla="*/ 62 h 131"/>
                <a:gd name="T24" fmla="*/ 31 w 165"/>
                <a:gd name="T25" fmla="*/ 44 h 131"/>
                <a:gd name="T26" fmla="*/ 23 w 165"/>
                <a:gd name="T27" fmla="*/ 27 h 131"/>
                <a:gd name="T28" fmla="*/ 14 w 165"/>
                <a:gd name="T29" fmla="*/ 14 h 131"/>
                <a:gd name="T30" fmla="*/ 6 w 165"/>
                <a:gd name="T31" fmla="*/ 6 h 131"/>
                <a:gd name="T32" fmla="*/ 0 w 165"/>
                <a:gd name="T33" fmla="*/ 0 h 131"/>
                <a:gd name="T34" fmla="*/ 0 w 165"/>
                <a:gd name="T35" fmla="*/ 0 h 131"/>
                <a:gd name="T36" fmla="*/ 2 w 165"/>
                <a:gd name="T37" fmla="*/ 0 h 131"/>
                <a:gd name="T38" fmla="*/ 6 w 165"/>
                <a:gd name="T39" fmla="*/ 0 h 131"/>
                <a:gd name="T40" fmla="*/ 14 w 165"/>
                <a:gd name="T41" fmla="*/ 0 h 131"/>
                <a:gd name="T42" fmla="*/ 27 w 165"/>
                <a:gd name="T43" fmla="*/ 0 h 131"/>
                <a:gd name="T44" fmla="*/ 39 w 165"/>
                <a:gd name="T45" fmla="*/ 0 h 131"/>
                <a:gd name="T46" fmla="*/ 52 w 165"/>
                <a:gd name="T47" fmla="*/ 0 h 131"/>
                <a:gd name="T48" fmla="*/ 67 w 165"/>
                <a:gd name="T49" fmla="*/ 0 h 131"/>
                <a:gd name="T50" fmla="*/ 81 w 165"/>
                <a:gd name="T51" fmla="*/ 4 h 131"/>
                <a:gd name="T52" fmla="*/ 94 w 165"/>
                <a:gd name="T53" fmla="*/ 6 h 131"/>
                <a:gd name="T54" fmla="*/ 106 w 165"/>
                <a:gd name="T55" fmla="*/ 9 h 1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5"/>
                <a:gd name="T85" fmla="*/ 0 h 131"/>
                <a:gd name="T86" fmla="*/ 165 w 165"/>
                <a:gd name="T87" fmla="*/ 131 h 13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5" h="131">
                  <a:moveTo>
                    <a:pt x="164" y="130"/>
                  </a:moveTo>
                  <a:lnTo>
                    <a:pt x="151" y="126"/>
                  </a:lnTo>
                  <a:lnTo>
                    <a:pt x="140" y="122"/>
                  </a:lnTo>
                  <a:lnTo>
                    <a:pt x="128" y="117"/>
                  </a:lnTo>
                  <a:lnTo>
                    <a:pt x="115" y="113"/>
                  </a:lnTo>
                  <a:lnTo>
                    <a:pt x="103" y="106"/>
                  </a:lnTo>
                  <a:lnTo>
                    <a:pt x="90" y="99"/>
                  </a:lnTo>
                  <a:lnTo>
                    <a:pt x="80" y="92"/>
                  </a:lnTo>
                  <a:lnTo>
                    <a:pt x="67" y="83"/>
                  </a:lnTo>
                  <a:lnTo>
                    <a:pt x="56" y="73"/>
                  </a:lnTo>
                  <a:lnTo>
                    <a:pt x="48" y="62"/>
                  </a:lnTo>
                  <a:lnTo>
                    <a:pt x="31" y="44"/>
                  </a:lnTo>
                  <a:lnTo>
                    <a:pt x="23" y="27"/>
                  </a:lnTo>
                  <a:lnTo>
                    <a:pt x="14" y="14"/>
                  </a:lnTo>
                  <a:lnTo>
                    <a:pt x="6" y="6"/>
                  </a:lnTo>
                  <a:lnTo>
                    <a:pt x="0" y="0"/>
                  </a:lnTo>
                  <a:lnTo>
                    <a:pt x="2" y="0"/>
                  </a:lnTo>
                  <a:lnTo>
                    <a:pt x="6" y="0"/>
                  </a:lnTo>
                  <a:lnTo>
                    <a:pt x="14" y="0"/>
                  </a:lnTo>
                  <a:lnTo>
                    <a:pt x="27" y="0"/>
                  </a:lnTo>
                  <a:lnTo>
                    <a:pt x="39" y="0"/>
                  </a:lnTo>
                  <a:lnTo>
                    <a:pt x="52" y="0"/>
                  </a:lnTo>
                  <a:lnTo>
                    <a:pt x="67" y="0"/>
                  </a:lnTo>
                  <a:lnTo>
                    <a:pt x="81" y="4"/>
                  </a:lnTo>
                  <a:lnTo>
                    <a:pt x="94" y="6"/>
                  </a:lnTo>
                  <a:lnTo>
                    <a:pt x="106" y="9"/>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77" name="Freeform 114"/>
            <p:cNvSpPr>
              <a:spLocks/>
            </p:cNvSpPr>
            <p:nvPr/>
          </p:nvSpPr>
          <p:spPr bwMode="auto">
            <a:xfrm>
              <a:off x="3426" y="1853"/>
              <a:ext cx="144" cy="143"/>
            </a:xfrm>
            <a:custGeom>
              <a:avLst/>
              <a:gdLst>
                <a:gd name="T0" fmla="*/ 143 w 144"/>
                <a:gd name="T1" fmla="*/ 142 h 143"/>
                <a:gd name="T2" fmla="*/ 130 w 144"/>
                <a:gd name="T3" fmla="*/ 137 h 143"/>
                <a:gd name="T4" fmla="*/ 117 w 144"/>
                <a:gd name="T5" fmla="*/ 130 h 143"/>
                <a:gd name="T6" fmla="*/ 103 w 144"/>
                <a:gd name="T7" fmla="*/ 124 h 143"/>
                <a:gd name="T8" fmla="*/ 90 w 144"/>
                <a:gd name="T9" fmla="*/ 117 h 143"/>
                <a:gd name="T10" fmla="*/ 75 w 144"/>
                <a:gd name="T11" fmla="*/ 110 h 143"/>
                <a:gd name="T12" fmla="*/ 61 w 144"/>
                <a:gd name="T13" fmla="*/ 99 h 143"/>
                <a:gd name="T14" fmla="*/ 48 w 144"/>
                <a:gd name="T15" fmla="*/ 89 h 143"/>
                <a:gd name="T16" fmla="*/ 36 w 144"/>
                <a:gd name="T17" fmla="*/ 78 h 143"/>
                <a:gd name="T18" fmla="*/ 25 w 144"/>
                <a:gd name="T19" fmla="*/ 68 h 143"/>
                <a:gd name="T20" fmla="*/ 16 w 144"/>
                <a:gd name="T21" fmla="*/ 55 h 143"/>
                <a:gd name="T22" fmla="*/ 16 w 144"/>
                <a:gd name="T23" fmla="*/ 55 h 143"/>
                <a:gd name="T24" fmla="*/ 4 w 144"/>
                <a:gd name="T25" fmla="*/ 34 h 143"/>
                <a:gd name="T26" fmla="*/ 0 w 144"/>
                <a:gd name="T27" fmla="*/ 17 h 143"/>
                <a:gd name="T28" fmla="*/ 0 w 144"/>
                <a:gd name="T29" fmla="*/ 6 h 143"/>
                <a:gd name="T30" fmla="*/ 0 w 144"/>
                <a:gd name="T31" fmla="*/ 0 h 143"/>
                <a:gd name="T32" fmla="*/ 0 w 144"/>
                <a:gd name="T33" fmla="*/ 0 h 143"/>
                <a:gd name="T34" fmla="*/ 0 w 144"/>
                <a:gd name="T35" fmla="*/ 0 h 143"/>
                <a:gd name="T36" fmla="*/ 8 w 144"/>
                <a:gd name="T37" fmla="*/ 0 h 143"/>
                <a:gd name="T38" fmla="*/ 16 w 144"/>
                <a:gd name="T39" fmla="*/ 0 h 143"/>
                <a:gd name="T40" fmla="*/ 27 w 144"/>
                <a:gd name="T41" fmla="*/ 2 h 143"/>
                <a:gd name="T42" fmla="*/ 36 w 144"/>
                <a:gd name="T43" fmla="*/ 4 h 143"/>
                <a:gd name="T44" fmla="*/ 44 w 144"/>
                <a:gd name="T45" fmla="*/ 4 h 143"/>
                <a:gd name="T46" fmla="*/ 52 w 144"/>
                <a:gd name="T47" fmla="*/ 6 h 143"/>
                <a:gd name="T48" fmla="*/ 62 w 144"/>
                <a:gd name="T49" fmla="*/ 8 h 143"/>
                <a:gd name="T50" fmla="*/ 71 w 144"/>
                <a:gd name="T51" fmla="*/ 13 h 143"/>
                <a:gd name="T52" fmla="*/ 82 w 144"/>
                <a:gd name="T53" fmla="*/ 17 h 143"/>
                <a:gd name="T54" fmla="*/ 90 w 144"/>
                <a:gd name="T55" fmla="*/ 20 h 143"/>
                <a:gd name="T56" fmla="*/ 143 w 144"/>
                <a:gd name="T57" fmla="*/ 142 h 1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4"/>
                <a:gd name="T88" fmla="*/ 0 h 143"/>
                <a:gd name="T89" fmla="*/ 144 w 144"/>
                <a:gd name="T90" fmla="*/ 143 h 14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4" h="143">
                  <a:moveTo>
                    <a:pt x="143" y="142"/>
                  </a:moveTo>
                  <a:lnTo>
                    <a:pt x="130" y="137"/>
                  </a:lnTo>
                  <a:lnTo>
                    <a:pt x="117" y="130"/>
                  </a:lnTo>
                  <a:lnTo>
                    <a:pt x="103" y="124"/>
                  </a:lnTo>
                  <a:lnTo>
                    <a:pt x="90" y="117"/>
                  </a:lnTo>
                  <a:lnTo>
                    <a:pt x="75" y="110"/>
                  </a:lnTo>
                  <a:lnTo>
                    <a:pt x="61" y="99"/>
                  </a:lnTo>
                  <a:lnTo>
                    <a:pt x="48" y="89"/>
                  </a:lnTo>
                  <a:lnTo>
                    <a:pt x="36" y="78"/>
                  </a:lnTo>
                  <a:lnTo>
                    <a:pt x="25" y="68"/>
                  </a:lnTo>
                  <a:lnTo>
                    <a:pt x="16" y="55"/>
                  </a:lnTo>
                  <a:lnTo>
                    <a:pt x="4" y="34"/>
                  </a:lnTo>
                  <a:lnTo>
                    <a:pt x="0" y="17"/>
                  </a:lnTo>
                  <a:lnTo>
                    <a:pt x="0" y="6"/>
                  </a:lnTo>
                  <a:lnTo>
                    <a:pt x="0" y="0"/>
                  </a:lnTo>
                  <a:lnTo>
                    <a:pt x="8" y="0"/>
                  </a:lnTo>
                  <a:lnTo>
                    <a:pt x="16" y="0"/>
                  </a:lnTo>
                  <a:lnTo>
                    <a:pt x="27" y="2"/>
                  </a:lnTo>
                  <a:lnTo>
                    <a:pt x="36" y="4"/>
                  </a:lnTo>
                  <a:lnTo>
                    <a:pt x="44" y="4"/>
                  </a:lnTo>
                  <a:lnTo>
                    <a:pt x="52" y="6"/>
                  </a:lnTo>
                  <a:lnTo>
                    <a:pt x="62" y="8"/>
                  </a:lnTo>
                  <a:lnTo>
                    <a:pt x="71" y="13"/>
                  </a:lnTo>
                  <a:lnTo>
                    <a:pt x="82" y="17"/>
                  </a:lnTo>
                  <a:lnTo>
                    <a:pt x="90" y="20"/>
                  </a:lnTo>
                  <a:lnTo>
                    <a:pt x="143" y="142"/>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78" name="Freeform 115"/>
            <p:cNvSpPr>
              <a:spLocks/>
            </p:cNvSpPr>
            <p:nvPr/>
          </p:nvSpPr>
          <p:spPr bwMode="auto">
            <a:xfrm>
              <a:off x="3426" y="1853"/>
              <a:ext cx="144" cy="143"/>
            </a:xfrm>
            <a:custGeom>
              <a:avLst/>
              <a:gdLst>
                <a:gd name="T0" fmla="*/ 143 w 144"/>
                <a:gd name="T1" fmla="*/ 142 h 143"/>
                <a:gd name="T2" fmla="*/ 130 w 144"/>
                <a:gd name="T3" fmla="*/ 137 h 143"/>
                <a:gd name="T4" fmla="*/ 117 w 144"/>
                <a:gd name="T5" fmla="*/ 130 h 143"/>
                <a:gd name="T6" fmla="*/ 103 w 144"/>
                <a:gd name="T7" fmla="*/ 124 h 143"/>
                <a:gd name="T8" fmla="*/ 90 w 144"/>
                <a:gd name="T9" fmla="*/ 117 h 143"/>
                <a:gd name="T10" fmla="*/ 75 w 144"/>
                <a:gd name="T11" fmla="*/ 110 h 143"/>
                <a:gd name="T12" fmla="*/ 61 w 144"/>
                <a:gd name="T13" fmla="*/ 99 h 143"/>
                <a:gd name="T14" fmla="*/ 48 w 144"/>
                <a:gd name="T15" fmla="*/ 89 h 143"/>
                <a:gd name="T16" fmla="*/ 36 w 144"/>
                <a:gd name="T17" fmla="*/ 78 h 143"/>
                <a:gd name="T18" fmla="*/ 25 w 144"/>
                <a:gd name="T19" fmla="*/ 68 h 143"/>
                <a:gd name="T20" fmla="*/ 16 w 144"/>
                <a:gd name="T21" fmla="*/ 55 h 143"/>
                <a:gd name="T22" fmla="*/ 16 w 144"/>
                <a:gd name="T23" fmla="*/ 55 h 143"/>
                <a:gd name="T24" fmla="*/ 4 w 144"/>
                <a:gd name="T25" fmla="*/ 34 h 143"/>
                <a:gd name="T26" fmla="*/ 0 w 144"/>
                <a:gd name="T27" fmla="*/ 17 h 143"/>
                <a:gd name="T28" fmla="*/ 0 w 144"/>
                <a:gd name="T29" fmla="*/ 6 h 143"/>
                <a:gd name="T30" fmla="*/ 0 w 144"/>
                <a:gd name="T31" fmla="*/ 0 h 143"/>
                <a:gd name="T32" fmla="*/ 0 w 144"/>
                <a:gd name="T33" fmla="*/ 0 h 143"/>
                <a:gd name="T34" fmla="*/ 0 w 144"/>
                <a:gd name="T35" fmla="*/ 0 h 143"/>
                <a:gd name="T36" fmla="*/ 8 w 144"/>
                <a:gd name="T37" fmla="*/ 0 h 143"/>
                <a:gd name="T38" fmla="*/ 16 w 144"/>
                <a:gd name="T39" fmla="*/ 0 h 143"/>
                <a:gd name="T40" fmla="*/ 27 w 144"/>
                <a:gd name="T41" fmla="*/ 2 h 143"/>
                <a:gd name="T42" fmla="*/ 36 w 144"/>
                <a:gd name="T43" fmla="*/ 4 h 143"/>
                <a:gd name="T44" fmla="*/ 44 w 144"/>
                <a:gd name="T45" fmla="*/ 4 h 143"/>
                <a:gd name="T46" fmla="*/ 52 w 144"/>
                <a:gd name="T47" fmla="*/ 6 h 143"/>
                <a:gd name="T48" fmla="*/ 62 w 144"/>
                <a:gd name="T49" fmla="*/ 8 h 143"/>
                <a:gd name="T50" fmla="*/ 71 w 144"/>
                <a:gd name="T51" fmla="*/ 13 h 143"/>
                <a:gd name="T52" fmla="*/ 82 w 144"/>
                <a:gd name="T53" fmla="*/ 17 h 143"/>
                <a:gd name="T54" fmla="*/ 90 w 144"/>
                <a:gd name="T55" fmla="*/ 20 h 14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4"/>
                <a:gd name="T85" fmla="*/ 0 h 143"/>
                <a:gd name="T86" fmla="*/ 144 w 144"/>
                <a:gd name="T87" fmla="*/ 143 h 14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4" h="143">
                  <a:moveTo>
                    <a:pt x="143" y="142"/>
                  </a:moveTo>
                  <a:lnTo>
                    <a:pt x="130" y="137"/>
                  </a:lnTo>
                  <a:lnTo>
                    <a:pt x="117" y="130"/>
                  </a:lnTo>
                  <a:lnTo>
                    <a:pt x="103" y="124"/>
                  </a:lnTo>
                  <a:lnTo>
                    <a:pt x="90" y="117"/>
                  </a:lnTo>
                  <a:lnTo>
                    <a:pt x="75" y="110"/>
                  </a:lnTo>
                  <a:lnTo>
                    <a:pt x="61" y="99"/>
                  </a:lnTo>
                  <a:lnTo>
                    <a:pt x="48" y="89"/>
                  </a:lnTo>
                  <a:lnTo>
                    <a:pt x="36" y="78"/>
                  </a:lnTo>
                  <a:lnTo>
                    <a:pt x="25" y="68"/>
                  </a:lnTo>
                  <a:lnTo>
                    <a:pt x="16" y="55"/>
                  </a:lnTo>
                  <a:lnTo>
                    <a:pt x="4" y="34"/>
                  </a:lnTo>
                  <a:lnTo>
                    <a:pt x="0" y="17"/>
                  </a:lnTo>
                  <a:lnTo>
                    <a:pt x="0" y="6"/>
                  </a:lnTo>
                  <a:lnTo>
                    <a:pt x="0" y="0"/>
                  </a:lnTo>
                  <a:lnTo>
                    <a:pt x="8" y="0"/>
                  </a:lnTo>
                  <a:lnTo>
                    <a:pt x="16" y="0"/>
                  </a:lnTo>
                  <a:lnTo>
                    <a:pt x="27" y="2"/>
                  </a:lnTo>
                  <a:lnTo>
                    <a:pt x="36" y="4"/>
                  </a:lnTo>
                  <a:lnTo>
                    <a:pt x="44" y="4"/>
                  </a:lnTo>
                  <a:lnTo>
                    <a:pt x="52" y="6"/>
                  </a:lnTo>
                  <a:lnTo>
                    <a:pt x="62" y="8"/>
                  </a:lnTo>
                  <a:lnTo>
                    <a:pt x="71" y="13"/>
                  </a:lnTo>
                  <a:lnTo>
                    <a:pt x="82" y="17"/>
                  </a:lnTo>
                  <a:lnTo>
                    <a:pt x="90" y="20"/>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79" name="Freeform 116"/>
            <p:cNvSpPr>
              <a:spLocks/>
            </p:cNvSpPr>
            <p:nvPr/>
          </p:nvSpPr>
          <p:spPr bwMode="auto">
            <a:xfrm>
              <a:off x="3474" y="1966"/>
              <a:ext cx="91" cy="144"/>
            </a:xfrm>
            <a:custGeom>
              <a:avLst/>
              <a:gdLst>
                <a:gd name="T0" fmla="*/ 90 w 91"/>
                <a:gd name="T1" fmla="*/ 143 h 144"/>
                <a:gd name="T2" fmla="*/ 81 w 91"/>
                <a:gd name="T3" fmla="*/ 132 h 144"/>
                <a:gd name="T4" fmla="*/ 72 w 91"/>
                <a:gd name="T5" fmla="*/ 124 h 144"/>
                <a:gd name="T6" fmla="*/ 62 w 91"/>
                <a:gd name="T7" fmla="*/ 115 h 144"/>
                <a:gd name="T8" fmla="*/ 51 w 91"/>
                <a:gd name="T9" fmla="*/ 104 h 144"/>
                <a:gd name="T10" fmla="*/ 41 w 91"/>
                <a:gd name="T11" fmla="*/ 94 h 144"/>
                <a:gd name="T12" fmla="*/ 30 w 91"/>
                <a:gd name="T13" fmla="*/ 81 h 144"/>
                <a:gd name="T14" fmla="*/ 21 w 91"/>
                <a:gd name="T15" fmla="*/ 64 h 144"/>
                <a:gd name="T16" fmla="*/ 13 w 91"/>
                <a:gd name="T17" fmla="*/ 48 h 144"/>
                <a:gd name="T18" fmla="*/ 6 w 91"/>
                <a:gd name="T19" fmla="*/ 27 h 144"/>
                <a:gd name="T20" fmla="*/ 0 w 91"/>
                <a:gd name="T21" fmla="*/ 0 h 144"/>
                <a:gd name="T22" fmla="*/ 0 w 91"/>
                <a:gd name="T23" fmla="*/ 0 h 144"/>
                <a:gd name="T24" fmla="*/ 2 w 91"/>
                <a:gd name="T25" fmla="*/ 2 h 144"/>
                <a:gd name="T26" fmla="*/ 6 w 91"/>
                <a:gd name="T27" fmla="*/ 2 h 144"/>
                <a:gd name="T28" fmla="*/ 13 w 91"/>
                <a:gd name="T29" fmla="*/ 2 h 144"/>
                <a:gd name="T30" fmla="*/ 21 w 91"/>
                <a:gd name="T31" fmla="*/ 3 h 144"/>
                <a:gd name="T32" fmla="*/ 32 w 91"/>
                <a:gd name="T33" fmla="*/ 5 h 144"/>
                <a:gd name="T34" fmla="*/ 42 w 91"/>
                <a:gd name="T35" fmla="*/ 7 h 144"/>
                <a:gd name="T36" fmla="*/ 53 w 91"/>
                <a:gd name="T37" fmla="*/ 9 h 144"/>
                <a:gd name="T38" fmla="*/ 64 w 91"/>
                <a:gd name="T39" fmla="*/ 14 h 144"/>
                <a:gd name="T40" fmla="*/ 74 w 91"/>
                <a:gd name="T41" fmla="*/ 20 h 144"/>
                <a:gd name="T42" fmla="*/ 83 w 91"/>
                <a:gd name="T43" fmla="*/ 27 h 144"/>
                <a:gd name="T44" fmla="*/ 90 w 91"/>
                <a:gd name="T45" fmla="*/ 143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1"/>
                <a:gd name="T70" fmla="*/ 0 h 144"/>
                <a:gd name="T71" fmla="*/ 91 w 91"/>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1" h="144">
                  <a:moveTo>
                    <a:pt x="90" y="143"/>
                  </a:moveTo>
                  <a:lnTo>
                    <a:pt x="81" y="132"/>
                  </a:lnTo>
                  <a:lnTo>
                    <a:pt x="72" y="124"/>
                  </a:lnTo>
                  <a:lnTo>
                    <a:pt x="62" y="115"/>
                  </a:lnTo>
                  <a:lnTo>
                    <a:pt x="51" y="104"/>
                  </a:lnTo>
                  <a:lnTo>
                    <a:pt x="41" y="94"/>
                  </a:lnTo>
                  <a:lnTo>
                    <a:pt x="30" y="81"/>
                  </a:lnTo>
                  <a:lnTo>
                    <a:pt x="21" y="64"/>
                  </a:lnTo>
                  <a:lnTo>
                    <a:pt x="13" y="48"/>
                  </a:lnTo>
                  <a:lnTo>
                    <a:pt x="6" y="27"/>
                  </a:lnTo>
                  <a:lnTo>
                    <a:pt x="0" y="0"/>
                  </a:lnTo>
                  <a:lnTo>
                    <a:pt x="2" y="2"/>
                  </a:lnTo>
                  <a:lnTo>
                    <a:pt x="6" y="2"/>
                  </a:lnTo>
                  <a:lnTo>
                    <a:pt x="13" y="2"/>
                  </a:lnTo>
                  <a:lnTo>
                    <a:pt x="21" y="3"/>
                  </a:lnTo>
                  <a:lnTo>
                    <a:pt x="32" y="5"/>
                  </a:lnTo>
                  <a:lnTo>
                    <a:pt x="42" y="7"/>
                  </a:lnTo>
                  <a:lnTo>
                    <a:pt x="53" y="9"/>
                  </a:lnTo>
                  <a:lnTo>
                    <a:pt x="64" y="14"/>
                  </a:lnTo>
                  <a:lnTo>
                    <a:pt x="74" y="20"/>
                  </a:lnTo>
                  <a:lnTo>
                    <a:pt x="83" y="27"/>
                  </a:lnTo>
                  <a:lnTo>
                    <a:pt x="90" y="143"/>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80" name="Freeform 117"/>
            <p:cNvSpPr>
              <a:spLocks/>
            </p:cNvSpPr>
            <p:nvPr/>
          </p:nvSpPr>
          <p:spPr bwMode="auto">
            <a:xfrm>
              <a:off x="3474" y="1966"/>
              <a:ext cx="91" cy="144"/>
            </a:xfrm>
            <a:custGeom>
              <a:avLst/>
              <a:gdLst>
                <a:gd name="T0" fmla="*/ 90 w 91"/>
                <a:gd name="T1" fmla="*/ 143 h 144"/>
                <a:gd name="T2" fmla="*/ 81 w 91"/>
                <a:gd name="T3" fmla="*/ 132 h 144"/>
                <a:gd name="T4" fmla="*/ 72 w 91"/>
                <a:gd name="T5" fmla="*/ 124 h 144"/>
                <a:gd name="T6" fmla="*/ 62 w 91"/>
                <a:gd name="T7" fmla="*/ 115 h 144"/>
                <a:gd name="T8" fmla="*/ 51 w 91"/>
                <a:gd name="T9" fmla="*/ 104 h 144"/>
                <a:gd name="T10" fmla="*/ 41 w 91"/>
                <a:gd name="T11" fmla="*/ 94 h 144"/>
                <a:gd name="T12" fmla="*/ 30 w 91"/>
                <a:gd name="T13" fmla="*/ 81 h 144"/>
                <a:gd name="T14" fmla="*/ 21 w 91"/>
                <a:gd name="T15" fmla="*/ 64 h 144"/>
                <a:gd name="T16" fmla="*/ 13 w 91"/>
                <a:gd name="T17" fmla="*/ 48 h 144"/>
                <a:gd name="T18" fmla="*/ 6 w 91"/>
                <a:gd name="T19" fmla="*/ 27 h 144"/>
                <a:gd name="T20" fmla="*/ 0 w 91"/>
                <a:gd name="T21" fmla="*/ 0 h 144"/>
                <a:gd name="T22" fmla="*/ 0 w 91"/>
                <a:gd name="T23" fmla="*/ 0 h 144"/>
                <a:gd name="T24" fmla="*/ 2 w 91"/>
                <a:gd name="T25" fmla="*/ 2 h 144"/>
                <a:gd name="T26" fmla="*/ 6 w 91"/>
                <a:gd name="T27" fmla="*/ 2 h 144"/>
                <a:gd name="T28" fmla="*/ 13 w 91"/>
                <a:gd name="T29" fmla="*/ 2 h 144"/>
                <a:gd name="T30" fmla="*/ 21 w 91"/>
                <a:gd name="T31" fmla="*/ 3 h 144"/>
                <a:gd name="T32" fmla="*/ 32 w 91"/>
                <a:gd name="T33" fmla="*/ 5 h 144"/>
                <a:gd name="T34" fmla="*/ 42 w 91"/>
                <a:gd name="T35" fmla="*/ 7 h 144"/>
                <a:gd name="T36" fmla="*/ 53 w 91"/>
                <a:gd name="T37" fmla="*/ 9 h 144"/>
                <a:gd name="T38" fmla="*/ 64 w 91"/>
                <a:gd name="T39" fmla="*/ 14 h 144"/>
                <a:gd name="T40" fmla="*/ 74 w 91"/>
                <a:gd name="T41" fmla="*/ 20 h 144"/>
                <a:gd name="T42" fmla="*/ 83 w 91"/>
                <a:gd name="T43" fmla="*/ 27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1"/>
                <a:gd name="T67" fmla="*/ 0 h 144"/>
                <a:gd name="T68" fmla="*/ 91 w 91"/>
                <a:gd name="T69" fmla="*/ 144 h 1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1" h="144">
                  <a:moveTo>
                    <a:pt x="90" y="143"/>
                  </a:moveTo>
                  <a:lnTo>
                    <a:pt x="81" y="132"/>
                  </a:lnTo>
                  <a:lnTo>
                    <a:pt x="72" y="124"/>
                  </a:lnTo>
                  <a:lnTo>
                    <a:pt x="62" y="115"/>
                  </a:lnTo>
                  <a:lnTo>
                    <a:pt x="51" y="104"/>
                  </a:lnTo>
                  <a:lnTo>
                    <a:pt x="41" y="94"/>
                  </a:lnTo>
                  <a:lnTo>
                    <a:pt x="30" y="81"/>
                  </a:lnTo>
                  <a:lnTo>
                    <a:pt x="21" y="64"/>
                  </a:lnTo>
                  <a:lnTo>
                    <a:pt x="13" y="48"/>
                  </a:lnTo>
                  <a:lnTo>
                    <a:pt x="6" y="27"/>
                  </a:lnTo>
                  <a:lnTo>
                    <a:pt x="0" y="0"/>
                  </a:lnTo>
                  <a:lnTo>
                    <a:pt x="2" y="2"/>
                  </a:lnTo>
                  <a:lnTo>
                    <a:pt x="6" y="2"/>
                  </a:lnTo>
                  <a:lnTo>
                    <a:pt x="13" y="2"/>
                  </a:lnTo>
                  <a:lnTo>
                    <a:pt x="21" y="3"/>
                  </a:lnTo>
                  <a:lnTo>
                    <a:pt x="32" y="5"/>
                  </a:lnTo>
                  <a:lnTo>
                    <a:pt x="42" y="7"/>
                  </a:lnTo>
                  <a:lnTo>
                    <a:pt x="53" y="9"/>
                  </a:lnTo>
                  <a:lnTo>
                    <a:pt x="64" y="14"/>
                  </a:lnTo>
                  <a:lnTo>
                    <a:pt x="74" y="20"/>
                  </a:lnTo>
                  <a:lnTo>
                    <a:pt x="83" y="27"/>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81" name="Freeform 118"/>
            <p:cNvSpPr>
              <a:spLocks/>
            </p:cNvSpPr>
            <p:nvPr/>
          </p:nvSpPr>
          <p:spPr bwMode="auto">
            <a:xfrm>
              <a:off x="3497" y="2084"/>
              <a:ext cx="90" cy="197"/>
            </a:xfrm>
            <a:custGeom>
              <a:avLst/>
              <a:gdLst>
                <a:gd name="T0" fmla="*/ 80 w 90"/>
                <a:gd name="T1" fmla="*/ 196 h 197"/>
                <a:gd name="T2" fmla="*/ 71 w 90"/>
                <a:gd name="T3" fmla="*/ 182 h 197"/>
                <a:gd name="T4" fmla="*/ 63 w 90"/>
                <a:gd name="T5" fmla="*/ 166 h 197"/>
                <a:gd name="T6" fmla="*/ 52 w 90"/>
                <a:gd name="T7" fmla="*/ 149 h 197"/>
                <a:gd name="T8" fmla="*/ 42 w 90"/>
                <a:gd name="T9" fmla="*/ 131 h 197"/>
                <a:gd name="T10" fmla="*/ 31 w 90"/>
                <a:gd name="T11" fmla="*/ 109 h 197"/>
                <a:gd name="T12" fmla="*/ 20 w 90"/>
                <a:gd name="T13" fmla="*/ 88 h 197"/>
                <a:gd name="T14" fmla="*/ 13 w 90"/>
                <a:gd name="T15" fmla="*/ 64 h 197"/>
                <a:gd name="T16" fmla="*/ 4 w 90"/>
                <a:gd name="T17" fmla="*/ 44 h 197"/>
                <a:gd name="T18" fmla="*/ 0 w 90"/>
                <a:gd name="T19" fmla="*/ 23 h 197"/>
                <a:gd name="T20" fmla="*/ 0 w 90"/>
                <a:gd name="T21" fmla="*/ 2 h 197"/>
                <a:gd name="T22" fmla="*/ 0 w 90"/>
                <a:gd name="T23" fmla="*/ 2 h 197"/>
                <a:gd name="T24" fmla="*/ 0 w 90"/>
                <a:gd name="T25" fmla="*/ 2 h 197"/>
                <a:gd name="T26" fmla="*/ 4 w 90"/>
                <a:gd name="T27" fmla="*/ 0 h 197"/>
                <a:gd name="T28" fmla="*/ 10 w 90"/>
                <a:gd name="T29" fmla="*/ 0 h 197"/>
                <a:gd name="T30" fmla="*/ 18 w 90"/>
                <a:gd name="T31" fmla="*/ 0 h 197"/>
                <a:gd name="T32" fmla="*/ 29 w 90"/>
                <a:gd name="T33" fmla="*/ 0 h 197"/>
                <a:gd name="T34" fmla="*/ 40 w 90"/>
                <a:gd name="T35" fmla="*/ 2 h 197"/>
                <a:gd name="T36" fmla="*/ 52 w 90"/>
                <a:gd name="T37" fmla="*/ 6 h 197"/>
                <a:gd name="T38" fmla="*/ 63 w 90"/>
                <a:gd name="T39" fmla="*/ 12 h 197"/>
                <a:gd name="T40" fmla="*/ 75 w 90"/>
                <a:gd name="T41" fmla="*/ 23 h 197"/>
                <a:gd name="T42" fmla="*/ 89 w 90"/>
                <a:gd name="T43" fmla="*/ 35 h 197"/>
                <a:gd name="T44" fmla="*/ 80 w 90"/>
                <a:gd name="T45" fmla="*/ 196 h 19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0"/>
                <a:gd name="T70" fmla="*/ 0 h 197"/>
                <a:gd name="T71" fmla="*/ 90 w 90"/>
                <a:gd name="T72" fmla="*/ 197 h 19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0" h="197">
                  <a:moveTo>
                    <a:pt x="80" y="196"/>
                  </a:moveTo>
                  <a:lnTo>
                    <a:pt x="71" y="182"/>
                  </a:lnTo>
                  <a:lnTo>
                    <a:pt x="63" y="166"/>
                  </a:lnTo>
                  <a:lnTo>
                    <a:pt x="52" y="149"/>
                  </a:lnTo>
                  <a:lnTo>
                    <a:pt x="42" y="131"/>
                  </a:lnTo>
                  <a:lnTo>
                    <a:pt x="31" y="109"/>
                  </a:lnTo>
                  <a:lnTo>
                    <a:pt x="20" y="88"/>
                  </a:lnTo>
                  <a:lnTo>
                    <a:pt x="13" y="64"/>
                  </a:lnTo>
                  <a:lnTo>
                    <a:pt x="4" y="44"/>
                  </a:lnTo>
                  <a:lnTo>
                    <a:pt x="0" y="23"/>
                  </a:lnTo>
                  <a:lnTo>
                    <a:pt x="0" y="2"/>
                  </a:lnTo>
                  <a:lnTo>
                    <a:pt x="4" y="0"/>
                  </a:lnTo>
                  <a:lnTo>
                    <a:pt x="10" y="0"/>
                  </a:lnTo>
                  <a:lnTo>
                    <a:pt x="18" y="0"/>
                  </a:lnTo>
                  <a:lnTo>
                    <a:pt x="29" y="0"/>
                  </a:lnTo>
                  <a:lnTo>
                    <a:pt x="40" y="2"/>
                  </a:lnTo>
                  <a:lnTo>
                    <a:pt x="52" y="6"/>
                  </a:lnTo>
                  <a:lnTo>
                    <a:pt x="63" y="12"/>
                  </a:lnTo>
                  <a:lnTo>
                    <a:pt x="75" y="23"/>
                  </a:lnTo>
                  <a:lnTo>
                    <a:pt x="89" y="35"/>
                  </a:lnTo>
                  <a:lnTo>
                    <a:pt x="80" y="196"/>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82" name="Freeform 119"/>
            <p:cNvSpPr>
              <a:spLocks/>
            </p:cNvSpPr>
            <p:nvPr/>
          </p:nvSpPr>
          <p:spPr bwMode="auto">
            <a:xfrm>
              <a:off x="3497" y="2084"/>
              <a:ext cx="90" cy="197"/>
            </a:xfrm>
            <a:custGeom>
              <a:avLst/>
              <a:gdLst>
                <a:gd name="T0" fmla="*/ 80 w 90"/>
                <a:gd name="T1" fmla="*/ 196 h 197"/>
                <a:gd name="T2" fmla="*/ 71 w 90"/>
                <a:gd name="T3" fmla="*/ 182 h 197"/>
                <a:gd name="T4" fmla="*/ 63 w 90"/>
                <a:gd name="T5" fmla="*/ 166 h 197"/>
                <a:gd name="T6" fmla="*/ 52 w 90"/>
                <a:gd name="T7" fmla="*/ 149 h 197"/>
                <a:gd name="T8" fmla="*/ 42 w 90"/>
                <a:gd name="T9" fmla="*/ 131 h 197"/>
                <a:gd name="T10" fmla="*/ 31 w 90"/>
                <a:gd name="T11" fmla="*/ 109 h 197"/>
                <a:gd name="T12" fmla="*/ 20 w 90"/>
                <a:gd name="T13" fmla="*/ 88 h 197"/>
                <a:gd name="T14" fmla="*/ 13 w 90"/>
                <a:gd name="T15" fmla="*/ 64 h 197"/>
                <a:gd name="T16" fmla="*/ 4 w 90"/>
                <a:gd name="T17" fmla="*/ 44 h 197"/>
                <a:gd name="T18" fmla="*/ 0 w 90"/>
                <a:gd name="T19" fmla="*/ 23 h 197"/>
                <a:gd name="T20" fmla="*/ 0 w 90"/>
                <a:gd name="T21" fmla="*/ 2 h 197"/>
                <a:gd name="T22" fmla="*/ 0 w 90"/>
                <a:gd name="T23" fmla="*/ 2 h 197"/>
                <a:gd name="T24" fmla="*/ 0 w 90"/>
                <a:gd name="T25" fmla="*/ 2 h 197"/>
                <a:gd name="T26" fmla="*/ 4 w 90"/>
                <a:gd name="T27" fmla="*/ 0 h 197"/>
                <a:gd name="T28" fmla="*/ 10 w 90"/>
                <a:gd name="T29" fmla="*/ 0 h 197"/>
                <a:gd name="T30" fmla="*/ 18 w 90"/>
                <a:gd name="T31" fmla="*/ 0 h 197"/>
                <a:gd name="T32" fmla="*/ 29 w 90"/>
                <a:gd name="T33" fmla="*/ 0 h 197"/>
                <a:gd name="T34" fmla="*/ 40 w 90"/>
                <a:gd name="T35" fmla="*/ 2 h 197"/>
                <a:gd name="T36" fmla="*/ 52 w 90"/>
                <a:gd name="T37" fmla="*/ 6 h 197"/>
                <a:gd name="T38" fmla="*/ 63 w 90"/>
                <a:gd name="T39" fmla="*/ 12 h 197"/>
                <a:gd name="T40" fmla="*/ 75 w 90"/>
                <a:gd name="T41" fmla="*/ 23 h 197"/>
                <a:gd name="T42" fmla="*/ 89 w 90"/>
                <a:gd name="T43" fmla="*/ 35 h 1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0"/>
                <a:gd name="T67" fmla="*/ 0 h 197"/>
                <a:gd name="T68" fmla="*/ 90 w 90"/>
                <a:gd name="T69" fmla="*/ 197 h 19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0" h="197">
                  <a:moveTo>
                    <a:pt x="80" y="196"/>
                  </a:moveTo>
                  <a:lnTo>
                    <a:pt x="71" y="182"/>
                  </a:lnTo>
                  <a:lnTo>
                    <a:pt x="63" y="166"/>
                  </a:lnTo>
                  <a:lnTo>
                    <a:pt x="52" y="149"/>
                  </a:lnTo>
                  <a:lnTo>
                    <a:pt x="42" y="131"/>
                  </a:lnTo>
                  <a:lnTo>
                    <a:pt x="31" y="109"/>
                  </a:lnTo>
                  <a:lnTo>
                    <a:pt x="20" y="88"/>
                  </a:lnTo>
                  <a:lnTo>
                    <a:pt x="13" y="64"/>
                  </a:lnTo>
                  <a:lnTo>
                    <a:pt x="4" y="44"/>
                  </a:lnTo>
                  <a:lnTo>
                    <a:pt x="0" y="23"/>
                  </a:lnTo>
                  <a:lnTo>
                    <a:pt x="0" y="2"/>
                  </a:lnTo>
                  <a:lnTo>
                    <a:pt x="4" y="0"/>
                  </a:lnTo>
                  <a:lnTo>
                    <a:pt x="10" y="0"/>
                  </a:lnTo>
                  <a:lnTo>
                    <a:pt x="18" y="0"/>
                  </a:lnTo>
                  <a:lnTo>
                    <a:pt x="29" y="0"/>
                  </a:lnTo>
                  <a:lnTo>
                    <a:pt x="40" y="2"/>
                  </a:lnTo>
                  <a:lnTo>
                    <a:pt x="52" y="6"/>
                  </a:lnTo>
                  <a:lnTo>
                    <a:pt x="63" y="12"/>
                  </a:lnTo>
                  <a:lnTo>
                    <a:pt x="75" y="23"/>
                  </a:lnTo>
                  <a:lnTo>
                    <a:pt x="89" y="35"/>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83" name="Freeform 120"/>
            <p:cNvSpPr>
              <a:spLocks/>
            </p:cNvSpPr>
            <p:nvPr/>
          </p:nvSpPr>
          <p:spPr bwMode="auto">
            <a:xfrm>
              <a:off x="3432" y="2155"/>
              <a:ext cx="162" cy="527"/>
            </a:xfrm>
            <a:custGeom>
              <a:avLst/>
              <a:gdLst>
                <a:gd name="T0" fmla="*/ 0 w 162"/>
                <a:gd name="T1" fmla="*/ 526 h 527"/>
                <a:gd name="T2" fmla="*/ 14 w 162"/>
                <a:gd name="T3" fmla="*/ 511 h 527"/>
                <a:gd name="T4" fmla="*/ 31 w 162"/>
                <a:gd name="T5" fmla="*/ 495 h 527"/>
                <a:gd name="T6" fmla="*/ 48 w 162"/>
                <a:gd name="T7" fmla="*/ 477 h 527"/>
                <a:gd name="T8" fmla="*/ 64 w 162"/>
                <a:gd name="T9" fmla="*/ 456 h 527"/>
                <a:gd name="T10" fmla="*/ 82 w 162"/>
                <a:gd name="T11" fmla="*/ 437 h 527"/>
                <a:gd name="T12" fmla="*/ 98 w 162"/>
                <a:gd name="T13" fmla="*/ 417 h 527"/>
                <a:gd name="T14" fmla="*/ 115 w 162"/>
                <a:gd name="T15" fmla="*/ 396 h 527"/>
                <a:gd name="T16" fmla="*/ 128 w 162"/>
                <a:gd name="T17" fmla="*/ 375 h 527"/>
                <a:gd name="T18" fmla="*/ 138 w 162"/>
                <a:gd name="T19" fmla="*/ 355 h 527"/>
                <a:gd name="T20" fmla="*/ 144 w 162"/>
                <a:gd name="T21" fmla="*/ 336 h 527"/>
                <a:gd name="T22" fmla="*/ 144 w 162"/>
                <a:gd name="T23" fmla="*/ 336 h 527"/>
                <a:gd name="T24" fmla="*/ 148 w 162"/>
                <a:gd name="T25" fmla="*/ 315 h 527"/>
                <a:gd name="T26" fmla="*/ 153 w 162"/>
                <a:gd name="T27" fmla="*/ 294 h 527"/>
                <a:gd name="T28" fmla="*/ 157 w 162"/>
                <a:gd name="T29" fmla="*/ 274 h 527"/>
                <a:gd name="T30" fmla="*/ 158 w 162"/>
                <a:gd name="T31" fmla="*/ 250 h 527"/>
                <a:gd name="T32" fmla="*/ 161 w 162"/>
                <a:gd name="T33" fmla="*/ 229 h 527"/>
                <a:gd name="T34" fmla="*/ 161 w 162"/>
                <a:gd name="T35" fmla="*/ 205 h 527"/>
                <a:gd name="T36" fmla="*/ 158 w 162"/>
                <a:gd name="T37" fmla="*/ 184 h 527"/>
                <a:gd name="T38" fmla="*/ 157 w 162"/>
                <a:gd name="T39" fmla="*/ 163 h 527"/>
                <a:gd name="T40" fmla="*/ 153 w 162"/>
                <a:gd name="T41" fmla="*/ 145 h 527"/>
                <a:gd name="T42" fmla="*/ 148 w 162"/>
                <a:gd name="T43" fmla="*/ 128 h 527"/>
                <a:gd name="T44" fmla="*/ 148 w 162"/>
                <a:gd name="T45" fmla="*/ 128 h 527"/>
                <a:gd name="T46" fmla="*/ 142 w 162"/>
                <a:gd name="T47" fmla="*/ 111 h 527"/>
                <a:gd name="T48" fmla="*/ 135 w 162"/>
                <a:gd name="T49" fmla="*/ 94 h 527"/>
                <a:gd name="T50" fmla="*/ 132 w 162"/>
                <a:gd name="T51" fmla="*/ 82 h 527"/>
                <a:gd name="T52" fmla="*/ 123 w 162"/>
                <a:gd name="T53" fmla="*/ 67 h 527"/>
                <a:gd name="T54" fmla="*/ 117 w 162"/>
                <a:gd name="T55" fmla="*/ 55 h 527"/>
                <a:gd name="T56" fmla="*/ 110 w 162"/>
                <a:gd name="T57" fmla="*/ 41 h 527"/>
                <a:gd name="T58" fmla="*/ 100 w 162"/>
                <a:gd name="T59" fmla="*/ 31 h 527"/>
                <a:gd name="T60" fmla="*/ 89 w 162"/>
                <a:gd name="T61" fmla="*/ 20 h 527"/>
                <a:gd name="T62" fmla="*/ 79 w 162"/>
                <a:gd name="T63" fmla="*/ 9 h 527"/>
                <a:gd name="T64" fmla="*/ 66 w 162"/>
                <a:gd name="T65" fmla="*/ 0 h 527"/>
                <a:gd name="T66" fmla="*/ 66 w 162"/>
                <a:gd name="T67" fmla="*/ 0 h 527"/>
                <a:gd name="T68" fmla="*/ 66 w 162"/>
                <a:gd name="T69" fmla="*/ 2 h 527"/>
                <a:gd name="T70" fmla="*/ 64 w 162"/>
                <a:gd name="T71" fmla="*/ 6 h 527"/>
                <a:gd name="T72" fmla="*/ 64 w 162"/>
                <a:gd name="T73" fmla="*/ 9 h 527"/>
                <a:gd name="T74" fmla="*/ 60 w 162"/>
                <a:gd name="T75" fmla="*/ 18 h 527"/>
                <a:gd name="T76" fmla="*/ 60 w 162"/>
                <a:gd name="T77" fmla="*/ 27 h 527"/>
                <a:gd name="T78" fmla="*/ 56 w 162"/>
                <a:gd name="T79" fmla="*/ 37 h 527"/>
                <a:gd name="T80" fmla="*/ 54 w 162"/>
                <a:gd name="T81" fmla="*/ 48 h 527"/>
                <a:gd name="T82" fmla="*/ 52 w 162"/>
                <a:gd name="T83" fmla="*/ 60 h 527"/>
                <a:gd name="T84" fmla="*/ 50 w 162"/>
                <a:gd name="T85" fmla="*/ 71 h 527"/>
                <a:gd name="T86" fmla="*/ 48 w 162"/>
                <a:gd name="T87" fmla="*/ 82 h 527"/>
                <a:gd name="T88" fmla="*/ 48 w 162"/>
                <a:gd name="T89" fmla="*/ 82 h 527"/>
                <a:gd name="T90" fmla="*/ 48 w 162"/>
                <a:gd name="T91" fmla="*/ 94 h 527"/>
                <a:gd name="T92" fmla="*/ 46 w 162"/>
                <a:gd name="T93" fmla="*/ 108 h 527"/>
                <a:gd name="T94" fmla="*/ 43 w 162"/>
                <a:gd name="T95" fmla="*/ 128 h 527"/>
                <a:gd name="T96" fmla="*/ 43 w 162"/>
                <a:gd name="T97" fmla="*/ 147 h 527"/>
                <a:gd name="T98" fmla="*/ 41 w 162"/>
                <a:gd name="T99" fmla="*/ 166 h 527"/>
                <a:gd name="T100" fmla="*/ 39 w 162"/>
                <a:gd name="T101" fmla="*/ 187 h 527"/>
                <a:gd name="T102" fmla="*/ 39 w 162"/>
                <a:gd name="T103" fmla="*/ 207 h 527"/>
                <a:gd name="T104" fmla="*/ 39 w 162"/>
                <a:gd name="T105" fmla="*/ 229 h 527"/>
                <a:gd name="T106" fmla="*/ 41 w 162"/>
                <a:gd name="T107" fmla="*/ 250 h 527"/>
                <a:gd name="T108" fmla="*/ 46 w 162"/>
                <a:gd name="T109" fmla="*/ 269 h 527"/>
                <a:gd name="T110" fmla="*/ 0 w 162"/>
                <a:gd name="T111" fmla="*/ 526 h 52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2"/>
                <a:gd name="T169" fmla="*/ 0 h 527"/>
                <a:gd name="T170" fmla="*/ 162 w 162"/>
                <a:gd name="T171" fmla="*/ 527 h 52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2" h="527">
                  <a:moveTo>
                    <a:pt x="0" y="526"/>
                  </a:moveTo>
                  <a:lnTo>
                    <a:pt x="14" y="511"/>
                  </a:lnTo>
                  <a:lnTo>
                    <a:pt x="31" y="495"/>
                  </a:lnTo>
                  <a:lnTo>
                    <a:pt x="48" y="477"/>
                  </a:lnTo>
                  <a:lnTo>
                    <a:pt x="64" y="456"/>
                  </a:lnTo>
                  <a:lnTo>
                    <a:pt x="82" y="437"/>
                  </a:lnTo>
                  <a:lnTo>
                    <a:pt x="98" y="417"/>
                  </a:lnTo>
                  <a:lnTo>
                    <a:pt x="115" y="396"/>
                  </a:lnTo>
                  <a:lnTo>
                    <a:pt x="128" y="375"/>
                  </a:lnTo>
                  <a:lnTo>
                    <a:pt x="138" y="355"/>
                  </a:lnTo>
                  <a:lnTo>
                    <a:pt x="144" y="336"/>
                  </a:lnTo>
                  <a:lnTo>
                    <a:pt x="148" y="315"/>
                  </a:lnTo>
                  <a:lnTo>
                    <a:pt x="153" y="294"/>
                  </a:lnTo>
                  <a:lnTo>
                    <a:pt x="157" y="274"/>
                  </a:lnTo>
                  <a:lnTo>
                    <a:pt x="158" y="250"/>
                  </a:lnTo>
                  <a:lnTo>
                    <a:pt x="161" y="229"/>
                  </a:lnTo>
                  <a:lnTo>
                    <a:pt x="161" y="205"/>
                  </a:lnTo>
                  <a:lnTo>
                    <a:pt x="158" y="184"/>
                  </a:lnTo>
                  <a:lnTo>
                    <a:pt x="157" y="163"/>
                  </a:lnTo>
                  <a:lnTo>
                    <a:pt x="153" y="145"/>
                  </a:lnTo>
                  <a:lnTo>
                    <a:pt x="148" y="128"/>
                  </a:lnTo>
                  <a:lnTo>
                    <a:pt x="142" y="111"/>
                  </a:lnTo>
                  <a:lnTo>
                    <a:pt x="135" y="94"/>
                  </a:lnTo>
                  <a:lnTo>
                    <a:pt x="132" y="82"/>
                  </a:lnTo>
                  <a:lnTo>
                    <a:pt x="123" y="67"/>
                  </a:lnTo>
                  <a:lnTo>
                    <a:pt x="117" y="55"/>
                  </a:lnTo>
                  <a:lnTo>
                    <a:pt x="110" y="41"/>
                  </a:lnTo>
                  <a:lnTo>
                    <a:pt x="100" y="31"/>
                  </a:lnTo>
                  <a:lnTo>
                    <a:pt x="89" y="20"/>
                  </a:lnTo>
                  <a:lnTo>
                    <a:pt x="79" y="9"/>
                  </a:lnTo>
                  <a:lnTo>
                    <a:pt x="66" y="0"/>
                  </a:lnTo>
                  <a:lnTo>
                    <a:pt x="66" y="2"/>
                  </a:lnTo>
                  <a:lnTo>
                    <a:pt x="64" y="6"/>
                  </a:lnTo>
                  <a:lnTo>
                    <a:pt x="64" y="9"/>
                  </a:lnTo>
                  <a:lnTo>
                    <a:pt x="60" y="18"/>
                  </a:lnTo>
                  <a:lnTo>
                    <a:pt x="60" y="27"/>
                  </a:lnTo>
                  <a:lnTo>
                    <a:pt x="56" y="37"/>
                  </a:lnTo>
                  <a:lnTo>
                    <a:pt x="54" y="48"/>
                  </a:lnTo>
                  <a:lnTo>
                    <a:pt x="52" y="60"/>
                  </a:lnTo>
                  <a:lnTo>
                    <a:pt x="50" y="71"/>
                  </a:lnTo>
                  <a:lnTo>
                    <a:pt x="48" y="82"/>
                  </a:lnTo>
                  <a:lnTo>
                    <a:pt x="48" y="94"/>
                  </a:lnTo>
                  <a:lnTo>
                    <a:pt x="46" y="108"/>
                  </a:lnTo>
                  <a:lnTo>
                    <a:pt x="43" y="128"/>
                  </a:lnTo>
                  <a:lnTo>
                    <a:pt x="43" y="147"/>
                  </a:lnTo>
                  <a:lnTo>
                    <a:pt x="41" y="166"/>
                  </a:lnTo>
                  <a:lnTo>
                    <a:pt x="39" y="187"/>
                  </a:lnTo>
                  <a:lnTo>
                    <a:pt x="39" y="207"/>
                  </a:lnTo>
                  <a:lnTo>
                    <a:pt x="39" y="229"/>
                  </a:lnTo>
                  <a:lnTo>
                    <a:pt x="41" y="250"/>
                  </a:lnTo>
                  <a:lnTo>
                    <a:pt x="46" y="269"/>
                  </a:lnTo>
                  <a:lnTo>
                    <a:pt x="0" y="526"/>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84" name="Freeform 121"/>
            <p:cNvSpPr>
              <a:spLocks/>
            </p:cNvSpPr>
            <p:nvPr/>
          </p:nvSpPr>
          <p:spPr bwMode="auto">
            <a:xfrm>
              <a:off x="3432" y="2155"/>
              <a:ext cx="162" cy="527"/>
            </a:xfrm>
            <a:custGeom>
              <a:avLst/>
              <a:gdLst>
                <a:gd name="T0" fmla="*/ 0 w 162"/>
                <a:gd name="T1" fmla="*/ 526 h 527"/>
                <a:gd name="T2" fmla="*/ 14 w 162"/>
                <a:gd name="T3" fmla="*/ 511 h 527"/>
                <a:gd name="T4" fmla="*/ 31 w 162"/>
                <a:gd name="T5" fmla="*/ 495 h 527"/>
                <a:gd name="T6" fmla="*/ 48 w 162"/>
                <a:gd name="T7" fmla="*/ 477 h 527"/>
                <a:gd name="T8" fmla="*/ 64 w 162"/>
                <a:gd name="T9" fmla="*/ 456 h 527"/>
                <a:gd name="T10" fmla="*/ 82 w 162"/>
                <a:gd name="T11" fmla="*/ 437 h 527"/>
                <a:gd name="T12" fmla="*/ 98 w 162"/>
                <a:gd name="T13" fmla="*/ 417 h 527"/>
                <a:gd name="T14" fmla="*/ 115 w 162"/>
                <a:gd name="T15" fmla="*/ 396 h 527"/>
                <a:gd name="T16" fmla="*/ 128 w 162"/>
                <a:gd name="T17" fmla="*/ 375 h 527"/>
                <a:gd name="T18" fmla="*/ 138 w 162"/>
                <a:gd name="T19" fmla="*/ 355 h 527"/>
                <a:gd name="T20" fmla="*/ 144 w 162"/>
                <a:gd name="T21" fmla="*/ 336 h 527"/>
                <a:gd name="T22" fmla="*/ 144 w 162"/>
                <a:gd name="T23" fmla="*/ 336 h 527"/>
                <a:gd name="T24" fmla="*/ 148 w 162"/>
                <a:gd name="T25" fmla="*/ 315 h 527"/>
                <a:gd name="T26" fmla="*/ 153 w 162"/>
                <a:gd name="T27" fmla="*/ 294 h 527"/>
                <a:gd name="T28" fmla="*/ 157 w 162"/>
                <a:gd name="T29" fmla="*/ 274 h 527"/>
                <a:gd name="T30" fmla="*/ 158 w 162"/>
                <a:gd name="T31" fmla="*/ 250 h 527"/>
                <a:gd name="T32" fmla="*/ 161 w 162"/>
                <a:gd name="T33" fmla="*/ 229 h 527"/>
                <a:gd name="T34" fmla="*/ 161 w 162"/>
                <a:gd name="T35" fmla="*/ 205 h 527"/>
                <a:gd name="T36" fmla="*/ 158 w 162"/>
                <a:gd name="T37" fmla="*/ 184 h 527"/>
                <a:gd name="T38" fmla="*/ 157 w 162"/>
                <a:gd name="T39" fmla="*/ 163 h 527"/>
                <a:gd name="T40" fmla="*/ 153 w 162"/>
                <a:gd name="T41" fmla="*/ 145 h 527"/>
                <a:gd name="T42" fmla="*/ 148 w 162"/>
                <a:gd name="T43" fmla="*/ 128 h 527"/>
                <a:gd name="T44" fmla="*/ 148 w 162"/>
                <a:gd name="T45" fmla="*/ 128 h 527"/>
                <a:gd name="T46" fmla="*/ 142 w 162"/>
                <a:gd name="T47" fmla="*/ 111 h 527"/>
                <a:gd name="T48" fmla="*/ 135 w 162"/>
                <a:gd name="T49" fmla="*/ 94 h 527"/>
                <a:gd name="T50" fmla="*/ 132 w 162"/>
                <a:gd name="T51" fmla="*/ 82 h 527"/>
                <a:gd name="T52" fmla="*/ 123 w 162"/>
                <a:gd name="T53" fmla="*/ 67 h 527"/>
                <a:gd name="T54" fmla="*/ 117 w 162"/>
                <a:gd name="T55" fmla="*/ 55 h 527"/>
                <a:gd name="T56" fmla="*/ 110 w 162"/>
                <a:gd name="T57" fmla="*/ 41 h 527"/>
                <a:gd name="T58" fmla="*/ 100 w 162"/>
                <a:gd name="T59" fmla="*/ 31 h 527"/>
                <a:gd name="T60" fmla="*/ 89 w 162"/>
                <a:gd name="T61" fmla="*/ 20 h 527"/>
                <a:gd name="T62" fmla="*/ 79 w 162"/>
                <a:gd name="T63" fmla="*/ 9 h 527"/>
                <a:gd name="T64" fmla="*/ 66 w 162"/>
                <a:gd name="T65" fmla="*/ 0 h 527"/>
                <a:gd name="T66" fmla="*/ 66 w 162"/>
                <a:gd name="T67" fmla="*/ 0 h 527"/>
                <a:gd name="T68" fmla="*/ 66 w 162"/>
                <a:gd name="T69" fmla="*/ 2 h 527"/>
                <a:gd name="T70" fmla="*/ 64 w 162"/>
                <a:gd name="T71" fmla="*/ 6 h 527"/>
                <a:gd name="T72" fmla="*/ 64 w 162"/>
                <a:gd name="T73" fmla="*/ 9 h 527"/>
                <a:gd name="T74" fmla="*/ 60 w 162"/>
                <a:gd name="T75" fmla="*/ 18 h 527"/>
                <a:gd name="T76" fmla="*/ 60 w 162"/>
                <a:gd name="T77" fmla="*/ 27 h 527"/>
                <a:gd name="T78" fmla="*/ 56 w 162"/>
                <a:gd name="T79" fmla="*/ 37 h 527"/>
                <a:gd name="T80" fmla="*/ 54 w 162"/>
                <a:gd name="T81" fmla="*/ 48 h 527"/>
                <a:gd name="T82" fmla="*/ 52 w 162"/>
                <a:gd name="T83" fmla="*/ 60 h 527"/>
                <a:gd name="T84" fmla="*/ 50 w 162"/>
                <a:gd name="T85" fmla="*/ 71 h 527"/>
                <a:gd name="T86" fmla="*/ 48 w 162"/>
                <a:gd name="T87" fmla="*/ 82 h 527"/>
                <a:gd name="T88" fmla="*/ 48 w 162"/>
                <a:gd name="T89" fmla="*/ 82 h 527"/>
                <a:gd name="T90" fmla="*/ 48 w 162"/>
                <a:gd name="T91" fmla="*/ 94 h 527"/>
                <a:gd name="T92" fmla="*/ 46 w 162"/>
                <a:gd name="T93" fmla="*/ 108 h 527"/>
                <a:gd name="T94" fmla="*/ 43 w 162"/>
                <a:gd name="T95" fmla="*/ 128 h 527"/>
                <a:gd name="T96" fmla="*/ 43 w 162"/>
                <a:gd name="T97" fmla="*/ 147 h 527"/>
                <a:gd name="T98" fmla="*/ 41 w 162"/>
                <a:gd name="T99" fmla="*/ 166 h 527"/>
                <a:gd name="T100" fmla="*/ 39 w 162"/>
                <a:gd name="T101" fmla="*/ 187 h 527"/>
                <a:gd name="T102" fmla="*/ 39 w 162"/>
                <a:gd name="T103" fmla="*/ 207 h 527"/>
                <a:gd name="T104" fmla="*/ 39 w 162"/>
                <a:gd name="T105" fmla="*/ 229 h 527"/>
                <a:gd name="T106" fmla="*/ 41 w 162"/>
                <a:gd name="T107" fmla="*/ 250 h 527"/>
                <a:gd name="T108" fmla="*/ 46 w 162"/>
                <a:gd name="T109" fmla="*/ 269 h 52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2"/>
                <a:gd name="T166" fmla="*/ 0 h 527"/>
                <a:gd name="T167" fmla="*/ 162 w 162"/>
                <a:gd name="T168" fmla="*/ 527 h 52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2" h="527">
                  <a:moveTo>
                    <a:pt x="0" y="526"/>
                  </a:moveTo>
                  <a:lnTo>
                    <a:pt x="14" y="511"/>
                  </a:lnTo>
                  <a:lnTo>
                    <a:pt x="31" y="495"/>
                  </a:lnTo>
                  <a:lnTo>
                    <a:pt x="48" y="477"/>
                  </a:lnTo>
                  <a:lnTo>
                    <a:pt x="64" y="456"/>
                  </a:lnTo>
                  <a:lnTo>
                    <a:pt x="82" y="437"/>
                  </a:lnTo>
                  <a:lnTo>
                    <a:pt x="98" y="417"/>
                  </a:lnTo>
                  <a:lnTo>
                    <a:pt x="115" y="396"/>
                  </a:lnTo>
                  <a:lnTo>
                    <a:pt x="128" y="375"/>
                  </a:lnTo>
                  <a:lnTo>
                    <a:pt x="138" y="355"/>
                  </a:lnTo>
                  <a:lnTo>
                    <a:pt x="144" y="336"/>
                  </a:lnTo>
                  <a:lnTo>
                    <a:pt x="148" y="315"/>
                  </a:lnTo>
                  <a:lnTo>
                    <a:pt x="153" y="294"/>
                  </a:lnTo>
                  <a:lnTo>
                    <a:pt x="157" y="274"/>
                  </a:lnTo>
                  <a:lnTo>
                    <a:pt x="158" y="250"/>
                  </a:lnTo>
                  <a:lnTo>
                    <a:pt x="161" y="229"/>
                  </a:lnTo>
                  <a:lnTo>
                    <a:pt x="161" y="205"/>
                  </a:lnTo>
                  <a:lnTo>
                    <a:pt x="158" y="184"/>
                  </a:lnTo>
                  <a:lnTo>
                    <a:pt x="157" y="163"/>
                  </a:lnTo>
                  <a:lnTo>
                    <a:pt x="153" y="145"/>
                  </a:lnTo>
                  <a:lnTo>
                    <a:pt x="148" y="128"/>
                  </a:lnTo>
                  <a:lnTo>
                    <a:pt x="142" y="111"/>
                  </a:lnTo>
                  <a:lnTo>
                    <a:pt x="135" y="94"/>
                  </a:lnTo>
                  <a:lnTo>
                    <a:pt x="132" y="82"/>
                  </a:lnTo>
                  <a:lnTo>
                    <a:pt x="123" y="67"/>
                  </a:lnTo>
                  <a:lnTo>
                    <a:pt x="117" y="55"/>
                  </a:lnTo>
                  <a:lnTo>
                    <a:pt x="110" y="41"/>
                  </a:lnTo>
                  <a:lnTo>
                    <a:pt x="100" y="31"/>
                  </a:lnTo>
                  <a:lnTo>
                    <a:pt x="89" y="20"/>
                  </a:lnTo>
                  <a:lnTo>
                    <a:pt x="79" y="9"/>
                  </a:lnTo>
                  <a:lnTo>
                    <a:pt x="66" y="0"/>
                  </a:lnTo>
                  <a:lnTo>
                    <a:pt x="66" y="2"/>
                  </a:lnTo>
                  <a:lnTo>
                    <a:pt x="64" y="6"/>
                  </a:lnTo>
                  <a:lnTo>
                    <a:pt x="64" y="9"/>
                  </a:lnTo>
                  <a:lnTo>
                    <a:pt x="60" y="18"/>
                  </a:lnTo>
                  <a:lnTo>
                    <a:pt x="60" y="27"/>
                  </a:lnTo>
                  <a:lnTo>
                    <a:pt x="56" y="37"/>
                  </a:lnTo>
                  <a:lnTo>
                    <a:pt x="54" y="48"/>
                  </a:lnTo>
                  <a:lnTo>
                    <a:pt x="52" y="60"/>
                  </a:lnTo>
                  <a:lnTo>
                    <a:pt x="50" y="71"/>
                  </a:lnTo>
                  <a:lnTo>
                    <a:pt x="48" y="82"/>
                  </a:lnTo>
                  <a:lnTo>
                    <a:pt x="48" y="94"/>
                  </a:lnTo>
                  <a:lnTo>
                    <a:pt x="46" y="108"/>
                  </a:lnTo>
                  <a:lnTo>
                    <a:pt x="43" y="128"/>
                  </a:lnTo>
                  <a:lnTo>
                    <a:pt x="43" y="147"/>
                  </a:lnTo>
                  <a:lnTo>
                    <a:pt x="41" y="166"/>
                  </a:lnTo>
                  <a:lnTo>
                    <a:pt x="39" y="187"/>
                  </a:lnTo>
                  <a:lnTo>
                    <a:pt x="39" y="207"/>
                  </a:lnTo>
                  <a:lnTo>
                    <a:pt x="39" y="229"/>
                  </a:lnTo>
                  <a:lnTo>
                    <a:pt x="41" y="250"/>
                  </a:lnTo>
                  <a:lnTo>
                    <a:pt x="46" y="269"/>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85" name="Freeform 122"/>
            <p:cNvSpPr>
              <a:spLocks/>
            </p:cNvSpPr>
            <p:nvPr/>
          </p:nvSpPr>
          <p:spPr bwMode="auto">
            <a:xfrm>
              <a:off x="3203" y="2299"/>
              <a:ext cx="321" cy="597"/>
            </a:xfrm>
            <a:custGeom>
              <a:avLst/>
              <a:gdLst>
                <a:gd name="T0" fmla="*/ 128 w 321"/>
                <a:gd name="T1" fmla="*/ 427 h 597"/>
                <a:gd name="T2" fmla="*/ 156 w 321"/>
                <a:gd name="T3" fmla="*/ 374 h 597"/>
                <a:gd name="T4" fmla="*/ 185 w 321"/>
                <a:gd name="T5" fmla="*/ 313 h 597"/>
                <a:gd name="T6" fmla="*/ 211 w 321"/>
                <a:gd name="T7" fmla="*/ 252 h 597"/>
                <a:gd name="T8" fmla="*/ 227 w 321"/>
                <a:gd name="T9" fmla="*/ 197 h 597"/>
                <a:gd name="T10" fmla="*/ 229 w 321"/>
                <a:gd name="T11" fmla="*/ 174 h 597"/>
                <a:gd name="T12" fmla="*/ 234 w 321"/>
                <a:gd name="T13" fmla="*/ 133 h 597"/>
                <a:gd name="T14" fmla="*/ 237 w 321"/>
                <a:gd name="T15" fmla="*/ 94 h 597"/>
                <a:gd name="T16" fmla="*/ 246 w 321"/>
                <a:gd name="T17" fmla="*/ 57 h 597"/>
                <a:gd name="T18" fmla="*/ 261 w 321"/>
                <a:gd name="T19" fmla="*/ 25 h 597"/>
                <a:gd name="T20" fmla="*/ 282 w 321"/>
                <a:gd name="T21" fmla="*/ 0 h 597"/>
                <a:gd name="T22" fmla="*/ 282 w 321"/>
                <a:gd name="T23" fmla="*/ 2 h 597"/>
                <a:gd name="T24" fmla="*/ 287 w 321"/>
                <a:gd name="T25" fmla="*/ 16 h 597"/>
                <a:gd name="T26" fmla="*/ 292 w 321"/>
                <a:gd name="T27" fmla="*/ 41 h 597"/>
                <a:gd name="T28" fmla="*/ 301 w 321"/>
                <a:gd name="T29" fmla="*/ 73 h 597"/>
                <a:gd name="T30" fmla="*/ 307 w 321"/>
                <a:gd name="T31" fmla="*/ 98 h 597"/>
                <a:gd name="T32" fmla="*/ 312 w 321"/>
                <a:gd name="T33" fmla="*/ 107 h 597"/>
                <a:gd name="T34" fmla="*/ 315 w 321"/>
                <a:gd name="T35" fmla="*/ 126 h 597"/>
                <a:gd name="T36" fmla="*/ 320 w 321"/>
                <a:gd name="T37" fmla="*/ 153 h 597"/>
                <a:gd name="T38" fmla="*/ 317 w 321"/>
                <a:gd name="T39" fmla="*/ 181 h 597"/>
                <a:gd name="T40" fmla="*/ 313 w 321"/>
                <a:gd name="T41" fmla="*/ 208 h 597"/>
                <a:gd name="T42" fmla="*/ 307 w 321"/>
                <a:gd name="T43" fmla="*/ 229 h 597"/>
                <a:gd name="T44" fmla="*/ 303 w 321"/>
                <a:gd name="T45" fmla="*/ 241 h 597"/>
                <a:gd name="T46" fmla="*/ 287 w 321"/>
                <a:gd name="T47" fmla="*/ 282 h 597"/>
                <a:gd name="T48" fmla="*/ 259 w 321"/>
                <a:gd name="T49" fmla="*/ 334 h 597"/>
                <a:gd name="T50" fmla="*/ 229 w 321"/>
                <a:gd name="T51" fmla="*/ 387 h 597"/>
                <a:gd name="T52" fmla="*/ 195 w 321"/>
                <a:gd name="T53" fmla="*/ 433 h 597"/>
                <a:gd name="T54" fmla="*/ 181 w 321"/>
                <a:gd name="T55" fmla="*/ 450 h 597"/>
                <a:gd name="T56" fmla="*/ 149 w 321"/>
                <a:gd name="T57" fmla="*/ 479 h 597"/>
                <a:gd name="T58" fmla="*/ 112 w 321"/>
                <a:gd name="T59" fmla="*/ 513 h 597"/>
                <a:gd name="T60" fmla="*/ 71 w 321"/>
                <a:gd name="T61" fmla="*/ 547 h 597"/>
                <a:gd name="T62" fmla="*/ 34 w 321"/>
                <a:gd name="T63" fmla="*/ 575 h 597"/>
                <a:gd name="T64" fmla="*/ 0 w 321"/>
                <a:gd name="T65" fmla="*/ 596 h 5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1"/>
                <a:gd name="T100" fmla="*/ 0 h 597"/>
                <a:gd name="T101" fmla="*/ 321 w 321"/>
                <a:gd name="T102" fmla="*/ 597 h 5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1" h="597">
                  <a:moveTo>
                    <a:pt x="115" y="446"/>
                  </a:moveTo>
                  <a:lnTo>
                    <a:pt x="128" y="427"/>
                  </a:lnTo>
                  <a:lnTo>
                    <a:pt x="140" y="402"/>
                  </a:lnTo>
                  <a:lnTo>
                    <a:pt x="156" y="374"/>
                  </a:lnTo>
                  <a:lnTo>
                    <a:pt x="170" y="345"/>
                  </a:lnTo>
                  <a:lnTo>
                    <a:pt x="185" y="313"/>
                  </a:lnTo>
                  <a:lnTo>
                    <a:pt x="197" y="282"/>
                  </a:lnTo>
                  <a:lnTo>
                    <a:pt x="211" y="252"/>
                  </a:lnTo>
                  <a:lnTo>
                    <a:pt x="221" y="223"/>
                  </a:lnTo>
                  <a:lnTo>
                    <a:pt x="227" y="197"/>
                  </a:lnTo>
                  <a:lnTo>
                    <a:pt x="229" y="174"/>
                  </a:lnTo>
                  <a:lnTo>
                    <a:pt x="232" y="153"/>
                  </a:lnTo>
                  <a:lnTo>
                    <a:pt x="234" y="133"/>
                  </a:lnTo>
                  <a:lnTo>
                    <a:pt x="234" y="113"/>
                  </a:lnTo>
                  <a:lnTo>
                    <a:pt x="237" y="94"/>
                  </a:lnTo>
                  <a:lnTo>
                    <a:pt x="239" y="75"/>
                  </a:lnTo>
                  <a:lnTo>
                    <a:pt x="246" y="57"/>
                  </a:lnTo>
                  <a:lnTo>
                    <a:pt x="252" y="39"/>
                  </a:lnTo>
                  <a:lnTo>
                    <a:pt x="261" y="25"/>
                  </a:lnTo>
                  <a:lnTo>
                    <a:pt x="269" y="13"/>
                  </a:lnTo>
                  <a:lnTo>
                    <a:pt x="282" y="0"/>
                  </a:lnTo>
                  <a:lnTo>
                    <a:pt x="282" y="2"/>
                  </a:lnTo>
                  <a:lnTo>
                    <a:pt x="284" y="8"/>
                  </a:lnTo>
                  <a:lnTo>
                    <a:pt x="287" y="16"/>
                  </a:lnTo>
                  <a:lnTo>
                    <a:pt x="290" y="29"/>
                  </a:lnTo>
                  <a:lnTo>
                    <a:pt x="292" y="41"/>
                  </a:lnTo>
                  <a:lnTo>
                    <a:pt x="296" y="59"/>
                  </a:lnTo>
                  <a:lnTo>
                    <a:pt x="301" y="73"/>
                  </a:lnTo>
                  <a:lnTo>
                    <a:pt x="305" y="86"/>
                  </a:lnTo>
                  <a:lnTo>
                    <a:pt x="307" y="98"/>
                  </a:lnTo>
                  <a:lnTo>
                    <a:pt x="312" y="107"/>
                  </a:lnTo>
                  <a:lnTo>
                    <a:pt x="315" y="115"/>
                  </a:lnTo>
                  <a:lnTo>
                    <a:pt x="315" y="126"/>
                  </a:lnTo>
                  <a:lnTo>
                    <a:pt x="317" y="138"/>
                  </a:lnTo>
                  <a:lnTo>
                    <a:pt x="320" y="153"/>
                  </a:lnTo>
                  <a:lnTo>
                    <a:pt x="317" y="166"/>
                  </a:lnTo>
                  <a:lnTo>
                    <a:pt x="317" y="181"/>
                  </a:lnTo>
                  <a:lnTo>
                    <a:pt x="315" y="195"/>
                  </a:lnTo>
                  <a:lnTo>
                    <a:pt x="313" y="208"/>
                  </a:lnTo>
                  <a:lnTo>
                    <a:pt x="312" y="218"/>
                  </a:lnTo>
                  <a:lnTo>
                    <a:pt x="307" y="229"/>
                  </a:lnTo>
                  <a:lnTo>
                    <a:pt x="303" y="241"/>
                  </a:lnTo>
                  <a:lnTo>
                    <a:pt x="294" y="260"/>
                  </a:lnTo>
                  <a:lnTo>
                    <a:pt x="287" y="282"/>
                  </a:lnTo>
                  <a:lnTo>
                    <a:pt x="273" y="306"/>
                  </a:lnTo>
                  <a:lnTo>
                    <a:pt x="259" y="334"/>
                  </a:lnTo>
                  <a:lnTo>
                    <a:pt x="244" y="361"/>
                  </a:lnTo>
                  <a:lnTo>
                    <a:pt x="229" y="387"/>
                  </a:lnTo>
                  <a:lnTo>
                    <a:pt x="212" y="412"/>
                  </a:lnTo>
                  <a:lnTo>
                    <a:pt x="195" y="433"/>
                  </a:lnTo>
                  <a:lnTo>
                    <a:pt x="181" y="450"/>
                  </a:lnTo>
                  <a:lnTo>
                    <a:pt x="166" y="462"/>
                  </a:lnTo>
                  <a:lnTo>
                    <a:pt x="149" y="479"/>
                  </a:lnTo>
                  <a:lnTo>
                    <a:pt x="130" y="497"/>
                  </a:lnTo>
                  <a:lnTo>
                    <a:pt x="112" y="513"/>
                  </a:lnTo>
                  <a:lnTo>
                    <a:pt x="92" y="530"/>
                  </a:lnTo>
                  <a:lnTo>
                    <a:pt x="71" y="547"/>
                  </a:lnTo>
                  <a:lnTo>
                    <a:pt x="52" y="561"/>
                  </a:lnTo>
                  <a:lnTo>
                    <a:pt x="34" y="575"/>
                  </a:lnTo>
                  <a:lnTo>
                    <a:pt x="16" y="587"/>
                  </a:lnTo>
                  <a:lnTo>
                    <a:pt x="0" y="596"/>
                  </a:lnTo>
                  <a:lnTo>
                    <a:pt x="115" y="446"/>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86" name="Freeform 123"/>
            <p:cNvSpPr>
              <a:spLocks/>
            </p:cNvSpPr>
            <p:nvPr/>
          </p:nvSpPr>
          <p:spPr bwMode="auto">
            <a:xfrm>
              <a:off x="3203" y="2299"/>
              <a:ext cx="321" cy="597"/>
            </a:xfrm>
            <a:custGeom>
              <a:avLst/>
              <a:gdLst>
                <a:gd name="T0" fmla="*/ 128 w 321"/>
                <a:gd name="T1" fmla="*/ 427 h 597"/>
                <a:gd name="T2" fmla="*/ 156 w 321"/>
                <a:gd name="T3" fmla="*/ 374 h 597"/>
                <a:gd name="T4" fmla="*/ 185 w 321"/>
                <a:gd name="T5" fmla="*/ 313 h 597"/>
                <a:gd name="T6" fmla="*/ 211 w 321"/>
                <a:gd name="T7" fmla="*/ 252 h 597"/>
                <a:gd name="T8" fmla="*/ 227 w 321"/>
                <a:gd name="T9" fmla="*/ 197 h 597"/>
                <a:gd name="T10" fmla="*/ 229 w 321"/>
                <a:gd name="T11" fmla="*/ 174 h 597"/>
                <a:gd name="T12" fmla="*/ 234 w 321"/>
                <a:gd name="T13" fmla="*/ 133 h 597"/>
                <a:gd name="T14" fmla="*/ 237 w 321"/>
                <a:gd name="T15" fmla="*/ 94 h 597"/>
                <a:gd name="T16" fmla="*/ 246 w 321"/>
                <a:gd name="T17" fmla="*/ 57 h 597"/>
                <a:gd name="T18" fmla="*/ 261 w 321"/>
                <a:gd name="T19" fmla="*/ 25 h 597"/>
                <a:gd name="T20" fmla="*/ 282 w 321"/>
                <a:gd name="T21" fmla="*/ 0 h 597"/>
                <a:gd name="T22" fmla="*/ 282 w 321"/>
                <a:gd name="T23" fmla="*/ 2 h 597"/>
                <a:gd name="T24" fmla="*/ 287 w 321"/>
                <a:gd name="T25" fmla="*/ 16 h 597"/>
                <a:gd name="T26" fmla="*/ 292 w 321"/>
                <a:gd name="T27" fmla="*/ 41 h 597"/>
                <a:gd name="T28" fmla="*/ 301 w 321"/>
                <a:gd name="T29" fmla="*/ 73 h 597"/>
                <a:gd name="T30" fmla="*/ 307 w 321"/>
                <a:gd name="T31" fmla="*/ 98 h 597"/>
                <a:gd name="T32" fmla="*/ 312 w 321"/>
                <a:gd name="T33" fmla="*/ 107 h 597"/>
                <a:gd name="T34" fmla="*/ 315 w 321"/>
                <a:gd name="T35" fmla="*/ 126 h 597"/>
                <a:gd name="T36" fmla="*/ 320 w 321"/>
                <a:gd name="T37" fmla="*/ 153 h 597"/>
                <a:gd name="T38" fmla="*/ 317 w 321"/>
                <a:gd name="T39" fmla="*/ 181 h 597"/>
                <a:gd name="T40" fmla="*/ 313 w 321"/>
                <a:gd name="T41" fmla="*/ 208 h 597"/>
                <a:gd name="T42" fmla="*/ 307 w 321"/>
                <a:gd name="T43" fmla="*/ 229 h 597"/>
                <a:gd name="T44" fmla="*/ 303 w 321"/>
                <a:gd name="T45" fmla="*/ 241 h 597"/>
                <a:gd name="T46" fmla="*/ 287 w 321"/>
                <a:gd name="T47" fmla="*/ 282 h 597"/>
                <a:gd name="T48" fmla="*/ 259 w 321"/>
                <a:gd name="T49" fmla="*/ 334 h 597"/>
                <a:gd name="T50" fmla="*/ 229 w 321"/>
                <a:gd name="T51" fmla="*/ 387 h 597"/>
                <a:gd name="T52" fmla="*/ 195 w 321"/>
                <a:gd name="T53" fmla="*/ 433 h 597"/>
                <a:gd name="T54" fmla="*/ 181 w 321"/>
                <a:gd name="T55" fmla="*/ 450 h 597"/>
                <a:gd name="T56" fmla="*/ 149 w 321"/>
                <a:gd name="T57" fmla="*/ 479 h 597"/>
                <a:gd name="T58" fmla="*/ 112 w 321"/>
                <a:gd name="T59" fmla="*/ 513 h 597"/>
                <a:gd name="T60" fmla="*/ 71 w 321"/>
                <a:gd name="T61" fmla="*/ 547 h 597"/>
                <a:gd name="T62" fmla="*/ 34 w 321"/>
                <a:gd name="T63" fmla="*/ 575 h 597"/>
                <a:gd name="T64" fmla="*/ 0 w 321"/>
                <a:gd name="T65" fmla="*/ 596 h 5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1"/>
                <a:gd name="T100" fmla="*/ 0 h 597"/>
                <a:gd name="T101" fmla="*/ 321 w 321"/>
                <a:gd name="T102" fmla="*/ 597 h 5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1" h="597">
                  <a:moveTo>
                    <a:pt x="115" y="446"/>
                  </a:moveTo>
                  <a:lnTo>
                    <a:pt x="128" y="427"/>
                  </a:lnTo>
                  <a:lnTo>
                    <a:pt x="140" y="402"/>
                  </a:lnTo>
                  <a:lnTo>
                    <a:pt x="156" y="374"/>
                  </a:lnTo>
                  <a:lnTo>
                    <a:pt x="170" y="345"/>
                  </a:lnTo>
                  <a:lnTo>
                    <a:pt x="185" y="313"/>
                  </a:lnTo>
                  <a:lnTo>
                    <a:pt x="197" y="282"/>
                  </a:lnTo>
                  <a:lnTo>
                    <a:pt x="211" y="252"/>
                  </a:lnTo>
                  <a:lnTo>
                    <a:pt x="221" y="223"/>
                  </a:lnTo>
                  <a:lnTo>
                    <a:pt x="227" y="197"/>
                  </a:lnTo>
                  <a:lnTo>
                    <a:pt x="229" y="174"/>
                  </a:lnTo>
                  <a:lnTo>
                    <a:pt x="232" y="153"/>
                  </a:lnTo>
                  <a:lnTo>
                    <a:pt x="234" y="133"/>
                  </a:lnTo>
                  <a:lnTo>
                    <a:pt x="234" y="113"/>
                  </a:lnTo>
                  <a:lnTo>
                    <a:pt x="237" y="94"/>
                  </a:lnTo>
                  <a:lnTo>
                    <a:pt x="239" y="75"/>
                  </a:lnTo>
                  <a:lnTo>
                    <a:pt x="246" y="57"/>
                  </a:lnTo>
                  <a:lnTo>
                    <a:pt x="252" y="39"/>
                  </a:lnTo>
                  <a:lnTo>
                    <a:pt x="261" y="25"/>
                  </a:lnTo>
                  <a:lnTo>
                    <a:pt x="269" y="13"/>
                  </a:lnTo>
                  <a:lnTo>
                    <a:pt x="282" y="0"/>
                  </a:lnTo>
                  <a:lnTo>
                    <a:pt x="282" y="2"/>
                  </a:lnTo>
                  <a:lnTo>
                    <a:pt x="284" y="8"/>
                  </a:lnTo>
                  <a:lnTo>
                    <a:pt x="287" y="16"/>
                  </a:lnTo>
                  <a:lnTo>
                    <a:pt x="290" y="29"/>
                  </a:lnTo>
                  <a:lnTo>
                    <a:pt x="292" y="41"/>
                  </a:lnTo>
                  <a:lnTo>
                    <a:pt x="296" y="59"/>
                  </a:lnTo>
                  <a:lnTo>
                    <a:pt x="301" y="73"/>
                  </a:lnTo>
                  <a:lnTo>
                    <a:pt x="305" y="86"/>
                  </a:lnTo>
                  <a:lnTo>
                    <a:pt x="307" y="98"/>
                  </a:lnTo>
                  <a:lnTo>
                    <a:pt x="312" y="107"/>
                  </a:lnTo>
                  <a:lnTo>
                    <a:pt x="315" y="115"/>
                  </a:lnTo>
                  <a:lnTo>
                    <a:pt x="315" y="126"/>
                  </a:lnTo>
                  <a:lnTo>
                    <a:pt x="317" y="138"/>
                  </a:lnTo>
                  <a:lnTo>
                    <a:pt x="320" y="153"/>
                  </a:lnTo>
                  <a:lnTo>
                    <a:pt x="317" y="166"/>
                  </a:lnTo>
                  <a:lnTo>
                    <a:pt x="317" y="181"/>
                  </a:lnTo>
                  <a:lnTo>
                    <a:pt x="315" y="195"/>
                  </a:lnTo>
                  <a:lnTo>
                    <a:pt x="313" y="208"/>
                  </a:lnTo>
                  <a:lnTo>
                    <a:pt x="312" y="218"/>
                  </a:lnTo>
                  <a:lnTo>
                    <a:pt x="307" y="229"/>
                  </a:lnTo>
                  <a:lnTo>
                    <a:pt x="303" y="241"/>
                  </a:lnTo>
                  <a:lnTo>
                    <a:pt x="294" y="260"/>
                  </a:lnTo>
                  <a:lnTo>
                    <a:pt x="287" y="282"/>
                  </a:lnTo>
                  <a:lnTo>
                    <a:pt x="273" y="306"/>
                  </a:lnTo>
                  <a:lnTo>
                    <a:pt x="259" y="334"/>
                  </a:lnTo>
                  <a:lnTo>
                    <a:pt x="244" y="361"/>
                  </a:lnTo>
                  <a:lnTo>
                    <a:pt x="229" y="387"/>
                  </a:lnTo>
                  <a:lnTo>
                    <a:pt x="212" y="412"/>
                  </a:lnTo>
                  <a:lnTo>
                    <a:pt x="195" y="433"/>
                  </a:lnTo>
                  <a:lnTo>
                    <a:pt x="181" y="450"/>
                  </a:lnTo>
                  <a:lnTo>
                    <a:pt x="166" y="462"/>
                  </a:lnTo>
                  <a:lnTo>
                    <a:pt x="149" y="479"/>
                  </a:lnTo>
                  <a:lnTo>
                    <a:pt x="130" y="497"/>
                  </a:lnTo>
                  <a:lnTo>
                    <a:pt x="112" y="513"/>
                  </a:lnTo>
                  <a:lnTo>
                    <a:pt x="92" y="530"/>
                  </a:lnTo>
                  <a:lnTo>
                    <a:pt x="71" y="547"/>
                  </a:lnTo>
                  <a:lnTo>
                    <a:pt x="52" y="561"/>
                  </a:lnTo>
                  <a:lnTo>
                    <a:pt x="34" y="575"/>
                  </a:lnTo>
                  <a:lnTo>
                    <a:pt x="16" y="587"/>
                  </a:lnTo>
                  <a:lnTo>
                    <a:pt x="0" y="596"/>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87" name="Freeform 124"/>
            <p:cNvSpPr>
              <a:spLocks/>
            </p:cNvSpPr>
            <p:nvPr/>
          </p:nvSpPr>
          <p:spPr bwMode="auto">
            <a:xfrm>
              <a:off x="3150" y="2444"/>
              <a:ext cx="277" cy="482"/>
            </a:xfrm>
            <a:custGeom>
              <a:avLst/>
              <a:gdLst>
                <a:gd name="T0" fmla="*/ 34 w 277"/>
                <a:gd name="T1" fmla="*/ 399 h 482"/>
                <a:gd name="T2" fmla="*/ 43 w 277"/>
                <a:gd name="T3" fmla="*/ 384 h 482"/>
                <a:gd name="T4" fmla="*/ 59 w 277"/>
                <a:gd name="T5" fmla="*/ 361 h 482"/>
                <a:gd name="T6" fmla="*/ 73 w 277"/>
                <a:gd name="T7" fmla="*/ 333 h 482"/>
                <a:gd name="T8" fmla="*/ 90 w 277"/>
                <a:gd name="T9" fmla="*/ 300 h 482"/>
                <a:gd name="T10" fmla="*/ 107 w 277"/>
                <a:gd name="T11" fmla="*/ 266 h 482"/>
                <a:gd name="T12" fmla="*/ 122 w 277"/>
                <a:gd name="T13" fmla="*/ 233 h 482"/>
                <a:gd name="T14" fmla="*/ 139 w 277"/>
                <a:gd name="T15" fmla="*/ 199 h 482"/>
                <a:gd name="T16" fmla="*/ 153 w 277"/>
                <a:gd name="T17" fmla="*/ 170 h 482"/>
                <a:gd name="T18" fmla="*/ 168 w 277"/>
                <a:gd name="T19" fmla="*/ 147 h 482"/>
                <a:gd name="T20" fmla="*/ 179 w 277"/>
                <a:gd name="T21" fmla="*/ 130 h 482"/>
                <a:gd name="T22" fmla="*/ 179 w 277"/>
                <a:gd name="T23" fmla="*/ 130 h 482"/>
                <a:gd name="T24" fmla="*/ 190 w 277"/>
                <a:gd name="T25" fmla="*/ 115 h 482"/>
                <a:gd name="T26" fmla="*/ 200 w 277"/>
                <a:gd name="T27" fmla="*/ 101 h 482"/>
                <a:gd name="T28" fmla="*/ 211 w 277"/>
                <a:gd name="T29" fmla="*/ 86 h 482"/>
                <a:gd name="T30" fmla="*/ 221 w 277"/>
                <a:gd name="T31" fmla="*/ 73 h 482"/>
                <a:gd name="T32" fmla="*/ 232 w 277"/>
                <a:gd name="T33" fmla="*/ 59 h 482"/>
                <a:gd name="T34" fmla="*/ 244 w 277"/>
                <a:gd name="T35" fmla="*/ 43 h 482"/>
                <a:gd name="T36" fmla="*/ 252 w 277"/>
                <a:gd name="T37" fmla="*/ 31 h 482"/>
                <a:gd name="T38" fmla="*/ 261 w 277"/>
                <a:gd name="T39" fmla="*/ 18 h 482"/>
                <a:gd name="T40" fmla="*/ 269 w 277"/>
                <a:gd name="T41" fmla="*/ 8 h 482"/>
                <a:gd name="T42" fmla="*/ 276 w 277"/>
                <a:gd name="T43" fmla="*/ 0 h 482"/>
                <a:gd name="T44" fmla="*/ 276 w 277"/>
                <a:gd name="T45" fmla="*/ 0 h 482"/>
                <a:gd name="T46" fmla="*/ 276 w 277"/>
                <a:gd name="T47" fmla="*/ 2 h 482"/>
                <a:gd name="T48" fmla="*/ 276 w 277"/>
                <a:gd name="T49" fmla="*/ 13 h 482"/>
                <a:gd name="T50" fmla="*/ 276 w 277"/>
                <a:gd name="T51" fmla="*/ 27 h 482"/>
                <a:gd name="T52" fmla="*/ 273 w 277"/>
                <a:gd name="T53" fmla="*/ 43 h 482"/>
                <a:gd name="T54" fmla="*/ 273 w 277"/>
                <a:gd name="T55" fmla="*/ 64 h 482"/>
                <a:gd name="T56" fmla="*/ 271 w 277"/>
                <a:gd name="T57" fmla="*/ 88 h 482"/>
                <a:gd name="T58" fmla="*/ 269 w 277"/>
                <a:gd name="T59" fmla="*/ 113 h 482"/>
                <a:gd name="T60" fmla="*/ 265 w 277"/>
                <a:gd name="T61" fmla="*/ 137 h 482"/>
                <a:gd name="T62" fmla="*/ 261 w 277"/>
                <a:gd name="T63" fmla="*/ 158 h 482"/>
                <a:gd name="T64" fmla="*/ 252 w 277"/>
                <a:gd name="T65" fmla="*/ 176 h 482"/>
                <a:gd name="T66" fmla="*/ 252 w 277"/>
                <a:gd name="T67" fmla="*/ 176 h 482"/>
                <a:gd name="T68" fmla="*/ 244 w 277"/>
                <a:gd name="T69" fmla="*/ 197 h 482"/>
                <a:gd name="T70" fmla="*/ 236 w 277"/>
                <a:gd name="T71" fmla="*/ 218 h 482"/>
                <a:gd name="T72" fmla="*/ 223 w 277"/>
                <a:gd name="T73" fmla="*/ 239 h 482"/>
                <a:gd name="T74" fmla="*/ 213 w 277"/>
                <a:gd name="T75" fmla="*/ 262 h 482"/>
                <a:gd name="T76" fmla="*/ 200 w 277"/>
                <a:gd name="T77" fmla="*/ 285 h 482"/>
                <a:gd name="T78" fmla="*/ 188 w 277"/>
                <a:gd name="T79" fmla="*/ 308 h 482"/>
                <a:gd name="T80" fmla="*/ 174 w 277"/>
                <a:gd name="T81" fmla="*/ 328 h 482"/>
                <a:gd name="T82" fmla="*/ 162 w 277"/>
                <a:gd name="T83" fmla="*/ 347 h 482"/>
                <a:gd name="T84" fmla="*/ 149 w 277"/>
                <a:gd name="T85" fmla="*/ 361 h 482"/>
                <a:gd name="T86" fmla="*/ 137 w 277"/>
                <a:gd name="T87" fmla="*/ 374 h 482"/>
                <a:gd name="T88" fmla="*/ 137 w 277"/>
                <a:gd name="T89" fmla="*/ 374 h 482"/>
                <a:gd name="T90" fmla="*/ 126 w 277"/>
                <a:gd name="T91" fmla="*/ 384 h 482"/>
                <a:gd name="T92" fmla="*/ 112 w 277"/>
                <a:gd name="T93" fmla="*/ 397 h 482"/>
                <a:gd name="T94" fmla="*/ 98 w 277"/>
                <a:gd name="T95" fmla="*/ 407 h 482"/>
                <a:gd name="T96" fmla="*/ 84 w 277"/>
                <a:gd name="T97" fmla="*/ 420 h 482"/>
                <a:gd name="T98" fmla="*/ 69 w 277"/>
                <a:gd name="T99" fmla="*/ 432 h 482"/>
                <a:gd name="T100" fmla="*/ 54 w 277"/>
                <a:gd name="T101" fmla="*/ 443 h 482"/>
                <a:gd name="T102" fmla="*/ 39 w 277"/>
                <a:gd name="T103" fmla="*/ 455 h 482"/>
                <a:gd name="T104" fmla="*/ 25 w 277"/>
                <a:gd name="T105" fmla="*/ 466 h 482"/>
                <a:gd name="T106" fmla="*/ 13 w 277"/>
                <a:gd name="T107" fmla="*/ 475 h 482"/>
                <a:gd name="T108" fmla="*/ 0 w 277"/>
                <a:gd name="T109" fmla="*/ 481 h 482"/>
                <a:gd name="T110" fmla="*/ 34 w 277"/>
                <a:gd name="T111" fmla="*/ 399 h 4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7"/>
                <a:gd name="T169" fmla="*/ 0 h 482"/>
                <a:gd name="T170" fmla="*/ 277 w 277"/>
                <a:gd name="T171" fmla="*/ 482 h 48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7" h="482">
                  <a:moveTo>
                    <a:pt x="34" y="399"/>
                  </a:moveTo>
                  <a:lnTo>
                    <a:pt x="43" y="384"/>
                  </a:lnTo>
                  <a:lnTo>
                    <a:pt x="59" y="361"/>
                  </a:lnTo>
                  <a:lnTo>
                    <a:pt x="73" y="333"/>
                  </a:lnTo>
                  <a:lnTo>
                    <a:pt x="90" y="300"/>
                  </a:lnTo>
                  <a:lnTo>
                    <a:pt x="107" y="266"/>
                  </a:lnTo>
                  <a:lnTo>
                    <a:pt x="122" y="233"/>
                  </a:lnTo>
                  <a:lnTo>
                    <a:pt x="139" y="199"/>
                  </a:lnTo>
                  <a:lnTo>
                    <a:pt x="153" y="170"/>
                  </a:lnTo>
                  <a:lnTo>
                    <a:pt x="168" y="147"/>
                  </a:lnTo>
                  <a:lnTo>
                    <a:pt x="179" y="130"/>
                  </a:lnTo>
                  <a:lnTo>
                    <a:pt x="190" y="115"/>
                  </a:lnTo>
                  <a:lnTo>
                    <a:pt x="200" y="101"/>
                  </a:lnTo>
                  <a:lnTo>
                    <a:pt x="211" y="86"/>
                  </a:lnTo>
                  <a:lnTo>
                    <a:pt x="221" y="73"/>
                  </a:lnTo>
                  <a:lnTo>
                    <a:pt x="232" y="59"/>
                  </a:lnTo>
                  <a:lnTo>
                    <a:pt x="244" y="43"/>
                  </a:lnTo>
                  <a:lnTo>
                    <a:pt x="252" y="31"/>
                  </a:lnTo>
                  <a:lnTo>
                    <a:pt x="261" y="18"/>
                  </a:lnTo>
                  <a:lnTo>
                    <a:pt x="269" y="8"/>
                  </a:lnTo>
                  <a:lnTo>
                    <a:pt x="276" y="0"/>
                  </a:lnTo>
                  <a:lnTo>
                    <a:pt x="276" y="2"/>
                  </a:lnTo>
                  <a:lnTo>
                    <a:pt x="276" y="13"/>
                  </a:lnTo>
                  <a:lnTo>
                    <a:pt x="276" y="27"/>
                  </a:lnTo>
                  <a:lnTo>
                    <a:pt x="273" y="43"/>
                  </a:lnTo>
                  <a:lnTo>
                    <a:pt x="273" y="64"/>
                  </a:lnTo>
                  <a:lnTo>
                    <a:pt x="271" y="88"/>
                  </a:lnTo>
                  <a:lnTo>
                    <a:pt x="269" y="113"/>
                  </a:lnTo>
                  <a:lnTo>
                    <a:pt x="265" y="137"/>
                  </a:lnTo>
                  <a:lnTo>
                    <a:pt x="261" y="158"/>
                  </a:lnTo>
                  <a:lnTo>
                    <a:pt x="252" y="176"/>
                  </a:lnTo>
                  <a:lnTo>
                    <a:pt x="244" y="197"/>
                  </a:lnTo>
                  <a:lnTo>
                    <a:pt x="236" y="218"/>
                  </a:lnTo>
                  <a:lnTo>
                    <a:pt x="223" y="239"/>
                  </a:lnTo>
                  <a:lnTo>
                    <a:pt x="213" y="262"/>
                  </a:lnTo>
                  <a:lnTo>
                    <a:pt x="200" y="285"/>
                  </a:lnTo>
                  <a:lnTo>
                    <a:pt x="188" y="308"/>
                  </a:lnTo>
                  <a:lnTo>
                    <a:pt x="174" y="328"/>
                  </a:lnTo>
                  <a:lnTo>
                    <a:pt x="162" y="347"/>
                  </a:lnTo>
                  <a:lnTo>
                    <a:pt x="149" y="361"/>
                  </a:lnTo>
                  <a:lnTo>
                    <a:pt x="137" y="374"/>
                  </a:lnTo>
                  <a:lnTo>
                    <a:pt x="126" y="384"/>
                  </a:lnTo>
                  <a:lnTo>
                    <a:pt x="112" y="397"/>
                  </a:lnTo>
                  <a:lnTo>
                    <a:pt x="98" y="407"/>
                  </a:lnTo>
                  <a:lnTo>
                    <a:pt x="84" y="420"/>
                  </a:lnTo>
                  <a:lnTo>
                    <a:pt x="69" y="432"/>
                  </a:lnTo>
                  <a:lnTo>
                    <a:pt x="54" y="443"/>
                  </a:lnTo>
                  <a:lnTo>
                    <a:pt x="39" y="455"/>
                  </a:lnTo>
                  <a:lnTo>
                    <a:pt x="25" y="466"/>
                  </a:lnTo>
                  <a:lnTo>
                    <a:pt x="13" y="475"/>
                  </a:lnTo>
                  <a:lnTo>
                    <a:pt x="0" y="481"/>
                  </a:lnTo>
                  <a:lnTo>
                    <a:pt x="34" y="399"/>
                  </a:lnTo>
                </a:path>
              </a:pathLst>
            </a:custGeom>
            <a:solidFill>
              <a:srgbClr val="3B5959"/>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88" name="Freeform 125"/>
            <p:cNvSpPr>
              <a:spLocks/>
            </p:cNvSpPr>
            <p:nvPr/>
          </p:nvSpPr>
          <p:spPr bwMode="auto">
            <a:xfrm>
              <a:off x="3150" y="2444"/>
              <a:ext cx="277" cy="482"/>
            </a:xfrm>
            <a:custGeom>
              <a:avLst/>
              <a:gdLst>
                <a:gd name="T0" fmla="*/ 34 w 277"/>
                <a:gd name="T1" fmla="*/ 399 h 482"/>
                <a:gd name="T2" fmla="*/ 43 w 277"/>
                <a:gd name="T3" fmla="*/ 384 h 482"/>
                <a:gd name="T4" fmla="*/ 59 w 277"/>
                <a:gd name="T5" fmla="*/ 361 h 482"/>
                <a:gd name="T6" fmla="*/ 73 w 277"/>
                <a:gd name="T7" fmla="*/ 333 h 482"/>
                <a:gd name="T8" fmla="*/ 90 w 277"/>
                <a:gd name="T9" fmla="*/ 300 h 482"/>
                <a:gd name="T10" fmla="*/ 107 w 277"/>
                <a:gd name="T11" fmla="*/ 266 h 482"/>
                <a:gd name="T12" fmla="*/ 122 w 277"/>
                <a:gd name="T13" fmla="*/ 233 h 482"/>
                <a:gd name="T14" fmla="*/ 139 w 277"/>
                <a:gd name="T15" fmla="*/ 199 h 482"/>
                <a:gd name="T16" fmla="*/ 153 w 277"/>
                <a:gd name="T17" fmla="*/ 170 h 482"/>
                <a:gd name="T18" fmla="*/ 168 w 277"/>
                <a:gd name="T19" fmla="*/ 147 h 482"/>
                <a:gd name="T20" fmla="*/ 179 w 277"/>
                <a:gd name="T21" fmla="*/ 130 h 482"/>
                <a:gd name="T22" fmla="*/ 179 w 277"/>
                <a:gd name="T23" fmla="*/ 130 h 482"/>
                <a:gd name="T24" fmla="*/ 190 w 277"/>
                <a:gd name="T25" fmla="*/ 115 h 482"/>
                <a:gd name="T26" fmla="*/ 200 w 277"/>
                <a:gd name="T27" fmla="*/ 101 h 482"/>
                <a:gd name="T28" fmla="*/ 211 w 277"/>
                <a:gd name="T29" fmla="*/ 86 h 482"/>
                <a:gd name="T30" fmla="*/ 221 w 277"/>
                <a:gd name="T31" fmla="*/ 73 h 482"/>
                <a:gd name="T32" fmla="*/ 232 w 277"/>
                <a:gd name="T33" fmla="*/ 59 h 482"/>
                <a:gd name="T34" fmla="*/ 244 w 277"/>
                <a:gd name="T35" fmla="*/ 43 h 482"/>
                <a:gd name="T36" fmla="*/ 252 w 277"/>
                <a:gd name="T37" fmla="*/ 31 h 482"/>
                <a:gd name="T38" fmla="*/ 261 w 277"/>
                <a:gd name="T39" fmla="*/ 18 h 482"/>
                <a:gd name="T40" fmla="*/ 269 w 277"/>
                <a:gd name="T41" fmla="*/ 8 h 482"/>
                <a:gd name="T42" fmla="*/ 276 w 277"/>
                <a:gd name="T43" fmla="*/ 0 h 482"/>
                <a:gd name="T44" fmla="*/ 276 w 277"/>
                <a:gd name="T45" fmla="*/ 0 h 482"/>
                <a:gd name="T46" fmla="*/ 276 w 277"/>
                <a:gd name="T47" fmla="*/ 2 h 482"/>
                <a:gd name="T48" fmla="*/ 276 w 277"/>
                <a:gd name="T49" fmla="*/ 13 h 482"/>
                <a:gd name="T50" fmla="*/ 276 w 277"/>
                <a:gd name="T51" fmla="*/ 27 h 482"/>
                <a:gd name="T52" fmla="*/ 273 w 277"/>
                <a:gd name="T53" fmla="*/ 43 h 482"/>
                <a:gd name="T54" fmla="*/ 273 w 277"/>
                <a:gd name="T55" fmla="*/ 64 h 482"/>
                <a:gd name="T56" fmla="*/ 271 w 277"/>
                <a:gd name="T57" fmla="*/ 88 h 482"/>
                <a:gd name="T58" fmla="*/ 269 w 277"/>
                <a:gd name="T59" fmla="*/ 113 h 482"/>
                <a:gd name="T60" fmla="*/ 265 w 277"/>
                <a:gd name="T61" fmla="*/ 137 h 482"/>
                <a:gd name="T62" fmla="*/ 261 w 277"/>
                <a:gd name="T63" fmla="*/ 158 h 482"/>
                <a:gd name="T64" fmla="*/ 252 w 277"/>
                <a:gd name="T65" fmla="*/ 176 h 482"/>
                <a:gd name="T66" fmla="*/ 252 w 277"/>
                <a:gd name="T67" fmla="*/ 176 h 482"/>
                <a:gd name="T68" fmla="*/ 244 w 277"/>
                <a:gd name="T69" fmla="*/ 197 h 482"/>
                <a:gd name="T70" fmla="*/ 236 w 277"/>
                <a:gd name="T71" fmla="*/ 218 h 482"/>
                <a:gd name="T72" fmla="*/ 223 w 277"/>
                <a:gd name="T73" fmla="*/ 239 h 482"/>
                <a:gd name="T74" fmla="*/ 213 w 277"/>
                <a:gd name="T75" fmla="*/ 262 h 482"/>
                <a:gd name="T76" fmla="*/ 200 w 277"/>
                <a:gd name="T77" fmla="*/ 285 h 482"/>
                <a:gd name="T78" fmla="*/ 188 w 277"/>
                <a:gd name="T79" fmla="*/ 308 h 482"/>
                <a:gd name="T80" fmla="*/ 174 w 277"/>
                <a:gd name="T81" fmla="*/ 328 h 482"/>
                <a:gd name="T82" fmla="*/ 162 w 277"/>
                <a:gd name="T83" fmla="*/ 347 h 482"/>
                <a:gd name="T84" fmla="*/ 149 w 277"/>
                <a:gd name="T85" fmla="*/ 361 h 482"/>
                <a:gd name="T86" fmla="*/ 137 w 277"/>
                <a:gd name="T87" fmla="*/ 374 h 482"/>
                <a:gd name="T88" fmla="*/ 137 w 277"/>
                <a:gd name="T89" fmla="*/ 374 h 482"/>
                <a:gd name="T90" fmla="*/ 126 w 277"/>
                <a:gd name="T91" fmla="*/ 384 h 482"/>
                <a:gd name="T92" fmla="*/ 112 w 277"/>
                <a:gd name="T93" fmla="*/ 397 h 482"/>
                <a:gd name="T94" fmla="*/ 98 w 277"/>
                <a:gd name="T95" fmla="*/ 407 h 482"/>
                <a:gd name="T96" fmla="*/ 84 w 277"/>
                <a:gd name="T97" fmla="*/ 420 h 482"/>
                <a:gd name="T98" fmla="*/ 69 w 277"/>
                <a:gd name="T99" fmla="*/ 432 h 482"/>
                <a:gd name="T100" fmla="*/ 54 w 277"/>
                <a:gd name="T101" fmla="*/ 443 h 482"/>
                <a:gd name="T102" fmla="*/ 39 w 277"/>
                <a:gd name="T103" fmla="*/ 455 h 482"/>
                <a:gd name="T104" fmla="*/ 25 w 277"/>
                <a:gd name="T105" fmla="*/ 466 h 482"/>
                <a:gd name="T106" fmla="*/ 13 w 277"/>
                <a:gd name="T107" fmla="*/ 475 h 482"/>
                <a:gd name="T108" fmla="*/ 0 w 277"/>
                <a:gd name="T109" fmla="*/ 481 h 4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7"/>
                <a:gd name="T166" fmla="*/ 0 h 482"/>
                <a:gd name="T167" fmla="*/ 277 w 277"/>
                <a:gd name="T168" fmla="*/ 482 h 48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7" h="482">
                  <a:moveTo>
                    <a:pt x="34" y="399"/>
                  </a:moveTo>
                  <a:lnTo>
                    <a:pt x="43" y="384"/>
                  </a:lnTo>
                  <a:lnTo>
                    <a:pt x="59" y="361"/>
                  </a:lnTo>
                  <a:lnTo>
                    <a:pt x="73" y="333"/>
                  </a:lnTo>
                  <a:lnTo>
                    <a:pt x="90" y="300"/>
                  </a:lnTo>
                  <a:lnTo>
                    <a:pt x="107" y="266"/>
                  </a:lnTo>
                  <a:lnTo>
                    <a:pt x="122" y="233"/>
                  </a:lnTo>
                  <a:lnTo>
                    <a:pt x="139" y="199"/>
                  </a:lnTo>
                  <a:lnTo>
                    <a:pt x="153" y="170"/>
                  </a:lnTo>
                  <a:lnTo>
                    <a:pt x="168" y="147"/>
                  </a:lnTo>
                  <a:lnTo>
                    <a:pt x="179" y="130"/>
                  </a:lnTo>
                  <a:lnTo>
                    <a:pt x="190" y="115"/>
                  </a:lnTo>
                  <a:lnTo>
                    <a:pt x="200" y="101"/>
                  </a:lnTo>
                  <a:lnTo>
                    <a:pt x="211" y="86"/>
                  </a:lnTo>
                  <a:lnTo>
                    <a:pt x="221" y="73"/>
                  </a:lnTo>
                  <a:lnTo>
                    <a:pt x="232" y="59"/>
                  </a:lnTo>
                  <a:lnTo>
                    <a:pt x="244" y="43"/>
                  </a:lnTo>
                  <a:lnTo>
                    <a:pt x="252" y="31"/>
                  </a:lnTo>
                  <a:lnTo>
                    <a:pt x="261" y="18"/>
                  </a:lnTo>
                  <a:lnTo>
                    <a:pt x="269" y="8"/>
                  </a:lnTo>
                  <a:lnTo>
                    <a:pt x="276" y="0"/>
                  </a:lnTo>
                  <a:lnTo>
                    <a:pt x="276" y="2"/>
                  </a:lnTo>
                  <a:lnTo>
                    <a:pt x="276" y="13"/>
                  </a:lnTo>
                  <a:lnTo>
                    <a:pt x="276" y="27"/>
                  </a:lnTo>
                  <a:lnTo>
                    <a:pt x="273" y="43"/>
                  </a:lnTo>
                  <a:lnTo>
                    <a:pt x="273" y="64"/>
                  </a:lnTo>
                  <a:lnTo>
                    <a:pt x="271" y="88"/>
                  </a:lnTo>
                  <a:lnTo>
                    <a:pt x="269" y="113"/>
                  </a:lnTo>
                  <a:lnTo>
                    <a:pt x="265" y="137"/>
                  </a:lnTo>
                  <a:lnTo>
                    <a:pt x="261" y="158"/>
                  </a:lnTo>
                  <a:lnTo>
                    <a:pt x="252" y="176"/>
                  </a:lnTo>
                  <a:lnTo>
                    <a:pt x="244" y="197"/>
                  </a:lnTo>
                  <a:lnTo>
                    <a:pt x="236" y="218"/>
                  </a:lnTo>
                  <a:lnTo>
                    <a:pt x="223" y="239"/>
                  </a:lnTo>
                  <a:lnTo>
                    <a:pt x="213" y="262"/>
                  </a:lnTo>
                  <a:lnTo>
                    <a:pt x="200" y="285"/>
                  </a:lnTo>
                  <a:lnTo>
                    <a:pt x="188" y="308"/>
                  </a:lnTo>
                  <a:lnTo>
                    <a:pt x="174" y="328"/>
                  </a:lnTo>
                  <a:lnTo>
                    <a:pt x="162" y="347"/>
                  </a:lnTo>
                  <a:lnTo>
                    <a:pt x="149" y="361"/>
                  </a:lnTo>
                  <a:lnTo>
                    <a:pt x="137" y="374"/>
                  </a:lnTo>
                  <a:lnTo>
                    <a:pt x="126" y="384"/>
                  </a:lnTo>
                  <a:lnTo>
                    <a:pt x="112" y="397"/>
                  </a:lnTo>
                  <a:lnTo>
                    <a:pt x="98" y="407"/>
                  </a:lnTo>
                  <a:lnTo>
                    <a:pt x="84" y="420"/>
                  </a:lnTo>
                  <a:lnTo>
                    <a:pt x="69" y="432"/>
                  </a:lnTo>
                  <a:lnTo>
                    <a:pt x="54" y="443"/>
                  </a:lnTo>
                  <a:lnTo>
                    <a:pt x="39" y="455"/>
                  </a:lnTo>
                  <a:lnTo>
                    <a:pt x="25" y="466"/>
                  </a:lnTo>
                  <a:lnTo>
                    <a:pt x="13" y="475"/>
                  </a:lnTo>
                  <a:lnTo>
                    <a:pt x="0" y="481"/>
                  </a:lnTo>
                </a:path>
              </a:pathLst>
            </a:custGeom>
            <a:noFill/>
            <a:ln w="12700" cap="rnd">
              <a:solidFill>
                <a:srgbClr val="3B5959"/>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89" name="Freeform 126"/>
            <p:cNvSpPr>
              <a:spLocks/>
            </p:cNvSpPr>
            <p:nvPr/>
          </p:nvSpPr>
          <p:spPr bwMode="auto">
            <a:xfrm>
              <a:off x="3159" y="2425"/>
              <a:ext cx="275" cy="485"/>
            </a:xfrm>
            <a:custGeom>
              <a:avLst/>
              <a:gdLst>
                <a:gd name="T0" fmla="*/ 33 w 275"/>
                <a:gd name="T1" fmla="*/ 401 h 485"/>
                <a:gd name="T2" fmla="*/ 44 w 275"/>
                <a:gd name="T3" fmla="*/ 385 h 485"/>
                <a:gd name="T4" fmla="*/ 56 w 275"/>
                <a:gd name="T5" fmla="*/ 364 h 485"/>
                <a:gd name="T6" fmla="*/ 73 w 275"/>
                <a:gd name="T7" fmla="*/ 334 h 485"/>
                <a:gd name="T8" fmla="*/ 88 w 275"/>
                <a:gd name="T9" fmla="*/ 302 h 485"/>
                <a:gd name="T10" fmla="*/ 105 w 275"/>
                <a:gd name="T11" fmla="*/ 269 h 485"/>
                <a:gd name="T12" fmla="*/ 122 w 275"/>
                <a:gd name="T13" fmla="*/ 233 h 485"/>
                <a:gd name="T14" fmla="*/ 136 w 275"/>
                <a:gd name="T15" fmla="*/ 200 h 485"/>
                <a:gd name="T16" fmla="*/ 154 w 275"/>
                <a:gd name="T17" fmla="*/ 170 h 485"/>
                <a:gd name="T18" fmla="*/ 166 w 275"/>
                <a:gd name="T19" fmla="*/ 147 h 485"/>
                <a:gd name="T20" fmla="*/ 177 w 275"/>
                <a:gd name="T21" fmla="*/ 130 h 485"/>
                <a:gd name="T22" fmla="*/ 177 w 275"/>
                <a:gd name="T23" fmla="*/ 130 h 485"/>
                <a:gd name="T24" fmla="*/ 187 w 275"/>
                <a:gd name="T25" fmla="*/ 115 h 485"/>
                <a:gd name="T26" fmla="*/ 198 w 275"/>
                <a:gd name="T27" fmla="*/ 101 h 485"/>
                <a:gd name="T28" fmla="*/ 210 w 275"/>
                <a:gd name="T29" fmla="*/ 88 h 485"/>
                <a:gd name="T30" fmla="*/ 221 w 275"/>
                <a:gd name="T31" fmla="*/ 73 h 485"/>
                <a:gd name="T32" fmla="*/ 231 w 275"/>
                <a:gd name="T33" fmla="*/ 58 h 485"/>
                <a:gd name="T34" fmla="*/ 242 w 275"/>
                <a:gd name="T35" fmla="*/ 46 h 485"/>
                <a:gd name="T36" fmla="*/ 253 w 275"/>
                <a:gd name="T37" fmla="*/ 31 h 485"/>
                <a:gd name="T38" fmla="*/ 260 w 275"/>
                <a:gd name="T39" fmla="*/ 18 h 485"/>
                <a:gd name="T40" fmla="*/ 267 w 275"/>
                <a:gd name="T41" fmla="*/ 8 h 485"/>
                <a:gd name="T42" fmla="*/ 274 w 275"/>
                <a:gd name="T43" fmla="*/ 0 h 485"/>
                <a:gd name="T44" fmla="*/ 274 w 275"/>
                <a:gd name="T45" fmla="*/ 0 h 485"/>
                <a:gd name="T46" fmla="*/ 274 w 275"/>
                <a:gd name="T47" fmla="*/ 2 h 485"/>
                <a:gd name="T48" fmla="*/ 274 w 275"/>
                <a:gd name="T49" fmla="*/ 12 h 485"/>
                <a:gd name="T50" fmla="*/ 274 w 275"/>
                <a:gd name="T51" fmla="*/ 27 h 485"/>
                <a:gd name="T52" fmla="*/ 274 w 275"/>
                <a:gd name="T53" fmla="*/ 46 h 485"/>
                <a:gd name="T54" fmla="*/ 274 w 275"/>
                <a:gd name="T55" fmla="*/ 67 h 485"/>
                <a:gd name="T56" fmla="*/ 271 w 275"/>
                <a:gd name="T57" fmla="*/ 88 h 485"/>
                <a:gd name="T58" fmla="*/ 269 w 275"/>
                <a:gd name="T59" fmla="*/ 113 h 485"/>
                <a:gd name="T60" fmla="*/ 265 w 275"/>
                <a:gd name="T61" fmla="*/ 136 h 485"/>
                <a:gd name="T62" fmla="*/ 258 w 275"/>
                <a:gd name="T63" fmla="*/ 157 h 485"/>
                <a:gd name="T64" fmla="*/ 253 w 275"/>
                <a:gd name="T65" fmla="*/ 179 h 485"/>
                <a:gd name="T66" fmla="*/ 253 w 275"/>
                <a:gd name="T67" fmla="*/ 179 h 485"/>
                <a:gd name="T68" fmla="*/ 244 w 275"/>
                <a:gd name="T69" fmla="*/ 198 h 485"/>
                <a:gd name="T70" fmla="*/ 233 w 275"/>
                <a:gd name="T71" fmla="*/ 218 h 485"/>
                <a:gd name="T72" fmla="*/ 223 w 275"/>
                <a:gd name="T73" fmla="*/ 239 h 485"/>
                <a:gd name="T74" fmla="*/ 210 w 275"/>
                <a:gd name="T75" fmla="*/ 262 h 485"/>
                <a:gd name="T76" fmla="*/ 198 w 275"/>
                <a:gd name="T77" fmla="*/ 286 h 485"/>
                <a:gd name="T78" fmla="*/ 184 w 275"/>
                <a:gd name="T79" fmla="*/ 309 h 485"/>
                <a:gd name="T80" fmla="*/ 172 w 275"/>
                <a:gd name="T81" fmla="*/ 327 h 485"/>
                <a:gd name="T82" fmla="*/ 159 w 275"/>
                <a:gd name="T83" fmla="*/ 347 h 485"/>
                <a:gd name="T84" fmla="*/ 147 w 275"/>
                <a:gd name="T85" fmla="*/ 364 h 485"/>
                <a:gd name="T86" fmla="*/ 136 w 275"/>
                <a:gd name="T87" fmla="*/ 376 h 485"/>
                <a:gd name="T88" fmla="*/ 136 w 275"/>
                <a:gd name="T89" fmla="*/ 376 h 485"/>
                <a:gd name="T90" fmla="*/ 124 w 275"/>
                <a:gd name="T91" fmla="*/ 385 h 485"/>
                <a:gd name="T92" fmla="*/ 111 w 275"/>
                <a:gd name="T93" fmla="*/ 398 h 485"/>
                <a:gd name="T94" fmla="*/ 99 w 275"/>
                <a:gd name="T95" fmla="*/ 410 h 485"/>
                <a:gd name="T96" fmla="*/ 81 w 275"/>
                <a:gd name="T97" fmla="*/ 421 h 485"/>
                <a:gd name="T98" fmla="*/ 67 w 275"/>
                <a:gd name="T99" fmla="*/ 433 h 485"/>
                <a:gd name="T100" fmla="*/ 52 w 275"/>
                <a:gd name="T101" fmla="*/ 444 h 485"/>
                <a:gd name="T102" fmla="*/ 37 w 275"/>
                <a:gd name="T103" fmla="*/ 456 h 485"/>
                <a:gd name="T104" fmla="*/ 25 w 275"/>
                <a:gd name="T105" fmla="*/ 467 h 485"/>
                <a:gd name="T106" fmla="*/ 9 w 275"/>
                <a:gd name="T107" fmla="*/ 475 h 485"/>
                <a:gd name="T108" fmla="*/ 0 w 275"/>
                <a:gd name="T109" fmla="*/ 484 h 485"/>
                <a:gd name="T110" fmla="*/ 33 w 275"/>
                <a:gd name="T111" fmla="*/ 401 h 4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5"/>
                <a:gd name="T169" fmla="*/ 0 h 485"/>
                <a:gd name="T170" fmla="*/ 275 w 275"/>
                <a:gd name="T171" fmla="*/ 485 h 4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5" h="485">
                  <a:moveTo>
                    <a:pt x="33" y="401"/>
                  </a:moveTo>
                  <a:lnTo>
                    <a:pt x="44" y="385"/>
                  </a:lnTo>
                  <a:lnTo>
                    <a:pt x="56" y="364"/>
                  </a:lnTo>
                  <a:lnTo>
                    <a:pt x="73" y="334"/>
                  </a:lnTo>
                  <a:lnTo>
                    <a:pt x="88" y="302"/>
                  </a:lnTo>
                  <a:lnTo>
                    <a:pt x="105" y="269"/>
                  </a:lnTo>
                  <a:lnTo>
                    <a:pt x="122" y="233"/>
                  </a:lnTo>
                  <a:lnTo>
                    <a:pt x="136" y="200"/>
                  </a:lnTo>
                  <a:lnTo>
                    <a:pt x="154" y="170"/>
                  </a:lnTo>
                  <a:lnTo>
                    <a:pt x="166" y="147"/>
                  </a:lnTo>
                  <a:lnTo>
                    <a:pt x="177" y="130"/>
                  </a:lnTo>
                  <a:lnTo>
                    <a:pt x="187" y="115"/>
                  </a:lnTo>
                  <a:lnTo>
                    <a:pt x="198" y="101"/>
                  </a:lnTo>
                  <a:lnTo>
                    <a:pt x="210" y="88"/>
                  </a:lnTo>
                  <a:lnTo>
                    <a:pt x="221" y="73"/>
                  </a:lnTo>
                  <a:lnTo>
                    <a:pt x="231" y="58"/>
                  </a:lnTo>
                  <a:lnTo>
                    <a:pt x="242" y="46"/>
                  </a:lnTo>
                  <a:lnTo>
                    <a:pt x="253" y="31"/>
                  </a:lnTo>
                  <a:lnTo>
                    <a:pt x="260" y="18"/>
                  </a:lnTo>
                  <a:lnTo>
                    <a:pt x="267" y="8"/>
                  </a:lnTo>
                  <a:lnTo>
                    <a:pt x="274" y="0"/>
                  </a:lnTo>
                  <a:lnTo>
                    <a:pt x="274" y="2"/>
                  </a:lnTo>
                  <a:lnTo>
                    <a:pt x="274" y="12"/>
                  </a:lnTo>
                  <a:lnTo>
                    <a:pt x="274" y="27"/>
                  </a:lnTo>
                  <a:lnTo>
                    <a:pt x="274" y="46"/>
                  </a:lnTo>
                  <a:lnTo>
                    <a:pt x="274" y="67"/>
                  </a:lnTo>
                  <a:lnTo>
                    <a:pt x="271" y="88"/>
                  </a:lnTo>
                  <a:lnTo>
                    <a:pt x="269" y="113"/>
                  </a:lnTo>
                  <a:lnTo>
                    <a:pt x="265" y="136"/>
                  </a:lnTo>
                  <a:lnTo>
                    <a:pt x="258" y="157"/>
                  </a:lnTo>
                  <a:lnTo>
                    <a:pt x="253" y="179"/>
                  </a:lnTo>
                  <a:lnTo>
                    <a:pt x="244" y="198"/>
                  </a:lnTo>
                  <a:lnTo>
                    <a:pt x="233" y="218"/>
                  </a:lnTo>
                  <a:lnTo>
                    <a:pt x="223" y="239"/>
                  </a:lnTo>
                  <a:lnTo>
                    <a:pt x="210" y="262"/>
                  </a:lnTo>
                  <a:lnTo>
                    <a:pt x="198" y="286"/>
                  </a:lnTo>
                  <a:lnTo>
                    <a:pt x="184" y="309"/>
                  </a:lnTo>
                  <a:lnTo>
                    <a:pt x="172" y="327"/>
                  </a:lnTo>
                  <a:lnTo>
                    <a:pt x="159" y="347"/>
                  </a:lnTo>
                  <a:lnTo>
                    <a:pt x="147" y="364"/>
                  </a:lnTo>
                  <a:lnTo>
                    <a:pt x="136" y="376"/>
                  </a:lnTo>
                  <a:lnTo>
                    <a:pt x="124" y="385"/>
                  </a:lnTo>
                  <a:lnTo>
                    <a:pt x="111" y="398"/>
                  </a:lnTo>
                  <a:lnTo>
                    <a:pt x="99" y="410"/>
                  </a:lnTo>
                  <a:lnTo>
                    <a:pt x="81" y="421"/>
                  </a:lnTo>
                  <a:lnTo>
                    <a:pt x="67" y="433"/>
                  </a:lnTo>
                  <a:lnTo>
                    <a:pt x="52" y="444"/>
                  </a:lnTo>
                  <a:lnTo>
                    <a:pt x="37" y="456"/>
                  </a:lnTo>
                  <a:lnTo>
                    <a:pt x="25" y="467"/>
                  </a:lnTo>
                  <a:lnTo>
                    <a:pt x="9" y="475"/>
                  </a:lnTo>
                  <a:lnTo>
                    <a:pt x="0" y="484"/>
                  </a:lnTo>
                  <a:lnTo>
                    <a:pt x="33" y="401"/>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90" name="Freeform 127"/>
            <p:cNvSpPr>
              <a:spLocks/>
            </p:cNvSpPr>
            <p:nvPr/>
          </p:nvSpPr>
          <p:spPr bwMode="auto">
            <a:xfrm>
              <a:off x="3159" y="2425"/>
              <a:ext cx="275" cy="485"/>
            </a:xfrm>
            <a:custGeom>
              <a:avLst/>
              <a:gdLst>
                <a:gd name="T0" fmla="*/ 33 w 275"/>
                <a:gd name="T1" fmla="*/ 401 h 485"/>
                <a:gd name="T2" fmla="*/ 44 w 275"/>
                <a:gd name="T3" fmla="*/ 385 h 485"/>
                <a:gd name="T4" fmla="*/ 56 w 275"/>
                <a:gd name="T5" fmla="*/ 364 h 485"/>
                <a:gd name="T6" fmla="*/ 73 w 275"/>
                <a:gd name="T7" fmla="*/ 334 h 485"/>
                <a:gd name="T8" fmla="*/ 88 w 275"/>
                <a:gd name="T9" fmla="*/ 302 h 485"/>
                <a:gd name="T10" fmla="*/ 105 w 275"/>
                <a:gd name="T11" fmla="*/ 269 h 485"/>
                <a:gd name="T12" fmla="*/ 122 w 275"/>
                <a:gd name="T13" fmla="*/ 233 h 485"/>
                <a:gd name="T14" fmla="*/ 136 w 275"/>
                <a:gd name="T15" fmla="*/ 200 h 485"/>
                <a:gd name="T16" fmla="*/ 154 w 275"/>
                <a:gd name="T17" fmla="*/ 170 h 485"/>
                <a:gd name="T18" fmla="*/ 166 w 275"/>
                <a:gd name="T19" fmla="*/ 147 h 485"/>
                <a:gd name="T20" fmla="*/ 177 w 275"/>
                <a:gd name="T21" fmla="*/ 130 h 485"/>
                <a:gd name="T22" fmla="*/ 177 w 275"/>
                <a:gd name="T23" fmla="*/ 130 h 485"/>
                <a:gd name="T24" fmla="*/ 187 w 275"/>
                <a:gd name="T25" fmla="*/ 115 h 485"/>
                <a:gd name="T26" fmla="*/ 198 w 275"/>
                <a:gd name="T27" fmla="*/ 101 h 485"/>
                <a:gd name="T28" fmla="*/ 210 w 275"/>
                <a:gd name="T29" fmla="*/ 88 h 485"/>
                <a:gd name="T30" fmla="*/ 221 w 275"/>
                <a:gd name="T31" fmla="*/ 73 h 485"/>
                <a:gd name="T32" fmla="*/ 231 w 275"/>
                <a:gd name="T33" fmla="*/ 58 h 485"/>
                <a:gd name="T34" fmla="*/ 242 w 275"/>
                <a:gd name="T35" fmla="*/ 46 h 485"/>
                <a:gd name="T36" fmla="*/ 253 w 275"/>
                <a:gd name="T37" fmla="*/ 31 h 485"/>
                <a:gd name="T38" fmla="*/ 260 w 275"/>
                <a:gd name="T39" fmla="*/ 18 h 485"/>
                <a:gd name="T40" fmla="*/ 267 w 275"/>
                <a:gd name="T41" fmla="*/ 8 h 485"/>
                <a:gd name="T42" fmla="*/ 274 w 275"/>
                <a:gd name="T43" fmla="*/ 0 h 485"/>
                <a:gd name="T44" fmla="*/ 274 w 275"/>
                <a:gd name="T45" fmla="*/ 0 h 485"/>
                <a:gd name="T46" fmla="*/ 274 w 275"/>
                <a:gd name="T47" fmla="*/ 2 h 485"/>
                <a:gd name="T48" fmla="*/ 274 w 275"/>
                <a:gd name="T49" fmla="*/ 12 h 485"/>
                <a:gd name="T50" fmla="*/ 274 w 275"/>
                <a:gd name="T51" fmla="*/ 27 h 485"/>
                <a:gd name="T52" fmla="*/ 274 w 275"/>
                <a:gd name="T53" fmla="*/ 46 h 485"/>
                <a:gd name="T54" fmla="*/ 274 w 275"/>
                <a:gd name="T55" fmla="*/ 67 h 485"/>
                <a:gd name="T56" fmla="*/ 271 w 275"/>
                <a:gd name="T57" fmla="*/ 88 h 485"/>
                <a:gd name="T58" fmla="*/ 269 w 275"/>
                <a:gd name="T59" fmla="*/ 113 h 485"/>
                <a:gd name="T60" fmla="*/ 265 w 275"/>
                <a:gd name="T61" fmla="*/ 136 h 485"/>
                <a:gd name="T62" fmla="*/ 258 w 275"/>
                <a:gd name="T63" fmla="*/ 157 h 485"/>
                <a:gd name="T64" fmla="*/ 253 w 275"/>
                <a:gd name="T65" fmla="*/ 179 h 485"/>
                <a:gd name="T66" fmla="*/ 253 w 275"/>
                <a:gd name="T67" fmla="*/ 179 h 485"/>
                <a:gd name="T68" fmla="*/ 244 w 275"/>
                <a:gd name="T69" fmla="*/ 198 h 485"/>
                <a:gd name="T70" fmla="*/ 233 w 275"/>
                <a:gd name="T71" fmla="*/ 218 h 485"/>
                <a:gd name="T72" fmla="*/ 223 w 275"/>
                <a:gd name="T73" fmla="*/ 239 h 485"/>
                <a:gd name="T74" fmla="*/ 210 w 275"/>
                <a:gd name="T75" fmla="*/ 262 h 485"/>
                <a:gd name="T76" fmla="*/ 198 w 275"/>
                <a:gd name="T77" fmla="*/ 286 h 485"/>
                <a:gd name="T78" fmla="*/ 184 w 275"/>
                <a:gd name="T79" fmla="*/ 309 h 485"/>
                <a:gd name="T80" fmla="*/ 172 w 275"/>
                <a:gd name="T81" fmla="*/ 327 h 485"/>
                <a:gd name="T82" fmla="*/ 159 w 275"/>
                <a:gd name="T83" fmla="*/ 347 h 485"/>
                <a:gd name="T84" fmla="*/ 147 w 275"/>
                <a:gd name="T85" fmla="*/ 364 h 485"/>
                <a:gd name="T86" fmla="*/ 136 w 275"/>
                <a:gd name="T87" fmla="*/ 376 h 485"/>
                <a:gd name="T88" fmla="*/ 136 w 275"/>
                <a:gd name="T89" fmla="*/ 376 h 485"/>
                <a:gd name="T90" fmla="*/ 124 w 275"/>
                <a:gd name="T91" fmla="*/ 385 h 485"/>
                <a:gd name="T92" fmla="*/ 111 w 275"/>
                <a:gd name="T93" fmla="*/ 398 h 485"/>
                <a:gd name="T94" fmla="*/ 99 w 275"/>
                <a:gd name="T95" fmla="*/ 410 h 485"/>
                <a:gd name="T96" fmla="*/ 81 w 275"/>
                <a:gd name="T97" fmla="*/ 421 h 485"/>
                <a:gd name="T98" fmla="*/ 67 w 275"/>
                <a:gd name="T99" fmla="*/ 433 h 485"/>
                <a:gd name="T100" fmla="*/ 52 w 275"/>
                <a:gd name="T101" fmla="*/ 444 h 485"/>
                <a:gd name="T102" fmla="*/ 37 w 275"/>
                <a:gd name="T103" fmla="*/ 456 h 485"/>
                <a:gd name="T104" fmla="*/ 25 w 275"/>
                <a:gd name="T105" fmla="*/ 467 h 485"/>
                <a:gd name="T106" fmla="*/ 9 w 275"/>
                <a:gd name="T107" fmla="*/ 475 h 485"/>
                <a:gd name="T108" fmla="*/ 0 w 275"/>
                <a:gd name="T109" fmla="*/ 484 h 4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5"/>
                <a:gd name="T166" fmla="*/ 0 h 485"/>
                <a:gd name="T167" fmla="*/ 275 w 275"/>
                <a:gd name="T168" fmla="*/ 485 h 4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5" h="485">
                  <a:moveTo>
                    <a:pt x="33" y="401"/>
                  </a:moveTo>
                  <a:lnTo>
                    <a:pt x="44" y="385"/>
                  </a:lnTo>
                  <a:lnTo>
                    <a:pt x="56" y="364"/>
                  </a:lnTo>
                  <a:lnTo>
                    <a:pt x="73" y="334"/>
                  </a:lnTo>
                  <a:lnTo>
                    <a:pt x="88" y="302"/>
                  </a:lnTo>
                  <a:lnTo>
                    <a:pt x="105" y="269"/>
                  </a:lnTo>
                  <a:lnTo>
                    <a:pt x="122" y="233"/>
                  </a:lnTo>
                  <a:lnTo>
                    <a:pt x="136" y="200"/>
                  </a:lnTo>
                  <a:lnTo>
                    <a:pt x="154" y="170"/>
                  </a:lnTo>
                  <a:lnTo>
                    <a:pt x="166" y="147"/>
                  </a:lnTo>
                  <a:lnTo>
                    <a:pt x="177" y="130"/>
                  </a:lnTo>
                  <a:lnTo>
                    <a:pt x="187" y="115"/>
                  </a:lnTo>
                  <a:lnTo>
                    <a:pt x="198" y="101"/>
                  </a:lnTo>
                  <a:lnTo>
                    <a:pt x="210" y="88"/>
                  </a:lnTo>
                  <a:lnTo>
                    <a:pt x="221" y="73"/>
                  </a:lnTo>
                  <a:lnTo>
                    <a:pt x="231" y="58"/>
                  </a:lnTo>
                  <a:lnTo>
                    <a:pt x="242" y="46"/>
                  </a:lnTo>
                  <a:lnTo>
                    <a:pt x="253" y="31"/>
                  </a:lnTo>
                  <a:lnTo>
                    <a:pt x="260" y="18"/>
                  </a:lnTo>
                  <a:lnTo>
                    <a:pt x="267" y="8"/>
                  </a:lnTo>
                  <a:lnTo>
                    <a:pt x="274" y="0"/>
                  </a:lnTo>
                  <a:lnTo>
                    <a:pt x="274" y="2"/>
                  </a:lnTo>
                  <a:lnTo>
                    <a:pt x="274" y="12"/>
                  </a:lnTo>
                  <a:lnTo>
                    <a:pt x="274" y="27"/>
                  </a:lnTo>
                  <a:lnTo>
                    <a:pt x="274" y="46"/>
                  </a:lnTo>
                  <a:lnTo>
                    <a:pt x="274" y="67"/>
                  </a:lnTo>
                  <a:lnTo>
                    <a:pt x="271" y="88"/>
                  </a:lnTo>
                  <a:lnTo>
                    <a:pt x="269" y="113"/>
                  </a:lnTo>
                  <a:lnTo>
                    <a:pt x="265" y="136"/>
                  </a:lnTo>
                  <a:lnTo>
                    <a:pt x="258" y="157"/>
                  </a:lnTo>
                  <a:lnTo>
                    <a:pt x="253" y="179"/>
                  </a:lnTo>
                  <a:lnTo>
                    <a:pt x="244" y="198"/>
                  </a:lnTo>
                  <a:lnTo>
                    <a:pt x="233" y="218"/>
                  </a:lnTo>
                  <a:lnTo>
                    <a:pt x="223" y="239"/>
                  </a:lnTo>
                  <a:lnTo>
                    <a:pt x="210" y="262"/>
                  </a:lnTo>
                  <a:lnTo>
                    <a:pt x="198" y="286"/>
                  </a:lnTo>
                  <a:lnTo>
                    <a:pt x="184" y="309"/>
                  </a:lnTo>
                  <a:lnTo>
                    <a:pt x="172" y="327"/>
                  </a:lnTo>
                  <a:lnTo>
                    <a:pt x="159" y="347"/>
                  </a:lnTo>
                  <a:lnTo>
                    <a:pt x="147" y="364"/>
                  </a:lnTo>
                  <a:lnTo>
                    <a:pt x="136" y="376"/>
                  </a:lnTo>
                  <a:lnTo>
                    <a:pt x="124" y="385"/>
                  </a:lnTo>
                  <a:lnTo>
                    <a:pt x="111" y="398"/>
                  </a:lnTo>
                  <a:lnTo>
                    <a:pt x="99" y="410"/>
                  </a:lnTo>
                  <a:lnTo>
                    <a:pt x="81" y="421"/>
                  </a:lnTo>
                  <a:lnTo>
                    <a:pt x="67" y="433"/>
                  </a:lnTo>
                  <a:lnTo>
                    <a:pt x="52" y="444"/>
                  </a:lnTo>
                  <a:lnTo>
                    <a:pt x="37" y="456"/>
                  </a:lnTo>
                  <a:lnTo>
                    <a:pt x="25" y="467"/>
                  </a:lnTo>
                  <a:lnTo>
                    <a:pt x="9" y="475"/>
                  </a:lnTo>
                  <a:lnTo>
                    <a:pt x="0" y="484"/>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91" name="Freeform 128"/>
            <p:cNvSpPr>
              <a:spLocks/>
            </p:cNvSpPr>
            <p:nvPr/>
          </p:nvSpPr>
          <p:spPr bwMode="auto">
            <a:xfrm>
              <a:off x="3082" y="2509"/>
              <a:ext cx="247" cy="447"/>
            </a:xfrm>
            <a:custGeom>
              <a:avLst/>
              <a:gdLst>
                <a:gd name="T0" fmla="*/ 0 w 247"/>
                <a:gd name="T1" fmla="*/ 362 h 447"/>
                <a:gd name="T2" fmla="*/ 12 w 247"/>
                <a:gd name="T3" fmla="*/ 351 h 447"/>
                <a:gd name="T4" fmla="*/ 29 w 247"/>
                <a:gd name="T5" fmla="*/ 339 h 447"/>
                <a:gd name="T6" fmla="*/ 46 w 247"/>
                <a:gd name="T7" fmla="*/ 324 h 447"/>
                <a:gd name="T8" fmla="*/ 62 w 247"/>
                <a:gd name="T9" fmla="*/ 307 h 447"/>
                <a:gd name="T10" fmla="*/ 81 w 247"/>
                <a:gd name="T11" fmla="*/ 288 h 447"/>
                <a:gd name="T12" fmla="*/ 98 w 247"/>
                <a:gd name="T13" fmla="*/ 269 h 447"/>
                <a:gd name="T14" fmla="*/ 117 w 247"/>
                <a:gd name="T15" fmla="*/ 248 h 447"/>
                <a:gd name="T16" fmla="*/ 131 w 247"/>
                <a:gd name="T17" fmla="*/ 229 h 447"/>
                <a:gd name="T18" fmla="*/ 144 w 247"/>
                <a:gd name="T19" fmla="*/ 210 h 447"/>
                <a:gd name="T20" fmla="*/ 157 w 247"/>
                <a:gd name="T21" fmla="*/ 192 h 447"/>
                <a:gd name="T22" fmla="*/ 157 w 247"/>
                <a:gd name="T23" fmla="*/ 192 h 447"/>
                <a:gd name="T24" fmla="*/ 165 w 247"/>
                <a:gd name="T25" fmla="*/ 172 h 447"/>
                <a:gd name="T26" fmla="*/ 174 w 247"/>
                <a:gd name="T27" fmla="*/ 153 h 447"/>
                <a:gd name="T28" fmla="*/ 182 w 247"/>
                <a:gd name="T29" fmla="*/ 132 h 447"/>
                <a:gd name="T30" fmla="*/ 191 w 247"/>
                <a:gd name="T31" fmla="*/ 114 h 447"/>
                <a:gd name="T32" fmla="*/ 197 w 247"/>
                <a:gd name="T33" fmla="*/ 93 h 447"/>
                <a:gd name="T34" fmla="*/ 204 w 247"/>
                <a:gd name="T35" fmla="*/ 73 h 447"/>
                <a:gd name="T36" fmla="*/ 207 w 247"/>
                <a:gd name="T37" fmla="*/ 54 h 447"/>
                <a:gd name="T38" fmla="*/ 211 w 247"/>
                <a:gd name="T39" fmla="*/ 34 h 447"/>
                <a:gd name="T40" fmla="*/ 214 w 247"/>
                <a:gd name="T41" fmla="*/ 17 h 447"/>
                <a:gd name="T42" fmla="*/ 216 w 247"/>
                <a:gd name="T43" fmla="*/ 0 h 447"/>
                <a:gd name="T44" fmla="*/ 216 w 247"/>
                <a:gd name="T45" fmla="*/ 0 h 447"/>
                <a:gd name="T46" fmla="*/ 216 w 247"/>
                <a:gd name="T47" fmla="*/ 4 h 447"/>
                <a:gd name="T48" fmla="*/ 220 w 247"/>
                <a:gd name="T49" fmla="*/ 13 h 447"/>
                <a:gd name="T50" fmla="*/ 225 w 247"/>
                <a:gd name="T51" fmla="*/ 25 h 447"/>
                <a:gd name="T52" fmla="*/ 229 w 247"/>
                <a:gd name="T53" fmla="*/ 42 h 447"/>
                <a:gd name="T54" fmla="*/ 235 w 247"/>
                <a:gd name="T55" fmla="*/ 59 h 447"/>
                <a:gd name="T56" fmla="*/ 239 w 247"/>
                <a:gd name="T57" fmla="*/ 80 h 447"/>
                <a:gd name="T58" fmla="*/ 243 w 247"/>
                <a:gd name="T59" fmla="*/ 101 h 447"/>
                <a:gd name="T60" fmla="*/ 246 w 247"/>
                <a:gd name="T61" fmla="*/ 121 h 447"/>
                <a:gd name="T62" fmla="*/ 243 w 247"/>
                <a:gd name="T63" fmla="*/ 143 h 447"/>
                <a:gd name="T64" fmla="*/ 241 w 247"/>
                <a:gd name="T65" fmla="*/ 160 h 447"/>
                <a:gd name="T66" fmla="*/ 241 w 247"/>
                <a:gd name="T67" fmla="*/ 160 h 447"/>
                <a:gd name="T68" fmla="*/ 235 w 247"/>
                <a:gd name="T69" fmla="*/ 179 h 447"/>
                <a:gd name="T70" fmla="*/ 229 w 247"/>
                <a:gd name="T71" fmla="*/ 197 h 447"/>
                <a:gd name="T72" fmla="*/ 220 w 247"/>
                <a:gd name="T73" fmla="*/ 218 h 447"/>
                <a:gd name="T74" fmla="*/ 207 w 247"/>
                <a:gd name="T75" fmla="*/ 240 h 447"/>
                <a:gd name="T76" fmla="*/ 197 w 247"/>
                <a:gd name="T77" fmla="*/ 261 h 447"/>
                <a:gd name="T78" fmla="*/ 184 w 247"/>
                <a:gd name="T79" fmla="*/ 282 h 447"/>
                <a:gd name="T80" fmla="*/ 170 w 247"/>
                <a:gd name="T81" fmla="*/ 303 h 447"/>
                <a:gd name="T82" fmla="*/ 157 w 247"/>
                <a:gd name="T83" fmla="*/ 319 h 447"/>
                <a:gd name="T84" fmla="*/ 144 w 247"/>
                <a:gd name="T85" fmla="*/ 337 h 447"/>
                <a:gd name="T86" fmla="*/ 130 w 247"/>
                <a:gd name="T87" fmla="*/ 351 h 447"/>
                <a:gd name="T88" fmla="*/ 130 w 247"/>
                <a:gd name="T89" fmla="*/ 351 h 447"/>
                <a:gd name="T90" fmla="*/ 117 w 247"/>
                <a:gd name="T91" fmla="*/ 362 h 447"/>
                <a:gd name="T92" fmla="*/ 103 w 247"/>
                <a:gd name="T93" fmla="*/ 374 h 447"/>
                <a:gd name="T94" fmla="*/ 90 w 247"/>
                <a:gd name="T95" fmla="*/ 387 h 447"/>
                <a:gd name="T96" fmla="*/ 75 w 247"/>
                <a:gd name="T97" fmla="*/ 397 h 447"/>
                <a:gd name="T98" fmla="*/ 60 w 247"/>
                <a:gd name="T99" fmla="*/ 408 h 447"/>
                <a:gd name="T100" fmla="*/ 48 w 247"/>
                <a:gd name="T101" fmla="*/ 418 h 447"/>
                <a:gd name="T102" fmla="*/ 35 w 247"/>
                <a:gd name="T103" fmla="*/ 427 h 447"/>
                <a:gd name="T104" fmla="*/ 25 w 247"/>
                <a:gd name="T105" fmla="*/ 436 h 447"/>
                <a:gd name="T106" fmla="*/ 14 w 247"/>
                <a:gd name="T107" fmla="*/ 441 h 447"/>
                <a:gd name="T108" fmla="*/ 4 w 247"/>
                <a:gd name="T109" fmla="*/ 446 h 447"/>
                <a:gd name="T110" fmla="*/ 0 w 247"/>
                <a:gd name="T111" fmla="*/ 362 h 4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7"/>
                <a:gd name="T169" fmla="*/ 0 h 447"/>
                <a:gd name="T170" fmla="*/ 247 w 247"/>
                <a:gd name="T171" fmla="*/ 447 h 44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7" h="447">
                  <a:moveTo>
                    <a:pt x="0" y="362"/>
                  </a:moveTo>
                  <a:lnTo>
                    <a:pt x="12" y="351"/>
                  </a:lnTo>
                  <a:lnTo>
                    <a:pt x="29" y="339"/>
                  </a:lnTo>
                  <a:lnTo>
                    <a:pt x="46" y="324"/>
                  </a:lnTo>
                  <a:lnTo>
                    <a:pt x="62" y="307"/>
                  </a:lnTo>
                  <a:lnTo>
                    <a:pt x="81" y="288"/>
                  </a:lnTo>
                  <a:lnTo>
                    <a:pt x="98" y="269"/>
                  </a:lnTo>
                  <a:lnTo>
                    <a:pt x="117" y="248"/>
                  </a:lnTo>
                  <a:lnTo>
                    <a:pt x="131" y="229"/>
                  </a:lnTo>
                  <a:lnTo>
                    <a:pt x="144" y="210"/>
                  </a:lnTo>
                  <a:lnTo>
                    <a:pt x="157" y="192"/>
                  </a:lnTo>
                  <a:lnTo>
                    <a:pt x="165" y="172"/>
                  </a:lnTo>
                  <a:lnTo>
                    <a:pt x="174" y="153"/>
                  </a:lnTo>
                  <a:lnTo>
                    <a:pt x="182" y="132"/>
                  </a:lnTo>
                  <a:lnTo>
                    <a:pt x="191" y="114"/>
                  </a:lnTo>
                  <a:lnTo>
                    <a:pt x="197" y="93"/>
                  </a:lnTo>
                  <a:lnTo>
                    <a:pt x="204" y="73"/>
                  </a:lnTo>
                  <a:lnTo>
                    <a:pt x="207" y="54"/>
                  </a:lnTo>
                  <a:lnTo>
                    <a:pt x="211" y="34"/>
                  </a:lnTo>
                  <a:lnTo>
                    <a:pt x="214" y="17"/>
                  </a:lnTo>
                  <a:lnTo>
                    <a:pt x="216" y="0"/>
                  </a:lnTo>
                  <a:lnTo>
                    <a:pt x="216" y="4"/>
                  </a:lnTo>
                  <a:lnTo>
                    <a:pt x="220" y="13"/>
                  </a:lnTo>
                  <a:lnTo>
                    <a:pt x="225" y="25"/>
                  </a:lnTo>
                  <a:lnTo>
                    <a:pt x="229" y="42"/>
                  </a:lnTo>
                  <a:lnTo>
                    <a:pt x="235" y="59"/>
                  </a:lnTo>
                  <a:lnTo>
                    <a:pt x="239" y="80"/>
                  </a:lnTo>
                  <a:lnTo>
                    <a:pt x="243" y="101"/>
                  </a:lnTo>
                  <a:lnTo>
                    <a:pt x="246" y="121"/>
                  </a:lnTo>
                  <a:lnTo>
                    <a:pt x="243" y="143"/>
                  </a:lnTo>
                  <a:lnTo>
                    <a:pt x="241" y="160"/>
                  </a:lnTo>
                  <a:lnTo>
                    <a:pt x="235" y="179"/>
                  </a:lnTo>
                  <a:lnTo>
                    <a:pt x="229" y="197"/>
                  </a:lnTo>
                  <a:lnTo>
                    <a:pt x="220" y="218"/>
                  </a:lnTo>
                  <a:lnTo>
                    <a:pt x="207" y="240"/>
                  </a:lnTo>
                  <a:lnTo>
                    <a:pt x="197" y="261"/>
                  </a:lnTo>
                  <a:lnTo>
                    <a:pt x="184" y="282"/>
                  </a:lnTo>
                  <a:lnTo>
                    <a:pt x="170" y="303"/>
                  </a:lnTo>
                  <a:lnTo>
                    <a:pt x="157" y="319"/>
                  </a:lnTo>
                  <a:lnTo>
                    <a:pt x="144" y="337"/>
                  </a:lnTo>
                  <a:lnTo>
                    <a:pt x="130" y="351"/>
                  </a:lnTo>
                  <a:lnTo>
                    <a:pt x="117" y="362"/>
                  </a:lnTo>
                  <a:lnTo>
                    <a:pt x="103" y="374"/>
                  </a:lnTo>
                  <a:lnTo>
                    <a:pt x="90" y="387"/>
                  </a:lnTo>
                  <a:lnTo>
                    <a:pt x="75" y="397"/>
                  </a:lnTo>
                  <a:lnTo>
                    <a:pt x="60" y="408"/>
                  </a:lnTo>
                  <a:lnTo>
                    <a:pt x="48" y="418"/>
                  </a:lnTo>
                  <a:lnTo>
                    <a:pt x="35" y="427"/>
                  </a:lnTo>
                  <a:lnTo>
                    <a:pt x="25" y="436"/>
                  </a:lnTo>
                  <a:lnTo>
                    <a:pt x="14" y="441"/>
                  </a:lnTo>
                  <a:lnTo>
                    <a:pt x="4" y="446"/>
                  </a:lnTo>
                  <a:lnTo>
                    <a:pt x="0" y="362"/>
                  </a:lnTo>
                </a:path>
              </a:pathLst>
            </a:custGeom>
            <a:solidFill>
              <a:srgbClr val="7C6000"/>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92" name="Freeform 129"/>
            <p:cNvSpPr>
              <a:spLocks/>
            </p:cNvSpPr>
            <p:nvPr/>
          </p:nvSpPr>
          <p:spPr bwMode="auto">
            <a:xfrm>
              <a:off x="3082" y="2509"/>
              <a:ext cx="247" cy="447"/>
            </a:xfrm>
            <a:custGeom>
              <a:avLst/>
              <a:gdLst>
                <a:gd name="T0" fmla="*/ 0 w 247"/>
                <a:gd name="T1" fmla="*/ 362 h 447"/>
                <a:gd name="T2" fmla="*/ 12 w 247"/>
                <a:gd name="T3" fmla="*/ 351 h 447"/>
                <a:gd name="T4" fmla="*/ 29 w 247"/>
                <a:gd name="T5" fmla="*/ 339 h 447"/>
                <a:gd name="T6" fmla="*/ 46 w 247"/>
                <a:gd name="T7" fmla="*/ 324 h 447"/>
                <a:gd name="T8" fmla="*/ 62 w 247"/>
                <a:gd name="T9" fmla="*/ 307 h 447"/>
                <a:gd name="T10" fmla="*/ 81 w 247"/>
                <a:gd name="T11" fmla="*/ 288 h 447"/>
                <a:gd name="T12" fmla="*/ 98 w 247"/>
                <a:gd name="T13" fmla="*/ 269 h 447"/>
                <a:gd name="T14" fmla="*/ 117 w 247"/>
                <a:gd name="T15" fmla="*/ 248 h 447"/>
                <a:gd name="T16" fmla="*/ 131 w 247"/>
                <a:gd name="T17" fmla="*/ 229 h 447"/>
                <a:gd name="T18" fmla="*/ 144 w 247"/>
                <a:gd name="T19" fmla="*/ 210 h 447"/>
                <a:gd name="T20" fmla="*/ 157 w 247"/>
                <a:gd name="T21" fmla="*/ 192 h 447"/>
                <a:gd name="T22" fmla="*/ 157 w 247"/>
                <a:gd name="T23" fmla="*/ 192 h 447"/>
                <a:gd name="T24" fmla="*/ 165 w 247"/>
                <a:gd name="T25" fmla="*/ 172 h 447"/>
                <a:gd name="T26" fmla="*/ 174 w 247"/>
                <a:gd name="T27" fmla="*/ 153 h 447"/>
                <a:gd name="T28" fmla="*/ 182 w 247"/>
                <a:gd name="T29" fmla="*/ 132 h 447"/>
                <a:gd name="T30" fmla="*/ 191 w 247"/>
                <a:gd name="T31" fmla="*/ 114 h 447"/>
                <a:gd name="T32" fmla="*/ 197 w 247"/>
                <a:gd name="T33" fmla="*/ 93 h 447"/>
                <a:gd name="T34" fmla="*/ 204 w 247"/>
                <a:gd name="T35" fmla="*/ 73 h 447"/>
                <a:gd name="T36" fmla="*/ 207 w 247"/>
                <a:gd name="T37" fmla="*/ 54 h 447"/>
                <a:gd name="T38" fmla="*/ 211 w 247"/>
                <a:gd name="T39" fmla="*/ 34 h 447"/>
                <a:gd name="T40" fmla="*/ 214 w 247"/>
                <a:gd name="T41" fmla="*/ 17 h 447"/>
                <a:gd name="T42" fmla="*/ 216 w 247"/>
                <a:gd name="T43" fmla="*/ 0 h 447"/>
                <a:gd name="T44" fmla="*/ 216 w 247"/>
                <a:gd name="T45" fmla="*/ 0 h 447"/>
                <a:gd name="T46" fmla="*/ 216 w 247"/>
                <a:gd name="T47" fmla="*/ 4 h 447"/>
                <a:gd name="T48" fmla="*/ 220 w 247"/>
                <a:gd name="T49" fmla="*/ 13 h 447"/>
                <a:gd name="T50" fmla="*/ 225 w 247"/>
                <a:gd name="T51" fmla="*/ 25 h 447"/>
                <a:gd name="T52" fmla="*/ 229 w 247"/>
                <a:gd name="T53" fmla="*/ 42 h 447"/>
                <a:gd name="T54" fmla="*/ 235 w 247"/>
                <a:gd name="T55" fmla="*/ 59 h 447"/>
                <a:gd name="T56" fmla="*/ 239 w 247"/>
                <a:gd name="T57" fmla="*/ 80 h 447"/>
                <a:gd name="T58" fmla="*/ 243 w 247"/>
                <a:gd name="T59" fmla="*/ 101 h 447"/>
                <a:gd name="T60" fmla="*/ 246 w 247"/>
                <a:gd name="T61" fmla="*/ 121 h 447"/>
                <a:gd name="T62" fmla="*/ 243 w 247"/>
                <a:gd name="T63" fmla="*/ 143 h 447"/>
                <a:gd name="T64" fmla="*/ 241 w 247"/>
                <a:gd name="T65" fmla="*/ 160 h 447"/>
                <a:gd name="T66" fmla="*/ 241 w 247"/>
                <a:gd name="T67" fmla="*/ 160 h 447"/>
                <a:gd name="T68" fmla="*/ 235 w 247"/>
                <a:gd name="T69" fmla="*/ 179 h 447"/>
                <a:gd name="T70" fmla="*/ 229 w 247"/>
                <a:gd name="T71" fmla="*/ 197 h 447"/>
                <a:gd name="T72" fmla="*/ 220 w 247"/>
                <a:gd name="T73" fmla="*/ 218 h 447"/>
                <a:gd name="T74" fmla="*/ 207 w 247"/>
                <a:gd name="T75" fmla="*/ 240 h 447"/>
                <a:gd name="T76" fmla="*/ 197 w 247"/>
                <a:gd name="T77" fmla="*/ 261 h 447"/>
                <a:gd name="T78" fmla="*/ 184 w 247"/>
                <a:gd name="T79" fmla="*/ 282 h 447"/>
                <a:gd name="T80" fmla="*/ 170 w 247"/>
                <a:gd name="T81" fmla="*/ 303 h 447"/>
                <a:gd name="T82" fmla="*/ 157 w 247"/>
                <a:gd name="T83" fmla="*/ 319 h 447"/>
                <a:gd name="T84" fmla="*/ 144 w 247"/>
                <a:gd name="T85" fmla="*/ 337 h 447"/>
                <a:gd name="T86" fmla="*/ 130 w 247"/>
                <a:gd name="T87" fmla="*/ 351 h 447"/>
                <a:gd name="T88" fmla="*/ 130 w 247"/>
                <a:gd name="T89" fmla="*/ 351 h 447"/>
                <a:gd name="T90" fmla="*/ 117 w 247"/>
                <a:gd name="T91" fmla="*/ 362 h 447"/>
                <a:gd name="T92" fmla="*/ 103 w 247"/>
                <a:gd name="T93" fmla="*/ 374 h 447"/>
                <a:gd name="T94" fmla="*/ 90 w 247"/>
                <a:gd name="T95" fmla="*/ 387 h 447"/>
                <a:gd name="T96" fmla="*/ 75 w 247"/>
                <a:gd name="T97" fmla="*/ 397 h 447"/>
                <a:gd name="T98" fmla="*/ 60 w 247"/>
                <a:gd name="T99" fmla="*/ 408 h 447"/>
                <a:gd name="T100" fmla="*/ 48 w 247"/>
                <a:gd name="T101" fmla="*/ 418 h 447"/>
                <a:gd name="T102" fmla="*/ 35 w 247"/>
                <a:gd name="T103" fmla="*/ 427 h 447"/>
                <a:gd name="T104" fmla="*/ 25 w 247"/>
                <a:gd name="T105" fmla="*/ 436 h 447"/>
                <a:gd name="T106" fmla="*/ 14 w 247"/>
                <a:gd name="T107" fmla="*/ 441 h 447"/>
                <a:gd name="T108" fmla="*/ 4 w 247"/>
                <a:gd name="T109" fmla="*/ 446 h 44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47"/>
                <a:gd name="T166" fmla="*/ 0 h 447"/>
                <a:gd name="T167" fmla="*/ 247 w 247"/>
                <a:gd name="T168" fmla="*/ 447 h 44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47" h="447">
                  <a:moveTo>
                    <a:pt x="0" y="362"/>
                  </a:moveTo>
                  <a:lnTo>
                    <a:pt x="12" y="351"/>
                  </a:lnTo>
                  <a:lnTo>
                    <a:pt x="29" y="339"/>
                  </a:lnTo>
                  <a:lnTo>
                    <a:pt x="46" y="324"/>
                  </a:lnTo>
                  <a:lnTo>
                    <a:pt x="62" y="307"/>
                  </a:lnTo>
                  <a:lnTo>
                    <a:pt x="81" y="288"/>
                  </a:lnTo>
                  <a:lnTo>
                    <a:pt x="98" y="269"/>
                  </a:lnTo>
                  <a:lnTo>
                    <a:pt x="117" y="248"/>
                  </a:lnTo>
                  <a:lnTo>
                    <a:pt x="131" y="229"/>
                  </a:lnTo>
                  <a:lnTo>
                    <a:pt x="144" y="210"/>
                  </a:lnTo>
                  <a:lnTo>
                    <a:pt x="157" y="192"/>
                  </a:lnTo>
                  <a:lnTo>
                    <a:pt x="165" y="172"/>
                  </a:lnTo>
                  <a:lnTo>
                    <a:pt x="174" y="153"/>
                  </a:lnTo>
                  <a:lnTo>
                    <a:pt x="182" y="132"/>
                  </a:lnTo>
                  <a:lnTo>
                    <a:pt x="191" y="114"/>
                  </a:lnTo>
                  <a:lnTo>
                    <a:pt x="197" y="93"/>
                  </a:lnTo>
                  <a:lnTo>
                    <a:pt x="204" y="73"/>
                  </a:lnTo>
                  <a:lnTo>
                    <a:pt x="207" y="54"/>
                  </a:lnTo>
                  <a:lnTo>
                    <a:pt x="211" y="34"/>
                  </a:lnTo>
                  <a:lnTo>
                    <a:pt x="214" y="17"/>
                  </a:lnTo>
                  <a:lnTo>
                    <a:pt x="216" y="0"/>
                  </a:lnTo>
                  <a:lnTo>
                    <a:pt x="216" y="4"/>
                  </a:lnTo>
                  <a:lnTo>
                    <a:pt x="220" y="13"/>
                  </a:lnTo>
                  <a:lnTo>
                    <a:pt x="225" y="25"/>
                  </a:lnTo>
                  <a:lnTo>
                    <a:pt x="229" y="42"/>
                  </a:lnTo>
                  <a:lnTo>
                    <a:pt x="235" y="59"/>
                  </a:lnTo>
                  <a:lnTo>
                    <a:pt x="239" y="80"/>
                  </a:lnTo>
                  <a:lnTo>
                    <a:pt x="243" y="101"/>
                  </a:lnTo>
                  <a:lnTo>
                    <a:pt x="246" y="121"/>
                  </a:lnTo>
                  <a:lnTo>
                    <a:pt x="243" y="143"/>
                  </a:lnTo>
                  <a:lnTo>
                    <a:pt x="241" y="160"/>
                  </a:lnTo>
                  <a:lnTo>
                    <a:pt x="235" y="179"/>
                  </a:lnTo>
                  <a:lnTo>
                    <a:pt x="229" y="197"/>
                  </a:lnTo>
                  <a:lnTo>
                    <a:pt x="220" y="218"/>
                  </a:lnTo>
                  <a:lnTo>
                    <a:pt x="207" y="240"/>
                  </a:lnTo>
                  <a:lnTo>
                    <a:pt x="197" y="261"/>
                  </a:lnTo>
                  <a:lnTo>
                    <a:pt x="184" y="282"/>
                  </a:lnTo>
                  <a:lnTo>
                    <a:pt x="170" y="303"/>
                  </a:lnTo>
                  <a:lnTo>
                    <a:pt x="157" y="319"/>
                  </a:lnTo>
                  <a:lnTo>
                    <a:pt x="144" y="337"/>
                  </a:lnTo>
                  <a:lnTo>
                    <a:pt x="130" y="351"/>
                  </a:lnTo>
                  <a:lnTo>
                    <a:pt x="117" y="362"/>
                  </a:lnTo>
                  <a:lnTo>
                    <a:pt x="103" y="374"/>
                  </a:lnTo>
                  <a:lnTo>
                    <a:pt x="90" y="387"/>
                  </a:lnTo>
                  <a:lnTo>
                    <a:pt x="75" y="397"/>
                  </a:lnTo>
                  <a:lnTo>
                    <a:pt x="60" y="408"/>
                  </a:lnTo>
                  <a:lnTo>
                    <a:pt x="48" y="418"/>
                  </a:lnTo>
                  <a:lnTo>
                    <a:pt x="35" y="427"/>
                  </a:lnTo>
                  <a:lnTo>
                    <a:pt x="25" y="436"/>
                  </a:lnTo>
                  <a:lnTo>
                    <a:pt x="14" y="441"/>
                  </a:lnTo>
                  <a:lnTo>
                    <a:pt x="4" y="446"/>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93" name="Freeform 130"/>
            <p:cNvSpPr>
              <a:spLocks/>
            </p:cNvSpPr>
            <p:nvPr/>
          </p:nvSpPr>
          <p:spPr bwMode="auto">
            <a:xfrm>
              <a:off x="3076" y="2499"/>
              <a:ext cx="248" cy="447"/>
            </a:xfrm>
            <a:custGeom>
              <a:avLst/>
              <a:gdLst>
                <a:gd name="T0" fmla="*/ 0 w 248"/>
                <a:gd name="T1" fmla="*/ 361 h 447"/>
                <a:gd name="T2" fmla="*/ 12 w 248"/>
                <a:gd name="T3" fmla="*/ 350 h 447"/>
                <a:gd name="T4" fmla="*/ 29 w 248"/>
                <a:gd name="T5" fmla="*/ 338 h 447"/>
                <a:gd name="T6" fmla="*/ 46 w 248"/>
                <a:gd name="T7" fmla="*/ 324 h 447"/>
                <a:gd name="T8" fmla="*/ 62 w 248"/>
                <a:gd name="T9" fmla="*/ 306 h 447"/>
                <a:gd name="T10" fmla="*/ 82 w 248"/>
                <a:gd name="T11" fmla="*/ 287 h 447"/>
                <a:gd name="T12" fmla="*/ 101 w 248"/>
                <a:gd name="T13" fmla="*/ 266 h 447"/>
                <a:gd name="T14" fmla="*/ 117 w 248"/>
                <a:gd name="T15" fmla="*/ 248 h 447"/>
                <a:gd name="T16" fmla="*/ 133 w 248"/>
                <a:gd name="T17" fmla="*/ 228 h 447"/>
                <a:gd name="T18" fmla="*/ 147 w 248"/>
                <a:gd name="T19" fmla="*/ 207 h 447"/>
                <a:gd name="T20" fmla="*/ 158 w 248"/>
                <a:gd name="T21" fmla="*/ 188 h 447"/>
                <a:gd name="T22" fmla="*/ 158 w 248"/>
                <a:gd name="T23" fmla="*/ 188 h 447"/>
                <a:gd name="T24" fmla="*/ 166 w 248"/>
                <a:gd name="T25" fmla="*/ 172 h 447"/>
                <a:gd name="T26" fmla="*/ 175 w 248"/>
                <a:gd name="T27" fmla="*/ 151 h 447"/>
                <a:gd name="T28" fmla="*/ 184 w 248"/>
                <a:gd name="T29" fmla="*/ 131 h 447"/>
                <a:gd name="T30" fmla="*/ 191 w 248"/>
                <a:gd name="T31" fmla="*/ 113 h 447"/>
                <a:gd name="T32" fmla="*/ 198 w 248"/>
                <a:gd name="T33" fmla="*/ 92 h 447"/>
                <a:gd name="T34" fmla="*/ 205 w 248"/>
                <a:gd name="T35" fmla="*/ 71 h 447"/>
                <a:gd name="T36" fmla="*/ 209 w 248"/>
                <a:gd name="T37" fmla="*/ 52 h 447"/>
                <a:gd name="T38" fmla="*/ 212 w 248"/>
                <a:gd name="T39" fmla="*/ 34 h 447"/>
                <a:gd name="T40" fmla="*/ 217 w 248"/>
                <a:gd name="T41" fmla="*/ 16 h 447"/>
                <a:gd name="T42" fmla="*/ 217 w 248"/>
                <a:gd name="T43" fmla="*/ 0 h 447"/>
                <a:gd name="T44" fmla="*/ 217 w 248"/>
                <a:gd name="T45" fmla="*/ 0 h 447"/>
                <a:gd name="T46" fmla="*/ 217 w 248"/>
                <a:gd name="T47" fmla="*/ 2 h 447"/>
                <a:gd name="T48" fmla="*/ 221 w 248"/>
                <a:gd name="T49" fmla="*/ 9 h 447"/>
                <a:gd name="T50" fmla="*/ 226 w 248"/>
                <a:gd name="T51" fmla="*/ 23 h 447"/>
                <a:gd name="T52" fmla="*/ 230 w 248"/>
                <a:gd name="T53" fmla="*/ 39 h 447"/>
                <a:gd name="T54" fmla="*/ 237 w 248"/>
                <a:gd name="T55" fmla="*/ 58 h 447"/>
                <a:gd name="T56" fmla="*/ 240 w 248"/>
                <a:gd name="T57" fmla="*/ 80 h 447"/>
                <a:gd name="T58" fmla="*/ 244 w 248"/>
                <a:gd name="T59" fmla="*/ 101 h 447"/>
                <a:gd name="T60" fmla="*/ 247 w 248"/>
                <a:gd name="T61" fmla="*/ 121 h 447"/>
                <a:gd name="T62" fmla="*/ 247 w 248"/>
                <a:gd name="T63" fmla="*/ 142 h 447"/>
                <a:gd name="T64" fmla="*/ 244 w 248"/>
                <a:gd name="T65" fmla="*/ 159 h 447"/>
                <a:gd name="T66" fmla="*/ 244 w 248"/>
                <a:gd name="T67" fmla="*/ 159 h 447"/>
                <a:gd name="T68" fmla="*/ 238 w 248"/>
                <a:gd name="T69" fmla="*/ 179 h 447"/>
                <a:gd name="T70" fmla="*/ 230 w 248"/>
                <a:gd name="T71" fmla="*/ 197 h 447"/>
                <a:gd name="T72" fmla="*/ 221 w 248"/>
                <a:gd name="T73" fmla="*/ 218 h 447"/>
                <a:gd name="T74" fmla="*/ 211 w 248"/>
                <a:gd name="T75" fmla="*/ 239 h 447"/>
                <a:gd name="T76" fmla="*/ 198 w 248"/>
                <a:gd name="T77" fmla="*/ 260 h 447"/>
                <a:gd name="T78" fmla="*/ 186 w 248"/>
                <a:gd name="T79" fmla="*/ 281 h 447"/>
                <a:gd name="T80" fmla="*/ 173 w 248"/>
                <a:gd name="T81" fmla="*/ 300 h 447"/>
                <a:gd name="T82" fmla="*/ 158 w 248"/>
                <a:gd name="T83" fmla="*/ 319 h 447"/>
                <a:gd name="T84" fmla="*/ 145 w 248"/>
                <a:gd name="T85" fmla="*/ 336 h 447"/>
                <a:gd name="T86" fmla="*/ 133 w 248"/>
                <a:gd name="T87" fmla="*/ 349 h 447"/>
                <a:gd name="T88" fmla="*/ 133 w 248"/>
                <a:gd name="T89" fmla="*/ 349 h 447"/>
                <a:gd name="T90" fmla="*/ 117 w 248"/>
                <a:gd name="T91" fmla="*/ 361 h 447"/>
                <a:gd name="T92" fmla="*/ 103 w 248"/>
                <a:gd name="T93" fmla="*/ 374 h 447"/>
                <a:gd name="T94" fmla="*/ 90 w 248"/>
                <a:gd name="T95" fmla="*/ 386 h 447"/>
                <a:gd name="T96" fmla="*/ 76 w 248"/>
                <a:gd name="T97" fmla="*/ 397 h 447"/>
                <a:gd name="T98" fmla="*/ 62 w 248"/>
                <a:gd name="T99" fmla="*/ 407 h 447"/>
                <a:gd name="T100" fmla="*/ 50 w 248"/>
                <a:gd name="T101" fmla="*/ 418 h 447"/>
                <a:gd name="T102" fmla="*/ 37 w 248"/>
                <a:gd name="T103" fmla="*/ 426 h 447"/>
                <a:gd name="T104" fmla="*/ 25 w 248"/>
                <a:gd name="T105" fmla="*/ 435 h 447"/>
                <a:gd name="T106" fmla="*/ 14 w 248"/>
                <a:gd name="T107" fmla="*/ 441 h 447"/>
                <a:gd name="T108" fmla="*/ 4 w 248"/>
                <a:gd name="T109" fmla="*/ 446 h 447"/>
                <a:gd name="T110" fmla="*/ 0 w 248"/>
                <a:gd name="T111" fmla="*/ 361 h 44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8"/>
                <a:gd name="T169" fmla="*/ 0 h 447"/>
                <a:gd name="T170" fmla="*/ 248 w 248"/>
                <a:gd name="T171" fmla="*/ 447 h 44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8" h="447">
                  <a:moveTo>
                    <a:pt x="0" y="361"/>
                  </a:moveTo>
                  <a:lnTo>
                    <a:pt x="12" y="350"/>
                  </a:lnTo>
                  <a:lnTo>
                    <a:pt x="29" y="338"/>
                  </a:lnTo>
                  <a:lnTo>
                    <a:pt x="46" y="324"/>
                  </a:lnTo>
                  <a:lnTo>
                    <a:pt x="62" y="306"/>
                  </a:lnTo>
                  <a:lnTo>
                    <a:pt x="82" y="287"/>
                  </a:lnTo>
                  <a:lnTo>
                    <a:pt x="101" y="266"/>
                  </a:lnTo>
                  <a:lnTo>
                    <a:pt x="117" y="248"/>
                  </a:lnTo>
                  <a:lnTo>
                    <a:pt x="133" y="228"/>
                  </a:lnTo>
                  <a:lnTo>
                    <a:pt x="147" y="207"/>
                  </a:lnTo>
                  <a:lnTo>
                    <a:pt x="158" y="188"/>
                  </a:lnTo>
                  <a:lnTo>
                    <a:pt x="166" y="172"/>
                  </a:lnTo>
                  <a:lnTo>
                    <a:pt x="175" y="151"/>
                  </a:lnTo>
                  <a:lnTo>
                    <a:pt x="184" y="131"/>
                  </a:lnTo>
                  <a:lnTo>
                    <a:pt x="191" y="113"/>
                  </a:lnTo>
                  <a:lnTo>
                    <a:pt x="198" y="92"/>
                  </a:lnTo>
                  <a:lnTo>
                    <a:pt x="205" y="71"/>
                  </a:lnTo>
                  <a:lnTo>
                    <a:pt x="209" y="52"/>
                  </a:lnTo>
                  <a:lnTo>
                    <a:pt x="212" y="34"/>
                  </a:lnTo>
                  <a:lnTo>
                    <a:pt x="217" y="16"/>
                  </a:lnTo>
                  <a:lnTo>
                    <a:pt x="217" y="0"/>
                  </a:lnTo>
                  <a:lnTo>
                    <a:pt x="217" y="2"/>
                  </a:lnTo>
                  <a:lnTo>
                    <a:pt x="221" y="9"/>
                  </a:lnTo>
                  <a:lnTo>
                    <a:pt x="226" y="23"/>
                  </a:lnTo>
                  <a:lnTo>
                    <a:pt x="230" y="39"/>
                  </a:lnTo>
                  <a:lnTo>
                    <a:pt x="237" y="58"/>
                  </a:lnTo>
                  <a:lnTo>
                    <a:pt x="240" y="80"/>
                  </a:lnTo>
                  <a:lnTo>
                    <a:pt x="244" y="101"/>
                  </a:lnTo>
                  <a:lnTo>
                    <a:pt x="247" y="121"/>
                  </a:lnTo>
                  <a:lnTo>
                    <a:pt x="247" y="142"/>
                  </a:lnTo>
                  <a:lnTo>
                    <a:pt x="244" y="159"/>
                  </a:lnTo>
                  <a:lnTo>
                    <a:pt x="238" y="179"/>
                  </a:lnTo>
                  <a:lnTo>
                    <a:pt x="230" y="197"/>
                  </a:lnTo>
                  <a:lnTo>
                    <a:pt x="221" y="218"/>
                  </a:lnTo>
                  <a:lnTo>
                    <a:pt x="211" y="239"/>
                  </a:lnTo>
                  <a:lnTo>
                    <a:pt x="198" y="260"/>
                  </a:lnTo>
                  <a:lnTo>
                    <a:pt x="186" y="281"/>
                  </a:lnTo>
                  <a:lnTo>
                    <a:pt x="173" y="300"/>
                  </a:lnTo>
                  <a:lnTo>
                    <a:pt x="158" y="319"/>
                  </a:lnTo>
                  <a:lnTo>
                    <a:pt x="145" y="336"/>
                  </a:lnTo>
                  <a:lnTo>
                    <a:pt x="133" y="349"/>
                  </a:lnTo>
                  <a:lnTo>
                    <a:pt x="117" y="361"/>
                  </a:lnTo>
                  <a:lnTo>
                    <a:pt x="103" y="374"/>
                  </a:lnTo>
                  <a:lnTo>
                    <a:pt x="90" y="386"/>
                  </a:lnTo>
                  <a:lnTo>
                    <a:pt x="76" y="397"/>
                  </a:lnTo>
                  <a:lnTo>
                    <a:pt x="62" y="407"/>
                  </a:lnTo>
                  <a:lnTo>
                    <a:pt x="50" y="418"/>
                  </a:lnTo>
                  <a:lnTo>
                    <a:pt x="37" y="426"/>
                  </a:lnTo>
                  <a:lnTo>
                    <a:pt x="25" y="435"/>
                  </a:lnTo>
                  <a:lnTo>
                    <a:pt x="14" y="441"/>
                  </a:lnTo>
                  <a:lnTo>
                    <a:pt x="4" y="446"/>
                  </a:lnTo>
                  <a:lnTo>
                    <a:pt x="0" y="361"/>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94" name="Freeform 131"/>
            <p:cNvSpPr>
              <a:spLocks/>
            </p:cNvSpPr>
            <p:nvPr/>
          </p:nvSpPr>
          <p:spPr bwMode="auto">
            <a:xfrm>
              <a:off x="3076" y="2499"/>
              <a:ext cx="248" cy="447"/>
            </a:xfrm>
            <a:custGeom>
              <a:avLst/>
              <a:gdLst>
                <a:gd name="T0" fmla="*/ 0 w 248"/>
                <a:gd name="T1" fmla="*/ 361 h 447"/>
                <a:gd name="T2" fmla="*/ 12 w 248"/>
                <a:gd name="T3" fmla="*/ 350 h 447"/>
                <a:gd name="T4" fmla="*/ 29 w 248"/>
                <a:gd name="T5" fmla="*/ 338 h 447"/>
                <a:gd name="T6" fmla="*/ 46 w 248"/>
                <a:gd name="T7" fmla="*/ 324 h 447"/>
                <a:gd name="T8" fmla="*/ 62 w 248"/>
                <a:gd name="T9" fmla="*/ 306 h 447"/>
                <a:gd name="T10" fmla="*/ 82 w 248"/>
                <a:gd name="T11" fmla="*/ 287 h 447"/>
                <a:gd name="T12" fmla="*/ 101 w 248"/>
                <a:gd name="T13" fmla="*/ 266 h 447"/>
                <a:gd name="T14" fmla="*/ 117 w 248"/>
                <a:gd name="T15" fmla="*/ 248 h 447"/>
                <a:gd name="T16" fmla="*/ 133 w 248"/>
                <a:gd name="T17" fmla="*/ 228 h 447"/>
                <a:gd name="T18" fmla="*/ 147 w 248"/>
                <a:gd name="T19" fmla="*/ 207 h 447"/>
                <a:gd name="T20" fmla="*/ 158 w 248"/>
                <a:gd name="T21" fmla="*/ 188 h 447"/>
                <a:gd name="T22" fmla="*/ 158 w 248"/>
                <a:gd name="T23" fmla="*/ 188 h 447"/>
                <a:gd name="T24" fmla="*/ 166 w 248"/>
                <a:gd name="T25" fmla="*/ 172 h 447"/>
                <a:gd name="T26" fmla="*/ 175 w 248"/>
                <a:gd name="T27" fmla="*/ 151 h 447"/>
                <a:gd name="T28" fmla="*/ 184 w 248"/>
                <a:gd name="T29" fmla="*/ 131 h 447"/>
                <a:gd name="T30" fmla="*/ 191 w 248"/>
                <a:gd name="T31" fmla="*/ 113 h 447"/>
                <a:gd name="T32" fmla="*/ 198 w 248"/>
                <a:gd name="T33" fmla="*/ 92 h 447"/>
                <a:gd name="T34" fmla="*/ 205 w 248"/>
                <a:gd name="T35" fmla="*/ 71 h 447"/>
                <a:gd name="T36" fmla="*/ 209 w 248"/>
                <a:gd name="T37" fmla="*/ 52 h 447"/>
                <a:gd name="T38" fmla="*/ 212 w 248"/>
                <a:gd name="T39" fmla="*/ 34 h 447"/>
                <a:gd name="T40" fmla="*/ 217 w 248"/>
                <a:gd name="T41" fmla="*/ 16 h 447"/>
                <a:gd name="T42" fmla="*/ 217 w 248"/>
                <a:gd name="T43" fmla="*/ 0 h 447"/>
                <a:gd name="T44" fmla="*/ 217 w 248"/>
                <a:gd name="T45" fmla="*/ 0 h 447"/>
                <a:gd name="T46" fmla="*/ 217 w 248"/>
                <a:gd name="T47" fmla="*/ 2 h 447"/>
                <a:gd name="T48" fmla="*/ 221 w 248"/>
                <a:gd name="T49" fmla="*/ 9 h 447"/>
                <a:gd name="T50" fmla="*/ 226 w 248"/>
                <a:gd name="T51" fmla="*/ 23 h 447"/>
                <a:gd name="T52" fmla="*/ 230 w 248"/>
                <a:gd name="T53" fmla="*/ 39 h 447"/>
                <a:gd name="T54" fmla="*/ 237 w 248"/>
                <a:gd name="T55" fmla="*/ 58 h 447"/>
                <a:gd name="T56" fmla="*/ 240 w 248"/>
                <a:gd name="T57" fmla="*/ 80 h 447"/>
                <a:gd name="T58" fmla="*/ 244 w 248"/>
                <a:gd name="T59" fmla="*/ 101 h 447"/>
                <a:gd name="T60" fmla="*/ 247 w 248"/>
                <a:gd name="T61" fmla="*/ 121 h 447"/>
                <a:gd name="T62" fmla="*/ 247 w 248"/>
                <a:gd name="T63" fmla="*/ 142 h 447"/>
                <a:gd name="T64" fmla="*/ 244 w 248"/>
                <a:gd name="T65" fmla="*/ 159 h 447"/>
                <a:gd name="T66" fmla="*/ 244 w 248"/>
                <a:gd name="T67" fmla="*/ 159 h 447"/>
                <a:gd name="T68" fmla="*/ 238 w 248"/>
                <a:gd name="T69" fmla="*/ 179 h 447"/>
                <a:gd name="T70" fmla="*/ 230 w 248"/>
                <a:gd name="T71" fmla="*/ 197 h 447"/>
                <a:gd name="T72" fmla="*/ 221 w 248"/>
                <a:gd name="T73" fmla="*/ 218 h 447"/>
                <a:gd name="T74" fmla="*/ 211 w 248"/>
                <a:gd name="T75" fmla="*/ 239 h 447"/>
                <a:gd name="T76" fmla="*/ 198 w 248"/>
                <a:gd name="T77" fmla="*/ 260 h 447"/>
                <a:gd name="T78" fmla="*/ 186 w 248"/>
                <a:gd name="T79" fmla="*/ 281 h 447"/>
                <a:gd name="T80" fmla="*/ 173 w 248"/>
                <a:gd name="T81" fmla="*/ 300 h 447"/>
                <a:gd name="T82" fmla="*/ 158 w 248"/>
                <a:gd name="T83" fmla="*/ 319 h 447"/>
                <a:gd name="T84" fmla="*/ 145 w 248"/>
                <a:gd name="T85" fmla="*/ 336 h 447"/>
                <a:gd name="T86" fmla="*/ 133 w 248"/>
                <a:gd name="T87" fmla="*/ 349 h 447"/>
                <a:gd name="T88" fmla="*/ 133 w 248"/>
                <a:gd name="T89" fmla="*/ 349 h 447"/>
                <a:gd name="T90" fmla="*/ 117 w 248"/>
                <a:gd name="T91" fmla="*/ 361 h 447"/>
                <a:gd name="T92" fmla="*/ 103 w 248"/>
                <a:gd name="T93" fmla="*/ 374 h 447"/>
                <a:gd name="T94" fmla="*/ 90 w 248"/>
                <a:gd name="T95" fmla="*/ 386 h 447"/>
                <a:gd name="T96" fmla="*/ 76 w 248"/>
                <a:gd name="T97" fmla="*/ 397 h 447"/>
                <a:gd name="T98" fmla="*/ 62 w 248"/>
                <a:gd name="T99" fmla="*/ 407 h 447"/>
                <a:gd name="T100" fmla="*/ 50 w 248"/>
                <a:gd name="T101" fmla="*/ 418 h 447"/>
                <a:gd name="T102" fmla="*/ 37 w 248"/>
                <a:gd name="T103" fmla="*/ 426 h 447"/>
                <a:gd name="T104" fmla="*/ 25 w 248"/>
                <a:gd name="T105" fmla="*/ 435 h 447"/>
                <a:gd name="T106" fmla="*/ 14 w 248"/>
                <a:gd name="T107" fmla="*/ 441 h 447"/>
                <a:gd name="T108" fmla="*/ 4 w 248"/>
                <a:gd name="T109" fmla="*/ 446 h 44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48"/>
                <a:gd name="T166" fmla="*/ 0 h 447"/>
                <a:gd name="T167" fmla="*/ 248 w 248"/>
                <a:gd name="T168" fmla="*/ 447 h 44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48" h="447">
                  <a:moveTo>
                    <a:pt x="0" y="361"/>
                  </a:moveTo>
                  <a:lnTo>
                    <a:pt x="12" y="350"/>
                  </a:lnTo>
                  <a:lnTo>
                    <a:pt x="29" y="338"/>
                  </a:lnTo>
                  <a:lnTo>
                    <a:pt x="46" y="324"/>
                  </a:lnTo>
                  <a:lnTo>
                    <a:pt x="62" y="306"/>
                  </a:lnTo>
                  <a:lnTo>
                    <a:pt x="82" y="287"/>
                  </a:lnTo>
                  <a:lnTo>
                    <a:pt x="101" y="266"/>
                  </a:lnTo>
                  <a:lnTo>
                    <a:pt x="117" y="248"/>
                  </a:lnTo>
                  <a:lnTo>
                    <a:pt x="133" y="228"/>
                  </a:lnTo>
                  <a:lnTo>
                    <a:pt x="147" y="207"/>
                  </a:lnTo>
                  <a:lnTo>
                    <a:pt x="158" y="188"/>
                  </a:lnTo>
                  <a:lnTo>
                    <a:pt x="166" y="172"/>
                  </a:lnTo>
                  <a:lnTo>
                    <a:pt x="175" y="151"/>
                  </a:lnTo>
                  <a:lnTo>
                    <a:pt x="184" y="131"/>
                  </a:lnTo>
                  <a:lnTo>
                    <a:pt x="191" y="113"/>
                  </a:lnTo>
                  <a:lnTo>
                    <a:pt x="198" y="92"/>
                  </a:lnTo>
                  <a:lnTo>
                    <a:pt x="205" y="71"/>
                  </a:lnTo>
                  <a:lnTo>
                    <a:pt x="209" y="52"/>
                  </a:lnTo>
                  <a:lnTo>
                    <a:pt x="212" y="34"/>
                  </a:lnTo>
                  <a:lnTo>
                    <a:pt x="217" y="16"/>
                  </a:lnTo>
                  <a:lnTo>
                    <a:pt x="217" y="0"/>
                  </a:lnTo>
                  <a:lnTo>
                    <a:pt x="217" y="2"/>
                  </a:lnTo>
                  <a:lnTo>
                    <a:pt x="221" y="9"/>
                  </a:lnTo>
                  <a:lnTo>
                    <a:pt x="226" y="23"/>
                  </a:lnTo>
                  <a:lnTo>
                    <a:pt x="230" y="39"/>
                  </a:lnTo>
                  <a:lnTo>
                    <a:pt x="237" y="58"/>
                  </a:lnTo>
                  <a:lnTo>
                    <a:pt x="240" y="80"/>
                  </a:lnTo>
                  <a:lnTo>
                    <a:pt x="244" y="101"/>
                  </a:lnTo>
                  <a:lnTo>
                    <a:pt x="247" y="121"/>
                  </a:lnTo>
                  <a:lnTo>
                    <a:pt x="247" y="142"/>
                  </a:lnTo>
                  <a:lnTo>
                    <a:pt x="244" y="159"/>
                  </a:lnTo>
                  <a:lnTo>
                    <a:pt x="238" y="179"/>
                  </a:lnTo>
                  <a:lnTo>
                    <a:pt x="230" y="197"/>
                  </a:lnTo>
                  <a:lnTo>
                    <a:pt x="221" y="218"/>
                  </a:lnTo>
                  <a:lnTo>
                    <a:pt x="211" y="239"/>
                  </a:lnTo>
                  <a:lnTo>
                    <a:pt x="198" y="260"/>
                  </a:lnTo>
                  <a:lnTo>
                    <a:pt x="186" y="281"/>
                  </a:lnTo>
                  <a:lnTo>
                    <a:pt x="173" y="300"/>
                  </a:lnTo>
                  <a:lnTo>
                    <a:pt x="158" y="319"/>
                  </a:lnTo>
                  <a:lnTo>
                    <a:pt x="145" y="336"/>
                  </a:lnTo>
                  <a:lnTo>
                    <a:pt x="133" y="349"/>
                  </a:lnTo>
                  <a:lnTo>
                    <a:pt x="117" y="361"/>
                  </a:lnTo>
                  <a:lnTo>
                    <a:pt x="103" y="374"/>
                  </a:lnTo>
                  <a:lnTo>
                    <a:pt x="90" y="386"/>
                  </a:lnTo>
                  <a:lnTo>
                    <a:pt x="76" y="397"/>
                  </a:lnTo>
                  <a:lnTo>
                    <a:pt x="62" y="407"/>
                  </a:lnTo>
                  <a:lnTo>
                    <a:pt x="50" y="418"/>
                  </a:lnTo>
                  <a:lnTo>
                    <a:pt x="37" y="426"/>
                  </a:lnTo>
                  <a:lnTo>
                    <a:pt x="25" y="435"/>
                  </a:lnTo>
                  <a:lnTo>
                    <a:pt x="14" y="441"/>
                  </a:lnTo>
                  <a:lnTo>
                    <a:pt x="4" y="446"/>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95" name="Freeform 132"/>
            <p:cNvSpPr>
              <a:spLocks/>
            </p:cNvSpPr>
            <p:nvPr/>
          </p:nvSpPr>
          <p:spPr bwMode="auto">
            <a:xfrm>
              <a:off x="3057" y="2619"/>
              <a:ext cx="178" cy="268"/>
            </a:xfrm>
            <a:custGeom>
              <a:avLst/>
              <a:gdLst>
                <a:gd name="T0" fmla="*/ 0 w 178"/>
                <a:gd name="T1" fmla="*/ 262 h 268"/>
                <a:gd name="T2" fmla="*/ 2 w 178"/>
                <a:gd name="T3" fmla="*/ 250 h 268"/>
                <a:gd name="T4" fmla="*/ 4 w 178"/>
                <a:gd name="T5" fmla="*/ 235 h 268"/>
                <a:gd name="T6" fmla="*/ 7 w 178"/>
                <a:gd name="T7" fmla="*/ 218 h 268"/>
                <a:gd name="T8" fmla="*/ 9 w 178"/>
                <a:gd name="T9" fmla="*/ 202 h 268"/>
                <a:gd name="T10" fmla="*/ 14 w 178"/>
                <a:gd name="T11" fmla="*/ 184 h 268"/>
                <a:gd name="T12" fmla="*/ 20 w 178"/>
                <a:gd name="T13" fmla="*/ 168 h 268"/>
                <a:gd name="T14" fmla="*/ 27 w 178"/>
                <a:gd name="T15" fmla="*/ 151 h 268"/>
                <a:gd name="T16" fmla="*/ 32 w 178"/>
                <a:gd name="T17" fmla="*/ 134 h 268"/>
                <a:gd name="T18" fmla="*/ 43 w 178"/>
                <a:gd name="T19" fmla="*/ 121 h 268"/>
                <a:gd name="T20" fmla="*/ 54 w 178"/>
                <a:gd name="T21" fmla="*/ 110 h 268"/>
                <a:gd name="T22" fmla="*/ 54 w 178"/>
                <a:gd name="T23" fmla="*/ 110 h 268"/>
                <a:gd name="T24" fmla="*/ 67 w 178"/>
                <a:gd name="T25" fmla="*/ 101 h 268"/>
                <a:gd name="T26" fmla="*/ 81 w 178"/>
                <a:gd name="T27" fmla="*/ 90 h 268"/>
                <a:gd name="T28" fmla="*/ 96 w 178"/>
                <a:gd name="T29" fmla="*/ 78 h 268"/>
                <a:gd name="T30" fmla="*/ 108 w 178"/>
                <a:gd name="T31" fmla="*/ 67 h 268"/>
                <a:gd name="T32" fmla="*/ 124 w 178"/>
                <a:gd name="T33" fmla="*/ 54 h 268"/>
                <a:gd name="T34" fmla="*/ 136 w 178"/>
                <a:gd name="T35" fmla="*/ 43 h 268"/>
                <a:gd name="T36" fmla="*/ 149 w 178"/>
                <a:gd name="T37" fmla="*/ 31 h 268"/>
                <a:gd name="T38" fmla="*/ 159 w 178"/>
                <a:gd name="T39" fmla="*/ 20 h 268"/>
                <a:gd name="T40" fmla="*/ 168 w 178"/>
                <a:gd name="T41" fmla="*/ 10 h 268"/>
                <a:gd name="T42" fmla="*/ 174 w 178"/>
                <a:gd name="T43" fmla="*/ 0 h 268"/>
                <a:gd name="T44" fmla="*/ 174 w 178"/>
                <a:gd name="T45" fmla="*/ 0 h 268"/>
                <a:gd name="T46" fmla="*/ 174 w 178"/>
                <a:gd name="T47" fmla="*/ 2 h 268"/>
                <a:gd name="T48" fmla="*/ 174 w 178"/>
                <a:gd name="T49" fmla="*/ 10 h 268"/>
                <a:gd name="T50" fmla="*/ 177 w 178"/>
                <a:gd name="T51" fmla="*/ 23 h 268"/>
                <a:gd name="T52" fmla="*/ 177 w 178"/>
                <a:gd name="T53" fmla="*/ 39 h 268"/>
                <a:gd name="T54" fmla="*/ 177 w 178"/>
                <a:gd name="T55" fmla="*/ 59 h 268"/>
                <a:gd name="T56" fmla="*/ 177 w 178"/>
                <a:gd name="T57" fmla="*/ 80 h 268"/>
                <a:gd name="T58" fmla="*/ 174 w 178"/>
                <a:gd name="T59" fmla="*/ 98 h 268"/>
                <a:gd name="T60" fmla="*/ 168 w 178"/>
                <a:gd name="T61" fmla="*/ 117 h 268"/>
                <a:gd name="T62" fmla="*/ 161 w 178"/>
                <a:gd name="T63" fmla="*/ 136 h 268"/>
                <a:gd name="T64" fmla="*/ 153 w 178"/>
                <a:gd name="T65" fmla="*/ 151 h 268"/>
                <a:gd name="T66" fmla="*/ 153 w 178"/>
                <a:gd name="T67" fmla="*/ 151 h 268"/>
                <a:gd name="T68" fmla="*/ 140 w 178"/>
                <a:gd name="T69" fmla="*/ 165 h 268"/>
                <a:gd name="T70" fmla="*/ 128 w 178"/>
                <a:gd name="T71" fmla="*/ 179 h 268"/>
                <a:gd name="T72" fmla="*/ 115 w 178"/>
                <a:gd name="T73" fmla="*/ 193 h 268"/>
                <a:gd name="T74" fmla="*/ 101 w 178"/>
                <a:gd name="T75" fmla="*/ 207 h 268"/>
                <a:gd name="T76" fmla="*/ 85 w 178"/>
                <a:gd name="T77" fmla="*/ 220 h 268"/>
                <a:gd name="T78" fmla="*/ 73 w 178"/>
                <a:gd name="T79" fmla="*/ 232 h 268"/>
                <a:gd name="T80" fmla="*/ 60 w 178"/>
                <a:gd name="T81" fmla="*/ 243 h 268"/>
                <a:gd name="T82" fmla="*/ 50 w 178"/>
                <a:gd name="T83" fmla="*/ 254 h 268"/>
                <a:gd name="T84" fmla="*/ 41 w 178"/>
                <a:gd name="T85" fmla="*/ 260 h 268"/>
                <a:gd name="T86" fmla="*/ 32 w 178"/>
                <a:gd name="T87" fmla="*/ 267 h 268"/>
                <a:gd name="T88" fmla="*/ 0 w 178"/>
                <a:gd name="T89" fmla="*/ 262 h 2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8"/>
                <a:gd name="T136" fmla="*/ 0 h 268"/>
                <a:gd name="T137" fmla="*/ 178 w 178"/>
                <a:gd name="T138" fmla="*/ 268 h 26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8" h="268">
                  <a:moveTo>
                    <a:pt x="0" y="262"/>
                  </a:moveTo>
                  <a:lnTo>
                    <a:pt x="2" y="250"/>
                  </a:lnTo>
                  <a:lnTo>
                    <a:pt x="4" y="235"/>
                  </a:lnTo>
                  <a:lnTo>
                    <a:pt x="7" y="218"/>
                  </a:lnTo>
                  <a:lnTo>
                    <a:pt x="9" y="202"/>
                  </a:lnTo>
                  <a:lnTo>
                    <a:pt x="14" y="184"/>
                  </a:lnTo>
                  <a:lnTo>
                    <a:pt x="20" y="168"/>
                  </a:lnTo>
                  <a:lnTo>
                    <a:pt x="27" y="151"/>
                  </a:lnTo>
                  <a:lnTo>
                    <a:pt x="32" y="134"/>
                  </a:lnTo>
                  <a:lnTo>
                    <a:pt x="43" y="121"/>
                  </a:lnTo>
                  <a:lnTo>
                    <a:pt x="54" y="110"/>
                  </a:lnTo>
                  <a:lnTo>
                    <a:pt x="67" y="101"/>
                  </a:lnTo>
                  <a:lnTo>
                    <a:pt x="81" y="90"/>
                  </a:lnTo>
                  <a:lnTo>
                    <a:pt x="96" y="78"/>
                  </a:lnTo>
                  <a:lnTo>
                    <a:pt x="108" y="67"/>
                  </a:lnTo>
                  <a:lnTo>
                    <a:pt x="124" y="54"/>
                  </a:lnTo>
                  <a:lnTo>
                    <a:pt x="136" y="43"/>
                  </a:lnTo>
                  <a:lnTo>
                    <a:pt x="149" y="31"/>
                  </a:lnTo>
                  <a:lnTo>
                    <a:pt x="159" y="20"/>
                  </a:lnTo>
                  <a:lnTo>
                    <a:pt x="168" y="10"/>
                  </a:lnTo>
                  <a:lnTo>
                    <a:pt x="174" y="0"/>
                  </a:lnTo>
                  <a:lnTo>
                    <a:pt x="174" y="2"/>
                  </a:lnTo>
                  <a:lnTo>
                    <a:pt x="174" y="10"/>
                  </a:lnTo>
                  <a:lnTo>
                    <a:pt x="177" y="23"/>
                  </a:lnTo>
                  <a:lnTo>
                    <a:pt x="177" y="39"/>
                  </a:lnTo>
                  <a:lnTo>
                    <a:pt x="177" y="59"/>
                  </a:lnTo>
                  <a:lnTo>
                    <a:pt x="177" y="80"/>
                  </a:lnTo>
                  <a:lnTo>
                    <a:pt x="174" y="98"/>
                  </a:lnTo>
                  <a:lnTo>
                    <a:pt x="168" y="117"/>
                  </a:lnTo>
                  <a:lnTo>
                    <a:pt x="161" y="136"/>
                  </a:lnTo>
                  <a:lnTo>
                    <a:pt x="153" y="151"/>
                  </a:lnTo>
                  <a:lnTo>
                    <a:pt x="140" y="165"/>
                  </a:lnTo>
                  <a:lnTo>
                    <a:pt x="128" y="179"/>
                  </a:lnTo>
                  <a:lnTo>
                    <a:pt x="115" y="193"/>
                  </a:lnTo>
                  <a:lnTo>
                    <a:pt x="101" y="207"/>
                  </a:lnTo>
                  <a:lnTo>
                    <a:pt x="85" y="220"/>
                  </a:lnTo>
                  <a:lnTo>
                    <a:pt x="73" y="232"/>
                  </a:lnTo>
                  <a:lnTo>
                    <a:pt x="60" y="243"/>
                  </a:lnTo>
                  <a:lnTo>
                    <a:pt x="50" y="254"/>
                  </a:lnTo>
                  <a:lnTo>
                    <a:pt x="41" y="260"/>
                  </a:lnTo>
                  <a:lnTo>
                    <a:pt x="32" y="267"/>
                  </a:lnTo>
                  <a:lnTo>
                    <a:pt x="0" y="262"/>
                  </a:lnTo>
                </a:path>
              </a:pathLst>
            </a:custGeom>
            <a:solidFill>
              <a:srgbClr val="7C6000"/>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96" name="Freeform 133"/>
            <p:cNvSpPr>
              <a:spLocks/>
            </p:cNvSpPr>
            <p:nvPr/>
          </p:nvSpPr>
          <p:spPr bwMode="auto">
            <a:xfrm>
              <a:off x="3057" y="2619"/>
              <a:ext cx="178" cy="268"/>
            </a:xfrm>
            <a:custGeom>
              <a:avLst/>
              <a:gdLst>
                <a:gd name="T0" fmla="*/ 0 w 178"/>
                <a:gd name="T1" fmla="*/ 262 h 268"/>
                <a:gd name="T2" fmla="*/ 2 w 178"/>
                <a:gd name="T3" fmla="*/ 250 h 268"/>
                <a:gd name="T4" fmla="*/ 4 w 178"/>
                <a:gd name="T5" fmla="*/ 235 h 268"/>
                <a:gd name="T6" fmla="*/ 7 w 178"/>
                <a:gd name="T7" fmla="*/ 218 h 268"/>
                <a:gd name="T8" fmla="*/ 9 w 178"/>
                <a:gd name="T9" fmla="*/ 202 h 268"/>
                <a:gd name="T10" fmla="*/ 14 w 178"/>
                <a:gd name="T11" fmla="*/ 184 h 268"/>
                <a:gd name="T12" fmla="*/ 20 w 178"/>
                <a:gd name="T13" fmla="*/ 168 h 268"/>
                <a:gd name="T14" fmla="*/ 27 w 178"/>
                <a:gd name="T15" fmla="*/ 151 h 268"/>
                <a:gd name="T16" fmla="*/ 32 w 178"/>
                <a:gd name="T17" fmla="*/ 134 h 268"/>
                <a:gd name="T18" fmla="*/ 43 w 178"/>
                <a:gd name="T19" fmla="*/ 121 h 268"/>
                <a:gd name="T20" fmla="*/ 54 w 178"/>
                <a:gd name="T21" fmla="*/ 110 h 268"/>
                <a:gd name="T22" fmla="*/ 54 w 178"/>
                <a:gd name="T23" fmla="*/ 110 h 268"/>
                <a:gd name="T24" fmla="*/ 67 w 178"/>
                <a:gd name="T25" fmla="*/ 101 h 268"/>
                <a:gd name="T26" fmla="*/ 81 w 178"/>
                <a:gd name="T27" fmla="*/ 90 h 268"/>
                <a:gd name="T28" fmla="*/ 96 w 178"/>
                <a:gd name="T29" fmla="*/ 78 h 268"/>
                <a:gd name="T30" fmla="*/ 108 w 178"/>
                <a:gd name="T31" fmla="*/ 67 h 268"/>
                <a:gd name="T32" fmla="*/ 124 w 178"/>
                <a:gd name="T33" fmla="*/ 54 h 268"/>
                <a:gd name="T34" fmla="*/ 136 w 178"/>
                <a:gd name="T35" fmla="*/ 43 h 268"/>
                <a:gd name="T36" fmla="*/ 149 w 178"/>
                <a:gd name="T37" fmla="*/ 31 h 268"/>
                <a:gd name="T38" fmla="*/ 159 w 178"/>
                <a:gd name="T39" fmla="*/ 20 h 268"/>
                <a:gd name="T40" fmla="*/ 168 w 178"/>
                <a:gd name="T41" fmla="*/ 10 h 268"/>
                <a:gd name="T42" fmla="*/ 174 w 178"/>
                <a:gd name="T43" fmla="*/ 0 h 268"/>
                <a:gd name="T44" fmla="*/ 174 w 178"/>
                <a:gd name="T45" fmla="*/ 0 h 268"/>
                <a:gd name="T46" fmla="*/ 174 w 178"/>
                <a:gd name="T47" fmla="*/ 2 h 268"/>
                <a:gd name="T48" fmla="*/ 174 w 178"/>
                <a:gd name="T49" fmla="*/ 10 h 268"/>
                <a:gd name="T50" fmla="*/ 177 w 178"/>
                <a:gd name="T51" fmla="*/ 23 h 268"/>
                <a:gd name="T52" fmla="*/ 177 w 178"/>
                <a:gd name="T53" fmla="*/ 39 h 268"/>
                <a:gd name="T54" fmla="*/ 177 w 178"/>
                <a:gd name="T55" fmla="*/ 59 h 268"/>
                <a:gd name="T56" fmla="*/ 177 w 178"/>
                <a:gd name="T57" fmla="*/ 80 h 268"/>
                <a:gd name="T58" fmla="*/ 174 w 178"/>
                <a:gd name="T59" fmla="*/ 98 h 268"/>
                <a:gd name="T60" fmla="*/ 168 w 178"/>
                <a:gd name="T61" fmla="*/ 117 h 268"/>
                <a:gd name="T62" fmla="*/ 161 w 178"/>
                <a:gd name="T63" fmla="*/ 136 h 268"/>
                <a:gd name="T64" fmla="*/ 153 w 178"/>
                <a:gd name="T65" fmla="*/ 151 h 268"/>
                <a:gd name="T66" fmla="*/ 153 w 178"/>
                <a:gd name="T67" fmla="*/ 151 h 268"/>
                <a:gd name="T68" fmla="*/ 140 w 178"/>
                <a:gd name="T69" fmla="*/ 165 h 268"/>
                <a:gd name="T70" fmla="*/ 128 w 178"/>
                <a:gd name="T71" fmla="*/ 179 h 268"/>
                <a:gd name="T72" fmla="*/ 115 w 178"/>
                <a:gd name="T73" fmla="*/ 193 h 268"/>
                <a:gd name="T74" fmla="*/ 101 w 178"/>
                <a:gd name="T75" fmla="*/ 207 h 268"/>
                <a:gd name="T76" fmla="*/ 85 w 178"/>
                <a:gd name="T77" fmla="*/ 220 h 268"/>
                <a:gd name="T78" fmla="*/ 73 w 178"/>
                <a:gd name="T79" fmla="*/ 232 h 268"/>
                <a:gd name="T80" fmla="*/ 60 w 178"/>
                <a:gd name="T81" fmla="*/ 243 h 268"/>
                <a:gd name="T82" fmla="*/ 50 w 178"/>
                <a:gd name="T83" fmla="*/ 254 h 268"/>
                <a:gd name="T84" fmla="*/ 41 w 178"/>
                <a:gd name="T85" fmla="*/ 260 h 268"/>
                <a:gd name="T86" fmla="*/ 32 w 178"/>
                <a:gd name="T87" fmla="*/ 267 h 2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8"/>
                <a:gd name="T133" fmla="*/ 0 h 268"/>
                <a:gd name="T134" fmla="*/ 178 w 178"/>
                <a:gd name="T135" fmla="*/ 268 h 2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8" h="268">
                  <a:moveTo>
                    <a:pt x="0" y="262"/>
                  </a:moveTo>
                  <a:lnTo>
                    <a:pt x="2" y="250"/>
                  </a:lnTo>
                  <a:lnTo>
                    <a:pt x="4" y="235"/>
                  </a:lnTo>
                  <a:lnTo>
                    <a:pt x="7" y="218"/>
                  </a:lnTo>
                  <a:lnTo>
                    <a:pt x="9" y="202"/>
                  </a:lnTo>
                  <a:lnTo>
                    <a:pt x="14" y="184"/>
                  </a:lnTo>
                  <a:lnTo>
                    <a:pt x="20" y="168"/>
                  </a:lnTo>
                  <a:lnTo>
                    <a:pt x="27" y="151"/>
                  </a:lnTo>
                  <a:lnTo>
                    <a:pt x="32" y="134"/>
                  </a:lnTo>
                  <a:lnTo>
                    <a:pt x="43" y="121"/>
                  </a:lnTo>
                  <a:lnTo>
                    <a:pt x="54" y="110"/>
                  </a:lnTo>
                  <a:lnTo>
                    <a:pt x="67" y="101"/>
                  </a:lnTo>
                  <a:lnTo>
                    <a:pt x="81" y="90"/>
                  </a:lnTo>
                  <a:lnTo>
                    <a:pt x="96" y="78"/>
                  </a:lnTo>
                  <a:lnTo>
                    <a:pt x="108" y="67"/>
                  </a:lnTo>
                  <a:lnTo>
                    <a:pt x="124" y="54"/>
                  </a:lnTo>
                  <a:lnTo>
                    <a:pt x="136" y="43"/>
                  </a:lnTo>
                  <a:lnTo>
                    <a:pt x="149" y="31"/>
                  </a:lnTo>
                  <a:lnTo>
                    <a:pt x="159" y="20"/>
                  </a:lnTo>
                  <a:lnTo>
                    <a:pt x="168" y="10"/>
                  </a:lnTo>
                  <a:lnTo>
                    <a:pt x="174" y="0"/>
                  </a:lnTo>
                  <a:lnTo>
                    <a:pt x="174" y="2"/>
                  </a:lnTo>
                  <a:lnTo>
                    <a:pt x="174" y="10"/>
                  </a:lnTo>
                  <a:lnTo>
                    <a:pt x="177" y="23"/>
                  </a:lnTo>
                  <a:lnTo>
                    <a:pt x="177" y="39"/>
                  </a:lnTo>
                  <a:lnTo>
                    <a:pt x="177" y="59"/>
                  </a:lnTo>
                  <a:lnTo>
                    <a:pt x="177" y="80"/>
                  </a:lnTo>
                  <a:lnTo>
                    <a:pt x="174" y="98"/>
                  </a:lnTo>
                  <a:lnTo>
                    <a:pt x="168" y="117"/>
                  </a:lnTo>
                  <a:lnTo>
                    <a:pt x="161" y="136"/>
                  </a:lnTo>
                  <a:lnTo>
                    <a:pt x="153" y="151"/>
                  </a:lnTo>
                  <a:lnTo>
                    <a:pt x="140" y="165"/>
                  </a:lnTo>
                  <a:lnTo>
                    <a:pt x="128" y="179"/>
                  </a:lnTo>
                  <a:lnTo>
                    <a:pt x="115" y="193"/>
                  </a:lnTo>
                  <a:lnTo>
                    <a:pt x="101" y="207"/>
                  </a:lnTo>
                  <a:lnTo>
                    <a:pt x="85" y="220"/>
                  </a:lnTo>
                  <a:lnTo>
                    <a:pt x="73" y="232"/>
                  </a:lnTo>
                  <a:lnTo>
                    <a:pt x="60" y="243"/>
                  </a:lnTo>
                  <a:lnTo>
                    <a:pt x="50" y="254"/>
                  </a:lnTo>
                  <a:lnTo>
                    <a:pt x="41" y="260"/>
                  </a:lnTo>
                  <a:lnTo>
                    <a:pt x="32" y="267"/>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97" name="Freeform 134"/>
            <p:cNvSpPr>
              <a:spLocks/>
            </p:cNvSpPr>
            <p:nvPr/>
          </p:nvSpPr>
          <p:spPr bwMode="auto">
            <a:xfrm>
              <a:off x="3046" y="2619"/>
              <a:ext cx="178" cy="268"/>
            </a:xfrm>
            <a:custGeom>
              <a:avLst/>
              <a:gdLst>
                <a:gd name="T0" fmla="*/ 0 w 178"/>
                <a:gd name="T1" fmla="*/ 262 h 268"/>
                <a:gd name="T2" fmla="*/ 2 w 178"/>
                <a:gd name="T3" fmla="*/ 250 h 268"/>
                <a:gd name="T4" fmla="*/ 4 w 178"/>
                <a:gd name="T5" fmla="*/ 235 h 268"/>
                <a:gd name="T6" fmla="*/ 6 w 178"/>
                <a:gd name="T7" fmla="*/ 218 h 268"/>
                <a:gd name="T8" fmla="*/ 10 w 178"/>
                <a:gd name="T9" fmla="*/ 202 h 268"/>
                <a:gd name="T10" fmla="*/ 15 w 178"/>
                <a:gd name="T11" fmla="*/ 184 h 268"/>
                <a:gd name="T12" fmla="*/ 18 w 178"/>
                <a:gd name="T13" fmla="*/ 168 h 268"/>
                <a:gd name="T14" fmla="*/ 27 w 178"/>
                <a:gd name="T15" fmla="*/ 151 h 268"/>
                <a:gd name="T16" fmla="*/ 34 w 178"/>
                <a:gd name="T17" fmla="*/ 134 h 268"/>
                <a:gd name="T18" fmla="*/ 43 w 178"/>
                <a:gd name="T19" fmla="*/ 121 h 268"/>
                <a:gd name="T20" fmla="*/ 54 w 178"/>
                <a:gd name="T21" fmla="*/ 110 h 268"/>
                <a:gd name="T22" fmla="*/ 54 w 178"/>
                <a:gd name="T23" fmla="*/ 110 h 268"/>
                <a:gd name="T24" fmla="*/ 68 w 178"/>
                <a:gd name="T25" fmla="*/ 101 h 268"/>
                <a:gd name="T26" fmla="*/ 82 w 178"/>
                <a:gd name="T27" fmla="*/ 90 h 268"/>
                <a:gd name="T28" fmla="*/ 94 w 178"/>
                <a:gd name="T29" fmla="*/ 78 h 268"/>
                <a:gd name="T30" fmla="*/ 109 w 178"/>
                <a:gd name="T31" fmla="*/ 67 h 268"/>
                <a:gd name="T32" fmla="*/ 122 w 178"/>
                <a:gd name="T33" fmla="*/ 54 h 268"/>
                <a:gd name="T34" fmla="*/ 137 w 178"/>
                <a:gd name="T35" fmla="*/ 43 h 268"/>
                <a:gd name="T36" fmla="*/ 147 w 178"/>
                <a:gd name="T37" fmla="*/ 31 h 268"/>
                <a:gd name="T38" fmla="*/ 158 w 178"/>
                <a:gd name="T39" fmla="*/ 20 h 268"/>
                <a:gd name="T40" fmla="*/ 168 w 178"/>
                <a:gd name="T41" fmla="*/ 10 h 268"/>
                <a:gd name="T42" fmla="*/ 174 w 178"/>
                <a:gd name="T43" fmla="*/ 0 h 268"/>
                <a:gd name="T44" fmla="*/ 174 w 178"/>
                <a:gd name="T45" fmla="*/ 0 h 268"/>
                <a:gd name="T46" fmla="*/ 174 w 178"/>
                <a:gd name="T47" fmla="*/ 2 h 268"/>
                <a:gd name="T48" fmla="*/ 174 w 178"/>
                <a:gd name="T49" fmla="*/ 10 h 268"/>
                <a:gd name="T50" fmla="*/ 177 w 178"/>
                <a:gd name="T51" fmla="*/ 23 h 268"/>
                <a:gd name="T52" fmla="*/ 177 w 178"/>
                <a:gd name="T53" fmla="*/ 39 h 268"/>
                <a:gd name="T54" fmla="*/ 177 w 178"/>
                <a:gd name="T55" fmla="*/ 59 h 268"/>
                <a:gd name="T56" fmla="*/ 177 w 178"/>
                <a:gd name="T57" fmla="*/ 80 h 268"/>
                <a:gd name="T58" fmla="*/ 172 w 178"/>
                <a:gd name="T59" fmla="*/ 98 h 268"/>
                <a:gd name="T60" fmla="*/ 168 w 178"/>
                <a:gd name="T61" fmla="*/ 117 h 268"/>
                <a:gd name="T62" fmla="*/ 162 w 178"/>
                <a:gd name="T63" fmla="*/ 136 h 268"/>
                <a:gd name="T64" fmla="*/ 151 w 178"/>
                <a:gd name="T65" fmla="*/ 151 h 268"/>
                <a:gd name="T66" fmla="*/ 151 w 178"/>
                <a:gd name="T67" fmla="*/ 151 h 268"/>
                <a:gd name="T68" fmla="*/ 139 w 178"/>
                <a:gd name="T69" fmla="*/ 165 h 268"/>
                <a:gd name="T70" fmla="*/ 126 w 178"/>
                <a:gd name="T71" fmla="*/ 179 h 268"/>
                <a:gd name="T72" fmla="*/ 114 w 178"/>
                <a:gd name="T73" fmla="*/ 193 h 268"/>
                <a:gd name="T74" fmla="*/ 98 w 178"/>
                <a:gd name="T75" fmla="*/ 207 h 268"/>
                <a:gd name="T76" fmla="*/ 86 w 178"/>
                <a:gd name="T77" fmla="*/ 220 h 268"/>
                <a:gd name="T78" fmla="*/ 73 w 178"/>
                <a:gd name="T79" fmla="*/ 232 h 268"/>
                <a:gd name="T80" fmla="*/ 61 w 178"/>
                <a:gd name="T81" fmla="*/ 243 h 268"/>
                <a:gd name="T82" fmla="*/ 50 w 178"/>
                <a:gd name="T83" fmla="*/ 254 h 268"/>
                <a:gd name="T84" fmla="*/ 40 w 178"/>
                <a:gd name="T85" fmla="*/ 260 h 268"/>
                <a:gd name="T86" fmla="*/ 31 w 178"/>
                <a:gd name="T87" fmla="*/ 267 h 268"/>
                <a:gd name="T88" fmla="*/ 0 w 178"/>
                <a:gd name="T89" fmla="*/ 262 h 2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8"/>
                <a:gd name="T136" fmla="*/ 0 h 268"/>
                <a:gd name="T137" fmla="*/ 178 w 178"/>
                <a:gd name="T138" fmla="*/ 268 h 26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8" h="268">
                  <a:moveTo>
                    <a:pt x="0" y="262"/>
                  </a:moveTo>
                  <a:lnTo>
                    <a:pt x="2" y="250"/>
                  </a:lnTo>
                  <a:lnTo>
                    <a:pt x="4" y="235"/>
                  </a:lnTo>
                  <a:lnTo>
                    <a:pt x="6" y="218"/>
                  </a:lnTo>
                  <a:lnTo>
                    <a:pt x="10" y="202"/>
                  </a:lnTo>
                  <a:lnTo>
                    <a:pt x="15" y="184"/>
                  </a:lnTo>
                  <a:lnTo>
                    <a:pt x="18" y="168"/>
                  </a:lnTo>
                  <a:lnTo>
                    <a:pt x="27" y="151"/>
                  </a:lnTo>
                  <a:lnTo>
                    <a:pt x="34" y="134"/>
                  </a:lnTo>
                  <a:lnTo>
                    <a:pt x="43" y="121"/>
                  </a:lnTo>
                  <a:lnTo>
                    <a:pt x="54" y="110"/>
                  </a:lnTo>
                  <a:lnTo>
                    <a:pt x="68" y="101"/>
                  </a:lnTo>
                  <a:lnTo>
                    <a:pt x="82" y="90"/>
                  </a:lnTo>
                  <a:lnTo>
                    <a:pt x="94" y="78"/>
                  </a:lnTo>
                  <a:lnTo>
                    <a:pt x="109" y="67"/>
                  </a:lnTo>
                  <a:lnTo>
                    <a:pt x="122" y="54"/>
                  </a:lnTo>
                  <a:lnTo>
                    <a:pt x="137" y="43"/>
                  </a:lnTo>
                  <a:lnTo>
                    <a:pt x="147" y="31"/>
                  </a:lnTo>
                  <a:lnTo>
                    <a:pt x="158" y="20"/>
                  </a:lnTo>
                  <a:lnTo>
                    <a:pt x="168" y="10"/>
                  </a:lnTo>
                  <a:lnTo>
                    <a:pt x="174" y="0"/>
                  </a:lnTo>
                  <a:lnTo>
                    <a:pt x="174" y="2"/>
                  </a:lnTo>
                  <a:lnTo>
                    <a:pt x="174" y="10"/>
                  </a:lnTo>
                  <a:lnTo>
                    <a:pt x="177" y="23"/>
                  </a:lnTo>
                  <a:lnTo>
                    <a:pt x="177" y="39"/>
                  </a:lnTo>
                  <a:lnTo>
                    <a:pt x="177" y="59"/>
                  </a:lnTo>
                  <a:lnTo>
                    <a:pt x="177" y="80"/>
                  </a:lnTo>
                  <a:lnTo>
                    <a:pt x="172" y="98"/>
                  </a:lnTo>
                  <a:lnTo>
                    <a:pt x="168" y="117"/>
                  </a:lnTo>
                  <a:lnTo>
                    <a:pt x="162" y="136"/>
                  </a:lnTo>
                  <a:lnTo>
                    <a:pt x="151" y="151"/>
                  </a:lnTo>
                  <a:lnTo>
                    <a:pt x="139" y="165"/>
                  </a:lnTo>
                  <a:lnTo>
                    <a:pt x="126" y="179"/>
                  </a:lnTo>
                  <a:lnTo>
                    <a:pt x="114" y="193"/>
                  </a:lnTo>
                  <a:lnTo>
                    <a:pt x="98" y="207"/>
                  </a:lnTo>
                  <a:lnTo>
                    <a:pt x="86" y="220"/>
                  </a:lnTo>
                  <a:lnTo>
                    <a:pt x="73" y="232"/>
                  </a:lnTo>
                  <a:lnTo>
                    <a:pt x="61" y="243"/>
                  </a:lnTo>
                  <a:lnTo>
                    <a:pt x="50" y="254"/>
                  </a:lnTo>
                  <a:lnTo>
                    <a:pt x="40" y="260"/>
                  </a:lnTo>
                  <a:lnTo>
                    <a:pt x="31" y="267"/>
                  </a:lnTo>
                  <a:lnTo>
                    <a:pt x="0" y="262"/>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98" name="Freeform 135"/>
            <p:cNvSpPr>
              <a:spLocks/>
            </p:cNvSpPr>
            <p:nvPr/>
          </p:nvSpPr>
          <p:spPr bwMode="auto">
            <a:xfrm>
              <a:off x="3046" y="2619"/>
              <a:ext cx="178" cy="268"/>
            </a:xfrm>
            <a:custGeom>
              <a:avLst/>
              <a:gdLst>
                <a:gd name="T0" fmla="*/ 0 w 178"/>
                <a:gd name="T1" fmla="*/ 262 h 268"/>
                <a:gd name="T2" fmla="*/ 2 w 178"/>
                <a:gd name="T3" fmla="*/ 250 h 268"/>
                <a:gd name="T4" fmla="*/ 4 w 178"/>
                <a:gd name="T5" fmla="*/ 235 h 268"/>
                <a:gd name="T6" fmla="*/ 6 w 178"/>
                <a:gd name="T7" fmla="*/ 218 h 268"/>
                <a:gd name="T8" fmla="*/ 10 w 178"/>
                <a:gd name="T9" fmla="*/ 202 h 268"/>
                <a:gd name="T10" fmla="*/ 15 w 178"/>
                <a:gd name="T11" fmla="*/ 184 h 268"/>
                <a:gd name="T12" fmla="*/ 18 w 178"/>
                <a:gd name="T13" fmla="*/ 168 h 268"/>
                <a:gd name="T14" fmla="*/ 27 w 178"/>
                <a:gd name="T15" fmla="*/ 151 h 268"/>
                <a:gd name="T16" fmla="*/ 34 w 178"/>
                <a:gd name="T17" fmla="*/ 134 h 268"/>
                <a:gd name="T18" fmla="*/ 43 w 178"/>
                <a:gd name="T19" fmla="*/ 121 h 268"/>
                <a:gd name="T20" fmla="*/ 54 w 178"/>
                <a:gd name="T21" fmla="*/ 110 h 268"/>
                <a:gd name="T22" fmla="*/ 54 w 178"/>
                <a:gd name="T23" fmla="*/ 110 h 268"/>
                <a:gd name="T24" fmla="*/ 68 w 178"/>
                <a:gd name="T25" fmla="*/ 101 h 268"/>
                <a:gd name="T26" fmla="*/ 82 w 178"/>
                <a:gd name="T27" fmla="*/ 90 h 268"/>
                <a:gd name="T28" fmla="*/ 94 w 178"/>
                <a:gd name="T29" fmla="*/ 78 h 268"/>
                <a:gd name="T30" fmla="*/ 109 w 178"/>
                <a:gd name="T31" fmla="*/ 67 h 268"/>
                <a:gd name="T32" fmla="*/ 122 w 178"/>
                <a:gd name="T33" fmla="*/ 54 h 268"/>
                <a:gd name="T34" fmla="*/ 137 w 178"/>
                <a:gd name="T35" fmla="*/ 43 h 268"/>
                <a:gd name="T36" fmla="*/ 147 w 178"/>
                <a:gd name="T37" fmla="*/ 31 h 268"/>
                <a:gd name="T38" fmla="*/ 158 w 178"/>
                <a:gd name="T39" fmla="*/ 20 h 268"/>
                <a:gd name="T40" fmla="*/ 168 w 178"/>
                <a:gd name="T41" fmla="*/ 10 h 268"/>
                <a:gd name="T42" fmla="*/ 174 w 178"/>
                <a:gd name="T43" fmla="*/ 0 h 268"/>
                <a:gd name="T44" fmla="*/ 174 w 178"/>
                <a:gd name="T45" fmla="*/ 0 h 268"/>
                <a:gd name="T46" fmla="*/ 174 w 178"/>
                <a:gd name="T47" fmla="*/ 2 h 268"/>
                <a:gd name="T48" fmla="*/ 174 w 178"/>
                <a:gd name="T49" fmla="*/ 10 h 268"/>
                <a:gd name="T50" fmla="*/ 177 w 178"/>
                <a:gd name="T51" fmla="*/ 23 h 268"/>
                <a:gd name="T52" fmla="*/ 177 w 178"/>
                <a:gd name="T53" fmla="*/ 39 h 268"/>
                <a:gd name="T54" fmla="*/ 177 w 178"/>
                <a:gd name="T55" fmla="*/ 59 h 268"/>
                <a:gd name="T56" fmla="*/ 177 w 178"/>
                <a:gd name="T57" fmla="*/ 80 h 268"/>
                <a:gd name="T58" fmla="*/ 172 w 178"/>
                <a:gd name="T59" fmla="*/ 98 h 268"/>
                <a:gd name="T60" fmla="*/ 168 w 178"/>
                <a:gd name="T61" fmla="*/ 117 h 268"/>
                <a:gd name="T62" fmla="*/ 162 w 178"/>
                <a:gd name="T63" fmla="*/ 136 h 268"/>
                <a:gd name="T64" fmla="*/ 151 w 178"/>
                <a:gd name="T65" fmla="*/ 151 h 268"/>
                <a:gd name="T66" fmla="*/ 151 w 178"/>
                <a:gd name="T67" fmla="*/ 151 h 268"/>
                <a:gd name="T68" fmla="*/ 139 w 178"/>
                <a:gd name="T69" fmla="*/ 165 h 268"/>
                <a:gd name="T70" fmla="*/ 126 w 178"/>
                <a:gd name="T71" fmla="*/ 179 h 268"/>
                <a:gd name="T72" fmla="*/ 114 w 178"/>
                <a:gd name="T73" fmla="*/ 193 h 268"/>
                <a:gd name="T74" fmla="*/ 98 w 178"/>
                <a:gd name="T75" fmla="*/ 207 h 268"/>
                <a:gd name="T76" fmla="*/ 86 w 178"/>
                <a:gd name="T77" fmla="*/ 220 h 268"/>
                <a:gd name="T78" fmla="*/ 73 w 178"/>
                <a:gd name="T79" fmla="*/ 232 h 268"/>
                <a:gd name="T80" fmla="*/ 61 w 178"/>
                <a:gd name="T81" fmla="*/ 243 h 268"/>
                <a:gd name="T82" fmla="*/ 50 w 178"/>
                <a:gd name="T83" fmla="*/ 254 h 268"/>
                <a:gd name="T84" fmla="*/ 40 w 178"/>
                <a:gd name="T85" fmla="*/ 260 h 268"/>
                <a:gd name="T86" fmla="*/ 31 w 178"/>
                <a:gd name="T87" fmla="*/ 267 h 2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8"/>
                <a:gd name="T133" fmla="*/ 0 h 268"/>
                <a:gd name="T134" fmla="*/ 178 w 178"/>
                <a:gd name="T135" fmla="*/ 268 h 2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8" h="268">
                  <a:moveTo>
                    <a:pt x="0" y="262"/>
                  </a:moveTo>
                  <a:lnTo>
                    <a:pt x="2" y="250"/>
                  </a:lnTo>
                  <a:lnTo>
                    <a:pt x="4" y="235"/>
                  </a:lnTo>
                  <a:lnTo>
                    <a:pt x="6" y="218"/>
                  </a:lnTo>
                  <a:lnTo>
                    <a:pt x="10" y="202"/>
                  </a:lnTo>
                  <a:lnTo>
                    <a:pt x="15" y="184"/>
                  </a:lnTo>
                  <a:lnTo>
                    <a:pt x="18" y="168"/>
                  </a:lnTo>
                  <a:lnTo>
                    <a:pt x="27" y="151"/>
                  </a:lnTo>
                  <a:lnTo>
                    <a:pt x="34" y="134"/>
                  </a:lnTo>
                  <a:lnTo>
                    <a:pt x="43" y="121"/>
                  </a:lnTo>
                  <a:lnTo>
                    <a:pt x="54" y="110"/>
                  </a:lnTo>
                  <a:lnTo>
                    <a:pt x="68" y="101"/>
                  </a:lnTo>
                  <a:lnTo>
                    <a:pt x="82" y="90"/>
                  </a:lnTo>
                  <a:lnTo>
                    <a:pt x="94" y="78"/>
                  </a:lnTo>
                  <a:lnTo>
                    <a:pt x="109" y="67"/>
                  </a:lnTo>
                  <a:lnTo>
                    <a:pt x="122" y="54"/>
                  </a:lnTo>
                  <a:lnTo>
                    <a:pt x="137" y="43"/>
                  </a:lnTo>
                  <a:lnTo>
                    <a:pt x="147" y="31"/>
                  </a:lnTo>
                  <a:lnTo>
                    <a:pt x="158" y="20"/>
                  </a:lnTo>
                  <a:lnTo>
                    <a:pt x="168" y="10"/>
                  </a:lnTo>
                  <a:lnTo>
                    <a:pt x="174" y="0"/>
                  </a:lnTo>
                  <a:lnTo>
                    <a:pt x="174" y="2"/>
                  </a:lnTo>
                  <a:lnTo>
                    <a:pt x="174" y="10"/>
                  </a:lnTo>
                  <a:lnTo>
                    <a:pt x="177" y="23"/>
                  </a:lnTo>
                  <a:lnTo>
                    <a:pt x="177" y="39"/>
                  </a:lnTo>
                  <a:lnTo>
                    <a:pt x="177" y="59"/>
                  </a:lnTo>
                  <a:lnTo>
                    <a:pt x="177" y="80"/>
                  </a:lnTo>
                  <a:lnTo>
                    <a:pt x="172" y="98"/>
                  </a:lnTo>
                  <a:lnTo>
                    <a:pt x="168" y="117"/>
                  </a:lnTo>
                  <a:lnTo>
                    <a:pt x="162" y="136"/>
                  </a:lnTo>
                  <a:lnTo>
                    <a:pt x="151" y="151"/>
                  </a:lnTo>
                  <a:lnTo>
                    <a:pt x="139" y="165"/>
                  </a:lnTo>
                  <a:lnTo>
                    <a:pt x="126" y="179"/>
                  </a:lnTo>
                  <a:lnTo>
                    <a:pt x="114" y="193"/>
                  </a:lnTo>
                  <a:lnTo>
                    <a:pt x="98" y="207"/>
                  </a:lnTo>
                  <a:lnTo>
                    <a:pt x="86" y="220"/>
                  </a:lnTo>
                  <a:lnTo>
                    <a:pt x="73" y="232"/>
                  </a:lnTo>
                  <a:lnTo>
                    <a:pt x="61" y="243"/>
                  </a:lnTo>
                  <a:lnTo>
                    <a:pt x="50" y="254"/>
                  </a:lnTo>
                  <a:lnTo>
                    <a:pt x="40" y="260"/>
                  </a:lnTo>
                  <a:lnTo>
                    <a:pt x="31" y="267"/>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399" name="Freeform 136"/>
            <p:cNvSpPr>
              <a:spLocks/>
            </p:cNvSpPr>
            <p:nvPr/>
          </p:nvSpPr>
          <p:spPr bwMode="auto">
            <a:xfrm>
              <a:off x="3552" y="1897"/>
              <a:ext cx="357" cy="670"/>
            </a:xfrm>
            <a:custGeom>
              <a:avLst/>
              <a:gdLst>
                <a:gd name="T0" fmla="*/ 6 w 357"/>
                <a:gd name="T1" fmla="*/ 633 h 670"/>
                <a:gd name="T2" fmla="*/ 25 w 357"/>
                <a:gd name="T3" fmla="*/ 574 h 670"/>
                <a:gd name="T4" fmla="*/ 52 w 357"/>
                <a:gd name="T5" fmla="*/ 505 h 670"/>
                <a:gd name="T6" fmla="*/ 82 w 357"/>
                <a:gd name="T7" fmla="*/ 433 h 670"/>
                <a:gd name="T8" fmla="*/ 115 w 357"/>
                <a:gd name="T9" fmla="*/ 371 h 670"/>
                <a:gd name="T10" fmla="*/ 132 w 357"/>
                <a:gd name="T11" fmla="*/ 344 h 670"/>
                <a:gd name="T12" fmla="*/ 163 w 357"/>
                <a:gd name="T13" fmla="*/ 300 h 670"/>
                <a:gd name="T14" fmla="*/ 188 w 357"/>
                <a:gd name="T15" fmla="*/ 258 h 670"/>
                <a:gd name="T16" fmla="*/ 206 w 357"/>
                <a:gd name="T17" fmla="*/ 220 h 670"/>
                <a:gd name="T18" fmla="*/ 218 w 357"/>
                <a:gd name="T19" fmla="*/ 184 h 670"/>
                <a:gd name="T20" fmla="*/ 227 w 357"/>
                <a:gd name="T21" fmla="*/ 150 h 670"/>
                <a:gd name="T22" fmla="*/ 231 w 357"/>
                <a:gd name="T23" fmla="*/ 134 h 670"/>
                <a:gd name="T24" fmla="*/ 246 w 357"/>
                <a:gd name="T25" fmla="*/ 97 h 670"/>
                <a:gd name="T26" fmla="*/ 269 w 357"/>
                <a:gd name="T27" fmla="*/ 60 h 670"/>
                <a:gd name="T28" fmla="*/ 294 w 357"/>
                <a:gd name="T29" fmla="*/ 26 h 670"/>
                <a:gd name="T30" fmla="*/ 324 w 357"/>
                <a:gd name="T31" fmla="*/ 3 h 670"/>
                <a:gd name="T32" fmla="*/ 338 w 357"/>
                <a:gd name="T33" fmla="*/ 0 h 670"/>
                <a:gd name="T34" fmla="*/ 338 w 357"/>
                <a:gd name="T35" fmla="*/ 7 h 670"/>
                <a:gd name="T36" fmla="*/ 345 w 357"/>
                <a:gd name="T37" fmla="*/ 33 h 670"/>
                <a:gd name="T38" fmla="*/ 349 w 357"/>
                <a:gd name="T39" fmla="*/ 67 h 670"/>
                <a:gd name="T40" fmla="*/ 356 w 357"/>
                <a:gd name="T41" fmla="*/ 104 h 670"/>
                <a:gd name="T42" fmla="*/ 356 w 357"/>
                <a:gd name="T43" fmla="*/ 140 h 670"/>
                <a:gd name="T44" fmla="*/ 356 w 357"/>
                <a:gd name="T45" fmla="*/ 159 h 670"/>
                <a:gd name="T46" fmla="*/ 356 w 357"/>
                <a:gd name="T47" fmla="*/ 203 h 670"/>
                <a:gd name="T48" fmla="*/ 351 w 357"/>
                <a:gd name="T49" fmla="*/ 254 h 670"/>
                <a:gd name="T50" fmla="*/ 342 w 357"/>
                <a:gd name="T51" fmla="*/ 304 h 670"/>
                <a:gd name="T52" fmla="*/ 332 w 357"/>
                <a:gd name="T53" fmla="*/ 351 h 670"/>
                <a:gd name="T54" fmla="*/ 326 w 357"/>
                <a:gd name="T55" fmla="*/ 371 h 670"/>
                <a:gd name="T56" fmla="*/ 298 w 357"/>
                <a:gd name="T57" fmla="*/ 420 h 670"/>
                <a:gd name="T58" fmla="*/ 243 w 357"/>
                <a:gd name="T59" fmla="*/ 491 h 670"/>
                <a:gd name="T60" fmla="*/ 179 w 357"/>
                <a:gd name="T61" fmla="*/ 563 h 670"/>
                <a:gd name="T62" fmla="*/ 113 w 357"/>
                <a:gd name="T63" fmla="*/ 629 h 670"/>
                <a:gd name="T64" fmla="*/ 57 w 357"/>
                <a:gd name="T65" fmla="*/ 669 h 6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7"/>
                <a:gd name="T100" fmla="*/ 0 h 670"/>
                <a:gd name="T101" fmla="*/ 357 w 357"/>
                <a:gd name="T102" fmla="*/ 670 h 6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7" h="670">
                  <a:moveTo>
                    <a:pt x="0" y="659"/>
                  </a:moveTo>
                  <a:lnTo>
                    <a:pt x="6" y="633"/>
                  </a:lnTo>
                  <a:lnTo>
                    <a:pt x="14" y="606"/>
                  </a:lnTo>
                  <a:lnTo>
                    <a:pt x="25" y="574"/>
                  </a:lnTo>
                  <a:lnTo>
                    <a:pt x="38" y="538"/>
                  </a:lnTo>
                  <a:lnTo>
                    <a:pt x="52" y="505"/>
                  </a:lnTo>
                  <a:lnTo>
                    <a:pt x="64" y="468"/>
                  </a:lnTo>
                  <a:lnTo>
                    <a:pt x="82" y="433"/>
                  </a:lnTo>
                  <a:lnTo>
                    <a:pt x="98" y="401"/>
                  </a:lnTo>
                  <a:lnTo>
                    <a:pt x="115" y="371"/>
                  </a:lnTo>
                  <a:lnTo>
                    <a:pt x="132" y="344"/>
                  </a:lnTo>
                  <a:lnTo>
                    <a:pt x="149" y="321"/>
                  </a:lnTo>
                  <a:lnTo>
                    <a:pt x="163" y="300"/>
                  </a:lnTo>
                  <a:lnTo>
                    <a:pt x="176" y="279"/>
                  </a:lnTo>
                  <a:lnTo>
                    <a:pt x="188" y="258"/>
                  </a:lnTo>
                  <a:lnTo>
                    <a:pt x="197" y="237"/>
                  </a:lnTo>
                  <a:lnTo>
                    <a:pt x="206" y="220"/>
                  </a:lnTo>
                  <a:lnTo>
                    <a:pt x="213" y="201"/>
                  </a:lnTo>
                  <a:lnTo>
                    <a:pt x="218" y="184"/>
                  </a:lnTo>
                  <a:lnTo>
                    <a:pt x="223" y="168"/>
                  </a:lnTo>
                  <a:lnTo>
                    <a:pt x="227" y="150"/>
                  </a:lnTo>
                  <a:lnTo>
                    <a:pt x="231" y="134"/>
                  </a:lnTo>
                  <a:lnTo>
                    <a:pt x="238" y="117"/>
                  </a:lnTo>
                  <a:lnTo>
                    <a:pt x="246" y="97"/>
                  </a:lnTo>
                  <a:lnTo>
                    <a:pt x="257" y="79"/>
                  </a:lnTo>
                  <a:lnTo>
                    <a:pt x="269" y="60"/>
                  </a:lnTo>
                  <a:lnTo>
                    <a:pt x="282" y="41"/>
                  </a:lnTo>
                  <a:lnTo>
                    <a:pt x="294" y="26"/>
                  </a:lnTo>
                  <a:lnTo>
                    <a:pt x="309" y="14"/>
                  </a:lnTo>
                  <a:lnTo>
                    <a:pt x="324" y="3"/>
                  </a:lnTo>
                  <a:lnTo>
                    <a:pt x="338" y="0"/>
                  </a:lnTo>
                  <a:lnTo>
                    <a:pt x="338" y="1"/>
                  </a:lnTo>
                  <a:lnTo>
                    <a:pt x="338" y="7"/>
                  </a:lnTo>
                  <a:lnTo>
                    <a:pt x="342" y="18"/>
                  </a:lnTo>
                  <a:lnTo>
                    <a:pt x="345" y="33"/>
                  </a:lnTo>
                  <a:lnTo>
                    <a:pt x="347" y="48"/>
                  </a:lnTo>
                  <a:lnTo>
                    <a:pt x="349" y="67"/>
                  </a:lnTo>
                  <a:lnTo>
                    <a:pt x="351" y="85"/>
                  </a:lnTo>
                  <a:lnTo>
                    <a:pt x="356" y="104"/>
                  </a:lnTo>
                  <a:lnTo>
                    <a:pt x="356" y="122"/>
                  </a:lnTo>
                  <a:lnTo>
                    <a:pt x="356" y="140"/>
                  </a:lnTo>
                  <a:lnTo>
                    <a:pt x="356" y="159"/>
                  </a:lnTo>
                  <a:lnTo>
                    <a:pt x="356" y="180"/>
                  </a:lnTo>
                  <a:lnTo>
                    <a:pt x="356" y="203"/>
                  </a:lnTo>
                  <a:lnTo>
                    <a:pt x="351" y="228"/>
                  </a:lnTo>
                  <a:lnTo>
                    <a:pt x="351" y="254"/>
                  </a:lnTo>
                  <a:lnTo>
                    <a:pt x="347" y="279"/>
                  </a:lnTo>
                  <a:lnTo>
                    <a:pt x="342" y="304"/>
                  </a:lnTo>
                  <a:lnTo>
                    <a:pt x="338" y="330"/>
                  </a:lnTo>
                  <a:lnTo>
                    <a:pt x="332" y="351"/>
                  </a:lnTo>
                  <a:lnTo>
                    <a:pt x="326" y="371"/>
                  </a:lnTo>
                  <a:lnTo>
                    <a:pt x="315" y="392"/>
                  </a:lnTo>
                  <a:lnTo>
                    <a:pt x="298" y="420"/>
                  </a:lnTo>
                  <a:lnTo>
                    <a:pt x="273" y="454"/>
                  </a:lnTo>
                  <a:lnTo>
                    <a:pt x="243" y="491"/>
                  </a:lnTo>
                  <a:lnTo>
                    <a:pt x="214" y="528"/>
                  </a:lnTo>
                  <a:lnTo>
                    <a:pt x="179" y="563"/>
                  </a:lnTo>
                  <a:lnTo>
                    <a:pt x="145" y="599"/>
                  </a:lnTo>
                  <a:lnTo>
                    <a:pt x="113" y="629"/>
                  </a:lnTo>
                  <a:lnTo>
                    <a:pt x="82" y="654"/>
                  </a:lnTo>
                  <a:lnTo>
                    <a:pt x="57" y="669"/>
                  </a:lnTo>
                  <a:lnTo>
                    <a:pt x="0" y="659"/>
                  </a:lnTo>
                </a:path>
              </a:pathLst>
            </a:custGeom>
            <a:solidFill>
              <a:srgbClr val="7C6000"/>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00" name="Freeform 137"/>
            <p:cNvSpPr>
              <a:spLocks/>
            </p:cNvSpPr>
            <p:nvPr/>
          </p:nvSpPr>
          <p:spPr bwMode="auto">
            <a:xfrm>
              <a:off x="3552" y="1897"/>
              <a:ext cx="357" cy="670"/>
            </a:xfrm>
            <a:custGeom>
              <a:avLst/>
              <a:gdLst>
                <a:gd name="T0" fmla="*/ 6 w 357"/>
                <a:gd name="T1" fmla="*/ 633 h 670"/>
                <a:gd name="T2" fmla="*/ 25 w 357"/>
                <a:gd name="T3" fmla="*/ 574 h 670"/>
                <a:gd name="T4" fmla="*/ 52 w 357"/>
                <a:gd name="T5" fmla="*/ 505 h 670"/>
                <a:gd name="T6" fmla="*/ 82 w 357"/>
                <a:gd name="T7" fmla="*/ 433 h 670"/>
                <a:gd name="T8" fmla="*/ 115 w 357"/>
                <a:gd name="T9" fmla="*/ 371 h 670"/>
                <a:gd name="T10" fmla="*/ 132 w 357"/>
                <a:gd name="T11" fmla="*/ 344 h 670"/>
                <a:gd name="T12" fmla="*/ 163 w 357"/>
                <a:gd name="T13" fmla="*/ 300 h 670"/>
                <a:gd name="T14" fmla="*/ 188 w 357"/>
                <a:gd name="T15" fmla="*/ 258 h 670"/>
                <a:gd name="T16" fmla="*/ 206 w 357"/>
                <a:gd name="T17" fmla="*/ 220 h 670"/>
                <a:gd name="T18" fmla="*/ 218 w 357"/>
                <a:gd name="T19" fmla="*/ 184 h 670"/>
                <a:gd name="T20" fmla="*/ 227 w 357"/>
                <a:gd name="T21" fmla="*/ 150 h 670"/>
                <a:gd name="T22" fmla="*/ 231 w 357"/>
                <a:gd name="T23" fmla="*/ 134 h 670"/>
                <a:gd name="T24" fmla="*/ 246 w 357"/>
                <a:gd name="T25" fmla="*/ 97 h 670"/>
                <a:gd name="T26" fmla="*/ 269 w 357"/>
                <a:gd name="T27" fmla="*/ 60 h 670"/>
                <a:gd name="T28" fmla="*/ 294 w 357"/>
                <a:gd name="T29" fmla="*/ 26 h 670"/>
                <a:gd name="T30" fmla="*/ 324 w 357"/>
                <a:gd name="T31" fmla="*/ 3 h 670"/>
                <a:gd name="T32" fmla="*/ 338 w 357"/>
                <a:gd name="T33" fmla="*/ 0 h 670"/>
                <a:gd name="T34" fmla="*/ 338 w 357"/>
                <a:gd name="T35" fmla="*/ 7 h 670"/>
                <a:gd name="T36" fmla="*/ 345 w 357"/>
                <a:gd name="T37" fmla="*/ 33 h 670"/>
                <a:gd name="T38" fmla="*/ 349 w 357"/>
                <a:gd name="T39" fmla="*/ 67 h 670"/>
                <a:gd name="T40" fmla="*/ 356 w 357"/>
                <a:gd name="T41" fmla="*/ 104 h 670"/>
                <a:gd name="T42" fmla="*/ 356 w 357"/>
                <a:gd name="T43" fmla="*/ 140 h 670"/>
                <a:gd name="T44" fmla="*/ 356 w 357"/>
                <a:gd name="T45" fmla="*/ 159 h 670"/>
                <a:gd name="T46" fmla="*/ 356 w 357"/>
                <a:gd name="T47" fmla="*/ 203 h 670"/>
                <a:gd name="T48" fmla="*/ 351 w 357"/>
                <a:gd name="T49" fmla="*/ 254 h 670"/>
                <a:gd name="T50" fmla="*/ 342 w 357"/>
                <a:gd name="T51" fmla="*/ 304 h 670"/>
                <a:gd name="T52" fmla="*/ 332 w 357"/>
                <a:gd name="T53" fmla="*/ 351 h 670"/>
                <a:gd name="T54" fmla="*/ 326 w 357"/>
                <a:gd name="T55" fmla="*/ 371 h 670"/>
                <a:gd name="T56" fmla="*/ 298 w 357"/>
                <a:gd name="T57" fmla="*/ 420 h 670"/>
                <a:gd name="T58" fmla="*/ 243 w 357"/>
                <a:gd name="T59" fmla="*/ 491 h 670"/>
                <a:gd name="T60" fmla="*/ 179 w 357"/>
                <a:gd name="T61" fmla="*/ 563 h 670"/>
                <a:gd name="T62" fmla="*/ 113 w 357"/>
                <a:gd name="T63" fmla="*/ 629 h 670"/>
                <a:gd name="T64" fmla="*/ 57 w 357"/>
                <a:gd name="T65" fmla="*/ 669 h 6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7"/>
                <a:gd name="T100" fmla="*/ 0 h 670"/>
                <a:gd name="T101" fmla="*/ 357 w 357"/>
                <a:gd name="T102" fmla="*/ 670 h 6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7" h="670">
                  <a:moveTo>
                    <a:pt x="0" y="659"/>
                  </a:moveTo>
                  <a:lnTo>
                    <a:pt x="6" y="633"/>
                  </a:lnTo>
                  <a:lnTo>
                    <a:pt x="14" y="606"/>
                  </a:lnTo>
                  <a:lnTo>
                    <a:pt x="25" y="574"/>
                  </a:lnTo>
                  <a:lnTo>
                    <a:pt x="38" y="538"/>
                  </a:lnTo>
                  <a:lnTo>
                    <a:pt x="52" y="505"/>
                  </a:lnTo>
                  <a:lnTo>
                    <a:pt x="64" y="468"/>
                  </a:lnTo>
                  <a:lnTo>
                    <a:pt x="82" y="433"/>
                  </a:lnTo>
                  <a:lnTo>
                    <a:pt x="98" y="401"/>
                  </a:lnTo>
                  <a:lnTo>
                    <a:pt x="115" y="371"/>
                  </a:lnTo>
                  <a:lnTo>
                    <a:pt x="132" y="344"/>
                  </a:lnTo>
                  <a:lnTo>
                    <a:pt x="149" y="321"/>
                  </a:lnTo>
                  <a:lnTo>
                    <a:pt x="163" y="300"/>
                  </a:lnTo>
                  <a:lnTo>
                    <a:pt x="176" y="279"/>
                  </a:lnTo>
                  <a:lnTo>
                    <a:pt x="188" y="258"/>
                  </a:lnTo>
                  <a:lnTo>
                    <a:pt x="197" y="237"/>
                  </a:lnTo>
                  <a:lnTo>
                    <a:pt x="206" y="220"/>
                  </a:lnTo>
                  <a:lnTo>
                    <a:pt x="213" y="201"/>
                  </a:lnTo>
                  <a:lnTo>
                    <a:pt x="218" y="184"/>
                  </a:lnTo>
                  <a:lnTo>
                    <a:pt x="223" y="168"/>
                  </a:lnTo>
                  <a:lnTo>
                    <a:pt x="227" y="150"/>
                  </a:lnTo>
                  <a:lnTo>
                    <a:pt x="231" y="134"/>
                  </a:lnTo>
                  <a:lnTo>
                    <a:pt x="238" y="117"/>
                  </a:lnTo>
                  <a:lnTo>
                    <a:pt x="246" y="97"/>
                  </a:lnTo>
                  <a:lnTo>
                    <a:pt x="257" y="79"/>
                  </a:lnTo>
                  <a:lnTo>
                    <a:pt x="269" y="60"/>
                  </a:lnTo>
                  <a:lnTo>
                    <a:pt x="282" y="41"/>
                  </a:lnTo>
                  <a:lnTo>
                    <a:pt x="294" y="26"/>
                  </a:lnTo>
                  <a:lnTo>
                    <a:pt x="309" y="14"/>
                  </a:lnTo>
                  <a:lnTo>
                    <a:pt x="324" y="3"/>
                  </a:lnTo>
                  <a:lnTo>
                    <a:pt x="338" y="0"/>
                  </a:lnTo>
                  <a:lnTo>
                    <a:pt x="338" y="1"/>
                  </a:lnTo>
                  <a:lnTo>
                    <a:pt x="338" y="7"/>
                  </a:lnTo>
                  <a:lnTo>
                    <a:pt x="342" y="18"/>
                  </a:lnTo>
                  <a:lnTo>
                    <a:pt x="345" y="33"/>
                  </a:lnTo>
                  <a:lnTo>
                    <a:pt x="347" y="48"/>
                  </a:lnTo>
                  <a:lnTo>
                    <a:pt x="349" y="67"/>
                  </a:lnTo>
                  <a:lnTo>
                    <a:pt x="351" y="85"/>
                  </a:lnTo>
                  <a:lnTo>
                    <a:pt x="356" y="104"/>
                  </a:lnTo>
                  <a:lnTo>
                    <a:pt x="356" y="122"/>
                  </a:lnTo>
                  <a:lnTo>
                    <a:pt x="356" y="140"/>
                  </a:lnTo>
                  <a:lnTo>
                    <a:pt x="356" y="159"/>
                  </a:lnTo>
                  <a:lnTo>
                    <a:pt x="356" y="180"/>
                  </a:lnTo>
                  <a:lnTo>
                    <a:pt x="356" y="203"/>
                  </a:lnTo>
                  <a:lnTo>
                    <a:pt x="351" y="228"/>
                  </a:lnTo>
                  <a:lnTo>
                    <a:pt x="351" y="254"/>
                  </a:lnTo>
                  <a:lnTo>
                    <a:pt x="347" y="279"/>
                  </a:lnTo>
                  <a:lnTo>
                    <a:pt x="342" y="304"/>
                  </a:lnTo>
                  <a:lnTo>
                    <a:pt x="338" y="330"/>
                  </a:lnTo>
                  <a:lnTo>
                    <a:pt x="332" y="351"/>
                  </a:lnTo>
                  <a:lnTo>
                    <a:pt x="326" y="371"/>
                  </a:lnTo>
                  <a:lnTo>
                    <a:pt x="315" y="392"/>
                  </a:lnTo>
                  <a:lnTo>
                    <a:pt x="298" y="420"/>
                  </a:lnTo>
                  <a:lnTo>
                    <a:pt x="273" y="454"/>
                  </a:lnTo>
                  <a:lnTo>
                    <a:pt x="243" y="491"/>
                  </a:lnTo>
                  <a:lnTo>
                    <a:pt x="214" y="528"/>
                  </a:lnTo>
                  <a:lnTo>
                    <a:pt x="179" y="563"/>
                  </a:lnTo>
                  <a:lnTo>
                    <a:pt x="145" y="599"/>
                  </a:lnTo>
                  <a:lnTo>
                    <a:pt x="113" y="629"/>
                  </a:lnTo>
                  <a:lnTo>
                    <a:pt x="82" y="654"/>
                  </a:lnTo>
                  <a:lnTo>
                    <a:pt x="57" y="669"/>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01" name="Freeform 138"/>
            <p:cNvSpPr>
              <a:spLocks/>
            </p:cNvSpPr>
            <p:nvPr/>
          </p:nvSpPr>
          <p:spPr bwMode="auto">
            <a:xfrm>
              <a:off x="3540" y="1897"/>
              <a:ext cx="359" cy="670"/>
            </a:xfrm>
            <a:custGeom>
              <a:avLst/>
              <a:gdLst>
                <a:gd name="T0" fmla="*/ 7 w 359"/>
                <a:gd name="T1" fmla="*/ 633 h 670"/>
                <a:gd name="T2" fmla="*/ 26 w 359"/>
                <a:gd name="T3" fmla="*/ 574 h 670"/>
                <a:gd name="T4" fmla="*/ 51 w 359"/>
                <a:gd name="T5" fmla="*/ 505 h 670"/>
                <a:gd name="T6" fmla="*/ 83 w 359"/>
                <a:gd name="T7" fmla="*/ 433 h 670"/>
                <a:gd name="T8" fmla="*/ 117 w 359"/>
                <a:gd name="T9" fmla="*/ 371 h 670"/>
                <a:gd name="T10" fmla="*/ 134 w 359"/>
                <a:gd name="T11" fmla="*/ 344 h 670"/>
                <a:gd name="T12" fmla="*/ 166 w 359"/>
                <a:gd name="T13" fmla="*/ 300 h 670"/>
                <a:gd name="T14" fmla="*/ 189 w 359"/>
                <a:gd name="T15" fmla="*/ 258 h 670"/>
                <a:gd name="T16" fmla="*/ 208 w 359"/>
                <a:gd name="T17" fmla="*/ 220 h 670"/>
                <a:gd name="T18" fmla="*/ 219 w 359"/>
                <a:gd name="T19" fmla="*/ 184 h 670"/>
                <a:gd name="T20" fmla="*/ 226 w 359"/>
                <a:gd name="T21" fmla="*/ 150 h 670"/>
                <a:gd name="T22" fmla="*/ 231 w 359"/>
                <a:gd name="T23" fmla="*/ 134 h 670"/>
                <a:gd name="T24" fmla="*/ 248 w 359"/>
                <a:gd name="T25" fmla="*/ 97 h 670"/>
                <a:gd name="T26" fmla="*/ 269 w 359"/>
                <a:gd name="T27" fmla="*/ 60 h 670"/>
                <a:gd name="T28" fmla="*/ 297 w 359"/>
                <a:gd name="T29" fmla="*/ 26 h 670"/>
                <a:gd name="T30" fmla="*/ 324 w 359"/>
                <a:gd name="T31" fmla="*/ 3 h 670"/>
                <a:gd name="T32" fmla="*/ 339 w 359"/>
                <a:gd name="T33" fmla="*/ 0 h 670"/>
                <a:gd name="T34" fmla="*/ 341 w 359"/>
                <a:gd name="T35" fmla="*/ 7 h 670"/>
                <a:gd name="T36" fmla="*/ 348 w 359"/>
                <a:gd name="T37" fmla="*/ 33 h 670"/>
                <a:gd name="T38" fmla="*/ 351 w 359"/>
                <a:gd name="T39" fmla="*/ 67 h 670"/>
                <a:gd name="T40" fmla="*/ 355 w 359"/>
                <a:gd name="T41" fmla="*/ 104 h 670"/>
                <a:gd name="T42" fmla="*/ 358 w 359"/>
                <a:gd name="T43" fmla="*/ 140 h 670"/>
                <a:gd name="T44" fmla="*/ 358 w 359"/>
                <a:gd name="T45" fmla="*/ 159 h 670"/>
                <a:gd name="T46" fmla="*/ 355 w 359"/>
                <a:gd name="T47" fmla="*/ 203 h 670"/>
                <a:gd name="T48" fmla="*/ 351 w 359"/>
                <a:gd name="T49" fmla="*/ 254 h 670"/>
                <a:gd name="T50" fmla="*/ 345 w 359"/>
                <a:gd name="T51" fmla="*/ 304 h 670"/>
                <a:gd name="T52" fmla="*/ 334 w 359"/>
                <a:gd name="T53" fmla="*/ 351 h 670"/>
                <a:gd name="T54" fmla="*/ 328 w 359"/>
                <a:gd name="T55" fmla="*/ 371 h 670"/>
                <a:gd name="T56" fmla="*/ 299 w 359"/>
                <a:gd name="T57" fmla="*/ 420 h 670"/>
                <a:gd name="T58" fmla="*/ 246 w 359"/>
                <a:gd name="T59" fmla="*/ 491 h 670"/>
                <a:gd name="T60" fmla="*/ 180 w 359"/>
                <a:gd name="T61" fmla="*/ 563 h 670"/>
                <a:gd name="T62" fmla="*/ 113 w 359"/>
                <a:gd name="T63" fmla="*/ 629 h 670"/>
                <a:gd name="T64" fmla="*/ 56 w 359"/>
                <a:gd name="T65" fmla="*/ 669 h 6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9"/>
                <a:gd name="T100" fmla="*/ 0 h 670"/>
                <a:gd name="T101" fmla="*/ 359 w 359"/>
                <a:gd name="T102" fmla="*/ 670 h 6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9" h="670">
                  <a:moveTo>
                    <a:pt x="0" y="659"/>
                  </a:moveTo>
                  <a:lnTo>
                    <a:pt x="7" y="633"/>
                  </a:lnTo>
                  <a:lnTo>
                    <a:pt x="16" y="606"/>
                  </a:lnTo>
                  <a:lnTo>
                    <a:pt x="26" y="574"/>
                  </a:lnTo>
                  <a:lnTo>
                    <a:pt x="37" y="538"/>
                  </a:lnTo>
                  <a:lnTo>
                    <a:pt x="51" y="505"/>
                  </a:lnTo>
                  <a:lnTo>
                    <a:pt x="67" y="468"/>
                  </a:lnTo>
                  <a:lnTo>
                    <a:pt x="83" y="433"/>
                  </a:lnTo>
                  <a:lnTo>
                    <a:pt x="99" y="401"/>
                  </a:lnTo>
                  <a:lnTo>
                    <a:pt x="117" y="371"/>
                  </a:lnTo>
                  <a:lnTo>
                    <a:pt x="134" y="344"/>
                  </a:lnTo>
                  <a:lnTo>
                    <a:pt x="150" y="321"/>
                  </a:lnTo>
                  <a:lnTo>
                    <a:pt x="166" y="300"/>
                  </a:lnTo>
                  <a:lnTo>
                    <a:pt x="178" y="279"/>
                  </a:lnTo>
                  <a:lnTo>
                    <a:pt x="189" y="258"/>
                  </a:lnTo>
                  <a:lnTo>
                    <a:pt x="200" y="237"/>
                  </a:lnTo>
                  <a:lnTo>
                    <a:pt x="208" y="220"/>
                  </a:lnTo>
                  <a:lnTo>
                    <a:pt x="214" y="201"/>
                  </a:lnTo>
                  <a:lnTo>
                    <a:pt x="219" y="184"/>
                  </a:lnTo>
                  <a:lnTo>
                    <a:pt x="225" y="168"/>
                  </a:lnTo>
                  <a:lnTo>
                    <a:pt x="226" y="150"/>
                  </a:lnTo>
                  <a:lnTo>
                    <a:pt x="231" y="134"/>
                  </a:lnTo>
                  <a:lnTo>
                    <a:pt x="240" y="117"/>
                  </a:lnTo>
                  <a:lnTo>
                    <a:pt x="248" y="97"/>
                  </a:lnTo>
                  <a:lnTo>
                    <a:pt x="258" y="79"/>
                  </a:lnTo>
                  <a:lnTo>
                    <a:pt x="269" y="60"/>
                  </a:lnTo>
                  <a:lnTo>
                    <a:pt x="281" y="41"/>
                  </a:lnTo>
                  <a:lnTo>
                    <a:pt x="297" y="26"/>
                  </a:lnTo>
                  <a:lnTo>
                    <a:pt x="311" y="14"/>
                  </a:lnTo>
                  <a:lnTo>
                    <a:pt x="324" y="3"/>
                  </a:lnTo>
                  <a:lnTo>
                    <a:pt x="339" y="0"/>
                  </a:lnTo>
                  <a:lnTo>
                    <a:pt x="341" y="1"/>
                  </a:lnTo>
                  <a:lnTo>
                    <a:pt x="341" y="7"/>
                  </a:lnTo>
                  <a:lnTo>
                    <a:pt x="343" y="18"/>
                  </a:lnTo>
                  <a:lnTo>
                    <a:pt x="348" y="33"/>
                  </a:lnTo>
                  <a:lnTo>
                    <a:pt x="350" y="48"/>
                  </a:lnTo>
                  <a:lnTo>
                    <a:pt x="351" y="67"/>
                  </a:lnTo>
                  <a:lnTo>
                    <a:pt x="353" y="85"/>
                  </a:lnTo>
                  <a:lnTo>
                    <a:pt x="355" y="104"/>
                  </a:lnTo>
                  <a:lnTo>
                    <a:pt x="358" y="122"/>
                  </a:lnTo>
                  <a:lnTo>
                    <a:pt x="358" y="140"/>
                  </a:lnTo>
                  <a:lnTo>
                    <a:pt x="358" y="159"/>
                  </a:lnTo>
                  <a:lnTo>
                    <a:pt x="358" y="180"/>
                  </a:lnTo>
                  <a:lnTo>
                    <a:pt x="355" y="203"/>
                  </a:lnTo>
                  <a:lnTo>
                    <a:pt x="353" y="228"/>
                  </a:lnTo>
                  <a:lnTo>
                    <a:pt x="351" y="254"/>
                  </a:lnTo>
                  <a:lnTo>
                    <a:pt x="350" y="279"/>
                  </a:lnTo>
                  <a:lnTo>
                    <a:pt x="345" y="304"/>
                  </a:lnTo>
                  <a:lnTo>
                    <a:pt x="341" y="330"/>
                  </a:lnTo>
                  <a:lnTo>
                    <a:pt x="334" y="351"/>
                  </a:lnTo>
                  <a:lnTo>
                    <a:pt x="328" y="371"/>
                  </a:lnTo>
                  <a:lnTo>
                    <a:pt x="318" y="392"/>
                  </a:lnTo>
                  <a:lnTo>
                    <a:pt x="299" y="420"/>
                  </a:lnTo>
                  <a:lnTo>
                    <a:pt x="276" y="454"/>
                  </a:lnTo>
                  <a:lnTo>
                    <a:pt x="246" y="491"/>
                  </a:lnTo>
                  <a:lnTo>
                    <a:pt x="214" y="528"/>
                  </a:lnTo>
                  <a:lnTo>
                    <a:pt x="180" y="563"/>
                  </a:lnTo>
                  <a:lnTo>
                    <a:pt x="147" y="599"/>
                  </a:lnTo>
                  <a:lnTo>
                    <a:pt x="113" y="629"/>
                  </a:lnTo>
                  <a:lnTo>
                    <a:pt x="83" y="654"/>
                  </a:lnTo>
                  <a:lnTo>
                    <a:pt x="56" y="669"/>
                  </a:lnTo>
                  <a:lnTo>
                    <a:pt x="0" y="659"/>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02" name="Freeform 139"/>
            <p:cNvSpPr>
              <a:spLocks/>
            </p:cNvSpPr>
            <p:nvPr/>
          </p:nvSpPr>
          <p:spPr bwMode="auto">
            <a:xfrm>
              <a:off x="3540" y="1897"/>
              <a:ext cx="359" cy="670"/>
            </a:xfrm>
            <a:custGeom>
              <a:avLst/>
              <a:gdLst>
                <a:gd name="T0" fmla="*/ 7 w 359"/>
                <a:gd name="T1" fmla="*/ 633 h 670"/>
                <a:gd name="T2" fmla="*/ 26 w 359"/>
                <a:gd name="T3" fmla="*/ 574 h 670"/>
                <a:gd name="T4" fmla="*/ 51 w 359"/>
                <a:gd name="T5" fmla="*/ 505 h 670"/>
                <a:gd name="T6" fmla="*/ 83 w 359"/>
                <a:gd name="T7" fmla="*/ 433 h 670"/>
                <a:gd name="T8" fmla="*/ 117 w 359"/>
                <a:gd name="T9" fmla="*/ 371 h 670"/>
                <a:gd name="T10" fmla="*/ 134 w 359"/>
                <a:gd name="T11" fmla="*/ 344 h 670"/>
                <a:gd name="T12" fmla="*/ 166 w 359"/>
                <a:gd name="T13" fmla="*/ 300 h 670"/>
                <a:gd name="T14" fmla="*/ 189 w 359"/>
                <a:gd name="T15" fmla="*/ 258 h 670"/>
                <a:gd name="T16" fmla="*/ 208 w 359"/>
                <a:gd name="T17" fmla="*/ 220 h 670"/>
                <a:gd name="T18" fmla="*/ 219 w 359"/>
                <a:gd name="T19" fmla="*/ 184 h 670"/>
                <a:gd name="T20" fmla="*/ 226 w 359"/>
                <a:gd name="T21" fmla="*/ 150 h 670"/>
                <a:gd name="T22" fmla="*/ 231 w 359"/>
                <a:gd name="T23" fmla="*/ 134 h 670"/>
                <a:gd name="T24" fmla="*/ 248 w 359"/>
                <a:gd name="T25" fmla="*/ 97 h 670"/>
                <a:gd name="T26" fmla="*/ 269 w 359"/>
                <a:gd name="T27" fmla="*/ 60 h 670"/>
                <a:gd name="T28" fmla="*/ 297 w 359"/>
                <a:gd name="T29" fmla="*/ 26 h 670"/>
                <a:gd name="T30" fmla="*/ 324 w 359"/>
                <a:gd name="T31" fmla="*/ 3 h 670"/>
                <a:gd name="T32" fmla="*/ 339 w 359"/>
                <a:gd name="T33" fmla="*/ 0 h 670"/>
                <a:gd name="T34" fmla="*/ 341 w 359"/>
                <a:gd name="T35" fmla="*/ 7 h 670"/>
                <a:gd name="T36" fmla="*/ 348 w 359"/>
                <a:gd name="T37" fmla="*/ 33 h 670"/>
                <a:gd name="T38" fmla="*/ 351 w 359"/>
                <a:gd name="T39" fmla="*/ 67 h 670"/>
                <a:gd name="T40" fmla="*/ 355 w 359"/>
                <a:gd name="T41" fmla="*/ 104 h 670"/>
                <a:gd name="T42" fmla="*/ 358 w 359"/>
                <a:gd name="T43" fmla="*/ 140 h 670"/>
                <a:gd name="T44" fmla="*/ 358 w 359"/>
                <a:gd name="T45" fmla="*/ 159 h 670"/>
                <a:gd name="T46" fmla="*/ 355 w 359"/>
                <a:gd name="T47" fmla="*/ 203 h 670"/>
                <a:gd name="T48" fmla="*/ 351 w 359"/>
                <a:gd name="T49" fmla="*/ 254 h 670"/>
                <a:gd name="T50" fmla="*/ 345 w 359"/>
                <a:gd name="T51" fmla="*/ 304 h 670"/>
                <a:gd name="T52" fmla="*/ 334 w 359"/>
                <a:gd name="T53" fmla="*/ 351 h 670"/>
                <a:gd name="T54" fmla="*/ 328 w 359"/>
                <a:gd name="T55" fmla="*/ 371 h 670"/>
                <a:gd name="T56" fmla="*/ 299 w 359"/>
                <a:gd name="T57" fmla="*/ 420 h 670"/>
                <a:gd name="T58" fmla="*/ 246 w 359"/>
                <a:gd name="T59" fmla="*/ 491 h 670"/>
                <a:gd name="T60" fmla="*/ 180 w 359"/>
                <a:gd name="T61" fmla="*/ 563 h 670"/>
                <a:gd name="T62" fmla="*/ 113 w 359"/>
                <a:gd name="T63" fmla="*/ 629 h 670"/>
                <a:gd name="T64" fmla="*/ 56 w 359"/>
                <a:gd name="T65" fmla="*/ 669 h 6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9"/>
                <a:gd name="T100" fmla="*/ 0 h 670"/>
                <a:gd name="T101" fmla="*/ 359 w 359"/>
                <a:gd name="T102" fmla="*/ 670 h 6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9" h="670">
                  <a:moveTo>
                    <a:pt x="0" y="659"/>
                  </a:moveTo>
                  <a:lnTo>
                    <a:pt x="7" y="633"/>
                  </a:lnTo>
                  <a:lnTo>
                    <a:pt x="16" y="606"/>
                  </a:lnTo>
                  <a:lnTo>
                    <a:pt x="26" y="574"/>
                  </a:lnTo>
                  <a:lnTo>
                    <a:pt x="37" y="538"/>
                  </a:lnTo>
                  <a:lnTo>
                    <a:pt x="51" y="505"/>
                  </a:lnTo>
                  <a:lnTo>
                    <a:pt x="67" y="468"/>
                  </a:lnTo>
                  <a:lnTo>
                    <a:pt x="83" y="433"/>
                  </a:lnTo>
                  <a:lnTo>
                    <a:pt x="99" y="401"/>
                  </a:lnTo>
                  <a:lnTo>
                    <a:pt x="117" y="371"/>
                  </a:lnTo>
                  <a:lnTo>
                    <a:pt x="134" y="344"/>
                  </a:lnTo>
                  <a:lnTo>
                    <a:pt x="150" y="321"/>
                  </a:lnTo>
                  <a:lnTo>
                    <a:pt x="166" y="300"/>
                  </a:lnTo>
                  <a:lnTo>
                    <a:pt x="178" y="279"/>
                  </a:lnTo>
                  <a:lnTo>
                    <a:pt x="189" y="258"/>
                  </a:lnTo>
                  <a:lnTo>
                    <a:pt x="200" y="237"/>
                  </a:lnTo>
                  <a:lnTo>
                    <a:pt x="208" y="220"/>
                  </a:lnTo>
                  <a:lnTo>
                    <a:pt x="214" y="201"/>
                  </a:lnTo>
                  <a:lnTo>
                    <a:pt x="219" y="184"/>
                  </a:lnTo>
                  <a:lnTo>
                    <a:pt x="225" y="168"/>
                  </a:lnTo>
                  <a:lnTo>
                    <a:pt x="226" y="150"/>
                  </a:lnTo>
                  <a:lnTo>
                    <a:pt x="231" y="134"/>
                  </a:lnTo>
                  <a:lnTo>
                    <a:pt x="240" y="117"/>
                  </a:lnTo>
                  <a:lnTo>
                    <a:pt x="248" y="97"/>
                  </a:lnTo>
                  <a:lnTo>
                    <a:pt x="258" y="79"/>
                  </a:lnTo>
                  <a:lnTo>
                    <a:pt x="269" y="60"/>
                  </a:lnTo>
                  <a:lnTo>
                    <a:pt x="281" y="41"/>
                  </a:lnTo>
                  <a:lnTo>
                    <a:pt x="297" y="26"/>
                  </a:lnTo>
                  <a:lnTo>
                    <a:pt x="311" y="14"/>
                  </a:lnTo>
                  <a:lnTo>
                    <a:pt x="324" y="3"/>
                  </a:lnTo>
                  <a:lnTo>
                    <a:pt x="339" y="0"/>
                  </a:lnTo>
                  <a:lnTo>
                    <a:pt x="341" y="1"/>
                  </a:lnTo>
                  <a:lnTo>
                    <a:pt x="341" y="7"/>
                  </a:lnTo>
                  <a:lnTo>
                    <a:pt x="343" y="18"/>
                  </a:lnTo>
                  <a:lnTo>
                    <a:pt x="348" y="33"/>
                  </a:lnTo>
                  <a:lnTo>
                    <a:pt x="350" y="48"/>
                  </a:lnTo>
                  <a:lnTo>
                    <a:pt x="351" y="67"/>
                  </a:lnTo>
                  <a:lnTo>
                    <a:pt x="353" y="85"/>
                  </a:lnTo>
                  <a:lnTo>
                    <a:pt x="355" y="104"/>
                  </a:lnTo>
                  <a:lnTo>
                    <a:pt x="358" y="122"/>
                  </a:lnTo>
                  <a:lnTo>
                    <a:pt x="358" y="140"/>
                  </a:lnTo>
                  <a:lnTo>
                    <a:pt x="358" y="159"/>
                  </a:lnTo>
                  <a:lnTo>
                    <a:pt x="358" y="180"/>
                  </a:lnTo>
                  <a:lnTo>
                    <a:pt x="355" y="203"/>
                  </a:lnTo>
                  <a:lnTo>
                    <a:pt x="353" y="228"/>
                  </a:lnTo>
                  <a:lnTo>
                    <a:pt x="351" y="254"/>
                  </a:lnTo>
                  <a:lnTo>
                    <a:pt x="350" y="279"/>
                  </a:lnTo>
                  <a:lnTo>
                    <a:pt x="345" y="304"/>
                  </a:lnTo>
                  <a:lnTo>
                    <a:pt x="341" y="330"/>
                  </a:lnTo>
                  <a:lnTo>
                    <a:pt x="334" y="351"/>
                  </a:lnTo>
                  <a:lnTo>
                    <a:pt x="328" y="371"/>
                  </a:lnTo>
                  <a:lnTo>
                    <a:pt x="318" y="392"/>
                  </a:lnTo>
                  <a:lnTo>
                    <a:pt x="299" y="420"/>
                  </a:lnTo>
                  <a:lnTo>
                    <a:pt x="276" y="454"/>
                  </a:lnTo>
                  <a:lnTo>
                    <a:pt x="246" y="491"/>
                  </a:lnTo>
                  <a:lnTo>
                    <a:pt x="214" y="528"/>
                  </a:lnTo>
                  <a:lnTo>
                    <a:pt x="180" y="563"/>
                  </a:lnTo>
                  <a:lnTo>
                    <a:pt x="147" y="599"/>
                  </a:lnTo>
                  <a:lnTo>
                    <a:pt x="113" y="629"/>
                  </a:lnTo>
                  <a:lnTo>
                    <a:pt x="83" y="654"/>
                  </a:lnTo>
                  <a:lnTo>
                    <a:pt x="56" y="669"/>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03" name="Freeform 140"/>
            <p:cNvSpPr>
              <a:spLocks/>
            </p:cNvSpPr>
            <p:nvPr/>
          </p:nvSpPr>
          <p:spPr bwMode="auto">
            <a:xfrm>
              <a:off x="3477" y="2063"/>
              <a:ext cx="451" cy="596"/>
            </a:xfrm>
            <a:custGeom>
              <a:avLst/>
              <a:gdLst>
                <a:gd name="T0" fmla="*/ 0 w 451"/>
                <a:gd name="T1" fmla="*/ 595 h 596"/>
                <a:gd name="T2" fmla="*/ 12 w 451"/>
                <a:gd name="T3" fmla="*/ 574 h 596"/>
                <a:gd name="T4" fmla="*/ 29 w 451"/>
                <a:gd name="T5" fmla="*/ 548 h 596"/>
                <a:gd name="T6" fmla="*/ 48 w 451"/>
                <a:gd name="T7" fmla="*/ 518 h 596"/>
                <a:gd name="T8" fmla="*/ 73 w 451"/>
                <a:gd name="T9" fmla="*/ 483 h 596"/>
                <a:gd name="T10" fmla="*/ 99 w 451"/>
                <a:gd name="T11" fmla="*/ 449 h 596"/>
                <a:gd name="T12" fmla="*/ 126 w 451"/>
                <a:gd name="T13" fmla="*/ 414 h 596"/>
                <a:gd name="T14" fmla="*/ 156 w 451"/>
                <a:gd name="T15" fmla="*/ 380 h 596"/>
                <a:gd name="T16" fmla="*/ 186 w 451"/>
                <a:gd name="T17" fmla="*/ 348 h 596"/>
                <a:gd name="T18" fmla="*/ 217 w 451"/>
                <a:gd name="T19" fmla="*/ 322 h 596"/>
                <a:gd name="T20" fmla="*/ 249 w 451"/>
                <a:gd name="T21" fmla="*/ 298 h 596"/>
                <a:gd name="T22" fmla="*/ 249 w 451"/>
                <a:gd name="T23" fmla="*/ 298 h 596"/>
                <a:gd name="T24" fmla="*/ 251 w 451"/>
                <a:gd name="T25" fmla="*/ 296 h 596"/>
                <a:gd name="T26" fmla="*/ 258 w 451"/>
                <a:gd name="T27" fmla="*/ 290 h 596"/>
                <a:gd name="T28" fmla="*/ 268 w 451"/>
                <a:gd name="T29" fmla="*/ 281 h 596"/>
                <a:gd name="T30" fmla="*/ 281 w 451"/>
                <a:gd name="T31" fmla="*/ 269 h 596"/>
                <a:gd name="T32" fmla="*/ 293 w 451"/>
                <a:gd name="T33" fmla="*/ 251 h 596"/>
                <a:gd name="T34" fmla="*/ 311 w 451"/>
                <a:gd name="T35" fmla="*/ 235 h 596"/>
                <a:gd name="T36" fmla="*/ 327 w 451"/>
                <a:gd name="T37" fmla="*/ 216 h 596"/>
                <a:gd name="T38" fmla="*/ 341 w 451"/>
                <a:gd name="T39" fmla="*/ 195 h 596"/>
                <a:gd name="T40" fmla="*/ 357 w 451"/>
                <a:gd name="T41" fmla="*/ 174 h 596"/>
                <a:gd name="T42" fmla="*/ 367 w 451"/>
                <a:gd name="T43" fmla="*/ 152 h 596"/>
                <a:gd name="T44" fmla="*/ 367 w 451"/>
                <a:gd name="T45" fmla="*/ 152 h 596"/>
                <a:gd name="T46" fmla="*/ 378 w 451"/>
                <a:gd name="T47" fmla="*/ 131 h 596"/>
                <a:gd name="T48" fmla="*/ 389 w 451"/>
                <a:gd name="T49" fmla="*/ 113 h 596"/>
                <a:gd name="T50" fmla="*/ 399 w 451"/>
                <a:gd name="T51" fmla="*/ 98 h 596"/>
                <a:gd name="T52" fmla="*/ 408 w 451"/>
                <a:gd name="T53" fmla="*/ 83 h 596"/>
                <a:gd name="T54" fmla="*/ 413 w 451"/>
                <a:gd name="T55" fmla="*/ 69 h 596"/>
                <a:gd name="T56" fmla="*/ 422 w 451"/>
                <a:gd name="T57" fmla="*/ 56 h 596"/>
                <a:gd name="T58" fmla="*/ 426 w 451"/>
                <a:gd name="T59" fmla="*/ 43 h 596"/>
                <a:gd name="T60" fmla="*/ 433 w 451"/>
                <a:gd name="T61" fmla="*/ 30 h 596"/>
                <a:gd name="T62" fmla="*/ 437 w 451"/>
                <a:gd name="T63" fmla="*/ 16 h 596"/>
                <a:gd name="T64" fmla="*/ 438 w 451"/>
                <a:gd name="T65" fmla="*/ 0 h 596"/>
                <a:gd name="T66" fmla="*/ 438 w 451"/>
                <a:gd name="T67" fmla="*/ 0 h 596"/>
                <a:gd name="T68" fmla="*/ 438 w 451"/>
                <a:gd name="T69" fmla="*/ 5 h 596"/>
                <a:gd name="T70" fmla="*/ 443 w 451"/>
                <a:gd name="T71" fmla="*/ 25 h 596"/>
                <a:gd name="T72" fmla="*/ 445 w 451"/>
                <a:gd name="T73" fmla="*/ 50 h 596"/>
                <a:gd name="T74" fmla="*/ 447 w 451"/>
                <a:gd name="T75" fmla="*/ 83 h 596"/>
                <a:gd name="T76" fmla="*/ 450 w 451"/>
                <a:gd name="T77" fmla="*/ 122 h 596"/>
                <a:gd name="T78" fmla="*/ 450 w 451"/>
                <a:gd name="T79" fmla="*/ 161 h 596"/>
                <a:gd name="T80" fmla="*/ 447 w 451"/>
                <a:gd name="T81" fmla="*/ 203 h 596"/>
                <a:gd name="T82" fmla="*/ 443 w 451"/>
                <a:gd name="T83" fmla="*/ 244 h 596"/>
                <a:gd name="T84" fmla="*/ 435 w 451"/>
                <a:gd name="T85" fmla="*/ 277 h 596"/>
                <a:gd name="T86" fmla="*/ 420 w 451"/>
                <a:gd name="T87" fmla="*/ 309 h 596"/>
                <a:gd name="T88" fmla="*/ 420 w 451"/>
                <a:gd name="T89" fmla="*/ 309 h 596"/>
                <a:gd name="T90" fmla="*/ 401 w 451"/>
                <a:gd name="T91" fmla="*/ 336 h 596"/>
                <a:gd name="T92" fmla="*/ 373 w 451"/>
                <a:gd name="T93" fmla="*/ 366 h 596"/>
                <a:gd name="T94" fmla="*/ 341 w 451"/>
                <a:gd name="T95" fmla="*/ 397 h 596"/>
                <a:gd name="T96" fmla="*/ 306 w 451"/>
                <a:gd name="T97" fmla="*/ 426 h 596"/>
                <a:gd name="T98" fmla="*/ 268 w 451"/>
                <a:gd name="T99" fmla="*/ 454 h 596"/>
                <a:gd name="T100" fmla="*/ 232 w 451"/>
                <a:gd name="T101" fmla="*/ 481 h 596"/>
                <a:gd name="T102" fmla="*/ 194 w 451"/>
                <a:gd name="T103" fmla="*/ 504 h 596"/>
                <a:gd name="T104" fmla="*/ 162 w 451"/>
                <a:gd name="T105" fmla="*/ 525 h 596"/>
                <a:gd name="T106" fmla="*/ 135 w 451"/>
                <a:gd name="T107" fmla="*/ 541 h 596"/>
                <a:gd name="T108" fmla="*/ 113 w 451"/>
                <a:gd name="T109" fmla="*/ 551 h 596"/>
                <a:gd name="T110" fmla="*/ 0 w 451"/>
                <a:gd name="T111" fmla="*/ 595 h 5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51"/>
                <a:gd name="T169" fmla="*/ 0 h 596"/>
                <a:gd name="T170" fmla="*/ 451 w 451"/>
                <a:gd name="T171" fmla="*/ 596 h 5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51" h="596">
                  <a:moveTo>
                    <a:pt x="0" y="595"/>
                  </a:moveTo>
                  <a:lnTo>
                    <a:pt x="12" y="574"/>
                  </a:lnTo>
                  <a:lnTo>
                    <a:pt x="29" y="548"/>
                  </a:lnTo>
                  <a:lnTo>
                    <a:pt x="48" y="518"/>
                  </a:lnTo>
                  <a:lnTo>
                    <a:pt x="73" y="483"/>
                  </a:lnTo>
                  <a:lnTo>
                    <a:pt x="99" y="449"/>
                  </a:lnTo>
                  <a:lnTo>
                    <a:pt x="126" y="414"/>
                  </a:lnTo>
                  <a:lnTo>
                    <a:pt x="156" y="380"/>
                  </a:lnTo>
                  <a:lnTo>
                    <a:pt x="186" y="348"/>
                  </a:lnTo>
                  <a:lnTo>
                    <a:pt x="217" y="322"/>
                  </a:lnTo>
                  <a:lnTo>
                    <a:pt x="249" y="298"/>
                  </a:lnTo>
                  <a:lnTo>
                    <a:pt x="251" y="296"/>
                  </a:lnTo>
                  <a:lnTo>
                    <a:pt x="258" y="290"/>
                  </a:lnTo>
                  <a:lnTo>
                    <a:pt x="268" y="281"/>
                  </a:lnTo>
                  <a:lnTo>
                    <a:pt x="281" y="269"/>
                  </a:lnTo>
                  <a:lnTo>
                    <a:pt x="293" y="251"/>
                  </a:lnTo>
                  <a:lnTo>
                    <a:pt x="311" y="235"/>
                  </a:lnTo>
                  <a:lnTo>
                    <a:pt x="327" y="216"/>
                  </a:lnTo>
                  <a:lnTo>
                    <a:pt x="341" y="195"/>
                  </a:lnTo>
                  <a:lnTo>
                    <a:pt x="357" y="174"/>
                  </a:lnTo>
                  <a:lnTo>
                    <a:pt x="367" y="152"/>
                  </a:lnTo>
                  <a:lnTo>
                    <a:pt x="378" y="131"/>
                  </a:lnTo>
                  <a:lnTo>
                    <a:pt x="389" y="113"/>
                  </a:lnTo>
                  <a:lnTo>
                    <a:pt x="399" y="98"/>
                  </a:lnTo>
                  <a:lnTo>
                    <a:pt x="408" y="83"/>
                  </a:lnTo>
                  <a:lnTo>
                    <a:pt x="413" y="69"/>
                  </a:lnTo>
                  <a:lnTo>
                    <a:pt x="422" y="56"/>
                  </a:lnTo>
                  <a:lnTo>
                    <a:pt x="426" y="43"/>
                  </a:lnTo>
                  <a:lnTo>
                    <a:pt x="433" y="30"/>
                  </a:lnTo>
                  <a:lnTo>
                    <a:pt x="437" y="16"/>
                  </a:lnTo>
                  <a:lnTo>
                    <a:pt x="438" y="0"/>
                  </a:lnTo>
                  <a:lnTo>
                    <a:pt x="438" y="5"/>
                  </a:lnTo>
                  <a:lnTo>
                    <a:pt x="443" y="25"/>
                  </a:lnTo>
                  <a:lnTo>
                    <a:pt x="445" y="50"/>
                  </a:lnTo>
                  <a:lnTo>
                    <a:pt x="447" y="83"/>
                  </a:lnTo>
                  <a:lnTo>
                    <a:pt x="450" y="122"/>
                  </a:lnTo>
                  <a:lnTo>
                    <a:pt x="450" y="161"/>
                  </a:lnTo>
                  <a:lnTo>
                    <a:pt x="447" y="203"/>
                  </a:lnTo>
                  <a:lnTo>
                    <a:pt x="443" y="244"/>
                  </a:lnTo>
                  <a:lnTo>
                    <a:pt x="435" y="277"/>
                  </a:lnTo>
                  <a:lnTo>
                    <a:pt x="420" y="309"/>
                  </a:lnTo>
                  <a:lnTo>
                    <a:pt x="401" y="336"/>
                  </a:lnTo>
                  <a:lnTo>
                    <a:pt x="373" y="366"/>
                  </a:lnTo>
                  <a:lnTo>
                    <a:pt x="341" y="397"/>
                  </a:lnTo>
                  <a:lnTo>
                    <a:pt x="306" y="426"/>
                  </a:lnTo>
                  <a:lnTo>
                    <a:pt x="268" y="454"/>
                  </a:lnTo>
                  <a:lnTo>
                    <a:pt x="232" y="481"/>
                  </a:lnTo>
                  <a:lnTo>
                    <a:pt x="194" y="504"/>
                  </a:lnTo>
                  <a:lnTo>
                    <a:pt x="162" y="525"/>
                  </a:lnTo>
                  <a:lnTo>
                    <a:pt x="135" y="541"/>
                  </a:lnTo>
                  <a:lnTo>
                    <a:pt x="113" y="551"/>
                  </a:lnTo>
                  <a:lnTo>
                    <a:pt x="0" y="595"/>
                  </a:lnTo>
                </a:path>
              </a:pathLst>
            </a:custGeom>
            <a:solidFill>
              <a:srgbClr val="7C6000"/>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04" name="Freeform 141"/>
            <p:cNvSpPr>
              <a:spLocks/>
            </p:cNvSpPr>
            <p:nvPr/>
          </p:nvSpPr>
          <p:spPr bwMode="auto">
            <a:xfrm>
              <a:off x="3477" y="2063"/>
              <a:ext cx="451" cy="596"/>
            </a:xfrm>
            <a:custGeom>
              <a:avLst/>
              <a:gdLst>
                <a:gd name="T0" fmla="*/ 0 w 451"/>
                <a:gd name="T1" fmla="*/ 595 h 596"/>
                <a:gd name="T2" fmla="*/ 12 w 451"/>
                <a:gd name="T3" fmla="*/ 574 h 596"/>
                <a:gd name="T4" fmla="*/ 29 w 451"/>
                <a:gd name="T5" fmla="*/ 548 h 596"/>
                <a:gd name="T6" fmla="*/ 48 w 451"/>
                <a:gd name="T7" fmla="*/ 518 h 596"/>
                <a:gd name="T8" fmla="*/ 73 w 451"/>
                <a:gd name="T9" fmla="*/ 483 h 596"/>
                <a:gd name="T10" fmla="*/ 99 w 451"/>
                <a:gd name="T11" fmla="*/ 449 h 596"/>
                <a:gd name="T12" fmla="*/ 126 w 451"/>
                <a:gd name="T13" fmla="*/ 414 h 596"/>
                <a:gd name="T14" fmla="*/ 156 w 451"/>
                <a:gd name="T15" fmla="*/ 380 h 596"/>
                <a:gd name="T16" fmla="*/ 186 w 451"/>
                <a:gd name="T17" fmla="*/ 348 h 596"/>
                <a:gd name="T18" fmla="*/ 217 w 451"/>
                <a:gd name="T19" fmla="*/ 322 h 596"/>
                <a:gd name="T20" fmla="*/ 249 w 451"/>
                <a:gd name="T21" fmla="*/ 298 h 596"/>
                <a:gd name="T22" fmla="*/ 249 w 451"/>
                <a:gd name="T23" fmla="*/ 298 h 596"/>
                <a:gd name="T24" fmla="*/ 251 w 451"/>
                <a:gd name="T25" fmla="*/ 296 h 596"/>
                <a:gd name="T26" fmla="*/ 258 w 451"/>
                <a:gd name="T27" fmla="*/ 290 h 596"/>
                <a:gd name="T28" fmla="*/ 268 w 451"/>
                <a:gd name="T29" fmla="*/ 281 h 596"/>
                <a:gd name="T30" fmla="*/ 281 w 451"/>
                <a:gd name="T31" fmla="*/ 269 h 596"/>
                <a:gd name="T32" fmla="*/ 293 w 451"/>
                <a:gd name="T33" fmla="*/ 251 h 596"/>
                <a:gd name="T34" fmla="*/ 311 w 451"/>
                <a:gd name="T35" fmla="*/ 235 h 596"/>
                <a:gd name="T36" fmla="*/ 327 w 451"/>
                <a:gd name="T37" fmla="*/ 216 h 596"/>
                <a:gd name="T38" fmla="*/ 341 w 451"/>
                <a:gd name="T39" fmla="*/ 195 h 596"/>
                <a:gd name="T40" fmla="*/ 357 w 451"/>
                <a:gd name="T41" fmla="*/ 174 h 596"/>
                <a:gd name="T42" fmla="*/ 367 w 451"/>
                <a:gd name="T43" fmla="*/ 152 h 596"/>
                <a:gd name="T44" fmla="*/ 367 w 451"/>
                <a:gd name="T45" fmla="*/ 152 h 596"/>
                <a:gd name="T46" fmla="*/ 378 w 451"/>
                <a:gd name="T47" fmla="*/ 131 h 596"/>
                <a:gd name="T48" fmla="*/ 389 w 451"/>
                <a:gd name="T49" fmla="*/ 113 h 596"/>
                <a:gd name="T50" fmla="*/ 399 w 451"/>
                <a:gd name="T51" fmla="*/ 98 h 596"/>
                <a:gd name="T52" fmla="*/ 408 w 451"/>
                <a:gd name="T53" fmla="*/ 83 h 596"/>
                <a:gd name="T54" fmla="*/ 413 w 451"/>
                <a:gd name="T55" fmla="*/ 69 h 596"/>
                <a:gd name="T56" fmla="*/ 422 w 451"/>
                <a:gd name="T57" fmla="*/ 56 h 596"/>
                <a:gd name="T58" fmla="*/ 426 w 451"/>
                <a:gd name="T59" fmla="*/ 43 h 596"/>
                <a:gd name="T60" fmla="*/ 433 w 451"/>
                <a:gd name="T61" fmla="*/ 30 h 596"/>
                <a:gd name="T62" fmla="*/ 437 w 451"/>
                <a:gd name="T63" fmla="*/ 16 h 596"/>
                <a:gd name="T64" fmla="*/ 438 w 451"/>
                <a:gd name="T65" fmla="*/ 0 h 596"/>
                <a:gd name="T66" fmla="*/ 438 w 451"/>
                <a:gd name="T67" fmla="*/ 0 h 596"/>
                <a:gd name="T68" fmla="*/ 438 w 451"/>
                <a:gd name="T69" fmla="*/ 5 h 596"/>
                <a:gd name="T70" fmla="*/ 443 w 451"/>
                <a:gd name="T71" fmla="*/ 25 h 596"/>
                <a:gd name="T72" fmla="*/ 445 w 451"/>
                <a:gd name="T73" fmla="*/ 50 h 596"/>
                <a:gd name="T74" fmla="*/ 447 w 451"/>
                <a:gd name="T75" fmla="*/ 83 h 596"/>
                <a:gd name="T76" fmla="*/ 450 w 451"/>
                <a:gd name="T77" fmla="*/ 122 h 596"/>
                <a:gd name="T78" fmla="*/ 450 w 451"/>
                <a:gd name="T79" fmla="*/ 161 h 596"/>
                <a:gd name="T80" fmla="*/ 447 w 451"/>
                <a:gd name="T81" fmla="*/ 203 h 596"/>
                <a:gd name="T82" fmla="*/ 443 w 451"/>
                <a:gd name="T83" fmla="*/ 244 h 596"/>
                <a:gd name="T84" fmla="*/ 435 w 451"/>
                <a:gd name="T85" fmla="*/ 277 h 596"/>
                <a:gd name="T86" fmla="*/ 420 w 451"/>
                <a:gd name="T87" fmla="*/ 309 h 596"/>
                <a:gd name="T88" fmla="*/ 420 w 451"/>
                <a:gd name="T89" fmla="*/ 309 h 596"/>
                <a:gd name="T90" fmla="*/ 401 w 451"/>
                <a:gd name="T91" fmla="*/ 336 h 596"/>
                <a:gd name="T92" fmla="*/ 373 w 451"/>
                <a:gd name="T93" fmla="*/ 366 h 596"/>
                <a:gd name="T94" fmla="*/ 341 w 451"/>
                <a:gd name="T95" fmla="*/ 397 h 596"/>
                <a:gd name="T96" fmla="*/ 306 w 451"/>
                <a:gd name="T97" fmla="*/ 426 h 596"/>
                <a:gd name="T98" fmla="*/ 268 w 451"/>
                <a:gd name="T99" fmla="*/ 454 h 596"/>
                <a:gd name="T100" fmla="*/ 232 w 451"/>
                <a:gd name="T101" fmla="*/ 481 h 596"/>
                <a:gd name="T102" fmla="*/ 194 w 451"/>
                <a:gd name="T103" fmla="*/ 504 h 596"/>
                <a:gd name="T104" fmla="*/ 162 w 451"/>
                <a:gd name="T105" fmla="*/ 525 h 596"/>
                <a:gd name="T106" fmla="*/ 135 w 451"/>
                <a:gd name="T107" fmla="*/ 541 h 596"/>
                <a:gd name="T108" fmla="*/ 113 w 451"/>
                <a:gd name="T109" fmla="*/ 551 h 5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51"/>
                <a:gd name="T166" fmla="*/ 0 h 596"/>
                <a:gd name="T167" fmla="*/ 451 w 451"/>
                <a:gd name="T168" fmla="*/ 596 h 5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51" h="596">
                  <a:moveTo>
                    <a:pt x="0" y="595"/>
                  </a:moveTo>
                  <a:lnTo>
                    <a:pt x="12" y="574"/>
                  </a:lnTo>
                  <a:lnTo>
                    <a:pt x="29" y="548"/>
                  </a:lnTo>
                  <a:lnTo>
                    <a:pt x="48" y="518"/>
                  </a:lnTo>
                  <a:lnTo>
                    <a:pt x="73" y="483"/>
                  </a:lnTo>
                  <a:lnTo>
                    <a:pt x="99" y="449"/>
                  </a:lnTo>
                  <a:lnTo>
                    <a:pt x="126" y="414"/>
                  </a:lnTo>
                  <a:lnTo>
                    <a:pt x="156" y="380"/>
                  </a:lnTo>
                  <a:lnTo>
                    <a:pt x="186" y="348"/>
                  </a:lnTo>
                  <a:lnTo>
                    <a:pt x="217" y="322"/>
                  </a:lnTo>
                  <a:lnTo>
                    <a:pt x="249" y="298"/>
                  </a:lnTo>
                  <a:lnTo>
                    <a:pt x="251" y="296"/>
                  </a:lnTo>
                  <a:lnTo>
                    <a:pt x="258" y="290"/>
                  </a:lnTo>
                  <a:lnTo>
                    <a:pt x="268" y="281"/>
                  </a:lnTo>
                  <a:lnTo>
                    <a:pt x="281" y="269"/>
                  </a:lnTo>
                  <a:lnTo>
                    <a:pt x="293" y="251"/>
                  </a:lnTo>
                  <a:lnTo>
                    <a:pt x="311" y="235"/>
                  </a:lnTo>
                  <a:lnTo>
                    <a:pt x="327" y="216"/>
                  </a:lnTo>
                  <a:lnTo>
                    <a:pt x="341" y="195"/>
                  </a:lnTo>
                  <a:lnTo>
                    <a:pt x="357" y="174"/>
                  </a:lnTo>
                  <a:lnTo>
                    <a:pt x="367" y="152"/>
                  </a:lnTo>
                  <a:lnTo>
                    <a:pt x="378" y="131"/>
                  </a:lnTo>
                  <a:lnTo>
                    <a:pt x="389" y="113"/>
                  </a:lnTo>
                  <a:lnTo>
                    <a:pt x="399" y="98"/>
                  </a:lnTo>
                  <a:lnTo>
                    <a:pt x="408" y="83"/>
                  </a:lnTo>
                  <a:lnTo>
                    <a:pt x="413" y="69"/>
                  </a:lnTo>
                  <a:lnTo>
                    <a:pt x="422" y="56"/>
                  </a:lnTo>
                  <a:lnTo>
                    <a:pt x="426" y="43"/>
                  </a:lnTo>
                  <a:lnTo>
                    <a:pt x="433" y="30"/>
                  </a:lnTo>
                  <a:lnTo>
                    <a:pt x="437" y="16"/>
                  </a:lnTo>
                  <a:lnTo>
                    <a:pt x="438" y="0"/>
                  </a:lnTo>
                  <a:lnTo>
                    <a:pt x="438" y="5"/>
                  </a:lnTo>
                  <a:lnTo>
                    <a:pt x="443" y="25"/>
                  </a:lnTo>
                  <a:lnTo>
                    <a:pt x="445" y="50"/>
                  </a:lnTo>
                  <a:lnTo>
                    <a:pt x="447" y="83"/>
                  </a:lnTo>
                  <a:lnTo>
                    <a:pt x="450" y="122"/>
                  </a:lnTo>
                  <a:lnTo>
                    <a:pt x="450" y="161"/>
                  </a:lnTo>
                  <a:lnTo>
                    <a:pt x="447" y="203"/>
                  </a:lnTo>
                  <a:lnTo>
                    <a:pt x="443" y="244"/>
                  </a:lnTo>
                  <a:lnTo>
                    <a:pt x="435" y="277"/>
                  </a:lnTo>
                  <a:lnTo>
                    <a:pt x="420" y="309"/>
                  </a:lnTo>
                  <a:lnTo>
                    <a:pt x="401" y="336"/>
                  </a:lnTo>
                  <a:lnTo>
                    <a:pt x="373" y="366"/>
                  </a:lnTo>
                  <a:lnTo>
                    <a:pt x="341" y="397"/>
                  </a:lnTo>
                  <a:lnTo>
                    <a:pt x="306" y="426"/>
                  </a:lnTo>
                  <a:lnTo>
                    <a:pt x="268" y="454"/>
                  </a:lnTo>
                  <a:lnTo>
                    <a:pt x="232" y="481"/>
                  </a:lnTo>
                  <a:lnTo>
                    <a:pt x="194" y="504"/>
                  </a:lnTo>
                  <a:lnTo>
                    <a:pt x="162" y="525"/>
                  </a:lnTo>
                  <a:lnTo>
                    <a:pt x="135" y="541"/>
                  </a:lnTo>
                  <a:lnTo>
                    <a:pt x="113" y="551"/>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05" name="Freeform 142"/>
            <p:cNvSpPr>
              <a:spLocks/>
            </p:cNvSpPr>
            <p:nvPr/>
          </p:nvSpPr>
          <p:spPr bwMode="auto">
            <a:xfrm>
              <a:off x="3464" y="2063"/>
              <a:ext cx="453" cy="596"/>
            </a:xfrm>
            <a:custGeom>
              <a:avLst/>
              <a:gdLst>
                <a:gd name="T0" fmla="*/ 0 w 453"/>
                <a:gd name="T1" fmla="*/ 595 h 596"/>
                <a:gd name="T2" fmla="*/ 15 w 453"/>
                <a:gd name="T3" fmla="*/ 574 h 596"/>
                <a:gd name="T4" fmla="*/ 31 w 453"/>
                <a:gd name="T5" fmla="*/ 548 h 596"/>
                <a:gd name="T6" fmla="*/ 50 w 453"/>
                <a:gd name="T7" fmla="*/ 518 h 596"/>
                <a:gd name="T8" fmla="*/ 74 w 453"/>
                <a:gd name="T9" fmla="*/ 483 h 596"/>
                <a:gd name="T10" fmla="*/ 100 w 453"/>
                <a:gd name="T11" fmla="*/ 449 h 596"/>
                <a:gd name="T12" fmla="*/ 128 w 453"/>
                <a:gd name="T13" fmla="*/ 414 h 596"/>
                <a:gd name="T14" fmla="*/ 158 w 453"/>
                <a:gd name="T15" fmla="*/ 380 h 596"/>
                <a:gd name="T16" fmla="*/ 188 w 453"/>
                <a:gd name="T17" fmla="*/ 348 h 596"/>
                <a:gd name="T18" fmla="*/ 220 w 453"/>
                <a:gd name="T19" fmla="*/ 322 h 596"/>
                <a:gd name="T20" fmla="*/ 250 w 453"/>
                <a:gd name="T21" fmla="*/ 298 h 596"/>
                <a:gd name="T22" fmla="*/ 250 w 453"/>
                <a:gd name="T23" fmla="*/ 298 h 596"/>
                <a:gd name="T24" fmla="*/ 253 w 453"/>
                <a:gd name="T25" fmla="*/ 296 h 596"/>
                <a:gd name="T26" fmla="*/ 260 w 453"/>
                <a:gd name="T27" fmla="*/ 290 h 596"/>
                <a:gd name="T28" fmla="*/ 268 w 453"/>
                <a:gd name="T29" fmla="*/ 281 h 596"/>
                <a:gd name="T30" fmla="*/ 281 w 453"/>
                <a:gd name="T31" fmla="*/ 269 h 596"/>
                <a:gd name="T32" fmla="*/ 296 w 453"/>
                <a:gd name="T33" fmla="*/ 251 h 596"/>
                <a:gd name="T34" fmla="*/ 313 w 453"/>
                <a:gd name="T35" fmla="*/ 235 h 596"/>
                <a:gd name="T36" fmla="*/ 327 w 453"/>
                <a:gd name="T37" fmla="*/ 216 h 596"/>
                <a:gd name="T38" fmla="*/ 345 w 453"/>
                <a:gd name="T39" fmla="*/ 195 h 596"/>
                <a:gd name="T40" fmla="*/ 357 w 453"/>
                <a:gd name="T41" fmla="*/ 174 h 596"/>
                <a:gd name="T42" fmla="*/ 370 w 453"/>
                <a:gd name="T43" fmla="*/ 152 h 596"/>
                <a:gd name="T44" fmla="*/ 370 w 453"/>
                <a:gd name="T45" fmla="*/ 152 h 596"/>
                <a:gd name="T46" fmla="*/ 380 w 453"/>
                <a:gd name="T47" fmla="*/ 131 h 596"/>
                <a:gd name="T48" fmla="*/ 391 w 453"/>
                <a:gd name="T49" fmla="*/ 113 h 596"/>
                <a:gd name="T50" fmla="*/ 400 w 453"/>
                <a:gd name="T51" fmla="*/ 98 h 596"/>
                <a:gd name="T52" fmla="*/ 407 w 453"/>
                <a:gd name="T53" fmla="*/ 83 h 596"/>
                <a:gd name="T54" fmla="*/ 416 w 453"/>
                <a:gd name="T55" fmla="*/ 69 h 596"/>
                <a:gd name="T56" fmla="*/ 423 w 453"/>
                <a:gd name="T57" fmla="*/ 56 h 596"/>
                <a:gd name="T58" fmla="*/ 428 w 453"/>
                <a:gd name="T59" fmla="*/ 43 h 596"/>
                <a:gd name="T60" fmla="*/ 435 w 453"/>
                <a:gd name="T61" fmla="*/ 30 h 596"/>
                <a:gd name="T62" fmla="*/ 439 w 453"/>
                <a:gd name="T63" fmla="*/ 16 h 596"/>
                <a:gd name="T64" fmla="*/ 442 w 453"/>
                <a:gd name="T65" fmla="*/ 0 h 596"/>
                <a:gd name="T66" fmla="*/ 442 w 453"/>
                <a:gd name="T67" fmla="*/ 0 h 596"/>
                <a:gd name="T68" fmla="*/ 442 w 453"/>
                <a:gd name="T69" fmla="*/ 5 h 596"/>
                <a:gd name="T70" fmla="*/ 444 w 453"/>
                <a:gd name="T71" fmla="*/ 25 h 596"/>
                <a:gd name="T72" fmla="*/ 448 w 453"/>
                <a:gd name="T73" fmla="*/ 50 h 596"/>
                <a:gd name="T74" fmla="*/ 450 w 453"/>
                <a:gd name="T75" fmla="*/ 83 h 596"/>
                <a:gd name="T76" fmla="*/ 452 w 453"/>
                <a:gd name="T77" fmla="*/ 122 h 596"/>
                <a:gd name="T78" fmla="*/ 452 w 453"/>
                <a:gd name="T79" fmla="*/ 161 h 596"/>
                <a:gd name="T80" fmla="*/ 450 w 453"/>
                <a:gd name="T81" fmla="*/ 203 h 596"/>
                <a:gd name="T82" fmla="*/ 444 w 453"/>
                <a:gd name="T83" fmla="*/ 244 h 596"/>
                <a:gd name="T84" fmla="*/ 435 w 453"/>
                <a:gd name="T85" fmla="*/ 277 h 596"/>
                <a:gd name="T86" fmla="*/ 423 w 453"/>
                <a:gd name="T87" fmla="*/ 309 h 596"/>
                <a:gd name="T88" fmla="*/ 423 w 453"/>
                <a:gd name="T89" fmla="*/ 309 h 596"/>
                <a:gd name="T90" fmla="*/ 403 w 453"/>
                <a:gd name="T91" fmla="*/ 336 h 596"/>
                <a:gd name="T92" fmla="*/ 377 w 453"/>
                <a:gd name="T93" fmla="*/ 366 h 596"/>
                <a:gd name="T94" fmla="*/ 345 w 453"/>
                <a:gd name="T95" fmla="*/ 397 h 596"/>
                <a:gd name="T96" fmla="*/ 308 w 453"/>
                <a:gd name="T97" fmla="*/ 426 h 596"/>
                <a:gd name="T98" fmla="*/ 271 w 453"/>
                <a:gd name="T99" fmla="*/ 454 h 596"/>
                <a:gd name="T100" fmla="*/ 232 w 453"/>
                <a:gd name="T101" fmla="*/ 481 h 596"/>
                <a:gd name="T102" fmla="*/ 197 w 453"/>
                <a:gd name="T103" fmla="*/ 504 h 596"/>
                <a:gd name="T104" fmla="*/ 165 w 453"/>
                <a:gd name="T105" fmla="*/ 525 h 596"/>
                <a:gd name="T106" fmla="*/ 137 w 453"/>
                <a:gd name="T107" fmla="*/ 541 h 596"/>
                <a:gd name="T108" fmla="*/ 116 w 453"/>
                <a:gd name="T109" fmla="*/ 551 h 596"/>
                <a:gd name="T110" fmla="*/ 0 w 453"/>
                <a:gd name="T111" fmla="*/ 595 h 5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53"/>
                <a:gd name="T169" fmla="*/ 0 h 596"/>
                <a:gd name="T170" fmla="*/ 453 w 453"/>
                <a:gd name="T171" fmla="*/ 596 h 5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53" h="596">
                  <a:moveTo>
                    <a:pt x="0" y="595"/>
                  </a:moveTo>
                  <a:lnTo>
                    <a:pt x="15" y="574"/>
                  </a:lnTo>
                  <a:lnTo>
                    <a:pt x="31" y="548"/>
                  </a:lnTo>
                  <a:lnTo>
                    <a:pt x="50" y="518"/>
                  </a:lnTo>
                  <a:lnTo>
                    <a:pt x="74" y="483"/>
                  </a:lnTo>
                  <a:lnTo>
                    <a:pt x="100" y="449"/>
                  </a:lnTo>
                  <a:lnTo>
                    <a:pt x="128" y="414"/>
                  </a:lnTo>
                  <a:lnTo>
                    <a:pt x="158" y="380"/>
                  </a:lnTo>
                  <a:lnTo>
                    <a:pt x="188" y="348"/>
                  </a:lnTo>
                  <a:lnTo>
                    <a:pt x="220" y="322"/>
                  </a:lnTo>
                  <a:lnTo>
                    <a:pt x="250" y="298"/>
                  </a:lnTo>
                  <a:lnTo>
                    <a:pt x="253" y="296"/>
                  </a:lnTo>
                  <a:lnTo>
                    <a:pt x="260" y="290"/>
                  </a:lnTo>
                  <a:lnTo>
                    <a:pt x="268" y="281"/>
                  </a:lnTo>
                  <a:lnTo>
                    <a:pt x="281" y="269"/>
                  </a:lnTo>
                  <a:lnTo>
                    <a:pt x="296" y="251"/>
                  </a:lnTo>
                  <a:lnTo>
                    <a:pt x="313" y="235"/>
                  </a:lnTo>
                  <a:lnTo>
                    <a:pt x="327" y="216"/>
                  </a:lnTo>
                  <a:lnTo>
                    <a:pt x="345" y="195"/>
                  </a:lnTo>
                  <a:lnTo>
                    <a:pt x="357" y="174"/>
                  </a:lnTo>
                  <a:lnTo>
                    <a:pt x="370" y="152"/>
                  </a:lnTo>
                  <a:lnTo>
                    <a:pt x="380" y="131"/>
                  </a:lnTo>
                  <a:lnTo>
                    <a:pt x="391" y="113"/>
                  </a:lnTo>
                  <a:lnTo>
                    <a:pt x="400" y="98"/>
                  </a:lnTo>
                  <a:lnTo>
                    <a:pt x="407" y="83"/>
                  </a:lnTo>
                  <a:lnTo>
                    <a:pt x="416" y="69"/>
                  </a:lnTo>
                  <a:lnTo>
                    <a:pt x="423" y="56"/>
                  </a:lnTo>
                  <a:lnTo>
                    <a:pt x="428" y="43"/>
                  </a:lnTo>
                  <a:lnTo>
                    <a:pt x="435" y="30"/>
                  </a:lnTo>
                  <a:lnTo>
                    <a:pt x="439" y="16"/>
                  </a:lnTo>
                  <a:lnTo>
                    <a:pt x="442" y="0"/>
                  </a:lnTo>
                  <a:lnTo>
                    <a:pt x="442" y="5"/>
                  </a:lnTo>
                  <a:lnTo>
                    <a:pt x="444" y="25"/>
                  </a:lnTo>
                  <a:lnTo>
                    <a:pt x="448" y="50"/>
                  </a:lnTo>
                  <a:lnTo>
                    <a:pt x="450" y="83"/>
                  </a:lnTo>
                  <a:lnTo>
                    <a:pt x="452" y="122"/>
                  </a:lnTo>
                  <a:lnTo>
                    <a:pt x="452" y="161"/>
                  </a:lnTo>
                  <a:lnTo>
                    <a:pt x="450" y="203"/>
                  </a:lnTo>
                  <a:lnTo>
                    <a:pt x="444" y="244"/>
                  </a:lnTo>
                  <a:lnTo>
                    <a:pt x="435" y="277"/>
                  </a:lnTo>
                  <a:lnTo>
                    <a:pt x="423" y="309"/>
                  </a:lnTo>
                  <a:lnTo>
                    <a:pt x="403" y="336"/>
                  </a:lnTo>
                  <a:lnTo>
                    <a:pt x="377" y="366"/>
                  </a:lnTo>
                  <a:lnTo>
                    <a:pt x="345" y="397"/>
                  </a:lnTo>
                  <a:lnTo>
                    <a:pt x="308" y="426"/>
                  </a:lnTo>
                  <a:lnTo>
                    <a:pt x="271" y="454"/>
                  </a:lnTo>
                  <a:lnTo>
                    <a:pt x="232" y="481"/>
                  </a:lnTo>
                  <a:lnTo>
                    <a:pt x="197" y="504"/>
                  </a:lnTo>
                  <a:lnTo>
                    <a:pt x="165" y="525"/>
                  </a:lnTo>
                  <a:lnTo>
                    <a:pt x="137" y="541"/>
                  </a:lnTo>
                  <a:lnTo>
                    <a:pt x="116" y="551"/>
                  </a:lnTo>
                  <a:lnTo>
                    <a:pt x="0" y="595"/>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06" name="Freeform 143"/>
            <p:cNvSpPr>
              <a:spLocks/>
            </p:cNvSpPr>
            <p:nvPr/>
          </p:nvSpPr>
          <p:spPr bwMode="auto">
            <a:xfrm>
              <a:off x="3464" y="2063"/>
              <a:ext cx="453" cy="596"/>
            </a:xfrm>
            <a:custGeom>
              <a:avLst/>
              <a:gdLst>
                <a:gd name="T0" fmla="*/ 0 w 453"/>
                <a:gd name="T1" fmla="*/ 595 h 596"/>
                <a:gd name="T2" fmla="*/ 15 w 453"/>
                <a:gd name="T3" fmla="*/ 574 h 596"/>
                <a:gd name="T4" fmla="*/ 31 w 453"/>
                <a:gd name="T5" fmla="*/ 548 h 596"/>
                <a:gd name="T6" fmla="*/ 50 w 453"/>
                <a:gd name="T7" fmla="*/ 518 h 596"/>
                <a:gd name="T8" fmla="*/ 74 w 453"/>
                <a:gd name="T9" fmla="*/ 483 h 596"/>
                <a:gd name="T10" fmla="*/ 100 w 453"/>
                <a:gd name="T11" fmla="*/ 449 h 596"/>
                <a:gd name="T12" fmla="*/ 128 w 453"/>
                <a:gd name="T13" fmla="*/ 414 h 596"/>
                <a:gd name="T14" fmla="*/ 158 w 453"/>
                <a:gd name="T15" fmla="*/ 380 h 596"/>
                <a:gd name="T16" fmla="*/ 188 w 453"/>
                <a:gd name="T17" fmla="*/ 348 h 596"/>
                <a:gd name="T18" fmla="*/ 220 w 453"/>
                <a:gd name="T19" fmla="*/ 322 h 596"/>
                <a:gd name="T20" fmla="*/ 250 w 453"/>
                <a:gd name="T21" fmla="*/ 298 h 596"/>
                <a:gd name="T22" fmla="*/ 250 w 453"/>
                <a:gd name="T23" fmla="*/ 298 h 596"/>
                <a:gd name="T24" fmla="*/ 253 w 453"/>
                <a:gd name="T25" fmla="*/ 296 h 596"/>
                <a:gd name="T26" fmla="*/ 260 w 453"/>
                <a:gd name="T27" fmla="*/ 290 h 596"/>
                <a:gd name="T28" fmla="*/ 268 w 453"/>
                <a:gd name="T29" fmla="*/ 281 h 596"/>
                <a:gd name="T30" fmla="*/ 281 w 453"/>
                <a:gd name="T31" fmla="*/ 269 h 596"/>
                <a:gd name="T32" fmla="*/ 296 w 453"/>
                <a:gd name="T33" fmla="*/ 251 h 596"/>
                <a:gd name="T34" fmla="*/ 313 w 453"/>
                <a:gd name="T35" fmla="*/ 235 h 596"/>
                <a:gd name="T36" fmla="*/ 327 w 453"/>
                <a:gd name="T37" fmla="*/ 216 h 596"/>
                <a:gd name="T38" fmla="*/ 345 w 453"/>
                <a:gd name="T39" fmla="*/ 195 h 596"/>
                <a:gd name="T40" fmla="*/ 357 w 453"/>
                <a:gd name="T41" fmla="*/ 174 h 596"/>
                <a:gd name="T42" fmla="*/ 370 w 453"/>
                <a:gd name="T43" fmla="*/ 152 h 596"/>
                <a:gd name="T44" fmla="*/ 370 w 453"/>
                <a:gd name="T45" fmla="*/ 152 h 596"/>
                <a:gd name="T46" fmla="*/ 380 w 453"/>
                <a:gd name="T47" fmla="*/ 131 h 596"/>
                <a:gd name="T48" fmla="*/ 391 w 453"/>
                <a:gd name="T49" fmla="*/ 113 h 596"/>
                <a:gd name="T50" fmla="*/ 400 w 453"/>
                <a:gd name="T51" fmla="*/ 98 h 596"/>
                <a:gd name="T52" fmla="*/ 407 w 453"/>
                <a:gd name="T53" fmla="*/ 83 h 596"/>
                <a:gd name="T54" fmla="*/ 416 w 453"/>
                <a:gd name="T55" fmla="*/ 69 h 596"/>
                <a:gd name="T56" fmla="*/ 423 w 453"/>
                <a:gd name="T57" fmla="*/ 56 h 596"/>
                <a:gd name="T58" fmla="*/ 428 w 453"/>
                <a:gd name="T59" fmla="*/ 43 h 596"/>
                <a:gd name="T60" fmla="*/ 435 w 453"/>
                <a:gd name="T61" fmla="*/ 30 h 596"/>
                <a:gd name="T62" fmla="*/ 439 w 453"/>
                <a:gd name="T63" fmla="*/ 16 h 596"/>
                <a:gd name="T64" fmla="*/ 442 w 453"/>
                <a:gd name="T65" fmla="*/ 0 h 596"/>
                <a:gd name="T66" fmla="*/ 442 w 453"/>
                <a:gd name="T67" fmla="*/ 0 h 596"/>
                <a:gd name="T68" fmla="*/ 442 w 453"/>
                <a:gd name="T69" fmla="*/ 5 h 596"/>
                <a:gd name="T70" fmla="*/ 444 w 453"/>
                <a:gd name="T71" fmla="*/ 25 h 596"/>
                <a:gd name="T72" fmla="*/ 448 w 453"/>
                <a:gd name="T73" fmla="*/ 50 h 596"/>
                <a:gd name="T74" fmla="*/ 450 w 453"/>
                <a:gd name="T75" fmla="*/ 83 h 596"/>
                <a:gd name="T76" fmla="*/ 452 w 453"/>
                <a:gd name="T77" fmla="*/ 122 h 596"/>
                <a:gd name="T78" fmla="*/ 452 w 453"/>
                <a:gd name="T79" fmla="*/ 161 h 596"/>
                <a:gd name="T80" fmla="*/ 450 w 453"/>
                <a:gd name="T81" fmla="*/ 203 h 596"/>
                <a:gd name="T82" fmla="*/ 444 w 453"/>
                <a:gd name="T83" fmla="*/ 244 h 596"/>
                <a:gd name="T84" fmla="*/ 435 w 453"/>
                <a:gd name="T85" fmla="*/ 277 h 596"/>
                <a:gd name="T86" fmla="*/ 423 w 453"/>
                <a:gd name="T87" fmla="*/ 309 h 596"/>
                <a:gd name="T88" fmla="*/ 423 w 453"/>
                <a:gd name="T89" fmla="*/ 309 h 596"/>
                <a:gd name="T90" fmla="*/ 403 w 453"/>
                <a:gd name="T91" fmla="*/ 336 h 596"/>
                <a:gd name="T92" fmla="*/ 377 w 453"/>
                <a:gd name="T93" fmla="*/ 366 h 596"/>
                <a:gd name="T94" fmla="*/ 345 w 453"/>
                <a:gd name="T95" fmla="*/ 397 h 596"/>
                <a:gd name="T96" fmla="*/ 308 w 453"/>
                <a:gd name="T97" fmla="*/ 426 h 596"/>
                <a:gd name="T98" fmla="*/ 271 w 453"/>
                <a:gd name="T99" fmla="*/ 454 h 596"/>
                <a:gd name="T100" fmla="*/ 232 w 453"/>
                <a:gd name="T101" fmla="*/ 481 h 596"/>
                <a:gd name="T102" fmla="*/ 197 w 453"/>
                <a:gd name="T103" fmla="*/ 504 h 596"/>
                <a:gd name="T104" fmla="*/ 165 w 453"/>
                <a:gd name="T105" fmla="*/ 525 h 596"/>
                <a:gd name="T106" fmla="*/ 137 w 453"/>
                <a:gd name="T107" fmla="*/ 541 h 596"/>
                <a:gd name="T108" fmla="*/ 116 w 453"/>
                <a:gd name="T109" fmla="*/ 551 h 59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53"/>
                <a:gd name="T166" fmla="*/ 0 h 596"/>
                <a:gd name="T167" fmla="*/ 453 w 453"/>
                <a:gd name="T168" fmla="*/ 596 h 59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53" h="596">
                  <a:moveTo>
                    <a:pt x="0" y="595"/>
                  </a:moveTo>
                  <a:lnTo>
                    <a:pt x="15" y="574"/>
                  </a:lnTo>
                  <a:lnTo>
                    <a:pt x="31" y="548"/>
                  </a:lnTo>
                  <a:lnTo>
                    <a:pt x="50" y="518"/>
                  </a:lnTo>
                  <a:lnTo>
                    <a:pt x="74" y="483"/>
                  </a:lnTo>
                  <a:lnTo>
                    <a:pt x="100" y="449"/>
                  </a:lnTo>
                  <a:lnTo>
                    <a:pt x="128" y="414"/>
                  </a:lnTo>
                  <a:lnTo>
                    <a:pt x="158" y="380"/>
                  </a:lnTo>
                  <a:lnTo>
                    <a:pt x="188" y="348"/>
                  </a:lnTo>
                  <a:lnTo>
                    <a:pt x="220" y="322"/>
                  </a:lnTo>
                  <a:lnTo>
                    <a:pt x="250" y="298"/>
                  </a:lnTo>
                  <a:lnTo>
                    <a:pt x="253" y="296"/>
                  </a:lnTo>
                  <a:lnTo>
                    <a:pt x="260" y="290"/>
                  </a:lnTo>
                  <a:lnTo>
                    <a:pt x="268" y="281"/>
                  </a:lnTo>
                  <a:lnTo>
                    <a:pt x="281" y="269"/>
                  </a:lnTo>
                  <a:lnTo>
                    <a:pt x="296" y="251"/>
                  </a:lnTo>
                  <a:lnTo>
                    <a:pt x="313" y="235"/>
                  </a:lnTo>
                  <a:lnTo>
                    <a:pt x="327" y="216"/>
                  </a:lnTo>
                  <a:lnTo>
                    <a:pt x="345" y="195"/>
                  </a:lnTo>
                  <a:lnTo>
                    <a:pt x="357" y="174"/>
                  </a:lnTo>
                  <a:lnTo>
                    <a:pt x="370" y="152"/>
                  </a:lnTo>
                  <a:lnTo>
                    <a:pt x="380" y="131"/>
                  </a:lnTo>
                  <a:lnTo>
                    <a:pt x="391" y="113"/>
                  </a:lnTo>
                  <a:lnTo>
                    <a:pt x="400" y="98"/>
                  </a:lnTo>
                  <a:lnTo>
                    <a:pt x="407" y="83"/>
                  </a:lnTo>
                  <a:lnTo>
                    <a:pt x="416" y="69"/>
                  </a:lnTo>
                  <a:lnTo>
                    <a:pt x="423" y="56"/>
                  </a:lnTo>
                  <a:lnTo>
                    <a:pt x="428" y="43"/>
                  </a:lnTo>
                  <a:lnTo>
                    <a:pt x="435" y="30"/>
                  </a:lnTo>
                  <a:lnTo>
                    <a:pt x="439" y="16"/>
                  </a:lnTo>
                  <a:lnTo>
                    <a:pt x="442" y="0"/>
                  </a:lnTo>
                  <a:lnTo>
                    <a:pt x="442" y="5"/>
                  </a:lnTo>
                  <a:lnTo>
                    <a:pt x="444" y="25"/>
                  </a:lnTo>
                  <a:lnTo>
                    <a:pt x="448" y="50"/>
                  </a:lnTo>
                  <a:lnTo>
                    <a:pt x="450" y="83"/>
                  </a:lnTo>
                  <a:lnTo>
                    <a:pt x="452" y="122"/>
                  </a:lnTo>
                  <a:lnTo>
                    <a:pt x="452" y="161"/>
                  </a:lnTo>
                  <a:lnTo>
                    <a:pt x="450" y="203"/>
                  </a:lnTo>
                  <a:lnTo>
                    <a:pt x="444" y="244"/>
                  </a:lnTo>
                  <a:lnTo>
                    <a:pt x="435" y="277"/>
                  </a:lnTo>
                  <a:lnTo>
                    <a:pt x="423" y="309"/>
                  </a:lnTo>
                  <a:lnTo>
                    <a:pt x="403" y="336"/>
                  </a:lnTo>
                  <a:lnTo>
                    <a:pt x="377" y="366"/>
                  </a:lnTo>
                  <a:lnTo>
                    <a:pt x="345" y="397"/>
                  </a:lnTo>
                  <a:lnTo>
                    <a:pt x="308" y="426"/>
                  </a:lnTo>
                  <a:lnTo>
                    <a:pt x="271" y="454"/>
                  </a:lnTo>
                  <a:lnTo>
                    <a:pt x="232" y="481"/>
                  </a:lnTo>
                  <a:lnTo>
                    <a:pt x="197" y="504"/>
                  </a:lnTo>
                  <a:lnTo>
                    <a:pt x="165" y="525"/>
                  </a:lnTo>
                  <a:lnTo>
                    <a:pt x="137" y="541"/>
                  </a:lnTo>
                  <a:lnTo>
                    <a:pt x="116" y="551"/>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07" name="Freeform 144"/>
            <p:cNvSpPr>
              <a:spLocks/>
            </p:cNvSpPr>
            <p:nvPr/>
          </p:nvSpPr>
          <p:spPr bwMode="auto">
            <a:xfrm>
              <a:off x="3350" y="2291"/>
              <a:ext cx="554" cy="523"/>
            </a:xfrm>
            <a:custGeom>
              <a:avLst/>
              <a:gdLst>
                <a:gd name="T0" fmla="*/ 14 w 554"/>
                <a:gd name="T1" fmla="*/ 498 h 523"/>
                <a:gd name="T2" fmla="*/ 55 w 554"/>
                <a:gd name="T3" fmla="*/ 441 h 523"/>
                <a:gd name="T4" fmla="*/ 107 w 554"/>
                <a:gd name="T5" fmla="*/ 379 h 523"/>
                <a:gd name="T6" fmla="*/ 168 w 554"/>
                <a:gd name="T7" fmla="*/ 315 h 523"/>
                <a:gd name="T8" fmla="*/ 234 w 554"/>
                <a:gd name="T9" fmla="*/ 261 h 523"/>
                <a:gd name="T10" fmla="*/ 267 w 554"/>
                <a:gd name="T11" fmla="*/ 238 h 523"/>
                <a:gd name="T12" fmla="*/ 335 w 554"/>
                <a:gd name="T13" fmla="*/ 197 h 523"/>
                <a:gd name="T14" fmla="*/ 403 w 554"/>
                <a:gd name="T15" fmla="*/ 151 h 523"/>
                <a:gd name="T16" fmla="*/ 464 w 554"/>
                <a:gd name="T17" fmla="*/ 103 h 523"/>
                <a:gd name="T18" fmla="*/ 513 w 554"/>
                <a:gd name="T19" fmla="*/ 52 h 523"/>
                <a:gd name="T20" fmla="*/ 546 w 554"/>
                <a:gd name="T21" fmla="*/ 0 h 523"/>
                <a:gd name="T22" fmla="*/ 546 w 554"/>
                <a:gd name="T23" fmla="*/ 2 h 523"/>
                <a:gd name="T24" fmla="*/ 548 w 554"/>
                <a:gd name="T25" fmla="*/ 15 h 523"/>
                <a:gd name="T26" fmla="*/ 553 w 554"/>
                <a:gd name="T27" fmla="*/ 38 h 523"/>
                <a:gd name="T28" fmla="*/ 553 w 554"/>
                <a:gd name="T29" fmla="*/ 68 h 523"/>
                <a:gd name="T30" fmla="*/ 550 w 554"/>
                <a:gd name="T31" fmla="*/ 96 h 523"/>
                <a:gd name="T32" fmla="*/ 546 w 554"/>
                <a:gd name="T33" fmla="*/ 112 h 523"/>
                <a:gd name="T34" fmla="*/ 536 w 554"/>
                <a:gd name="T35" fmla="*/ 143 h 523"/>
                <a:gd name="T36" fmla="*/ 521 w 554"/>
                <a:gd name="T37" fmla="*/ 176 h 523"/>
                <a:gd name="T38" fmla="*/ 504 w 554"/>
                <a:gd name="T39" fmla="*/ 210 h 523"/>
                <a:gd name="T40" fmla="*/ 481 w 554"/>
                <a:gd name="T41" fmla="*/ 242 h 523"/>
                <a:gd name="T42" fmla="*/ 453 w 554"/>
                <a:gd name="T43" fmla="*/ 267 h 523"/>
                <a:gd name="T44" fmla="*/ 435 w 554"/>
                <a:gd name="T45" fmla="*/ 280 h 523"/>
                <a:gd name="T46" fmla="*/ 382 w 554"/>
                <a:gd name="T47" fmla="*/ 312 h 523"/>
                <a:gd name="T48" fmla="*/ 318 w 554"/>
                <a:gd name="T49" fmla="*/ 345 h 523"/>
                <a:gd name="T50" fmla="*/ 255 w 554"/>
                <a:gd name="T51" fmla="*/ 381 h 523"/>
                <a:gd name="T52" fmla="*/ 200 w 554"/>
                <a:gd name="T53" fmla="*/ 408 h 523"/>
                <a:gd name="T54" fmla="*/ 181 w 554"/>
                <a:gd name="T55" fmla="*/ 420 h 523"/>
                <a:gd name="T56" fmla="*/ 147 w 554"/>
                <a:gd name="T57" fmla="*/ 441 h 523"/>
                <a:gd name="T58" fmla="*/ 113 w 554"/>
                <a:gd name="T59" fmla="*/ 462 h 523"/>
                <a:gd name="T60" fmla="*/ 84 w 554"/>
                <a:gd name="T61" fmla="*/ 482 h 523"/>
                <a:gd name="T62" fmla="*/ 61 w 554"/>
                <a:gd name="T63" fmla="*/ 498 h 523"/>
                <a:gd name="T64" fmla="*/ 46 w 554"/>
                <a:gd name="T65" fmla="*/ 511 h 5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4"/>
                <a:gd name="T100" fmla="*/ 0 h 523"/>
                <a:gd name="T101" fmla="*/ 554 w 554"/>
                <a:gd name="T102" fmla="*/ 523 h 5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4" h="523">
                  <a:moveTo>
                    <a:pt x="0" y="522"/>
                  </a:moveTo>
                  <a:lnTo>
                    <a:pt x="14" y="498"/>
                  </a:lnTo>
                  <a:lnTo>
                    <a:pt x="34" y="471"/>
                  </a:lnTo>
                  <a:lnTo>
                    <a:pt x="55" y="441"/>
                  </a:lnTo>
                  <a:lnTo>
                    <a:pt x="80" y="411"/>
                  </a:lnTo>
                  <a:lnTo>
                    <a:pt x="107" y="379"/>
                  </a:lnTo>
                  <a:lnTo>
                    <a:pt x="137" y="347"/>
                  </a:lnTo>
                  <a:lnTo>
                    <a:pt x="168" y="315"/>
                  </a:lnTo>
                  <a:lnTo>
                    <a:pt x="200" y="286"/>
                  </a:lnTo>
                  <a:lnTo>
                    <a:pt x="234" y="261"/>
                  </a:lnTo>
                  <a:lnTo>
                    <a:pt x="267" y="238"/>
                  </a:lnTo>
                  <a:lnTo>
                    <a:pt x="301" y="218"/>
                  </a:lnTo>
                  <a:lnTo>
                    <a:pt x="335" y="197"/>
                  </a:lnTo>
                  <a:lnTo>
                    <a:pt x="369" y="174"/>
                  </a:lnTo>
                  <a:lnTo>
                    <a:pt x="403" y="151"/>
                  </a:lnTo>
                  <a:lnTo>
                    <a:pt x="435" y="128"/>
                  </a:lnTo>
                  <a:lnTo>
                    <a:pt x="464" y="103"/>
                  </a:lnTo>
                  <a:lnTo>
                    <a:pt x="491" y="78"/>
                  </a:lnTo>
                  <a:lnTo>
                    <a:pt x="513" y="52"/>
                  </a:lnTo>
                  <a:lnTo>
                    <a:pt x="534" y="27"/>
                  </a:lnTo>
                  <a:lnTo>
                    <a:pt x="546" y="0"/>
                  </a:lnTo>
                  <a:lnTo>
                    <a:pt x="546" y="2"/>
                  </a:lnTo>
                  <a:lnTo>
                    <a:pt x="548" y="8"/>
                  </a:lnTo>
                  <a:lnTo>
                    <a:pt x="548" y="15"/>
                  </a:lnTo>
                  <a:lnTo>
                    <a:pt x="550" y="25"/>
                  </a:lnTo>
                  <a:lnTo>
                    <a:pt x="553" y="38"/>
                  </a:lnTo>
                  <a:lnTo>
                    <a:pt x="553" y="50"/>
                  </a:lnTo>
                  <a:lnTo>
                    <a:pt x="553" y="68"/>
                  </a:lnTo>
                  <a:lnTo>
                    <a:pt x="553" y="82"/>
                  </a:lnTo>
                  <a:lnTo>
                    <a:pt x="550" y="96"/>
                  </a:lnTo>
                  <a:lnTo>
                    <a:pt x="546" y="112"/>
                  </a:lnTo>
                  <a:lnTo>
                    <a:pt x="541" y="126"/>
                  </a:lnTo>
                  <a:lnTo>
                    <a:pt x="536" y="143"/>
                  </a:lnTo>
                  <a:lnTo>
                    <a:pt x="529" y="160"/>
                  </a:lnTo>
                  <a:lnTo>
                    <a:pt x="521" y="176"/>
                  </a:lnTo>
                  <a:lnTo>
                    <a:pt x="513" y="193"/>
                  </a:lnTo>
                  <a:lnTo>
                    <a:pt x="504" y="210"/>
                  </a:lnTo>
                  <a:lnTo>
                    <a:pt x="493" y="227"/>
                  </a:lnTo>
                  <a:lnTo>
                    <a:pt x="481" y="242"/>
                  </a:lnTo>
                  <a:lnTo>
                    <a:pt x="468" y="257"/>
                  </a:lnTo>
                  <a:lnTo>
                    <a:pt x="453" y="267"/>
                  </a:lnTo>
                  <a:lnTo>
                    <a:pt x="435" y="280"/>
                  </a:lnTo>
                  <a:lnTo>
                    <a:pt x="411" y="294"/>
                  </a:lnTo>
                  <a:lnTo>
                    <a:pt x="382" y="312"/>
                  </a:lnTo>
                  <a:lnTo>
                    <a:pt x="350" y="328"/>
                  </a:lnTo>
                  <a:lnTo>
                    <a:pt x="318" y="345"/>
                  </a:lnTo>
                  <a:lnTo>
                    <a:pt x="287" y="364"/>
                  </a:lnTo>
                  <a:lnTo>
                    <a:pt x="255" y="381"/>
                  </a:lnTo>
                  <a:lnTo>
                    <a:pt x="225" y="395"/>
                  </a:lnTo>
                  <a:lnTo>
                    <a:pt x="200" y="408"/>
                  </a:lnTo>
                  <a:lnTo>
                    <a:pt x="181" y="420"/>
                  </a:lnTo>
                  <a:lnTo>
                    <a:pt x="164" y="431"/>
                  </a:lnTo>
                  <a:lnTo>
                    <a:pt x="147" y="441"/>
                  </a:lnTo>
                  <a:lnTo>
                    <a:pt x="131" y="452"/>
                  </a:lnTo>
                  <a:lnTo>
                    <a:pt x="113" y="462"/>
                  </a:lnTo>
                  <a:lnTo>
                    <a:pt x="99" y="471"/>
                  </a:lnTo>
                  <a:lnTo>
                    <a:pt x="84" y="482"/>
                  </a:lnTo>
                  <a:lnTo>
                    <a:pt x="71" y="490"/>
                  </a:lnTo>
                  <a:lnTo>
                    <a:pt x="61" y="498"/>
                  </a:lnTo>
                  <a:lnTo>
                    <a:pt x="52" y="505"/>
                  </a:lnTo>
                  <a:lnTo>
                    <a:pt x="46" y="511"/>
                  </a:lnTo>
                  <a:lnTo>
                    <a:pt x="0" y="522"/>
                  </a:lnTo>
                </a:path>
              </a:pathLst>
            </a:custGeom>
            <a:solidFill>
              <a:srgbClr val="3B5959"/>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08" name="Freeform 145"/>
            <p:cNvSpPr>
              <a:spLocks/>
            </p:cNvSpPr>
            <p:nvPr/>
          </p:nvSpPr>
          <p:spPr bwMode="auto">
            <a:xfrm>
              <a:off x="3350" y="2291"/>
              <a:ext cx="554" cy="523"/>
            </a:xfrm>
            <a:custGeom>
              <a:avLst/>
              <a:gdLst>
                <a:gd name="T0" fmla="*/ 14 w 554"/>
                <a:gd name="T1" fmla="*/ 498 h 523"/>
                <a:gd name="T2" fmla="*/ 55 w 554"/>
                <a:gd name="T3" fmla="*/ 441 h 523"/>
                <a:gd name="T4" fmla="*/ 107 w 554"/>
                <a:gd name="T5" fmla="*/ 379 h 523"/>
                <a:gd name="T6" fmla="*/ 168 w 554"/>
                <a:gd name="T7" fmla="*/ 315 h 523"/>
                <a:gd name="T8" fmla="*/ 234 w 554"/>
                <a:gd name="T9" fmla="*/ 261 h 523"/>
                <a:gd name="T10" fmla="*/ 267 w 554"/>
                <a:gd name="T11" fmla="*/ 238 h 523"/>
                <a:gd name="T12" fmla="*/ 335 w 554"/>
                <a:gd name="T13" fmla="*/ 197 h 523"/>
                <a:gd name="T14" fmla="*/ 403 w 554"/>
                <a:gd name="T15" fmla="*/ 151 h 523"/>
                <a:gd name="T16" fmla="*/ 464 w 554"/>
                <a:gd name="T17" fmla="*/ 103 h 523"/>
                <a:gd name="T18" fmla="*/ 513 w 554"/>
                <a:gd name="T19" fmla="*/ 52 h 523"/>
                <a:gd name="T20" fmla="*/ 546 w 554"/>
                <a:gd name="T21" fmla="*/ 0 h 523"/>
                <a:gd name="T22" fmla="*/ 546 w 554"/>
                <a:gd name="T23" fmla="*/ 2 h 523"/>
                <a:gd name="T24" fmla="*/ 548 w 554"/>
                <a:gd name="T25" fmla="*/ 15 h 523"/>
                <a:gd name="T26" fmla="*/ 553 w 554"/>
                <a:gd name="T27" fmla="*/ 38 h 523"/>
                <a:gd name="T28" fmla="*/ 553 w 554"/>
                <a:gd name="T29" fmla="*/ 68 h 523"/>
                <a:gd name="T30" fmla="*/ 550 w 554"/>
                <a:gd name="T31" fmla="*/ 96 h 523"/>
                <a:gd name="T32" fmla="*/ 546 w 554"/>
                <a:gd name="T33" fmla="*/ 112 h 523"/>
                <a:gd name="T34" fmla="*/ 536 w 554"/>
                <a:gd name="T35" fmla="*/ 143 h 523"/>
                <a:gd name="T36" fmla="*/ 521 w 554"/>
                <a:gd name="T37" fmla="*/ 176 h 523"/>
                <a:gd name="T38" fmla="*/ 504 w 554"/>
                <a:gd name="T39" fmla="*/ 210 h 523"/>
                <a:gd name="T40" fmla="*/ 481 w 554"/>
                <a:gd name="T41" fmla="*/ 242 h 523"/>
                <a:gd name="T42" fmla="*/ 453 w 554"/>
                <a:gd name="T43" fmla="*/ 267 h 523"/>
                <a:gd name="T44" fmla="*/ 435 w 554"/>
                <a:gd name="T45" fmla="*/ 280 h 523"/>
                <a:gd name="T46" fmla="*/ 382 w 554"/>
                <a:gd name="T47" fmla="*/ 312 h 523"/>
                <a:gd name="T48" fmla="*/ 318 w 554"/>
                <a:gd name="T49" fmla="*/ 345 h 523"/>
                <a:gd name="T50" fmla="*/ 255 w 554"/>
                <a:gd name="T51" fmla="*/ 381 h 523"/>
                <a:gd name="T52" fmla="*/ 200 w 554"/>
                <a:gd name="T53" fmla="*/ 408 h 523"/>
                <a:gd name="T54" fmla="*/ 181 w 554"/>
                <a:gd name="T55" fmla="*/ 420 h 523"/>
                <a:gd name="T56" fmla="*/ 147 w 554"/>
                <a:gd name="T57" fmla="*/ 441 h 523"/>
                <a:gd name="T58" fmla="*/ 113 w 554"/>
                <a:gd name="T59" fmla="*/ 462 h 523"/>
                <a:gd name="T60" fmla="*/ 84 w 554"/>
                <a:gd name="T61" fmla="*/ 482 h 523"/>
                <a:gd name="T62" fmla="*/ 61 w 554"/>
                <a:gd name="T63" fmla="*/ 498 h 523"/>
                <a:gd name="T64" fmla="*/ 46 w 554"/>
                <a:gd name="T65" fmla="*/ 511 h 5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4"/>
                <a:gd name="T100" fmla="*/ 0 h 523"/>
                <a:gd name="T101" fmla="*/ 554 w 554"/>
                <a:gd name="T102" fmla="*/ 523 h 5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4" h="523">
                  <a:moveTo>
                    <a:pt x="0" y="522"/>
                  </a:moveTo>
                  <a:lnTo>
                    <a:pt x="14" y="498"/>
                  </a:lnTo>
                  <a:lnTo>
                    <a:pt x="34" y="471"/>
                  </a:lnTo>
                  <a:lnTo>
                    <a:pt x="55" y="441"/>
                  </a:lnTo>
                  <a:lnTo>
                    <a:pt x="80" y="411"/>
                  </a:lnTo>
                  <a:lnTo>
                    <a:pt x="107" y="379"/>
                  </a:lnTo>
                  <a:lnTo>
                    <a:pt x="137" y="347"/>
                  </a:lnTo>
                  <a:lnTo>
                    <a:pt x="168" y="315"/>
                  </a:lnTo>
                  <a:lnTo>
                    <a:pt x="200" y="286"/>
                  </a:lnTo>
                  <a:lnTo>
                    <a:pt x="234" y="261"/>
                  </a:lnTo>
                  <a:lnTo>
                    <a:pt x="267" y="238"/>
                  </a:lnTo>
                  <a:lnTo>
                    <a:pt x="301" y="218"/>
                  </a:lnTo>
                  <a:lnTo>
                    <a:pt x="335" y="197"/>
                  </a:lnTo>
                  <a:lnTo>
                    <a:pt x="369" y="174"/>
                  </a:lnTo>
                  <a:lnTo>
                    <a:pt x="403" y="151"/>
                  </a:lnTo>
                  <a:lnTo>
                    <a:pt x="435" y="128"/>
                  </a:lnTo>
                  <a:lnTo>
                    <a:pt x="464" y="103"/>
                  </a:lnTo>
                  <a:lnTo>
                    <a:pt x="491" y="78"/>
                  </a:lnTo>
                  <a:lnTo>
                    <a:pt x="513" y="52"/>
                  </a:lnTo>
                  <a:lnTo>
                    <a:pt x="534" y="27"/>
                  </a:lnTo>
                  <a:lnTo>
                    <a:pt x="546" y="0"/>
                  </a:lnTo>
                  <a:lnTo>
                    <a:pt x="546" y="2"/>
                  </a:lnTo>
                  <a:lnTo>
                    <a:pt x="548" y="8"/>
                  </a:lnTo>
                  <a:lnTo>
                    <a:pt x="548" y="15"/>
                  </a:lnTo>
                  <a:lnTo>
                    <a:pt x="550" y="25"/>
                  </a:lnTo>
                  <a:lnTo>
                    <a:pt x="553" y="38"/>
                  </a:lnTo>
                  <a:lnTo>
                    <a:pt x="553" y="50"/>
                  </a:lnTo>
                  <a:lnTo>
                    <a:pt x="553" y="68"/>
                  </a:lnTo>
                  <a:lnTo>
                    <a:pt x="553" y="82"/>
                  </a:lnTo>
                  <a:lnTo>
                    <a:pt x="550" y="96"/>
                  </a:lnTo>
                  <a:lnTo>
                    <a:pt x="546" y="112"/>
                  </a:lnTo>
                  <a:lnTo>
                    <a:pt x="541" y="126"/>
                  </a:lnTo>
                  <a:lnTo>
                    <a:pt x="536" y="143"/>
                  </a:lnTo>
                  <a:lnTo>
                    <a:pt x="529" y="160"/>
                  </a:lnTo>
                  <a:lnTo>
                    <a:pt x="521" y="176"/>
                  </a:lnTo>
                  <a:lnTo>
                    <a:pt x="513" y="193"/>
                  </a:lnTo>
                  <a:lnTo>
                    <a:pt x="504" y="210"/>
                  </a:lnTo>
                  <a:lnTo>
                    <a:pt x="493" y="227"/>
                  </a:lnTo>
                  <a:lnTo>
                    <a:pt x="481" y="242"/>
                  </a:lnTo>
                  <a:lnTo>
                    <a:pt x="468" y="257"/>
                  </a:lnTo>
                  <a:lnTo>
                    <a:pt x="453" y="267"/>
                  </a:lnTo>
                  <a:lnTo>
                    <a:pt x="435" y="280"/>
                  </a:lnTo>
                  <a:lnTo>
                    <a:pt x="411" y="294"/>
                  </a:lnTo>
                  <a:lnTo>
                    <a:pt x="382" y="312"/>
                  </a:lnTo>
                  <a:lnTo>
                    <a:pt x="350" y="328"/>
                  </a:lnTo>
                  <a:lnTo>
                    <a:pt x="318" y="345"/>
                  </a:lnTo>
                  <a:lnTo>
                    <a:pt x="287" y="364"/>
                  </a:lnTo>
                  <a:lnTo>
                    <a:pt x="255" y="381"/>
                  </a:lnTo>
                  <a:lnTo>
                    <a:pt x="225" y="395"/>
                  </a:lnTo>
                  <a:lnTo>
                    <a:pt x="200" y="408"/>
                  </a:lnTo>
                  <a:lnTo>
                    <a:pt x="181" y="420"/>
                  </a:lnTo>
                  <a:lnTo>
                    <a:pt x="164" y="431"/>
                  </a:lnTo>
                  <a:lnTo>
                    <a:pt x="147" y="441"/>
                  </a:lnTo>
                  <a:lnTo>
                    <a:pt x="131" y="452"/>
                  </a:lnTo>
                  <a:lnTo>
                    <a:pt x="113" y="462"/>
                  </a:lnTo>
                  <a:lnTo>
                    <a:pt x="99" y="471"/>
                  </a:lnTo>
                  <a:lnTo>
                    <a:pt x="84" y="482"/>
                  </a:lnTo>
                  <a:lnTo>
                    <a:pt x="71" y="490"/>
                  </a:lnTo>
                  <a:lnTo>
                    <a:pt x="61" y="498"/>
                  </a:lnTo>
                  <a:lnTo>
                    <a:pt x="52" y="505"/>
                  </a:lnTo>
                  <a:lnTo>
                    <a:pt x="46" y="511"/>
                  </a:lnTo>
                </a:path>
              </a:pathLst>
            </a:custGeom>
            <a:noFill/>
            <a:ln w="12700" cap="rnd">
              <a:solidFill>
                <a:srgbClr val="3B5959"/>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09" name="Freeform 146"/>
            <p:cNvSpPr>
              <a:spLocks/>
            </p:cNvSpPr>
            <p:nvPr/>
          </p:nvSpPr>
          <p:spPr bwMode="auto">
            <a:xfrm>
              <a:off x="3347" y="2275"/>
              <a:ext cx="553" cy="524"/>
            </a:xfrm>
            <a:custGeom>
              <a:avLst/>
              <a:gdLst>
                <a:gd name="T0" fmla="*/ 15 w 553"/>
                <a:gd name="T1" fmla="*/ 499 h 524"/>
                <a:gd name="T2" fmla="*/ 54 w 553"/>
                <a:gd name="T3" fmla="*/ 442 h 524"/>
                <a:gd name="T4" fmla="*/ 107 w 553"/>
                <a:gd name="T5" fmla="*/ 379 h 524"/>
                <a:gd name="T6" fmla="*/ 168 w 553"/>
                <a:gd name="T7" fmla="*/ 316 h 524"/>
                <a:gd name="T8" fmla="*/ 234 w 553"/>
                <a:gd name="T9" fmla="*/ 260 h 524"/>
                <a:gd name="T10" fmla="*/ 268 w 553"/>
                <a:gd name="T11" fmla="*/ 237 h 524"/>
                <a:gd name="T12" fmla="*/ 335 w 553"/>
                <a:gd name="T13" fmla="*/ 195 h 524"/>
                <a:gd name="T14" fmla="*/ 402 w 553"/>
                <a:gd name="T15" fmla="*/ 151 h 524"/>
                <a:gd name="T16" fmla="*/ 464 w 553"/>
                <a:gd name="T17" fmla="*/ 103 h 524"/>
                <a:gd name="T18" fmla="*/ 514 w 553"/>
                <a:gd name="T19" fmla="*/ 52 h 524"/>
                <a:gd name="T20" fmla="*/ 547 w 553"/>
                <a:gd name="T21" fmla="*/ 0 h 524"/>
                <a:gd name="T22" fmla="*/ 547 w 553"/>
                <a:gd name="T23" fmla="*/ 2 h 524"/>
                <a:gd name="T24" fmla="*/ 549 w 553"/>
                <a:gd name="T25" fmla="*/ 14 h 524"/>
                <a:gd name="T26" fmla="*/ 552 w 553"/>
                <a:gd name="T27" fmla="*/ 37 h 524"/>
                <a:gd name="T28" fmla="*/ 552 w 553"/>
                <a:gd name="T29" fmla="*/ 64 h 524"/>
                <a:gd name="T30" fmla="*/ 549 w 553"/>
                <a:gd name="T31" fmla="*/ 96 h 524"/>
                <a:gd name="T32" fmla="*/ 547 w 553"/>
                <a:gd name="T33" fmla="*/ 111 h 524"/>
                <a:gd name="T34" fmla="*/ 535 w 553"/>
                <a:gd name="T35" fmla="*/ 143 h 524"/>
                <a:gd name="T36" fmla="*/ 522 w 553"/>
                <a:gd name="T37" fmla="*/ 177 h 524"/>
                <a:gd name="T38" fmla="*/ 503 w 553"/>
                <a:gd name="T39" fmla="*/ 210 h 524"/>
                <a:gd name="T40" fmla="*/ 482 w 553"/>
                <a:gd name="T41" fmla="*/ 242 h 524"/>
                <a:gd name="T42" fmla="*/ 453 w 553"/>
                <a:gd name="T43" fmla="*/ 267 h 524"/>
                <a:gd name="T44" fmla="*/ 434 w 553"/>
                <a:gd name="T45" fmla="*/ 280 h 524"/>
                <a:gd name="T46" fmla="*/ 381 w 553"/>
                <a:gd name="T47" fmla="*/ 311 h 524"/>
                <a:gd name="T48" fmla="*/ 319 w 553"/>
                <a:gd name="T49" fmla="*/ 345 h 524"/>
                <a:gd name="T50" fmla="*/ 255 w 553"/>
                <a:gd name="T51" fmla="*/ 379 h 524"/>
                <a:gd name="T52" fmla="*/ 202 w 553"/>
                <a:gd name="T53" fmla="*/ 410 h 524"/>
                <a:gd name="T54" fmla="*/ 181 w 553"/>
                <a:gd name="T55" fmla="*/ 421 h 524"/>
                <a:gd name="T56" fmla="*/ 147 w 553"/>
                <a:gd name="T57" fmla="*/ 442 h 524"/>
                <a:gd name="T58" fmla="*/ 116 w 553"/>
                <a:gd name="T59" fmla="*/ 463 h 524"/>
                <a:gd name="T60" fmla="*/ 84 w 553"/>
                <a:gd name="T61" fmla="*/ 482 h 524"/>
                <a:gd name="T62" fmla="*/ 63 w 553"/>
                <a:gd name="T63" fmla="*/ 499 h 524"/>
                <a:gd name="T64" fmla="*/ 48 w 553"/>
                <a:gd name="T65" fmla="*/ 509 h 5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3"/>
                <a:gd name="T100" fmla="*/ 0 h 524"/>
                <a:gd name="T101" fmla="*/ 553 w 553"/>
                <a:gd name="T102" fmla="*/ 524 h 5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3" h="524">
                  <a:moveTo>
                    <a:pt x="0" y="523"/>
                  </a:moveTo>
                  <a:lnTo>
                    <a:pt x="15" y="499"/>
                  </a:lnTo>
                  <a:lnTo>
                    <a:pt x="34" y="472"/>
                  </a:lnTo>
                  <a:lnTo>
                    <a:pt x="54" y="442"/>
                  </a:lnTo>
                  <a:lnTo>
                    <a:pt x="80" y="410"/>
                  </a:lnTo>
                  <a:lnTo>
                    <a:pt x="107" y="379"/>
                  </a:lnTo>
                  <a:lnTo>
                    <a:pt x="137" y="345"/>
                  </a:lnTo>
                  <a:lnTo>
                    <a:pt x="168" y="316"/>
                  </a:lnTo>
                  <a:lnTo>
                    <a:pt x="200" y="286"/>
                  </a:lnTo>
                  <a:lnTo>
                    <a:pt x="234" y="260"/>
                  </a:lnTo>
                  <a:lnTo>
                    <a:pt x="268" y="237"/>
                  </a:lnTo>
                  <a:lnTo>
                    <a:pt x="301" y="216"/>
                  </a:lnTo>
                  <a:lnTo>
                    <a:pt x="335" y="195"/>
                  </a:lnTo>
                  <a:lnTo>
                    <a:pt x="370" y="175"/>
                  </a:lnTo>
                  <a:lnTo>
                    <a:pt x="402" y="151"/>
                  </a:lnTo>
                  <a:lnTo>
                    <a:pt x="436" y="128"/>
                  </a:lnTo>
                  <a:lnTo>
                    <a:pt x="464" y="103"/>
                  </a:lnTo>
                  <a:lnTo>
                    <a:pt x="491" y="78"/>
                  </a:lnTo>
                  <a:lnTo>
                    <a:pt x="514" y="52"/>
                  </a:lnTo>
                  <a:lnTo>
                    <a:pt x="533" y="27"/>
                  </a:lnTo>
                  <a:lnTo>
                    <a:pt x="547" y="0"/>
                  </a:lnTo>
                  <a:lnTo>
                    <a:pt x="547" y="2"/>
                  </a:lnTo>
                  <a:lnTo>
                    <a:pt x="547" y="6"/>
                  </a:lnTo>
                  <a:lnTo>
                    <a:pt x="549" y="14"/>
                  </a:lnTo>
                  <a:lnTo>
                    <a:pt x="552" y="25"/>
                  </a:lnTo>
                  <a:lnTo>
                    <a:pt x="552" y="37"/>
                  </a:lnTo>
                  <a:lnTo>
                    <a:pt x="552" y="52"/>
                  </a:lnTo>
                  <a:lnTo>
                    <a:pt x="552" y="64"/>
                  </a:lnTo>
                  <a:lnTo>
                    <a:pt x="552" y="82"/>
                  </a:lnTo>
                  <a:lnTo>
                    <a:pt x="549" y="96"/>
                  </a:lnTo>
                  <a:lnTo>
                    <a:pt x="547" y="111"/>
                  </a:lnTo>
                  <a:lnTo>
                    <a:pt x="542" y="126"/>
                  </a:lnTo>
                  <a:lnTo>
                    <a:pt x="535" y="143"/>
                  </a:lnTo>
                  <a:lnTo>
                    <a:pt x="528" y="159"/>
                  </a:lnTo>
                  <a:lnTo>
                    <a:pt x="522" y="177"/>
                  </a:lnTo>
                  <a:lnTo>
                    <a:pt x="514" y="193"/>
                  </a:lnTo>
                  <a:lnTo>
                    <a:pt x="503" y="210"/>
                  </a:lnTo>
                  <a:lnTo>
                    <a:pt x="493" y="227"/>
                  </a:lnTo>
                  <a:lnTo>
                    <a:pt x="482" y="242"/>
                  </a:lnTo>
                  <a:lnTo>
                    <a:pt x="468" y="255"/>
                  </a:lnTo>
                  <a:lnTo>
                    <a:pt x="453" y="267"/>
                  </a:lnTo>
                  <a:lnTo>
                    <a:pt x="434" y="280"/>
                  </a:lnTo>
                  <a:lnTo>
                    <a:pt x="411" y="295"/>
                  </a:lnTo>
                  <a:lnTo>
                    <a:pt x="381" y="311"/>
                  </a:lnTo>
                  <a:lnTo>
                    <a:pt x="351" y="329"/>
                  </a:lnTo>
                  <a:lnTo>
                    <a:pt x="319" y="345"/>
                  </a:lnTo>
                  <a:lnTo>
                    <a:pt x="286" y="362"/>
                  </a:lnTo>
                  <a:lnTo>
                    <a:pt x="255" y="379"/>
                  </a:lnTo>
                  <a:lnTo>
                    <a:pt x="225" y="396"/>
                  </a:lnTo>
                  <a:lnTo>
                    <a:pt x="202" y="410"/>
                  </a:lnTo>
                  <a:lnTo>
                    <a:pt x="181" y="421"/>
                  </a:lnTo>
                  <a:lnTo>
                    <a:pt x="164" y="431"/>
                  </a:lnTo>
                  <a:lnTo>
                    <a:pt x="147" y="442"/>
                  </a:lnTo>
                  <a:lnTo>
                    <a:pt x="130" y="452"/>
                  </a:lnTo>
                  <a:lnTo>
                    <a:pt x="116" y="463"/>
                  </a:lnTo>
                  <a:lnTo>
                    <a:pt x="98" y="472"/>
                  </a:lnTo>
                  <a:lnTo>
                    <a:pt x="84" y="482"/>
                  </a:lnTo>
                  <a:lnTo>
                    <a:pt x="71" y="491"/>
                  </a:lnTo>
                  <a:lnTo>
                    <a:pt x="63" y="499"/>
                  </a:lnTo>
                  <a:lnTo>
                    <a:pt x="54" y="505"/>
                  </a:lnTo>
                  <a:lnTo>
                    <a:pt x="48" y="509"/>
                  </a:lnTo>
                  <a:lnTo>
                    <a:pt x="0" y="523"/>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10" name="Freeform 147"/>
            <p:cNvSpPr>
              <a:spLocks/>
            </p:cNvSpPr>
            <p:nvPr/>
          </p:nvSpPr>
          <p:spPr bwMode="auto">
            <a:xfrm>
              <a:off x="3347" y="2275"/>
              <a:ext cx="553" cy="524"/>
            </a:xfrm>
            <a:custGeom>
              <a:avLst/>
              <a:gdLst>
                <a:gd name="T0" fmla="*/ 15 w 553"/>
                <a:gd name="T1" fmla="*/ 499 h 524"/>
                <a:gd name="T2" fmla="*/ 54 w 553"/>
                <a:gd name="T3" fmla="*/ 442 h 524"/>
                <a:gd name="T4" fmla="*/ 107 w 553"/>
                <a:gd name="T5" fmla="*/ 379 h 524"/>
                <a:gd name="T6" fmla="*/ 168 w 553"/>
                <a:gd name="T7" fmla="*/ 316 h 524"/>
                <a:gd name="T8" fmla="*/ 234 w 553"/>
                <a:gd name="T9" fmla="*/ 260 h 524"/>
                <a:gd name="T10" fmla="*/ 268 w 553"/>
                <a:gd name="T11" fmla="*/ 237 h 524"/>
                <a:gd name="T12" fmla="*/ 335 w 553"/>
                <a:gd name="T13" fmla="*/ 195 h 524"/>
                <a:gd name="T14" fmla="*/ 402 w 553"/>
                <a:gd name="T15" fmla="*/ 151 h 524"/>
                <a:gd name="T16" fmla="*/ 464 w 553"/>
                <a:gd name="T17" fmla="*/ 103 h 524"/>
                <a:gd name="T18" fmla="*/ 514 w 553"/>
                <a:gd name="T19" fmla="*/ 52 h 524"/>
                <a:gd name="T20" fmla="*/ 547 w 553"/>
                <a:gd name="T21" fmla="*/ 0 h 524"/>
                <a:gd name="T22" fmla="*/ 547 w 553"/>
                <a:gd name="T23" fmla="*/ 2 h 524"/>
                <a:gd name="T24" fmla="*/ 549 w 553"/>
                <a:gd name="T25" fmla="*/ 14 h 524"/>
                <a:gd name="T26" fmla="*/ 552 w 553"/>
                <a:gd name="T27" fmla="*/ 37 h 524"/>
                <a:gd name="T28" fmla="*/ 552 w 553"/>
                <a:gd name="T29" fmla="*/ 64 h 524"/>
                <a:gd name="T30" fmla="*/ 549 w 553"/>
                <a:gd name="T31" fmla="*/ 96 h 524"/>
                <a:gd name="T32" fmla="*/ 547 w 553"/>
                <a:gd name="T33" fmla="*/ 111 h 524"/>
                <a:gd name="T34" fmla="*/ 535 w 553"/>
                <a:gd name="T35" fmla="*/ 143 h 524"/>
                <a:gd name="T36" fmla="*/ 522 w 553"/>
                <a:gd name="T37" fmla="*/ 177 h 524"/>
                <a:gd name="T38" fmla="*/ 503 w 553"/>
                <a:gd name="T39" fmla="*/ 210 h 524"/>
                <a:gd name="T40" fmla="*/ 482 w 553"/>
                <a:gd name="T41" fmla="*/ 242 h 524"/>
                <a:gd name="T42" fmla="*/ 453 w 553"/>
                <a:gd name="T43" fmla="*/ 267 h 524"/>
                <a:gd name="T44" fmla="*/ 434 w 553"/>
                <a:gd name="T45" fmla="*/ 280 h 524"/>
                <a:gd name="T46" fmla="*/ 381 w 553"/>
                <a:gd name="T47" fmla="*/ 311 h 524"/>
                <a:gd name="T48" fmla="*/ 319 w 553"/>
                <a:gd name="T49" fmla="*/ 345 h 524"/>
                <a:gd name="T50" fmla="*/ 255 w 553"/>
                <a:gd name="T51" fmla="*/ 379 h 524"/>
                <a:gd name="T52" fmla="*/ 202 w 553"/>
                <a:gd name="T53" fmla="*/ 410 h 524"/>
                <a:gd name="T54" fmla="*/ 181 w 553"/>
                <a:gd name="T55" fmla="*/ 421 h 524"/>
                <a:gd name="T56" fmla="*/ 147 w 553"/>
                <a:gd name="T57" fmla="*/ 442 h 524"/>
                <a:gd name="T58" fmla="*/ 116 w 553"/>
                <a:gd name="T59" fmla="*/ 463 h 524"/>
                <a:gd name="T60" fmla="*/ 84 w 553"/>
                <a:gd name="T61" fmla="*/ 482 h 524"/>
                <a:gd name="T62" fmla="*/ 63 w 553"/>
                <a:gd name="T63" fmla="*/ 499 h 524"/>
                <a:gd name="T64" fmla="*/ 48 w 553"/>
                <a:gd name="T65" fmla="*/ 509 h 5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3"/>
                <a:gd name="T100" fmla="*/ 0 h 524"/>
                <a:gd name="T101" fmla="*/ 553 w 553"/>
                <a:gd name="T102" fmla="*/ 524 h 5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3" h="524">
                  <a:moveTo>
                    <a:pt x="0" y="523"/>
                  </a:moveTo>
                  <a:lnTo>
                    <a:pt x="15" y="499"/>
                  </a:lnTo>
                  <a:lnTo>
                    <a:pt x="34" y="472"/>
                  </a:lnTo>
                  <a:lnTo>
                    <a:pt x="54" y="442"/>
                  </a:lnTo>
                  <a:lnTo>
                    <a:pt x="80" y="410"/>
                  </a:lnTo>
                  <a:lnTo>
                    <a:pt x="107" y="379"/>
                  </a:lnTo>
                  <a:lnTo>
                    <a:pt x="137" y="345"/>
                  </a:lnTo>
                  <a:lnTo>
                    <a:pt x="168" y="316"/>
                  </a:lnTo>
                  <a:lnTo>
                    <a:pt x="200" y="286"/>
                  </a:lnTo>
                  <a:lnTo>
                    <a:pt x="234" y="260"/>
                  </a:lnTo>
                  <a:lnTo>
                    <a:pt x="268" y="237"/>
                  </a:lnTo>
                  <a:lnTo>
                    <a:pt x="301" y="216"/>
                  </a:lnTo>
                  <a:lnTo>
                    <a:pt x="335" y="195"/>
                  </a:lnTo>
                  <a:lnTo>
                    <a:pt x="370" y="175"/>
                  </a:lnTo>
                  <a:lnTo>
                    <a:pt x="402" y="151"/>
                  </a:lnTo>
                  <a:lnTo>
                    <a:pt x="436" y="128"/>
                  </a:lnTo>
                  <a:lnTo>
                    <a:pt x="464" y="103"/>
                  </a:lnTo>
                  <a:lnTo>
                    <a:pt x="491" y="78"/>
                  </a:lnTo>
                  <a:lnTo>
                    <a:pt x="514" y="52"/>
                  </a:lnTo>
                  <a:lnTo>
                    <a:pt x="533" y="27"/>
                  </a:lnTo>
                  <a:lnTo>
                    <a:pt x="547" y="0"/>
                  </a:lnTo>
                  <a:lnTo>
                    <a:pt x="547" y="2"/>
                  </a:lnTo>
                  <a:lnTo>
                    <a:pt x="547" y="6"/>
                  </a:lnTo>
                  <a:lnTo>
                    <a:pt x="549" y="14"/>
                  </a:lnTo>
                  <a:lnTo>
                    <a:pt x="552" y="25"/>
                  </a:lnTo>
                  <a:lnTo>
                    <a:pt x="552" y="37"/>
                  </a:lnTo>
                  <a:lnTo>
                    <a:pt x="552" y="52"/>
                  </a:lnTo>
                  <a:lnTo>
                    <a:pt x="552" y="64"/>
                  </a:lnTo>
                  <a:lnTo>
                    <a:pt x="552" y="82"/>
                  </a:lnTo>
                  <a:lnTo>
                    <a:pt x="549" y="96"/>
                  </a:lnTo>
                  <a:lnTo>
                    <a:pt x="547" y="111"/>
                  </a:lnTo>
                  <a:lnTo>
                    <a:pt x="542" y="126"/>
                  </a:lnTo>
                  <a:lnTo>
                    <a:pt x="535" y="143"/>
                  </a:lnTo>
                  <a:lnTo>
                    <a:pt x="528" y="159"/>
                  </a:lnTo>
                  <a:lnTo>
                    <a:pt x="522" y="177"/>
                  </a:lnTo>
                  <a:lnTo>
                    <a:pt x="514" y="193"/>
                  </a:lnTo>
                  <a:lnTo>
                    <a:pt x="503" y="210"/>
                  </a:lnTo>
                  <a:lnTo>
                    <a:pt x="493" y="227"/>
                  </a:lnTo>
                  <a:lnTo>
                    <a:pt x="482" y="242"/>
                  </a:lnTo>
                  <a:lnTo>
                    <a:pt x="468" y="255"/>
                  </a:lnTo>
                  <a:lnTo>
                    <a:pt x="453" y="267"/>
                  </a:lnTo>
                  <a:lnTo>
                    <a:pt x="434" y="280"/>
                  </a:lnTo>
                  <a:lnTo>
                    <a:pt x="411" y="295"/>
                  </a:lnTo>
                  <a:lnTo>
                    <a:pt x="381" y="311"/>
                  </a:lnTo>
                  <a:lnTo>
                    <a:pt x="351" y="329"/>
                  </a:lnTo>
                  <a:lnTo>
                    <a:pt x="319" y="345"/>
                  </a:lnTo>
                  <a:lnTo>
                    <a:pt x="286" y="362"/>
                  </a:lnTo>
                  <a:lnTo>
                    <a:pt x="255" y="379"/>
                  </a:lnTo>
                  <a:lnTo>
                    <a:pt x="225" y="396"/>
                  </a:lnTo>
                  <a:lnTo>
                    <a:pt x="202" y="410"/>
                  </a:lnTo>
                  <a:lnTo>
                    <a:pt x="181" y="421"/>
                  </a:lnTo>
                  <a:lnTo>
                    <a:pt x="164" y="431"/>
                  </a:lnTo>
                  <a:lnTo>
                    <a:pt x="147" y="442"/>
                  </a:lnTo>
                  <a:lnTo>
                    <a:pt x="130" y="452"/>
                  </a:lnTo>
                  <a:lnTo>
                    <a:pt x="116" y="463"/>
                  </a:lnTo>
                  <a:lnTo>
                    <a:pt x="98" y="472"/>
                  </a:lnTo>
                  <a:lnTo>
                    <a:pt x="84" y="482"/>
                  </a:lnTo>
                  <a:lnTo>
                    <a:pt x="71" y="491"/>
                  </a:lnTo>
                  <a:lnTo>
                    <a:pt x="63" y="499"/>
                  </a:lnTo>
                  <a:lnTo>
                    <a:pt x="54" y="505"/>
                  </a:lnTo>
                  <a:lnTo>
                    <a:pt x="48" y="509"/>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11" name="Freeform 148"/>
            <p:cNvSpPr>
              <a:spLocks/>
            </p:cNvSpPr>
            <p:nvPr/>
          </p:nvSpPr>
          <p:spPr bwMode="auto">
            <a:xfrm>
              <a:off x="3281" y="2483"/>
              <a:ext cx="565" cy="366"/>
            </a:xfrm>
            <a:custGeom>
              <a:avLst/>
              <a:gdLst>
                <a:gd name="T0" fmla="*/ 0 w 565"/>
                <a:gd name="T1" fmla="*/ 365 h 366"/>
                <a:gd name="T2" fmla="*/ 16 w 565"/>
                <a:gd name="T3" fmla="*/ 349 h 366"/>
                <a:gd name="T4" fmla="*/ 39 w 565"/>
                <a:gd name="T5" fmla="*/ 330 h 366"/>
                <a:gd name="T6" fmla="*/ 64 w 565"/>
                <a:gd name="T7" fmla="*/ 310 h 366"/>
                <a:gd name="T8" fmla="*/ 92 w 565"/>
                <a:gd name="T9" fmla="*/ 286 h 366"/>
                <a:gd name="T10" fmla="*/ 122 w 565"/>
                <a:gd name="T11" fmla="*/ 266 h 366"/>
                <a:gd name="T12" fmla="*/ 151 w 565"/>
                <a:gd name="T13" fmla="*/ 242 h 366"/>
                <a:gd name="T14" fmla="*/ 183 w 565"/>
                <a:gd name="T15" fmla="*/ 220 h 366"/>
                <a:gd name="T16" fmla="*/ 212 w 565"/>
                <a:gd name="T17" fmla="*/ 202 h 366"/>
                <a:gd name="T18" fmla="*/ 237 w 565"/>
                <a:gd name="T19" fmla="*/ 187 h 366"/>
                <a:gd name="T20" fmla="*/ 262 w 565"/>
                <a:gd name="T21" fmla="*/ 174 h 366"/>
                <a:gd name="T22" fmla="*/ 262 w 565"/>
                <a:gd name="T23" fmla="*/ 174 h 366"/>
                <a:gd name="T24" fmla="*/ 288 w 565"/>
                <a:gd name="T25" fmla="*/ 164 h 366"/>
                <a:gd name="T26" fmla="*/ 319 w 565"/>
                <a:gd name="T27" fmla="*/ 151 h 366"/>
                <a:gd name="T28" fmla="*/ 349 w 565"/>
                <a:gd name="T29" fmla="*/ 137 h 366"/>
                <a:gd name="T30" fmla="*/ 383 w 565"/>
                <a:gd name="T31" fmla="*/ 120 h 366"/>
                <a:gd name="T32" fmla="*/ 416 w 565"/>
                <a:gd name="T33" fmla="*/ 103 h 366"/>
                <a:gd name="T34" fmla="*/ 450 w 565"/>
                <a:gd name="T35" fmla="*/ 84 h 366"/>
                <a:gd name="T36" fmla="*/ 484 w 565"/>
                <a:gd name="T37" fmla="*/ 63 h 366"/>
                <a:gd name="T38" fmla="*/ 513 w 565"/>
                <a:gd name="T39" fmla="*/ 45 h 366"/>
                <a:gd name="T40" fmla="*/ 538 w 565"/>
                <a:gd name="T41" fmla="*/ 21 h 366"/>
                <a:gd name="T42" fmla="*/ 561 w 565"/>
                <a:gd name="T43" fmla="*/ 0 h 366"/>
                <a:gd name="T44" fmla="*/ 561 w 565"/>
                <a:gd name="T45" fmla="*/ 0 h 366"/>
                <a:gd name="T46" fmla="*/ 561 w 565"/>
                <a:gd name="T47" fmla="*/ 4 h 366"/>
                <a:gd name="T48" fmla="*/ 561 w 565"/>
                <a:gd name="T49" fmla="*/ 10 h 366"/>
                <a:gd name="T50" fmla="*/ 564 w 565"/>
                <a:gd name="T51" fmla="*/ 21 h 366"/>
                <a:gd name="T52" fmla="*/ 564 w 565"/>
                <a:gd name="T53" fmla="*/ 38 h 366"/>
                <a:gd name="T54" fmla="*/ 564 w 565"/>
                <a:gd name="T55" fmla="*/ 54 h 366"/>
                <a:gd name="T56" fmla="*/ 564 w 565"/>
                <a:gd name="T57" fmla="*/ 72 h 366"/>
                <a:gd name="T58" fmla="*/ 561 w 565"/>
                <a:gd name="T59" fmla="*/ 91 h 366"/>
                <a:gd name="T60" fmla="*/ 558 w 565"/>
                <a:gd name="T61" fmla="*/ 109 h 366"/>
                <a:gd name="T62" fmla="*/ 551 w 565"/>
                <a:gd name="T63" fmla="*/ 126 h 366"/>
                <a:gd name="T64" fmla="*/ 543 w 565"/>
                <a:gd name="T65" fmla="*/ 141 h 366"/>
                <a:gd name="T66" fmla="*/ 543 w 565"/>
                <a:gd name="T67" fmla="*/ 141 h 366"/>
                <a:gd name="T68" fmla="*/ 531 w 565"/>
                <a:gd name="T69" fmla="*/ 156 h 366"/>
                <a:gd name="T70" fmla="*/ 515 w 565"/>
                <a:gd name="T71" fmla="*/ 171 h 366"/>
                <a:gd name="T72" fmla="*/ 501 w 565"/>
                <a:gd name="T73" fmla="*/ 187 h 366"/>
                <a:gd name="T74" fmla="*/ 482 w 565"/>
                <a:gd name="T75" fmla="*/ 204 h 366"/>
                <a:gd name="T76" fmla="*/ 462 w 565"/>
                <a:gd name="T77" fmla="*/ 220 h 366"/>
                <a:gd name="T78" fmla="*/ 441 w 565"/>
                <a:gd name="T79" fmla="*/ 236 h 366"/>
                <a:gd name="T80" fmla="*/ 421 w 565"/>
                <a:gd name="T81" fmla="*/ 250 h 366"/>
                <a:gd name="T82" fmla="*/ 400 w 565"/>
                <a:gd name="T83" fmla="*/ 261 h 366"/>
                <a:gd name="T84" fmla="*/ 379 w 565"/>
                <a:gd name="T85" fmla="*/ 271 h 366"/>
                <a:gd name="T86" fmla="*/ 359 w 565"/>
                <a:gd name="T87" fmla="*/ 280 h 366"/>
                <a:gd name="T88" fmla="*/ 359 w 565"/>
                <a:gd name="T89" fmla="*/ 280 h 366"/>
                <a:gd name="T90" fmla="*/ 338 w 565"/>
                <a:gd name="T91" fmla="*/ 286 h 366"/>
                <a:gd name="T92" fmla="*/ 310 w 565"/>
                <a:gd name="T93" fmla="*/ 293 h 366"/>
                <a:gd name="T94" fmla="*/ 278 w 565"/>
                <a:gd name="T95" fmla="*/ 301 h 366"/>
                <a:gd name="T96" fmla="*/ 241 w 565"/>
                <a:gd name="T97" fmla="*/ 307 h 366"/>
                <a:gd name="T98" fmla="*/ 208 w 565"/>
                <a:gd name="T99" fmla="*/ 317 h 366"/>
                <a:gd name="T100" fmla="*/ 170 w 565"/>
                <a:gd name="T101" fmla="*/ 326 h 366"/>
                <a:gd name="T102" fmla="*/ 136 w 565"/>
                <a:gd name="T103" fmla="*/ 335 h 366"/>
                <a:gd name="T104" fmla="*/ 105 w 565"/>
                <a:gd name="T105" fmla="*/ 345 h 366"/>
                <a:gd name="T106" fmla="*/ 80 w 565"/>
                <a:gd name="T107" fmla="*/ 356 h 366"/>
                <a:gd name="T108" fmla="*/ 59 w 565"/>
                <a:gd name="T109" fmla="*/ 365 h 366"/>
                <a:gd name="T110" fmla="*/ 0 w 565"/>
                <a:gd name="T111" fmla="*/ 365 h 36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65"/>
                <a:gd name="T169" fmla="*/ 0 h 366"/>
                <a:gd name="T170" fmla="*/ 565 w 565"/>
                <a:gd name="T171" fmla="*/ 366 h 36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65" h="366">
                  <a:moveTo>
                    <a:pt x="0" y="365"/>
                  </a:moveTo>
                  <a:lnTo>
                    <a:pt x="16" y="349"/>
                  </a:lnTo>
                  <a:lnTo>
                    <a:pt x="39" y="330"/>
                  </a:lnTo>
                  <a:lnTo>
                    <a:pt x="64" y="310"/>
                  </a:lnTo>
                  <a:lnTo>
                    <a:pt x="92" y="286"/>
                  </a:lnTo>
                  <a:lnTo>
                    <a:pt x="122" y="266"/>
                  </a:lnTo>
                  <a:lnTo>
                    <a:pt x="151" y="242"/>
                  </a:lnTo>
                  <a:lnTo>
                    <a:pt x="183" y="220"/>
                  </a:lnTo>
                  <a:lnTo>
                    <a:pt x="212" y="202"/>
                  </a:lnTo>
                  <a:lnTo>
                    <a:pt x="237" y="187"/>
                  </a:lnTo>
                  <a:lnTo>
                    <a:pt x="262" y="174"/>
                  </a:lnTo>
                  <a:lnTo>
                    <a:pt x="288" y="164"/>
                  </a:lnTo>
                  <a:lnTo>
                    <a:pt x="319" y="151"/>
                  </a:lnTo>
                  <a:lnTo>
                    <a:pt x="349" y="137"/>
                  </a:lnTo>
                  <a:lnTo>
                    <a:pt x="383" y="120"/>
                  </a:lnTo>
                  <a:lnTo>
                    <a:pt x="416" y="103"/>
                  </a:lnTo>
                  <a:lnTo>
                    <a:pt x="450" y="84"/>
                  </a:lnTo>
                  <a:lnTo>
                    <a:pt x="484" y="63"/>
                  </a:lnTo>
                  <a:lnTo>
                    <a:pt x="513" y="45"/>
                  </a:lnTo>
                  <a:lnTo>
                    <a:pt x="538" y="21"/>
                  </a:lnTo>
                  <a:lnTo>
                    <a:pt x="561" y="0"/>
                  </a:lnTo>
                  <a:lnTo>
                    <a:pt x="561" y="4"/>
                  </a:lnTo>
                  <a:lnTo>
                    <a:pt x="561" y="10"/>
                  </a:lnTo>
                  <a:lnTo>
                    <a:pt x="564" y="21"/>
                  </a:lnTo>
                  <a:lnTo>
                    <a:pt x="564" y="38"/>
                  </a:lnTo>
                  <a:lnTo>
                    <a:pt x="564" y="54"/>
                  </a:lnTo>
                  <a:lnTo>
                    <a:pt x="564" y="72"/>
                  </a:lnTo>
                  <a:lnTo>
                    <a:pt x="561" y="91"/>
                  </a:lnTo>
                  <a:lnTo>
                    <a:pt x="558" y="109"/>
                  </a:lnTo>
                  <a:lnTo>
                    <a:pt x="551" y="126"/>
                  </a:lnTo>
                  <a:lnTo>
                    <a:pt x="543" y="141"/>
                  </a:lnTo>
                  <a:lnTo>
                    <a:pt x="531" y="156"/>
                  </a:lnTo>
                  <a:lnTo>
                    <a:pt x="515" y="171"/>
                  </a:lnTo>
                  <a:lnTo>
                    <a:pt x="501" y="187"/>
                  </a:lnTo>
                  <a:lnTo>
                    <a:pt x="482" y="204"/>
                  </a:lnTo>
                  <a:lnTo>
                    <a:pt x="462" y="220"/>
                  </a:lnTo>
                  <a:lnTo>
                    <a:pt x="441" y="236"/>
                  </a:lnTo>
                  <a:lnTo>
                    <a:pt x="421" y="250"/>
                  </a:lnTo>
                  <a:lnTo>
                    <a:pt x="400" y="261"/>
                  </a:lnTo>
                  <a:lnTo>
                    <a:pt x="379" y="271"/>
                  </a:lnTo>
                  <a:lnTo>
                    <a:pt x="359" y="280"/>
                  </a:lnTo>
                  <a:lnTo>
                    <a:pt x="338" y="286"/>
                  </a:lnTo>
                  <a:lnTo>
                    <a:pt x="310" y="293"/>
                  </a:lnTo>
                  <a:lnTo>
                    <a:pt x="278" y="301"/>
                  </a:lnTo>
                  <a:lnTo>
                    <a:pt x="241" y="307"/>
                  </a:lnTo>
                  <a:lnTo>
                    <a:pt x="208" y="317"/>
                  </a:lnTo>
                  <a:lnTo>
                    <a:pt x="170" y="326"/>
                  </a:lnTo>
                  <a:lnTo>
                    <a:pt x="136" y="335"/>
                  </a:lnTo>
                  <a:lnTo>
                    <a:pt x="105" y="345"/>
                  </a:lnTo>
                  <a:lnTo>
                    <a:pt x="80" y="356"/>
                  </a:lnTo>
                  <a:lnTo>
                    <a:pt x="59" y="365"/>
                  </a:lnTo>
                  <a:lnTo>
                    <a:pt x="0" y="365"/>
                  </a:lnTo>
                </a:path>
              </a:pathLst>
            </a:custGeom>
            <a:solidFill>
              <a:srgbClr val="3B5959"/>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12" name="Freeform 149"/>
            <p:cNvSpPr>
              <a:spLocks/>
            </p:cNvSpPr>
            <p:nvPr/>
          </p:nvSpPr>
          <p:spPr bwMode="auto">
            <a:xfrm>
              <a:off x="3281" y="2483"/>
              <a:ext cx="565" cy="366"/>
            </a:xfrm>
            <a:custGeom>
              <a:avLst/>
              <a:gdLst>
                <a:gd name="T0" fmla="*/ 0 w 565"/>
                <a:gd name="T1" fmla="*/ 365 h 366"/>
                <a:gd name="T2" fmla="*/ 16 w 565"/>
                <a:gd name="T3" fmla="*/ 349 h 366"/>
                <a:gd name="T4" fmla="*/ 39 w 565"/>
                <a:gd name="T5" fmla="*/ 330 h 366"/>
                <a:gd name="T6" fmla="*/ 64 w 565"/>
                <a:gd name="T7" fmla="*/ 310 h 366"/>
                <a:gd name="T8" fmla="*/ 92 w 565"/>
                <a:gd name="T9" fmla="*/ 286 h 366"/>
                <a:gd name="T10" fmla="*/ 122 w 565"/>
                <a:gd name="T11" fmla="*/ 266 h 366"/>
                <a:gd name="T12" fmla="*/ 151 w 565"/>
                <a:gd name="T13" fmla="*/ 242 h 366"/>
                <a:gd name="T14" fmla="*/ 183 w 565"/>
                <a:gd name="T15" fmla="*/ 220 h 366"/>
                <a:gd name="T16" fmla="*/ 212 w 565"/>
                <a:gd name="T17" fmla="*/ 202 h 366"/>
                <a:gd name="T18" fmla="*/ 237 w 565"/>
                <a:gd name="T19" fmla="*/ 187 h 366"/>
                <a:gd name="T20" fmla="*/ 262 w 565"/>
                <a:gd name="T21" fmla="*/ 174 h 366"/>
                <a:gd name="T22" fmla="*/ 262 w 565"/>
                <a:gd name="T23" fmla="*/ 174 h 366"/>
                <a:gd name="T24" fmla="*/ 288 w 565"/>
                <a:gd name="T25" fmla="*/ 164 h 366"/>
                <a:gd name="T26" fmla="*/ 319 w 565"/>
                <a:gd name="T27" fmla="*/ 151 h 366"/>
                <a:gd name="T28" fmla="*/ 349 w 565"/>
                <a:gd name="T29" fmla="*/ 137 h 366"/>
                <a:gd name="T30" fmla="*/ 383 w 565"/>
                <a:gd name="T31" fmla="*/ 120 h 366"/>
                <a:gd name="T32" fmla="*/ 416 w 565"/>
                <a:gd name="T33" fmla="*/ 103 h 366"/>
                <a:gd name="T34" fmla="*/ 450 w 565"/>
                <a:gd name="T35" fmla="*/ 84 h 366"/>
                <a:gd name="T36" fmla="*/ 484 w 565"/>
                <a:gd name="T37" fmla="*/ 63 h 366"/>
                <a:gd name="T38" fmla="*/ 513 w 565"/>
                <a:gd name="T39" fmla="*/ 45 h 366"/>
                <a:gd name="T40" fmla="*/ 538 w 565"/>
                <a:gd name="T41" fmla="*/ 21 h 366"/>
                <a:gd name="T42" fmla="*/ 561 w 565"/>
                <a:gd name="T43" fmla="*/ 0 h 366"/>
                <a:gd name="T44" fmla="*/ 561 w 565"/>
                <a:gd name="T45" fmla="*/ 0 h 366"/>
                <a:gd name="T46" fmla="*/ 561 w 565"/>
                <a:gd name="T47" fmla="*/ 4 h 366"/>
                <a:gd name="T48" fmla="*/ 561 w 565"/>
                <a:gd name="T49" fmla="*/ 10 h 366"/>
                <a:gd name="T50" fmla="*/ 564 w 565"/>
                <a:gd name="T51" fmla="*/ 21 h 366"/>
                <a:gd name="T52" fmla="*/ 564 w 565"/>
                <a:gd name="T53" fmla="*/ 38 h 366"/>
                <a:gd name="T54" fmla="*/ 564 w 565"/>
                <a:gd name="T55" fmla="*/ 54 h 366"/>
                <a:gd name="T56" fmla="*/ 564 w 565"/>
                <a:gd name="T57" fmla="*/ 72 h 366"/>
                <a:gd name="T58" fmla="*/ 561 w 565"/>
                <a:gd name="T59" fmla="*/ 91 h 366"/>
                <a:gd name="T60" fmla="*/ 558 w 565"/>
                <a:gd name="T61" fmla="*/ 109 h 366"/>
                <a:gd name="T62" fmla="*/ 551 w 565"/>
                <a:gd name="T63" fmla="*/ 126 h 366"/>
                <a:gd name="T64" fmla="*/ 543 w 565"/>
                <a:gd name="T65" fmla="*/ 141 h 366"/>
                <a:gd name="T66" fmla="*/ 543 w 565"/>
                <a:gd name="T67" fmla="*/ 141 h 366"/>
                <a:gd name="T68" fmla="*/ 531 w 565"/>
                <a:gd name="T69" fmla="*/ 156 h 366"/>
                <a:gd name="T70" fmla="*/ 515 w 565"/>
                <a:gd name="T71" fmla="*/ 171 h 366"/>
                <a:gd name="T72" fmla="*/ 501 w 565"/>
                <a:gd name="T73" fmla="*/ 187 h 366"/>
                <a:gd name="T74" fmla="*/ 482 w 565"/>
                <a:gd name="T75" fmla="*/ 204 h 366"/>
                <a:gd name="T76" fmla="*/ 462 w 565"/>
                <a:gd name="T77" fmla="*/ 220 h 366"/>
                <a:gd name="T78" fmla="*/ 441 w 565"/>
                <a:gd name="T79" fmla="*/ 236 h 366"/>
                <a:gd name="T80" fmla="*/ 421 w 565"/>
                <a:gd name="T81" fmla="*/ 250 h 366"/>
                <a:gd name="T82" fmla="*/ 400 w 565"/>
                <a:gd name="T83" fmla="*/ 261 h 366"/>
                <a:gd name="T84" fmla="*/ 379 w 565"/>
                <a:gd name="T85" fmla="*/ 271 h 366"/>
                <a:gd name="T86" fmla="*/ 359 w 565"/>
                <a:gd name="T87" fmla="*/ 280 h 366"/>
                <a:gd name="T88" fmla="*/ 359 w 565"/>
                <a:gd name="T89" fmla="*/ 280 h 366"/>
                <a:gd name="T90" fmla="*/ 338 w 565"/>
                <a:gd name="T91" fmla="*/ 286 h 366"/>
                <a:gd name="T92" fmla="*/ 310 w 565"/>
                <a:gd name="T93" fmla="*/ 293 h 366"/>
                <a:gd name="T94" fmla="*/ 278 w 565"/>
                <a:gd name="T95" fmla="*/ 301 h 366"/>
                <a:gd name="T96" fmla="*/ 241 w 565"/>
                <a:gd name="T97" fmla="*/ 307 h 366"/>
                <a:gd name="T98" fmla="*/ 208 w 565"/>
                <a:gd name="T99" fmla="*/ 317 h 366"/>
                <a:gd name="T100" fmla="*/ 170 w 565"/>
                <a:gd name="T101" fmla="*/ 326 h 366"/>
                <a:gd name="T102" fmla="*/ 136 w 565"/>
                <a:gd name="T103" fmla="*/ 335 h 366"/>
                <a:gd name="T104" fmla="*/ 105 w 565"/>
                <a:gd name="T105" fmla="*/ 345 h 366"/>
                <a:gd name="T106" fmla="*/ 80 w 565"/>
                <a:gd name="T107" fmla="*/ 356 h 366"/>
                <a:gd name="T108" fmla="*/ 59 w 565"/>
                <a:gd name="T109" fmla="*/ 365 h 3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5"/>
                <a:gd name="T166" fmla="*/ 0 h 366"/>
                <a:gd name="T167" fmla="*/ 565 w 565"/>
                <a:gd name="T168" fmla="*/ 366 h 36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5" h="366">
                  <a:moveTo>
                    <a:pt x="0" y="365"/>
                  </a:moveTo>
                  <a:lnTo>
                    <a:pt x="16" y="349"/>
                  </a:lnTo>
                  <a:lnTo>
                    <a:pt x="39" y="330"/>
                  </a:lnTo>
                  <a:lnTo>
                    <a:pt x="64" y="310"/>
                  </a:lnTo>
                  <a:lnTo>
                    <a:pt x="92" y="286"/>
                  </a:lnTo>
                  <a:lnTo>
                    <a:pt x="122" y="266"/>
                  </a:lnTo>
                  <a:lnTo>
                    <a:pt x="151" y="242"/>
                  </a:lnTo>
                  <a:lnTo>
                    <a:pt x="183" y="220"/>
                  </a:lnTo>
                  <a:lnTo>
                    <a:pt x="212" y="202"/>
                  </a:lnTo>
                  <a:lnTo>
                    <a:pt x="237" y="187"/>
                  </a:lnTo>
                  <a:lnTo>
                    <a:pt x="262" y="174"/>
                  </a:lnTo>
                  <a:lnTo>
                    <a:pt x="288" y="164"/>
                  </a:lnTo>
                  <a:lnTo>
                    <a:pt x="319" y="151"/>
                  </a:lnTo>
                  <a:lnTo>
                    <a:pt x="349" y="137"/>
                  </a:lnTo>
                  <a:lnTo>
                    <a:pt x="383" y="120"/>
                  </a:lnTo>
                  <a:lnTo>
                    <a:pt x="416" y="103"/>
                  </a:lnTo>
                  <a:lnTo>
                    <a:pt x="450" y="84"/>
                  </a:lnTo>
                  <a:lnTo>
                    <a:pt x="484" y="63"/>
                  </a:lnTo>
                  <a:lnTo>
                    <a:pt x="513" y="45"/>
                  </a:lnTo>
                  <a:lnTo>
                    <a:pt x="538" y="21"/>
                  </a:lnTo>
                  <a:lnTo>
                    <a:pt x="561" y="0"/>
                  </a:lnTo>
                  <a:lnTo>
                    <a:pt x="561" y="4"/>
                  </a:lnTo>
                  <a:lnTo>
                    <a:pt x="561" y="10"/>
                  </a:lnTo>
                  <a:lnTo>
                    <a:pt x="564" y="21"/>
                  </a:lnTo>
                  <a:lnTo>
                    <a:pt x="564" y="38"/>
                  </a:lnTo>
                  <a:lnTo>
                    <a:pt x="564" y="54"/>
                  </a:lnTo>
                  <a:lnTo>
                    <a:pt x="564" y="72"/>
                  </a:lnTo>
                  <a:lnTo>
                    <a:pt x="561" y="91"/>
                  </a:lnTo>
                  <a:lnTo>
                    <a:pt x="558" y="109"/>
                  </a:lnTo>
                  <a:lnTo>
                    <a:pt x="551" y="126"/>
                  </a:lnTo>
                  <a:lnTo>
                    <a:pt x="543" y="141"/>
                  </a:lnTo>
                  <a:lnTo>
                    <a:pt x="531" y="156"/>
                  </a:lnTo>
                  <a:lnTo>
                    <a:pt x="515" y="171"/>
                  </a:lnTo>
                  <a:lnTo>
                    <a:pt x="501" y="187"/>
                  </a:lnTo>
                  <a:lnTo>
                    <a:pt x="482" y="204"/>
                  </a:lnTo>
                  <a:lnTo>
                    <a:pt x="462" y="220"/>
                  </a:lnTo>
                  <a:lnTo>
                    <a:pt x="441" y="236"/>
                  </a:lnTo>
                  <a:lnTo>
                    <a:pt x="421" y="250"/>
                  </a:lnTo>
                  <a:lnTo>
                    <a:pt x="400" y="261"/>
                  </a:lnTo>
                  <a:lnTo>
                    <a:pt x="379" y="271"/>
                  </a:lnTo>
                  <a:lnTo>
                    <a:pt x="359" y="280"/>
                  </a:lnTo>
                  <a:lnTo>
                    <a:pt x="338" y="286"/>
                  </a:lnTo>
                  <a:lnTo>
                    <a:pt x="310" y="293"/>
                  </a:lnTo>
                  <a:lnTo>
                    <a:pt x="278" y="301"/>
                  </a:lnTo>
                  <a:lnTo>
                    <a:pt x="241" y="307"/>
                  </a:lnTo>
                  <a:lnTo>
                    <a:pt x="208" y="317"/>
                  </a:lnTo>
                  <a:lnTo>
                    <a:pt x="170" y="326"/>
                  </a:lnTo>
                  <a:lnTo>
                    <a:pt x="136" y="335"/>
                  </a:lnTo>
                  <a:lnTo>
                    <a:pt x="105" y="345"/>
                  </a:lnTo>
                  <a:lnTo>
                    <a:pt x="80" y="356"/>
                  </a:lnTo>
                  <a:lnTo>
                    <a:pt x="59" y="365"/>
                  </a:lnTo>
                </a:path>
              </a:pathLst>
            </a:custGeom>
            <a:noFill/>
            <a:ln w="12700" cap="rnd">
              <a:solidFill>
                <a:srgbClr val="3B5959"/>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13" name="Freeform 150"/>
            <p:cNvSpPr>
              <a:spLocks/>
            </p:cNvSpPr>
            <p:nvPr/>
          </p:nvSpPr>
          <p:spPr bwMode="auto">
            <a:xfrm>
              <a:off x="3275" y="2479"/>
              <a:ext cx="567" cy="365"/>
            </a:xfrm>
            <a:custGeom>
              <a:avLst/>
              <a:gdLst>
                <a:gd name="T0" fmla="*/ 0 w 567"/>
                <a:gd name="T1" fmla="*/ 364 h 365"/>
                <a:gd name="T2" fmla="*/ 18 w 567"/>
                <a:gd name="T3" fmla="*/ 347 h 365"/>
                <a:gd name="T4" fmla="*/ 39 w 567"/>
                <a:gd name="T5" fmla="*/ 327 h 365"/>
                <a:gd name="T6" fmla="*/ 64 w 567"/>
                <a:gd name="T7" fmla="*/ 306 h 365"/>
                <a:gd name="T8" fmla="*/ 92 w 567"/>
                <a:gd name="T9" fmla="*/ 285 h 365"/>
                <a:gd name="T10" fmla="*/ 122 w 567"/>
                <a:gd name="T11" fmla="*/ 262 h 365"/>
                <a:gd name="T12" fmla="*/ 151 w 567"/>
                <a:gd name="T13" fmla="*/ 241 h 365"/>
                <a:gd name="T14" fmla="*/ 183 w 567"/>
                <a:gd name="T15" fmla="*/ 221 h 365"/>
                <a:gd name="T16" fmla="*/ 213 w 567"/>
                <a:gd name="T17" fmla="*/ 201 h 365"/>
                <a:gd name="T18" fmla="*/ 240 w 567"/>
                <a:gd name="T19" fmla="*/ 184 h 365"/>
                <a:gd name="T20" fmla="*/ 264 w 567"/>
                <a:gd name="T21" fmla="*/ 172 h 365"/>
                <a:gd name="T22" fmla="*/ 264 w 567"/>
                <a:gd name="T23" fmla="*/ 172 h 365"/>
                <a:gd name="T24" fmla="*/ 290 w 567"/>
                <a:gd name="T25" fmla="*/ 161 h 365"/>
                <a:gd name="T26" fmla="*/ 318 w 567"/>
                <a:gd name="T27" fmla="*/ 149 h 365"/>
                <a:gd name="T28" fmla="*/ 352 w 567"/>
                <a:gd name="T29" fmla="*/ 134 h 365"/>
                <a:gd name="T30" fmla="*/ 386 w 567"/>
                <a:gd name="T31" fmla="*/ 119 h 365"/>
                <a:gd name="T32" fmla="*/ 419 w 567"/>
                <a:gd name="T33" fmla="*/ 101 h 365"/>
                <a:gd name="T34" fmla="*/ 453 w 567"/>
                <a:gd name="T35" fmla="*/ 81 h 365"/>
                <a:gd name="T36" fmla="*/ 485 w 567"/>
                <a:gd name="T37" fmla="*/ 62 h 365"/>
                <a:gd name="T38" fmla="*/ 515 w 567"/>
                <a:gd name="T39" fmla="*/ 41 h 365"/>
                <a:gd name="T40" fmla="*/ 541 w 567"/>
                <a:gd name="T41" fmla="*/ 20 h 365"/>
                <a:gd name="T42" fmla="*/ 563 w 567"/>
                <a:gd name="T43" fmla="*/ 0 h 365"/>
                <a:gd name="T44" fmla="*/ 563 w 567"/>
                <a:gd name="T45" fmla="*/ 0 h 365"/>
                <a:gd name="T46" fmla="*/ 563 w 567"/>
                <a:gd name="T47" fmla="*/ 2 h 365"/>
                <a:gd name="T48" fmla="*/ 563 w 567"/>
                <a:gd name="T49" fmla="*/ 9 h 365"/>
                <a:gd name="T50" fmla="*/ 566 w 567"/>
                <a:gd name="T51" fmla="*/ 20 h 365"/>
                <a:gd name="T52" fmla="*/ 566 w 567"/>
                <a:gd name="T53" fmla="*/ 35 h 365"/>
                <a:gd name="T54" fmla="*/ 566 w 567"/>
                <a:gd name="T55" fmla="*/ 52 h 365"/>
                <a:gd name="T56" fmla="*/ 566 w 567"/>
                <a:gd name="T57" fmla="*/ 71 h 365"/>
                <a:gd name="T58" fmla="*/ 563 w 567"/>
                <a:gd name="T59" fmla="*/ 90 h 365"/>
                <a:gd name="T60" fmla="*/ 559 w 567"/>
                <a:gd name="T61" fmla="*/ 108 h 365"/>
                <a:gd name="T62" fmla="*/ 552 w 567"/>
                <a:gd name="T63" fmla="*/ 126 h 365"/>
                <a:gd name="T64" fmla="*/ 543 w 567"/>
                <a:gd name="T65" fmla="*/ 140 h 365"/>
                <a:gd name="T66" fmla="*/ 543 w 567"/>
                <a:gd name="T67" fmla="*/ 140 h 365"/>
                <a:gd name="T68" fmla="*/ 534 w 567"/>
                <a:gd name="T69" fmla="*/ 155 h 365"/>
                <a:gd name="T70" fmla="*/ 518 w 567"/>
                <a:gd name="T71" fmla="*/ 170 h 365"/>
                <a:gd name="T72" fmla="*/ 502 w 567"/>
                <a:gd name="T73" fmla="*/ 184 h 365"/>
                <a:gd name="T74" fmla="*/ 483 w 567"/>
                <a:gd name="T75" fmla="*/ 203 h 365"/>
                <a:gd name="T76" fmla="*/ 464 w 567"/>
                <a:gd name="T77" fmla="*/ 218 h 365"/>
                <a:gd name="T78" fmla="*/ 442 w 567"/>
                <a:gd name="T79" fmla="*/ 233 h 365"/>
                <a:gd name="T80" fmla="*/ 421 w 567"/>
                <a:gd name="T81" fmla="*/ 248 h 365"/>
                <a:gd name="T82" fmla="*/ 400 w 567"/>
                <a:gd name="T83" fmla="*/ 260 h 365"/>
                <a:gd name="T84" fmla="*/ 382 w 567"/>
                <a:gd name="T85" fmla="*/ 271 h 365"/>
                <a:gd name="T86" fmla="*/ 363 w 567"/>
                <a:gd name="T87" fmla="*/ 277 h 365"/>
                <a:gd name="T88" fmla="*/ 363 w 567"/>
                <a:gd name="T89" fmla="*/ 277 h 365"/>
                <a:gd name="T90" fmla="*/ 340 w 567"/>
                <a:gd name="T91" fmla="*/ 283 h 365"/>
                <a:gd name="T92" fmla="*/ 310 w 567"/>
                <a:gd name="T93" fmla="*/ 290 h 365"/>
                <a:gd name="T94" fmla="*/ 278 w 567"/>
                <a:gd name="T95" fmla="*/ 299 h 365"/>
                <a:gd name="T96" fmla="*/ 244 w 567"/>
                <a:gd name="T97" fmla="*/ 306 h 365"/>
                <a:gd name="T98" fmla="*/ 209 w 567"/>
                <a:gd name="T99" fmla="*/ 315 h 365"/>
                <a:gd name="T100" fmla="*/ 172 w 567"/>
                <a:gd name="T101" fmla="*/ 323 h 365"/>
                <a:gd name="T102" fmla="*/ 137 w 567"/>
                <a:gd name="T103" fmla="*/ 334 h 365"/>
                <a:gd name="T104" fmla="*/ 105 w 567"/>
                <a:gd name="T105" fmla="*/ 343 h 365"/>
                <a:gd name="T106" fmla="*/ 80 w 567"/>
                <a:gd name="T107" fmla="*/ 353 h 365"/>
                <a:gd name="T108" fmla="*/ 59 w 567"/>
                <a:gd name="T109" fmla="*/ 364 h 365"/>
                <a:gd name="T110" fmla="*/ 0 w 567"/>
                <a:gd name="T111" fmla="*/ 364 h 3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67"/>
                <a:gd name="T169" fmla="*/ 0 h 365"/>
                <a:gd name="T170" fmla="*/ 567 w 567"/>
                <a:gd name="T171" fmla="*/ 365 h 3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67" h="365">
                  <a:moveTo>
                    <a:pt x="0" y="364"/>
                  </a:moveTo>
                  <a:lnTo>
                    <a:pt x="18" y="347"/>
                  </a:lnTo>
                  <a:lnTo>
                    <a:pt x="39" y="327"/>
                  </a:lnTo>
                  <a:lnTo>
                    <a:pt x="64" y="306"/>
                  </a:lnTo>
                  <a:lnTo>
                    <a:pt x="92" y="285"/>
                  </a:lnTo>
                  <a:lnTo>
                    <a:pt x="122" y="262"/>
                  </a:lnTo>
                  <a:lnTo>
                    <a:pt x="151" y="241"/>
                  </a:lnTo>
                  <a:lnTo>
                    <a:pt x="183" y="221"/>
                  </a:lnTo>
                  <a:lnTo>
                    <a:pt x="213" y="201"/>
                  </a:lnTo>
                  <a:lnTo>
                    <a:pt x="240" y="184"/>
                  </a:lnTo>
                  <a:lnTo>
                    <a:pt x="264" y="172"/>
                  </a:lnTo>
                  <a:lnTo>
                    <a:pt x="290" y="161"/>
                  </a:lnTo>
                  <a:lnTo>
                    <a:pt x="318" y="149"/>
                  </a:lnTo>
                  <a:lnTo>
                    <a:pt x="352" y="134"/>
                  </a:lnTo>
                  <a:lnTo>
                    <a:pt x="386" y="119"/>
                  </a:lnTo>
                  <a:lnTo>
                    <a:pt x="419" y="101"/>
                  </a:lnTo>
                  <a:lnTo>
                    <a:pt x="453" y="81"/>
                  </a:lnTo>
                  <a:lnTo>
                    <a:pt x="485" y="62"/>
                  </a:lnTo>
                  <a:lnTo>
                    <a:pt x="515" y="41"/>
                  </a:lnTo>
                  <a:lnTo>
                    <a:pt x="541" y="20"/>
                  </a:lnTo>
                  <a:lnTo>
                    <a:pt x="563" y="0"/>
                  </a:lnTo>
                  <a:lnTo>
                    <a:pt x="563" y="2"/>
                  </a:lnTo>
                  <a:lnTo>
                    <a:pt x="563" y="9"/>
                  </a:lnTo>
                  <a:lnTo>
                    <a:pt x="566" y="20"/>
                  </a:lnTo>
                  <a:lnTo>
                    <a:pt x="566" y="35"/>
                  </a:lnTo>
                  <a:lnTo>
                    <a:pt x="566" y="52"/>
                  </a:lnTo>
                  <a:lnTo>
                    <a:pt x="566" y="71"/>
                  </a:lnTo>
                  <a:lnTo>
                    <a:pt x="563" y="90"/>
                  </a:lnTo>
                  <a:lnTo>
                    <a:pt x="559" y="108"/>
                  </a:lnTo>
                  <a:lnTo>
                    <a:pt x="552" y="126"/>
                  </a:lnTo>
                  <a:lnTo>
                    <a:pt x="543" y="140"/>
                  </a:lnTo>
                  <a:lnTo>
                    <a:pt x="534" y="155"/>
                  </a:lnTo>
                  <a:lnTo>
                    <a:pt x="518" y="170"/>
                  </a:lnTo>
                  <a:lnTo>
                    <a:pt x="502" y="184"/>
                  </a:lnTo>
                  <a:lnTo>
                    <a:pt x="483" y="203"/>
                  </a:lnTo>
                  <a:lnTo>
                    <a:pt x="464" y="218"/>
                  </a:lnTo>
                  <a:lnTo>
                    <a:pt x="442" y="233"/>
                  </a:lnTo>
                  <a:lnTo>
                    <a:pt x="421" y="248"/>
                  </a:lnTo>
                  <a:lnTo>
                    <a:pt x="400" y="260"/>
                  </a:lnTo>
                  <a:lnTo>
                    <a:pt x="382" y="271"/>
                  </a:lnTo>
                  <a:lnTo>
                    <a:pt x="363" y="277"/>
                  </a:lnTo>
                  <a:lnTo>
                    <a:pt x="340" y="283"/>
                  </a:lnTo>
                  <a:lnTo>
                    <a:pt x="310" y="290"/>
                  </a:lnTo>
                  <a:lnTo>
                    <a:pt x="278" y="299"/>
                  </a:lnTo>
                  <a:lnTo>
                    <a:pt x="244" y="306"/>
                  </a:lnTo>
                  <a:lnTo>
                    <a:pt x="209" y="315"/>
                  </a:lnTo>
                  <a:lnTo>
                    <a:pt x="172" y="323"/>
                  </a:lnTo>
                  <a:lnTo>
                    <a:pt x="137" y="334"/>
                  </a:lnTo>
                  <a:lnTo>
                    <a:pt x="105" y="343"/>
                  </a:lnTo>
                  <a:lnTo>
                    <a:pt x="80" y="353"/>
                  </a:lnTo>
                  <a:lnTo>
                    <a:pt x="59" y="364"/>
                  </a:lnTo>
                  <a:lnTo>
                    <a:pt x="0" y="364"/>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14" name="Freeform 151"/>
            <p:cNvSpPr>
              <a:spLocks/>
            </p:cNvSpPr>
            <p:nvPr/>
          </p:nvSpPr>
          <p:spPr bwMode="auto">
            <a:xfrm>
              <a:off x="3275" y="2479"/>
              <a:ext cx="567" cy="365"/>
            </a:xfrm>
            <a:custGeom>
              <a:avLst/>
              <a:gdLst>
                <a:gd name="T0" fmla="*/ 0 w 567"/>
                <a:gd name="T1" fmla="*/ 364 h 365"/>
                <a:gd name="T2" fmla="*/ 18 w 567"/>
                <a:gd name="T3" fmla="*/ 347 h 365"/>
                <a:gd name="T4" fmla="*/ 39 w 567"/>
                <a:gd name="T5" fmla="*/ 327 h 365"/>
                <a:gd name="T6" fmla="*/ 64 w 567"/>
                <a:gd name="T7" fmla="*/ 306 h 365"/>
                <a:gd name="T8" fmla="*/ 92 w 567"/>
                <a:gd name="T9" fmla="*/ 285 h 365"/>
                <a:gd name="T10" fmla="*/ 122 w 567"/>
                <a:gd name="T11" fmla="*/ 262 h 365"/>
                <a:gd name="T12" fmla="*/ 151 w 567"/>
                <a:gd name="T13" fmla="*/ 241 h 365"/>
                <a:gd name="T14" fmla="*/ 183 w 567"/>
                <a:gd name="T15" fmla="*/ 221 h 365"/>
                <a:gd name="T16" fmla="*/ 213 w 567"/>
                <a:gd name="T17" fmla="*/ 201 h 365"/>
                <a:gd name="T18" fmla="*/ 240 w 567"/>
                <a:gd name="T19" fmla="*/ 184 h 365"/>
                <a:gd name="T20" fmla="*/ 264 w 567"/>
                <a:gd name="T21" fmla="*/ 172 h 365"/>
                <a:gd name="T22" fmla="*/ 264 w 567"/>
                <a:gd name="T23" fmla="*/ 172 h 365"/>
                <a:gd name="T24" fmla="*/ 290 w 567"/>
                <a:gd name="T25" fmla="*/ 161 h 365"/>
                <a:gd name="T26" fmla="*/ 318 w 567"/>
                <a:gd name="T27" fmla="*/ 149 h 365"/>
                <a:gd name="T28" fmla="*/ 352 w 567"/>
                <a:gd name="T29" fmla="*/ 134 h 365"/>
                <a:gd name="T30" fmla="*/ 386 w 567"/>
                <a:gd name="T31" fmla="*/ 119 h 365"/>
                <a:gd name="T32" fmla="*/ 419 w 567"/>
                <a:gd name="T33" fmla="*/ 101 h 365"/>
                <a:gd name="T34" fmla="*/ 453 w 567"/>
                <a:gd name="T35" fmla="*/ 81 h 365"/>
                <a:gd name="T36" fmla="*/ 485 w 567"/>
                <a:gd name="T37" fmla="*/ 62 h 365"/>
                <a:gd name="T38" fmla="*/ 515 w 567"/>
                <a:gd name="T39" fmla="*/ 41 h 365"/>
                <a:gd name="T40" fmla="*/ 541 w 567"/>
                <a:gd name="T41" fmla="*/ 20 h 365"/>
                <a:gd name="T42" fmla="*/ 563 w 567"/>
                <a:gd name="T43" fmla="*/ 0 h 365"/>
                <a:gd name="T44" fmla="*/ 563 w 567"/>
                <a:gd name="T45" fmla="*/ 0 h 365"/>
                <a:gd name="T46" fmla="*/ 563 w 567"/>
                <a:gd name="T47" fmla="*/ 2 h 365"/>
                <a:gd name="T48" fmla="*/ 563 w 567"/>
                <a:gd name="T49" fmla="*/ 9 h 365"/>
                <a:gd name="T50" fmla="*/ 566 w 567"/>
                <a:gd name="T51" fmla="*/ 20 h 365"/>
                <a:gd name="T52" fmla="*/ 566 w 567"/>
                <a:gd name="T53" fmla="*/ 35 h 365"/>
                <a:gd name="T54" fmla="*/ 566 w 567"/>
                <a:gd name="T55" fmla="*/ 52 h 365"/>
                <a:gd name="T56" fmla="*/ 566 w 567"/>
                <a:gd name="T57" fmla="*/ 71 h 365"/>
                <a:gd name="T58" fmla="*/ 563 w 567"/>
                <a:gd name="T59" fmla="*/ 90 h 365"/>
                <a:gd name="T60" fmla="*/ 559 w 567"/>
                <a:gd name="T61" fmla="*/ 108 h 365"/>
                <a:gd name="T62" fmla="*/ 552 w 567"/>
                <a:gd name="T63" fmla="*/ 126 h 365"/>
                <a:gd name="T64" fmla="*/ 543 w 567"/>
                <a:gd name="T65" fmla="*/ 140 h 365"/>
                <a:gd name="T66" fmla="*/ 543 w 567"/>
                <a:gd name="T67" fmla="*/ 140 h 365"/>
                <a:gd name="T68" fmla="*/ 534 w 567"/>
                <a:gd name="T69" fmla="*/ 155 h 365"/>
                <a:gd name="T70" fmla="*/ 518 w 567"/>
                <a:gd name="T71" fmla="*/ 170 h 365"/>
                <a:gd name="T72" fmla="*/ 502 w 567"/>
                <a:gd name="T73" fmla="*/ 184 h 365"/>
                <a:gd name="T74" fmla="*/ 483 w 567"/>
                <a:gd name="T75" fmla="*/ 203 h 365"/>
                <a:gd name="T76" fmla="*/ 464 w 567"/>
                <a:gd name="T77" fmla="*/ 218 h 365"/>
                <a:gd name="T78" fmla="*/ 442 w 567"/>
                <a:gd name="T79" fmla="*/ 233 h 365"/>
                <a:gd name="T80" fmla="*/ 421 w 567"/>
                <a:gd name="T81" fmla="*/ 248 h 365"/>
                <a:gd name="T82" fmla="*/ 400 w 567"/>
                <a:gd name="T83" fmla="*/ 260 h 365"/>
                <a:gd name="T84" fmla="*/ 382 w 567"/>
                <a:gd name="T85" fmla="*/ 271 h 365"/>
                <a:gd name="T86" fmla="*/ 363 w 567"/>
                <a:gd name="T87" fmla="*/ 277 h 365"/>
                <a:gd name="T88" fmla="*/ 363 w 567"/>
                <a:gd name="T89" fmla="*/ 277 h 365"/>
                <a:gd name="T90" fmla="*/ 340 w 567"/>
                <a:gd name="T91" fmla="*/ 283 h 365"/>
                <a:gd name="T92" fmla="*/ 310 w 567"/>
                <a:gd name="T93" fmla="*/ 290 h 365"/>
                <a:gd name="T94" fmla="*/ 278 w 567"/>
                <a:gd name="T95" fmla="*/ 299 h 365"/>
                <a:gd name="T96" fmla="*/ 244 w 567"/>
                <a:gd name="T97" fmla="*/ 306 h 365"/>
                <a:gd name="T98" fmla="*/ 209 w 567"/>
                <a:gd name="T99" fmla="*/ 315 h 365"/>
                <a:gd name="T100" fmla="*/ 172 w 567"/>
                <a:gd name="T101" fmla="*/ 323 h 365"/>
                <a:gd name="T102" fmla="*/ 137 w 567"/>
                <a:gd name="T103" fmla="*/ 334 h 365"/>
                <a:gd name="T104" fmla="*/ 105 w 567"/>
                <a:gd name="T105" fmla="*/ 343 h 365"/>
                <a:gd name="T106" fmla="*/ 80 w 567"/>
                <a:gd name="T107" fmla="*/ 353 h 365"/>
                <a:gd name="T108" fmla="*/ 59 w 567"/>
                <a:gd name="T109" fmla="*/ 364 h 36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7"/>
                <a:gd name="T166" fmla="*/ 0 h 365"/>
                <a:gd name="T167" fmla="*/ 567 w 567"/>
                <a:gd name="T168" fmla="*/ 365 h 36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7" h="365">
                  <a:moveTo>
                    <a:pt x="0" y="364"/>
                  </a:moveTo>
                  <a:lnTo>
                    <a:pt x="18" y="347"/>
                  </a:lnTo>
                  <a:lnTo>
                    <a:pt x="39" y="327"/>
                  </a:lnTo>
                  <a:lnTo>
                    <a:pt x="64" y="306"/>
                  </a:lnTo>
                  <a:lnTo>
                    <a:pt x="92" y="285"/>
                  </a:lnTo>
                  <a:lnTo>
                    <a:pt x="122" y="262"/>
                  </a:lnTo>
                  <a:lnTo>
                    <a:pt x="151" y="241"/>
                  </a:lnTo>
                  <a:lnTo>
                    <a:pt x="183" y="221"/>
                  </a:lnTo>
                  <a:lnTo>
                    <a:pt x="213" y="201"/>
                  </a:lnTo>
                  <a:lnTo>
                    <a:pt x="240" y="184"/>
                  </a:lnTo>
                  <a:lnTo>
                    <a:pt x="264" y="172"/>
                  </a:lnTo>
                  <a:lnTo>
                    <a:pt x="290" y="161"/>
                  </a:lnTo>
                  <a:lnTo>
                    <a:pt x="318" y="149"/>
                  </a:lnTo>
                  <a:lnTo>
                    <a:pt x="352" y="134"/>
                  </a:lnTo>
                  <a:lnTo>
                    <a:pt x="386" y="119"/>
                  </a:lnTo>
                  <a:lnTo>
                    <a:pt x="419" y="101"/>
                  </a:lnTo>
                  <a:lnTo>
                    <a:pt x="453" y="81"/>
                  </a:lnTo>
                  <a:lnTo>
                    <a:pt x="485" y="62"/>
                  </a:lnTo>
                  <a:lnTo>
                    <a:pt x="515" y="41"/>
                  </a:lnTo>
                  <a:lnTo>
                    <a:pt x="541" y="20"/>
                  </a:lnTo>
                  <a:lnTo>
                    <a:pt x="563" y="0"/>
                  </a:lnTo>
                  <a:lnTo>
                    <a:pt x="563" y="2"/>
                  </a:lnTo>
                  <a:lnTo>
                    <a:pt x="563" y="9"/>
                  </a:lnTo>
                  <a:lnTo>
                    <a:pt x="566" y="20"/>
                  </a:lnTo>
                  <a:lnTo>
                    <a:pt x="566" y="35"/>
                  </a:lnTo>
                  <a:lnTo>
                    <a:pt x="566" y="52"/>
                  </a:lnTo>
                  <a:lnTo>
                    <a:pt x="566" y="71"/>
                  </a:lnTo>
                  <a:lnTo>
                    <a:pt x="563" y="90"/>
                  </a:lnTo>
                  <a:lnTo>
                    <a:pt x="559" y="108"/>
                  </a:lnTo>
                  <a:lnTo>
                    <a:pt x="552" y="126"/>
                  </a:lnTo>
                  <a:lnTo>
                    <a:pt x="543" y="140"/>
                  </a:lnTo>
                  <a:lnTo>
                    <a:pt x="534" y="155"/>
                  </a:lnTo>
                  <a:lnTo>
                    <a:pt x="518" y="170"/>
                  </a:lnTo>
                  <a:lnTo>
                    <a:pt x="502" y="184"/>
                  </a:lnTo>
                  <a:lnTo>
                    <a:pt x="483" y="203"/>
                  </a:lnTo>
                  <a:lnTo>
                    <a:pt x="464" y="218"/>
                  </a:lnTo>
                  <a:lnTo>
                    <a:pt x="442" y="233"/>
                  </a:lnTo>
                  <a:lnTo>
                    <a:pt x="421" y="248"/>
                  </a:lnTo>
                  <a:lnTo>
                    <a:pt x="400" y="260"/>
                  </a:lnTo>
                  <a:lnTo>
                    <a:pt x="382" y="271"/>
                  </a:lnTo>
                  <a:lnTo>
                    <a:pt x="363" y="277"/>
                  </a:lnTo>
                  <a:lnTo>
                    <a:pt x="340" y="283"/>
                  </a:lnTo>
                  <a:lnTo>
                    <a:pt x="310" y="290"/>
                  </a:lnTo>
                  <a:lnTo>
                    <a:pt x="278" y="299"/>
                  </a:lnTo>
                  <a:lnTo>
                    <a:pt x="244" y="306"/>
                  </a:lnTo>
                  <a:lnTo>
                    <a:pt x="209" y="315"/>
                  </a:lnTo>
                  <a:lnTo>
                    <a:pt x="172" y="323"/>
                  </a:lnTo>
                  <a:lnTo>
                    <a:pt x="137" y="334"/>
                  </a:lnTo>
                  <a:lnTo>
                    <a:pt x="105" y="343"/>
                  </a:lnTo>
                  <a:lnTo>
                    <a:pt x="80" y="353"/>
                  </a:lnTo>
                  <a:lnTo>
                    <a:pt x="59" y="364"/>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15" name="Freeform 152"/>
            <p:cNvSpPr>
              <a:spLocks/>
            </p:cNvSpPr>
            <p:nvPr/>
          </p:nvSpPr>
          <p:spPr bwMode="auto">
            <a:xfrm>
              <a:off x="3162" y="2582"/>
              <a:ext cx="668" cy="363"/>
            </a:xfrm>
            <a:custGeom>
              <a:avLst/>
              <a:gdLst>
                <a:gd name="T0" fmla="*/ 15 w 668"/>
                <a:gd name="T1" fmla="*/ 348 h 363"/>
                <a:gd name="T2" fmla="*/ 52 w 668"/>
                <a:gd name="T3" fmla="*/ 315 h 363"/>
                <a:gd name="T4" fmla="*/ 101 w 668"/>
                <a:gd name="T5" fmla="*/ 279 h 363"/>
                <a:gd name="T6" fmla="*/ 156 w 668"/>
                <a:gd name="T7" fmla="*/ 245 h 363"/>
                <a:gd name="T8" fmla="*/ 209 w 668"/>
                <a:gd name="T9" fmla="*/ 220 h 363"/>
                <a:gd name="T10" fmla="*/ 234 w 668"/>
                <a:gd name="T11" fmla="*/ 212 h 363"/>
                <a:gd name="T12" fmla="*/ 289 w 668"/>
                <a:gd name="T13" fmla="*/ 199 h 363"/>
                <a:gd name="T14" fmla="*/ 346 w 668"/>
                <a:gd name="T15" fmla="*/ 184 h 363"/>
                <a:gd name="T16" fmla="*/ 401 w 668"/>
                <a:gd name="T17" fmla="*/ 171 h 363"/>
                <a:gd name="T18" fmla="*/ 453 w 668"/>
                <a:gd name="T19" fmla="*/ 155 h 363"/>
                <a:gd name="T20" fmla="*/ 496 w 668"/>
                <a:gd name="T21" fmla="*/ 138 h 363"/>
                <a:gd name="T22" fmla="*/ 515 w 668"/>
                <a:gd name="T23" fmla="*/ 127 h 363"/>
                <a:gd name="T24" fmla="*/ 554 w 668"/>
                <a:gd name="T25" fmla="*/ 104 h 363"/>
                <a:gd name="T26" fmla="*/ 595 w 668"/>
                <a:gd name="T27" fmla="*/ 74 h 363"/>
                <a:gd name="T28" fmla="*/ 630 w 668"/>
                <a:gd name="T29" fmla="*/ 46 h 363"/>
                <a:gd name="T30" fmla="*/ 658 w 668"/>
                <a:gd name="T31" fmla="*/ 14 h 363"/>
                <a:gd name="T32" fmla="*/ 667 w 668"/>
                <a:gd name="T33" fmla="*/ 0 h 363"/>
                <a:gd name="T34" fmla="*/ 664 w 668"/>
                <a:gd name="T35" fmla="*/ 7 h 363"/>
                <a:gd name="T36" fmla="*/ 658 w 668"/>
                <a:gd name="T37" fmla="*/ 30 h 363"/>
                <a:gd name="T38" fmla="*/ 648 w 668"/>
                <a:gd name="T39" fmla="*/ 62 h 363"/>
                <a:gd name="T40" fmla="*/ 637 w 668"/>
                <a:gd name="T41" fmla="*/ 96 h 363"/>
                <a:gd name="T42" fmla="*/ 622 w 668"/>
                <a:gd name="T43" fmla="*/ 125 h 363"/>
                <a:gd name="T44" fmla="*/ 616 w 668"/>
                <a:gd name="T45" fmla="*/ 138 h 363"/>
                <a:gd name="T46" fmla="*/ 599 w 668"/>
                <a:gd name="T47" fmla="*/ 166 h 363"/>
                <a:gd name="T48" fmla="*/ 577 w 668"/>
                <a:gd name="T49" fmla="*/ 191 h 363"/>
                <a:gd name="T50" fmla="*/ 554 w 668"/>
                <a:gd name="T51" fmla="*/ 216 h 363"/>
                <a:gd name="T52" fmla="*/ 529 w 668"/>
                <a:gd name="T53" fmla="*/ 237 h 363"/>
                <a:gd name="T54" fmla="*/ 519 w 668"/>
                <a:gd name="T55" fmla="*/ 249 h 363"/>
                <a:gd name="T56" fmla="*/ 478 w 668"/>
                <a:gd name="T57" fmla="*/ 270 h 363"/>
                <a:gd name="T58" fmla="*/ 420 w 668"/>
                <a:gd name="T59" fmla="*/ 292 h 363"/>
                <a:gd name="T60" fmla="*/ 351 w 668"/>
                <a:gd name="T61" fmla="*/ 311 h 363"/>
                <a:gd name="T62" fmla="*/ 287 w 668"/>
                <a:gd name="T63" fmla="*/ 325 h 363"/>
                <a:gd name="T64" fmla="*/ 238 w 668"/>
                <a:gd name="T65" fmla="*/ 332 h 363"/>
                <a:gd name="T66" fmla="*/ 220 w 668"/>
                <a:gd name="T67" fmla="*/ 332 h 363"/>
                <a:gd name="T68" fmla="*/ 179 w 668"/>
                <a:gd name="T69" fmla="*/ 334 h 363"/>
                <a:gd name="T70" fmla="*/ 135 w 668"/>
                <a:gd name="T71" fmla="*/ 338 h 363"/>
                <a:gd name="T72" fmla="*/ 97 w 668"/>
                <a:gd name="T73" fmla="*/ 344 h 363"/>
                <a:gd name="T74" fmla="*/ 63 w 668"/>
                <a:gd name="T75" fmla="*/ 353 h 363"/>
                <a:gd name="T76" fmla="*/ 0 w 668"/>
                <a:gd name="T77" fmla="*/ 362 h 36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68"/>
                <a:gd name="T118" fmla="*/ 0 h 363"/>
                <a:gd name="T119" fmla="*/ 668 w 668"/>
                <a:gd name="T120" fmla="*/ 363 h 36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68" h="363">
                  <a:moveTo>
                    <a:pt x="0" y="362"/>
                  </a:moveTo>
                  <a:lnTo>
                    <a:pt x="15" y="348"/>
                  </a:lnTo>
                  <a:lnTo>
                    <a:pt x="31" y="332"/>
                  </a:lnTo>
                  <a:lnTo>
                    <a:pt x="52" y="315"/>
                  </a:lnTo>
                  <a:lnTo>
                    <a:pt x="75" y="295"/>
                  </a:lnTo>
                  <a:lnTo>
                    <a:pt x="101" y="279"/>
                  </a:lnTo>
                  <a:lnTo>
                    <a:pt x="126" y="262"/>
                  </a:lnTo>
                  <a:lnTo>
                    <a:pt x="156" y="245"/>
                  </a:lnTo>
                  <a:lnTo>
                    <a:pt x="183" y="231"/>
                  </a:lnTo>
                  <a:lnTo>
                    <a:pt x="209" y="220"/>
                  </a:lnTo>
                  <a:lnTo>
                    <a:pt x="234" y="212"/>
                  </a:lnTo>
                  <a:lnTo>
                    <a:pt x="259" y="205"/>
                  </a:lnTo>
                  <a:lnTo>
                    <a:pt x="289" y="199"/>
                  </a:lnTo>
                  <a:lnTo>
                    <a:pt x="316" y="193"/>
                  </a:lnTo>
                  <a:lnTo>
                    <a:pt x="346" y="184"/>
                  </a:lnTo>
                  <a:lnTo>
                    <a:pt x="374" y="178"/>
                  </a:lnTo>
                  <a:lnTo>
                    <a:pt x="401" y="171"/>
                  </a:lnTo>
                  <a:lnTo>
                    <a:pt x="428" y="163"/>
                  </a:lnTo>
                  <a:lnTo>
                    <a:pt x="453" y="155"/>
                  </a:lnTo>
                  <a:lnTo>
                    <a:pt x="476" y="146"/>
                  </a:lnTo>
                  <a:lnTo>
                    <a:pt x="496" y="138"/>
                  </a:lnTo>
                  <a:lnTo>
                    <a:pt x="515" y="127"/>
                  </a:lnTo>
                  <a:lnTo>
                    <a:pt x="533" y="117"/>
                  </a:lnTo>
                  <a:lnTo>
                    <a:pt x="554" y="104"/>
                  </a:lnTo>
                  <a:lnTo>
                    <a:pt x="574" y="90"/>
                  </a:lnTo>
                  <a:lnTo>
                    <a:pt x="595" y="74"/>
                  </a:lnTo>
                  <a:lnTo>
                    <a:pt x="611" y="60"/>
                  </a:lnTo>
                  <a:lnTo>
                    <a:pt x="630" y="46"/>
                  </a:lnTo>
                  <a:lnTo>
                    <a:pt x="646" y="28"/>
                  </a:lnTo>
                  <a:lnTo>
                    <a:pt x="658" y="14"/>
                  </a:lnTo>
                  <a:lnTo>
                    <a:pt x="667" y="0"/>
                  </a:lnTo>
                  <a:lnTo>
                    <a:pt x="667" y="1"/>
                  </a:lnTo>
                  <a:lnTo>
                    <a:pt x="664" y="7"/>
                  </a:lnTo>
                  <a:lnTo>
                    <a:pt x="662" y="18"/>
                  </a:lnTo>
                  <a:lnTo>
                    <a:pt x="658" y="30"/>
                  </a:lnTo>
                  <a:lnTo>
                    <a:pt x="653" y="46"/>
                  </a:lnTo>
                  <a:lnTo>
                    <a:pt x="648" y="62"/>
                  </a:lnTo>
                  <a:lnTo>
                    <a:pt x="641" y="79"/>
                  </a:lnTo>
                  <a:lnTo>
                    <a:pt x="637" y="96"/>
                  </a:lnTo>
                  <a:lnTo>
                    <a:pt x="628" y="111"/>
                  </a:lnTo>
                  <a:lnTo>
                    <a:pt x="622" y="125"/>
                  </a:lnTo>
                  <a:lnTo>
                    <a:pt x="616" y="138"/>
                  </a:lnTo>
                  <a:lnTo>
                    <a:pt x="607" y="152"/>
                  </a:lnTo>
                  <a:lnTo>
                    <a:pt x="599" y="166"/>
                  </a:lnTo>
                  <a:lnTo>
                    <a:pt x="588" y="178"/>
                  </a:lnTo>
                  <a:lnTo>
                    <a:pt x="577" y="191"/>
                  </a:lnTo>
                  <a:lnTo>
                    <a:pt x="565" y="203"/>
                  </a:lnTo>
                  <a:lnTo>
                    <a:pt x="554" y="216"/>
                  </a:lnTo>
                  <a:lnTo>
                    <a:pt x="542" y="228"/>
                  </a:lnTo>
                  <a:lnTo>
                    <a:pt x="529" y="237"/>
                  </a:lnTo>
                  <a:lnTo>
                    <a:pt x="519" y="249"/>
                  </a:lnTo>
                  <a:lnTo>
                    <a:pt x="501" y="258"/>
                  </a:lnTo>
                  <a:lnTo>
                    <a:pt x="478" y="270"/>
                  </a:lnTo>
                  <a:lnTo>
                    <a:pt x="452" y="281"/>
                  </a:lnTo>
                  <a:lnTo>
                    <a:pt x="420" y="292"/>
                  </a:lnTo>
                  <a:lnTo>
                    <a:pt x="386" y="302"/>
                  </a:lnTo>
                  <a:lnTo>
                    <a:pt x="351" y="311"/>
                  </a:lnTo>
                  <a:lnTo>
                    <a:pt x="319" y="319"/>
                  </a:lnTo>
                  <a:lnTo>
                    <a:pt x="287" y="325"/>
                  </a:lnTo>
                  <a:lnTo>
                    <a:pt x="259" y="330"/>
                  </a:lnTo>
                  <a:lnTo>
                    <a:pt x="238" y="332"/>
                  </a:lnTo>
                  <a:lnTo>
                    <a:pt x="220" y="332"/>
                  </a:lnTo>
                  <a:lnTo>
                    <a:pt x="201" y="332"/>
                  </a:lnTo>
                  <a:lnTo>
                    <a:pt x="179" y="334"/>
                  </a:lnTo>
                  <a:lnTo>
                    <a:pt x="158" y="336"/>
                  </a:lnTo>
                  <a:lnTo>
                    <a:pt x="135" y="338"/>
                  </a:lnTo>
                  <a:lnTo>
                    <a:pt x="116" y="341"/>
                  </a:lnTo>
                  <a:lnTo>
                    <a:pt x="97" y="344"/>
                  </a:lnTo>
                  <a:lnTo>
                    <a:pt x="80" y="348"/>
                  </a:lnTo>
                  <a:lnTo>
                    <a:pt x="63" y="353"/>
                  </a:lnTo>
                  <a:lnTo>
                    <a:pt x="52" y="357"/>
                  </a:lnTo>
                  <a:lnTo>
                    <a:pt x="0" y="362"/>
                  </a:lnTo>
                </a:path>
              </a:pathLst>
            </a:custGeom>
            <a:solidFill>
              <a:srgbClr val="7C6000"/>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16" name="Freeform 153"/>
            <p:cNvSpPr>
              <a:spLocks/>
            </p:cNvSpPr>
            <p:nvPr/>
          </p:nvSpPr>
          <p:spPr bwMode="auto">
            <a:xfrm>
              <a:off x="3162" y="2582"/>
              <a:ext cx="668" cy="363"/>
            </a:xfrm>
            <a:custGeom>
              <a:avLst/>
              <a:gdLst>
                <a:gd name="T0" fmla="*/ 15 w 668"/>
                <a:gd name="T1" fmla="*/ 348 h 363"/>
                <a:gd name="T2" fmla="*/ 52 w 668"/>
                <a:gd name="T3" fmla="*/ 315 h 363"/>
                <a:gd name="T4" fmla="*/ 101 w 668"/>
                <a:gd name="T5" fmla="*/ 279 h 363"/>
                <a:gd name="T6" fmla="*/ 156 w 668"/>
                <a:gd name="T7" fmla="*/ 245 h 363"/>
                <a:gd name="T8" fmla="*/ 209 w 668"/>
                <a:gd name="T9" fmla="*/ 220 h 363"/>
                <a:gd name="T10" fmla="*/ 234 w 668"/>
                <a:gd name="T11" fmla="*/ 212 h 363"/>
                <a:gd name="T12" fmla="*/ 289 w 668"/>
                <a:gd name="T13" fmla="*/ 199 h 363"/>
                <a:gd name="T14" fmla="*/ 346 w 668"/>
                <a:gd name="T15" fmla="*/ 184 h 363"/>
                <a:gd name="T16" fmla="*/ 401 w 668"/>
                <a:gd name="T17" fmla="*/ 171 h 363"/>
                <a:gd name="T18" fmla="*/ 453 w 668"/>
                <a:gd name="T19" fmla="*/ 155 h 363"/>
                <a:gd name="T20" fmla="*/ 496 w 668"/>
                <a:gd name="T21" fmla="*/ 138 h 363"/>
                <a:gd name="T22" fmla="*/ 515 w 668"/>
                <a:gd name="T23" fmla="*/ 127 h 363"/>
                <a:gd name="T24" fmla="*/ 554 w 668"/>
                <a:gd name="T25" fmla="*/ 104 h 363"/>
                <a:gd name="T26" fmla="*/ 595 w 668"/>
                <a:gd name="T27" fmla="*/ 74 h 363"/>
                <a:gd name="T28" fmla="*/ 630 w 668"/>
                <a:gd name="T29" fmla="*/ 46 h 363"/>
                <a:gd name="T30" fmla="*/ 658 w 668"/>
                <a:gd name="T31" fmla="*/ 14 h 363"/>
                <a:gd name="T32" fmla="*/ 667 w 668"/>
                <a:gd name="T33" fmla="*/ 0 h 363"/>
                <a:gd name="T34" fmla="*/ 664 w 668"/>
                <a:gd name="T35" fmla="*/ 7 h 363"/>
                <a:gd name="T36" fmla="*/ 658 w 668"/>
                <a:gd name="T37" fmla="*/ 30 h 363"/>
                <a:gd name="T38" fmla="*/ 648 w 668"/>
                <a:gd name="T39" fmla="*/ 62 h 363"/>
                <a:gd name="T40" fmla="*/ 637 w 668"/>
                <a:gd name="T41" fmla="*/ 96 h 363"/>
                <a:gd name="T42" fmla="*/ 622 w 668"/>
                <a:gd name="T43" fmla="*/ 125 h 363"/>
                <a:gd name="T44" fmla="*/ 616 w 668"/>
                <a:gd name="T45" fmla="*/ 138 h 363"/>
                <a:gd name="T46" fmla="*/ 599 w 668"/>
                <a:gd name="T47" fmla="*/ 166 h 363"/>
                <a:gd name="T48" fmla="*/ 577 w 668"/>
                <a:gd name="T49" fmla="*/ 191 h 363"/>
                <a:gd name="T50" fmla="*/ 554 w 668"/>
                <a:gd name="T51" fmla="*/ 216 h 363"/>
                <a:gd name="T52" fmla="*/ 529 w 668"/>
                <a:gd name="T53" fmla="*/ 237 h 363"/>
                <a:gd name="T54" fmla="*/ 519 w 668"/>
                <a:gd name="T55" fmla="*/ 249 h 363"/>
                <a:gd name="T56" fmla="*/ 478 w 668"/>
                <a:gd name="T57" fmla="*/ 270 h 363"/>
                <a:gd name="T58" fmla="*/ 420 w 668"/>
                <a:gd name="T59" fmla="*/ 292 h 363"/>
                <a:gd name="T60" fmla="*/ 351 w 668"/>
                <a:gd name="T61" fmla="*/ 311 h 363"/>
                <a:gd name="T62" fmla="*/ 287 w 668"/>
                <a:gd name="T63" fmla="*/ 325 h 363"/>
                <a:gd name="T64" fmla="*/ 238 w 668"/>
                <a:gd name="T65" fmla="*/ 332 h 363"/>
                <a:gd name="T66" fmla="*/ 220 w 668"/>
                <a:gd name="T67" fmla="*/ 332 h 363"/>
                <a:gd name="T68" fmla="*/ 179 w 668"/>
                <a:gd name="T69" fmla="*/ 334 h 363"/>
                <a:gd name="T70" fmla="*/ 135 w 668"/>
                <a:gd name="T71" fmla="*/ 338 h 363"/>
                <a:gd name="T72" fmla="*/ 97 w 668"/>
                <a:gd name="T73" fmla="*/ 344 h 363"/>
                <a:gd name="T74" fmla="*/ 63 w 668"/>
                <a:gd name="T75" fmla="*/ 353 h 3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68"/>
                <a:gd name="T115" fmla="*/ 0 h 363"/>
                <a:gd name="T116" fmla="*/ 668 w 668"/>
                <a:gd name="T117" fmla="*/ 363 h 3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68" h="363">
                  <a:moveTo>
                    <a:pt x="0" y="362"/>
                  </a:moveTo>
                  <a:lnTo>
                    <a:pt x="15" y="348"/>
                  </a:lnTo>
                  <a:lnTo>
                    <a:pt x="31" y="332"/>
                  </a:lnTo>
                  <a:lnTo>
                    <a:pt x="52" y="315"/>
                  </a:lnTo>
                  <a:lnTo>
                    <a:pt x="75" y="295"/>
                  </a:lnTo>
                  <a:lnTo>
                    <a:pt x="101" y="279"/>
                  </a:lnTo>
                  <a:lnTo>
                    <a:pt x="126" y="262"/>
                  </a:lnTo>
                  <a:lnTo>
                    <a:pt x="156" y="245"/>
                  </a:lnTo>
                  <a:lnTo>
                    <a:pt x="183" y="231"/>
                  </a:lnTo>
                  <a:lnTo>
                    <a:pt x="209" y="220"/>
                  </a:lnTo>
                  <a:lnTo>
                    <a:pt x="234" y="212"/>
                  </a:lnTo>
                  <a:lnTo>
                    <a:pt x="259" y="205"/>
                  </a:lnTo>
                  <a:lnTo>
                    <a:pt x="289" y="199"/>
                  </a:lnTo>
                  <a:lnTo>
                    <a:pt x="316" y="193"/>
                  </a:lnTo>
                  <a:lnTo>
                    <a:pt x="346" y="184"/>
                  </a:lnTo>
                  <a:lnTo>
                    <a:pt x="374" y="178"/>
                  </a:lnTo>
                  <a:lnTo>
                    <a:pt x="401" y="171"/>
                  </a:lnTo>
                  <a:lnTo>
                    <a:pt x="428" y="163"/>
                  </a:lnTo>
                  <a:lnTo>
                    <a:pt x="453" y="155"/>
                  </a:lnTo>
                  <a:lnTo>
                    <a:pt x="476" y="146"/>
                  </a:lnTo>
                  <a:lnTo>
                    <a:pt x="496" y="138"/>
                  </a:lnTo>
                  <a:lnTo>
                    <a:pt x="515" y="127"/>
                  </a:lnTo>
                  <a:lnTo>
                    <a:pt x="533" y="117"/>
                  </a:lnTo>
                  <a:lnTo>
                    <a:pt x="554" y="104"/>
                  </a:lnTo>
                  <a:lnTo>
                    <a:pt x="574" y="90"/>
                  </a:lnTo>
                  <a:lnTo>
                    <a:pt x="595" y="74"/>
                  </a:lnTo>
                  <a:lnTo>
                    <a:pt x="611" y="60"/>
                  </a:lnTo>
                  <a:lnTo>
                    <a:pt x="630" y="46"/>
                  </a:lnTo>
                  <a:lnTo>
                    <a:pt x="646" y="28"/>
                  </a:lnTo>
                  <a:lnTo>
                    <a:pt x="658" y="14"/>
                  </a:lnTo>
                  <a:lnTo>
                    <a:pt x="667" y="0"/>
                  </a:lnTo>
                  <a:lnTo>
                    <a:pt x="667" y="1"/>
                  </a:lnTo>
                  <a:lnTo>
                    <a:pt x="664" y="7"/>
                  </a:lnTo>
                  <a:lnTo>
                    <a:pt x="662" y="18"/>
                  </a:lnTo>
                  <a:lnTo>
                    <a:pt x="658" y="30"/>
                  </a:lnTo>
                  <a:lnTo>
                    <a:pt x="653" y="46"/>
                  </a:lnTo>
                  <a:lnTo>
                    <a:pt x="648" y="62"/>
                  </a:lnTo>
                  <a:lnTo>
                    <a:pt x="641" y="79"/>
                  </a:lnTo>
                  <a:lnTo>
                    <a:pt x="637" y="96"/>
                  </a:lnTo>
                  <a:lnTo>
                    <a:pt x="628" y="111"/>
                  </a:lnTo>
                  <a:lnTo>
                    <a:pt x="622" y="125"/>
                  </a:lnTo>
                  <a:lnTo>
                    <a:pt x="616" y="138"/>
                  </a:lnTo>
                  <a:lnTo>
                    <a:pt x="607" y="152"/>
                  </a:lnTo>
                  <a:lnTo>
                    <a:pt x="599" y="166"/>
                  </a:lnTo>
                  <a:lnTo>
                    <a:pt x="588" y="178"/>
                  </a:lnTo>
                  <a:lnTo>
                    <a:pt x="577" y="191"/>
                  </a:lnTo>
                  <a:lnTo>
                    <a:pt x="565" y="203"/>
                  </a:lnTo>
                  <a:lnTo>
                    <a:pt x="554" y="216"/>
                  </a:lnTo>
                  <a:lnTo>
                    <a:pt x="542" y="228"/>
                  </a:lnTo>
                  <a:lnTo>
                    <a:pt x="529" y="237"/>
                  </a:lnTo>
                  <a:lnTo>
                    <a:pt x="519" y="249"/>
                  </a:lnTo>
                  <a:lnTo>
                    <a:pt x="501" y="258"/>
                  </a:lnTo>
                  <a:lnTo>
                    <a:pt x="478" y="270"/>
                  </a:lnTo>
                  <a:lnTo>
                    <a:pt x="452" y="281"/>
                  </a:lnTo>
                  <a:lnTo>
                    <a:pt x="420" y="292"/>
                  </a:lnTo>
                  <a:lnTo>
                    <a:pt x="386" y="302"/>
                  </a:lnTo>
                  <a:lnTo>
                    <a:pt x="351" y="311"/>
                  </a:lnTo>
                  <a:lnTo>
                    <a:pt x="319" y="319"/>
                  </a:lnTo>
                  <a:lnTo>
                    <a:pt x="287" y="325"/>
                  </a:lnTo>
                  <a:lnTo>
                    <a:pt x="259" y="330"/>
                  </a:lnTo>
                  <a:lnTo>
                    <a:pt x="238" y="332"/>
                  </a:lnTo>
                  <a:lnTo>
                    <a:pt x="220" y="332"/>
                  </a:lnTo>
                  <a:lnTo>
                    <a:pt x="201" y="332"/>
                  </a:lnTo>
                  <a:lnTo>
                    <a:pt x="179" y="334"/>
                  </a:lnTo>
                  <a:lnTo>
                    <a:pt x="158" y="336"/>
                  </a:lnTo>
                  <a:lnTo>
                    <a:pt x="135" y="338"/>
                  </a:lnTo>
                  <a:lnTo>
                    <a:pt x="116" y="341"/>
                  </a:lnTo>
                  <a:lnTo>
                    <a:pt x="97" y="344"/>
                  </a:lnTo>
                  <a:lnTo>
                    <a:pt x="80" y="348"/>
                  </a:lnTo>
                  <a:lnTo>
                    <a:pt x="63" y="353"/>
                  </a:lnTo>
                  <a:lnTo>
                    <a:pt x="52" y="357"/>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17" name="Freeform 154"/>
            <p:cNvSpPr>
              <a:spLocks/>
            </p:cNvSpPr>
            <p:nvPr/>
          </p:nvSpPr>
          <p:spPr bwMode="auto">
            <a:xfrm>
              <a:off x="3168" y="2566"/>
              <a:ext cx="667" cy="360"/>
            </a:xfrm>
            <a:custGeom>
              <a:avLst/>
              <a:gdLst>
                <a:gd name="T0" fmla="*/ 13 w 667"/>
                <a:gd name="T1" fmla="*/ 346 h 360"/>
                <a:gd name="T2" fmla="*/ 50 w 667"/>
                <a:gd name="T3" fmla="*/ 315 h 360"/>
                <a:gd name="T4" fmla="*/ 101 w 667"/>
                <a:gd name="T5" fmla="*/ 279 h 360"/>
                <a:gd name="T6" fmla="*/ 153 w 667"/>
                <a:gd name="T7" fmla="*/ 245 h 360"/>
                <a:gd name="T8" fmla="*/ 208 w 667"/>
                <a:gd name="T9" fmla="*/ 218 h 360"/>
                <a:gd name="T10" fmla="*/ 234 w 667"/>
                <a:gd name="T11" fmla="*/ 211 h 360"/>
                <a:gd name="T12" fmla="*/ 286 w 667"/>
                <a:gd name="T13" fmla="*/ 199 h 360"/>
                <a:gd name="T14" fmla="*/ 346 w 667"/>
                <a:gd name="T15" fmla="*/ 186 h 360"/>
                <a:gd name="T16" fmla="*/ 400 w 667"/>
                <a:gd name="T17" fmla="*/ 170 h 360"/>
                <a:gd name="T18" fmla="*/ 452 w 667"/>
                <a:gd name="T19" fmla="*/ 155 h 360"/>
                <a:gd name="T20" fmla="*/ 495 w 667"/>
                <a:gd name="T21" fmla="*/ 137 h 360"/>
                <a:gd name="T22" fmla="*/ 514 w 667"/>
                <a:gd name="T23" fmla="*/ 128 h 360"/>
                <a:gd name="T24" fmla="*/ 553 w 667"/>
                <a:gd name="T25" fmla="*/ 103 h 360"/>
                <a:gd name="T26" fmla="*/ 594 w 667"/>
                <a:gd name="T27" fmla="*/ 75 h 360"/>
                <a:gd name="T28" fmla="*/ 627 w 667"/>
                <a:gd name="T29" fmla="*/ 46 h 360"/>
                <a:gd name="T30" fmla="*/ 657 w 667"/>
                <a:gd name="T31" fmla="*/ 15 h 360"/>
                <a:gd name="T32" fmla="*/ 666 w 667"/>
                <a:gd name="T33" fmla="*/ 0 h 360"/>
                <a:gd name="T34" fmla="*/ 663 w 667"/>
                <a:gd name="T35" fmla="*/ 8 h 360"/>
                <a:gd name="T36" fmla="*/ 657 w 667"/>
                <a:gd name="T37" fmla="*/ 31 h 360"/>
                <a:gd name="T38" fmla="*/ 647 w 667"/>
                <a:gd name="T39" fmla="*/ 63 h 360"/>
                <a:gd name="T40" fmla="*/ 634 w 667"/>
                <a:gd name="T41" fmla="*/ 96 h 360"/>
                <a:gd name="T42" fmla="*/ 622 w 667"/>
                <a:gd name="T43" fmla="*/ 126 h 360"/>
                <a:gd name="T44" fmla="*/ 615 w 667"/>
                <a:gd name="T45" fmla="*/ 140 h 360"/>
                <a:gd name="T46" fmla="*/ 596 w 667"/>
                <a:gd name="T47" fmla="*/ 165 h 360"/>
                <a:gd name="T48" fmla="*/ 576 w 667"/>
                <a:gd name="T49" fmla="*/ 191 h 360"/>
                <a:gd name="T50" fmla="*/ 553 w 667"/>
                <a:gd name="T51" fmla="*/ 216 h 360"/>
                <a:gd name="T52" fmla="*/ 528 w 667"/>
                <a:gd name="T53" fmla="*/ 239 h 360"/>
                <a:gd name="T54" fmla="*/ 516 w 667"/>
                <a:gd name="T55" fmla="*/ 248 h 360"/>
                <a:gd name="T56" fmla="*/ 478 w 667"/>
                <a:gd name="T57" fmla="*/ 268 h 360"/>
                <a:gd name="T58" fmla="*/ 417 w 667"/>
                <a:gd name="T59" fmla="*/ 292 h 360"/>
                <a:gd name="T60" fmla="*/ 349 w 667"/>
                <a:gd name="T61" fmla="*/ 310 h 360"/>
                <a:gd name="T62" fmla="*/ 286 w 667"/>
                <a:gd name="T63" fmla="*/ 326 h 360"/>
                <a:gd name="T64" fmla="*/ 238 w 667"/>
                <a:gd name="T65" fmla="*/ 330 h 360"/>
                <a:gd name="T66" fmla="*/ 219 w 667"/>
                <a:gd name="T67" fmla="*/ 330 h 360"/>
                <a:gd name="T68" fmla="*/ 179 w 667"/>
                <a:gd name="T69" fmla="*/ 333 h 360"/>
                <a:gd name="T70" fmla="*/ 135 w 667"/>
                <a:gd name="T71" fmla="*/ 338 h 360"/>
                <a:gd name="T72" fmla="*/ 95 w 667"/>
                <a:gd name="T73" fmla="*/ 344 h 360"/>
                <a:gd name="T74" fmla="*/ 63 w 667"/>
                <a:gd name="T75" fmla="*/ 353 h 360"/>
                <a:gd name="T76" fmla="*/ 0 w 667"/>
                <a:gd name="T77" fmla="*/ 359 h 3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67"/>
                <a:gd name="T118" fmla="*/ 0 h 360"/>
                <a:gd name="T119" fmla="*/ 667 w 667"/>
                <a:gd name="T120" fmla="*/ 360 h 3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67" h="360">
                  <a:moveTo>
                    <a:pt x="0" y="359"/>
                  </a:moveTo>
                  <a:lnTo>
                    <a:pt x="13" y="346"/>
                  </a:lnTo>
                  <a:lnTo>
                    <a:pt x="31" y="332"/>
                  </a:lnTo>
                  <a:lnTo>
                    <a:pt x="50" y="315"/>
                  </a:lnTo>
                  <a:lnTo>
                    <a:pt x="75" y="298"/>
                  </a:lnTo>
                  <a:lnTo>
                    <a:pt x="101" y="279"/>
                  </a:lnTo>
                  <a:lnTo>
                    <a:pt x="126" y="260"/>
                  </a:lnTo>
                  <a:lnTo>
                    <a:pt x="153" y="245"/>
                  </a:lnTo>
                  <a:lnTo>
                    <a:pt x="183" y="231"/>
                  </a:lnTo>
                  <a:lnTo>
                    <a:pt x="208" y="218"/>
                  </a:lnTo>
                  <a:lnTo>
                    <a:pt x="234" y="211"/>
                  </a:lnTo>
                  <a:lnTo>
                    <a:pt x="259" y="206"/>
                  </a:lnTo>
                  <a:lnTo>
                    <a:pt x="286" y="199"/>
                  </a:lnTo>
                  <a:lnTo>
                    <a:pt x="316" y="193"/>
                  </a:lnTo>
                  <a:lnTo>
                    <a:pt x="346" y="186"/>
                  </a:lnTo>
                  <a:lnTo>
                    <a:pt x="372" y="178"/>
                  </a:lnTo>
                  <a:lnTo>
                    <a:pt x="400" y="170"/>
                  </a:lnTo>
                  <a:lnTo>
                    <a:pt x="427" y="161"/>
                  </a:lnTo>
                  <a:lnTo>
                    <a:pt x="452" y="155"/>
                  </a:lnTo>
                  <a:lnTo>
                    <a:pt x="475" y="147"/>
                  </a:lnTo>
                  <a:lnTo>
                    <a:pt x="495" y="137"/>
                  </a:lnTo>
                  <a:lnTo>
                    <a:pt x="514" y="128"/>
                  </a:lnTo>
                  <a:lnTo>
                    <a:pt x="533" y="115"/>
                  </a:lnTo>
                  <a:lnTo>
                    <a:pt x="553" y="103"/>
                  </a:lnTo>
                  <a:lnTo>
                    <a:pt x="572" y="90"/>
                  </a:lnTo>
                  <a:lnTo>
                    <a:pt x="594" y="75"/>
                  </a:lnTo>
                  <a:lnTo>
                    <a:pt x="611" y="61"/>
                  </a:lnTo>
                  <a:lnTo>
                    <a:pt x="627" y="46"/>
                  </a:lnTo>
                  <a:lnTo>
                    <a:pt x="645" y="29"/>
                  </a:lnTo>
                  <a:lnTo>
                    <a:pt x="657" y="15"/>
                  </a:lnTo>
                  <a:lnTo>
                    <a:pt x="666" y="0"/>
                  </a:lnTo>
                  <a:lnTo>
                    <a:pt x="666" y="2"/>
                  </a:lnTo>
                  <a:lnTo>
                    <a:pt x="663" y="8"/>
                  </a:lnTo>
                  <a:lnTo>
                    <a:pt x="661" y="18"/>
                  </a:lnTo>
                  <a:lnTo>
                    <a:pt x="657" y="31"/>
                  </a:lnTo>
                  <a:lnTo>
                    <a:pt x="652" y="46"/>
                  </a:lnTo>
                  <a:lnTo>
                    <a:pt x="647" y="63"/>
                  </a:lnTo>
                  <a:lnTo>
                    <a:pt x="640" y="80"/>
                  </a:lnTo>
                  <a:lnTo>
                    <a:pt x="634" y="96"/>
                  </a:lnTo>
                  <a:lnTo>
                    <a:pt x="627" y="111"/>
                  </a:lnTo>
                  <a:lnTo>
                    <a:pt x="622" y="126"/>
                  </a:lnTo>
                  <a:lnTo>
                    <a:pt x="615" y="140"/>
                  </a:lnTo>
                  <a:lnTo>
                    <a:pt x="606" y="153"/>
                  </a:lnTo>
                  <a:lnTo>
                    <a:pt x="596" y="165"/>
                  </a:lnTo>
                  <a:lnTo>
                    <a:pt x="585" y="178"/>
                  </a:lnTo>
                  <a:lnTo>
                    <a:pt x="576" y="191"/>
                  </a:lnTo>
                  <a:lnTo>
                    <a:pt x="564" y="204"/>
                  </a:lnTo>
                  <a:lnTo>
                    <a:pt x="553" y="216"/>
                  </a:lnTo>
                  <a:lnTo>
                    <a:pt x="541" y="227"/>
                  </a:lnTo>
                  <a:lnTo>
                    <a:pt x="528" y="239"/>
                  </a:lnTo>
                  <a:lnTo>
                    <a:pt x="516" y="248"/>
                  </a:lnTo>
                  <a:lnTo>
                    <a:pt x="501" y="259"/>
                  </a:lnTo>
                  <a:lnTo>
                    <a:pt x="478" y="268"/>
                  </a:lnTo>
                  <a:lnTo>
                    <a:pt x="450" y="282"/>
                  </a:lnTo>
                  <a:lnTo>
                    <a:pt x="417" y="292"/>
                  </a:lnTo>
                  <a:lnTo>
                    <a:pt x="383" y="303"/>
                  </a:lnTo>
                  <a:lnTo>
                    <a:pt x="349" y="310"/>
                  </a:lnTo>
                  <a:lnTo>
                    <a:pt x="316" y="319"/>
                  </a:lnTo>
                  <a:lnTo>
                    <a:pt x="286" y="326"/>
                  </a:lnTo>
                  <a:lnTo>
                    <a:pt x="259" y="330"/>
                  </a:lnTo>
                  <a:lnTo>
                    <a:pt x="238" y="330"/>
                  </a:lnTo>
                  <a:lnTo>
                    <a:pt x="219" y="330"/>
                  </a:lnTo>
                  <a:lnTo>
                    <a:pt x="200" y="332"/>
                  </a:lnTo>
                  <a:lnTo>
                    <a:pt x="179" y="333"/>
                  </a:lnTo>
                  <a:lnTo>
                    <a:pt x="156" y="335"/>
                  </a:lnTo>
                  <a:lnTo>
                    <a:pt x="135" y="338"/>
                  </a:lnTo>
                  <a:lnTo>
                    <a:pt x="114" y="340"/>
                  </a:lnTo>
                  <a:lnTo>
                    <a:pt x="95" y="344"/>
                  </a:lnTo>
                  <a:lnTo>
                    <a:pt x="78" y="349"/>
                  </a:lnTo>
                  <a:lnTo>
                    <a:pt x="63" y="353"/>
                  </a:lnTo>
                  <a:lnTo>
                    <a:pt x="52" y="356"/>
                  </a:lnTo>
                  <a:lnTo>
                    <a:pt x="0" y="359"/>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18" name="Freeform 155"/>
            <p:cNvSpPr>
              <a:spLocks/>
            </p:cNvSpPr>
            <p:nvPr/>
          </p:nvSpPr>
          <p:spPr bwMode="auto">
            <a:xfrm>
              <a:off x="3168" y="2566"/>
              <a:ext cx="667" cy="360"/>
            </a:xfrm>
            <a:custGeom>
              <a:avLst/>
              <a:gdLst>
                <a:gd name="T0" fmla="*/ 13 w 667"/>
                <a:gd name="T1" fmla="*/ 346 h 360"/>
                <a:gd name="T2" fmla="*/ 50 w 667"/>
                <a:gd name="T3" fmla="*/ 315 h 360"/>
                <a:gd name="T4" fmla="*/ 101 w 667"/>
                <a:gd name="T5" fmla="*/ 279 h 360"/>
                <a:gd name="T6" fmla="*/ 153 w 667"/>
                <a:gd name="T7" fmla="*/ 245 h 360"/>
                <a:gd name="T8" fmla="*/ 208 w 667"/>
                <a:gd name="T9" fmla="*/ 218 h 360"/>
                <a:gd name="T10" fmla="*/ 234 w 667"/>
                <a:gd name="T11" fmla="*/ 211 h 360"/>
                <a:gd name="T12" fmla="*/ 286 w 667"/>
                <a:gd name="T13" fmla="*/ 199 h 360"/>
                <a:gd name="T14" fmla="*/ 346 w 667"/>
                <a:gd name="T15" fmla="*/ 186 h 360"/>
                <a:gd name="T16" fmla="*/ 400 w 667"/>
                <a:gd name="T17" fmla="*/ 170 h 360"/>
                <a:gd name="T18" fmla="*/ 452 w 667"/>
                <a:gd name="T19" fmla="*/ 155 h 360"/>
                <a:gd name="T20" fmla="*/ 495 w 667"/>
                <a:gd name="T21" fmla="*/ 137 h 360"/>
                <a:gd name="T22" fmla="*/ 514 w 667"/>
                <a:gd name="T23" fmla="*/ 128 h 360"/>
                <a:gd name="T24" fmla="*/ 553 w 667"/>
                <a:gd name="T25" fmla="*/ 103 h 360"/>
                <a:gd name="T26" fmla="*/ 594 w 667"/>
                <a:gd name="T27" fmla="*/ 75 h 360"/>
                <a:gd name="T28" fmla="*/ 627 w 667"/>
                <a:gd name="T29" fmla="*/ 46 h 360"/>
                <a:gd name="T30" fmla="*/ 657 w 667"/>
                <a:gd name="T31" fmla="*/ 15 h 360"/>
                <a:gd name="T32" fmla="*/ 666 w 667"/>
                <a:gd name="T33" fmla="*/ 0 h 360"/>
                <a:gd name="T34" fmla="*/ 663 w 667"/>
                <a:gd name="T35" fmla="*/ 8 h 360"/>
                <a:gd name="T36" fmla="*/ 657 w 667"/>
                <a:gd name="T37" fmla="*/ 31 h 360"/>
                <a:gd name="T38" fmla="*/ 647 w 667"/>
                <a:gd name="T39" fmla="*/ 63 h 360"/>
                <a:gd name="T40" fmla="*/ 634 w 667"/>
                <a:gd name="T41" fmla="*/ 96 h 360"/>
                <a:gd name="T42" fmla="*/ 622 w 667"/>
                <a:gd name="T43" fmla="*/ 126 h 360"/>
                <a:gd name="T44" fmla="*/ 615 w 667"/>
                <a:gd name="T45" fmla="*/ 140 h 360"/>
                <a:gd name="T46" fmla="*/ 596 w 667"/>
                <a:gd name="T47" fmla="*/ 165 h 360"/>
                <a:gd name="T48" fmla="*/ 576 w 667"/>
                <a:gd name="T49" fmla="*/ 191 h 360"/>
                <a:gd name="T50" fmla="*/ 553 w 667"/>
                <a:gd name="T51" fmla="*/ 216 h 360"/>
                <a:gd name="T52" fmla="*/ 528 w 667"/>
                <a:gd name="T53" fmla="*/ 239 h 360"/>
                <a:gd name="T54" fmla="*/ 516 w 667"/>
                <a:gd name="T55" fmla="*/ 248 h 360"/>
                <a:gd name="T56" fmla="*/ 478 w 667"/>
                <a:gd name="T57" fmla="*/ 268 h 360"/>
                <a:gd name="T58" fmla="*/ 417 w 667"/>
                <a:gd name="T59" fmla="*/ 292 h 360"/>
                <a:gd name="T60" fmla="*/ 349 w 667"/>
                <a:gd name="T61" fmla="*/ 310 h 360"/>
                <a:gd name="T62" fmla="*/ 286 w 667"/>
                <a:gd name="T63" fmla="*/ 326 h 360"/>
                <a:gd name="T64" fmla="*/ 238 w 667"/>
                <a:gd name="T65" fmla="*/ 330 h 360"/>
                <a:gd name="T66" fmla="*/ 219 w 667"/>
                <a:gd name="T67" fmla="*/ 330 h 360"/>
                <a:gd name="T68" fmla="*/ 179 w 667"/>
                <a:gd name="T69" fmla="*/ 333 h 360"/>
                <a:gd name="T70" fmla="*/ 135 w 667"/>
                <a:gd name="T71" fmla="*/ 338 h 360"/>
                <a:gd name="T72" fmla="*/ 95 w 667"/>
                <a:gd name="T73" fmla="*/ 344 h 360"/>
                <a:gd name="T74" fmla="*/ 63 w 667"/>
                <a:gd name="T75" fmla="*/ 353 h 3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67"/>
                <a:gd name="T115" fmla="*/ 0 h 360"/>
                <a:gd name="T116" fmla="*/ 667 w 667"/>
                <a:gd name="T117" fmla="*/ 360 h 3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67" h="360">
                  <a:moveTo>
                    <a:pt x="0" y="359"/>
                  </a:moveTo>
                  <a:lnTo>
                    <a:pt x="13" y="346"/>
                  </a:lnTo>
                  <a:lnTo>
                    <a:pt x="31" y="332"/>
                  </a:lnTo>
                  <a:lnTo>
                    <a:pt x="50" y="315"/>
                  </a:lnTo>
                  <a:lnTo>
                    <a:pt x="75" y="298"/>
                  </a:lnTo>
                  <a:lnTo>
                    <a:pt x="101" y="279"/>
                  </a:lnTo>
                  <a:lnTo>
                    <a:pt x="126" y="260"/>
                  </a:lnTo>
                  <a:lnTo>
                    <a:pt x="153" y="245"/>
                  </a:lnTo>
                  <a:lnTo>
                    <a:pt x="183" y="231"/>
                  </a:lnTo>
                  <a:lnTo>
                    <a:pt x="208" y="218"/>
                  </a:lnTo>
                  <a:lnTo>
                    <a:pt x="234" y="211"/>
                  </a:lnTo>
                  <a:lnTo>
                    <a:pt x="259" y="206"/>
                  </a:lnTo>
                  <a:lnTo>
                    <a:pt x="286" y="199"/>
                  </a:lnTo>
                  <a:lnTo>
                    <a:pt x="316" y="193"/>
                  </a:lnTo>
                  <a:lnTo>
                    <a:pt x="346" y="186"/>
                  </a:lnTo>
                  <a:lnTo>
                    <a:pt x="372" y="178"/>
                  </a:lnTo>
                  <a:lnTo>
                    <a:pt x="400" y="170"/>
                  </a:lnTo>
                  <a:lnTo>
                    <a:pt x="427" y="161"/>
                  </a:lnTo>
                  <a:lnTo>
                    <a:pt x="452" y="155"/>
                  </a:lnTo>
                  <a:lnTo>
                    <a:pt x="475" y="147"/>
                  </a:lnTo>
                  <a:lnTo>
                    <a:pt x="495" y="137"/>
                  </a:lnTo>
                  <a:lnTo>
                    <a:pt x="514" y="128"/>
                  </a:lnTo>
                  <a:lnTo>
                    <a:pt x="533" y="115"/>
                  </a:lnTo>
                  <a:lnTo>
                    <a:pt x="553" y="103"/>
                  </a:lnTo>
                  <a:lnTo>
                    <a:pt x="572" y="90"/>
                  </a:lnTo>
                  <a:lnTo>
                    <a:pt x="594" y="75"/>
                  </a:lnTo>
                  <a:lnTo>
                    <a:pt x="611" y="61"/>
                  </a:lnTo>
                  <a:lnTo>
                    <a:pt x="627" y="46"/>
                  </a:lnTo>
                  <a:lnTo>
                    <a:pt x="645" y="29"/>
                  </a:lnTo>
                  <a:lnTo>
                    <a:pt x="657" y="15"/>
                  </a:lnTo>
                  <a:lnTo>
                    <a:pt x="666" y="0"/>
                  </a:lnTo>
                  <a:lnTo>
                    <a:pt x="666" y="2"/>
                  </a:lnTo>
                  <a:lnTo>
                    <a:pt x="663" y="8"/>
                  </a:lnTo>
                  <a:lnTo>
                    <a:pt x="661" y="18"/>
                  </a:lnTo>
                  <a:lnTo>
                    <a:pt x="657" y="31"/>
                  </a:lnTo>
                  <a:lnTo>
                    <a:pt x="652" y="46"/>
                  </a:lnTo>
                  <a:lnTo>
                    <a:pt x="647" y="63"/>
                  </a:lnTo>
                  <a:lnTo>
                    <a:pt x="640" y="80"/>
                  </a:lnTo>
                  <a:lnTo>
                    <a:pt x="634" y="96"/>
                  </a:lnTo>
                  <a:lnTo>
                    <a:pt x="627" y="111"/>
                  </a:lnTo>
                  <a:lnTo>
                    <a:pt x="622" y="126"/>
                  </a:lnTo>
                  <a:lnTo>
                    <a:pt x="615" y="140"/>
                  </a:lnTo>
                  <a:lnTo>
                    <a:pt x="606" y="153"/>
                  </a:lnTo>
                  <a:lnTo>
                    <a:pt x="596" y="165"/>
                  </a:lnTo>
                  <a:lnTo>
                    <a:pt x="585" y="178"/>
                  </a:lnTo>
                  <a:lnTo>
                    <a:pt x="576" y="191"/>
                  </a:lnTo>
                  <a:lnTo>
                    <a:pt x="564" y="204"/>
                  </a:lnTo>
                  <a:lnTo>
                    <a:pt x="553" y="216"/>
                  </a:lnTo>
                  <a:lnTo>
                    <a:pt x="541" y="227"/>
                  </a:lnTo>
                  <a:lnTo>
                    <a:pt x="528" y="239"/>
                  </a:lnTo>
                  <a:lnTo>
                    <a:pt x="516" y="248"/>
                  </a:lnTo>
                  <a:lnTo>
                    <a:pt x="501" y="259"/>
                  </a:lnTo>
                  <a:lnTo>
                    <a:pt x="478" y="268"/>
                  </a:lnTo>
                  <a:lnTo>
                    <a:pt x="450" y="282"/>
                  </a:lnTo>
                  <a:lnTo>
                    <a:pt x="417" y="292"/>
                  </a:lnTo>
                  <a:lnTo>
                    <a:pt x="383" y="303"/>
                  </a:lnTo>
                  <a:lnTo>
                    <a:pt x="349" y="310"/>
                  </a:lnTo>
                  <a:lnTo>
                    <a:pt x="316" y="319"/>
                  </a:lnTo>
                  <a:lnTo>
                    <a:pt x="286" y="326"/>
                  </a:lnTo>
                  <a:lnTo>
                    <a:pt x="259" y="330"/>
                  </a:lnTo>
                  <a:lnTo>
                    <a:pt x="238" y="330"/>
                  </a:lnTo>
                  <a:lnTo>
                    <a:pt x="219" y="330"/>
                  </a:lnTo>
                  <a:lnTo>
                    <a:pt x="200" y="332"/>
                  </a:lnTo>
                  <a:lnTo>
                    <a:pt x="179" y="333"/>
                  </a:lnTo>
                  <a:lnTo>
                    <a:pt x="156" y="335"/>
                  </a:lnTo>
                  <a:lnTo>
                    <a:pt x="135" y="338"/>
                  </a:lnTo>
                  <a:lnTo>
                    <a:pt x="114" y="340"/>
                  </a:lnTo>
                  <a:lnTo>
                    <a:pt x="95" y="344"/>
                  </a:lnTo>
                  <a:lnTo>
                    <a:pt x="78" y="349"/>
                  </a:lnTo>
                  <a:lnTo>
                    <a:pt x="63" y="353"/>
                  </a:lnTo>
                  <a:lnTo>
                    <a:pt x="52" y="356"/>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19" name="Freeform 156"/>
            <p:cNvSpPr>
              <a:spLocks/>
            </p:cNvSpPr>
            <p:nvPr/>
          </p:nvSpPr>
          <p:spPr bwMode="auto">
            <a:xfrm>
              <a:off x="3066" y="2823"/>
              <a:ext cx="609" cy="220"/>
            </a:xfrm>
            <a:custGeom>
              <a:avLst/>
              <a:gdLst>
                <a:gd name="T0" fmla="*/ 13 w 609"/>
                <a:gd name="T1" fmla="*/ 145 h 220"/>
                <a:gd name="T2" fmla="*/ 45 w 609"/>
                <a:gd name="T3" fmla="*/ 124 h 220"/>
                <a:gd name="T4" fmla="*/ 84 w 609"/>
                <a:gd name="T5" fmla="*/ 100 h 220"/>
                <a:gd name="T6" fmla="*/ 131 w 609"/>
                <a:gd name="T7" fmla="*/ 77 h 220"/>
                <a:gd name="T8" fmla="*/ 181 w 609"/>
                <a:gd name="T9" fmla="*/ 60 h 220"/>
                <a:gd name="T10" fmla="*/ 204 w 609"/>
                <a:gd name="T11" fmla="*/ 53 h 220"/>
                <a:gd name="T12" fmla="*/ 259 w 609"/>
                <a:gd name="T13" fmla="*/ 46 h 220"/>
                <a:gd name="T14" fmla="*/ 322 w 609"/>
                <a:gd name="T15" fmla="*/ 41 h 220"/>
                <a:gd name="T16" fmla="*/ 384 w 609"/>
                <a:gd name="T17" fmla="*/ 37 h 220"/>
                <a:gd name="T18" fmla="*/ 441 w 609"/>
                <a:gd name="T19" fmla="*/ 33 h 220"/>
                <a:gd name="T20" fmla="*/ 485 w 609"/>
                <a:gd name="T21" fmla="*/ 33 h 220"/>
                <a:gd name="T22" fmla="*/ 502 w 609"/>
                <a:gd name="T23" fmla="*/ 33 h 220"/>
                <a:gd name="T24" fmla="*/ 534 w 609"/>
                <a:gd name="T25" fmla="*/ 30 h 220"/>
                <a:gd name="T26" fmla="*/ 559 w 609"/>
                <a:gd name="T27" fmla="*/ 25 h 220"/>
                <a:gd name="T28" fmla="*/ 580 w 609"/>
                <a:gd name="T29" fmla="*/ 18 h 220"/>
                <a:gd name="T30" fmla="*/ 599 w 609"/>
                <a:gd name="T31" fmla="*/ 7 h 220"/>
                <a:gd name="T32" fmla="*/ 608 w 609"/>
                <a:gd name="T33" fmla="*/ 0 h 220"/>
                <a:gd name="T34" fmla="*/ 605 w 609"/>
                <a:gd name="T35" fmla="*/ 7 h 220"/>
                <a:gd name="T36" fmla="*/ 598 w 609"/>
                <a:gd name="T37" fmla="*/ 25 h 220"/>
                <a:gd name="T38" fmla="*/ 587 w 609"/>
                <a:gd name="T39" fmla="*/ 50 h 220"/>
                <a:gd name="T40" fmla="*/ 572 w 609"/>
                <a:gd name="T41" fmla="*/ 73 h 220"/>
                <a:gd name="T42" fmla="*/ 552 w 609"/>
                <a:gd name="T43" fmla="*/ 92 h 220"/>
                <a:gd name="T44" fmla="*/ 543 w 609"/>
                <a:gd name="T45" fmla="*/ 100 h 220"/>
                <a:gd name="T46" fmla="*/ 513 w 609"/>
                <a:gd name="T47" fmla="*/ 117 h 220"/>
                <a:gd name="T48" fmla="*/ 473 w 609"/>
                <a:gd name="T49" fmla="*/ 136 h 220"/>
                <a:gd name="T50" fmla="*/ 416 w 609"/>
                <a:gd name="T51" fmla="*/ 150 h 220"/>
                <a:gd name="T52" fmla="*/ 338 w 609"/>
                <a:gd name="T53" fmla="*/ 157 h 220"/>
                <a:gd name="T54" fmla="*/ 291 w 609"/>
                <a:gd name="T55" fmla="*/ 155 h 220"/>
                <a:gd name="T56" fmla="*/ 200 w 609"/>
                <a:gd name="T57" fmla="*/ 155 h 220"/>
                <a:gd name="T58" fmla="*/ 126 w 609"/>
                <a:gd name="T59" fmla="*/ 166 h 220"/>
                <a:gd name="T60" fmla="*/ 70 w 609"/>
                <a:gd name="T61" fmla="*/ 182 h 220"/>
                <a:gd name="T62" fmla="*/ 31 w 609"/>
                <a:gd name="T63" fmla="*/ 201 h 220"/>
                <a:gd name="T64" fmla="*/ 8 w 609"/>
                <a:gd name="T65" fmla="*/ 219 h 2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9"/>
                <a:gd name="T100" fmla="*/ 0 h 220"/>
                <a:gd name="T101" fmla="*/ 609 w 609"/>
                <a:gd name="T102" fmla="*/ 220 h 2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9" h="220">
                  <a:moveTo>
                    <a:pt x="0" y="150"/>
                  </a:moveTo>
                  <a:lnTo>
                    <a:pt x="13" y="145"/>
                  </a:lnTo>
                  <a:lnTo>
                    <a:pt x="27" y="134"/>
                  </a:lnTo>
                  <a:lnTo>
                    <a:pt x="45" y="124"/>
                  </a:lnTo>
                  <a:lnTo>
                    <a:pt x="63" y="113"/>
                  </a:lnTo>
                  <a:lnTo>
                    <a:pt x="84" y="100"/>
                  </a:lnTo>
                  <a:lnTo>
                    <a:pt x="107" y="90"/>
                  </a:lnTo>
                  <a:lnTo>
                    <a:pt x="131" y="77"/>
                  </a:lnTo>
                  <a:lnTo>
                    <a:pt x="156" y="69"/>
                  </a:lnTo>
                  <a:lnTo>
                    <a:pt x="181" y="60"/>
                  </a:lnTo>
                  <a:lnTo>
                    <a:pt x="204" y="53"/>
                  </a:lnTo>
                  <a:lnTo>
                    <a:pt x="232" y="50"/>
                  </a:lnTo>
                  <a:lnTo>
                    <a:pt x="259" y="46"/>
                  </a:lnTo>
                  <a:lnTo>
                    <a:pt x="291" y="44"/>
                  </a:lnTo>
                  <a:lnTo>
                    <a:pt x="322" y="41"/>
                  </a:lnTo>
                  <a:lnTo>
                    <a:pt x="352" y="37"/>
                  </a:lnTo>
                  <a:lnTo>
                    <a:pt x="384" y="37"/>
                  </a:lnTo>
                  <a:lnTo>
                    <a:pt x="414" y="35"/>
                  </a:lnTo>
                  <a:lnTo>
                    <a:pt x="441" y="33"/>
                  </a:lnTo>
                  <a:lnTo>
                    <a:pt x="464" y="33"/>
                  </a:lnTo>
                  <a:lnTo>
                    <a:pt x="485" y="33"/>
                  </a:lnTo>
                  <a:lnTo>
                    <a:pt x="502" y="33"/>
                  </a:lnTo>
                  <a:lnTo>
                    <a:pt x="519" y="30"/>
                  </a:lnTo>
                  <a:lnTo>
                    <a:pt x="534" y="30"/>
                  </a:lnTo>
                  <a:lnTo>
                    <a:pt x="547" y="28"/>
                  </a:lnTo>
                  <a:lnTo>
                    <a:pt x="559" y="25"/>
                  </a:lnTo>
                  <a:lnTo>
                    <a:pt x="572" y="23"/>
                  </a:lnTo>
                  <a:lnTo>
                    <a:pt x="580" y="18"/>
                  </a:lnTo>
                  <a:lnTo>
                    <a:pt x="591" y="12"/>
                  </a:lnTo>
                  <a:lnTo>
                    <a:pt x="599" y="7"/>
                  </a:lnTo>
                  <a:lnTo>
                    <a:pt x="608" y="0"/>
                  </a:lnTo>
                  <a:lnTo>
                    <a:pt x="608" y="2"/>
                  </a:lnTo>
                  <a:lnTo>
                    <a:pt x="605" y="7"/>
                  </a:lnTo>
                  <a:lnTo>
                    <a:pt x="601" y="16"/>
                  </a:lnTo>
                  <a:lnTo>
                    <a:pt x="598" y="25"/>
                  </a:lnTo>
                  <a:lnTo>
                    <a:pt x="593" y="37"/>
                  </a:lnTo>
                  <a:lnTo>
                    <a:pt x="587" y="50"/>
                  </a:lnTo>
                  <a:lnTo>
                    <a:pt x="580" y="62"/>
                  </a:lnTo>
                  <a:lnTo>
                    <a:pt x="572" y="73"/>
                  </a:lnTo>
                  <a:lnTo>
                    <a:pt x="561" y="85"/>
                  </a:lnTo>
                  <a:lnTo>
                    <a:pt x="552" y="92"/>
                  </a:lnTo>
                  <a:lnTo>
                    <a:pt x="543" y="100"/>
                  </a:lnTo>
                  <a:lnTo>
                    <a:pt x="527" y="108"/>
                  </a:lnTo>
                  <a:lnTo>
                    <a:pt x="513" y="117"/>
                  </a:lnTo>
                  <a:lnTo>
                    <a:pt x="494" y="127"/>
                  </a:lnTo>
                  <a:lnTo>
                    <a:pt x="473" y="136"/>
                  </a:lnTo>
                  <a:lnTo>
                    <a:pt x="446" y="145"/>
                  </a:lnTo>
                  <a:lnTo>
                    <a:pt x="416" y="150"/>
                  </a:lnTo>
                  <a:lnTo>
                    <a:pt x="380" y="155"/>
                  </a:lnTo>
                  <a:lnTo>
                    <a:pt x="338" y="157"/>
                  </a:lnTo>
                  <a:lnTo>
                    <a:pt x="291" y="155"/>
                  </a:lnTo>
                  <a:lnTo>
                    <a:pt x="243" y="152"/>
                  </a:lnTo>
                  <a:lnTo>
                    <a:pt x="200" y="155"/>
                  </a:lnTo>
                  <a:lnTo>
                    <a:pt x="160" y="159"/>
                  </a:lnTo>
                  <a:lnTo>
                    <a:pt x="126" y="166"/>
                  </a:lnTo>
                  <a:lnTo>
                    <a:pt x="96" y="173"/>
                  </a:lnTo>
                  <a:lnTo>
                    <a:pt x="70" y="182"/>
                  </a:lnTo>
                  <a:lnTo>
                    <a:pt x="48" y="191"/>
                  </a:lnTo>
                  <a:lnTo>
                    <a:pt x="31" y="201"/>
                  </a:lnTo>
                  <a:lnTo>
                    <a:pt x="19" y="210"/>
                  </a:lnTo>
                  <a:lnTo>
                    <a:pt x="8" y="219"/>
                  </a:lnTo>
                  <a:lnTo>
                    <a:pt x="0" y="150"/>
                  </a:lnTo>
                </a:path>
              </a:pathLst>
            </a:custGeom>
            <a:solidFill>
              <a:srgbClr val="7C6000"/>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20" name="Freeform 157"/>
            <p:cNvSpPr>
              <a:spLocks/>
            </p:cNvSpPr>
            <p:nvPr/>
          </p:nvSpPr>
          <p:spPr bwMode="auto">
            <a:xfrm>
              <a:off x="3066" y="2823"/>
              <a:ext cx="609" cy="220"/>
            </a:xfrm>
            <a:custGeom>
              <a:avLst/>
              <a:gdLst>
                <a:gd name="T0" fmla="*/ 13 w 609"/>
                <a:gd name="T1" fmla="*/ 145 h 220"/>
                <a:gd name="T2" fmla="*/ 45 w 609"/>
                <a:gd name="T3" fmla="*/ 124 h 220"/>
                <a:gd name="T4" fmla="*/ 84 w 609"/>
                <a:gd name="T5" fmla="*/ 100 h 220"/>
                <a:gd name="T6" fmla="*/ 131 w 609"/>
                <a:gd name="T7" fmla="*/ 77 h 220"/>
                <a:gd name="T8" fmla="*/ 181 w 609"/>
                <a:gd name="T9" fmla="*/ 60 h 220"/>
                <a:gd name="T10" fmla="*/ 204 w 609"/>
                <a:gd name="T11" fmla="*/ 53 h 220"/>
                <a:gd name="T12" fmla="*/ 259 w 609"/>
                <a:gd name="T13" fmla="*/ 46 h 220"/>
                <a:gd name="T14" fmla="*/ 322 w 609"/>
                <a:gd name="T15" fmla="*/ 41 h 220"/>
                <a:gd name="T16" fmla="*/ 384 w 609"/>
                <a:gd name="T17" fmla="*/ 37 h 220"/>
                <a:gd name="T18" fmla="*/ 441 w 609"/>
                <a:gd name="T19" fmla="*/ 33 h 220"/>
                <a:gd name="T20" fmla="*/ 485 w 609"/>
                <a:gd name="T21" fmla="*/ 33 h 220"/>
                <a:gd name="T22" fmla="*/ 502 w 609"/>
                <a:gd name="T23" fmla="*/ 33 h 220"/>
                <a:gd name="T24" fmla="*/ 534 w 609"/>
                <a:gd name="T25" fmla="*/ 30 h 220"/>
                <a:gd name="T26" fmla="*/ 559 w 609"/>
                <a:gd name="T27" fmla="*/ 25 h 220"/>
                <a:gd name="T28" fmla="*/ 580 w 609"/>
                <a:gd name="T29" fmla="*/ 18 h 220"/>
                <a:gd name="T30" fmla="*/ 599 w 609"/>
                <a:gd name="T31" fmla="*/ 7 h 220"/>
                <a:gd name="T32" fmla="*/ 608 w 609"/>
                <a:gd name="T33" fmla="*/ 0 h 220"/>
                <a:gd name="T34" fmla="*/ 605 w 609"/>
                <a:gd name="T35" fmla="*/ 7 h 220"/>
                <a:gd name="T36" fmla="*/ 598 w 609"/>
                <a:gd name="T37" fmla="*/ 25 h 220"/>
                <a:gd name="T38" fmla="*/ 587 w 609"/>
                <a:gd name="T39" fmla="*/ 50 h 220"/>
                <a:gd name="T40" fmla="*/ 572 w 609"/>
                <a:gd name="T41" fmla="*/ 73 h 220"/>
                <a:gd name="T42" fmla="*/ 552 w 609"/>
                <a:gd name="T43" fmla="*/ 92 h 220"/>
                <a:gd name="T44" fmla="*/ 543 w 609"/>
                <a:gd name="T45" fmla="*/ 100 h 220"/>
                <a:gd name="T46" fmla="*/ 513 w 609"/>
                <a:gd name="T47" fmla="*/ 117 h 220"/>
                <a:gd name="T48" fmla="*/ 473 w 609"/>
                <a:gd name="T49" fmla="*/ 136 h 220"/>
                <a:gd name="T50" fmla="*/ 416 w 609"/>
                <a:gd name="T51" fmla="*/ 150 h 220"/>
                <a:gd name="T52" fmla="*/ 338 w 609"/>
                <a:gd name="T53" fmla="*/ 157 h 220"/>
                <a:gd name="T54" fmla="*/ 291 w 609"/>
                <a:gd name="T55" fmla="*/ 155 h 220"/>
                <a:gd name="T56" fmla="*/ 200 w 609"/>
                <a:gd name="T57" fmla="*/ 155 h 220"/>
                <a:gd name="T58" fmla="*/ 126 w 609"/>
                <a:gd name="T59" fmla="*/ 166 h 220"/>
                <a:gd name="T60" fmla="*/ 70 w 609"/>
                <a:gd name="T61" fmla="*/ 182 h 220"/>
                <a:gd name="T62" fmla="*/ 31 w 609"/>
                <a:gd name="T63" fmla="*/ 201 h 220"/>
                <a:gd name="T64" fmla="*/ 8 w 609"/>
                <a:gd name="T65" fmla="*/ 219 h 2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9"/>
                <a:gd name="T100" fmla="*/ 0 h 220"/>
                <a:gd name="T101" fmla="*/ 609 w 609"/>
                <a:gd name="T102" fmla="*/ 220 h 2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9" h="220">
                  <a:moveTo>
                    <a:pt x="0" y="150"/>
                  </a:moveTo>
                  <a:lnTo>
                    <a:pt x="13" y="145"/>
                  </a:lnTo>
                  <a:lnTo>
                    <a:pt x="27" y="134"/>
                  </a:lnTo>
                  <a:lnTo>
                    <a:pt x="45" y="124"/>
                  </a:lnTo>
                  <a:lnTo>
                    <a:pt x="63" y="113"/>
                  </a:lnTo>
                  <a:lnTo>
                    <a:pt x="84" y="100"/>
                  </a:lnTo>
                  <a:lnTo>
                    <a:pt x="107" y="90"/>
                  </a:lnTo>
                  <a:lnTo>
                    <a:pt x="131" y="77"/>
                  </a:lnTo>
                  <a:lnTo>
                    <a:pt x="156" y="69"/>
                  </a:lnTo>
                  <a:lnTo>
                    <a:pt x="181" y="60"/>
                  </a:lnTo>
                  <a:lnTo>
                    <a:pt x="204" y="53"/>
                  </a:lnTo>
                  <a:lnTo>
                    <a:pt x="232" y="50"/>
                  </a:lnTo>
                  <a:lnTo>
                    <a:pt x="259" y="46"/>
                  </a:lnTo>
                  <a:lnTo>
                    <a:pt x="291" y="44"/>
                  </a:lnTo>
                  <a:lnTo>
                    <a:pt x="322" y="41"/>
                  </a:lnTo>
                  <a:lnTo>
                    <a:pt x="352" y="37"/>
                  </a:lnTo>
                  <a:lnTo>
                    <a:pt x="384" y="37"/>
                  </a:lnTo>
                  <a:lnTo>
                    <a:pt x="414" y="35"/>
                  </a:lnTo>
                  <a:lnTo>
                    <a:pt x="441" y="33"/>
                  </a:lnTo>
                  <a:lnTo>
                    <a:pt x="464" y="33"/>
                  </a:lnTo>
                  <a:lnTo>
                    <a:pt x="485" y="33"/>
                  </a:lnTo>
                  <a:lnTo>
                    <a:pt x="502" y="33"/>
                  </a:lnTo>
                  <a:lnTo>
                    <a:pt x="519" y="30"/>
                  </a:lnTo>
                  <a:lnTo>
                    <a:pt x="534" y="30"/>
                  </a:lnTo>
                  <a:lnTo>
                    <a:pt x="547" y="28"/>
                  </a:lnTo>
                  <a:lnTo>
                    <a:pt x="559" y="25"/>
                  </a:lnTo>
                  <a:lnTo>
                    <a:pt x="572" y="23"/>
                  </a:lnTo>
                  <a:lnTo>
                    <a:pt x="580" y="18"/>
                  </a:lnTo>
                  <a:lnTo>
                    <a:pt x="591" y="12"/>
                  </a:lnTo>
                  <a:lnTo>
                    <a:pt x="599" y="7"/>
                  </a:lnTo>
                  <a:lnTo>
                    <a:pt x="608" y="0"/>
                  </a:lnTo>
                  <a:lnTo>
                    <a:pt x="608" y="2"/>
                  </a:lnTo>
                  <a:lnTo>
                    <a:pt x="605" y="7"/>
                  </a:lnTo>
                  <a:lnTo>
                    <a:pt x="601" y="16"/>
                  </a:lnTo>
                  <a:lnTo>
                    <a:pt x="598" y="25"/>
                  </a:lnTo>
                  <a:lnTo>
                    <a:pt x="593" y="37"/>
                  </a:lnTo>
                  <a:lnTo>
                    <a:pt x="587" y="50"/>
                  </a:lnTo>
                  <a:lnTo>
                    <a:pt x="580" y="62"/>
                  </a:lnTo>
                  <a:lnTo>
                    <a:pt x="572" y="73"/>
                  </a:lnTo>
                  <a:lnTo>
                    <a:pt x="561" y="85"/>
                  </a:lnTo>
                  <a:lnTo>
                    <a:pt x="552" y="92"/>
                  </a:lnTo>
                  <a:lnTo>
                    <a:pt x="543" y="100"/>
                  </a:lnTo>
                  <a:lnTo>
                    <a:pt x="527" y="108"/>
                  </a:lnTo>
                  <a:lnTo>
                    <a:pt x="513" y="117"/>
                  </a:lnTo>
                  <a:lnTo>
                    <a:pt x="494" y="127"/>
                  </a:lnTo>
                  <a:lnTo>
                    <a:pt x="473" y="136"/>
                  </a:lnTo>
                  <a:lnTo>
                    <a:pt x="446" y="145"/>
                  </a:lnTo>
                  <a:lnTo>
                    <a:pt x="416" y="150"/>
                  </a:lnTo>
                  <a:lnTo>
                    <a:pt x="380" y="155"/>
                  </a:lnTo>
                  <a:lnTo>
                    <a:pt x="338" y="157"/>
                  </a:lnTo>
                  <a:lnTo>
                    <a:pt x="291" y="155"/>
                  </a:lnTo>
                  <a:lnTo>
                    <a:pt x="243" y="152"/>
                  </a:lnTo>
                  <a:lnTo>
                    <a:pt x="200" y="155"/>
                  </a:lnTo>
                  <a:lnTo>
                    <a:pt x="160" y="159"/>
                  </a:lnTo>
                  <a:lnTo>
                    <a:pt x="126" y="166"/>
                  </a:lnTo>
                  <a:lnTo>
                    <a:pt x="96" y="173"/>
                  </a:lnTo>
                  <a:lnTo>
                    <a:pt x="70" y="182"/>
                  </a:lnTo>
                  <a:lnTo>
                    <a:pt x="48" y="191"/>
                  </a:lnTo>
                  <a:lnTo>
                    <a:pt x="31" y="201"/>
                  </a:lnTo>
                  <a:lnTo>
                    <a:pt x="19" y="210"/>
                  </a:lnTo>
                  <a:lnTo>
                    <a:pt x="8" y="219"/>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21" name="Freeform 158"/>
            <p:cNvSpPr>
              <a:spLocks/>
            </p:cNvSpPr>
            <p:nvPr/>
          </p:nvSpPr>
          <p:spPr bwMode="auto">
            <a:xfrm>
              <a:off x="3070" y="2812"/>
              <a:ext cx="608" cy="220"/>
            </a:xfrm>
            <a:custGeom>
              <a:avLst/>
              <a:gdLst>
                <a:gd name="T0" fmla="*/ 10 w 608"/>
                <a:gd name="T1" fmla="*/ 143 h 220"/>
                <a:gd name="T2" fmla="*/ 43 w 608"/>
                <a:gd name="T3" fmla="*/ 124 h 220"/>
                <a:gd name="T4" fmla="*/ 84 w 608"/>
                <a:gd name="T5" fmla="*/ 101 h 220"/>
                <a:gd name="T6" fmla="*/ 130 w 608"/>
                <a:gd name="T7" fmla="*/ 78 h 220"/>
                <a:gd name="T8" fmla="*/ 181 w 608"/>
                <a:gd name="T9" fmla="*/ 61 h 220"/>
                <a:gd name="T10" fmla="*/ 204 w 608"/>
                <a:gd name="T11" fmla="*/ 55 h 220"/>
                <a:gd name="T12" fmla="*/ 259 w 608"/>
                <a:gd name="T13" fmla="*/ 46 h 220"/>
                <a:gd name="T14" fmla="*/ 322 w 608"/>
                <a:gd name="T15" fmla="*/ 39 h 220"/>
                <a:gd name="T16" fmla="*/ 383 w 608"/>
                <a:gd name="T17" fmla="*/ 36 h 220"/>
                <a:gd name="T18" fmla="*/ 440 w 608"/>
                <a:gd name="T19" fmla="*/ 34 h 220"/>
                <a:gd name="T20" fmla="*/ 484 w 608"/>
                <a:gd name="T21" fmla="*/ 31 h 220"/>
                <a:gd name="T22" fmla="*/ 501 w 608"/>
                <a:gd name="T23" fmla="*/ 31 h 220"/>
                <a:gd name="T24" fmla="*/ 533 w 608"/>
                <a:gd name="T25" fmla="*/ 31 h 220"/>
                <a:gd name="T26" fmla="*/ 558 w 608"/>
                <a:gd name="T27" fmla="*/ 25 h 220"/>
                <a:gd name="T28" fmla="*/ 579 w 608"/>
                <a:gd name="T29" fmla="*/ 18 h 220"/>
                <a:gd name="T30" fmla="*/ 598 w 608"/>
                <a:gd name="T31" fmla="*/ 6 h 220"/>
                <a:gd name="T32" fmla="*/ 607 w 608"/>
                <a:gd name="T33" fmla="*/ 0 h 220"/>
                <a:gd name="T34" fmla="*/ 604 w 608"/>
                <a:gd name="T35" fmla="*/ 6 h 220"/>
                <a:gd name="T36" fmla="*/ 596 w 608"/>
                <a:gd name="T37" fmla="*/ 25 h 220"/>
                <a:gd name="T38" fmla="*/ 586 w 608"/>
                <a:gd name="T39" fmla="*/ 50 h 220"/>
                <a:gd name="T40" fmla="*/ 568 w 608"/>
                <a:gd name="T41" fmla="*/ 73 h 220"/>
                <a:gd name="T42" fmla="*/ 549 w 608"/>
                <a:gd name="T43" fmla="*/ 92 h 220"/>
                <a:gd name="T44" fmla="*/ 539 w 608"/>
                <a:gd name="T45" fmla="*/ 101 h 220"/>
                <a:gd name="T46" fmla="*/ 512 w 608"/>
                <a:gd name="T47" fmla="*/ 117 h 220"/>
                <a:gd name="T48" fmla="*/ 471 w 608"/>
                <a:gd name="T49" fmla="*/ 136 h 220"/>
                <a:gd name="T50" fmla="*/ 413 w 608"/>
                <a:gd name="T51" fmla="*/ 151 h 220"/>
                <a:gd name="T52" fmla="*/ 337 w 608"/>
                <a:gd name="T53" fmla="*/ 156 h 220"/>
                <a:gd name="T54" fmla="*/ 291 w 608"/>
                <a:gd name="T55" fmla="*/ 156 h 220"/>
                <a:gd name="T56" fmla="*/ 197 w 608"/>
                <a:gd name="T57" fmla="*/ 156 h 220"/>
                <a:gd name="T58" fmla="*/ 126 w 608"/>
                <a:gd name="T59" fmla="*/ 163 h 220"/>
                <a:gd name="T60" fmla="*/ 69 w 608"/>
                <a:gd name="T61" fmla="*/ 183 h 220"/>
                <a:gd name="T62" fmla="*/ 31 w 608"/>
                <a:gd name="T63" fmla="*/ 202 h 220"/>
                <a:gd name="T64" fmla="*/ 6 w 608"/>
                <a:gd name="T65" fmla="*/ 219 h 2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8"/>
                <a:gd name="T100" fmla="*/ 0 h 220"/>
                <a:gd name="T101" fmla="*/ 608 w 608"/>
                <a:gd name="T102" fmla="*/ 220 h 2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8" h="220">
                  <a:moveTo>
                    <a:pt x="0" y="151"/>
                  </a:moveTo>
                  <a:lnTo>
                    <a:pt x="10" y="143"/>
                  </a:lnTo>
                  <a:lnTo>
                    <a:pt x="27" y="135"/>
                  </a:lnTo>
                  <a:lnTo>
                    <a:pt x="43" y="124"/>
                  </a:lnTo>
                  <a:lnTo>
                    <a:pt x="63" y="113"/>
                  </a:lnTo>
                  <a:lnTo>
                    <a:pt x="84" y="101"/>
                  </a:lnTo>
                  <a:lnTo>
                    <a:pt x="107" y="88"/>
                  </a:lnTo>
                  <a:lnTo>
                    <a:pt x="130" y="78"/>
                  </a:lnTo>
                  <a:lnTo>
                    <a:pt x="156" y="69"/>
                  </a:lnTo>
                  <a:lnTo>
                    <a:pt x="181" y="61"/>
                  </a:lnTo>
                  <a:lnTo>
                    <a:pt x="204" y="55"/>
                  </a:lnTo>
                  <a:lnTo>
                    <a:pt x="232" y="50"/>
                  </a:lnTo>
                  <a:lnTo>
                    <a:pt x="259" y="46"/>
                  </a:lnTo>
                  <a:lnTo>
                    <a:pt x="291" y="44"/>
                  </a:lnTo>
                  <a:lnTo>
                    <a:pt x="322" y="39"/>
                  </a:lnTo>
                  <a:lnTo>
                    <a:pt x="351" y="37"/>
                  </a:lnTo>
                  <a:lnTo>
                    <a:pt x="383" y="36"/>
                  </a:lnTo>
                  <a:lnTo>
                    <a:pt x="413" y="36"/>
                  </a:lnTo>
                  <a:lnTo>
                    <a:pt x="440" y="34"/>
                  </a:lnTo>
                  <a:lnTo>
                    <a:pt x="464" y="34"/>
                  </a:lnTo>
                  <a:lnTo>
                    <a:pt x="484" y="31"/>
                  </a:lnTo>
                  <a:lnTo>
                    <a:pt x="501" y="31"/>
                  </a:lnTo>
                  <a:lnTo>
                    <a:pt x="516" y="31"/>
                  </a:lnTo>
                  <a:lnTo>
                    <a:pt x="533" y="31"/>
                  </a:lnTo>
                  <a:lnTo>
                    <a:pt x="545" y="27"/>
                  </a:lnTo>
                  <a:lnTo>
                    <a:pt x="558" y="25"/>
                  </a:lnTo>
                  <a:lnTo>
                    <a:pt x="568" y="23"/>
                  </a:lnTo>
                  <a:lnTo>
                    <a:pt x="579" y="18"/>
                  </a:lnTo>
                  <a:lnTo>
                    <a:pt x="590" y="13"/>
                  </a:lnTo>
                  <a:lnTo>
                    <a:pt x="598" y="6"/>
                  </a:lnTo>
                  <a:lnTo>
                    <a:pt x="607" y="0"/>
                  </a:lnTo>
                  <a:lnTo>
                    <a:pt x="604" y="2"/>
                  </a:lnTo>
                  <a:lnTo>
                    <a:pt x="604" y="6"/>
                  </a:lnTo>
                  <a:lnTo>
                    <a:pt x="600" y="14"/>
                  </a:lnTo>
                  <a:lnTo>
                    <a:pt x="596" y="25"/>
                  </a:lnTo>
                  <a:lnTo>
                    <a:pt x="592" y="37"/>
                  </a:lnTo>
                  <a:lnTo>
                    <a:pt x="586" y="50"/>
                  </a:lnTo>
                  <a:lnTo>
                    <a:pt x="577" y="61"/>
                  </a:lnTo>
                  <a:lnTo>
                    <a:pt x="568" y="73"/>
                  </a:lnTo>
                  <a:lnTo>
                    <a:pt x="560" y="84"/>
                  </a:lnTo>
                  <a:lnTo>
                    <a:pt x="549" y="92"/>
                  </a:lnTo>
                  <a:lnTo>
                    <a:pt x="539" y="101"/>
                  </a:lnTo>
                  <a:lnTo>
                    <a:pt x="526" y="110"/>
                  </a:lnTo>
                  <a:lnTo>
                    <a:pt x="512" y="117"/>
                  </a:lnTo>
                  <a:lnTo>
                    <a:pt x="493" y="126"/>
                  </a:lnTo>
                  <a:lnTo>
                    <a:pt x="471" y="136"/>
                  </a:lnTo>
                  <a:lnTo>
                    <a:pt x="444" y="145"/>
                  </a:lnTo>
                  <a:lnTo>
                    <a:pt x="413" y="151"/>
                  </a:lnTo>
                  <a:lnTo>
                    <a:pt x="377" y="156"/>
                  </a:lnTo>
                  <a:lnTo>
                    <a:pt x="337" y="156"/>
                  </a:lnTo>
                  <a:lnTo>
                    <a:pt x="291" y="156"/>
                  </a:lnTo>
                  <a:lnTo>
                    <a:pt x="243" y="154"/>
                  </a:lnTo>
                  <a:lnTo>
                    <a:pt x="197" y="156"/>
                  </a:lnTo>
                  <a:lnTo>
                    <a:pt x="160" y="160"/>
                  </a:lnTo>
                  <a:lnTo>
                    <a:pt x="126" y="163"/>
                  </a:lnTo>
                  <a:lnTo>
                    <a:pt x="96" y="174"/>
                  </a:lnTo>
                  <a:lnTo>
                    <a:pt x="69" y="183"/>
                  </a:lnTo>
                  <a:lnTo>
                    <a:pt x="48" y="191"/>
                  </a:lnTo>
                  <a:lnTo>
                    <a:pt x="31" y="202"/>
                  </a:lnTo>
                  <a:lnTo>
                    <a:pt x="17" y="210"/>
                  </a:lnTo>
                  <a:lnTo>
                    <a:pt x="6" y="219"/>
                  </a:lnTo>
                  <a:lnTo>
                    <a:pt x="0" y="151"/>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22" name="Freeform 159"/>
            <p:cNvSpPr>
              <a:spLocks/>
            </p:cNvSpPr>
            <p:nvPr/>
          </p:nvSpPr>
          <p:spPr bwMode="auto">
            <a:xfrm>
              <a:off x="3070" y="2812"/>
              <a:ext cx="608" cy="220"/>
            </a:xfrm>
            <a:custGeom>
              <a:avLst/>
              <a:gdLst>
                <a:gd name="T0" fmla="*/ 10 w 608"/>
                <a:gd name="T1" fmla="*/ 143 h 220"/>
                <a:gd name="T2" fmla="*/ 43 w 608"/>
                <a:gd name="T3" fmla="*/ 124 h 220"/>
                <a:gd name="T4" fmla="*/ 84 w 608"/>
                <a:gd name="T5" fmla="*/ 101 h 220"/>
                <a:gd name="T6" fmla="*/ 130 w 608"/>
                <a:gd name="T7" fmla="*/ 78 h 220"/>
                <a:gd name="T8" fmla="*/ 181 w 608"/>
                <a:gd name="T9" fmla="*/ 61 h 220"/>
                <a:gd name="T10" fmla="*/ 204 w 608"/>
                <a:gd name="T11" fmla="*/ 55 h 220"/>
                <a:gd name="T12" fmla="*/ 259 w 608"/>
                <a:gd name="T13" fmla="*/ 46 h 220"/>
                <a:gd name="T14" fmla="*/ 322 w 608"/>
                <a:gd name="T15" fmla="*/ 39 h 220"/>
                <a:gd name="T16" fmla="*/ 383 w 608"/>
                <a:gd name="T17" fmla="*/ 36 h 220"/>
                <a:gd name="T18" fmla="*/ 440 w 608"/>
                <a:gd name="T19" fmla="*/ 34 h 220"/>
                <a:gd name="T20" fmla="*/ 484 w 608"/>
                <a:gd name="T21" fmla="*/ 31 h 220"/>
                <a:gd name="T22" fmla="*/ 501 w 608"/>
                <a:gd name="T23" fmla="*/ 31 h 220"/>
                <a:gd name="T24" fmla="*/ 533 w 608"/>
                <a:gd name="T25" fmla="*/ 31 h 220"/>
                <a:gd name="T26" fmla="*/ 558 w 608"/>
                <a:gd name="T27" fmla="*/ 25 h 220"/>
                <a:gd name="T28" fmla="*/ 579 w 608"/>
                <a:gd name="T29" fmla="*/ 18 h 220"/>
                <a:gd name="T30" fmla="*/ 598 w 608"/>
                <a:gd name="T31" fmla="*/ 6 h 220"/>
                <a:gd name="T32" fmla="*/ 607 w 608"/>
                <a:gd name="T33" fmla="*/ 0 h 220"/>
                <a:gd name="T34" fmla="*/ 604 w 608"/>
                <a:gd name="T35" fmla="*/ 6 h 220"/>
                <a:gd name="T36" fmla="*/ 596 w 608"/>
                <a:gd name="T37" fmla="*/ 25 h 220"/>
                <a:gd name="T38" fmla="*/ 586 w 608"/>
                <a:gd name="T39" fmla="*/ 50 h 220"/>
                <a:gd name="T40" fmla="*/ 568 w 608"/>
                <a:gd name="T41" fmla="*/ 73 h 220"/>
                <a:gd name="T42" fmla="*/ 549 w 608"/>
                <a:gd name="T43" fmla="*/ 92 h 220"/>
                <a:gd name="T44" fmla="*/ 539 w 608"/>
                <a:gd name="T45" fmla="*/ 101 h 220"/>
                <a:gd name="T46" fmla="*/ 512 w 608"/>
                <a:gd name="T47" fmla="*/ 117 h 220"/>
                <a:gd name="T48" fmla="*/ 471 w 608"/>
                <a:gd name="T49" fmla="*/ 136 h 220"/>
                <a:gd name="T50" fmla="*/ 413 w 608"/>
                <a:gd name="T51" fmla="*/ 151 h 220"/>
                <a:gd name="T52" fmla="*/ 337 w 608"/>
                <a:gd name="T53" fmla="*/ 156 h 220"/>
                <a:gd name="T54" fmla="*/ 291 w 608"/>
                <a:gd name="T55" fmla="*/ 156 h 220"/>
                <a:gd name="T56" fmla="*/ 197 w 608"/>
                <a:gd name="T57" fmla="*/ 156 h 220"/>
                <a:gd name="T58" fmla="*/ 126 w 608"/>
                <a:gd name="T59" fmla="*/ 163 h 220"/>
                <a:gd name="T60" fmla="*/ 69 w 608"/>
                <a:gd name="T61" fmla="*/ 183 h 220"/>
                <a:gd name="T62" fmla="*/ 31 w 608"/>
                <a:gd name="T63" fmla="*/ 202 h 220"/>
                <a:gd name="T64" fmla="*/ 6 w 608"/>
                <a:gd name="T65" fmla="*/ 219 h 2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8"/>
                <a:gd name="T100" fmla="*/ 0 h 220"/>
                <a:gd name="T101" fmla="*/ 608 w 608"/>
                <a:gd name="T102" fmla="*/ 220 h 2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8" h="220">
                  <a:moveTo>
                    <a:pt x="0" y="151"/>
                  </a:moveTo>
                  <a:lnTo>
                    <a:pt x="10" y="143"/>
                  </a:lnTo>
                  <a:lnTo>
                    <a:pt x="27" y="135"/>
                  </a:lnTo>
                  <a:lnTo>
                    <a:pt x="43" y="124"/>
                  </a:lnTo>
                  <a:lnTo>
                    <a:pt x="63" y="113"/>
                  </a:lnTo>
                  <a:lnTo>
                    <a:pt x="84" y="101"/>
                  </a:lnTo>
                  <a:lnTo>
                    <a:pt x="107" y="88"/>
                  </a:lnTo>
                  <a:lnTo>
                    <a:pt x="130" y="78"/>
                  </a:lnTo>
                  <a:lnTo>
                    <a:pt x="156" y="69"/>
                  </a:lnTo>
                  <a:lnTo>
                    <a:pt x="181" y="61"/>
                  </a:lnTo>
                  <a:lnTo>
                    <a:pt x="204" y="55"/>
                  </a:lnTo>
                  <a:lnTo>
                    <a:pt x="232" y="50"/>
                  </a:lnTo>
                  <a:lnTo>
                    <a:pt x="259" y="46"/>
                  </a:lnTo>
                  <a:lnTo>
                    <a:pt x="291" y="44"/>
                  </a:lnTo>
                  <a:lnTo>
                    <a:pt x="322" y="39"/>
                  </a:lnTo>
                  <a:lnTo>
                    <a:pt x="351" y="37"/>
                  </a:lnTo>
                  <a:lnTo>
                    <a:pt x="383" y="36"/>
                  </a:lnTo>
                  <a:lnTo>
                    <a:pt x="413" y="36"/>
                  </a:lnTo>
                  <a:lnTo>
                    <a:pt x="440" y="34"/>
                  </a:lnTo>
                  <a:lnTo>
                    <a:pt x="464" y="34"/>
                  </a:lnTo>
                  <a:lnTo>
                    <a:pt x="484" y="31"/>
                  </a:lnTo>
                  <a:lnTo>
                    <a:pt x="501" y="31"/>
                  </a:lnTo>
                  <a:lnTo>
                    <a:pt x="516" y="31"/>
                  </a:lnTo>
                  <a:lnTo>
                    <a:pt x="533" y="31"/>
                  </a:lnTo>
                  <a:lnTo>
                    <a:pt x="545" y="27"/>
                  </a:lnTo>
                  <a:lnTo>
                    <a:pt x="558" y="25"/>
                  </a:lnTo>
                  <a:lnTo>
                    <a:pt x="568" y="23"/>
                  </a:lnTo>
                  <a:lnTo>
                    <a:pt x="579" y="18"/>
                  </a:lnTo>
                  <a:lnTo>
                    <a:pt x="590" y="13"/>
                  </a:lnTo>
                  <a:lnTo>
                    <a:pt x="598" y="6"/>
                  </a:lnTo>
                  <a:lnTo>
                    <a:pt x="607" y="0"/>
                  </a:lnTo>
                  <a:lnTo>
                    <a:pt x="604" y="2"/>
                  </a:lnTo>
                  <a:lnTo>
                    <a:pt x="604" y="6"/>
                  </a:lnTo>
                  <a:lnTo>
                    <a:pt x="600" y="14"/>
                  </a:lnTo>
                  <a:lnTo>
                    <a:pt x="596" y="25"/>
                  </a:lnTo>
                  <a:lnTo>
                    <a:pt x="592" y="37"/>
                  </a:lnTo>
                  <a:lnTo>
                    <a:pt x="586" y="50"/>
                  </a:lnTo>
                  <a:lnTo>
                    <a:pt x="577" y="61"/>
                  </a:lnTo>
                  <a:lnTo>
                    <a:pt x="568" y="73"/>
                  </a:lnTo>
                  <a:lnTo>
                    <a:pt x="560" y="84"/>
                  </a:lnTo>
                  <a:lnTo>
                    <a:pt x="549" y="92"/>
                  </a:lnTo>
                  <a:lnTo>
                    <a:pt x="539" y="101"/>
                  </a:lnTo>
                  <a:lnTo>
                    <a:pt x="526" y="110"/>
                  </a:lnTo>
                  <a:lnTo>
                    <a:pt x="512" y="117"/>
                  </a:lnTo>
                  <a:lnTo>
                    <a:pt x="493" y="126"/>
                  </a:lnTo>
                  <a:lnTo>
                    <a:pt x="471" y="136"/>
                  </a:lnTo>
                  <a:lnTo>
                    <a:pt x="444" y="145"/>
                  </a:lnTo>
                  <a:lnTo>
                    <a:pt x="413" y="151"/>
                  </a:lnTo>
                  <a:lnTo>
                    <a:pt x="377" y="156"/>
                  </a:lnTo>
                  <a:lnTo>
                    <a:pt x="337" y="156"/>
                  </a:lnTo>
                  <a:lnTo>
                    <a:pt x="291" y="156"/>
                  </a:lnTo>
                  <a:lnTo>
                    <a:pt x="243" y="154"/>
                  </a:lnTo>
                  <a:lnTo>
                    <a:pt x="197" y="156"/>
                  </a:lnTo>
                  <a:lnTo>
                    <a:pt x="160" y="160"/>
                  </a:lnTo>
                  <a:lnTo>
                    <a:pt x="126" y="163"/>
                  </a:lnTo>
                  <a:lnTo>
                    <a:pt x="96" y="174"/>
                  </a:lnTo>
                  <a:lnTo>
                    <a:pt x="69" y="183"/>
                  </a:lnTo>
                  <a:lnTo>
                    <a:pt x="48" y="191"/>
                  </a:lnTo>
                  <a:lnTo>
                    <a:pt x="31" y="202"/>
                  </a:lnTo>
                  <a:lnTo>
                    <a:pt x="17" y="210"/>
                  </a:lnTo>
                  <a:lnTo>
                    <a:pt x="6" y="219"/>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23" name="Freeform 160"/>
            <p:cNvSpPr>
              <a:spLocks/>
            </p:cNvSpPr>
            <p:nvPr/>
          </p:nvSpPr>
          <p:spPr bwMode="auto">
            <a:xfrm>
              <a:off x="3082" y="2939"/>
              <a:ext cx="482" cy="146"/>
            </a:xfrm>
            <a:custGeom>
              <a:avLst/>
              <a:gdLst>
                <a:gd name="T0" fmla="*/ 0 w 482"/>
                <a:gd name="T1" fmla="*/ 82 h 146"/>
                <a:gd name="T2" fmla="*/ 7 w 482"/>
                <a:gd name="T3" fmla="*/ 75 h 146"/>
                <a:gd name="T4" fmla="*/ 16 w 482"/>
                <a:gd name="T5" fmla="*/ 69 h 146"/>
                <a:gd name="T6" fmla="*/ 27 w 482"/>
                <a:gd name="T7" fmla="*/ 60 h 146"/>
                <a:gd name="T8" fmla="*/ 37 w 482"/>
                <a:gd name="T9" fmla="*/ 52 h 146"/>
                <a:gd name="T10" fmla="*/ 48 w 482"/>
                <a:gd name="T11" fmla="*/ 46 h 146"/>
                <a:gd name="T12" fmla="*/ 60 w 482"/>
                <a:gd name="T13" fmla="*/ 37 h 146"/>
                <a:gd name="T14" fmla="*/ 71 w 482"/>
                <a:gd name="T15" fmla="*/ 31 h 146"/>
                <a:gd name="T16" fmla="*/ 85 w 482"/>
                <a:gd name="T17" fmla="*/ 25 h 146"/>
                <a:gd name="T18" fmla="*/ 101 w 482"/>
                <a:gd name="T19" fmla="*/ 20 h 146"/>
                <a:gd name="T20" fmla="*/ 115 w 482"/>
                <a:gd name="T21" fmla="*/ 16 h 146"/>
                <a:gd name="T22" fmla="*/ 115 w 482"/>
                <a:gd name="T23" fmla="*/ 16 h 146"/>
                <a:gd name="T24" fmla="*/ 134 w 482"/>
                <a:gd name="T25" fmla="*/ 16 h 146"/>
                <a:gd name="T26" fmla="*/ 156 w 482"/>
                <a:gd name="T27" fmla="*/ 14 h 146"/>
                <a:gd name="T28" fmla="*/ 179 w 482"/>
                <a:gd name="T29" fmla="*/ 14 h 146"/>
                <a:gd name="T30" fmla="*/ 206 w 482"/>
                <a:gd name="T31" fmla="*/ 16 h 146"/>
                <a:gd name="T32" fmla="*/ 233 w 482"/>
                <a:gd name="T33" fmla="*/ 16 h 146"/>
                <a:gd name="T34" fmla="*/ 260 w 482"/>
                <a:gd name="T35" fmla="*/ 16 h 146"/>
                <a:gd name="T36" fmla="*/ 286 w 482"/>
                <a:gd name="T37" fmla="*/ 18 h 146"/>
                <a:gd name="T38" fmla="*/ 307 w 482"/>
                <a:gd name="T39" fmla="*/ 18 h 146"/>
                <a:gd name="T40" fmla="*/ 329 w 482"/>
                <a:gd name="T41" fmla="*/ 18 h 146"/>
                <a:gd name="T42" fmla="*/ 343 w 482"/>
                <a:gd name="T43" fmla="*/ 16 h 146"/>
                <a:gd name="T44" fmla="*/ 343 w 482"/>
                <a:gd name="T45" fmla="*/ 16 h 146"/>
                <a:gd name="T46" fmla="*/ 356 w 482"/>
                <a:gd name="T47" fmla="*/ 16 h 146"/>
                <a:gd name="T48" fmla="*/ 368 w 482"/>
                <a:gd name="T49" fmla="*/ 16 h 146"/>
                <a:gd name="T50" fmla="*/ 383 w 482"/>
                <a:gd name="T51" fmla="*/ 14 h 146"/>
                <a:gd name="T52" fmla="*/ 398 w 482"/>
                <a:gd name="T53" fmla="*/ 14 h 146"/>
                <a:gd name="T54" fmla="*/ 410 w 482"/>
                <a:gd name="T55" fmla="*/ 12 h 146"/>
                <a:gd name="T56" fmla="*/ 425 w 482"/>
                <a:gd name="T57" fmla="*/ 12 h 146"/>
                <a:gd name="T58" fmla="*/ 440 w 482"/>
                <a:gd name="T59" fmla="*/ 8 h 146"/>
                <a:gd name="T60" fmla="*/ 455 w 482"/>
                <a:gd name="T61" fmla="*/ 6 h 146"/>
                <a:gd name="T62" fmla="*/ 467 w 482"/>
                <a:gd name="T63" fmla="*/ 4 h 146"/>
                <a:gd name="T64" fmla="*/ 481 w 482"/>
                <a:gd name="T65" fmla="*/ 0 h 146"/>
                <a:gd name="T66" fmla="*/ 481 w 482"/>
                <a:gd name="T67" fmla="*/ 0 h 146"/>
                <a:gd name="T68" fmla="*/ 478 w 482"/>
                <a:gd name="T69" fmla="*/ 2 h 146"/>
                <a:gd name="T70" fmla="*/ 467 w 482"/>
                <a:gd name="T71" fmla="*/ 8 h 146"/>
                <a:gd name="T72" fmla="*/ 453 w 482"/>
                <a:gd name="T73" fmla="*/ 20 h 146"/>
                <a:gd name="T74" fmla="*/ 432 w 482"/>
                <a:gd name="T75" fmla="*/ 34 h 146"/>
                <a:gd name="T76" fmla="*/ 410 w 482"/>
                <a:gd name="T77" fmla="*/ 48 h 146"/>
                <a:gd name="T78" fmla="*/ 385 w 482"/>
                <a:gd name="T79" fmla="*/ 64 h 146"/>
                <a:gd name="T80" fmla="*/ 357 w 482"/>
                <a:gd name="T81" fmla="*/ 77 h 146"/>
                <a:gd name="T82" fmla="*/ 331 w 482"/>
                <a:gd name="T83" fmla="*/ 92 h 146"/>
                <a:gd name="T84" fmla="*/ 303 w 482"/>
                <a:gd name="T85" fmla="*/ 103 h 146"/>
                <a:gd name="T86" fmla="*/ 280 w 482"/>
                <a:gd name="T87" fmla="*/ 110 h 146"/>
                <a:gd name="T88" fmla="*/ 280 w 482"/>
                <a:gd name="T89" fmla="*/ 110 h 146"/>
                <a:gd name="T90" fmla="*/ 255 w 482"/>
                <a:gd name="T91" fmla="*/ 117 h 146"/>
                <a:gd name="T92" fmla="*/ 227 w 482"/>
                <a:gd name="T93" fmla="*/ 124 h 146"/>
                <a:gd name="T94" fmla="*/ 200 w 482"/>
                <a:gd name="T95" fmla="*/ 130 h 146"/>
                <a:gd name="T96" fmla="*/ 170 w 482"/>
                <a:gd name="T97" fmla="*/ 134 h 146"/>
                <a:gd name="T98" fmla="*/ 140 w 482"/>
                <a:gd name="T99" fmla="*/ 140 h 146"/>
                <a:gd name="T100" fmla="*/ 113 w 482"/>
                <a:gd name="T101" fmla="*/ 142 h 146"/>
                <a:gd name="T102" fmla="*/ 88 w 482"/>
                <a:gd name="T103" fmla="*/ 145 h 146"/>
                <a:gd name="T104" fmla="*/ 62 w 482"/>
                <a:gd name="T105" fmla="*/ 145 h 146"/>
                <a:gd name="T106" fmla="*/ 41 w 482"/>
                <a:gd name="T107" fmla="*/ 140 h 146"/>
                <a:gd name="T108" fmla="*/ 27 w 482"/>
                <a:gd name="T109" fmla="*/ 131 h 146"/>
                <a:gd name="T110" fmla="*/ 0 w 482"/>
                <a:gd name="T111" fmla="*/ 82 h 1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82"/>
                <a:gd name="T169" fmla="*/ 0 h 146"/>
                <a:gd name="T170" fmla="*/ 482 w 482"/>
                <a:gd name="T171" fmla="*/ 146 h 14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82" h="146">
                  <a:moveTo>
                    <a:pt x="0" y="82"/>
                  </a:moveTo>
                  <a:lnTo>
                    <a:pt x="7" y="75"/>
                  </a:lnTo>
                  <a:lnTo>
                    <a:pt x="16" y="69"/>
                  </a:lnTo>
                  <a:lnTo>
                    <a:pt x="27" y="60"/>
                  </a:lnTo>
                  <a:lnTo>
                    <a:pt x="37" y="52"/>
                  </a:lnTo>
                  <a:lnTo>
                    <a:pt x="48" y="46"/>
                  </a:lnTo>
                  <a:lnTo>
                    <a:pt x="60" y="37"/>
                  </a:lnTo>
                  <a:lnTo>
                    <a:pt x="71" y="31"/>
                  </a:lnTo>
                  <a:lnTo>
                    <a:pt x="85" y="25"/>
                  </a:lnTo>
                  <a:lnTo>
                    <a:pt x="101" y="20"/>
                  </a:lnTo>
                  <a:lnTo>
                    <a:pt x="115" y="16"/>
                  </a:lnTo>
                  <a:lnTo>
                    <a:pt x="134" y="16"/>
                  </a:lnTo>
                  <a:lnTo>
                    <a:pt x="156" y="14"/>
                  </a:lnTo>
                  <a:lnTo>
                    <a:pt x="179" y="14"/>
                  </a:lnTo>
                  <a:lnTo>
                    <a:pt x="206" y="16"/>
                  </a:lnTo>
                  <a:lnTo>
                    <a:pt x="233" y="16"/>
                  </a:lnTo>
                  <a:lnTo>
                    <a:pt x="260" y="16"/>
                  </a:lnTo>
                  <a:lnTo>
                    <a:pt x="286" y="18"/>
                  </a:lnTo>
                  <a:lnTo>
                    <a:pt x="307" y="18"/>
                  </a:lnTo>
                  <a:lnTo>
                    <a:pt x="329" y="18"/>
                  </a:lnTo>
                  <a:lnTo>
                    <a:pt x="343" y="16"/>
                  </a:lnTo>
                  <a:lnTo>
                    <a:pt x="356" y="16"/>
                  </a:lnTo>
                  <a:lnTo>
                    <a:pt x="368" y="16"/>
                  </a:lnTo>
                  <a:lnTo>
                    <a:pt x="383" y="14"/>
                  </a:lnTo>
                  <a:lnTo>
                    <a:pt x="398" y="14"/>
                  </a:lnTo>
                  <a:lnTo>
                    <a:pt x="410" y="12"/>
                  </a:lnTo>
                  <a:lnTo>
                    <a:pt x="425" y="12"/>
                  </a:lnTo>
                  <a:lnTo>
                    <a:pt x="440" y="8"/>
                  </a:lnTo>
                  <a:lnTo>
                    <a:pt x="455" y="6"/>
                  </a:lnTo>
                  <a:lnTo>
                    <a:pt x="467" y="4"/>
                  </a:lnTo>
                  <a:lnTo>
                    <a:pt x="481" y="0"/>
                  </a:lnTo>
                  <a:lnTo>
                    <a:pt x="478" y="2"/>
                  </a:lnTo>
                  <a:lnTo>
                    <a:pt x="467" y="8"/>
                  </a:lnTo>
                  <a:lnTo>
                    <a:pt x="453" y="20"/>
                  </a:lnTo>
                  <a:lnTo>
                    <a:pt x="432" y="34"/>
                  </a:lnTo>
                  <a:lnTo>
                    <a:pt x="410" y="48"/>
                  </a:lnTo>
                  <a:lnTo>
                    <a:pt x="385" y="64"/>
                  </a:lnTo>
                  <a:lnTo>
                    <a:pt x="357" y="77"/>
                  </a:lnTo>
                  <a:lnTo>
                    <a:pt x="331" y="92"/>
                  </a:lnTo>
                  <a:lnTo>
                    <a:pt x="303" y="103"/>
                  </a:lnTo>
                  <a:lnTo>
                    <a:pt x="280" y="110"/>
                  </a:lnTo>
                  <a:lnTo>
                    <a:pt x="255" y="117"/>
                  </a:lnTo>
                  <a:lnTo>
                    <a:pt x="227" y="124"/>
                  </a:lnTo>
                  <a:lnTo>
                    <a:pt x="200" y="130"/>
                  </a:lnTo>
                  <a:lnTo>
                    <a:pt x="170" y="134"/>
                  </a:lnTo>
                  <a:lnTo>
                    <a:pt x="140" y="140"/>
                  </a:lnTo>
                  <a:lnTo>
                    <a:pt x="113" y="142"/>
                  </a:lnTo>
                  <a:lnTo>
                    <a:pt x="88" y="145"/>
                  </a:lnTo>
                  <a:lnTo>
                    <a:pt x="62" y="145"/>
                  </a:lnTo>
                  <a:lnTo>
                    <a:pt x="41" y="140"/>
                  </a:lnTo>
                  <a:lnTo>
                    <a:pt x="27" y="131"/>
                  </a:lnTo>
                  <a:lnTo>
                    <a:pt x="0" y="82"/>
                  </a:lnTo>
                </a:path>
              </a:pathLst>
            </a:custGeom>
            <a:solidFill>
              <a:srgbClr val="7C6000"/>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24" name="Freeform 161"/>
            <p:cNvSpPr>
              <a:spLocks/>
            </p:cNvSpPr>
            <p:nvPr/>
          </p:nvSpPr>
          <p:spPr bwMode="auto">
            <a:xfrm>
              <a:off x="3082" y="2939"/>
              <a:ext cx="482" cy="146"/>
            </a:xfrm>
            <a:custGeom>
              <a:avLst/>
              <a:gdLst>
                <a:gd name="T0" fmla="*/ 0 w 482"/>
                <a:gd name="T1" fmla="*/ 82 h 146"/>
                <a:gd name="T2" fmla="*/ 7 w 482"/>
                <a:gd name="T3" fmla="*/ 75 h 146"/>
                <a:gd name="T4" fmla="*/ 16 w 482"/>
                <a:gd name="T5" fmla="*/ 69 h 146"/>
                <a:gd name="T6" fmla="*/ 27 w 482"/>
                <a:gd name="T7" fmla="*/ 60 h 146"/>
                <a:gd name="T8" fmla="*/ 37 w 482"/>
                <a:gd name="T9" fmla="*/ 52 h 146"/>
                <a:gd name="T10" fmla="*/ 48 w 482"/>
                <a:gd name="T11" fmla="*/ 46 h 146"/>
                <a:gd name="T12" fmla="*/ 60 w 482"/>
                <a:gd name="T13" fmla="*/ 37 h 146"/>
                <a:gd name="T14" fmla="*/ 71 w 482"/>
                <a:gd name="T15" fmla="*/ 31 h 146"/>
                <a:gd name="T16" fmla="*/ 85 w 482"/>
                <a:gd name="T17" fmla="*/ 25 h 146"/>
                <a:gd name="T18" fmla="*/ 101 w 482"/>
                <a:gd name="T19" fmla="*/ 20 h 146"/>
                <a:gd name="T20" fmla="*/ 115 w 482"/>
                <a:gd name="T21" fmla="*/ 16 h 146"/>
                <a:gd name="T22" fmla="*/ 115 w 482"/>
                <a:gd name="T23" fmla="*/ 16 h 146"/>
                <a:gd name="T24" fmla="*/ 134 w 482"/>
                <a:gd name="T25" fmla="*/ 16 h 146"/>
                <a:gd name="T26" fmla="*/ 156 w 482"/>
                <a:gd name="T27" fmla="*/ 14 h 146"/>
                <a:gd name="T28" fmla="*/ 179 w 482"/>
                <a:gd name="T29" fmla="*/ 14 h 146"/>
                <a:gd name="T30" fmla="*/ 206 w 482"/>
                <a:gd name="T31" fmla="*/ 16 h 146"/>
                <a:gd name="T32" fmla="*/ 233 w 482"/>
                <a:gd name="T33" fmla="*/ 16 h 146"/>
                <a:gd name="T34" fmla="*/ 260 w 482"/>
                <a:gd name="T35" fmla="*/ 16 h 146"/>
                <a:gd name="T36" fmla="*/ 286 w 482"/>
                <a:gd name="T37" fmla="*/ 18 h 146"/>
                <a:gd name="T38" fmla="*/ 307 w 482"/>
                <a:gd name="T39" fmla="*/ 18 h 146"/>
                <a:gd name="T40" fmla="*/ 329 w 482"/>
                <a:gd name="T41" fmla="*/ 18 h 146"/>
                <a:gd name="T42" fmla="*/ 343 w 482"/>
                <a:gd name="T43" fmla="*/ 16 h 146"/>
                <a:gd name="T44" fmla="*/ 343 w 482"/>
                <a:gd name="T45" fmla="*/ 16 h 146"/>
                <a:gd name="T46" fmla="*/ 356 w 482"/>
                <a:gd name="T47" fmla="*/ 16 h 146"/>
                <a:gd name="T48" fmla="*/ 368 w 482"/>
                <a:gd name="T49" fmla="*/ 16 h 146"/>
                <a:gd name="T50" fmla="*/ 383 w 482"/>
                <a:gd name="T51" fmla="*/ 14 h 146"/>
                <a:gd name="T52" fmla="*/ 398 w 482"/>
                <a:gd name="T53" fmla="*/ 14 h 146"/>
                <a:gd name="T54" fmla="*/ 410 w 482"/>
                <a:gd name="T55" fmla="*/ 12 h 146"/>
                <a:gd name="T56" fmla="*/ 425 w 482"/>
                <a:gd name="T57" fmla="*/ 12 h 146"/>
                <a:gd name="T58" fmla="*/ 440 w 482"/>
                <a:gd name="T59" fmla="*/ 8 h 146"/>
                <a:gd name="T60" fmla="*/ 455 w 482"/>
                <a:gd name="T61" fmla="*/ 6 h 146"/>
                <a:gd name="T62" fmla="*/ 467 w 482"/>
                <a:gd name="T63" fmla="*/ 4 h 146"/>
                <a:gd name="T64" fmla="*/ 481 w 482"/>
                <a:gd name="T65" fmla="*/ 0 h 146"/>
                <a:gd name="T66" fmla="*/ 481 w 482"/>
                <a:gd name="T67" fmla="*/ 0 h 146"/>
                <a:gd name="T68" fmla="*/ 478 w 482"/>
                <a:gd name="T69" fmla="*/ 2 h 146"/>
                <a:gd name="T70" fmla="*/ 467 w 482"/>
                <a:gd name="T71" fmla="*/ 8 h 146"/>
                <a:gd name="T72" fmla="*/ 453 w 482"/>
                <a:gd name="T73" fmla="*/ 20 h 146"/>
                <a:gd name="T74" fmla="*/ 432 w 482"/>
                <a:gd name="T75" fmla="*/ 34 h 146"/>
                <a:gd name="T76" fmla="*/ 410 w 482"/>
                <a:gd name="T77" fmla="*/ 48 h 146"/>
                <a:gd name="T78" fmla="*/ 385 w 482"/>
                <a:gd name="T79" fmla="*/ 64 h 146"/>
                <a:gd name="T80" fmla="*/ 357 w 482"/>
                <a:gd name="T81" fmla="*/ 77 h 146"/>
                <a:gd name="T82" fmla="*/ 331 w 482"/>
                <a:gd name="T83" fmla="*/ 92 h 146"/>
                <a:gd name="T84" fmla="*/ 303 w 482"/>
                <a:gd name="T85" fmla="*/ 103 h 146"/>
                <a:gd name="T86" fmla="*/ 280 w 482"/>
                <a:gd name="T87" fmla="*/ 110 h 146"/>
                <a:gd name="T88" fmla="*/ 280 w 482"/>
                <a:gd name="T89" fmla="*/ 110 h 146"/>
                <a:gd name="T90" fmla="*/ 255 w 482"/>
                <a:gd name="T91" fmla="*/ 117 h 146"/>
                <a:gd name="T92" fmla="*/ 227 w 482"/>
                <a:gd name="T93" fmla="*/ 124 h 146"/>
                <a:gd name="T94" fmla="*/ 200 w 482"/>
                <a:gd name="T95" fmla="*/ 130 h 146"/>
                <a:gd name="T96" fmla="*/ 170 w 482"/>
                <a:gd name="T97" fmla="*/ 134 h 146"/>
                <a:gd name="T98" fmla="*/ 140 w 482"/>
                <a:gd name="T99" fmla="*/ 140 h 146"/>
                <a:gd name="T100" fmla="*/ 113 w 482"/>
                <a:gd name="T101" fmla="*/ 142 h 146"/>
                <a:gd name="T102" fmla="*/ 88 w 482"/>
                <a:gd name="T103" fmla="*/ 145 h 146"/>
                <a:gd name="T104" fmla="*/ 62 w 482"/>
                <a:gd name="T105" fmla="*/ 145 h 146"/>
                <a:gd name="T106" fmla="*/ 41 w 482"/>
                <a:gd name="T107" fmla="*/ 140 h 146"/>
                <a:gd name="T108" fmla="*/ 27 w 482"/>
                <a:gd name="T109" fmla="*/ 131 h 1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82"/>
                <a:gd name="T166" fmla="*/ 0 h 146"/>
                <a:gd name="T167" fmla="*/ 482 w 482"/>
                <a:gd name="T168" fmla="*/ 146 h 1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82" h="146">
                  <a:moveTo>
                    <a:pt x="0" y="82"/>
                  </a:moveTo>
                  <a:lnTo>
                    <a:pt x="7" y="75"/>
                  </a:lnTo>
                  <a:lnTo>
                    <a:pt x="16" y="69"/>
                  </a:lnTo>
                  <a:lnTo>
                    <a:pt x="27" y="60"/>
                  </a:lnTo>
                  <a:lnTo>
                    <a:pt x="37" y="52"/>
                  </a:lnTo>
                  <a:lnTo>
                    <a:pt x="48" y="46"/>
                  </a:lnTo>
                  <a:lnTo>
                    <a:pt x="60" y="37"/>
                  </a:lnTo>
                  <a:lnTo>
                    <a:pt x="71" y="31"/>
                  </a:lnTo>
                  <a:lnTo>
                    <a:pt x="85" y="25"/>
                  </a:lnTo>
                  <a:lnTo>
                    <a:pt x="101" y="20"/>
                  </a:lnTo>
                  <a:lnTo>
                    <a:pt x="115" y="16"/>
                  </a:lnTo>
                  <a:lnTo>
                    <a:pt x="134" y="16"/>
                  </a:lnTo>
                  <a:lnTo>
                    <a:pt x="156" y="14"/>
                  </a:lnTo>
                  <a:lnTo>
                    <a:pt x="179" y="14"/>
                  </a:lnTo>
                  <a:lnTo>
                    <a:pt x="206" y="16"/>
                  </a:lnTo>
                  <a:lnTo>
                    <a:pt x="233" y="16"/>
                  </a:lnTo>
                  <a:lnTo>
                    <a:pt x="260" y="16"/>
                  </a:lnTo>
                  <a:lnTo>
                    <a:pt x="286" y="18"/>
                  </a:lnTo>
                  <a:lnTo>
                    <a:pt x="307" y="18"/>
                  </a:lnTo>
                  <a:lnTo>
                    <a:pt x="329" y="18"/>
                  </a:lnTo>
                  <a:lnTo>
                    <a:pt x="343" y="16"/>
                  </a:lnTo>
                  <a:lnTo>
                    <a:pt x="356" y="16"/>
                  </a:lnTo>
                  <a:lnTo>
                    <a:pt x="368" y="16"/>
                  </a:lnTo>
                  <a:lnTo>
                    <a:pt x="383" y="14"/>
                  </a:lnTo>
                  <a:lnTo>
                    <a:pt x="398" y="14"/>
                  </a:lnTo>
                  <a:lnTo>
                    <a:pt x="410" y="12"/>
                  </a:lnTo>
                  <a:lnTo>
                    <a:pt x="425" y="12"/>
                  </a:lnTo>
                  <a:lnTo>
                    <a:pt x="440" y="8"/>
                  </a:lnTo>
                  <a:lnTo>
                    <a:pt x="455" y="6"/>
                  </a:lnTo>
                  <a:lnTo>
                    <a:pt x="467" y="4"/>
                  </a:lnTo>
                  <a:lnTo>
                    <a:pt x="481" y="0"/>
                  </a:lnTo>
                  <a:lnTo>
                    <a:pt x="478" y="2"/>
                  </a:lnTo>
                  <a:lnTo>
                    <a:pt x="467" y="8"/>
                  </a:lnTo>
                  <a:lnTo>
                    <a:pt x="453" y="20"/>
                  </a:lnTo>
                  <a:lnTo>
                    <a:pt x="432" y="34"/>
                  </a:lnTo>
                  <a:lnTo>
                    <a:pt x="410" y="48"/>
                  </a:lnTo>
                  <a:lnTo>
                    <a:pt x="385" y="64"/>
                  </a:lnTo>
                  <a:lnTo>
                    <a:pt x="357" y="77"/>
                  </a:lnTo>
                  <a:lnTo>
                    <a:pt x="331" y="92"/>
                  </a:lnTo>
                  <a:lnTo>
                    <a:pt x="303" y="103"/>
                  </a:lnTo>
                  <a:lnTo>
                    <a:pt x="280" y="110"/>
                  </a:lnTo>
                  <a:lnTo>
                    <a:pt x="255" y="117"/>
                  </a:lnTo>
                  <a:lnTo>
                    <a:pt x="227" y="124"/>
                  </a:lnTo>
                  <a:lnTo>
                    <a:pt x="200" y="130"/>
                  </a:lnTo>
                  <a:lnTo>
                    <a:pt x="170" y="134"/>
                  </a:lnTo>
                  <a:lnTo>
                    <a:pt x="140" y="140"/>
                  </a:lnTo>
                  <a:lnTo>
                    <a:pt x="113" y="142"/>
                  </a:lnTo>
                  <a:lnTo>
                    <a:pt x="88" y="145"/>
                  </a:lnTo>
                  <a:lnTo>
                    <a:pt x="62" y="145"/>
                  </a:lnTo>
                  <a:lnTo>
                    <a:pt x="41" y="140"/>
                  </a:lnTo>
                  <a:lnTo>
                    <a:pt x="27" y="131"/>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25" name="Freeform 162"/>
            <p:cNvSpPr>
              <a:spLocks/>
            </p:cNvSpPr>
            <p:nvPr/>
          </p:nvSpPr>
          <p:spPr bwMode="auto">
            <a:xfrm>
              <a:off x="3075" y="2930"/>
              <a:ext cx="482" cy="146"/>
            </a:xfrm>
            <a:custGeom>
              <a:avLst/>
              <a:gdLst>
                <a:gd name="T0" fmla="*/ 0 w 482"/>
                <a:gd name="T1" fmla="*/ 82 h 146"/>
                <a:gd name="T2" fmla="*/ 8 w 482"/>
                <a:gd name="T3" fmla="*/ 75 h 146"/>
                <a:gd name="T4" fmla="*/ 16 w 482"/>
                <a:gd name="T5" fmla="*/ 69 h 146"/>
                <a:gd name="T6" fmla="*/ 25 w 482"/>
                <a:gd name="T7" fmla="*/ 61 h 146"/>
                <a:gd name="T8" fmla="*/ 36 w 482"/>
                <a:gd name="T9" fmla="*/ 54 h 146"/>
                <a:gd name="T10" fmla="*/ 48 w 482"/>
                <a:gd name="T11" fmla="*/ 46 h 146"/>
                <a:gd name="T12" fmla="*/ 59 w 482"/>
                <a:gd name="T13" fmla="*/ 38 h 146"/>
                <a:gd name="T14" fmla="*/ 71 w 482"/>
                <a:gd name="T15" fmla="*/ 34 h 146"/>
                <a:gd name="T16" fmla="*/ 86 w 482"/>
                <a:gd name="T17" fmla="*/ 27 h 146"/>
                <a:gd name="T18" fmla="*/ 101 w 482"/>
                <a:gd name="T19" fmla="*/ 20 h 146"/>
                <a:gd name="T20" fmla="*/ 115 w 482"/>
                <a:gd name="T21" fmla="*/ 18 h 146"/>
                <a:gd name="T22" fmla="*/ 115 w 482"/>
                <a:gd name="T23" fmla="*/ 18 h 146"/>
                <a:gd name="T24" fmla="*/ 133 w 482"/>
                <a:gd name="T25" fmla="*/ 17 h 146"/>
                <a:gd name="T26" fmla="*/ 154 w 482"/>
                <a:gd name="T27" fmla="*/ 17 h 146"/>
                <a:gd name="T28" fmla="*/ 179 w 482"/>
                <a:gd name="T29" fmla="*/ 17 h 146"/>
                <a:gd name="T30" fmla="*/ 206 w 482"/>
                <a:gd name="T31" fmla="*/ 17 h 146"/>
                <a:gd name="T32" fmla="*/ 232 w 482"/>
                <a:gd name="T33" fmla="*/ 17 h 146"/>
                <a:gd name="T34" fmla="*/ 259 w 482"/>
                <a:gd name="T35" fmla="*/ 18 h 146"/>
                <a:gd name="T36" fmla="*/ 285 w 482"/>
                <a:gd name="T37" fmla="*/ 18 h 146"/>
                <a:gd name="T38" fmla="*/ 308 w 482"/>
                <a:gd name="T39" fmla="*/ 18 h 146"/>
                <a:gd name="T40" fmla="*/ 326 w 482"/>
                <a:gd name="T41" fmla="*/ 18 h 146"/>
                <a:gd name="T42" fmla="*/ 341 w 482"/>
                <a:gd name="T43" fmla="*/ 18 h 146"/>
                <a:gd name="T44" fmla="*/ 341 w 482"/>
                <a:gd name="T45" fmla="*/ 18 h 146"/>
                <a:gd name="T46" fmla="*/ 354 w 482"/>
                <a:gd name="T47" fmla="*/ 17 h 146"/>
                <a:gd name="T48" fmla="*/ 368 w 482"/>
                <a:gd name="T49" fmla="*/ 17 h 146"/>
                <a:gd name="T50" fmla="*/ 381 w 482"/>
                <a:gd name="T51" fmla="*/ 17 h 146"/>
                <a:gd name="T52" fmla="*/ 396 w 482"/>
                <a:gd name="T53" fmla="*/ 15 h 146"/>
                <a:gd name="T54" fmla="*/ 411 w 482"/>
                <a:gd name="T55" fmla="*/ 15 h 146"/>
                <a:gd name="T56" fmla="*/ 425 w 482"/>
                <a:gd name="T57" fmla="*/ 13 h 146"/>
                <a:gd name="T58" fmla="*/ 440 w 482"/>
                <a:gd name="T59" fmla="*/ 10 h 146"/>
                <a:gd name="T60" fmla="*/ 453 w 482"/>
                <a:gd name="T61" fmla="*/ 8 h 146"/>
                <a:gd name="T62" fmla="*/ 467 w 482"/>
                <a:gd name="T63" fmla="*/ 4 h 146"/>
                <a:gd name="T64" fmla="*/ 481 w 482"/>
                <a:gd name="T65" fmla="*/ 0 h 146"/>
                <a:gd name="T66" fmla="*/ 481 w 482"/>
                <a:gd name="T67" fmla="*/ 0 h 146"/>
                <a:gd name="T68" fmla="*/ 476 w 482"/>
                <a:gd name="T69" fmla="*/ 4 h 146"/>
                <a:gd name="T70" fmla="*/ 465 w 482"/>
                <a:gd name="T71" fmla="*/ 10 h 146"/>
                <a:gd name="T72" fmla="*/ 451 w 482"/>
                <a:gd name="T73" fmla="*/ 20 h 146"/>
                <a:gd name="T74" fmla="*/ 432 w 482"/>
                <a:gd name="T75" fmla="*/ 34 h 146"/>
                <a:gd name="T76" fmla="*/ 409 w 482"/>
                <a:gd name="T77" fmla="*/ 48 h 146"/>
                <a:gd name="T78" fmla="*/ 384 w 482"/>
                <a:gd name="T79" fmla="*/ 65 h 146"/>
                <a:gd name="T80" fmla="*/ 356 w 482"/>
                <a:gd name="T81" fmla="*/ 80 h 146"/>
                <a:gd name="T82" fmla="*/ 329 w 482"/>
                <a:gd name="T83" fmla="*/ 94 h 146"/>
                <a:gd name="T84" fmla="*/ 303 w 482"/>
                <a:gd name="T85" fmla="*/ 105 h 146"/>
                <a:gd name="T86" fmla="*/ 278 w 482"/>
                <a:gd name="T87" fmla="*/ 112 h 146"/>
                <a:gd name="T88" fmla="*/ 278 w 482"/>
                <a:gd name="T89" fmla="*/ 112 h 146"/>
                <a:gd name="T90" fmla="*/ 255 w 482"/>
                <a:gd name="T91" fmla="*/ 117 h 146"/>
                <a:gd name="T92" fmla="*/ 227 w 482"/>
                <a:gd name="T93" fmla="*/ 124 h 146"/>
                <a:gd name="T94" fmla="*/ 198 w 482"/>
                <a:gd name="T95" fmla="*/ 130 h 146"/>
                <a:gd name="T96" fmla="*/ 168 w 482"/>
                <a:gd name="T97" fmla="*/ 137 h 146"/>
                <a:gd name="T98" fmla="*/ 140 w 482"/>
                <a:gd name="T99" fmla="*/ 140 h 146"/>
                <a:gd name="T100" fmla="*/ 113 w 482"/>
                <a:gd name="T101" fmla="*/ 145 h 146"/>
                <a:gd name="T102" fmla="*/ 86 w 482"/>
                <a:gd name="T103" fmla="*/ 145 h 146"/>
                <a:gd name="T104" fmla="*/ 62 w 482"/>
                <a:gd name="T105" fmla="*/ 145 h 146"/>
                <a:gd name="T106" fmla="*/ 41 w 482"/>
                <a:gd name="T107" fmla="*/ 140 h 146"/>
                <a:gd name="T108" fmla="*/ 25 w 482"/>
                <a:gd name="T109" fmla="*/ 135 h 146"/>
                <a:gd name="T110" fmla="*/ 0 w 482"/>
                <a:gd name="T111" fmla="*/ 82 h 1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82"/>
                <a:gd name="T169" fmla="*/ 0 h 146"/>
                <a:gd name="T170" fmla="*/ 482 w 482"/>
                <a:gd name="T171" fmla="*/ 146 h 14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82" h="146">
                  <a:moveTo>
                    <a:pt x="0" y="82"/>
                  </a:moveTo>
                  <a:lnTo>
                    <a:pt x="8" y="75"/>
                  </a:lnTo>
                  <a:lnTo>
                    <a:pt x="16" y="69"/>
                  </a:lnTo>
                  <a:lnTo>
                    <a:pt x="25" y="61"/>
                  </a:lnTo>
                  <a:lnTo>
                    <a:pt x="36" y="54"/>
                  </a:lnTo>
                  <a:lnTo>
                    <a:pt x="48" y="46"/>
                  </a:lnTo>
                  <a:lnTo>
                    <a:pt x="59" y="38"/>
                  </a:lnTo>
                  <a:lnTo>
                    <a:pt x="71" y="34"/>
                  </a:lnTo>
                  <a:lnTo>
                    <a:pt x="86" y="27"/>
                  </a:lnTo>
                  <a:lnTo>
                    <a:pt x="101" y="20"/>
                  </a:lnTo>
                  <a:lnTo>
                    <a:pt x="115" y="18"/>
                  </a:lnTo>
                  <a:lnTo>
                    <a:pt x="133" y="17"/>
                  </a:lnTo>
                  <a:lnTo>
                    <a:pt x="154" y="17"/>
                  </a:lnTo>
                  <a:lnTo>
                    <a:pt x="179" y="17"/>
                  </a:lnTo>
                  <a:lnTo>
                    <a:pt x="206" y="17"/>
                  </a:lnTo>
                  <a:lnTo>
                    <a:pt x="232" y="17"/>
                  </a:lnTo>
                  <a:lnTo>
                    <a:pt x="259" y="18"/>
                  </a:lnTo>
                  <a:lnTo>
                    <a:pt x="285" y="18"/>
                  </a:lnTo>
                  <a:lnTo>
                    <a:pt x="308" y="18"/>
                  </a:lnTo>
                  <a:lnTo>
                    <a:pt x="326" y="18"/>
                  </a:lnTo>
                  <a:lnTo>
                    <a:pt x="341" y="18"/>
                  </a:lnTo>
                  <a:lnTo>
                    <a:pt x="354" y="17"/>
                  </a:lnTo>
                  <a:lnTo>
                    <a:pt x="368" y="17"/>
                  </a:lnTo>
                  <a:lnTo>
                    <a:pt x="381" y="17"/>
                  </a:lnTo>
                  <a:lnTo>
                    <a:pt x="396" y="15"/>
                  </a:lnTo>
                  <a:lnTo>
                    <a:pt x="411" y="15"/>
                  </a:lnTo>
                  <a:lnTo>
                    <a:pt x="425" y="13"/>
                  </a:lnTo>
                  <a:lnTo>
                    <a:pt x="440" y="10"/>
                  </a:lnTo>
                  <a:lnTo>
                    <a:pt x="453" y="8"/>
                  </a:lnTo>
                  <a:lnTo>
                    <a:pt x="467" y="4"/>
                  </a:lnTo>
                  <a:lnTo>
                    <a:pt x="481" y="0"/>
                  </a:lnTo>
                  <a:lnTo>
                    <a:pt x="476" y="4"/>
                  </a:lnTo>
                  <a:lnTo>
                    <a:pt x="465" y="10"/>
                  </a:lnTo>
                  <a:lnTo>
                    <a:pt x="451" y="20"/>
                  </a:lnTo>
                  <a:lnTo>
                    <a:pt x="432" y="34"/>
                  </a:lnTo>
                  <a:lnTo>
                    <a:pt x="409" y="48"/>
                  </a:lnTo>
                  <a:lnTo>
                    <a:pt x="384" y="65"/>
                  </a:lnTo>
                  <a:lnTo>
                    <a:pt x="356" y="80"/>
                  </a:lnTo>
                  <a:lnTo>
                    <a:pt x="329" y="94"/>
                  </a:lnTo>
                  <a:lnTo>
                    <a:pt x="303" y="105"/>
                  </a:lnTo>
                  <a:lnTo>
                    <a:pt x="278" y="112"/>
                  </a:lnTo>
                  <a:lnTo>
                    <a:pt x="255" y="117"/>
                  </a:lnTo>
                  <a:lnTo>
                    <a:pt x="227" y="124"/>
                  </a:lnTo>
                  <a:lnTo>
                    <a:pt x="198" y="130"/>
                  </a:lnTo>
                  <a:lnTo>
                    <a:pt x="168" y="137"/>
                  </a:lnTo>
                  <a:lnTo>
                    <a:pt x="140" y="140"/>
                  </a:lnTo>
                  <a:lnTo>
                    <a:pt x="113" y="145"/>
                  </a:lnTo>
                  <a:lnTo>
                    <a:pt x="86" y="145"/>
                  </a:lnTo>
                  <a:lnTo>
                    <a:pt x="62" y="145"/>
                  </a:lnTo>
                  <a:lnTo>
                    <a:pt x="41" y="140"/>
                  </a:lnTo>
                  <a:lnTo>
                    <a:pt x="25" y="135"/>
                  </a:lnTo>
                  <a:lnTo>
                    <a:pt x="0" y="82"/>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26" name="Freeform 163"/>
            <p:cNvSpPr>
              <a:spLocks/>
            </p:cNvSpPr>
            <p:nvPr/>
          </p:nvSpPr>
          <p:spPr bwMode="auto">
            <a:xfrm>
              <a:off x="3075" y="2930"/>
              <a:ext cx="482" cy="146"/>
            </a:xfrm>
            <a:custGeom>
              <a:avLst/>
              <a:gdLst>
                <a:gd name="T0" fmla="*/ 0 w 482"/>
                <a:gd name="T1" fmla="*/ 82 h 146"/>
                <a:gd name="T2" fmla="*/ 8 w 482"/>
                <a:gd name="T3" fmla="*/ 75 h 146"/>
                <a:gd name="T4" fmla="*/ 16 w 482"/>
                <a:gd name="T5" fmla="*/ 69 h 146"/>
                <a:gd name="T6" fmla="*/ 25 w 482"/>
                <a:gd name="T7" fmla="*/ 61 h 146"/>
                <a:gd name="T8" fmla="*/ 36 w 482"/>
                <a:gd name="T9" fmla="*/ 54 h 146"/>
                <a:gd name="T10" fmla="*/ 48 w 482"/>
                <a:gd name="T11" fmla="*/ 46 h 146"/>
                <a:gd name="T12" fmla="*/ 59 w 482"/>
                <a:gd name="T13" fmla="*/ 38 h 146"/>
                <a:gd name="T14" fmla="*/ 71 w 482"/>
                <a:gd name="T15" fmla="*/ 34 h 146"/>
                <a:gd name="T16" fmla="*/ 86 w 482"/>
                <a:gd name="T17" fmla="*/ 27 h 146"/>
                <a:gd name="T18" fmla="*/ 101 w 482"/>
                <a:gd name="T19" fmla="*/ 20 h 146"/>
                <a:gd name="T20" fmla="*/ 115 w 482"/>
                <a:gd name="T21" fmla="*/ 18 h 146"/>
                <a:gd name="T22" fmla="*/ 115 w 482"/>
                <a:gd name="T23" fmla="*/ 18 h 146"/>
                <a:gd name="T24" fmla="*/ 133 w 482"/>
                <a:gd name="T25" fmla="*/ 17 h 146"/>
                <a:gd name="T26" fmla="*/ 154 w 482"/>
                <a:gd name="T27" fmla="*/ 17 h 146"/>
                <a:gd name="T28" fmla="*/ 179 w 482"/>
                <a:gd name="T29" fmla="*/ 17 h 146"/>
                <a:gd name="T30" fmla="*/ 206 w 482"/>
                <a:gd name="T31" fmla="*/ 17 h 146"/>
                <a:gd name="T32" fmla="*/ 232 w 482"/>
                <a:gd name="T33" fmla="*/ 17 h 146"/>
                <a:gd name="T34" fmla="*/ 259 w 482"/>
                <a:gd name="T35" fmla="*/ 18 h 146"/>
                <a:gd name="T36" fmla="*/ 285 w 482"/>
                <a:gd name="T37" fmla="*/ 18 h 146"/>
                <a:gd name="T38" fmla="*/ 308 w 482"/>
                <a:gd name="T39" fmla="*/ 18 h 146"/>
                <a:gd name="T40" fmla="*/ 326 w 482"/>
                <a:gd name="T41" fmla="*/ 18 h 146"/>
                <a:gd name="T42" fmla="*/ 341 w 482"/>
                <a:gd name="T43" fmla="*/ 18 h 146"/>
                <a:gd name="T44" fmla="*/ 341 w 482"/>
                <a:gd name="T45" fmla="*/ 18 h 146"/>
                <a:gd name="T46" fmla="*/ 354 w 482"/>
                <a:gd name="T47" fmla="*/ 17 h 146"/>
                <a:gd name="T48" fmla="*/ 368 w 482"/>
                <a:gd name="T49" fmla="*/ 17 h 146"/>
                <a:gd name="T50" fmla="*/ 381 w 482"/>
                <a:gd name="T51" fmla="*/ 17 h 146"/>
                <a:gd name="T52" fmla="*/ 396 w 482"/>
                <a:gd name="T53" fmla="*/ 15 h 146"/>
                <a:gd name="T54" fmla="*/ 411 w 482"/>
                <a:gd name="T55" fmla="*/ 15 h 146"/>
                <a:gd name="T56" fmla="*/ 425 w 482"/>
                <a:gd name="T57" fmla="*/ 13 h 146"/>
                <a:gd name="T58" fmla="*/ 440 w 482"/>
                <a:gd name="T59" fmla="*/ 10 h 146"/>
                <a:gd name="T60" fmla="*/ 453 w 482"/>
                <a:gd name="T61" fmla="*/ 8 h 146"/>
                <a:gd name="T62" fmla="*/ 467 w 482"/>
                <a:gd name="T63" fmla="*/ 4 h 146"/>
                <a:gd name="T64" fmla="*/ 481 w 482"/>
                <a:gd name="T65" fmla="*/ 0 h 146"/>
                <a:gd name="T66" fmla="*/ 481 w 482"/>
                <a:gd name="T67" fmla="*/ 0 h 146"/>
                <a:gd name="T68" fmla="*/ 476 w 482"/>
                <a:gd name="T69" fmla="*/ 4 h 146"/>
                <a:gd name="T70" fmla="*/ 465 w 482"/>
                <a:gd name="T71" fmla="*/ 10 h 146"/>
                <a:gd name="T72" fmla="*/ 451 w 482"/>
                <a:gd name="T73" fmla="*/ 20 h 146"/>
                <a:gd name="T74" fmla="*/ 432 w 482"/>
                <a:gd name="T75" fmla="*/ 34 h 146"/>
                <a:gd name="T76" fmla="*/ 409 w 482"/>
                <a:gd name="T77" fmla="*/ 48 h 146"/>
                <a:gd name="T78" fmla="*/ 384 w 482"/>
                <a:gd name="T79" fmla="*/ 65 h 146"/>
                <a:gd name="T80" fmla="*/ 356 w 482"/>
                <a:gd name="T81" fmla="*/ 80 h 146"/>
                <a:gd name="T82" fmla="*/ 329 w 482"/>
                <a:gd name="T83" fmla="*/ 94 h 146"/>
                <a:gd name="T84" fmla="*/ 303 w 482"/>
                <a:gd name="T85" fmla="*/ 105 h 146"/>
                <a:gd name="T86" fmla="*/ 278 w 482"/>
                <a:gd name="T87" fmla="*/ 112 h 146"/>
                <a:gd name="T88" fmla="*/ 278 w 482"/>
                <a:gd name="T89" fmla="*/ 112 h 146"/>
                <a:gd name="T90" fmla="*/ 255 w 482"/>
                <a:gd name="T91" fmla="*/ 117 h 146"/>
                <a:gd name="T92" fmla="*/ 227 w 482"/>
                <a:gd name="T93" fmla="*/ 124 h 146"/>
                <a:gd name="T94" fmla="*/ 198 w 482"/>
                <a:gd name="T95" fmla="*/ 130 h 146"/>
                <a:gd name="T96" fmla="*/ 168 w 482"/>
                <a:gd name="T97" fmla="*/ 137 h 146"/>
                <a:gd name="T98" fmla="*/ 140 w 482"/>
                <a:gd name="T99" fmla="*/ 140 h 146"/>
                <a:gd name="T100" fmla="*/ 113 w 482"/>
                <a:gd name="T101" fmla="*/ 145 h 146"/>
                <a:gd name="T102" fmla="*/ 86 w 482"/>
                <a:gd name="T103" fmla="*/ 145 h 146"/>
                <a:gd name="T104" fmla="*/ 62 w 482"/>
                <a:gd name="T105" fmla="*/ 145 h 146"/>
                <a:gd name="T106" fmla="*/ 41 w 482"/>
                <a:gd name="T107" fmla="*/ 140 h 146"/>
                <a:gd name="T108" fmla="*/ 25 w 482"/>
                <a:gd name="T109" fmla="*/ 135 h 1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82"/>
                <a:gd name="T166" fmla="*/ 0 h 146"/>
                <a:gd name="T167" fmla="*/ 482 w 482"/>
                <a:gd name="T168" fmla="*/ 146 h 1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82" h="146">
                  <a:moveTo>
                    <a:pt x="0" y="82"/>
                  </a:moveTo>
                  <a:lnTo>
                    <a:pt x="8" y="75"/>
                  </a:lnTo>
                  <a:lnTo>
                    <a:pt x="16" y="69"/>
                  </a:lnTo>
                  <a:lnTo>
                    <a:pt x="25" y="61"/>
                  </a:lnTo>
                  <a:lnTo>
                    <a:pt x="36" y="54"/>
                  </a:lnTo>
                  <a:lnTo>
                    <a:pt x="48" y="46"/>
                  </a:lnTo>
                  <a:lnTo>
                    <a:pt x="59" y="38"/>
                  </a:lnTo>
                  <a:lnTo>
                    <a:pt x="71" y="34"/>
                  </a:lnTo>
                  <a:lnTo>
                    <a:pt x="86" y="27"/>
                  </a:lnTo>
                  <a:lnTo>
                    <a:pt x="101" y="20"/>
                  </a:lnTo>
                  <a:lnTo>
                    <a:pt x="115" y="18"/>
                  </a:lnTo>
                  <a:lnTo>
                    <a:pt x="133" y="17"/>
                  </a:lnTo>
                  <a:lnTo>
                    <a:pt x="154" y="17"/>
                  </a:lnTo>
                  <a:lnTo>
                    <a:pt x="179" y="17"/>
                  </a:lnTo>
                  <a:lnTo>
                    <a:pt x="206" y="17"/>
                  </a:lnTo>
                  <a:lnTo>
                    <a:pt x="232" y="17"/>
                  </a:lnTo>
                  <a:lnTo>
                    <a:pt x="259" y="18"/>
                  </a:lnTo>
                  <a:lnTo>
                    <a:pt x="285" y="18"/>
                  </a:lnTo>
                  <a:lnTo>
                    <a:pt x="308" y="18"/>
                  </a:lnTo>
                  <a:lnTo>
                    <a:pt x="326" y="18"/>
                  </a:lnTo>
                  <a:lnTo>
                    <a:pt x="341" y="18"/>
                  </a:lnTo>
                  <a:lnTo>
                    <a:pt x="354" y="17"/>
                  </a:lnTo>
                  <a:lnTo>
                    <a:pt x="368" y="17"/>
                  </a:lnTo>
                  <a:lnTo>
                    <a:pt x="381" y="17"/>
                  </a:lnTo>
                  <a:lnTo>
                    <a:pt x="396" y="15"/>
                  </a:lnTo>
                  <a:lnTo>
                    <a:pt x="411" y="15"/>
                  </a:lnTo>
                  <a:lnTo>
                    <a:pt x="425" y="13"/>
                  </a:lnTo>
                  <a:lnTo>
                    <a:pt x="440" y="10"/>
                  </a:lnTo>
                  <a:lnTo>
                    <a:pt x="453" y="8"/>
                  </a:lnTo>
                  <a:lnTo>
                    <a:pt x="467" y="4"/>
                  </a:lnTo>
                  <a:lnTo>
                    <a:pt x="481" y="0"/>
                  </a:lnTo>
                  <a:lnTo>
                    <a:pt x="476" y="4"/>
                  </a:lnTo>
                  <a:lnTo>
                    <a:pt x="465" y="10"/>
                  </a:lnTo>
                  <a:lnTo>
                    <a:pt x="451" y="20"/>
                  </a:lnTo>
                  <a:lnTo>
                    <a:pt x="432" y="34"/>
                  </a:lnTo>
                  <a:lnTo>
                    <a:pt x="409" y="48"/>
                  </a:lnTo>
                  <a:lnTo>
                    <a:pt x="384" y="65"/>
                  </a:lnTo>
                  <a:lnTo>
                    <a:pt x="356" y="80"/>
                  </a:lnTo>
                  <a:lnTo>
                    <a:pt x="329" y="94"/>
                  </a:lnTo>
                  <a:lnTo>
                    <a:pt x="303" y="105"/>
                  </a:lnTo>
                  <a:lnTo>
                    <a:pt x="278" y="112"/>
                  </a:lnTo>
                  <a:lnTo>
                    <a:pt x="255" y="117"/>
                  </a:lnTo>
                  <a:lnTo>
                    <a:pt x="227" y="124"/>
                  </a:lnTo>
                  <a:lnTo>
                    <a:pt x="198" y="130"/>
                  </a:lnTo>
                  <a:lnTo>
                    <a:pt x="168" y="137"/>
                  </a:lnTo>
                  <a:lnTo>
                    <a:pt x="140" y="140"/>
                  </a:lnTo>
                  <a:lnTo>
                    <a:pt x="113" y="145"/>
                  </a:lnTo>
                  <a:lnTo>
                    <a:pt x="86" y="145"/>
                  </a:lnTo>
                  <a:lnTo>
                    <a:pt x="62" y="145"/>
                  </a:lnTo>
                  <a:lnTo>
                    <a:pt x="41" y="140"/>
                  </a:lnTo>
                  <a:lnTo>
                    <a:pt x="25" y="135"/>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27" name="Freeform 164"/>
            <p:cNvSpPr>
              <a:spLocks/>
            </p:cNvSpPr>
            <p:nvPr/>
          </p:nvSpPr>
          <p:spPr bwMode="auto">
            <a:xfrm>
              <a:off x="3738" y="1708"/>
              <a:ext cx="113" cy="389"/>
            </a:xfrm>
            <a:custGeom>
              <a:avLst/>
              <a:gdLst>
                <a:gd name="T0" fmla="*/ 78 w 113"/>
                <a:gd name="T1" fmla="*/ 388 h 389"/>
                <a:gd name="T2" fmla="*/ 84 w 113"/>
                <a:gd name="T3" fmla="*/ 367 h 389"/>
                <a:gd name="T4" fmla="*/ 93 w 113"/>
                <a:gd name="T5" fmla="*/ 337 h 389"/>
                <a:gd name="T6" fmla="*/ 99 w 113"/>
                <a:gd name="T7" fmla="*/ 302 h 389"/>
                <a:gd name="T8" fmla="*/ 105 w 113"/>
                <a:gd name="T9" fmla="*/ 261 h 389"/>
                <a:gd name="T10" fmla="*/ 109 w 113"/>
                <a:gd name="T11" fmla="*/ 219 h 389"/>
                <a:gd name="T12" fmla="*/ 112 w 113"/>
                <a:gd name="T13" fmla="*/ 173 h 389"/>
                <a:gd name="T14" fmla="*/ 107 w 113"/>
                <a:gd name="T15" fmla="*/ 126 h 389"/>
                <a:gd name="T16" fmla="*/ 99 w 113"/>
                <a:gd name="T17" fmla="*/ 82 h 389"/>
                <a:gd name="T18" fmla="*/ 84 w 113"/>
                <a:gd name="T19" fmla="*/ 40 h 389"/>
                <a:gd name="T20" fmla="*/ 63 w 113"/>
                <a:gd name="T21" fmla="*/ 0 h 389"/>
                <a:gd name="T22" fmla="*/ 63 w 113"/>
                <a:gd name="T23" fmla="*/ 0 h 389"/>
                <a:gd name="T24" fmla="*/ 63 w 113"/>
                <a:gd name="T25" fmla="*/ 2 h 389"/>
                <a:gd name="T26" fmla="*/ 58 w 113"/>
                <a:gd name="T27" fmla="*/ 8 h 389"/>
                <a:gd name="T28" fmla="*/ 51 w 113"/>
                <a:gd name="T29" fmla="*/ 15 h 389"/>
                <a:gd name="T30" fmla="*/ 44 w 113"/>
                <a:gd name="T31" fmla="*/ 27 h 389"/>
                <a:gd name="T32" fmla="*/ 33 w 113"/>
                <a:gd name="T33" fmla="*/ 40 h 389"/>
                <a:gd name="T34" fmla="*/ 25 w 113"/>
                <a:gd name="T35" fmla="*/ 57 h 389"/>
                <a:gd name="T36" fmla="*/ 16 w 113"/>
                <a:gd name="T37" fmla="*/ 76 h 389"/>
                <a:gd name="T38" fmla="*/ 9 w 113"/>
                <a:gd name="T39" fmla="*/ 94 h 389"/>
                <a:gd name="T40" fmla="*/ 3 w 113"/>
                <a:gd name="T41" fmla="*/ 117 h 389"/>
                <a:gd name="T42" fmla="*/ 0 w 113"/>
                <a:gd name="T43" fmla="*/ 143 h 389"/>
                <a:gd name="T44" fmla="*/ 78 w 113"/>
                <a:gd name="T45" fmla="*/ 388 h 38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3"/>
                <a:gd name="T70" fmla="*/ 0 h 389"/>
                <a:gd name="T71" fmla="*/ 113 w 113"/>
                <a:gd name="T72" fmla="*/ 389 h 38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3" h="389">
                  <a:moveTo>
                    <a:pt x="78" y="388"/>
                  </a:moveTo>
                  <a:lnTo>
                    <a:pt x="84" y="367"/>
                  </a:lnTo>
                  <a:lnTo>
                    <a:pt x="93" y="337"/>
                  </a:lnTo>
                  <a:lnTo>
                    <a:pt x="99" y="302"/>
                  </a:lnTo>
                  <a:lnTo>
                    <a:pt x="105" y="261"/>
                  </a:lnTo>
                  <a:lnTo>
                    <a:pt x="109" y="219"/>
                  </a:lnTo>
                  <a:lnTo>
                    <a:pt x="112" y="173"/>
                  </a:lnTo>
                  <a:lnTo>
                    <a:pt x="107" y="126"/>
                  </a:lnTo>
                  <a:lnTo>
                    <a:pt x="99" y="82"/>
                  </a:lnTo>
                  <a:lnTo>
                    <a:pt x="84" y="40"/>
                  </a:lnTo>
                  <a:lnTo>
                    <a:pt x="63" y="0"/>
                  </a:lnTo>
                  <a:lnTo>
                    <a:pt x="63" y="2"/>
                  </a:lnTo>
                  <a:lnTo>
                    <a:pt x="58" y="8"/>
                  </a:lnTo>
                  <a:lnTo>
                    <a:pt x="51" y="15"/>
                  </a:lnTo>
                  <a:lnTo>
                    <a:pt x="44" y="27"/>
                  </a:lnTo>
                  <a:lnTo>
                    <a:pt x="33" y="40"/>
                  </a:lnTo>
                  <a:lnTo>
                    <a:pt x="25" y="57"/>
                  </a:lnTo>
                  <a:lnTo>
                    <a:pt x="16" y="76"/>
                  </a:lnTo>
                  <a:lnTo>
                    <a:pt x="9" y="94"/>
                  </a:lnTo>
                  <a:lnTo>
                    <a:pt x="3" y="117"/>
                  </a:lnTo>
                  <a:lnTo>
                    <a:pt x="0" y="143"/>
                  </a:lnTo>
                  <a:lnTo>
                    <a:pt x="78" y="388"/>
                  </a:lnTo>
                </a:path>
              </a:pathLst>
            </a:custGeom>
            <a:solidFill>
              <a:srgbClr val="7C6000"/>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28" name="Freeform 165"/>
            <p:cNvSpPr>
              <a:spLocks/>
            </p:cNvSpPr>
            <p:nvPr/>
          </p:nvSpPr>
          <p:spPr bwMode="auto">
            <a:xfrm>
              <a:off x="3738" y="1708"/>
              <a:ext cx="113" cy="389"/>
            </a:xfrm>
            <a:custGeom>
              <a:avLst/>
              <a:gdLst>
                <a:gd name="T0" fmla="*/ 78 w 113"/>
                <a:gd name="T1" fmla="*/ 388 h 389"/>
                <a:gd name="T2" fmla="*/ 84 w 113"/>
                <a:gd name="T3" fmla="*/ 367 h 389"/>
                <a:gd name="T4" fmla="*/ 93 w 113"/>
                <a:gd name="T5" fmla="*/ 337 h 389"/>
                <a:gd name="T6" fmla="*/ 99 w 113"/>
                <a:gd name="T7" fmla="*/ 302 h 389"/>
                <a:gd name="T8" fmla="*/ 105 w 113"/>
                <a:gd name="T9" fmla="*/ 261 h 389"/>
                <a:gd name="T10" fmla="*/ 109 w 113"/>
                <a:gd name="T11" fmla="*/ 219 h 389"/>
                <a:gd name="T12" fmla="*/ 112 w 113"/>
                <a:gd name="T13" fmla="*/ 173 h 389"/>
                <a:gd name="T14" fmla="*/ 107 w 113"/>
                <a:gd name="T15" fmla="*/ 126 h 389"/>
                <a:gd name="T16" fmla="*/ 99 w 113"/>
                <a:gd name="T17" fmla="*/ 82 h 389"/>
                <a:gd name="T18" fmla="*/ 84 w 113"/>
                <a:gd name="T19" fmla="*/ 40 h 389"/>
                <a:gd name="T20" fmla="*/ 63 w 113"/>
                <a:gd name="T21" fmla="*/ 0 h 389"/>
                <a:gd name="T22" fmla="*/ 63 w 113"/>
                <a:gd name="T23" fmla="*/ 0 h 389"/>
                <a:gd name="T24" fmla="*/ 63 w 113"/>
                <a:gd name="T25" fmla="*/ 2 h 389"/>
                <a:gd name="T26" fmla="*/ 58 w 113"/>
                <a:gd name="T27" fmla="*/ 8 h 389"/>
                <a:gd name="T28" fmla="*/ 51 w 113"/>
                <a:gd name="T29" fmla="*/ 15 h 389"/>
                <a:gd name="T30" fmla="*/ 44 w 113"/>
                <a:gd name="T31" fmla="*/ 27 h 389"/>
                <a:gd name="T32" fmla="*/ 33 w 113"/>
                <a:gd name="T33" fmla="*/ 40 h 389"/>
                <a:gd name="T34" fmla="*/ 25 w 113"/>
                <a:gd name="T35" fmla="*/ 57 h 389"/>
                <a:gd name="T36" fmla="*/ 16 w 113"/>
                <a:gd name="T37" fmla="*/ 76 h 389"/>
                <a:gd name="T38" fmla="*/ 9 w 113"/>
                <a:gd name="T39" fmla="*/ 94 h 389"/>
                <a:gd name="T40" fmla="*/ 3 w 113"/>
                <a:gd name="T41" fmla="*/ 117 h 389"/>
                <a:gd name="T42" fmla="*/ 0 w 113"/>
                <a:gd name="T43" fmla="*/ 143 h 3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3"/>
                <a:gd name="T67" fmla="*/ 0 h 389"/>
                <a:gd name="T68" fmla="*/ 113 w 113"/>
                <a:gd name="T69" fmla="*/ 389 h 38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3" h="389">
                  <a:moveTo>
                    <a:pt x="78" y="388"/>
                  </a:moveTo>
                  <a:lnTo>
                    <a:pt x="84" y="367"/>
                  </a:lnTo>
                  <a:lnTo>
                    <a:pt x="93" y="337"/>
                  </a:lnTo>
                  <a:lnTo>
                    <a:pt x="99" y="302"/>
                  </a:lnTo>
                  <a:lnTo>
                    <a:pt x="105" y="261"/>
                  </a:lnTo>
                  <a:lnTo>
                    <a:pt x="109" y="219"/>
                  </a:lnTo>
                  <a:lnTo>
                    <a:pt x="112" y="173"/>
                  </a:lnTo>
                  <a:lnTo>
                    <a:pt x="107" y="126"/>
                  </a:lnTo>
                  <a:lnTo>
                    <a:pt x="99" y="82"/>
                  </a:lnTo>
                  <a:lnTo>
                    <a:pt x="84" y="40"/>
                  </a:lnTo>
                  <a:lnTo>
                    <a:pt x="63" y="0"/>
                  </a:lnTo>
                  <a:lnTo>
                    <a:pt x="63" y="2"/>
                  </a:lnTo>
                  <a:lnTo>
                    <a:pt x="58" y="8"/>
                  </a:lnTo>
                  <a:lnTo>
                    <a:pt x="51" y="15"/>
                  </a:lnTo>
                  <a:lnTo>
                    <a:pt x="44" y="27"/>
                  </a:lnTo>
                  <a:lnTo>
                    <a:pt x="33" y="40"/>
                  </a:lnTo>
                  <a:lnTo>
                    <a:pt x="25" y="57"/>
                  </a:lnTo>
                  <a:lnTo>
                    <a:pt x="16" y="76"/>
                  </a:lnTo>
                  <a:lnTo>
                    <a:pt x="9" y="94"/>
                  </a:lnTo>
                  <a:lnTo>
                    <a:pt x="3" y="117"/>
                  </a:lnTo>
                  <a:lnTo>
                    <a:pt x="0" y="143"/>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29" name="Freeform 166"/>
            <p:cNvSpPr>
              <a:spLocks/>
            </p:cNvSpPr>
            <p:nvPr/>
          </p:nvSpPr>
          <p:spPr bwMode="auto">
            <a:xfrm>
              <a:off x="3633" y="1557"/>
              <a:ext cx="148" cy="332"/>
            </a:xfrm>
            <a:custGeom>
              <a:avLst/>
              <a:gdLst>
                <a:gd name="T0" fmla="*/ 140 w 148"/>
                <a:gd name="T1" fmla="*/ 331 h 332"/>
                <a:gd name="T2" fmla="*/ 144 w 148"/>
                <a:gd name="T3" fmla="*/ 310 h 332"/>
                <a:gd name="T4" fmla="*/ 147 w 148"/>
                <a:gd name="T5" fmla="*/ 280 h 332"/>
                <a:gd name="T6" fmla="*/ 147 w 148"/>
                <a:gd name="T7" fmla="*/ 248 h 332"/>
                <a:gd name="T8" fmla="*/ 147 w 148"/>
                <a:gd name="T9" fmla="*/ 213 h 332"/>
                <a:gd name="T10" fmla="*/ 144 w 148"/>
                <a:gd name="T11" fmla="*/ 174 h 332"/>
                <a:gd name="T12" fmla="*/ 136 w 148"/>
                <a:gd name="T13" fmla="*/ 137 h 332"/>
                <a:gd name="T14" fmla="*/ 128 w 148"/>
                <a:gd name="T15" fmla="*/ 98 h 332"/>
                <a:gd name="T16" fmla="*/ 110 w 148"/>
                <a:gd name="T17" fmla="*/ 61 h 332"/>
                <a:gd name="T18" fmla="*/ 92 w 148"/>
                <a:gd name="T19" fmla="*/ 29 h 332"/>
                <a:gd name="T20" fmla="*/ 66 w 148"/>
                <a:gd name="T21" fmla="*/ 0 h 332"/>
                <a:gd name="T22" fmla="*/ 66 w 148"/>
                <a:gd name="T23" fmla="*/ 0 h 332"/>
                <a:gd name="T24" fmla="*/ 64 w 148"/>
                <a:gd name="T25" fmla="*/ 2 h 332"/>
                <a:gd name="T26" fmla="*/ 58 w 148"/>
                <a:gd name="T27" fmla="*/ 4 h 332"/>
                <a:gd name="T28" fmla="*/ 52 w 148"/>
                <a:gd name="T29" fmla="*/ 10 h 332"/>
                <a:gd name="T30" fmla="*/ 43 w 148"/>
                <a:gd name="T31" fmla="*/ 19 h 332"/>
                <a:gd name="T32" fmla="*/ 32 w 148"/>
                <a:gd name="T33" fmla="*/ 27 h 332"/>
                <a:gd name="T34" fmla="*/ 25 w 148"/>
                <a:gd name="T35" fmla="*/ 38 h 332"/>
                <a:gd name="T36" fmla="*/ 14 w 148"/>
                <a:gd name="T37" fmla="*/ 50 h 332"/>
                <a:gd name="T38" fmla="*/ 7 w 148"/>
                <a:gd name="T39" fmla="*/ 61 h 332"/>
                <a:gd name="T40" fmla="*/ 2 w 148"/>
                <a:gd name="T41" fmla="*/ 75 h 332"/>
                <a:gd name="T42" fmla="*/ 0 w 148"/>
                <a:gd name="T43" fmla="*/ 89 h 332"/>
                <a:gd name="T44" fmla="*/ 140 w 148"/>
                <a:gd name="T45" fmla="*/ 331 h 3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8"/>
                <a:gd name="T70" fmla="*/ 0 h 332"/>
                <a:gd name="T71" fmla="*/ 148 w 148"/>
                <a:gd name="T72" fmla="*/ 332 h 3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8" h="332">
                  <a:moveTo>
                    <a:pt x="140" y="331"/>
                  </a:moveTo>
                  <a:lnTo>
                    <a:pt x="144" y="310"/>
                  </a:lnTo>
                  <a:lnTo>
                    <a:pt x="147" y="280"/>
                  </a:lnTo>
                  <a:lnTo>
                    <a:pt x="147" y="248"/>
                  </a:lnTo>
                  <a:lnTo>
                    <a:pt x="147" y="213"/>
                  </a:lnTo>
                  <a:lnTo>
                    <a:pt x="144" y="174"/>
                  </a:lnTo>
                  <a:lnTo>
                    <a:pt x="136" y="137"/>
                  </a:lnTo>
                  <a:lnTo>
                    <a:pt x="128" y="98"/>
                  </a:lnTo>
                  <a:lnTo>
                    <a:pt x="110" y="61"/>
                  </a:lnTo>
                  <a:lnTo>
                    <a:pt x="92" y="29"/>
                  </a:lnTo>
                  <a:lnTo>
                    <a:pt x="66" y="0"/>
                  </a:lnTo>
                  <a:lnTo>
                    <a:pt x="64" y="2"/>
                  </a:lnTo>
                  <a:lnTo>
                    <a:pt x="58" y="4"/>
                  </a:lnTo>
                  <a:lnTo>
                    <a:pt x="52" y="10"/>
                  </a:lnTo>
                  <a:lnTo>
                    <a:pt x="43" y="19"/>
                  </a:lnTo>
                  <a:lnTo>
                    <a:pt x="32" y="27"/>
                  </a:lnTo>
                  <a:lnTo>
                    <a:pt x="25" y="38"/>
                  </a:lnTo>
                  <a:lnTo>
                    <a:pt x="14" y="50"/>
                  </a:lnTo>
                  <a:lnTo>
                    <a:pt x="7" y="61"/>
                  </a:lnTo>
                  <a:lnTo>
                    <a:pt x="2" y="75"/>
                  </a:lnTo>
                  <a:lnTo>
                    <a:pt x="0" y="89"/>
                  </a:lnTo>
                  <a:lnTo>
                    <a:pt x="140" y="331"/>
                  </a:lnTo>
                </a:path>
              </a:pathLst>
            </a:custGeom>
            <a:solidFill>
              <a:srgbClr val="7C6000"/>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30" name="Freeform 167"/>
            <p:cNvSpPr>
              <a:spLocks/>
            </p:cNvSpPr>
            <p:nvPr/>
          </p:nvSpPr>
          <p:spPr bwMode="auto">
            <a:xfrm>
              <a:off x="3633" y="1557"/>
              <a:ext cx="148" cy="332"/>
            </a:xfrm>
            <a:custGeom>
              <a:avLst/>
              <a:gdLst>
                <a:gd name="T0" fmla="*/ 140 w 148"/>
                <a:gd name="T1" fmla="*/ 331 h 332"/>
                <a:gd name="T2" fmla="*/ 144 w 148"/>
                <a:gd name="T3" fmla="*/ 310 h 332"/>
                <a:gd name="T4" fmla="*/ 147 w 148"/>
                <a:gd name="T5" fmla="*/ 280 h 332"/>
                <a:gd name="T6" fmla="*/ 147 w 148"/>
                <a:gd name="T7" fmla="*/ 248 h 332"/>
                <a:gd name="T8" fmla="*/ 147 w 148"/>
                <a:gd name="T9" fmla="*/ 213 h 332"/>
                <a:gd name="T10" fmla="*/ 144 w 148"/>
                <a:gd name="T11" fmla="*/ 174 h 332"/>
                <a:gd name="T12" fmla="*/ 136 w 148"/>
                <a:gd name="T13" fmla="*/ 137 h 332"/>
                <a:gd name="T14" fmla="*/ 128 w 148"/>
                <a:gd name="T15" fmla="*/ 98 h 332"/>
                <a:gd name="T16" fmla="*/ 110 w 148"/>
                <a:gd name="T17" fmla="*/ 61 h 332"/>
                <a:gd name="T18" fmla="*/ 92 w 148"/>
                <a:gd name="T19" fmla="*/ 29 h 332"/>
                <a:gd name="T20" fmla="*/ 66 w 148"/>
                <a:gd name="T21" fmla="*/ 0 h 332"/>
                <a:gd name="T22" fmla="*/ 66 w 148"/>
                <a:gd name="T23" fmla="*/ 0 h 332"/>
                <a:gd name="T24" fmla="*/ 64 w 148"/>
                <a:gd name="T25" fmla="*/ 2 h 332"/>
                <a:gd name="T26" fmla="*/ 58 w 148"/>
                <a:gd name="T27" fmla="*/ 4 h 332"/>
                <a:gd name="T28" fmla="*/ 52 w 148"/>
                <a:gd name="T29" fmla="*/ 10 h 332"/>
                <a:gd name="T30" fmla="*/ 43 w 148"/>
                <a:gd name="T31" fmla="*/ 19 h 332"/>
                <a:gd name="T32" fmla="*/ 32 w 148"/>
                <a:gd name="T33" fmla="*/ 27 h 332"/>
                <a:gd name="T34" fmla="*/ 25 w 148"/>
                <a:gd name="T35" fmla="*/ 38 h 332"/>
                <a:gd name="T36" fmla="*/ 14 w 148"/>
                <a:gd name="T37" fmla="*/ 50 h 332"/>
                <a:gd name="T38" fmla="*/ 7 w 148"/>
                <a:gd name="T39" fmla="*/ 61 h 332"/>
                <a:gd name="T40" fmla="*/ 2 w 148"/>
                <a:gd name="T41" fmla="*/ 75 h 332"/>
                <a:gd name="T42" fmla="*/ 0 w 148"/>
                <a:gd name="T43" fmla="*/ 89 h 3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8"/>
                <a:gd name="T67" fmla="*/ 0 h 332"/>
                <a:gd name="T68" fmla="*/ 148 w 148"/>
                <a:gd name="T69" fmla="*/ 332 h 3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8" h="332">
                  <a:moveTo>
                    <a:pt x="140" y="331"/>
                  </a:moveTo>
                  <a:lnTo>
                    <a:pt x="144" y="310"/>
                  </a:lnTo>
                  <a:lnTo>
                    <a:pt x="147" y="280"/>
                  </a:lnTo>
                  <a:lnTo>
                    <a:pt x="147" y="248"/>
                  </a:lnTo>
                  <a:lnTo>
                    <a:pt x="147" y="213"/>
                  </a:lnTo>
                  <a:lnTo>
                    <a:pt x="144" y="174"/>
                  </a:lnTo>
                  <a:lnTo>
                    <a:pt x="136" y="137"/>
                  </a:lnTo>
                  <a:lnTo>
                    <a:pt x="128" y="98"/>
                  </a:lnTo>
                  <a:lnTo>
                    <a:pt x="110" y="61"/>
                  </a:lnTo>
                  <a:lnTo>
                    <a:pt x="92" y="29"/>
                  </a:lnTo>
                  <a:lnTo>
                    <a:pt x="66" y="0"/>
                  </a:lnTo>
                  <a:lnTo>
                    <a:pt x="64" y="2"/>
                  </a:lnTo>
                  <a:lnTo>
                    <a:pt x="58" y="4"/>
                  </a:lnTo>
                  <a:lnTo>
                    <a:pt x="52" y="10"/>
                  </a:lnTo>
                  <a:lnTo>
                    <a:pt x="43" y="19"/>
                  </a:lnTo>
                  <a:lnTo>
                    <a:pt x="32" y="27"/>
                  </a:lnTo>
                  <a:lnTo>
                    <a:pt x="25" y="38"/>
                  </a:lnTo>
                  <a:lnTo>
                    <a:pt x="14" y="50"/>
                  </a:lnTo>
                  <a:lnTo>
                    <a:pt x="7" y="61"/>
                  </a:lnTo>
                  <a:lnTo>
                    <a:pt x="2" y="75"/>
                  </a:lnTo>
                  <a:lnTo>
                    <a:pt x="0" y="89"/>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31" name="Freeform 168"/>
            <p:cNvSpPr>
              <a:spLocks/>
            </p:cNvSpPr>
            <p:nvPr/>
          </p:nvSpPr>
          <p:spPr bwMode="auto">
            <a:xfrm>
              <a:off x="3557" y="1465"/>
              <a:ext cx="140" cy="268"/>
            </a:xfrm>
            <a:custGeom>
              <a:avLst/>
              <a:gdLst>
                <a:gd name="T0" fmla="*/ 131 w 140"/>
                <a:gd name="T1" fmla="*/ 267 h 268"/>
                <a:gd name="T2" fmla="*/ 134 w 140"/>
                <a:gd name="T3" fmla="*/ 250 h 268"/>
                <a:gd name="T4" fmla="*/ 136 w 140"/>
                <a:gd name="T5" fmla="*/ 229 h 268"/>
                <a:gd name="T6" fmla="*/ 139 w 140"/>
                <a:gd name="T7" fmla="*/ 202 h 268"/>
                <a:gd name="T8" fmla="*/ 136 w 140"/>
                <a:gd name="T9" fmla="*/ 174 h 268"/>
                <a:gd name="T10" fmla="*/ 132 w 140"/>
                <a:gd name="T11" fmla="*/ 142 h 268"/>
                <a:gd name="T12" fmla="*/ 126 w 140"/>
                <a:gd name="T13" fmla="*/ 112 h 268"/>
                <a:gd name="T14" fmla="*/ 115 w 140"/>
                <a:gd name="T15" fmla="*/ 80 h 268"/>
                <a:gd name="T16" fmla="*/ 101 w 140"/>
                <a:gd name="T17" fmla="*/ 50 h 268"/>
                <a:gd name="T18" fmla="*/ 83 w 140"/>
                <a:gd name="T19" fmla="*/ 23 h 268"/>
                <a:gd name="T20" fmla="*/ 60 w 140"/>
                <a:gd name="T21" fmla="*/ 0 h 268"/>
                <a:gd name="T22" fmla="*/ 60 w 140"/>
                <a:gd name="T23" fmla="*/ 0 h 268"/>
                <a:gd name="T24" fmla="*/ 62 w 140"/>
                <a:gd name="T25" fmla="*/ 4 h 268"/>
                <a:gd name="T26" fmla="*/ 58 w 140"/>
                <a:gd name="T27" fmla="*/ 8 h 268"/>
                <a:gd name="T28" fmla="*/ 52 w 140"/>
                <a:gd name="T29" fmla="*/ 13 h 268"/>
                <a:gd name="T30" fmla="*/ 44 w 140"/>
                <a:gd name="T31" fmla="*/ 20 h 268"/>
                <a:gd name="T32" fmla="*/ 33 w 140"/>
                <a:gd name="T33" fmla="*/ 29 h 268"/>
                <a:gd name="T34" fmla="*/ 23 w 140"/>
                <a:gd name="T35" fmla="*/ 40 h 268"/>
                <a:gd name="T36" fmla="*/ 14 w 140"/>
                <a:gd name="T37" fmla="*/ 50 h 268"/>
                <a:gd name="T38" fmla="*/ 6 w 140"/>
                <a:gd name="T39" fmla="*/ 63 h 268"/>
                <a:gd name="T40" fmla="*/ 2 w 140"/>
                <a:gd name="T41" fmla="*/ 80 h 268"/>
                <a:gd name="T42" fmla="*/ 0 w 140"/>
                <a:gd name="T43" fmla="*/ 94 h 268"/>
                <a:gd name="T44" fmla="*/ 131 w 140"/>
                <a:gd name="T45" fmla="*/ 267 h 2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0"/>
                <a:gd name="T70" fmla="*/ 0 h 268"/>
                <a:gd name="T71" fmla="*/ 140 w 140"/>
                <a:gd name="T72" fmla="*/ 268 h 26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0" h="268">
                  <a:moveTo>
                    <a:pt x="131" y="267"/>
                  </a:moveTo>
                  <a:lnTo>
                    <a:pt x="134" y="250"/>
                  </a:lnTo>
                  <a:lnTo>
                    <a:pt x="136" y="229"/>
                  </a:lnTo>
                  <a:lnTo>
                    <a:pt x="139" y="202"/>
                  </a:lnTo>
                  <a:lnTo>
                    <a:pt x="136" y="174"/>
                  </a:lnTo>
                  <a:lnTo>
                    <a:pt x="132" y="142"/>
                  </a:lnTo>
                  <a:lnTo>
                    <a:pt x="126" y="112"/>
                  </a:lnTo>
                  <a:lnTo>
                    <a:pt x="115" y="80"/>
                  </a:lnTo>
                  <a:lnTo>
                    <a:pt x="101" y="50"/>
                  </a:lnTo>
                  <a:lnTo>
                    <a:pt x="83" y="23"/>
                  </a:lnTo>
                  <a:lnTo>
                    <a:pt x="60" y="0"/>
                  </a:lnTo>
                  <a:lnTo>
                    <a:pt x="62" y="4"/>
                  </a:lnTo>
                  <a:lnTo>
                    <a:pt x="58" y="8"/>
                  </a:lnTo>
                  <a:lnTo>
                    <a:pt x="52" y="13"/>
                  </a:lnTo>
                  <a:lnTo>
                    <a:pt x="44" y="20"/>
                  </a:lnTo>
                  <a:lnTo>
                    <a:pt x="33" y="29"/>
                  </a:lnTo>
                  <a:lnTo>
                    <a:pt x="23" y="40"/>
                  </a:lnTo>
                  <a:lnTo>
                    <a:pt x="14" y="50"/>
                  </a:lnTo>
                  <a:lnTo>
                    <a:pt x="6" y="63"/>
                  </a:lnTo>
                  <a:lnTo>
                    <a:pt x="2" y="80"/>
                  </a:lnTo>
                  <a:lnTo>
                    <a:pt x="0" y="94"/>
                  </a:lnTo>
                  <a:lnTo>
                    <a:pt x="131" y="267"/>
                  </a:lnTo>
                </a:path>
              </a:pathLst>
            </a:custGeom>
            <a:solidFill>
              <a:srgbClr val="7C6000"/>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32" name="Freeform 169"/>
            <p:cNvSpPr>
              <a:spLocks/>
            </p:cNvSpPr>
            <p:nvPr/>
          </p:nvSpPr>
          <p:spPr bwMode="auto">
            <a:xfrm>
              <a:off x="3557" y="1465"/>
              <a:ext cx="140" cy="268"/>
            </a:xfrm>
            <a:custGeom>
              <a:avLst/>
              <a:gdLst>
                <a:gd name="T0" fmla="*/ 131 w 140"/>
                <a:gd name="T1" fmla="*/ 267 h 268"/>
                <a:gd name="T2" fmla="*/ 134 w 140"/>
                <a:gd name="T3" fmla="*/ 250 h 268"/>
                <a:gd name="T4" fmla="*/ 136 w 140"/>
                <a:gd name="T5" fmla="*/ 229 h 268"/>
                <a:gd name="T6" fmla="*/ 139 w 140"/>
                <a:gd name="T7" fmla="*/ 202 h 268"/>
                <a:gd name="T8" fmla="*/ 136 w 140"/>
                <a:gd name="T9" fmla="*/ 174 h 268"/>
                <a:gd name="T10" fmla="*/ 132 w 140"/>
                <a:gd name="T11" fmla="*/ 142 h 268"/>
                <a:gd name="T12" fmla="*/ 126 w 140"/>
                <a:gd name="T13" fmla="*/ 112 h 268"/>
                <a:gd name="T14" fmla="*/ 115 w 140"/>
                <a:gd name="T15" fmla="*/ 80 h 268"/>
                <a:gd name="T16" fmla="*/ 101 w 140"/>
                <a:gd name="T17" fmla="*/ 50 h 268"/>
                <a:gd name="T18" fmla="*/ 83 w 140"/>
                <a:gd name="T19" fmla="*/ 23 h 268"/>
                <a:gd name="T20" fmla="*/ 60 w 140"/>
                <a:gd name="T21" fmla="*/ 0 h 268"/>
                <a:gd name="T22" fmla="*/ 60 w 140"/>
                <a:gd name="T23" fmla="*/ 0 h 268"/>
                <a:gd name="T24" fmla="*/ 62 w 140"/>
                <a:gd name="T25" fmla="*/ 4 h 268"/>
                <a:gd name="T26" fmla="*/ 58 w 140"/>
                <a:gd name="T27" fmla="*/ 8 h 268"/>
                <a:gd name="T28" fmla="*/ 52 w 140"/>
                <a:gd name="T29" fmla="*/ 13 h 268"/>
                <a:gd name="T30" fmla="*/ 44 w 140"/>
                <a:gd name="T31" fmla="*/ 20 h 268"/>
                <a:gd name="T32" fmla="*/ 33 w 140"/>
                <a:gd name="T33" fmla="*/ 29 h 268"/>
                <a:gd name="T34" fmla="*/ 23 w 140"/>
                <a:gd name="T35" fmla="*/ 40 h 268"/>
                <a:gd name="T36" fmla="*/ 14 w 140"/>
                <a:gd name="T37" fmla="*/ 50 h 268"/>
                <a:gd name="T38" fmla="*/ 6 w 140"/>
                <a:gd name="T39" fmla="*/ 63 h 268"/>
                <a:gd name="T40" fmla="*/ 2 w 140"/>
                <a:gd name="T41" fmla="*/ 80 h 268"/>
                <a:gd name="T42" fmla="*/ 0 w 140"/>
                <a:gd name="T43" fmla="*/ 94 h 2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0"/>
                <a:gd name="T67" fmla="*/ 0 h 268"/>
                <a:gd name="T68" fmla="*/ 140 w 140"/>
                <a:gd name="T69" fmla="*/ 268 h 2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0" h="268">
                  <a:moveTo>
                    <a:pt x="131" y="267"/>
                  </a:moveTo>
                  <a:lnTo>
                    <a:pt x="134" y="250"/>
                  </a:lnTo>
                  <a:lnTo>
                    <a:pt x="136" y="229"/>
                  </a:lnTo>
                  <a:lnTo>
                    <a:pt x="139" y="202"/>
                  </a:lnTo>
                  <a:lnTo>
                    <a:pt x="136" y="174"/>
                  </a:lnTo>
                  <a:lnTo>
                    <a:pt x="132" y="142"/>
                  </a:lnTo>
                  <a:lnTo>
                    <a:pt x="126" y="112"/>
                  </a:lnTo>
                  <a:lnTo>
                    <a:pt x="115" y="80"/>
                  </a:lnTo>
                  <a:lnTo>
                    <a:pt x="101" y="50"/>
                  </a:lnTo>
                  <a:lnTo>
                    <a:pt x="83" y="23"/>
                  </a:lnTo>
                  <a:lnTo>
                    <a:pt x="60" y="0"/>
                  </a:lnTo>
                  <a:lnTo>
                    <a:pt x="62" y="4"/>
                  </a:lnTo>
                  <a:lnTo>
                    <a:pt x="58" y="8"/>
                  </a:lnTo>
                  <a:lnTo>
                    <a:pt x="52" y="13"/>
                  </a:lnTo>
                  <a:lnTo>
                    <a:pt x="44" y="20"/>
                  </a:lnTo>
                  <a:lnTo>
                    <a:pt x="33" y="29"/>
                  </a:lnTo>
                  <a:lnTo>
                    <a:pt x="23" y="40"/>
                  </a:lnTo>
                  <a:lnTo>
                    <a:pt x="14" y="50"/>
                  </a:lnTo>
                  <a:lnTo>
                    <a:pt x="6" y="63"/>
                  </a:lnTo>
                  <a:lnTo>
                    <a:pt x="2" y="80"/>
                  </a:lnTo>
                  <a:lnTo>
                    <a:pt x="0" y="94"/>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33" name="Freeform 170"/>
            <p:cNvSpPr>
              <a:spLocks/>
            </p:cNvSpPr>
            <p:nvPr/>
          </p:nvSpPr>
          <p:spPr bwMode="auto">
            <a:xfrm>
              <a:off x="3349" y="1331"/>
              <a:ext cx="252" cy="268"/>
            </a:xfrm>
            <a:custGeom>
              <a:avLst/>
              <a:gdLst>
                <a:gd name="T0" fmla="*/ 246 w 252"/>
                <a:gd name="T1" fmla="*/ 267 h 268"/>
                <a:gd name="T2" fmla="*/ 251 w 252"/>
                <a:gd name="T3" fmla="*/ 249 h 268"/>
                <a:gd name="T4" fmla="*/ 251 w 252"/>
                <a:gd name="T5" fmla="*/ 230 h 268"/>
                <a:gd name="T6" fmla="*/ 251 w 252"/>
                <a:gd name="T7" fmla="*/ 207 h 268"/>
                <a:gd name="T8" fmla="*/ 248 w 252"/>
                <a:gd name="T9" fmla="*/ 184 h 268"/>
                <a:gd name="T10" fmla="*/ 244 w 252"/>
                <a:gd name="T11" fmla="*/ 161 h 268"/>
                <a:gd name="T12" fmla="*/ 241 w 252"/>
                <a:gd name="T13" fmla="*/ 138 h 268"/>
                <a:gd name="T14" fmla="*/ 232 w 252"/>
                <a:gd name="T15" fmla="*/ 115 h 268"/>
                <a:gd name="T16" fmla="*/ 223 w 252"/>
                <a:gd name="T17" fmla="*/ 92 h 268"/>
                <a:gd name="T18" fmla="*/ 211 w 252"/>
                <a:gd name="T19" fmla="*/ 71 h 268"/>
                <a:gd name="T20" fmla="*/ 198 w 252"/>
                <a:gd name="T21" fmla="*/ 52 h 268"/>
                <a:gd name="T22" fmla="*/ 198 w 252"/>
                <a:gd name="T23" fmla="*/ 52 h 268"/>
                <a:gd name="T24" fmla="*/ 183 w 252"/>
                <a:gd name="T25" fmla="*/ 35 h 268"/>
                <a:gd name="T26" fmla="*/ 168 w 252"/>
                <a:gd name="T27" fmla="*/ 23 h 268"/>
                <a:gd name="T28" fmla="*/ 151 w 252"/>
                <a:gd name="T29" fmla="*/ 12 h 268"/>
                <a:gd name="T30" fmla="*/ 137 w 252"/>
                <a:gd name="T31" fmla="*/ 5 h 268"/>
                <a:gd name="T32" fmla="*/ 119 w 252"/>
                <a:gd name="T33" fmla="*/ 2 h 268"/>
                <a:gd name="T34" fmla="*/ 105 w 252"/>
                <a:gd name="T35" fmla="*/ 0 h 268"/>
                <a:gd name="T36" fmla="*/ 89 w 252"/>
                <a:gd name="T37" fmla="*/ 0 h 268"/>
                <a:gd name="T38" fmla="*/ 71 w 252"/>
                <a:gd name="T39" fmla="*/ 0 h 268"/>
                <a:gd name="T40" fmla="*/ 57 w 252"/>
                <a:gd name="T41" fmla="*/ 3 h 268"/>
                <a:gd name="T42" fmla="*/ 41 w 252"/>
                <a:gd name="T43" fmla="*/ 5 h 268"/>
                <a:gd name="T44" fmla="*/ 41 w 252"/>
                <a:gd name="T45" fmla="*/ 5 h 268"/>
                <a:gd name="T46" fmla="*/ 39 w 252"/>
                <a:gd name="T47" fmla="*/ 7 h 268"/>
                <a:gd name="T48" fmla="*/ 36 w 252"/>
                <a:gd name="T49" fmla="*/ 12 h 268"/>
                <a:gd name="T50" fmla="*/ 31 w 252"/>
                <a:gd name="T51" fmla="*/ 18 h 268"/>
                <a:gd name="T52" fmla="*/ 25 w 252"/>
                <a:gd name="T53" fmla="*/ 25 h 268"/>
                <a:gd name="T54" fmla="*/ 18 w 252"/>
                <a:gd name="T55" fmla="*/ 35 h 268"/>
                <a:gd name="T56" fmla="*/ 13 w 252"/>
                <a:gd name="T57" fmla="*/ 43 h 268"/>
                <a:gd name="T58" fmla="*/ 6 w 252"/>
                <a:gd name="T59" fmla="*/ 56 h 268"/>
                <a:gd name="T60" fmla="*/ 2 w 252"/>
                <a:gd name="T61" fmla="*/ 67 h 268"/>
                <a:gd name="T62" fmla="*/ 0 w 252"/>
                <a:gd name="T63" fmla="*/ 79 h 268"/>
                <a:gd name="T64" fmla="*/ 2 w 252"/>
                <a:gd name="T65" fmla="*/ 92 h 268"/>
                <a:gd name="T66" fmla="*/ 246 w 252"/>
                <a:gd name="T67" fmla="*/ 267 h 2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2"/>
                <a:gd name="T103" fmla="*/ 0 h 268"/>
                <a:gd name="T104" fmla="*/ 252 w 252"/>
                <a:gd name="T105" fmla="*/ 268 h 2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2" h="268">
                  <a:moveTo>
                    <a:pt x="246" y="267"/>
                  </a:moveTo>
                  <a:lnTo>
                    <a:pt x="251" y="249"/>
                  </a:lnTo>
                  <a:lnTo>
                    <a:pt x="251" y="230"/>
                  </a:lnTo>
                  <a:lnTo>
                    <a:pt x="251" y="207"/>
                  </a:lnTo>
                  <a:lnTo>
                    <a:pt x="248" y="184"/>
                  </a:lnTo>
                  <a:lnTo>
                    <a:pt x="244" y="161"/>
                  </a:lnTo>
                  <a:lnTo>
                    <a:pt x="241" y="138"/>
                  </a:lnTo>
                  <a:lnTo>
                    <a:pt x="232" y="115"/>
                  </a:lnTo>
                  <a:lnTo>
                    <a:pt x="223" y="92"/>
                  </a:lnTo>
                  <a:lnTo>
                    <a:pt x="211" y="71"/>
                  </a:lnTo>
                  <a:lnTo>
                    <a:pt x="198" y="52"/>
                  </a:lnTo>
                  <a:lnTo>
                    <a:pt x="183" y="35"/>
                  </a:lnTo>
                  <a:lnTo>
                    <a:pt x="168" y="23"/>
                  </a:lnTo>
                  <a:lnTo>
                    <a:pt x="151" y="12"/>
                  </a:lnTo>
                  <a:lnTo>
                    <a:pt x="137" y="5"/>
                  </a:lnTo>
                  <a:lnTo>
                    <a:pt x="119" y="2"/>
                  </a:lnTo>
                  <a:lnTo>
                    <a:pt x="105" y="0"/>
                  </a:lnTo>
                  <a:lnTo>
                    <a:pt x="89" y="0"/>
                  </a:lnTo>
                  <a:lnTo>
                    <a:pt x="71" y="0"/>
                  </a:lnTo>
                  <a:lnTo>
                    <a:pt x="57" y="3"/>
                  </a:lnTo>
                  <a:lnTo>
                    <a:pt x="41" y="5"/>
                  </a:lnTo>
                  <a:lnTo>
                    <a:pt x="39" y="7"/>
                  </a:lnTo>
                  <a:lnTo>
                    <a:pt x="36" y="12"/>
                  </a:lnTo>
                  <a:lnTo>
                    <a:pt x="31" y="18"/>
                  </a:lnTo>
                  <a:lnTo>
                    <a:pt x="25" y="25"/>
                  </a:lnTo>
                  <a:lnTo>
                    <a:pt x="18" y="35"/>
                  </a:lnTo>
                  <a:lnTo>
                    <a:pt x="13" y="43"/>
                  </a:lnTo>
                  <a:lnTo>
                    <a:pt x="6" y="56"/>
                  </a:lnTo>
                  <a:lnTo>
                    <a:pt x="2" y="67"/>
                  </a:lnTo>
                  <a:lnTo>
                    <a:pt x="0" y="79"/>
                  </a:lnTo>
                  <a:lnTo>
                    <a:pt x="2" y="92"/>
                  </a:lnTo>
                  <a:lnTo>
                    <a:pt x="246" y="267"/>
                  </a:lnTo>
                </a:path>
              </a:pathLst>
            </a:custGeom>
            <a:solidFill>
              <a:srgbClr val="7C6000"/>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34" name="Freeform 171"/>
            <p:cNvSpPr>
              <a:spLocks/>
            </p:cNvSpPr>
            <p:nvPr/>
          </p:nvSpPr>
          <p:spPr bwMode="auto">
            <a:xfrm>
              <a:off x="3349" y="1331"/>
              <a:ext cx="252" cy="268"/>
            </a:xfrm>
            <a:custGeom>
              <a:avLst/>
              <a:gdLst>
                <a:gd name="T0" fmla="*/ 246 w 252"/>
                <a:gd name="T1" fmla="*/ 267 h 268"/>
                <a:gd name="T2" fmla="*/ 251 w 252"/>
                <a:gd name="T3" fmla="*/ 249 h 268"/>
                <a:gd name="T4" fmla="*/ 251 w 252"/>
                <a:gd name="T5" fmla="*/ 230 h 268"/>
                <a:gd name="T6" fmla="*/ 251 w 252"/>
                <a:gd name="T7" fmla="*/ 207 h 268"/>
                <a:gd name="T8" fmla="*/ 248 w 252"/>
                <a:gd name="T9" fmla="*/ 184 h 268"/>
                <a:gd name="T10" fmla="*/ 244 w 252"/>
                <a:gd name="T11" fmla="*/ 161 h 268"/>
                <a:gd name="T12" fmla="*/ 241 w 252"/>
                <a:gd name="T13" fmla="*/ 138 h 268"/>
                <a:gd name="T14" fmla="*/ 232 w 252"/>
                <a:gd name="T15" fmla="*/ 115 h 268"/>
                <a:gd name="T16" fmla="*/ 223 w 252"/>
                <a:gd name="T17" fmla="*/ 92 h 268"/>
                <a:gd name="T18" fmla="*/ 211 w 252"/>
                <a:gd name="T19" fmla="*/ 71 h 268"/>
                <a:gd name="T20" fmla="*/ 198 w 252"/>
                <a:gd name="T21" fmla="*/ 52 h 268"/>
                <a:gd name="T22" fmla="*/ 198 w 252"/>
                <a:gd name="T23" fmla="*/ 52 h 268"/>
                <a:gd name="T24" fmla="*/ 183 w 252"/>
                <a:gd name="T25" fmla="*/ 35 h 268"/>
                <a:gd name="T26" fmla="*/ 168 w 252"/>
                <a:gd name="T27" fmla="*/ 23 h 268"/>
                <a:gd name="T28" fmla="*/ 151 w 252"/>
                <a:gd name="T29" fmla="*/ 12 h 268"/>
                <a:gd name="T30" fmla="*/ 137 w 252"/>
                <a:gd name="T31" fmla="*/ 5 h 268"/>
                <a:gd name="T32" fmla="*/ 119 w 252"/>
                <a:gd name="T33" fmla="*/ 2 h 268"/>
                <a:gd name="T34" fmla="*/ 105 w 252"/>
                <a:gd name="T35" fmla="*/ 0 h 268"/>
                <a:gd name="T36" fmla="*/ 89 w 252"/>
                <a:gd name="T37" fmla="*/ 0 h 268"/>
                <a:gd name="T38" fmla="*/ 71 w 252"/>
                <a:gd name="T39" fmla="*/ 0 h 268"/>
                <a:gd name="T40" fmla="*/ 57 w 252"/>
                <a:gd name="T41" fmla="*/ 3 h 268"/>
                <a:gd name="T42" fmla="*/ 41 w 252"/>
                <a:gd name="T43" fmla="*/ 5 h 268"/>
                <a:gd name="T44" fmla="*/ 41 w 252"/>
                <a:gd name="T45" fmla="*/ 5 h 268"/>
                <a:gd name="T46" fmla="*/ 39 w 252"/>
                <a:gd name="T47" fmla="*/ 7 h 268"/>
                <a:gd name="T48" fmla="*/ 36 w 252"/>
                <a:gd name="T49" fmla="*/ 12 h 268"/>
                <a:gd name="T50" fmla="*/ 31 w 252"/>
                <a:gd name="T51" fmla="*/ 18 h 268"/>
                <a:gd name="T52" fmla="*/ 25 w 252"/>
                <a:gd name="T53" fmla="*/ 25 h 268"/>
                <a:gd name="T54" fmla="*/ 18 w 252"/>
                <a:gd name="T55" fmla="*/ 35 h 268"/>
                <a:gd name="T56" fmla="*/ 13 w 252"/>
                <a:gd name="T57" fmla="*/ 43 h 268"/>
                <a:gd name="T58" fmla="*/ 6 w 252"/>
                <a:gd name="T59" fmla="*/ 56 h 268"/>
                <a:gd name="T60" fmla="*/ 2 w 252"/>
                <a:gd name="T61" fmla="*/ 67 h 268"/>
                <a:gd name="T62" fmla="*/ 0 w 252"/>
                <a:gd name="T63" fmla="*/ 79 h 268"/>
                <a:gd name="T64" fmla="*/ 2 w 252"/>
                <a:gd name="T65" fmla="*/ 92 h 2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2"/>
                <a:gd name="T100" fmla="*/ 0 h 268"/>
                <a:gd name="T101" fmla="*/ 252 w 252"/>
                <a:gd name="T102" fmla="*/ 268 h 2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2" h="268">
                  <a:moveTo>
                    <a:pt x="246" y="267"/>
                  </a:moveTo>
                  <a:lnTo>
                    <a:pt x="251" y="249"/>
                  </a:lnTo>
                  <a:lnTo>
                    <a:pt x="251" y="230"/>
                  </a:lnTo>
                  <a:lnTo>
                    <a:pt x="251" y="207"/>
                  </a:lnTo>
                  <a:lnTo>
                    <a:pt x="248" y="184"/>
                  </a:lnTo>
                  <a:lnTo>
                    <a:pt x="244" y="161"/>
                  </a:lnTo>
                  <a:lnTo>
                    <a:pt x="241" y="138"/>
                  </a:lnTo>
                  <a:lnTo>
                    <a:pt x="232" y="115"/>
                  </a:lnTo>
                  <a:lnTo>
                    <a:pt x="223" y="92"/>
                  </a:lnTo>
                  <a:lnTo>
                    <a:pt x="211" y="71"/>
                  </a:lnTo>
                  <a:lnTo>
                    <a:pt x="198" y="52"/>
                  </a:lnTo>
                  <a:lnTo>
                    <a:pt x="183" y="35"/>
                  </a:lnTo>
                  <a:lnTo>
                    <a:pt x="168" y="23"/>
                  </a:lnTo>
                  <a:lnTo>
                    <a:pt x="151" y="12"/>
                  </a:lnTo>
                  <a:lnTo>
                    <a:pt x="137" y="5"/>
                  </a:lnTo>
                  <a:lnTo>
                    <a:pt x="119" y="2"/>
                  </a:lnTo>
                  <a:lnTo>
                    <a:pt x="105" y="0"/>
                  </a:lnTo>
                  <a:lnTo>
                    <a:pt x="89" y="0"/>
                  </a:lnTo>
                  <a:lnTo>
                    <a:pt x="71" y="0"/>
                  </a:lnTo>
                  <a:lnTo>
                    <a:pt x="57" y="3"/>
                  </a:lnTo>
                  <a:lnTo>
                    <a:pt x="41" y="5"/>
                  </a:lnTo>
                  <a:lnTo>
                    <a:pt x="39" y="7"/>
                  </a:lnTo>
                  <a:lnTo>
                    <a:pt x="36" y="12"/>
                  </a:lnTo>
                  <a:lnTo>
                    <a:pt x="31" y="18"/>
                  </a:lnTo>
                  <a:lnTo>
                    <a:pt x="25" y="25"/>
                  </a:lnTo>
                  <a:lnTo>
                    <a:pt x="18" y="35"/>
                  </a:lnTo>
                  <a:lnTo>
                    <a:pt x="13" y="43"/>
                  </a:lnTo>
                  <a:lnTo>
                    <a:pt x="6" y="56"/>
                  </a:lnTo>
                  <a:lnTo>
                    <a:pt x="2" y="67"/>
                  </a:lnTo>
                  <a:lnTo>
                    <a:pt x="0" y="79"/>
                  </a:lnTo>
                  <a:lnTo>
                    <a:pt x="2" y="92"/>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35" name="Freeform 172"/>
            <p:cNvSpPr>
              <a:spLocks/>
            </p:cNvSpPr>
            <p:nvPr/>
          </p:nvSpPr>
          <p:spPr bwMode="auto">
            <a:xfrm>
              <a:off x="3305" y="1278"/>
              <a:ext cx="195" cy="218"/>
            </a:xfrm>
            <a:custGeom>
              <a:avLst/>
              <a:gdLst>
                <a:gd name="T0" fmla="*/ 194 w 195"/>
                <a:gd name="T1" fmla="*/ 217 h 218"/>
                <a:gd name="T2" fmla="*/ 194 w 195"/>
                <a:gd name="T3" fmla="*/ 196 h 218"/>
                <a:gd name="T4" fmla="*/ 189 w 195"/>
                <a:gd name="T5" fmla="*/ 170 h 218"/>
                <a:gd name="T6" fmla="*/ 184 w 195"/>
                <a:gd name="T7" fmla="*/ 143 h 218"/>
                <a:gd name="T8" fmla="*/ 173 w 195"/>
                <a:gd name="T9" fmla="*/ 115 h 218"/>
                <a:gd name="T10" fmla="*/ 159 w 195"/>
                <a:gd name="T11" fmla="*/ 88 h 218"/>
                <a:gd name="T12" fmla="*/ 141 w 195"/>
                <a:gd name="T13" fmla="*/ 60 h 218"/>
                <a:gd name="T14" fmla="*/ 117 w 195"/>
                <a:gd name="T15" fmla="*/ 37 h 218"/>
                <a:gd name="T16" fmla="*/ 92 w 195"/>
                <a:gd name="T17" fmla="*/ 18 h 218"/>
                <a:gd name="T18" fmla="*/ 59 w 195"/>
                <a:gd name="T19" fmla="*/ 6 h 218"/>
                <a:gd name="T20" fmla="*/ 18 w 195"/>
                <a:gd name="T21" fmla="*/ 0 h 218"/>
                <a:gd name="T22" fmla="*/ 18 w 195"/>
                <a:gd name="T23" fmla="*/ 0 h 218"/>
                <a:gd name="T24" fmla="*/ 18 w 195"/>
                <a:gd name="T25" fmla="*/ 2 h 218"/>
                <a:gd name="T26" fmla="*/ 16 w 195"/>
                <a:gd name="T27" fmla="*/ 6 h 218"/>
                <a:gd name="T28" fmla="*/ 14 w 195"/>
                <a:gd name="T29" fmla="*/ 12 h 218"/>
                <a:gd name="T30" fmla="*/ 12 w 195"/>
                <a:gd name="T31" fmla="*/ 18 h 218"/>
                <a:gd name="T32" fmla="*/ 8 w 195"/>
                <a:gd name="T33" fmla="*/ 29 h 218"/>
                <a:gd name="T34" fmla="*/ 6 w 195"/>
                <a:gd name="T35" fmla="*/ 39 h 218"/>
                <a:gd name="T36" fmla="*/ 2 w 195"/>
                <a:gd name="T37" fmla="*/ 52 h 218"/>
                <a:gd name="T38" fmla="*/ 2 w 195"/>
                <a:gd name="T39" fmla="*/ 67 h 218"/>
                <a:gd name="T40" fmla="*/ 0 w 195"/>
                <a:gd name="T41" fmla="*/ 80 h 218"/>
                <a:gd name="T42" fmla="*/ 0 w 195"/>
                <a:gd name="T43" fmla="*/ 92 h 218"/>
                <a:gd name="T44" fmla="*/ 194 w 195"/>
                <a:gd name="T45" fmla="*/ 217 h 2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5"/>
                <a:gd name="T70" fmla="*/ 0 h 218"/>
                <a:gd name="T71" fmla="*/ 195 w 195"/>
                <a:gd name="T72" fmla="*/ 218 h 21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5" h="218">
                  <a:moveTo>
                    <a:pt x="194" y="217"/>
                  </a:moveTo>
                  <a:lnTo>
                    <a:pt x="194" y="196"/>
                  </a:lnTo>
                  <a:lnTo>
                    <a:pt x="189" y="170"/>
                  </a:lnTo>
                  <a:lnTo>
                    <a:pt x="184" y="143"/>
                  </a:lnTo>
                  <a:lnTo>
                    <a:pt x="173" y="115"/>
                  </a:lnTo>
                  <a:lnTo>
                    <a:pt x="159" y="88"/>
                  </a:lnTo>
                  <a:lnTo>
                    <a:pt x="141" y="60"/>
                  </a:lnTo>
                  <a:lnTo>
                    <a:pt x="117" y="37"/>
                  </a:lnTo>
                  <a:lnTo>
                    <a:pt x="92" y="18"/>
                  </a:lnTo>
                  <a:lnTo>
                    <a:pt x="59" y="6"/>
                  </a:lnTo>
                  <a:lnTo>
                    <a:pt x="18" y="0"/>
                  </a:lnTo>
                  <a:lnTo>
                    <a:pt x="18" y="2"/>
                  </a:lnTo>
                  <a:lnTo>
                    <a:pt x="16" y="6"/>
                  </a:lnTo>
                  <a:lnTo>
                    <a:pt x="14" y="12"/>
                  </a:lnTo>
                  <a:lnTo>
                    <a:pt x="12" y="18"/>
                  </a:lnTo>
                  <a:lnTo>
                    <a:pt x="8" y="29"/>
                  </a:lnTo>
                  <a:lnTo>
                    <a:pt x="6" y="39"/>
                  </a:lnTo>
                  <a:lnTo>
                    <a:pt x="2" y="52"/>
                  </a:lnTo>
                  <a:lnTo>
                    <a:pt x="2" y="67"/>
                  </a:lnTo>
                  <a:lnTo>
                    <a:pt x="0" y="80"/>
                  </a:lnTo>
                  <a:lnTo>
                    <a:pt x="0" y="92"/>
                  </a:lnTo>
                  <a:lnTo>
                    <a:pt x="194" y="217"/>
                  </a:lnTo>
                </a:path>
              </a:pathLst>
            </a:custGeom>
            <a:solidFill>
              <a:srgbClr val="7C6000"/>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36" name="Freeform 173"/>
            <p:cNvSpPr>
              <a:spLocks/>
            </p:cNvSpPr>
            <p:nvPr/>
          </p:nvSpPr>
          <p:spPr bwMode="auto">
            <a:xfrm>
              <a:off x="3305" y="1278"/>
              <a:ext cx="195" cy="218"/>
            </a:xfrm>
            <a:custGeom>
              <a:avLst/>
              <a:gdLst>
                <a:gd name="T0" fmla="*/ 194 w 195"/>
                <a:gd name="T1" fmla="*/ 217 h 218"/>
                <a:gd name="T2" fmla="*/ 194 w 195"/>
                <a:gd name="T3" fmla="*/ 196 h 218"/>
                <a:gd name="T4" fmla="*/ 189 w 195"/>
                <a:gd name="T5" fmla="*/ 170 h 218"/>
                <a:gd name="T6" fmla="*/ 184 w 195"/>
                <a:gd name="T7" fmla="*/ 143 h 218"/>
                <a:gd name="T8" fmla="*/ 173 w 195"/>
                <a:gd name="T9" fmla="*/ 115 h 218"/>
                <a:gd name="T10" fmla="*/ 159 w 195"/>
                <a:gd name="T11" fmla="*/ 88 h 218"/>
                <a:gd name="T12" fmla="*/ 141 w 195"/>
                <a:gd name="T13" fmla="*/ 60 h 218"/>
                <a:gd name="T14" fmla="*/ 117 w 195"/>
                <a:gd name="T15" fmla="*/ 37 h 218"/>
                <a:gd name="T16" fmla="*/ 92 w 195"/>
                <a:gd name="T17" fmla="*/ 18 h 218"/>
                <a:gd name="T18" fmla="*/ 59 w 195"/>
                <a:gd name="T19" fmla="*/ 6 h 218"/>
                <a:gd name="T20" fmla="*/ 18 w 195"/>
                <a:gd name="T21" fmla="*/ 0 h 218"/>
                <a:gd name="T22" fmla="*/ 18 w 195"/>
                <a:gd name="T23" fmla="*/ 0 h 218"/>
                <a:gd name="T24" fmla="*/ 18 w 195"/>
                <a:gd name="T25" fmla="*/ 2 h 218"/>
                <a:gd name="T26" fmla="*/ 16 w 195"/>
                <a:gd name="T27" fmla="*/ 6 h 218"/>
                <a:gd name="T28" fmla="*/ 14 w 195"/>
                <a:gd name="T29" fmla="*/ 12 h 218"/>
                <a:gd name="T30" fmla="*/ 12 w 195"/>
                <a:gd name="T31" fmla="*/ 18 h 218"/>
                <a:gd name="T32" fmla="*/ 8 w 195"/>
                <a:gd name="T33" fmla="*/ 29 h 218"/>
                <a:gd name="T34" fmla="*/ 6 w 195"/>
                <a:gd name="T35" fmla="*/ 39 h 218"/>
                <a:gd name="T36" fmla="*/ 2 w 195"/>
                <a:gd name="T37" fmla="*/ 52 h 218"/>
                <a:gd name="T38" fmla="*/ 2 w 195"/>
                <a:gd name="T39" fmla="*/ 67 h 218"/>
                <a:gd name="T40" fmla="*/ 0 w 195"/>
                <a:gd name="T41" fmla="*/ 80 h 218"/>
                <a:gd name="T42" fmla="*/ 0 w 195"/>
                <a:gd name="T43" fmla="*/ 92 h 2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5"/>
                <a:gd name="T67" fmla="*/ 0 h 218"/>
                <a:gd name="T68" fmla="*/ 195 w 195"/>
                <a:gd name="T69" fmla="*/ 218 h 2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5" h="218">
                  <a:moveTo>
                    <a:pt x="194" y="217"/>
                  </a:moveTo>
                  <a:lnTo>
                    <a:pt x="194" y="196"/>
                  </a:lnTo>
                  <a:lnTo>
                    <a:pt x="189" y="170"/>
                  </a:lnTo>
                  <a:lnTo>
                    <a:pt x="184" y="143"/>
                  </a:lnTo>
                  <a:lnTo>
                    <a:pt x="173" y="115"/>
                  </a:lnTo>
                  <a:lnTo>
                    <a:pt x="159" y="88"/>
                  </a:lnTo>
                  <a:lnTo>
                    <a:pt x="141" y="60"/>
                  </a:lnTo>
                  <a:lnTo>
                    <a:pt x="117" y="37"/>
                  </a:lnTo>
                  <a:lnTo>
                    <a:pt x="92" y="18"/>
                  </a:lnTo>
                  <a:lnTo>
                    <a:pt x="59" y="6"/>
                  </a:lnTo>
                  <a:lnTo>
                    <a:pt x="18" y="0"/>
                  </a:lnTo>
                  <a:lnTo>
                    <a:pt x="18" y="2"/>
                  </a:lnTo>
                  <a:lnTo>
                    <a:pt x="16" y="6"/>
                  </a:lnTo>
                  <a:lnTo>
                    <a:pt x="14" y="12"/>
                  </a:lnTo>
                  <a:lnTo>
                    <a:pt x="12" y="18"/>
                  </a:lnTo>
                  <a:lnTo>
                    <a:pt x="8" y="29"/>
                  </a:lnTo>
                  <a:lnTo>
                    <a:pt x="6" y="39"/>
                  </a:lnTo>
                  <a:lnTo>
                    <a:pt x="2" y="52"/>
                  </a:lnTo>
                  <a:lnTo>
                    <a:pt x="2" y="67"/>
                  </a:lnTo>
                  <a:lnTo>
                    <a:pt x="0" y="80"/>
                  </a:lnTo>
                  <a:lnTo>
                    <a:pt x="0" y="92"/>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37" name="Freeform 174"/>
            <p:cNvSpPr>
              <a:spLocks/>
            </p:cNvSpPr>
            <p:nvPr/>
          </p:nvSpPr>
          <p:spPr bwMode="auto">
            <a:xfrm>
              <a:off x="3222" y="1211"/>
              <a:ext cx="194" cy="223"/>
            </a:xfrm>
            <a:custGeom>
              <a:avLst/>
              <a:gdLst>
                <a:gd name="T0" fmla="*/ 193 w 194"/>
                <a:gd name="T1" fmla="*/ 222 h 223"/>
                <a:gd name="T2" fmla="*/ 189 w 194"/>
                <a:gd name="T3" fmla="*/ 203 h 223"/>
                <a:gd name="T4" fmla="*/ 183 w 194"/>
                <a:gd name="T5" fmla="*/ 180 h 223"/>
                <a:gd name="T6" fmla="*/ 172 w 194"/>
                <a:gd name="T7" fmla="*/ 157 h 223"/>
                <a:gd name="T8" fmla="*/ 160 w 194"/>
                <a:gd name="T9" fmla="*/ 131 h 223"/>
                <a:gd name="T10" fmla="*/ 144 w 194"/>
                <a:gd name="T11" fmla="*/ 106 h 223"/>
                <a:gd name="T12" fmla="*/ 126 w 194"/>
                <a:gd name="T13" fmla="*/ 81 h 223"/>
                <a:gd name="T14" fmla="*/ 103 w 194"/>
                <a:gd name="T15" fmla="*/ 56 h 223"/>
                <a:gd name="T16" fmla="*/ 75 w 194"/>
                <a:gd name="T17" fmla="*/ 35 h 223"/>
                <a:gd name="T18" fmla="*/ 46 w 194"/>
                <a:gd name="T19" fmla="*/ 16 h 223"/>
                <a:gd name="T20" fmla="*/ 13 w 194"/>
                <a:gd name="T21" fmla="*/ 0 h 223"/>
                <a:gd name="T22" fmla="*/ 13 w 194"/>
                <a:gd name="T23" fmla="*/ 0 h 223"/>
                <a:gd name="T24" fmla="*/ 13 w 194"/>
                <a:gd name="T25" fmla="*/ 1 h 223"/>
                <a:gd name="T26" fmla="*/ 8 w 194"/>
                <a:gd name="T27" fmla="*/ 7 h 223"/>
                <a:gd name="T28" fmla="*/ 6 w 194"/>
                <a:gd name="T29" fmla="*/ 16 h 223"/>
                <a:gd name="T30" fmla="*/ 4 w 194"/>
                <a:gd name="T31" fmla="*/ 26 h 223"/>
                <a:gd name="T32" fmla="*/ 2 w 194"/>
                <a:gd name="T33" fmla="*/ 41 h 223"/>
                <a:gd name="T34" fmla="*/ 0 w 194"/>
                <a:gd name="T35" fmla="*/ 56 h 223"/>
                <a:gd name="T36" fmla="*/ 0 w 194"/>
                <a:gd name="T37" fmla="*/ 73 h 223"/>
                <a:gd name="T38" fmla="*/ 0 w 194"/>
                <a:gd name="T39" fmla="*/ 90 h 223"/>
                <a:gd name="T40" fmla="*/ 4 w 194"/>
                <a:gd name="T41" fmla="*/ 108 h 223"/>
                <a:gd name="T42" fmla="*/ 8 w 194"/>
                <a:gd name="T43" fmla="*/ 125 h 223"/>
                <a:gd name="T44" fmla="*/ 193 w 194"/>
                <a:gd name="T45" fmla="*/ 222 h 2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4"/>
                <a:gd name="T70" fmla="*/ 0 h 223"/>
                <a:gd name="T71" fmla="*/ 194 w 194"/>
                <a:gd name="T72" fmla="*/ 223 h 22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4" h="223">
                  <a:moveTo>
                    <a:pt x="193" y="222"/>
                  </a:moveTo>
                  <a:lnTo>
                    <a:pt x="189" y="203"/>
                  </a:lnTo>
                  <a:lnTo>
                    <a:pt x="183" y="180"/>
                  </a:lnTo>
                  <a:lnTo>
                    <a:pt x="172" y="157"/>
                  </a:lnTo>
                  <a:lnTo>
                    <a:pt x="160" y="131"/>
                  </a:lnTo>
                  <a:lnTo>
                    <a:pt x="144" y="106"/>
                  </a:lnTo>
                  <a:lnTo>
                    <a:pt x="126" y="81"/>
                  </a:lnTo>
                  <a:lnTo>
                    <a:pt x="103" y="56"/>
                  </a:lnTo>
                  <a:lnTo>
                    <a:pt x="75" y="35"/>
                  </a:lnTo>
                  <a:lnTo>
                    <a:pt x="46" y="16"/>
                  </a:lnTo>
                  <a:lnTo>
                    <a:pt x="13" y="0"/>
                  </a:lnTo>
                  <a:lnTo>
                    <a:pt x="13" y="1"/>
                  </a:lnTo>
                  <a:lnTo>
                    <a:pt x="8" y="7"/>
                  </a:lnTo>
                  <a:lnTo>
                    <a:pt x="6" y="16"/>
                  </a:lnTo>
                  <a:lnTo>
                    <a:pt x="4" y="26"/>
                  </a:lnTo>
                  <a:lnTo>
                    <a:pt x="2" y="41"/>
                  </a:lnTo>
                  <a:lnTo>
                    <a:pt x="0" y="56"/>
                  </a:lnTo>
                  <a:lnTo>
                    <a:pt x="0" y="73"/>
                  </a:lnTo>
                  <a:lnTo>
                    <a:pt x="0" y="90"/>
                  </a:lnTo>
                  <a:lnTo>
                    <a:pt x="4" y="108"/>
                  </a:lnTo>
                  <a:lnTo>
                    <a:pt x="8" y="125"/>
                  </a:lnTo>
                  <a:lnTo>
                    <a:pt x="193" y="222"/>
                  </a:lnTo>
                </a:path>
              </a:pathLst>
            </a:custGeom>
            <a:solidFill>
              <a:srgbClr val="7C6000"/>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38" name="Freeform 175"/>
            <p:cNvSpPr>
              <a:spLocks/>
            </p:cNvSpPr>
            <p:nvPr/>
          </p:nvSpPr>
          <p:spPr bwMode="auto">
            <a:xfrm>
              <a:off x="3222" y="1211"/>
              <a:ext cx="194" cy="223"/>
            </a:xfrm>
            <a:custGeom>
              <a:avLst/>
              <a:gdLst>
                <a:gd name="T0" fmla="*/ 193 w 194"/>
                <a:gd name="T1" fmla="*/ 222 h 223"/>
                <a:gd name="T2" fmla="*/ 189 w 194"/>
                <a:gd name="T3" fmla="*/ 203 h 223"/>
                <a:gd name="T4" fmla="*/ 183 w 194"/>
                <a:gd name="T5" fmla="*/ 180 h 223"/>
                <a:gd name="T6" fmla="*/ 172 w 194"/>
                <a:gd name="T7" fmla="*/ 157 h 223"/>
                <a:gd name="T8" fmla="*/ 160 w 194"/>
                <a:gd name="T9" fmla="*/ 131 h 223"/>
                <a:gd name="T10" fmla="*/ 144 w 194"/>
                <a:gd name="T11" fmla="*/ 106 h 223"/>
                <a:gd name="T12" fmla="*/ 126 w 194"/>
                <a:gd name="T13" fmla="*/ 81 h 223"/>
                <a:gd name="T14" fmla="*/ 103 w 194"/>
                <a:gd name="T15" fmla="*/ 56 h 223"/>
                <a:gd name="T16" fmla="*/ 75 w 194"/>
                <a:gd name="T17" fmla="*/ 35 h 223"/>
                <a:gd name="T18" fmla="*/ 46 w 194"/>
                <a:gd name="T19" fmla="*/ 16 h 223"/>
                <a:gd name="T20" fmla="*/ 13 w 194"/>
                <a:gd name="T21" fmla="*/ 0 h 223"/>
                <a:gd name="T22" fmla="*/ 13 w 194"/>
                <a:gd name="T23" fmla="*/ 0 h 223"/>
                <a:gd name="T24" fmla="*/ 13 w 194"/>
                <a:gd name="T25" fmla="*/ 1 h 223"/>
                <a:gd name="T26" fmla="*/ 8 w 194"/>
                <a:gd name="T27" fmla="*/ 7 h 223"/>
                <a:gd name="T28" fmla="*/ 6 w 194"/>
                <a:gd name="T29" fmla="*/ 16 h 223"/>
                <a:gd name="T30" fmla="*/ 4 w 194"/>
                <a:gd name="T31" fmla="*/ 26 h 223"/>
                <a:gd name="T32" fmla="*/ 2 w 194"/>
                <a:gd name="T33" fmla="*/ 41 h 223"/>
                <a:gd name="T34" fmla="*/ 0 w 194"/>
                <a:gd name="T35" fmla="*/ 56 h 223"/>
                <a:gd name="T36" fmla="*/ 0 w 194"/>
                <a:gd name="T37" fmla="*/ 73 h 223"/>
                <a:gd name="T38" fmla="*/ 0 w 194"/>
                <a:gd name="T39" fmla="*/ 90 h 223"/>
                <a:gd name="T40" fmla="*/ 4 w 194"/>
                <a:gd name="T41" fmla="*/ 108 h 223"/>
                <a:gd name="T42" fmla="*/ 8 w 194"/>
                <a:gd name="T43" fmla="*/ 125 h 2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4"/>
                <a:gd name="T67" fmla="*/ 0 h 223"/>
                <a:gd name="T68" fmla="*/ 194 w 194"/>
                <a:gd name="T69" fmla="*/ 223 h 2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4" h="223">
                  <a:moveTo>
                    <a:pt x="193" y="222"/>
                  </a:moveTo>
                  <a:lnTo>
                    <a:pt x="189" y="203"/>
                  </a:lnTo>
                  <a:lnTo>
                    <a:pt x="183" y="180"/>
                  </a:lnTo>
                  <a:lnTo>
                    <a:pt x="172" y="157"/>
                  </a:lnTo>
                  <a:lnTo>
                    <a:pt x="160" y="131"/>
                  </a:lnTo>
                  <a:lnTo>
                    <a:pt x="144" y="106"/>
                  </a:lnTo>
                  <a:lnTo>
                    <a:pt x="126" y="81"/>
                  </a:lnTo>
                  <a:lnTo>
                    <a:pt x="103" y="56"/>
                  </a:lnTo>
                  <a:lnTo>
                    <a:pt x="75" y="35"/>
                  </a:lnTo>
                  <a:lnTo>
                    <a:pt x="46" y="16"/>
                  </a:lnTo>
                  <a:lnTo>
                    <a:pt x="13" y="0"/>
                  </a:lnTo>
                  <a:lnTo>
                    <a:pt x="13" y="1"/>
                  </a:lnTo>
                  <a:lnTo>
                    <a:pt x="8" y="7"/>
                  </a:lnTo>
                  <a:lnTo>
                    <a:pt x="6" y="16"/>
                  </a:lnTo>
                  <a:lnTo>
                    <a:pt x="4" y="26"/>
                  </a:lnTo>
                  <a:lnTo>
                    <a:pt x="2" y="41"/>
                  </a:lnTo>
                  <a:lnTo>
                    <a:pt x="0" y="56"/>
                  </a:lnTo>
                  <a:lnTo>
                    <a:pt x="0" y="73"/>
                  </a:lnTo>
                  <a:lnTo>
                    <a:pt x="0" y="90"/>
                  </a:lnTo>
                  <a:lnTo>
                    <a:pt x="4" y="108"/>
                  </a:lnTo>
                  <a:lnTo>
                    <a:pt x="8" y="125"/>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39" name="Freeform 176"/>
            <p:cNvSpPr>
              <a:spLocks/>
            </p:cNvSpPr>
            <p:nvPr/>
          </p:nvSpPr>
          <p:spPr bwMode="auto">
            <a:xfrm>
              <a:off x="3058" y="1200"/>
              <a:ext cx="232" cy="160"/>
            </a:xfrm>
            <a:custGeom>
              <a:avLst/>
              <a:gdLst>
                <a:gd name="T0" fmla="*/ 231 w 232"/>
                <a:gd name="T1" fmla="*/ 159 h 160"/>
                <a:gd name="T2" fmla="*/ 227 w 232"/>
                <a:gd name="T3" fmla="*/ 144 h 160"/>
                <a:gd name="T4" fmla="*/ 218 w 232"/>
                <a:gd name="T5" fmla="*/ 128 h 160"/>
                <a:gd name="T6" fmla="*/ 214 w 232"/>
                <a:gd name="T7" fmla="*/ 112 h 160"/>
                <a:gd name="T8" fmla="*/ 205 w 232"/>
                <a:gd name="T9" fmla="*/ 100 h 160"/>
                <a:gd name="T10" fmla="*/ 198 w 232"/>
                <a:gd name="T11" fmla="*/ 87 h 160"/>
                <a:gd name="T12" fmla="*/ 189 w 232"/>
                <a:gd name="T13" fmla="*/ 77 h 160"/>
                <a:gd name="T14" fmla="*/ 180 w 232"/>
                <a:gd name="T15" fmla="*/ 66 h 160"/>
                <a:gd name="T16" fmla="*/ 170 w 232"/>
                <a:gd name="T17" fmla="*/ 59 h 160"/>
                <a:gd name="T18" fmla="*/ 159 w 232"/>
                <a:gd name="T19" fmla="*/ 50 h 160"/>
                <a:gd name="T20" fmla="*/ 147 w 232"/>
                <a:gd name="T21" fmla="*/ 41 h 160"/>
                <a:gd name="T22" fmla="*/ 147 w 232"/>
                <a:gd name="T23" fmla="*/ 41 h 160"/>
                <a:gd name="T24" fmla="*/ 132 w 232"/>
                <a:gd name="T25" fmla="*/ 33 h 160"/>
                <a:gd name="T26" fmla="*/ 119 w 232"/>
                <a:gd name="T27" fmla="*/ 27 h 160"/>
                <a:gd name="T28" fmla="*/ 104 w 232"/>
                <a:gd name="T29" fmla="*/ 20 h 160"/>
                <a:gd name="T30" fmla="*/ 90 w 232"/>
                <a:gd name="T31" fmla="*/ 14 h 160"/>
                <a:gd name="T32" fmla="*/ 75 w 232"/>
                <a:gd name="T33" fmla="*/ 10 h 160"/>
                <a:gd name="T34" fmla="*/ 60 w 232"/>
                <a:gd name="T35" fmla="*/ 6 h 160"/>
                <a:gd name="T36" fmla="*/ 46 w 232"/>
                <a:gd name="T37" fmla="*/ 4 h 160"/>
                <a:gd name="T38" fmla="*/ 30 w 232"/>
                <a:gd name="T39" fmla="*/ 2 h 160"/>
                <a:gd name="T40" fmla="*/ 18 w 232"/>
                <a:gd name="T41" fmla="*/ 0 h 160"/>
                <a:gd name="T42" fmla="*/ 5 w 232"/>
                <a:gd name="T43" fmla="*/ 0 h 160"/>
                <a:gd name="T44" fmla="*/ 5 w 232"/>
                <a:gd name="T45" fmla="*/ 0 h 160"/>
                <a:gd name="T46" fmla="*/ 4 w 232"/>
                <a:gd name="T47" fmla="*/ 2 h 160"/>
                <a:gd name="T48" fmla="*/ 4 w 232"/>
                <a:gd name="T49" fmla="*/ 6 h 160"/>
                <a:gd name="T50" fmla="*/ 2 w 232"/>
                <a:gd name="T51" fmla="*/ 12 h 160"/>
                <a:gd name="T52" fmla="*/ 2 w 232"/>
                <a:gd name="T53" fmla="*/ 20 h 160"/>
                <a:gd name="T54" fmla="*/ 0 w 232"/>
                <a:gd name="T55" fmla="*/ 29 h 160"/>
                <a:gd name="T56" fmla="*/ 0 w 232"/>
                <a:gd name="T57" fmla="*/ 41 h 160"/>
                <a:gd name="T58" fmla="*/ 0 w 232"/>
                <a:gd name="T59" fmla="*/ 52 h 160"/>
                <a:gd name="T60" fmla="*/ 2 w 232"/>
                <a:gd name="T61" fmla="*/ 62 h 160"/>
                <a:gd name="T62" fmla="*/ 4 w 232"/>
                <a:gd name="T63" fmla="*/ 75 h 160"/>
                <a:gd name="T64" fmla="*/ 7 w 232"/>
                <a:gd name="T65" fmla="*/ 85 h 160"/>
                <a:gd name="T66" fmla="*/ 231 w 232"/>
                <a:gd name="T67" fmla="*/ 159 h 1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2"/>
                <a:gd name="T103" fmla="*/ 0 h 160"/>
                <a:gd name="T104" fmla="*/ 232 w 232"/>
                <a:gd name="T105" fmla="*/ 160 h 1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2" h="160">
                  <a:moveTo>
                    <a:pt x="231" y="159"/>
                  </a:moveTo>
                  <a:lnTo>
                    <a:pt x="227" y="144"/>
                  </a:lnTo>
                  <a:lnTo>
                    <a:pt x="218" y="128"/>
                  </a:lnTo>
                  <a:lnTo>
                    <a:pt x="214" y="112"/>
                  </a:lnTo>
                  <a:lnTo>
                    <a:pt x="205" y="100"/>
                  </a:lnTo>
                  <a:lnTo>
                    <a:pt x="198" y="87"/>
                  </a:lnTo>
                  <a:lnTo>
                    <a:pt x="189" y="77"/>
                  </a:lnTo>
                  <a:lnTo>
                    <a:pt x="180" y="66"/>
                  </a:lnTo>
                  <a:lnTo>
                    <a:pt x="170" y="59"/>
                  </a:lnTo>
                  <a:lnTo>
                    <a:pt x="159" y="50"/>
                  </a:lnTo>
                  <a:lnTo>
                    <a:pt x="147" y="41"/>
                  </a:lnTo>
                  <a:lnTo>
                    <a:pt x="132" y="33"/>
                  </a:lnTo>
                  <a:lnTo>
                    <a:pt x="119" y="27"/>
                  </a:lnTo>
                  <a:lnTo>
                    <a:pt x="104" y="20"/>
                  </a:lnTo>
                  <a:lnTo>
                    <a:pt x="90" y="14"/>
                  </a:lnTo>
                  <a:lnTo>
                    <a:pt x="75" y="10"/>
                  </a:lnTo>
                  <a:lnTo>
                    <a:pt x="60" y="6"/>
                  </a:lnTo>
                  <a:lnTo>
                    <a:pt x="46" y="4"/>
                  </a:lnTo>
                  <a:lnTo>
                    <a:pt x="30" y="2"/>
                  </a:lnTo>
                  <a:lnTo>
                    <a:pt x="18" y="0"/>
                  </a:lnTo>
                  <a:lnTo>
                    <a:pt x="5" y="0"/>
                  </a:lnTo>
                  <a:lnTo>
                    <a:pt x="4" y="2"/>
                  </a:lnTo>
                  <a:lnTo>
                    <a:pt x="4" y="6"/>
                  </a:lnTo>
                  <a:lnTo>
                    <a:pt x="2" y="12"/>
                  </a:lnTo>
                  <a:lnTo>
                    <a:pt x="2" y="20"/>
                  </a:lnTo>
                  <a:lnTo>
                    <a:pt x="0" y="29"/>
                  </a:lnTo>
                  <a:lnTo>
                    <a:pt x="0" y="41"/>
                  </a:lnTo>
                  <a:lnTo>
                    <a:pt x="0" y="52"/>
                  </a:lnTo>
                  <a:lnTo>
                    <a:pt x="2" y="62"/>
                  </a:lnTo>
                  <a:lnTo>
                    <a:pt x="4" y="75"/>
                  </a:lnTo>
                  <a:lnTo>
                    <a:pt x="7" y="85"/>
                  </a:lnTo>
                  <a:lnTo>
                    <a:pt x="231" y="159"/>
                  </a:lnTo>
                </a:path>
              </a:pathLst>
            </a:custGeom>
            <a:solidFill>
              <a:srgbClr val="7C6000"/>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40" name="Freeform 177"/>
            <p:cNvSpPr>
              <a:spLocks/>
            </p:cNvSpPr>
            <p:nvPr/>
          </p:nvSpPr>
          <p:spPr bwMode="auto">
            <a:xfrm>
              <a:off x="3058" y="1200"/>
              <a:ext cx="232" cy="160"/>
            </a:xfrm>
            <a:custGeom>
              <a:avLst/>
              <a:gdLst>
                <a:gd name="T0" fmla="*/ 231 w 232"/>
                <a:gd name="T1" fmla="*/ 159 h 160"/>
                <a:gd name="T2" fmla="*/ 227 w 232"/>
                <a:gd name="T3" fmla="*/ 144 h 160"/>
                <a:gd name="T4" fmla="*/ 218 w 232"/>
                <a:gd name="T5" fmla="*/ 128 h 160"/>
                <a:gd name="T6" fmla="*/ 214 w 232"/>
                <a:gd name="T7" fmla="*/ 112 h 160"/>
                <a:gd name="T8" fmla="*/ 205 w 232"/>
                <a:gd name="T9" fmla="*/ 100 h 160"/>
                <a:gd name="T10" fmla="*/ 198 w 232"/>
                <a:gd name="T11" fmla="*/ 87 h 160"/>
                <a:gd name="T12" fmla="*/ 189 w 232"/>
                <a:gd name="T13" fmla="*/ 77 h 160"/>
                <a:gd name="T14" fmla="*/ 180 w 232"/>
                <a:gd name="T15" fmla="*/ 66 h 160"/>
                <a:gd name="T16" fmla="*/ 170 w 232"/>
                <a:gd name="T17" fmla="*/ 59 h 160"/>
                <a:gd name="T18" fmla="*/ 159 w 232"/>
                <a:gd name="T19" fmla="*/ 50 h 160"/>
                <a:gd name="T20" fmla="*/ 147 w 232"/>
                <a:gd name="T21" fmla="*/ 41 h 160"/>
                <a:gd name="T22" fmla="*/ 147 w 232"/>
                <a:gd name="T23" fmla="*/ 41 h 160"/>
                <a:gd name="T24" fmla="*/ 132 w 232"/>
                <a:gd name="T25" fmla="*/ 33 h 160"/>
                <a:gd name="T26" fmla="*/ 119 w 232"/>
                <a:gd name="T27" fmla="*/ 27 h 160"/>
                <a:gd name="T28" fmla="*/ 104 w 232"/>
                <a:gd name="T29" fmla="*/ 20 h 160"/>
                <a:gd name="T30" fmla="*/ 90 w 232"/>
                <a:gd name="T31" fmla="*/ 14 h 160"/>
                <a:gd name="T32" fmla="*/ 75 w 232"/>
                <a:gd name="T33" fmla="*/ 10 h 160"/>
                <a:gd name="T34" fmla="*/ 60 w 232"/>
                <a:gd name="T35" fmla="*/ 6 h 160"/>
                <a:gd name="T36" fmla="*/ 46 w 232"/>
                <a:gd name="T37" fmla="*/ 4 h 160"/>
                <a:gd name="T38" fmla="*/ 30 w 232"/>
                <a:gd name="T39" fmla="*/ 2 h 160"/>
                <a:gd name="T40" fmla="*/ 18 w 232"/>
                <a:gd name="T41" fmla="*/ 0 h 160"/>
                <a:gd name="T42" fmla="*/ 5 w 232"/>
                <a:gd name="T43" fmla="*/ 0 h 160"/>
                <a:gd name="T44" fmla="*/ 5 w 232"/>
                <a:gd name="T45" fmla="*/ 0 h 160"/>
                <a:gd name="T46" fmla="*/ 4 w 232"/>
                <a:gd name="T47" fmla="*/ 2 h 160"/>
                <a:gd name="T48" fmla="*/ 4 w 232"/>
                <a:gd name="T49" fmla="*/ 6 h 160"/>
                <a:gd name="T50" fmla="*/ 2 w 232"/>
                <a:gd name="T51" fmla="*/ 12 h 160"/>
                <a:gd name="T52" fmla="*/ 2 w 232"/>
                <a:gd name="T53" fmla="*/ 20 h 160"/>
                <a:gd name="T54" fmla="*/ 0 w 232"/>
                <a:gd name="T55" fmla="*/ 29 h 160"/>
                <a:gd name="T56" fmla="*/ 0 w 232"/>
                <a:gd name="T57" fmla="*/ 41 h 160"/>
                <a:gd name="T58" fmla="*/ 0 w 232"/>
                <a:gd name="T59" fmla="*/ 52 h 160"/>
                <a:gd name="T60" fmla="*/ 2 w 232"/>
                <a:gd name="T61" fmla="*/ 62 h 160"/>
                <a:gd name="T62" fmla="*/ 4 w 232"/>
                <a:gd name="T63" fmla="*/ 75 h 160"/>
                <a:gd name="T64" fmla="*/ 7 w 232"/>
                <a:gd name="T65" fmla="*/ 85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2"/>
                <a:gd name="T100" fmla="*/ 0 h 160"/>
                <a:gd name="T101" fmla="*/ 232 w 232"/>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2" h="160">
                  <a:moveTo>
                    <a:pt x="231" y="159"/>
                  </a:moveTo>
                  <a:lnTo>
                    <a:pt x="227" y="144"/>
                  </a:lnTo>
                  <a:lnTo>
                    <a:pt x="218" y="128"/>
                  </a:lnTo>
                  <a:lnTo>
                    <a:pt x="214" y="112"/>
                  </a:lnTo>
                  <a:lnTo>
                    <a:pt x="205" y="100"/>
                  </a:lnTo>
                  <a:lnTo>
                    <a:pt x="198" y="87"/>
                  </a:lnTo>
                  <a:lnTo>
                    <a:pt x="189" y="77"/>
                  </a:lnTo>
                  <a:lnTo>
                    <a:pt x="180" y="66"/>
                  </a:lnTo>
                  <a:lnTo>
                    <a:pt x="170" y="59"/>
                  </a:lnTo>
                  <a:lnTo>
                    <a:pt x="159" y="50"/>
                  </a:lnTo>
                  <a:lnTo>
                    <a:pt x="147" y="41"/>
                  </a:lnTo>
                  <a:lnTo>
                    <a:pt x="132" y="33"/>
                  </a:lnTo>
                  <a:lnTo>
                    <a:pt x="119" y="27"/>
                  </a:lnTo>
                  <a:lnTo>
                    <a:pt x="104" y="20"/>
                  </a:lnTo>
                  <a:lnTo>
                    <a:pt x="90" y="14"/>
                  </a:lnTo>
                  <a:lnTo>
                    <a:pt x="75" y="10"/>
                  </a:lnTo>
                  <a:lnTo>
                    <a:pt x="60" y="6"/>
                  </a:lnTo>
                  <a:lnTo>
                    <a:pt x="46" y="4"/>
                  </a:lnTo>
                  <a:lnTo>
                    <a:pt x="30" y="2"/>
                  </a:lnTo>
                  <a:lnTo>
                    <a:pt x="18" y="0"/>
                  </a:lnTo>
                  <a:lnTo>
                    <a:pt x="5" y="0"/>
                  </a:lnTo>
                  <a:lnTo>
                    <a:pt x="4" y="2"/>
                  </a:lnTo>
                  <a:lnTo>
                    <a:pt x="4" y="6"/>
                  </a:lnTo>
                  <a:lnTo>
                    <a:pt x="2" y="12"/>
                  </a:lnTo>
                  <a:lnTo>
                    <a:pt x="2" y="20"/>
                  </a:lnTo>
                  <a:lnTo>
                    <a:pt x="0" y="29"/>
                  </a:lnTo>
                  <a:lnTo>
                    <a:pt x="0" y="41"/>
                  </a:lnTo>
                  <a:lnTo>
                    <a:pt x="0" y="52"/>
                  </a:lnTo>
                  <a:lnTo>
                    <a:pt x="2" y="62"/>
                  </a:lnTo>
                  <a:lnTo>
                    <a:pt x="4" y="75"/>
                  </a:lnTo>
                  <a:lnTo>
                    <a:pt x="7" y="85"/>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41" name="Freeform 178"/>
            <p:cNvSpPr>
              <a:spLocks/>
            </p:cNvSpPr>
            <p:nvPr/>
          </p:nvSpPr>
          <p:spPr bwMode="auto">
            <a:xfrm>
              <a:off x="3722" y="1693"/>
              <a:ext cx="113" cy="385"/>
            </a:xfrm>
            <a:custGeom>
              <a:avLst/>
              <a:gdLst>
                <a:gd name="T0" fmla="*/ 77 w 113"/>
                <a:gd name="T1" fmla="*/ 384 h 385"/>
                <a:gd name="T2" fmla="*/ 84 w 113"/>
                <a:gd name="T3" fmla="*/ 363 h 385"/>
                <a:gd name="T4" fmla="*/ 93 w 113"/>
                <a:gd name="T5" fmla="*/ 333 h 385"/>
                <a:gd name="T6" fmla="*/ 98 w 113"/>
                <a:gd name="T7" fmla="*/ 298 h 385"/>
                <a:gd name="T8" fmla="*/ 105 w 113"/>
                <a:gd name="T9" fmla="*/ 257 h 385"/>
                <a:gd name="T10" fmla="*/ 109 w 113"/>
                <a:gd name="T11" fmla="*/ 216 h 385"/>
                <a:gd name="T12" fmla="*/ 112 w 113"/>
                <a:gd name="T13" fmla="*/ 170 h 385"/>
                <a:gd name="T14" fmla="*/ 107 w 113"/>
                <a:gd name="T15" fmla="*/ 123 h 385"/>
                <a:gd name="T16" fmla="*/ 98 w 113"/>
                <a:gd name="T17" fmla="*/ 80 h 385"/>
                <a:gd name="T18" fmla="*/ 86 w 113"/>
                <a:gd name="T19" fmla="*/ 37 h 385"/>
                <a:gd name="T20" fmla="*/ 63 w 113"/>
                <a:gd name="T21" fmla="*/ 0 h 385"/>
                <a:gd name="T22" fmla="*/ 63 w 113"/>
                <a:gd name="T23" fmla="*/ 0 h 385"/>
                <a:gd name="T24" fmla="*/ 61 w 113"/>
                <a:gd name="T25" fmla="*/ 0 h 385"/>
                <a:gd name="T26" fmla="*/ 57 w 113"/>
                <a:gd name="T27" fmla="*/ 6 h 385"/>
                <a:gd name="T28" fmla="*/ 50 w 113"/>
                <a:gd name="T29" fmla="*/ 12 h 385"/>
                <a:gd name="T30" fmla="*/ 43 w 113"/>
                <a:gd name="T31" fmla="*/ 25 h 385"/>
                <a:gd name="T32" fmla="*/ 36 w 113"/>
                <a:gd name="T33" fmla="*/ 37 h 385"/>
                <a:gd name="T34" fmla="*/ 25 w 113"/>
                <a:gd name="T35" fmla="*/ 54 h 385"/>
                <a:gd name="T36" fmla="*/ 17 w 113"/>
                <a:gd name="T37" fmla="*/ 73 h 385"/>
                <a:gd name="T38" fmla="*/ 8 w 113"/>
                <a:gd name="T39" fmla="*/ 94 h 385"/>
                <a:gd name="T40" fmla="*/ 4 w 113"/>
                <a:gd name="T41" fmla="*/ 115 h 385"/>
                <a:gd name="T42" fmla="*/ 0 w 113"/>
                <a:gd name="T43" fmla="*/ 140 h 385"/>
                <a:gd name="T44" fmla="*/ 77 w 113"/>
                <a:gd name="T45" fmla="*/ 384 h 3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3"/>
                <a:gd name="T70" fmla="*/ 0 h 385"/>
                <a:gd name="T71" fmla="*/ 113 w 113"/>
                <a:gd name="T72" fmla="*/ 385 h 38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3" h="385">
                  <a:moveTo>
                    <a:pt x="77" y="384"/>
                  </a:moveTo>
                  <a:lnTo>
                    <a:pt x="84" y="363"/>
                  </a:lnTo>
                  <a:lnTo>
                    <a:pt x="93" y="333"/>
                  </a:lnTo>
                  <a:lnTo>
                    <a:pt x="98" y="298"/>
                  </a:lnTo>
                  <a:lnTo>
                    <a:pt x="105" y="257"/>
                  </a:lnTo>
                  <a:lnTo>
                    <a:pt x="109" y="216"/>
                  </a:lnTo>
                  <a:lnTo>
                    <a:pt x="112" y="170"/>
                  </a:lnTo>
                  <a:lnTo>
                    <a:pt x="107" y="123"/>
                  </a:lnTo>
                  <a:lnTo>
                    <a:pt x="98" y="80"/>
                  </a:lnTo>
                  <a:lnTo>
                    <a:pt x="86" y="37"/>
                  </a:lnTo>
                  <a:lnTo>
                    <a:pt x="63" y="0"/>
                  </a:lnTo>
                  <a:lnTo>
                    <a:pt x="61" y="0"/>
                  </a:lnTo>
                  <a:lnTo>
                    <a:pt x="57" y="6"/>
                  </a:lnTo>
                  <a:lnTo>
                    <a:pt x="50" y="12"/>
                  </a:lnTo>
                  <a:lnTo>
                    <a:pt x="43" y="25"/>
                  </a:lnTo>
                  <a:lnTo>
                    <a:pt x="36" y="37"/>
                  </a:lnTo>
                  <a:lnTo>
                    <a:pt x="25" y="54"/>
                  </a:lnTo>
                  <a:lnTo>
                    <a:pt x="17" y="73"/>
                  </a:lnTo>
                  <a:lnTo>
                    <a:pt x="8" y="94"/>
                  </a:lnTo>
                  <a:lnTo>
                    <a:pt x="4" y="115"/>
                  </a:lnTo>
                  <a:lnTo>
                    <a:pt x="0" y="140"/>
                  </a:lnTo>
                  <a:lnTo>
                    <a:pt x="77" y="384"/>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42" name="Freeform 179"/>
            <p:cNvSpPr>
              <a:spLocks/>
            </p:cNvSpPr>
            <p:nvPr/>
          </p:nvSpPr>
          <p:spPr bwMode="auto">
            <a:xfrm>
              <a:off x="3722" y="1693"/>
              <a:ext cx="113" cy="385"/>
            </a:xfrm>
            <a:custGeom>
              <a:avLst/>
              <a:gdLst>
                <a:gd name="T0" fmla="*/ 77 w 113"/>
                <a:gd name="T1" fmla="*/ 384 h 385"/>
                <a:gd name="T2" fmla="*/ 84 w 113"/>
                <a:gd name="T3" fmla="*/ 363 h 385"/>
                <a:gd name="T4" fmla="*/ 93 w 113"/>
                <a:gd name="T5" fmla="*/ 333 h 385"/>
                <a:gd name="T6" fmla="*/ 98 w 113"/>
                <a:gd name="T7" fmla="*/ 298 h 385"/>
                <a:gd name="T8" fmla="*/ 105 w 113"/>
                <a:gd name="T9" fmla="*/ 257 h 385"/>
                <a:gd name="T10" fmla="*/ 109 w 113"/>
                <a:gd name="T11" fmla="*/ 216 h 385"/>
                <a:gd name="T12" fmla="*/ 112 w 113"/>
                <a:gd name="T13" fmla="*/ 170 h 385"/>
                <a:gd name="T14" fmla="*/ 107 w 113"/>
                <a:gd name="T15" fmla="*/ 123 h 385"/>
                <a:gd name="T16" fmla="*/ 98 w 113"/>
                <a:gd name="T17" fmla="*/ 80 h 385"/>
                <a:gd name="T18" fmla="*/ 86 w 113"/>
                <a:gd name="T19" fmla="*/ 37 h 385"/>
                <a:gd name="T20" fmla="*/ 63 w 113"/>
                <a:gd name="T21" fmla="*/ 0 h 385"/>
                <a:gd name="T22" fmla="*/ 63 w 113"/>
                <a:gd name="T23" fmla="*/ 0 h 385"/>
                <a:gd name="T24" fmla="*/ 61 w 113"/>
                <a:gd name="T25" fmla="*/ 0 h 385"/>
                <a:gd name="T26" fmla="*/ 57 w 113"/>
                <a:gd name="T27" fmla="*/ 6 h 385"/>
                <a:gd name="T28" fmla="*/ 50 w 113"/>
                <a:gd name="T29" fmla="*/ 12 h 385"/>
                <a:gd name="T30" fmla="*/ 43 w 113"/>
                <a:gd name="T31" fmla="*/ 25 h 385"/>
                <a:gd name="T32" fmla="*/ 36 w 113"/>
                <a:gd name="T33" fmla="*/ 37 h 385"/>
                <a:gd name="T34" fmla="*/ 25 w 113"/>
                <a:gd name="T35" fmla="*/ 54 h 385"/>
                <a:gd name="T36" fmla="*/ 17 w 113"/>
                <a:gd name="T37" fmla="*/ 73 h 385"/>
                <a:gd name="T38" fmla="*/ 8 w 113"/>
                <a:gd name="T39" fmla="*/ 94 h 385"/>
                <a:gd name="T40" fmla="*/ 4 w 113"/>
                <a:gd name="T41" fmla="*/ 115 h 385"/>
                <a:gd name="T42" fmla="*/ 0 w 113"/>
                <a:gd name="T43" fmla="*/ 140 h 3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3"/>
                <a:gd name="T67" fmla="*/ 0 h 385"/>
                <a:gd name="T68" fmla="*/ 113 w 113"/>
                <a:gd name="T69" fmla="*/ 385 h 38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3" h="385">
                  <a:moveTo>
                    <a:pt x="77" y="384"/>
                  </a:moveTo>
                  <a:lnTo>
                    <a:pt x="84" y="363"/>
                  </a:lnTo>
                  <a:lnTo>
                    <a:pt x="93" y="333"/>
                  </a:lnTo>
                  <a:lnTo>
                    <a:pt x="98" y="298"/>
                  </a:lnTo>
                  <a:lnTo>
                    <a:pt x="105" y="257"/>
                  </a:lnTo>
                  <a:lnTo>
                    <a:pt x="109" y="216"/>
                  </a:lnTo>
                  <a:lnTo>
                    <a:pt x="112" y="170"/>
                  </a:lnTo>
                  <a:lnTo>
                    <a:pt x="107" y="123"/>
                  </a:lnTo>
                  <a:lnTo>
                    <a:pt x="98" y="80"/>
                  </a:lnTo>
                  <a:lnTo>
                    <a:pt x="86" y="37"/>
                  </a:lnTo>
                  <a:lnTo>
                    <a:pt x="63" y="0"/>
                  </a:lnTo>
                  <a:lnTo>
                    <a:pt x="61" y="0"/>
                  </a:lnTo>
                  <a:lnTo>
                    <a:pt x="57" y="6"/>
                  </a:lnTo>
                  <a:lnTo>
                    <a:pt x="50" y="12"/>
                  </a:lnTo>
                  <a:lnTo>
                    <a:pt x="43" y="25"/>
                  </a:lnTo>
                  <a:lnTo>
                    <a:pt x="36" y="37"/>
                  </a:lnTo>
                  <a:lnTo>
                    <a:pt x="25" y="54"/>
                  </a:lnTo>
                  <a:lnTo>
                    <a:pt x="17" y="73"/>
                  </a:lnTo>
                  <a:lnTo>
                    <a:pt x="8" y="94"/>
                  </a:lnTo>
                  <a:lnTo>
                    <a:pt x="4" y="115"/>
                  </a:lnTo>
                  <a:lnTo>
                    <a:pt x="0" y="140"/>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43" name="Freeform 180"/>
            <p:cNvSpPr>
              <a:spLocks/>
            </p:cNvSpPr>
            <p:nvPr/>
          </p:nvSpPr>
          <p:spPr bwMode="auto">
            <a:xfrm>
              <a:off x="3625" y="1543"/>
              <a:ext cx="151" cy="331"/>
            </a:xfrm>
            <a:custGeom>
              <a:avLst/>
              <a:gdLst>
                <a:gd name="T0" fmla="*/ 141 w 151"/>
                <a:gd name="T1" fmla="*/ 330 h 331"/>
                <a:gd name="T2" fmla="*/ 145 w 151"/>
                <a:gd name="T3" fmla="*/ 309 h 331"/>
                <a:gd name="T4" fmla="*/ 147 w 151"/>
                <a:gd name="T5" fmla="*/ 280 h 331"/>
                <a:gd name="T6" fmla="*/ 150 w 151"/>
                <a:gd name="T7" fmla="*/ 248 h 331"/>
                <a:gd name="T8" fmla="*/ 150 w 151"/>
                <a:gd name="T9" fmla="*/ 212 h 331"/>
                <a:gd name="T10" fmla="*/ 145 w 151"/>
                <a:gd name="T11" fmla="*/ 174 h 331"/>
                <a:gd name="T12" fmla="*/ 140 w 151"/>
                <a:gd name="T13" fmla="*/ 136 h 331"/>
                <a:gd name="T14" fmla="*/ 129 w 151"/>
                <a:gd name="T15" fmla="*/ 99 h 331"/>
                <a:gd name="T16" fmla="*/ 114 w 151"/>
                <a:gd name="T17" fmla="*/ 62 h 331"/>
                <a:gd name="T18" fmla="*/ 92 w 151"/>
                <a:gd name="T19" fmla="*/ 29 h 331"/>
                <a:gd name="T20" fmla="*/ 67 w 151"/>
                <a:gd name="T21" fmla="*/ 0 h 331"/>
                <a:gd name="T22" fmla="*/ 67 w 151"/>
                <a:gd name="T23" fmla="*/ 0 h 331"/>
                <a:gd name="T24" fmla="*/ 65 w 151"/>
                <a:gd name="T25" fmla="*/ 0 h 331"/>
                <a:gd name="T26" fmla="*/ 61 w 151"/>
                <a:gd name="T27" fmla="*/ 4 h 331"/>
                <a:gd name="T28" fmla="*/ 55 w 151"/>
                <a:gd name="T29" fmla="*/ 11 h 331"/>
                <a:gd name="T30" fmla="*/ 44 w 151"/>
                <a:gd name="T31" fmla="*/ 16 h 331"/>
                <a:gd name="T32" fmla="*/ 36 w 151"/>
                <a:gd name="T33" fmla="*/ 27 h 331"/>
                <a:gd name="T34" fmla="*/ 25 w 151"/>
                <a:gd name="T35" fmla="*/ 37 h 331"/>
                <a:gd name="T36" fmla="*/ 16 w 151"/>
                <a:gd name="T37" fmla="*/ 50 h 331"/>
                <a:gd name="T38" fmla="*/ 8 w 151"/>
                <a:gd name="T39" fmla="*/ 62 h 331"/>
                <a:gd name="T40" fmla="*/ 4 w 151"/>
                <a:gd name="T41" fmla="*/ 75 h 331"/>
                <a:gd name="T42" fmla="*/ 0 w 151"/>
                <a:gd name="T43" fmla="*/ 88 h 331"/>
                <a:gd name="T44" fmla="*/ 141 w 151"/>
                <a:gd name="T45" fmla="*/ 330 h 3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1"/>
                <a:gd name="T70" fmla="*/ 0 h 331"/>
                <a:gd name="T71" fmla="*/ 151 w 151"/>
                <a:gd name="T72" fmla="*/ 331 h 33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1" h="331">
                  <a:moveTo>
                    <a:pt x="141" y="330"/>
                  </a:moveTo>
                  <a:lnTo>
                    <a:pt x="145" y="309"/>
                  </a:lnTo>
                  <a:lnTo>
                    <a:pt x="147" y="280"/>
                  </a:lnTo>
                  <a:lnTo>
                    <a:pt x="150" y="248"/>
                  </a:lnTo>
                  <a:lnTo>
                    <a:pt x="150" y="212"/>
                  </a:lnTo>
                  <a:lnTo>
                    <a:pt x="145" y="174"/>
                  </a:lnTo>
                  <a:lnTo>
                    <a:pt x="140" y="136"/>
                  </a:lnTo>
                  <a:lnTo>
                    <a:pt x="129" y="99"/>
                  </a:lnTo>
                  <a:lnTo>
                    <a:pt x="114" y="62"/>
                  </a:lnTo>
                  <a:lnTo>
                    <a:pt x="92" y="29"/>
                  </a:lnTo>
                  <a:lnTo>
                    <a:pt x="67" y="0"/>
                  </a:lnTo>
                  <a:lnTo>
                    <a:pt x="65" y="0"/>
                  </a:lnTo>
                  <a:lnTo>
                    <a:pt x="61" y="4"/>
                  </a:lnTo>
                  <a:lnTo>
                    <a:pt x="55" y="11"/>
                  </a:lnTo>
                  <a:lnTo>
                    <a:pt x="44" y="16"/>
                  </a:lnTo>
                  <a:lnTo>
                    <a:pt x="36" y="27"/>
                  </a:lnTo>
                  <a:lnTo>
                    <a:pt x="25" y="37"/>
                  </a:lnTo>
                  <a:lnTo>
                    <a:pt x="16" y="50"/>
                  </a:lnTo>
                  <a:lnTo>
                    <a:pt x="8" y="62"/>
                  </a:lnTo>
                  <a:lnTo>
                    <a:pt x="4" y="75"/>
                  </a:lnTo>
                  <a:lnTo>
                    <a:pt x="0" y="88"/>
                  </a:lnTo>
                  <a:lnTo>
                    <a:pt x="141" y="330"/>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44" name="Freeform 181"/>
            <p:cNvSpPr>
              <a:spLocks/>
            </p:cNvSpPr>
            <p:nvPr/>
          </p:nvSpPr>
          <p:spPr bwMode="auto">
            <a:xfrm>
              <a:off x="3625" y="1543"/>
              <a:ext cx="151" cy="331"/>
            </a:xfrm>
            <a:custGeom>
              <a:avLst/>
              <a:gdLst>
                <a:gd name="T0" fmla="*/ 141 w 151"/>
                <a:gd name="T1" fmla="*/ 330 h 331"/>
                <a:gd name="T2" fmla="*/ 145 w 151"/>
                <a:gd name="T3" fmla="*/ 309 h 331"/>
                <a:gd name="T4" fmla="*/ 147 w 151"/>
                <a:gd name="T5" fmla="*/ 280 h 331"/>
                <a:gd name="T6" fmla="*/ 150 w 151"/>
                <a:gd name="T7" fmla="*/ 248 h 331"/>
                <a:gd name="T8" fmla="*/ 150 w 151"/>
                <a:gd name="T9" fmla="*/ 212 h 331"/>
                <a:gd name="T10" fmla="*/ 145 w 151"/>
                <a:gd name="T11" fmla="*/ 174 h 331"/>
                <a:gd name="T12" fmla="*/ 140 w 151"/>
                <a:gd name="T13" fmla="*/ 136 h 331"/>
                <a:gd name="T14" fmla="*/ 129 w 151"/>
                <a:gd name="T15" fmla="*/ 99 h 331"/>
                <a:gd name="T16" fmla="*/ 114 w 151"/>
                <a:gd name="T17" fmla="*/ 62 h 331"/>
                <a:gd name="T18" fmla="*/ 92 w 151"/>
                <a:gd name="T19" fmla="*/ 29 h 331"/>
                <a:gd name="T20" fmla="*/ 67 w 151"/>
                <a:gd name="T21" fmla="*/ 0 h 331"/>
                <a:gd name="T22" fmla="*/ 67 w 151"/>
                <a:gd name="T23" fmla="*/ 0 h 331"/>
                <a:gd name="T24" fmla="*/ 65 w 151"/>
                <a:gd name="T25" fmla="*/ 0 h 331"/>
                <a:gd name="T26" fmla="*/ 61 w 151"/>
                <a:gd name="T27" fmla="*/ 4 h 331"/>
                <a:gd name="T28" fmla="*/ 55 w 151"/>
                <a:gd name="T29" fmla="*/ 11 h 331"/>
                <a:gd name="T30" fmla="*/ 44 w 151"/>
                <a:gd name="T31" fmla="*/ 16 h 331"/>
                <a:gd name="T32" fmla="*/ 36 w 151"/>
                <a:gd name="T33" fmla="*/ 27 h 331"/>
                <a:gd name="T34" fmla="*/ 25 w 151"/>
                <a:gd name="T35" fmla="*/ 37 h 331"/>
                <a:gd name="T36" fmla="*/ 16 w 151"/>
                <a:gd name="T37" fmla="*/ 50 h 331"/>
                <a:gd name="T38" fmla="*/ 8 w 151"/>
                <a:gd name="T39" fmla="*/ 62 h 331"/>
                <a:gd name="T40" fmla="*/ 4 w 151"/>
                <a:gd name="T41" fmla="*/ 75 h 331"/>
                <a:gd name="T42" fmla="*/ 0 w 151"/>
                <a:gd name="T43" fmla="*/ 88 h 3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1"/>
                <a:gd name="T67" fmla="*/ 0 h 331"/>
                <a:gd name="T68" fmla="*/ 151 w 151"/>
                <a:gd name="T69" fmla="*/ 331 h 3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1" h="331">
                  <a:moveTo>
                    <a:pt x="141" y="330"/>
                  </a:moveTo>
                  <a:lnTo>
                    <a:pt x="145" y="309"/>
                  </a:lnTo>
                  <a:lnTo>
                    <a:pt x="147" y="280"/>
                  </a:lnTo>
                  <a:lnTo>
                    <a:pt x="150" y="248"/>
                  </a:lnTo>
                  <a:lnTo>
                    <a:pt x="150" y="212"/>
                  </a:lnTo>
                  <a:lnTo>
                    <a:pt x="145" y="174"/>
                  </a:lnTo>
                  <a:lnTo>
                    <a:pt x="140" y="136"/>
                  </a:lnTo>
                  <a:lnTo>
                    <a:pt x="129" y="99"/>
                  </a:lnTo>
                  <a:lnTo>
                    <a:pt x="114" y="62"/>
                  </a:lnTo>
                  <a:lnTo>
                    <a:pt x="92" y="29"/>
                  </a:lnTo>
                  <a:lnTo>
                    <a:pt x="67" y="0"/>
                  </a:lnTo>
                  <a:lnTo>
                    <a:pt x="65" y="0"/>
                  </a:lnTo>
                  <a:lnTo>
                    <a:pt x="61" y="4"/>
                  </a:lnTo>
                  <a:lnTo>
                    <a:pt x="55" y="11"/>
                  </a:lnTo>
                  <a:lnTo>
                    <a:pt x="44" y="16"/>
                  </a:lnTo>
                  <a:lnTo>
                    <a:pt x="36" y="27"/>
                  </a:lnTo>
                  <a:lnTo>
                    <a:pt x="25" y="37"/>
                  </a:lnTo>
                  <a:lnTo>
                    <a:pt x="16" y="50"/>
                  </a:lnTo>
                  <a:lnTo>
                    <a:pt x="8" y="62"/>
                  </a:lnTo>
                  <a:lnTo>
                    <a:pt x="4" y="75"/>
                  </a:lnTo>
                  <a:lnTo>
                    <a:pt x="0" y="88"/>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45" name="Freeform 182"/>
            <p:cNvSpPr>
              <a:spLocks/>
            </p:cNvSpPr>
            <p:nvPr/>
          </p:nvSpPr>
          <p:spPr bwMode="auto">
            <a:xfrm>
              <a:off x="3548" y="1449"/>
              <a:ext cx="141" cy="271"/>
            </a:xfrm>
            <a:custGeom>
              <a:avLst/>
              <a:gdLst>
                <a:gd name="T0" fmla="*/ 131 w 141"/>
                <a:gd name="T1" fmla="*/ 270 h 271"/>
                <a:gd name="T2" fmla="*/ 135 w 141"/>
                <a:gd name="T3" fmla="*/ 253 h 271"/>
                <a:gd name="T4" fmla="*/ 137 w 141"/>
                <a:gd name="T5" fmla="*/ 231 h 271"/>
                <a:gd name="T6" fmla="*/ 140 w 141"/>
                <a:gd name="T7" fmla="*/ 203 h 271"/>
                <a:gd name="T8" fmla="*/ 137 w 141"/>
                <a:gd name="T9" fmla="*/ 175 h 271"/>
                <a:gd name="T10" fmla="*/ 133 w 141"/>
                <a:gd name="T11" fmla="*/ 143 h 271"/>
                <a:gd name="T12" fmla="*/ 126 w 141"/>
                <a:gd name="T13" fmla="*/ 111 h 271"/>
                <a:gd name="T14" fmla="*/ 116 w 141"/>
                <a:gd name="T15" fmla="*/ 80 h 271"/>
                <a:gd name="T16" fmla="*/ 103 w 141"/>
                <a:gd name="T17" fmla="*/ 50 h 271"/>
                <a:gd name="T18" fmla="*/ 84 w 141"/>
                <a:gd name="T19" fmla="*/ 23 h 271"/>
                <a:gd name="T20" fmla="*/ 61 w 141"/>
                <a:gd name="T21" fmla="*/ 0 h 271"/>
                <a:gd name="T22" fmla="*/ 61 w 141"/>
                <a:gd name="T23" fmla="*/ 0 h 271"/>
                <a:gd name="T24" fmla="*/ 55 w 141"/>
                <a:gd name="T25" fmla="*/ 4 h 271"/>
                <a:gd name="T26" fmla="*/ 46 w 141"/>
                <a:gd name="T27" fmla="*/ 9 h 271"/>
                <a:gd name="T28" fmla="*/ 40 w 141"/>
                <a:gd name="T29" fmla="*/ 16 h 271"/>
                <a:gd name="T30" fmla="*/ 31 w 141"/>
                <a:gd name="T31" fmla="*/ 23 h 271"/>
                <a:gd name="T32" fmla="*/ 23 w 141"/>
                <a:gd name="T33" fmla="*/ 31 h 271"/>
                <a:gd name="T34" fmla="*/ 15 w 141"/>
                <a:gd name="T35" fmla="*/ 41 h 271"/>
                <a:gd name="T36" fmla="*/ 8 w 141"/>
                <a:gd name="T37" fmla="*/ 52 h 271"/>
                <a:gd name="T38" fmla="*/ 4 w 141"/>
                <a:gd name="T39" fmla="*/ 65 h 271"/>
                <a:gd name="T40" fmla="*/ 0 w 141"/>
                <a:gd name="T41" fmla="*/ 80 h 271"/>
                <a:gd name="T42" fmla="*/ 0 w 141"/>
                <a:gd name="T43" fmla="*/ 99 h 271"/>
                <a:gd name="T44" fmla="*/ 131 w 141"/>
                <a:gd name="T45" fmla="*/ 270 h 2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1"/>
                <a:gd name="T70" fmla="*/ 0 h 271"/>
                <a:gd name="T71" fmla="*/ 141 w 141"/>
                <a:gd name="T72" fmla="*/ 271 h 27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1" h="271">
                  <a:moveTo>
                    <a:pt x="131" y="270"/>
                  </a:moveTo>
                  <a:lnTo>
                    <a:pt x="135" y="253"/>
                  </a:lnTo>
                  <a:lnTo>
                    <a:pt x="137" y="231"/>
                  </a:lnTo>
                  <a:lnTo>
                    <a:pt x="140" y="203"/>
                  </a:lnTo>
                  <a:lnTo>
                    <a:pt x="137" y="175"/>
                  </a:lnTo>
                  <a:lnTo>
                    <a:pt x="133" y="143"/>
                  </a:lnTo>
                  <a:lnTo>
                    <a:pt x="126" y="111"/>
                  </a:lnTo>
                  <a:lnTo>
                    <a:pt x="116" y="80"/>
                  </a:lnTo>
                  <a:lnTo>
                    <a:pt x="103" y="50"/>
                  </a:lnTo>
                  <a:lnTo>
                    <a:pt x="84" y="23"/>
                  </a:lnTo>
                  <a:lnTo>
                    <a:pt x="61" y="0"/>
                  </a:lnTo>
                  <a:lnTo>
                    <a:pt x="55" y="4"/>
                  </a:lnTo>
                  <a:lnTo>
                    <a:pt x="46" y="9"/>
                  </a:lnTo>
                  <a:lnTo>
                    <a:pt x="40" y="16"/>
                  </a:lnTo>
                  <a:lnTo>
                    <a:pt x="31" y="23"/>
                  </a:lnTo>
                  <a:lnTo>
                    <a:pt x="23" y="31"/>
                  </a:lnTo>
                  <a:lnTo>
                    <a:pt x="15" y="41"/>
                  </a:lnTo>
                  <a:lnTo>
                    <a:pt x="8" y="52"/>
                  </a:lnTo>
                  <a:lnTo>
                    <a:pt x="4" y="65"/>
                  </a:lnTo>
                  <a:lnTo>
                    <a:pt x="0" y="80"/>
                  </a:lnTo>
                  <a:lnTo>
                    <a:pt x="0" y="99"/>
                  </a:lnTo>
                  <a:lnTo>
                    <a:pt x="131" y="270"/>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46" name="Freeform 183"/>
            <p:cNvSpPr>
              <a:spLocks/>
            </p:cNvSpPr>
            <p:nvPr/>
          </p:nvSpPr>
          <p:spPr bwMode="auto">
            <a:xfrm>
              <a:off x="3548" y="1449"/>
              <a:ext cx="141" cy="271"/>
            </a:xfrm>
            <a:custGeom>
              <a:avLst/>
              <a:gdLst>
                <a:gd name="T0" fmla="*/ 131 w 141"/>
                <a:gd name="T1" fmla="*/ 270 h 271"/>
                <a:gd name="T2" fmla="*/ 135 w 141"/>
                <a:gd name="T3" fmla="*/ 253 h 271"/>
                <a:gd name="T4" fmla="*/ 137 w 141"/>
                <a:gd name="T5" fmla="*/ 231 h 271"/>
                <a:gd name="T6" fmla="*/ 140 w 141"/>
                <a:gd name="T7" fmla="*/ 203 h 271"/>
                <a:gd name="T8" fmla="*/ 137 w 141"/>
                <a:gd name="T9" fmla="*/ 175 h 271"/>
                <a:gd name="T10" fmla="*/ 133 w 141"/>
                <a:gd name="T11" fmla="*/ 143 h 271"/>
                <a:gd name="T12" fmla="*/ 126 w 141"/>
                <a:gd name="T13" fmla="*/ 111 h 271"/>
                <a:gd name="T14" fmla="*/ 116 w 141"/>
                <a:gd name="T15" fmla="*/ 80 h 271"/>
                <a:gd name="T16" fmla="*/ 103 w 141"/>
                <a:gd name="T17" fmla="*/ 50 h 271"/>
                <a:gd name="T18" fmla="*/ 84 w 141"/>
                <a:gd name="T19" fmla="*/ 23 h 271"/>
                <a:gd name="T20" fmla="*/ 61 w 141"/>
                <a:gd name="T21" fmla="*/ 0 h 271"/>
                <a:gd name="T22" fmla="*/ 61 w 141"/>
                <a:gd name="T23" fmla="*/ 0 h 271"/>
                <a:gd name="T24" fmla="*/ 55 w 141"/>
                <a:gd name="T25" fmla="*/ 4 h 271"/>
                <a:gd name="T26" fmla="*/ 46 w 141"/>
                <a:gd name="T27" fmla="*/ 9 h 271"/>
                <a:gd name="T28" fmla="*/ 40 w 141"/>
                <a:gd name="T29" fmla="*/ 16 h 271"/>
                <a:gd name="T30" fmla="*/ 31 w 141"/>
                <a:gd name="T31" fmla="*/ 23 h 271"/>
                <a:gd name="T32" fmla="*/ 23 w 141"/>
                <a:gd name="T33" fmla="*/ 31 h 271"/>
                <a:gd name="T34" fmla="*/ 15 w 141"/>
                <a:gd name="T35" fmla="*/ 41 h 271"/>
                <a:gd name="T36" fmla="*/ 8 w 141"/>
                <a:gd name="T37" fmla="*/ 52 h 271"/>
                <a:gd name="T38" fmla="*/ 4 w 141"/>
                <a:gd name="T39" fmla="*/ 65 h 271"/>
                <a:gd name="T40" fmla="*/ 0 w 141"/>
                <a:gd name="T41" fmla="*/ 80 h 271"/>
                <a:gd name="T42" fmla="*/ 0 w 141"/>
                <a:gd name="T43" fmla="*/ 99 h 2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1"/>
                <a:gd name="T67" fmla="*/ 0 h 271"/>
                <a:gd name="T68" fmla="*/ 141 w 141"/>
                <a:gd name="T69" fmla="*/ 271 h 2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1" h="271">
                  <a:moveTo>
                    <a:pt x="131" y="270"/>
                  </a:moveTo>
                  <a:lnTo>
                    <a:pt x="135" y="253"/>
                  </a:lnTo>
                  <a:lnTo>
                    <a:pt x="137" y="231"/>
                  </a:lnTo>
                  <a:lnTo>
                    <a:pt x="140" y="203"/>
                  </a:lnTo>
                  <a:lnTo>
                    <a:pt x="137" y="175"/>
                  </a:lnTo>
                  <a:lnTo>
                    <a:pt x="133" y="143"/>
                  </a:lnTo>
                  <a:lnTo>
                    <a:pt x="126" y="111"/>
                  </a:lnTo>
                  <a:lnTo>
                    <a:pt x="116" y="80"/>
                  </a:lnTo>
                  <a:lnTo>
                    <a:pt x="103" y="50"/>
                  </a:lnTo>
                  <a:lnTo>
                    <a:pt x="84" y="23"/>
                  </a:lnTo>
                  <a:lnTo>
                    <a:pt x="61" y="0"/>
                  </a:lnTo>
                  <a:lnTo>
                    <a:pt x="55" y="4"/>
                  </a:lnTo>
                  <a:lnTo>
                    <a:pt x="46" y="9"/>
                  </a:lnTo>
                  <a:lnTo>
                    <a:pt x="40" y="16"/>
                  </a:lnTo>
                  <a:lnTo>
                    <a:pt x="31" y="23"/>
                  </a:lnTo>
                  <a:lnTo>
                    <a:pt x="23" y="31"/>
                  </a:lnTo>
                  <a:lnTo>
                    <a:pt x="15" y="41"/>
                  </a:lnTo>
                  <a:lnTo>
                    <a:pt x="8" y="52"/>
                  </a:lnTo>
                  <a:lnTo>
                    <a:pt x="4" y="65"/>
                  </a:lnTo>
                  <a:lnTo>
                    <a:pt x="0" y="80"/>
                  </a:lnTo>
                  <a:lnTo>
                    <a:pt x="0" y="99"/>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47" name="Freeform 184"/>
            <p:cNvSpPr>
              <a:spLocks/>
            </p:cNvSpPr>
            <p:nvPr/>
          </p:nvSpPr>
          <p:spPr bwMode="auto">
            <a:xfrm>
              <a:off x="3338" y="1318"/>
              <a:ext cx="252" cy="270"/>
            </a:xfrm>
            <a:custGeom>
              <a:avLst/>
              <a:gdLst>
                <a:gd name="T0" fmla="*/ 246 w 252"/>
                <a:gd name="T1" fmla="*/ 269 h 270"/>
                <a:gd name="T2" fmla="*/ 248 w 252"/>
                <a:gd name="T3" fmla="*/ 252 h 270"/>
                <a:gd name="T4" fmla="*/ 251 w 252"/>
                <a:gd name="T5" fmla="*/ 233 h 270"/>
                <a:gd name="T6" fmla="*/ 248 w 252"/>
                <a:gd name="T7" fmla="*/ 210 h 270"/>
                <a:gd name="T8" fmla="*/ 246 w 252"/>
                <a:gd name="T9" fmla="*/ 187 h 270"/>
                <a:gd name="T10" fmla="*/ 244 w 252"/>
                <a:gd name="T11" fmla="*/ 163 h 270"/>
                <a:gd name="T12" fmla="*/ 237 w 252"/>
                <a:gd name="T13" fmla="*/ 140 h 270"/>
                <a:gd name="T14" fmla="*/ 231 w 252"/>
                <a:gd name="T15" fmla="*/ 115 h 270"/>
                <a:gd name="T16" fmla="*/ 221 w 252"/>
                <a:gd name="T17" fmla="*/ 94 h 270"/>
                <a:gd name="T18" fmla="*/ 210 w 252"/>
                <a:gd name="T19" fmla="*/ 73 h 270"/>
                <a:gd name="T20" fmla="*/ 198 w 252"/>
                <a:gd name="T21" fmla="*/ 52 h 270"/>
                <a:gd name="T22" fmla="*/ 198 w 252"/>
                <a:gd name="T23" fmla="*/ 52 h 270"/>
                <a:gd name="T24" fmla="*/ 182 w 252"/>
                <a:gd name="T25" fmla="*/ 38 h 270"/>
                <a:gd name="T26" fmla="*/ 166 w 252"/>
                <a:gd name="T27" fmla="*/ 25 h 270"/>
                <a:gd name="T28" fmla="*/ 150 w 252"/>
                <a:gd name="T29" fmla="*/ 15 h 270"/>
                <a:gd name="T30" fmla="*/ 136 w 252"/>
                <a:gd name="T31" fmla="*/ 8 h 270"/>
                <a:gd name="T32" fmla="*/ 119 w 252"/>
                <a:gd name="T33" fmla="*/ 4 h 270"/>
                <a:gd name="T34" fmla="*/ 102 w 252"/>
                <a:gd name="T35" fmla="*/ 0 h 270"/>
                <a:gd name="T36" fmla="*/ 85 w 252"/>
                <a:gd name="T37" fmla="*/ 0 h 270"/>
                <a:gd name="T38" fmla="*/ 71 w 252"/>
                <a:gd name="T39" fmla="*/ 2 h 270"/>
                <a:gd name="T40" fmla="*/ 56 w 252"/>
                <a:gd name="T41" fmla="*/ 4 h 270"/>
                <a:gd name="T42" fmla="*/ 41 w 252"/>
                <a:gd name="T43" fmla="*/ 8 h 270"/>
                <a:gd name="T44" fmla="*/ 41 w 252"/>
                <a:gd name="T45" fmla="*/ 8 h 270"/>
                <a:gd name="T46" fmla="*/ 39 w 252"/>
                <a:gd name="T47" fmla="*/ 10 h 270"/>
                <a:gd name="T48" fmla="*/ 35 w 252"/>
                <a:gd name="T49" fmla="*/ 13 h 270"/>
                <a:gd name="T50" fmla="*/ 30 w 252"/>
                <a:gd name="T51" fmla="*/ 18 h 270"/>
                <a:gd name="T52" fmla="*/ 25 w 252"/>
                <a:gd name="T53" fmla="*/ 27 h 270"/>
                <a:gd name="T54" fmla="*/ 18 w 252"/>
                <a:gd name="T55" fmla="*/ 36 h 270"/>
                <a:gd name="T56" fmla="*/ 12 w 252"/>
                <a:gd name="T57" fmla="*/ 46 h 270"/>
                <a:gd name="T58" fmla="*/ 5 w 252"/>
                <a:gd name="T59" fmla="*/ 57 h 270"/>
                <a:gd name="T60" fmla="*/ 1 w 252"/>
                <a:gd name="T61" fmla="*/ 69 h 270"/>
                <a:gd name="T62" fmla="*/ 0 w 252"/>
                <a:gd name="T63" fmla="*/ 82 h 270"/>
                <a:gd name="T64" fmla="*/ 0 w 252"/>
                <a:gd name="T65" fmla="*/ 94 h 270"/>
                <a:gd name="T66" fmla="*/ 246 w 252"/>
                <a:gd name="T67" fmla="*/ 269 h 2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2"/>
                <a:gd name="T103" fmla="*/ 0 h 270"/>
                <a:gd name="T104" fmla="*/ 252 w 252"/>
                <a:gd name="T105" fmla="*/ 270 h 27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2" h="270">
                  <a:moveTo>
                    <a:pt x="246" y="269"/>
                  </a:moveTo>
                  <a:lnTo>
                    <a:pt x="248" y="252"/>
                  </a:lnTo>
                  <a:lnTo>
                    <a:pt x="251" y="233"/>
                  </a:lnTo>
                  <a:lnTo>
                    <a:pt x="248" y="210"/>
                  </a:lnTo>
                  <a:lnTo>
                    <a:pt x="246" y="187"/>
                  </a:lnTo>
                  <a:lnTo>
                    <a:pt x="244" y="163"/>
                  </a:lnTo>
                  <a:lnTo>
                    <a:pt x="237" y="140"/>
                  </a:lnTo>
                  <a:lnTo>
                    <a:pt x="231" y="115"/>
                  </a:lnTo>
                  <a:lnTo>
                    <a:pt x="221" y="94"/>
                  </a:lnTo>
                  <a:lnTo>
                    <a:pt x="210" y="73"/>
                  </a:lnTo>
                  <a:lnTo>
                    <a:pt x="198" y="52"/>
                  </a:lnTo>
                  <a:lnTo>
                    <a:pt x="182" y="38"/>
                  </a:lnTo>
                  <a:lnTo>
                    <a:pt x="166" y="25"/>
                  </a:lnTo>
                  <a:lnTo>
                    <a:pt x="150" y="15"/>
                  </a:lnTo>
                  <a:lnTo>
                    <a:pt x="136" y="8"/>
                  </a:lnTo>
                  <a:lnTo>
                    <a:pt x="119" y="4"/>
                  </a:lnTo>
                  <a:lnTo>
                    <a:pt x="102" y="0"/>
                  </a:lnTo>
                  <a:lnTo>
                    <a:pt x="85" y="0"/>
                  </a:lnTo>
                  <a:lnTo>
                    <a:pt x="71" y="2"/>
                  </a:lnTo>
                  <a:lnTo>
                    <a:pt x="56" y="4"/>
                  </a:lnTo>
                  <a:lnTo>
                    <a:pt x="41" y="8"/>
                  </a:lnTo>
                  <a:lnTo>
                    <a:pt x="39" y="10"/>
                  </a:lnTo>
                  <a:lnTo>
                    <a:pt x="35" y="13"/>
                  </a:lnTo>
                  <a:lnTo>
                    <a:pt x="30" y="18"/>
                  </a:lnTo>
                  <a:lnTo>
                    <a:pt x="25" y="27"/>
                  </a:lnTo>
                  <a:lnTo>
                    <a:pt x="18" y="36"/>
                  </a:lnTo>
                  <a:lnTo>
                    <a:pt x="12" y="46"/>
                  </a:lnTo>
                  <a:lnTo>
                    <a:pt x="5" y="57"/>
                  </a:lnTo>
                  <a:lnTo>
                    <a:pt x="1" y="69"/>
                  </a:lnTo>
                  <a:lnTo>
                    <a:pt x="0" y="82"/>
                  </a:lnTo>
                  <a:lnTo>
                    <a:pt x="0" y="94"/>
                  </a:lnTo>
                  <a:lnTo>
                    <a:pt x="246" y="269"/>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48" name="Freeform 185"/>
            <p:cNvSpPr>
              <a:spLocks/>
            </p:cNvSpPr>
            <p:nvPr/>
          </p:nvSpPr>
          <p:spPr bwMode="auto">
            <a:xfrm>
              <a:off x="3338" y="1318"/>
              <a:ext cx="252" cy="270"/>
            </a:xfrm>
            <a:custGeom>
              <a:avLst/>
              <a:gdLst>
                <a:gd name="T0" fmla="*/ 246 w 252"/>
                <a:gd name="T1" fmla="*/ 269 h 270"/>
                <a:gd name="T2" fmla="*/ 248 w 252"/>
                <a:gd name="T3" fmla="*/ 252 h 270"/>
                <a:gd name="T4" fmla="*/ 251 w 252"/>
                <a:gd name="T5" fmla="*/ 233 h 270"/>
                <a:gd name="T6" fmla="*/ 248 w 252"/>
                <a:gd name="T7" fmla="*/ 210 h 270"/>
                <a:gd name="T8" fmla="*/ 246 w 252"/>
                <a:gd name="T9" fmla="*/ 187 h 270"/>
                <a:gd name="T10" fmla="*/ 244 w 252"/>
                <a:gd name="T11" fmla="*/ 163 h 270"/>
                <a:gd name="T12" fmla="*/ 237 w 252"/>
                <a:gd name="T13" fmla="*/ 140 h 270"/>
                <a:gd name="T14" fmla="*/ 231 w 252"/>
                <a:gd name="T15" fmla="*/ 115 h 270"/>
                <a:gd name="T16" fmla="*/ 221 w 252"/>
                <a:gd name="T17" fmla="*/ 94 h 270"/>
                <a:gd name="T18" fmla="*/ 210 w 252"/>
                <a:gd name="T19" fmla="*/ 73 h 270"/>
                <a:gd name="T20" fmla="*/ 198 w 252"/>
                <a:gd name="T21" fmla="*/ 52 h 270"/>
                <a:gd name="T22" fmla="*/ 198 w 252"/>
                <a:gd name="T23" fmla="*/ 52 h 270"/>
                <a:gd name="T24" fmla="*/ 182 w 252"/>
                <a:gd name="T25" fmla="*/ 38 h 270"/>
                <a:gd name="T26" fmla="*/ 166 w 252"/>
                <a:gd name="T27" fmla="*/ 25 h 270"/>
                <a:gd name="T28" fmla="*/ 150 w 252"/>
                <a:gd name="T29" fmla="*/ 15 h 270"/>
                <a:gd name="T30" fmla="*/ 136 w 252"/>
                <a:gd name="T31" fmla="*/ 8 h 270"/>
                <a:gd name="T32" fmla="*/ 119 w 252"/>
                <a:gd name="T33" fmla="*/ 4 h 270"/>
                <a:gd name="T34" fmla="*/ 102 w 252"/>
                <a:gd name="T35" fmla="*/ 0 h 270"/>
                <a:gd name="T36" fmla="*/ 85 w 252"/>
                <a:gd name="T37" fmla="*/ 0 h 270"/>
                <a:gd name="T38" fmla="*/ 71 w 252"/>
                <a:gd name="T39" fmla="*/ 2 h 270"/>
                <a:gd name="T40" fmla="*/ 56 w 252"/>
                <a:gd name="T41" fmla="*/ 4 h 270"/>
                <a:gd name="T42" fmla="*/ 41 w 252"/>
                <a:gd name="T43" fmla="*/ 8 h 270"/>
                <a:gd name="T44" fmla="*/ 41 w 252"/>
                <a:gd name="T45" fmla="*/ 8 h 270"/>
                <a:gd name="T46" fmla="*/ 39 w 252"/>
                <a:gd name="T47" fmla="*/ 10 h 270"/>
                <a:gd name="T48" fmla="*/ 35 w 252"/>
                <a:gd name="T49" fmla="*/ 13 h 270"/>
                <a:gd name="T50" fmla="*/ 30 w 252"/>
                <a:gd name="T51" fmla="*/ 18 h 270"/>
                <a:gd name="T52" fmla="*/ 25 w 252"/>
                <a:gd name="T53" fmla="*/ 27 h 270"/>
                <a:gd name="T54" fmla="*/ 18 w 252"/>
                <a:gd name="T55" fmla="*/ 36 h 270"/>
                <a:gd name="T56" fmla="*/ 12 w 252"/>
                <a:gd name="T57" fmla="*/ 46 h 270"/>
                <a:gd name="T58" fmla="*/ 5 w 252"/>
                <a:gd name="T59" fmla="*/ 57 h 270"/>
                <a:gd name="T60" fmla="*/ 1 w 252"/>
                <a:gd name="T61" fmla="*/ 69 h 270"/>
                <a:gd name="T62" fmla="*/ 0 w 252"/>
                <a:gd name="T63" fmla="*/ 82 h 270"/>
                <a:gd name="T64" fmla="*/ 0 w 252"/>
                <a:gd name="T65" fmla="*/ 94 h 2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2"/>
                <a:gd name="T100" fmla="*/ 0 h 270"/>
                <a:gd name="T101" fmla="*/ 252 w 252"/>
                <a:gd name="T102" fmla="*/ 270 h 2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2" h="270">
                  <a:moveTo>
                    <a:pt x="246" y="269"/>
                  </a:moveTo>
                  <a:lnTo>
                    <a:pt x="248" y="252"/>
                  </a:lnTo>
                  <a:lnTo>
                    <a:pt x="251" y="233"/>
                  </a:lnTo>
                  <a:lnTo>
                    <a:pt x="248" y="210"/>
                  </a:lnTo>
                  <a:lnTo>
                    <a:pt x="246" y="187"/>
                  </a:lnTo>
                  <a:lnTo>
                    <a:pt x="244" y="163"/>
                  </a:lnTo>
                  <a:lnTo>
                    <a:pt x="237" y="140"/>
                  </a:lnTo>
                  <a:lnTo>
                    <a:pt x="231" y="115"/>
                  </a:lnTo>
                  <a:lnTo>
                    <a:pt x="221" y="94"/>
                  </a:lnTo>
                  <a:lnTo>
                    <a:pt x="210" y="73"/>
                  </a:lnTo>
                  <a:lnTo>
                    <a:pt x="198" y="52"/>
                  </a:lnTo>
                  <a:lnTo>
                    <a:pt x="182" y="38"/>
                  </a:lnTo>
                  <a:lnTo>
                    <a:pt x="166" y="25"/>
                  </a:lnTo>
                  <a:lnTo>
                    <a:pt x="150" y="15"/>
                  </a:lnTo>
                  <a:lnTo>
                    <a:pt x="136" y="8"/>
                  </a:lnTo>
                  <a:lnTo>
                    <a:pt x="119" y="4"/>
                  </a:lnTo>
                  <a:lnTo>
                    <a:pt x="102" y="0"/>
                  </a:lnTo>
                  <a:lnTo>
                    <a:pt x="85" y="0"/>
                  </a:lnTo>
                  <a:lnTo>
                    <a:pt x="71" y="2"/>
                  </a:lnTo>
                  <a:lnTo>
                    <a:pt x="56" y="4"/>
                  </a:lnTo>
                  <a:lnTo>
                    <a:pt x="41" y="8"/>
                  </a:lnTo>
                  <a:lnTo>
                    <a:pt x="39" y="10"/>
                  </a:lnTo>
                  <a:lnTo>
                    <a:pt x="35" y="13"/>
                  </a:lnTo>
                  <a:lnTo>
                    <a:pt x="30" y="18"/>
                  </a:lnTo>
                  <a:lnTo>
                    <a:pt x="25" y="27"/>
                  </a:lnTo>
                  <a:lnTo>
                    <a:pt x="18" y="36"/>
                  </a:lnTo>
                  <a:lnTo>
                    <a:pt x="12" y="46"/>
                  </a:lnTo>
                  <a:lnTo>
                    <a:pt x="5" y="57"/>
                  </a:lnTo>
                  <a:lnTo>
                    <a:pt x="1" y="69"/>
                  </a:lnTo>
                  <a:lnTo>
                    <a:pt x="0" y="82"/>
                  </a:lnTo>
                  <a:lnTo>
                    <a:pt x="0" y="94"/>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49" name="Freeform 186"/>
            <p:cNvSpPr>
              <a:spLocks/>
            </p:cNvSpPr>
            <p:nvPr/>
          </p:nvSpPr>
          <p:spPr bwMode="auto">
            <a:xfrm>
              <a:off x="3291" y="1263"/>
              <a:ext cx="195" cy="218"/>
            </a:xfrm>
            <a:custGeom>
              <a:avLst/>
              <a:gdLst>
                <a:gd name="T0" fmla="*/ 194 w 195"/>
                <a:gd name="T1" fmla="*/ 217 h 218"/>
                <a:gd name="T2" fmla="*/ 194 w 195"/>
                <a:gd name="T3" fmla="*/ 195 h 218"/>
                <a:gd name="T4" fmla="*/ 189 w 195"/>
                <a:gd name="T5" fmla="*/ 169 h 218"/>
                <a:gd name="T6" fmla="*/ 183 w 195"/>
                <a:gd name="T7" fmla="*/ 143 h 218"/>
                <a:gd name="T8" fmla="*/ 173 w 195"/>
                <a:gd name="T9" fmla="*/ 116 h 218"/>
                <a:gd name="T10" fmla="*/ 160 w 195"/>
                <a:gd name="T11" fmla="*/ 86 h 218"/>
                <a:gd name="T12" fmla="*/ 141 w 195"/>
                <a:gd name="T13" fmla="*/ 61 h 218"/>
                <a:gd name="T14" fmla="*/ 120 w 195"/>
                <a:gd name="T15" fmla="*/ 38 h 218"/>
                <a:gd name="T16" fmla="*/ 90 w 195"/>
                <a:gd name="T17" fmla="*/ 19 h 218"/>
                <a:gd name="T18" fmla="*/ 59 w 195"/>
                <a:gd name="T19" fmla="*/ 6 h 218"/>
                <a:gd name="T20" fmla="*/ 19 w 195"/>
                <a:gd name="T21" fmla="*/ 0 h 218"/>
                <a:gd name="T22" fmla="*/ 19 w 195"/>
                <a:gd name="T23" fmla="*/ 0 h 218"/>
                <a:gd name="T24" fmla="*/ 19 w 195"/>
                <a:gd name="T25" fmla="*/ 2 h 218"/>
                <a:gd name="T26" fmla="*/ 17 w 195"/>
                <a:gd name="T27" fmla="*/ 6 h 218"/>
                <a:gd name="T28" fmla="*/ 15 w 195"/>
                <a:gd name="T29" fmla="*/ 13 h 218"/>
                <a:gd name="T30" fmla="*/ 10 w 195"/>
                <a:gd name="T31" fmla="*/ 21 h 218"/>
                <a:gd name="T32" fmla="*/ 8 w 195"/>
                <a:gd name="T33" fmla="*/ 29 h 218"/>
                <a:gd name="T34" fmla="*/ 4 w 195"/>
                <a:gd name="T35" fmla="*/ 42 h 218"/>
                <a:gd name="T36" fmla="*/ 2 w 195"/>
                <a:gd name="T37" fmla="*/ 52 h 218"/>
                <a:gd name="T38" fmla="*/ 0 w 195"/>
                <a:gd name="T39" fmla="*/ 67 h 218"/>
                <a:gd name="T40" fmla="*/ 0 w 195"/>
                <a:gd name="T41" fmla="*/ 80 h 218"/>
                <a:gd name="T42" fmla="*/ 0 w 195"/>
                <a:gd name="T43" fmla="*/ 93 h 218"/>
                <a:gd name="T44" fmla="*/ 194 w 195"/>
                <a:gd name="T45" fmla="*/ 217 h 2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5"/>
                <a:gd name="T70" fmla="*/ 0 h 218"/>
                <a:gd name="T71" fmla="*/ 195 w 195"/>
                <a:gd name="T72" fmla="*/ 218 h 21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5" h="218">
                  <a:moveTo>
                    <a:pt x="194" y="217"/>
                  </a:moveTo>
                  <a:lnTo>
                    <a:pt x="194" y="195"/>
                  </a:lnTo>
                  <a:lnTo>
                    <a:pt x="189" y="169"/>
                  </a:lnTo>
                  <a:lnTo>
                    <a:pt x="183" y="143"/>
                  </a:lnTo>
                  <a:lnTo>
                    <a:pt x="173" y="116"/>
                  </a:lnTo>
                  <a:lnTo>
                    <a:pt x="160" y="86"/>
                  </a:lnTo>
                  <a:lnTo>
                    <a:pt x="141" y="61"/>
                  </a:lnTo>
                  <a:lnTo>
                    <a:pt x="120" y="38"/>
                  </a:lnTo>
                  <a:lnTo>
                    <a:pt x="90" y="19"/>
                  </a:lnTo>
                  <a:lnTo>
                    <a:pt x="59" y="6"/>
                  </a:lnTo>
                  <a:lnTo>
                    <a:pt x="19" y="0"/>
                  </a:lnTo>
                  <a:lnTo>
                    <a:pt x="19" y="2"/>
                  </a:lnTo>
                  <a:lnTo>
                    <a:pt x="17" y="6"/>
                  </a:lnTo>
                  <a:lnTo>
                    <a:pt x="15" y="13"/>
                  </a:lnTo>
                  <a:lnTo>
                    <a:pt x="10" y="21"/>
                  </a:lnTo>
                  <a:lnTo>
                    <a:pt x="8" y="29"/>
                  </a:lnTo>
                  <a:lnTo>
                    <a:pt x="4" y="42"/>
                  </a:lnTo>
                  <a:lnTo>
                    <a:pt x="2" y="52"/>
                  </a:lnTo>
                  <a:lnTo>
                    <a:pt x="0" y="67"/>
                  </a:lnTo>
                  <a:lnTo>
                    <a:pt x="0" y="80"/>
                  </a:lnTo>
                  <a:lnTo>
                    <a:pt x="0" y="93"/>
                  </a:lnTo>
                  <a:lnTo>
                    <a:pt x="194" y="217"/>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50" name="Freeform 187"/>
            <p:cNvSpPr>
              <a:spLocks/>
            </p:cNvSpPr>
            <p:nvPr/>
          </p:nvSpPr>
          <p:spPr bwMode="auto">
            <a:xfrm>
              <a:off x="3291" y="1263"/>
              <a:ext cx="195" cy="218"/>
            </a:xfrm>
            <a:custGeom>
              <a:avLst/>
              <a:gdLst>
                <a:gd name="T0" fmla="*/ 194 w 195"/>
                <a:gd name="T1" fmla="*/ 217 h 218"/>
                <a:gd name="T2" fmla="*/ 194 w 195"/>
                <a:gd name="T3" fmla="*/ 195 h 218"/>
                <a:gd name="T4" fmla="*/ 189 w 195"/>
                <a:gd name="T5" fmla="*/ 169 h 218"/>
                <a:gd name="T6" fmla="*/ 183 w 195"/>
                <a:gd name="T7" fmla="*/ 143 h 218"/>
                <a:gd name="T8" fmla="*/ 173 w 195"/>
                <a:gd name="T9" fmla="*/ 116 h 218"/>
                <a:gd name="T10" fmla="*/ 160 w 195"/>
                <a:gd name="T11" fmla="*/ 86 h 218"/>
                <a:gd name="T12" fmla="*/ 141 w 195"/>
                <a:gd name="T13" fmla="*/ 61 h 218"/>
                <a:gd name="T14" fmla="*/ 120 w 195"/>
                <a:gd name="T15" fmla="*/ 38 h 218"/>
                <a:gd name="T16" fmla="*/ 90 w 195"/>
                <a:gd name="T17" fmla="*/ 19 h 218"/>
                <a:gd name="T18" fmla="*/ 59 w 195"/>
                <a:gd name="T19" fmla="*/ 6 h 218"/>
                <a:gd name="T20" fmla="*/ 19 w 195"/>
                <a:gd name="T21" fmla="*/ 0 h 218"/>
                <a:gd name="T22" fmla="*/ 19 w 195"/>
                <a:gd name="T23" fmla="*/ 0 h 218"/>
                <a:gd name="T24" fmla="*/ 19 w 195"/>
                <a:gd name="T25" fmla="*/ 2 h 218"/>
                <a:gd name="T26" fmla="*/ 17 w 195"/>
                <a:gd name="T27" fmla="*/ 6 h 218"/>
                <a:gd name="T28" fmla="*/ 15 w 195"/>
                <a:gd name="T29" fmla="*/ 13 h 218"/>
                <a:gd name="T30" fmla="*/ 10 w 195"/>
                <a:gd name="T31" fmla="*/ 21 h 218"/>
                <a:gd name="T32" fmla="*/ 8 w 195"/>
                <a:gd name="T33" fmla="*/ 29 h 218"/>
                <a:gd name="T34" fmla="*/ 4 w 195"/>
                <a:gd name="T35" fmla="*/ 42 h 218"/>
                <a:gd name="T36" fmla="*/ 2 w 195"/>
                <a:gd name="T37" fmla="*/ 52 h 218"/>
                <a:gd name="T38" fmla="*/ 0 w 195"/>
                <a:gd name="T39" fmla="*/ 67 h 218"/>
                <a:gd name="T40" fmla="*/ 0 w 195"/>
                <a:gd name="T41" fmla="*/ 80 h 218"/>
                <a:gd name="T42" fmla="*/ 0 w 195"/>
                <a:gd name="T43" fmla="*/ 93 h 2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5"/>
                <a:gd name="T67" fmla="*/ 0 h 218"/>
                <a:gd name="T68" fmla="*/ 195 w 195"/>
                <a:gd name="T69" fmla="*/ 218 h 2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5" h="218">
                  <a:moveTo>
                    <a:pt x="194" y="217"/>
                  </a:moveTo>
                  <a:lnTo>
                    <a:pt x="194" y="195"/>
                  </a:lnTo>
                  <a:lnTo>
                    <a:pt x="189" y="169"/>
                  </a:lnTo>
                  <a:lnTo>
                    <a:pt x="183" y="143"/>
                  </a:lnTo>
                  <a:lnTo>
                    <a:pt x="173" y="116"/>
                  </a:lnTo>
                  <a:lnTo>
                    <a:pt x="160" y="86"/>
                  </a:lnTo>
                  <a:lnTo>
                    <a:pt x="141" y="61"/>
                  </a:lnTo>
                  <a:lnTo>
                    <a:pt x="120" y="38"/>
                  </a:lnTo>
                  <a:lnTo>
                    <a:pt x="90" y="19"/>
                  </a:lnTo>
                  <a:lnTo>
                    <a:pt x="59" y="6"/>
                  </a:lnTo>
                  <a:lnTo>
                    <a:pt x="19" y="0"/>
                  </a:lnTo>
                  <a:lnTo>
                    <a:pt x="19" y="2"/>
                  </a:lnTo>
                  <a:lnTo>
                    <a:pt x="17" y="6"/>
                  </a:lnTo>
                  <a:lnTo>
                    <a:pt x="15" y="13"/>
                  </a:lnTo>
                  <a:lnTo>
                    <a:pt x="10" y="21"/>
                  </a:lnTo>
                  <a:lnTo>
                    <a:pt x="8" y="29"/>
                  </a:lnTo>
                  <a:lnTo>
                    <a:pt x="4" y="42"/>
                  </a:lnTo>
                  <a:lnTo>
                    <a:pt x="2" y="52"/>
                  </a:lnTo>
                  <a:lnTo>
                    <a:pt x="0" y="67"/>
                  </a:lnTo>
                  <a:lnTo>
                    <a:pt x="0" y="80"/>
                  </a:lnTo>
                  <a:lnTo>
                    <a:pt x="0" y="93"/>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51" name="Freeform 188"/>
            <p:cNvSpPr>
              <a:spLocks/>
            </p:cNvSpPr>
            <p:nvPr/>
          </p:nvSpPr>
          <p:spPr bwMode="auto">
            <a:xfrm>
              <a:off x="3204" y="1200"/>
              <a:ext cx="195" cy="224"/>
            </a:xfrm>
            <a:custGeom>
              <a:avLst/>
              <a:gdLst>
                <a:gd name="T0" fmla="*/ 194 w 195"/>
                <a:gd name="T1" fmla="*/ 223 h 224"/>
                <a:gd name="T2" fmla="*/ 189 w 195"/>
                <a:gd name="T3" fmla="*/ 204 h 224"/>
                <a:gd name="T4" fmla="*/ 184 w 195"/>
                <a:gd name="T5" fmla="*/ 181 h 224"/>
                <a:gd name="T6" fmla="*/ 173 w 195"/>
                <a:gd name="T7" fmla="*/ 158 h 224"/>
                <a:gd name="T8" fmla="*/ 160 w 195"/>
                <a:gd name="T9" fmla="*/ 130 h 224"/>
                <a:gd name="T10" fmla="*/ 145 w 195"/>
                <a:gd name="T11" fmla="*/ 105 h 224"/>
                <a:gd name="T12" fmla="*/ 126 w 195"/>
                <a:gd name="T13" fmla="*/ 80 h 224"/>
                <a:gd name="T14" fmla="*/ 103 w 195"/>
                <a:gd name="T15" fmla="*/ 57 h 224"/>
                <a:gd name="T16" fmla="*/ 78 w 195"/>
                <a:gd name="T17" fmla="*/ 34 h 224"/>
                <a:gd name="T18" fmla="*/ 46 w 195"/>
                <a:gd name="T19" fmla="*/ 14 h 224"/>
                <a:gd name="T20" fmla="*/ 12 w 195"/>
                <a:gd name="T21" fmla="*/ 0 h 224"/>
                <a:gd name="T22" fmla="*/ 12 w 195"/>
                <a:gd name="T23" fmla="*/ 0 h 224"/>
                <a:gd name="T24" fmla="*/ 12 w 195"/>
                <a:gd name="T25" fmla="*/ 2 h 224"/>
                <a:gd name="T26" fmla="*/ 9 w 195"/>
                <a:gd name="T27" fmla="*/ 6 h 224"/>
                <a:gd name="T28" fmla="*/ 6 w 195"/>
                <a:gd name="T29" fmla="*/ 14 h 224"/>
                <a:gd name="T30" fmla="*/ 4 w 195"/>
                <a:gd name="T31" fmla="*/ 27 h 224"/>
                <a:gd name="T32" fmla="*/ 2 w 195"/>
                <a:gd name="T33" fmla="*/ 41 h 224"/>
                <a:gd name="T34" fmla="*/ 0 w 195"/>
                <a:gd name="T35" fmla="*/ 57 h 224"/>
                <a:gd name="T36" fmla="*/ 0 w 195"/>
                <a:gd name="T37" fmla="*/ 73 h 224"/>
                <a:gd name="T38" fmla="*/ 0 w 195"/>
                <a:gd name="T39" fmla="*/ 90 h 224"/>
                <a:gd name="T40" fmla="*/ 4 w 195"/>
                <a:gd name="T41" fmla="*/ 109 h 224"/>
                <a:gd name="T42" fmla="*/ 8 w 195"/>
                <a:gd name="T43" fmla="*/ 126 h 224"/>
                <a:gd name="T44" fmla="*/ 194 w 195"/>
                <a:gd name="T45" fmla="*/ 223 h 22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5"/>
                <a:gd name="T70" fmla="*/ 0 h 224"/>
                <a:gd name="T71" fmla="*/ 195 w 195"/>
                <a:gd name="T72" fmla="*/ 224 h 22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5" h="224">
                  <a:moveTo>
                    <a:pt x="194" y="223"/>
                  </a:moveTo>
                  <a:lnTo>
                    <a:pt x="189" y="204"/>
                  </a:lnTo>
                  <a:lnTo>
                    <a:pt x="184" y="181"/>
                  </a:lnTo>
                  <a:lnTo>
                    <a:pt x="173" y="158"/>
                  </a:lnTo>
                  <a:lnTo>
                    <a:pt x="160" y="130"/>
                  </a:lnTo>
                  <a:lnTo>
                    <a:pt x="145" y="105"/>
                  </a:lnTo>
                  <a:lnTo>
                    <a:pt x="126" y="80"/>
                  </a:lnTo>
                  <a:lnTo>
                    <a:pt x="103" y="57"/>
                  </a:lnTo>
                  <a:lnTo>
                    <a:pt x="78" y="34"/>
                  </a:lnTo>
                  <a:lnTo>
                    <a:pt x="46" y="14"/>
                  </a:lnTo>
                  <a:lnTo>
                    <a:pt x="12" y="0"/>
                  </a:lnTo>
                  <a:lnTo>
                    <a:pt x="12" y="2"/>
                  </a:lnTo>
                  <a:lnTo>
                    <a:pt x="9" y="6"/>
                  </a:lnTo>
                  <a:lnTo>
                    <a:pt x="6" y="14"/>
                  </a:lnTo>
                  <a:lnTo>
                    <a:pt x="4" y="27"/>
                  </a:lnTo>
                  <a:lnTo>
                    <a:pt x="2" y="41"/>
                  </a:lnTo>
                  <a:lnTo>
                    <a:pt x="0" y="57"/>
                  </a:lnTo>
                  <a:lnTo>
                    <a:pt x="0" y="73"/>
                  </a:lnTo>
                  <a:lnTo>
                    <a:pt x="0" y="90"/>
                  </a:lnTo>
                  <a:lnTo>
                    <a:pt x="4" y="109"/>
                  </a:lnTo>
                  <a:lnTo>
                    <a:pt x="8" y="126"/>
                  </a:lnTo>
                  <a:lnTo>
                    <a:pt x="194" y="223"/>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52" name="Freeform 189"/>
            <p:cNvSpPr>
              <a:spLocks/>
            </p:cNvSpPr>
            <p:nvPr/>
          </p:nvSpPr>
          <p:spPr bwMode="auto">
            <a:xfrm>
              <a:off x="3204" y="1200"/>
              <a:ext cx="195" cy="224"/>
            </a:xfrm>
            <a:custGeom>
              <a:avLst/>
              <a:gdLst>
                <a:gd name="T0" fmla="*/ 194 w 195"/>
                <a:gd name="T1" fmla="*/ 223 h 224"/>
                <a:gd name="T2" fmla="*/ 189 w 195"/>
                <a:gd name="T3" fmla="*/ 204 h 224"/>
                <a:gd name="T4" fmla="*/ 184 w 195"/>
                <a:gd name="T5" fmla="*/ 181 h 224"/>
                <a:gd name="T6" fmla="*/ 173 w 195"/>
                <a:gd name="T7" fmla="*/ 158 h 224"/>
                <a:gd name="T8" fmla="*/ 160 w 195"/>
                <a:gd name="T9" fmla="*/ 130 h 224"/>
                <a:gd name="T10" fmla="*/ 145 w 195"/>
                <a:gd name="T11" fmla="*/ 105 h 224"/>
                <a:gd name="T12" fmla="*/ 126 w 195"/>
                <a:gd name="T13" fmla="*/ 80 h 224"/>
                <a:gd name="T14" fmla="*/ 103 w 195"/>
                <a:gd name="T15" fmla="*/ 57 h 224"/>
                <a:gd name="T16" fmla="*/ 78 w 195"/>
                <a:gd name="T17" fmla="*/ 34 h 224"/>
                <a:gd name="T18" fmla="*/ 46 w 195"/>
                <a:gd name="T19" fmla="*/ 14 h 224"/>
                <a:gd name="T20" fmla="*/ 12 w 195"/>
                <a:gd name="T21" fmla="*/ 0 h 224"/>
                <a:gd name="T22" fmla="*/ 12 w 195"/>
                <a:gd name="T23" fmla="*/ 0 h 224"/>
                <a:gd name="T24" fmla="*/ 12 w 195"/>
                <a:gd name="T25" fmla="*/ 2 h 224"/>
                <a:gd name="T26" fmla="*/ 9 w 195"/>
                <a:gd name="T27" fmla="*/ 6 h 224"/>
                <a:gd name="T28" fmla="*/ 6 w 195"/>
                <a:gd name="T29" fmla="*/ 14 h 224"/>
                <a:gd name="T30" fmla="*/ 4 w 195"/>
                <a:gd name="T31" fmla="*/ 27 h 224"/>
                <a:gd name="T32" fmla="*/ 2 w 195"/>
                <a:gd name="T33" fmla="*/ 41 h 224"/>
                <a:gd name="T34" fmla="*/ 0 w 195"/>
                <a:gd name="T35" fmla="*/ 57 h 224"/>
                <a:gd name="T36" fmla="*/ 0 w 195"/>
                <a:gd name="T37" fmla="*/ 73 h 224"/>
                <a:gd name="T38" fmla="*/ 0 w 195"/>
                <a:gd name="T39" fmla="*/ 90 h 224"/>
                <a:gd name="T40" fmla="*/ 4 w 195"/>
                <a:gd name="T41" fmla="*/ 109 h 224"/>
                <a:gd name="T42" fmla="*/ 8 w 195"/>
                <a:gd name="T43" fmla="*/ 126 h 2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5"/>
                <a:gd name="T67" fmla="*/ 0 h 224"/>
                <a:gd name="T68" fmla="*/ 195 w 195"/>
                <a:gd name="T69" fmla="*/ 224 h 2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5" h="224">
                  <a:moveTo>
                    <a:pt x="194" y="223"/>
                  </a:moveTo>
                  <a:lnTo>
                    <a:pt x="189" y="204"/>
                  </a:lnTo>
                  <a:lnTo>
                    <a:pt x="184" y="181"/>
                  </a:lnTo>
                  <a:lnTo>
                    <a:pt x="173" y="158"/>
                  </a:lnTo>
                  <a:lnTo>
                    <a:pt x="160" y="130"/>
                  </a:lnTo>
                  <a:lnTo>
                    <a:pt x="145" y="105"/>
                  </a:lnTo>
                  <a:lnTo>
                    <a:pt x="126" y="80"/>
                  </a:lnTo>
                  <a:lnTo>
                    <a:pt x="103" y="57"/>
                  </a:lnTo>
                  <a:lnTo>
                    <a:pt x="78" y="34"/>
                  </a:lnTo>
                  <a:lnTo>
                    <a:pt x="46" y="14"/>
                  </a:lnTo>
                  <a:lnTo>
                    <a:pt x="12" y="0"/>
                  </a:lnTo>
                  <a:lnTo>
                    <a:pt x="12" y="2"/>
                  </a:lnTo>
                  <a:lnTo>
                    <a:pt x="9" y="6"/>
                  </a:lnTo>
                  <a:lnTo>
                    <a:pt x="6" y="14"/>
                  </a:lnTo>
                  <a:lnTo>
                    <a:pt x="4" y="27"/>
                  </a:lnTo>
                  <a:lnTo>
                    <a:pt x="2" y="41"/>
                  </a:lnTo>
                  <a:lnTo>
                    <a:pt x="0" y="57"/>
                  </a:lnTo>
                  <a:lnTo>
                    <a:pt x="0" y="73"/>
                  </a:lnTo>
                  <a:lnTo>
                    <a:pt x="0" y="90"/>
                  </a:lnTo>
                  <a:lnTo>
                    <a:pt x="4" y="109"/>
                  </a:lnTo>
                  <a:lnTo>
                    <a:pt x="8" y="126"/>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53" name="Freeform 190"/>
            <p:cNvSpPr>
              <a:spLocks/>
            </p:cNvSpPr>
            <p:nvPr/>
          </p:nvSpPr>
          <p:spPr bwMode="auto">
            <a:xfrm>
              <a:off x="3044" y="1194"/>
              <a:ext cx="233" cy="163"/>
            </a:xfrm>
            <a:custGeom>
              <a:avLst/>
              <a:gdLst>
                <a:gd name="T0" fmla="*/ 232 w 233"/>
                <a:gd name="T1" fmla="*/ 162 h 163"/>
                <a:gd name="T2" fmla="*/ 225 w 233"/>
                <a:gd name="T3" fmla="*/ 146 h 163"/>
                <a:gd name="T4" fmla="*/ 221 w 233"/>
                <a:gd name="T5" fmla="*/ 129 h 163"/>
                <a:gd name="T6" fmla="*/ 213 w 233"/>
                <a:gd name="T7" fmla="*/ 116 h 163"/>
                <a:gd name="T8" fmla="*/ 206 w 233"/>
                <a:gd name="T9" fmla="*/ 102 h 163"/>
                <a:gd name="T10" fmla="*/ 200 w 233"/>
                <a:gd name="T11" fmla="*/ 90 h 163"/>
                <a:gd name="T12" fmla="*/ 192 w 233"/>
                <a:gd name="T13" fmla="*/ 78 h 163"/>
                <a:gd name="T14" fmla="*/ 181 w 233"/>
                <a:gd name="T15" fmla="*/ 67 h 163"/>
                <a:gd name="T16" fmla="*/ 170 w 233"/>
                <a:gd name="T17" fmla="*/ 59 h 163"/>
                <a:gd name="T18" fmla="*/ 160 w 233"/>
                <a:gd name="T19" fmla="*/ 51 h 163"/>
                <a:gd name="T20" fmla="*/ 147 w 233"/>
                <a:gd name="T21" fmla="*/ 42 h 163"/>
                <a:gd name="T22" fmla="*/ 147 w 233"/>
                <a:gd name="T23" fmla="*/ 42 h 163"/>
                <a:gd name="T24" fmla="*/ 133 w 233"/>
                <a:gd name="T25" fmla="*/ 34 h 163"/>
                <a:gd name="T26" fmla="*/ 118 w 233"/>
                <a:gd name="T27" fmla="*/ 27 h 163"/>
                <a:gd name="T28" fmla="*/ 105 w 233"/>
                <a:gd name="T29" fmla="*/ 21 h 163"/>
                <a:gd name="T30" fmla="*/ 91 w 233"/>
                <a:gd name="T31" fmla="*/ 15 h 163"/>
                <a:gd name="T32" fmla="*/ 75 w 233"/>
                <a:gd name="T33" fmla="*/ 11 h 163"/>
                <a:gd name="T34" fmla="*/ 61 w 233"/>
                <a:gd name="T35" fmla="*/ 6 h 163"/>
                <a:gd name="T36" fmla="*/ 46 w 233"/>
                <a:gd name="T37" fmla="*/ 4 h 163"/>
                <a:gd name="T38" fmla="*/ 34 w 233"/>
                <a:gd name="T39" fmla="*/ 2 h 163"/>
                <a:gd name="T40" fmla="*/ 19 w 233"/>
                <a:gd name="T41" fmla="*/ 2 h 163"/>
                <a:gd name="T42" fmla="*/ 4 w 233"/>
                <a:gd name="T43" fmla="*/ 0 h 163"/>
                <a:gd name="T44" fmla="*/ 4 w 233"/>
                <a:gd name="T45" fmla="*/ 0 h 163"/>
                <a:gd name="T46" fmla="*/ 4 w 233"/>
                <a:gd name="T47" fmla="*/ 2 h 163"/>
                <a:gd name="T48" fmla="*/ 4 w 233"/>
                <a:gd name="T49" fmla="*/ 6 h 163"/>
                <a:gd name="T50" fmla="*/ 2 w 233"/>
                <a:gd name="T51" fmla="*/ 13 h 163"/>
                <a:gd name="T52" fmla="*/ 0 w 233"/>
                <a:gd name="T53" fmla="*/ 21 h 163"/>
                <a:gd name="T54" fmla="*/ 0 w 233"/>
                <a:gd name="T55" fmla="*/ 32 h 163"/>
                <a:gd name="T56" fmla="*/ 0 w 233"/>
                <a:gd name="T57" fmla="*/ 42 h 163"/>
                <a:gd name="T58" fmla="*/ 0 w 233"/>
                <a:gd name="T59" fmla="*/ 53 h 163"/>
                <a:gd name="T60" fmla="*/ 2 w 233"/>
                <a:gd name="T61" fmla="*/ 66 h 163"/>
                <a:gd name="T62" fmla="*/ 4 w 233"/>
                <a:gd name="T63" fmla="*/ 76 h 163"/>
                <a:gd name="T64" fmla="*/ 8 w 233"/>
                <a:gd name="T65" fmla="*/ 87 h 163"/>
                <a:gd name="T66" fmla="*/ 232 w 233"/>
                <a:gd name="T67" fmla="*/ 162 h 1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3"/>
                <a:gd name="T103" fmla="*/ 0 h 163"/>
                <a:gd name="T104" fmla="*/ 233 w 233"/>
                <a:gd name="T105" fmla="*/ 163 h 16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3" h="163">
                  <a:moveTo>
                    <a:pt x="232" y="162"/>
                  </a:moveTo>
                  <a:lnTo>
                    <a:pt x="225" y="146"/>
                  </a:lnTo>
                  <a:lnTo>
                    <a:pt x="221" y="129"/>
                  </a:lnTo>
                  <a:lnTo>
                    <a:pt x="213" y="116"/>
                  </a:lnTo>
                  <a:lnTo>
                    <a:pt x="206" y="102"/>
                  </a:lnTo>
                  <a:lnTo>
                    <a:pt x="200" y="90"/>
                  </a:lnTo>
                  <a:lnTo>
                    <a:pt x="192" y="78"/>
                  </a:lnTo>
                  <a:lnTo>
                    <a:pt x="181" y="67"/>
                  </a:lnTo>
                  <a:lnTo>
                    <a:pt x="170" y="59"/>
                  </a:lnTo>
                  <a:lnTo>
                    <a:pt x="160" y="51"/>
                  </a:lnTo>
                  <a:lnTo>
                    <a:pt x="147" y="42"/>
                  </a:lnTo>
                  <a:lnTo>
                    <a:pt x="133" y="34"/>
                  </a:lnTo>
                  <a:lnTo>
                    <a:pt x="118" y="27"/>
                  </a:lnTo>
                  <a:lnTo>
                    <a:pt x="105" y="21"/>
                  </a:lnTo>
                  <a:lnTo>
                    <a:pt x="91" y="15"/>
                  </a:lnTo>
                  <a:lnTo>
                    <a:pt x="75" y="11"/>
                  </a:lnTo>
                  <a:lnTo>
                    <a:pt x="61" y="6"/>
                  </a:lnTo>
                  <a:lnTo>
                    <a:pt x="46" y="4"/>
                  </a:lnTo>
                  <a:lnTo>
                    <a:pt x="34" y="2"/>
                  </a:lnTo>
                  <a:lnTo>
                    <a:pt x="19" y="2"/>
                  </a:lnTo>
                  <a:lnTo>
                    <a:pt x="4" y="0"/>
                  </a:lnTo>
                  <a:lnTo>
                    <a:pt x="4" y="2"/>
                  </a:lnTo>
                  <a:lnTo>
                    <a:pt x="4" y="6"/>
                  </a:lnTo>
                  <a:lnTo>
                    <a:pt x="2" y="13"/>
                  </a:lnTo>
                  <a:lnTo>
                    <a:pt x="0" y="21"/>
                  </a:lnTo>
                  <a:lnTo>
                    <a:pt x="0" y="32"/>
                  </a:lnTo>
                  <a:lnTo>
                    <a:pt x="0" y="42"/>
                  </a:lnTo>
                  <a:lnTo>
                    <a:pt x="0" y="53"/>
                  </a:lnTo>
                  <a:lnTo>
                    <a:pt x="2" y="66"/>
                  </a:lnTo>
                  <a:lnTo>
                    <a:pt x="4" y="76"/>
                  </a:lnTo>
                  <a:lnTo>
                    <a:pt x="8" y="87"/>
                  </a:lnTo>
                  <a:lnTo>
                    <a:pt x="232" y="162"/>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54" name="Freeform 191"/>
            <p:cNvSpPr>
              <a:spLocks/>
            </p:cNvSpPr>
            <p:nvPr/>
          </p:nvSpPr>
          <p:spPr bwMode="auto">
            <a:xfrm>
              <a:off x="3044" y="1194"/>
              <a:ext cx="233" cy="163"/>
            </a:xfrm>
            <a:custGeom>
              <a:avLst/>
              <a:gdLst>
                <a:gd name="T0" fmla="*/ 232 w 233"/>
                <a:gd name="T1" fmla="*/ 162 h 163"/>
                <a:gd name="T2" fmla="*/ 225 w 233"/>
                <a:gd name="T3" fmla="*/ 146 h 163"/>
                <a:gd name="T4" fmla="*/ 221 w 233"/>
                <a:gd name="T5" fmla="*/ 129 h 163"/>
                <a:gd name="T6" fmla="*/ 213 w 233"/>
                <a:gd name="T7" fmla="*/ 116 h 163"/>
                <a:gd name="T8" fmla="*/ 206 w 233"/>
                <a:gd name="T9" fmla="*/ 102 h 163"/>
                <a:gd name="T10" fmla="*/ 200 w 233"/>
                <a:gd name="T11" fmla="*/ 90 h 163"/>
                <a:gd name="T12" fmla="*/ 192 w 233"/>
                <a:gd name="T13" fmla="*/ 78 h 163"/>
                <a:gd name="T14" fmla="*/ 181 w 233"/>
                <a:gd name="T15" fmla="*/ 67 h 163"/>
                <a:gd name="T16" fmla="*/ 170 w 233"/>
                <a:gd name="T17" fmla="*/ 59 h 163"/>
                <a:gd name="T18" fmla="*/ 160 w 233"/>
                <a:gd name="T19" fmla="*/ 51 h 163"/>
                <a:gd name="T20" fmla="*/ 147 w 233"/>
                <a:gd name="T21" fmla="*/ 42 h 163"/>
                <a:gd name="T22" fmla="*/ 147 w 233"/>
                <a:gd name="T23" fmla="*/ 42 h 163"/>
                <a:gd name="T24" fmla="*/ 133 w 233"/>
                <a:gd name="T25" fmla="*/ 34 h 163"/>
                <a:gd name="T26" fmla="*/ 118 w 233"/>
                <a:gd name="T27" fmla="*/ 27 h 163"/>
                <a:gd name="T28" fmla="*/ 105 w 233"/>
                <a:gd name="T29" fmla="*/ 21 h 163"/>
                <a:gd name="T30" fmla="*/ 91 w 233"/>
                <a:gd name="T31" fmla="*/ 15 h 163"/>
                <a:gd name="T32" fmla="*/ 75 w 233"/>
                <a:gd name="T33" fmla="*/ 11 h 163"/>
                <a:gd name="T34" fmla="*/ 61 w 233"/>
                <a:gd name="T35" fmla="*/ 6 h 163"/>
                <a:gd name="T36" fmla="*/ 46 w 233"/>
                <a:gd name="T37" fmla="*/ 4 h 163"/>
                <a:gd name="T38" fmla="*/ 34 w 233"/>
                <a:gd name="T39" fmla="*/ 2 h 163"/>
                <a:gd name="T40" fmla="*/ 19 w 233"/>
                <a:gd name="T41" fmla="*/ 2 h 163"/>
                <a:gd name="T42" fmla="*/ 4 w 233"/>
                <a:gd name="T43" fmla="*/ 0 h 163"/>
                <a:gd name="T44" fmla="*/ 4 w 233"/>
                <a:gd name="T45" fmla="*/ 0 h 163"/>
                <a:gd name="T46" fmla="*/ 4 w 233"/>
                <a:gd name="T47" fmla="*/ 2 h 163"/>
                <a:gd name="T48" fmla="*/ 4 w 233"/>
                <a:gd name="T49" fmla="*/ 6 h 163"/>
                <a:gd name="T50" fmla="*/ 2 w 233"/>
                <a:gd name="T51" fmla="*/ 13 h 163"/>
                <a:gd name="T52" fmla="*/ 0 w 233"/>
                <a:gd name="T53" fmla="*/ 21 h 163"/>
                <a:gd name="T54" fmla="*/ 0 w 233"/>
                <a:gd name="T55" fmla="*/ 32 h 163"/>
                <a:gd name="T56" fmla="*/ 0 w 233"/>
                <a:gd name="T57" fmla="*/ 42 h 163"/>
                <a:gd name="T58" fmla="*/ 0 w 233"/>
                <a:gd name="T59" fmla="*/ 53 h 163"/>
                <a:gd name="T60" fmla="*/ 2 w 233"/>
                <a:gd name="T61" fmla="*/ 66 h 163"/>
                <a:gd name="T62" fmla="*/ 4 w 233"/>
                <a:gd name="T63" fmla="*/ 76 h 163"/>
                <a:gd name="T64" fmla="*/ 8 w 233"/>
                <a:gd name="T65" fmla="*/ 87 h 1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3"/>
                <a:gd name="T100" fmla="*/ 0 h 163"/>
                <a:gd name="T101" fmla="*/ 233 w 233"/>
                <a:gd name="T102" fmla="*/ 163 h 1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3" h="163">
                  <a:moveTo>
                    <a:pt x="232" y="162"/>
                  </a:moveTo>
                  <a:lnTo>
                    <a:pt x="225" y="146"/>
                  </a:lnTo>
                  <a:lnTo>
                    <a:pt x="221" y="129"/>
                  </a:lnTo>
                  <a:lnTo>
                    <a:pt x="213" y="116"/>
                  </a:lnTo>
                  <a:lnTo>
                    <a:pt x="206" y="102"/>
                  </a:lnTo>
                  <a:lnTo>
                    <a:pt x="200" y="90"/>
                  </a:lnTo>
                  <a:lnTo>
                    <a:pt x="192" y="78"/>
                  </a:lnTo>
                  <a:lnTo>
                    <a:pt x="181" y="67"/>
                  </a:lnTo>
                  <a:lnTo>
                    <a:pt x="170" y="59"/>
                  </a:lnTo>
                  <a:lnTo>
                    <a:pt x="160" y="51"/>
                  </a:lnTo>
                  <a:lnTo>
                    <a:pt x="147" y="42"/>
                  </a:lnTo>
                  <a:lnTo>
                    <a:pt x="133" y="34"/>
                  </a:lnTo>
                  <a:lnTo>
                    <a:pt x="118" y="27"/>
                  </a:lnTo>
                  <a:lnTo>
                    <a:pt x="105" y="21"/>
                  </a:lnTo>
                  <a:lnTo>
                    <a:pt x="91" y="15"/>
                  </a:lnTo>
                  <a:lnTo>
                    <a:pt x="75" y="11"/>
                  </a:lnTo>
                  <a:lnTo>
                    <a:pt x="61" y="6"/>
                  </a:lnTo>
                  <a:lnTo>
                    <a:pt x="46" y="4"/>
                  </a:lnTo>
                  <a:lnTo>
                    <a:pt x="34" y="2"/>
                  </a:lnTo>
                  <a:lnTo>
                    <a:pt x="19" y="2"/>
                  </a:lnTo>
                  <a:lnTo>
                    <a:pt x="4" y="0"/>
                  </a:lnTo>
                  <a:lnTo>
                    <a:pt x="4" y="2"/>
                  </a:lnTo>
                  <a:lnTo>
                    <a:pt x="4" y="6"/>
                  </a:lnTo>
                  <a:lnTo>
                    <a:pt x="2" y="13"/>
                  </a:lnTo>
                  <a:lnTo>
                    <a:pt x="0" y="21"/>
                  </a:lnTo>
                  <a:lnTo>
                    <a:pt x="0" y="32"/>
                  </a:lnTo>
                  <a:lnTo>
                    <a:pt x="0" y="42"/>
                  </a:lnTo>
                  <a:lnTo>
                    <a:pt x="0" y="53"/>
                  </a:lnTo>
                  <a:lnTo>
                    <a:pt x="2" y="66"/>
                  </a:lnTo>
                  <a:lnTo>
                    <a:pt x="4" y="76"/>
                  </a:lnTo>
                  <a:lnTo>
                    <a:pt x="8" y="87"/>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55" name="Freeform 192"/>
            <p:cNvSpPr>
              <a:spLocks/>
            </p:cNvSpPr>
            <p:nvPr/>
          </p:nvSpPr>
          <p:spPr bwMode="auto">
            <a:xfrm>
              <a:off x="1907" y="2181"/>
              <a:ext cx="121" cy="234"/>
            </a:xfrm>
            <a:custGeom>
              <a:avLst/>
              <a:gdLst>
                <a:gd name="T0" fmla="*/ 120 w 121"/>
                <a:gd name="T1" fmla="*/ 233 h 234"/>
                <a:gd name="T2" fmla="*/ 103 w 121"/>
                <a:gd name="T3" fmla="*/ 218 h 234"/>
                <a:gd name="T4" fmla="*/ 85 w 121"/>
                <a:gd name="T5" fmla="*/ 204 h 234"/>
                <a:gd name="T6" fmla="*/ 67 w 121"/>
                <a:gd name="T7" fmla="*/ 189 h 234"/>
                <a:gd name="T8" fmla="*/ 50 w 121"/>
                <a:gd name="T9" fmla="*/ 172 h 234"/>
                <a:gd name="T10" fmla="*/ 33 w 121"/>
                <a:gd name="T11" fmla="*/ 153 h 234"/>
                <a:gd name="T12" fmla="*/ 20 w 121"/>
                <a:gd name="T13" fmla="*/ 131 h 234"/>
                <a:gd name="T14" fmla="*/ 9 w 121"/>
                <a:gd name="T15" fmla="*/ 106 h 234"/>
                <a:gd name="T16" fmla="*/ 2 w 121"/>
                <a:gd name="T17" fmla="*/ 80 h 234"/>
                <a:gd name="T18" fmla="*/ 0 w 121"/>
                <a:gd name="T19" fmla="*/ 48 h 234"/>
                <a:gd name="T20" fmla="*/ 0 w 121"/>
                <a:gd name="T21" fmla="*/ 12 h 234"/>
                <a:gd name="T22" fmla="*/ 0 w 121"/>
                <a:gd name="T23" fmla="*/ 12 h 234"/>
                <a:gd name="T24" fmla="*/ 2 w 121"/>
                <a:gd name="T25" fmla="*/ 12 h 234"/>
                <a:gd name="T26" fmla="*/ 7 w 121"/>
                <a:gd name="T27" fmla="*/ 9 h 234"/>
                <a:gd name="T28" fmla="*/ 16 w 121"/>
                <a:gd name="T29" fmla="*/ 6 h 234"/>
                <a:gd name="T30" fmla="*/ 27 w 121"/>
                <a:gd name="T31" fmla="*/ 4 h 234"/>
                <a:gd name="T32" fmla="*/ 41 w 121"/>
                <a:gd name="T33" fmla="*/ 2 h 234"/>
                <a:gd name="T34" fmla="*/ 53 w 121"/>
                <a:gd name="T35" fmla="*/ 0 h 234"/>
                <a:gd name="T36" fmla="*/ 71 w 121"/>
                <a:gd name="T37" fmla="*/ 0 h 234"/>
                <a:gd name="T38" fmla="*/ 85 w 121"/>
                <a:gd name="T39" fmla="*/ 4 h 234"/>
                <a:gd name="T40" fmla="*/ 101 w 121"/>
                <a:gd name="T41" fmla="*/ 9 h 234"/>
                <a:gd name="T42" fmla="*/ 115 w 121"/>
                <a:gd name="T43" fmla="*/ 20 h 234"/>
                <a:gd name="T44" fmla="*/ 120 w 121"/>
                <a:gd name="T45" fmla="*/ 233 h 2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1"/>
                <a:gd name="T70" fmla="*/ 0 h 234"/>
                <a:gd name="T71" fmla="*/ 121 w 121"/>
                <a:gd name="T72" fmla="*/ 234 h 23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1" h="234">
                  <a:moveTo>
                    <a:pt x="120" y="233"/>
                  </a:moveTo>
                  <a:lnTo>
                    <a:pt x="103" y="218"/>
                  </a:lnTo>
                  <a:lnTo>
                    <a:pt x="85" y="204"/>
                  </a:lnTo>
                  <a:lnTo>
                    <a:pt x="67" y="189"/>
                  </a:lnTo>
                  <a:lnTo>
                    <a:pt x="50" y="172"/>
                  </a:lnTo>
                  <a:lnTo>
                    <a:pt x="33" y="153"/>
                  </a:lnTo>
                  <a:lnTo>
                    <a:pt x="20" y="131"/>
                  </a:lnTo>
                  <a:lnTo>
                    <a:pt x="9" y="106"/>
                  </a:lnTo>
                  <a:lnTo>
                    <a:pt x="2" y="80"/>
                  </a:lnTo>
                  <a:lnTo>
                    <a:pt x="0" y="48"/>
                  </a:lnTo>
                  <a:lnTo>
                    <a:pt x="0" y="12"/>
                  </a:lnTo>
                  <a:lnTo>
                    <a:pt x="2" y="12"/>
                  </a:lnTo>
                  <a:lnTo>
                    <a:pt x="7" y="9"/>
                  </a:lnTo>
                  <a:lnTo>
                    <a:pt x="16" y="6"/>
                  </a:lnTo>
                  <a:lnTo>
                    <a:pt x="27" y="4"/>
                  </a:lnTo>
                  <a:lnTo>
                    <a:pt x="41" y="2"/>
                  </a:lnTo>
                  <a:lnTo>
                    <a:pt x="53" y="0"/>
                  </a:lnTo>
                  <a:lnTo>
                    <a:pt x="71" y="0"/>
                  </a:lnTo>
                  <a:lnTo>
                    <a:pt x="85" y="4"/>
                  </a:lnTo>
                  <a:lnTo>
                    <a:pt x="101" y="9"/>
                  </a:lnTo>
                  <a:lnTo>
                    <a:pt x="115" y="20"/>
                  </a:lnTo>
                  <a:lnTo>
                    <a:pt x="120" y="233"/>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56" name="Freeform 193"/>
            <p:cNvSpPr>
              <a:spLocks/>
            </p:cNvSpPr>
            <p:nvPr/>
          </p:nvSpPr>
          <p:spPr bwMode="auto">
            <a:xfrm>
              <a:off x="1907" y="2181"/>
              <a:ext cx="121" cy="234"/>
            </a:xfrm>
            <a:custGeom>
              <a:avLst/>
              <a:gdLst>
                <a:gd name="T0" fmla="*/ 120 w 121"/>
                <a:gd name="T1" fmla="*/ 233 h 234"/>
                <a:gd name="T2" fmla="*/ 103 w 121"/>
                <a:gd name="T3" fmla="*/ 218 h 234"/>
                <a:gd name="T4" fmla="*/ 85 w 121"/>
                <a:gd name="T5" fmla="*/ 204 h 234"/>
                <a:gd name="T6" fmla="*/ 67 w 121"/>
                <a:gd name="T7" fmla="*/ 189 h 234"/>
                <a:gd name="T8" fmla="*/ 50 w 121"/>
                <a:gd name="T9" fmla="*/ 172 h 234"/>
                <a:gd name="T10" fmla="*/ 33 w 121"/>
                <a:gd name="T11" fmla="*/ 153 h 234"/>
                <a:gd name="T12" fmla="*/ 20 w 121"/>
                <a:gd name="T13" fmla="*/ 131 h 234"/>
                <a:gd name="T14" fmla="*/ 9 w 121"/>
                <a:gd name="T15" fmla="*/ 106 h 234"/>
                <a:gd name="T16" fmla="*/ 2 w 121"/>
                <a:gd name="T17" fmla="*/ 80 h 234"/>
                <a:gd name="T18" fmla="*/ 0 w 121"/>
                <a:gd name="T19" fmla="*/ 48 h 234"/>
                <a:gd name="T20" fmla="*/ 0 w 121"/>
                <a:gd name="T21" fmla="*/ 12 h 234"/>
                <a:gd name="T22" fmla="*/ 0 w 121"/>
                <a:gd name="T23" fmla="*/ 12 h 234"/>
                <a:gd name="T24" fmla="*/ 2 w 121"/>
                <a:gd name="T25" fmla="*/ 12 h 234"/>
                <a:gd name="T26" fmla="*/ 7 w 121"/>
                <a:gd name="T27" fmla="*/ 9 h 234"/>
                <a:gd name="T28" fmla="*/ 16 w 121"/>
                <a:gd name="T29" fmla="*/ 6 h 234"/>
                <a:gd name="T30" fmla="*/ 27 w 121"/>
                <a:gd name="T31" fmla="*/ 4 h 234"/>
                <a:gd name="T32" fmla="*/ 41 w 121"/>
                <a:gd name="T33" fmla="*/ 2 h 234"/>
                <a:gd name="T34" fmla="*/ 53 w 121"/>
                <a:gd name="T35" fmla="*/ 0 h 234"/>
                <a:gd name="T36" fmla="*/ 71 w 121"/>
                <a:gd name="T37" fmla="*/ 0 h 234"/>
                <a:gd name="T38" fmla="*/ 85 w 121"/>
                <a:gd name="T39" fmla="*/ 4 h 234"/>
                <a:gd name="T40" fmla="*/ 101 w 121"/>
                <a:gd name="T41" fmla="*/ 9 h 234"/>
                <a:gd name="T42" fmla="*/ 115 w 121"/>
                <a:gd name="T43" fmla="*/ 20 h 2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1"/>
                <a:gd name="T67" fmla="*/ 0 h 234"/>
                <a:gd name="T68" fmla="*/ 121 w 121"/>
                <a:gd name="T69" fmla="*/ 234 h 2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1" h="234">
                  <a:moveTo>
                    <a:pt x="120" y="233"/>
                  </a:moveTo>
                  <a:lnTo>
                    <a:pt x="103" y="218"/>
                  </a:lnTo>
                  <a:lnTo>
                    <a:pt x="85" y="204"/>
                  </a:lnTo>
                  <a:lnTo>
                    <a:pt x="67" y="189"/>
                  </a:lnTo>
                  <a:lnTo>
                    <a:pt x="50" y="172"/>
                  </a:lnTo>
                  <a:lnTo>
                    <a:pt x="33" y="153"/>
                  </a:lnTo>
                  <a:lnTo>
                    <a:pt x="20" y="131"/>
                  </a:lnTo>
                  <a:lnTo>
                    <a:pt x="9" y="106"/>
                  </a:lnTo>
                  <a:lnTo>
                    <a:pt x="2" y="80"/>
                  </a:lnTo>
                  <a:lnTo>
                    <a:pt x="0" y="48"/>
                  </a:lnTo>
                  <a:lnTo>
                    <a:pt x="0" y="12"/>
                  </a:lnTo>
                  <a:lnTo>
                    <a:pt x="2" y="12"/>
                  </a:lnTo>
                  <a:lnTo>
                    <a:pt x="7" y="9"/>
                  </a:lnTo>
                  <a:lnTo>
                    <a:pt x="16" y="6"/>
                  </a:lnTo>
                  <a:lnTo>
                    <a:pt x="27" y="4"/>
                  </a:lnTo>
                  <a:lnTo>
                    <a:pt x="41" y="2"/>
                  </a:lnTo>
                  <a:lnTo>
                    <a:pt x="53" y="0"/>
                  </a:lnTo>
                  <a:lnTo>
                    <a:pt x="71" y="0"/>
                  </a:lnTo>
                  <a:lnTo>
                    <a:pt x="85" y="4"/>
                  </a:lnTo>
                  <a:lnTo>
                    <a:pt x="101" y="9"/>
                  </a:lnTo>
                  <a:lnTo>
                    <a:pt x="115" y="20"/>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57" name="Freeform 194"/>
            <p:cNvSpPr>
              <a:spLocks/>
            </p:cNvSpPr>
            <p:nvPr/>
          </p:nvSpPr>
          <p:spPr bwMode="auto">
            <a:xfrm>
              <a:off x="1918" y="1811"/>
              <a:ext cx="109" cy="363"/>
            </a:xfrm>
            <a:custGeom>
              <a:avLst/>
              <a:gdLst>
                <a:gd name="T0" fmla="*/ 80 w 109"/>
                <a:gd name="T1" fmla="*/ 362 h 363"/>
                <a:gd name="T2" fmla="*/ 71 w 109"/>
                <a:gd name="T3" fmla="*/ 352 h 363"/>
                <a:gd name="T4" fmla="*/ 61 w 109"/>
                <a:gd name="T5" fmla="*/ 341 h 363"/>
                <a:gd name="T6" fmla="*/ 50 w 109"/>
                <a:gd name="T7" fmla="*/ 332 h 363"/>
                <a:gd name="T8" fmla="*/ 40 w 109"/>
                <a:gd name="T9" fmla="*/ 322 h 363"/>
                <a:gd name="T10" fmla="*/ 29 w 109"/>
                <a:gd name="T11" fmla="*/ 309 h 363"/>
                <a:gd name="T12" fmla="*/ 20 w 109"/>
                <a:gd name="T13" fmla="*/ 294 h 363"/>
                <a:gd name="T14" fmla="*/ 13 w 109"/>
                <a:gd name="T15" fmla="*/ 276 h 363"/>
                <a:gd name="T16" fmla="*/ 6 w 109"/>
                <a:gd name="T17" fmla="*/ 253 h 363"/>
                <a:gd name="T18" fmla="*/ 2 w 109"/>
                <a:gd name="T19" fmla="*/ 225 h 363"/>
                <a:gd name="T20" fmla="*/ 0 w 109"/>
                <a:gd name="T21" fmla="*/ 193 h 363"/>
                <a:gd name="T22" fmla="*/ 0 w 109"/>
                <a:gd name="T23" fmla="*/ 193 h 363"/>
                <a:gd name="T24" fmla="*/ 0 w 109"/>
                <a:gd name="T25" fmla="*/ 159 h 363"/>
                <a:gd name="T26" fmla="*/ 2 w 109"/>
                <a:gd name="T27" fmla="*/ 130 h 363"/>
                <a:gd name="T28" fmla="*/ 8 w 109"/>
                <a:gd name="T29" fmla="*/ 107 h 363"/>
                <a:gd name="T30" fmla="*/ 16 w 109"/>
                <a:gd name="T31" fmla="*/ 86 h 363"/>
                <a:gd name="T32" fmla="*/ 25 w 109"/>
                <a:gd name="T33" fmla="*/ 67 h 363"/>
                <a:gd name="T34" fmla="*/ 34 w 109"/>
                <a:gd name="T35" fmla="*/ 50 h 363"/>
                <a:gd name="T36" fmla="*/ 44 w 109"/>
                <a:gd name="T37" fmla="*/ 37 h 363"/>
                <a:gd name="T38" fmla="*/ 52 w 109"/>
                <a:gd name="T39" fmla="*/ 23 h 363"/>
                <a:gd name="T40" fmla="*/ 63 w 109"/>
                <a:gd name="T41" fmla="*/ 13 h 363"/>
                <a:gd name="T42" fmla="*/ 69 w 109"/>
                <a:gd name="T43" fmla="*/ 0 h 363"/>
                <a:gd name="T44" fmla="*/ 69 w 109"/>
                <a:gd name="T45" fmla="*/ 0 h 363"/>
                <a:gd name="T46" fmla="*/ 69 w 109"/>
                <a:gd name="T47" fmla="*/ 2 h 363"/>
                <a:gd name="T48" fmla="*/ 71 w 109"/>
                <a:gd name="T49" fmla="*/ 6 h 363"/>
                <a:gd name="T50" fmla="*/ 76 w 109"/>
                <a:gd name="T51" fmla="*/ 13 h 363"/>
                <a:gd name="T52" fmla="*/ 80 w 109"/>
                <a:gd name="T53" fmla="*/ 20 h 363"/>
                <a:gd name="T54" fmla="*/ 84 w 109"/>
                <a:gd name="T55" fmla="*/ 34 h 363"/>
                <a:gd name="T56" fmla="*/ 89 w 109"/>
                <a:gd name="T57" fmla="*/ 46 h 363"/>
                <a:gd name="T58" fmla="*/ 92 w 109"/>
                <a:gd name="T59" fmla="*/ 59 h 363"/>
                <a:gd name="T60" fmla="*/ 99 w 109"/>
                <a:gd name="T61" fmla="*/ 75 h 363"/>
                <a:gd name="T62" fmla="*/ 103 w 109"/>
                <a:gd name="T63" fmla="*/ 92 h 363"/>
                <a:gd name="T64" fmla="*/ 108 w 109"/>
                <a:gd name="T65" fmla="*/ 107 h 363"/>
                <a:gd name="T66" fmla="*/ 80 w 109"/>
                <a:gd name="T67" fmla="*/ 362 h 3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9"/>
                <a:gd name="T103" fmla="*/ 0 h 363"/>
                <a:gd name="T104" fmla="*/ 109 w 109"/>
                <a:gd name="T105" fmla="*/ 363 h 36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9" h="363">
                  <a:moveTo>
                    <a:pt x="80" y="362"/>
                  </a:moveTo>
                  <a:lnTo>
                    <a:pt x="71" y="352"/>
                  </a:lnTo>
                  <a:lnTo>
                    <a:pt x="61" y="341"/>
                  </a:lnTo>
                  <a:lnTo>
                    <a:pt x="50" y="332"/>
                  </a:lnTo>
                  <a:lnTo>
                    <a:pt x="40" y="322"/>
                  </a:lnTo>
                  <a:lnTo>
                    <a:pt x="29" y="309"/>
                  </a:lnTo>
                  <a:lnTo>
                    <a:pt x="20" y="294"/>
                  </a:lnTo>
                  <a:lnTo>
                    <a:pt x="13" y="276"/>
                  </a:lnTo>
                  <a:lnTo>
                    <a:pt x="6" y="253"/>
                  </a:lnTo>
                  <a:lnTo>
                    <a:pt x="2" y="225"/>
                  </a:lnTo>
                  <a:lnTo>
                    <a:pt x="0" y="193"/>
                  </a:lnTo>
                  <a:lnTo>
                    <a:pt x="0" y="159"/>
                  </a:lnTo>
                  <a:lnTo>
                    <a:pt x="2" y="130"/>
                  </a:lnTo>
                  <a:lnTo>
                    <a:pt x="8" y="107"/>
                  </a:lnTo>
                  <a:lnTo>
                    <a:pt x="16" y="86"/>
                  </a:lnTo>
                  <a:lnTo>
                    <a:pt x="25" y="67"/>
                  </a:lnTo>
                  <a:lnTo>
                    <a:pt x="34" y="50"/>
                  </a:lnTo>
                  <a:lnTo>
                    <a:pt x="44" y="37"/>
                  </a:lnTo>
                  <a:lnTo>
                    <a:pt x="52" y="23"/>
                  </a:lnTo>
                  <a:lnTo>
                    <a:pt x="63" y="13"/>
                  </a:lnTo>
                  <a:lnTo>
                    <a:pt x="69" y="0"/>
                  </a:lnTo>
                  <a:lnTo>
                    <a:pt x="69" y="2"/>
                  </a:lnTo>
                  <a:lnTo>
                    <a:pt x="71" y="6"/>
                  </a:lnTo>
                  <a:lnTo>
                    <a:pt x="76" y="13"/>
                  </a:lnTo>
                  <a:lnTo>
                    <a:pt x="80" y="20"/>
                  </a:lnTo>
                  <a:lnTo>
                    <a:pt x="84" y="34"/>
                  </a:lnTo>
                  <a:lnTo>
                    <a:pt x="89" y="46"/>
                  </a:lnTo>
                  <a:lnTo>
                    <a:pt x="92" y="59"/>
                  </a:lnTo>
                  <a:lnTo>
                    <a:pt x="99" y="75"/>
                  </a:lnTo>
                  <a:lnTo>
                    <a:pt x="103" y="92"/>
                  </a:lnTo>
                  <a:lnTo>
                    <a:pt x="108" y="107"/>
                  </a:lnTo>
                  <a:lnTo>
                    <a:pt x="80" y="362"/>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58" name="Freeform 195"/>
            <p:cNvSpPr>
              <a:spLocks/>
            </p:cNvSpPr>
            <p:nvPr/>
          </p:nvSpPr>
          <p:spPr bwMode="auto">
            <a:xfrm>
              <a:off x="1918" y="1811"/>
              <a:ext cx="109" cy="363"/>
            </a:xfrm>
            <a:custGeom>
              <a:avLst/>
              <a:gdLst>
                <a:gd name="T0" fmla="*/ 80 w 109"/>
                <a:gd name="T1" fmla="*/ 362 h 363"/>
                <a:gd name="T2" fmla="*/ 71 w 109"/>
                <a:gd name="T3" fmla="*/ 352 h 363"/>
                <a:gd name="T4" fmla="*/ 61 w 109"/>
                <a:gd name="T5" fmla="*/ 341 h 363"/>
                <a:gd name="T6" fmla="*/ 50 w 109"/>
                <a:gd name="T7" fmla="*/ 332 h 363"/>
                <a:gd name="T8" fmla="*/ 40 w 109"/>
                <a:gd name="T9" fmla="*/ 322 h 363"/>
                <a:gd name="T10" fmla="*/ 29 w 109"/>
                <a:gd name="T11" fmla="*/ 309 h 363"/>
                <a:gd name="T12" fmla="*/ 20 w 109"/>
                <a:gd name="T13" fmla="*/ 294 h 363"/>
                <a:gd name="T14" fmla="*/ 13 w 109"/>
                <a:gd name="T15" fmla="*/ 276 h 363"/>
                <a:gd name="T16" fmla="*/ 6 w 109"/>
                <a:gd name="T17" fmla="*/ 253 h 363"/>
                <a:gd name="T18" fmla="*/ 2 w 109"/>
                <a:gd name="T19" fmla="*/ 225 h 363"/>
                <a:gd name="T20" fmla="*/ 0 w 109"/>
                <a:gd name="T21" fmla="*/ 193 h 363"/>
                <a:gd name="T22" fmla="*/ 0 w 109"/>
                <a:gd name="T23" fmla="*/ 193 h 363"/>
                <a:gd name="T24" fmla="*/ 0 w 109"/>
                <a:gd name="T25" fmla="*/ 159 h 363"/>
                <a:gd name="T26" fmla="*/ 2 w 109"/>
                <a:gd name="T27" fmla="*/ 130 h 363"/>
                <a:gd name="T28" fmla="*/ 8 w 109"/>
                <a:gd name="T29" fmla="*/ 107 h 363"/>
                <a:gd name="T30" fmla="*/ 16 w 109"/>
                <a:gd name="T31" fmla="*/ 86 h 363"/>
                <a:gd name="T32" fmla="*/ 25 w 109"/>
                <a:gd name="T33" fmla="*/ 67 h 363"/>
                <a:gd name="T34" fmla="*/ 34 w 109"/>
                <a:gd name="T35" fmla="*/ 50 h 363"/>
                <a:gd name="T36" fmla="*/ 44 w 109"/>
                <a:gd name="T37" fmla="*/ 37 h 363"/>
                <a:gd name="T38" fmla="*/ 52 w 109"/>
                <a:gd name="T39" fmla="*/ 23 h 363"/>
                <a:gd name="T40" fmla="*/ 63 w 109"/>
                <a:gd name="T41" fmla="*/ 13 h 363"/>
                <a:gd name="T42" fmla="*/ 69 w 109"/>
                <a:gd name="T43" fmla="*/ 0 h 363"/>
                <a:gd name="T44" fmla="*/ 69 w 109"/>
                <a:gd name="T45" fmla="*/ 0 h 363"/>
                <a:gd name="T46" fmla="*/ 69 w 109"/>
                <a:gd name="T47" fmla="*/ 2 h 363"/>
                <a:gd name="T48" fmla="*/ 71 w 109"/>
                <a:gd name="T49" fmla="*/ 6 h 363"/>
                <a:gd name="T50" fmla="*/ 76 w 109"/>
                <a:gd name="T51" fmla="*/ 13 h 363"/>
                <a:gd name="T52" fmla="*/ 80 w 109"/>
                <a:gd name="T53" fmla="*/ 20 h 363"/>
                <a:gd name="T54" fmla="*/ 84 w 109"/>
                <a:gd name="T55" fmla="*/ 34 h 363"/>
                <a:gd name="T56" fmla="*/ 89 w 109"/>
                <a:gd name="T57" fmla="*/ 46 h 363"/>
                <a:gd name="T58" fmla="*/ 92 w 109"/>
                <a:gd name="T59" fmla="*/ 59 h 363"/>
                <a:gd name="T60" fmla="*/ 99 w 109"/>
                <a:gd name="T61" fmla="*/ 75 h 363"/>
                <a:gd name="T62" fmla="*/ 103 w 109"/>
                <a:gd name="T63" fmla="*/ 92 h 363"/>
                <a:gd name="T64" fmla="*/ 108 w 109"/>
                <a:gd name="T65" fmla="*/ 107 h 36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9"/>
                <a:gd name="T100" fmla="*/ 0 h 363"/>
                <a:gd name="T101" fmla="*/ 109 w 109"/>
                <a:gd name="T102" fmla="*/ 363 h 36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9" h="363">
                  <a:moveTo>
                    <a:pt x="80" y="362"/>
                  </a:moveTo>
                  <a:lnTo>
                    <a:pt x="71" y="352"/>
                  </a:lnTo>
                  <a:lnTo>
                    <a:pt x="61" y="341"/>
                  </a:lnTo>
                  <a:lnTo>
                    <a:pt x="50" y="332"/>
                  </a:lnTo>
                  <a:lnTo>
                    <a:pt x="40" y="322"/>
                  </a:lnTo>
                  <a:lnTo>
                    <a:pt x="29" y="309"/>
                  </a:lnTo>
                  <a:lnTo>
                    <a:pt x="20" y="294"/>
                  </a:lnTo>
                  <a:lnTo>
                    <a:pt x="13" y="276"/>
                  </a:lnTo>
                  <a:lnTo>
                    <a:pt x="6" y="253"/>
                  </a:lnTo>
                  <a:lnTo>
                    <a:pt x="2" y="225"/>
                  </a:lnTo>
                  <a:lnTo>
                    <a:pt x="0" y="193"/>
                  </a:lnTo>
                  <a:lnTo>
                    <a:pt x="0" y="159"/>
                  </a:lnTo>
                  <a:lnTo>
                    <a:pt x="2" y="130"/>
                  </a:lnTo>
                  <a:lnTo>
                    <a:pt x="8" y="107"/>
                  </a:lnTo>
                  <a:lnTo>
                    <a:pt x="16" y="86"/>
                  </a:lnTo>
                  <a:lnTo>
                    <a:pt x="25" y="67"/>
                  </a:lnTo>
                  <a:lnTo>
                    <a:pt x="34" y="50"/>
                  </a:lnTo>
                  <a:lnTo>
                    <a:pt x="44" y="37"/>
                  </a:lnTo>
                  <a:lnTo>
                    <a:pt x="52" y="23"/>
                  </a:lnTo>
                  <a:lnTo>
                    <a:pt x="63" y="13"/>
                  </a:lnTo>
                  <a:lnTo>
                    <a:pt x="69" y="0"/>
                  </a:lnTo>
                  <a:lnTo>
                    <a:pt x="69" y="2"/>
                  </a:lnTo>
                  <a:lnTo>
                    <a:pt x="71" y="6"/>
                  </a:lnTo>
                  <a:lnTo>
                    <a:pt x="76" y="13"/>
                  </a:lnTo>
                  <a:lnTo>
                    <a:pt x="80" y="20"/>
                  </a:lnTo>
                  <a:lnTo>
                    <a:pt x="84" y="34"/>
                  </a:lnTo>
                  <a:lnTo>
                    <a:pt x="89" y="46"/>
                  </a:lnTo>
                  <a:lnTo>
                    <a:pt x="92" y="59"/>
                  </a:lnTo>
                  <a:lnTo>
                    <a:pt x="99" y="75"/>
                  </a:lnTo>
                  <a:lnTo>
                    <a:pt x="103" y="92"/>
                  </a:lnTo>
                  <a:lnTo>
                    <a:pt x="108" y="107"/>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59" name="Freeform 196"/>
            <p:cNvSpPr>
              <a:spLocks/>
            </p:cNvSpPr>
            <p:nvPr/>
          </p:nvSpPr>
          <p:spPr bwMode="auto">
            <a:xfrm>
              <a:off x="1987" y="1647"/>
              <a:ext cx="111" cy="319"/>
            </a:xfrm>
            <a:custGeom>
              <a:avLst/>
              <a:gdLst>
                <a:gd name="T0" fmla="*/ 34 w 111"/>
                <a:gd name="T1" fmla="*/ 318 h 319"/>
                <a:gd name="T2" fmla="*/ 23 w 111"/>
                <a:gd name="T3" fmla="*/ 292 h 319"/>
                <a:gd name="T4" fmla="*/ 15 w 111"/>
                <a:gd name="T5" fmla="*/ 267 h 319"/>
                <a:gd name="T6" fmla="*/ 8 w 111"/>
                <a:gd name="T7" fmla="*/ 242 h 319"/>
                <a:gd name="T8" fmla="*/ 2 w 111"/>
                <a:gd name="T9" fmla="*/ 216 h 319"/>
                <a:gd name="T10" fmla="*/ 0 w 111"/>
                <a:gd name="T11" fmla="*/ 191 h 319"/>
                <a:gd name="T12" fmla="*/ 0 w 111"/>
                <a:gd name="T13" fmla="*/ 168 h 319"/>
                <a:gd name="T14" fmla="*/ 0 w 111"/>
                <a:gd name="T15" fmla="*/ 145 h 319"/>
                <a:gd name="T16" fmla="*/ 2 w 111"/>
                <a:gd name="T17" fmla="*/ 126 h 319"/>
                <a:gd name="T18" fmla="*/ 8 w 111"/>
                <a:gd name="T19" fmla="*/ 106 h 319"/>
                <a:gd name="T20" fmla="*/ 15 w 111"/>
                <a:gd name="T21" fmla="*/ 88 h 319"/>
                <a:gd name="T22" fmla="*/ 15 w 111"/>
                <a:gd name="T23" fmla="*/ 88 h 319"/>
                <a:gd name="T24" fmla="*/ 23 w 111"/>
                <a:gd name="T25" fmla="*/ 75 h 319"/>
                <a:gd name="T26" fmla="*/ 29 w 111"/>
                <a:gd name="T27" fmla="*/ 60 h 319"/>
                <a:gd name="T28" fmla="*/ 38 w 111"/>
                <a:gd name="T29" fmla="*/ 50 h 319"/>
                <a:gd name="T30" fmla="*/ 45 w 111"/>
                <a:gd name="T31" fmla="*/ 39 h 319"/>
                <a:gd name="T32" fmla="*/ 50 w 111"/>
                <a:gd name="T33" fmla="*/ 30 h 319"/>
                <a:gd name="T34" fmla="*/ 57 w 111"/>
                <a:gd name="T35" fmla="*/ 23 h 319"/>
                <a:gd name="T36" fmla="*/ 63 w 111"/>
                <a:gd name="T37" fmla="*/ 16 h 319"/>
                <a:gd name="T38" fmla="*/ 72 w 111"/>
                <a:gd name="T39" fmla="*/ 9 h 319"/>
                <a:gd name="T40" fmla="*/ 78 w 111"/>
                <a:gd name="T41" fmla="*/ 4 h 319"/>
                <a:gd name="T42" fmla="*/ 86 w 111"/>
                <a:gd name="T43" fmla="*/ 0 h 319"/>
                <a:gd name="T44" fmla="*/ 86 w 111"/>
                <a:gd name="T45" fmla="*/ 0 h 319"/>
                <a:gd name="T46" fmla="*/ 86 w 111"/>
                <a:gd name="T47" fmla="*/ 2 h 319"/>
                <a:gd name="T48" fmla="*/ 89 w 111"/>
                <a:gd name="T49" fmla="*/ 5 h 319"/>
                <a:gd name="T50" fmla="*/ 91 w 111"/>
                <a:gd name="T51" fmla="*/ 14 h 319"/>
                <a:gd name="T52" fmla="*/ 95 w 111"/>
                <a:gd name="T53" fmla="*/ 25 h 319"/>
                <a:gd name="T54" fmla="*/ 99 w 111"/>
                <a:gd name="T55" fmla="*/ 35 h 319"/>
                <a:gd name="T56" fmla="*/ 101 w 111"/>
                <a:gd name="T57" fmla="*/ 48 h 319"/>
                <a:gd name="T58" fmla="*/ 105 w 111"/>
                <a:gd name="T59" fmla="*/ 60 h 319"/>
                <a:gd name="T60" fmla="*/ 107 w 111"/>
                <a:gd name="T61" fmla="*/ 75 h 319"/>
                <a:gd name="T62" fmla="*/ 110 w 111"/>
                <a:gd name="T63" fmla="*/ 88 h 319"/>
                <a:gd name="T64" fmla="*/ 107 w 111"/>
                <a:gd name="T65" fmla="*/ 101 h 319"/>
                <a:gd name="T66" fmla="*/ 34 w 111"/>
                <a:gd name="T67" fmla="*/ 318 h 3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1"/>
                <a:gd name="T103" fmla="*/ 0 h 319"/>
                <a:gd name="T104" fmla="*/ 111 w 111"/>
                <a:gd name="T105" fmla="*/ 319 h 3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1" h="319">
                  <a:moveTo>
                    <a:pt x="34" y="318"/>
                  </a:moveTo>
                  <a:lnTo>
                    <a:pt x="23" y="292"/>
                  </a:lnTo>
                  <a:lnTo>
                    <a:pt x="15" y="267"/>
                  </a:lnTo>
                  <a:lnTo>
                    <a:pt x="8" y="242"/>
                  </a:lnTo>
                  <a:lnTo>
                    <a:pt x="2" y="216"/>
                  </a:lnTo>
                  <a:lnTo>
                    <a:pt x="0" y="191"/>
                  </a:lnTo>
                  <a:lnTo>
                    <a:pt x="0" y="168"/>
                  </a:lnTo>
                  <a:lnTo>
                    <a:pt x="0" y="145"/>
                  </a:lnTo>
                  <a:lnTo>
                    <a:pt x="2" y="126"/>
                  </a:lnTo>
                  <a:lnTo>
                    <a:pt x="8" y="106"/>
                  </a:lnTo>
                  <a:lnTo>
                    <a:pt x="15" y="88"/>
                  </a:lnTo>
                  <a:lnTo>
                    <a:pt x="23" y="75"/>
                  </a:lnTo>
                  <a:lnTo>
                    <a:pt x="29" y="60"/>
                  </a:lnTo>
                  <a:lnTo>
                    <a:pt x="38" y="50"/>
                  </a:lnTo>
                  <a:lnTo>
                    <a:pt x="45" y="39"/>
                  </a:lnTo>
                  <a:lnTo>
                    <a:pt x="50" y="30"/>
                  </a:lnTo>
                  <a:lnTo>
                    <a:pt x="57" y="23"/>
                  </a:lnTo>
                  <a:lnTo>
                    <a:pt x="63" y="16"/>
                  </a:lnTo>
                  <a:lnTo>
                    <a:pt x="72" y="9"/>
                  </a:lnTo>
                  <a:lnTo>
                    <a:pt x="78" y="4"/>
                  </a:lnTo>
                  <a:lnTo>
                    <a:pt x="86" y="0"/>
                  </a:lnTo>
                  <a:lnTo>
                    <a:pt x="86" y="2"/>
                  </a:lnTo>
                  <a:lnTo>
                    <a:pt x="89" y="5"/>
                  </a:lnTo>
                  <a:lnTo>
                    <a:pt x="91" y="14"/>
                  </a:lnTo>
                  <a:lnTo>
                    <a:pt x="95" y="25"/>
                  </a:lnTo>
                  <a:lnTo>
                    <a:pt x="99" y="35"/>
                  </a:lnTo>
                  <a:lnTo>
                    <a:pt x="101" y="48"/>
                  </a:lnTo>
                  <a:lnTo>
                    <a:pt x="105" y="60"/>
                  </a:lnTo>
                  <a:lnTo>
                    <a:pt x="107" y="75"/>
                  </a:lnTo>
                  <a:lnTo>
                    <a:pt x="110" y="88"/>
                  </a:lnTo>
                  <a:lnTo>
                    <a:pt x="107" y="101"/>
                  </a:lnTo>
                  <a:lnTo>
                    <a:pt x="34" y="318"/>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60" name="Freeform 197"/>
            <p:cNvSpPr>
              <a:spLocks/>
            </p:cNvSpPr>
            <p:nvPr/>
          </p:nvSpPr>
          <p:spPr bwMode="auto">
            <a:xfrm>
              <a:off x="1987" y="1647"/>
              <a:ext cx="111" cy="319"/>
            </a:xfrm>
            <a:custGeom>
              <a:avLst/>
              <a:gdLst>
                <a:gd name="T0" fmla="*/ 34 w 111"/>
                <a:gd name="T1" fmla="*/ 318 h 319"/>
                <a:gd name="T2" fmla="*/ 23 w 111"/>
                <a:gd name="T3" fmla="*/ 292 h 319"/>
                <a:gd name="T4" fmla="*/ 15 w 111"/>
                <a:gd name="T5" fmla="*/ 267 h 319"/>
                <a:gd name="T6" fmla="*/ 8 w 111"/>
                <a:gd name="T7" fmla="*/ 242 h 319"/>
                <a:gd name="T8" fmla="*/ 2 w 111"/>
                <a:gd name="T9" fmla="*/ 216 h 319"/>
                <a:gd name="T10" fmla="*/ 0 w 111"/>
                <a:gd name="T11" fmla="*/ 191 h 319"/>
                <a:gd name="T12" fmla="*/ 0 w 111"/>
                <a:gd name="T13" fmla="*/ 168 h 319"/>
                <a:gd name="T14" fmla="*/ 0 w 111"/>
                <a:gd name="T15" fmla="*/ 145 h 319"/>
                <a:gd name="T16" fmla="*/ 2 w 111"/>
                <a:gd name="T17" fmla="*/ 126 h 319"/>
                <a:gd name="T18" fmla="*/ 8 w 111"/>
                <a:gd name="T19" fmla="*/ 106 h 319"/>
                <a:gd name="T20" fmla="*/ 15 w 111"/>
                <a:gd name="T21" fmla="*/ 88 h 319"/>
                <a:gd name="T22" fmla="*/ 15 w 111"/>
                <a:gd name="T23" fmla="*/ 88 h 319"/>
                <a:gd name="T24" fmla="*/ 23 w 111"/>
                <a:gd name="T25" fmla="*/ 75 h 319"/>
                <a:gd name="T26" fmla="*/ 29 w 111"/>
                <a:gd name="T27" fmla="*/ 60 h 319"/>
                <a:gd name="T28" fmla="*/ 38 w 111"/>
                <a:gd name="T29" fmla="*/ 50 h 319"/>
                <a:gd name="T30" fmla="*/ 45 w 111"/>
                <a:gd name="T31" fmla="*/ 39 h 319"/>
                <a:gd name="T32" fmla="*/ 50 w 111"/>
                <a:gd name="T33" fmla="*/ 30 h 319"/>
                <a:gd name="T34" fmla="*/ 57 w 111"/>
                <a:gd name="T35" fmla="*/ 23 h 319"/>
                <a:gd name="T36" fmla="*/ 63 w 111"/>
                <a:gd name="T37" fmla="*/ 16 h 319"/>
                <a:gd name="T38" fmla="*/ 72 w 111"/>
                <a:gd name="T39" fmla="*/ 9 h 319"/>
                <a:gd name="T40" fmla="*/ 78 w 111"/>
                <a:gd name="T41" fmla="*/ 4 h 319"/>
                <a:gd name="T42" fmla="*/ 86 w 111"/>
                <a:gd name="T43" fmla="*/ 0 h 319"/>
                <a:gd name="T44" fmla="*/ 86 w 111"/>
                <a:gd name="T45" fmla="*/ 0 h 319"/>
                <a:gd name="T46" fmla="*/ 86 w 111"/>
                <a:gd name="T47" fmla="*/ 2 h 319"/>
                <a:gd name="T48" fmla="*/ 89 w 111"/>
                <a:gd name="T49" fmla="*/ 5 h 319"/>
                <a:gd name="T50" fmla="*/ 91 w 111"/>
                <a:gd name="T51" fmla="*/ 14 h 319"/>
                <a:gd name="T52" fmla="*/ 95 w 111"/>
                <a:gd name="T53" fmla="*/ 25 h 319"/>
                <a:gd name="T54" fmla="*/ 99 w 111"/>
                <a:gd name="T55" fmla="*/ 35 h 319"/>
                <a:gd name="T56" fmla="*/ 101 w 111"/>
                <a:gd name="T57" fmla="*/ 48 h 319"/>
                <a:gd name="T58" fmla="*/ 105 w 111"/>
                <a:gd name="T59" fmla="*/ 60 h 319"/>
                <a:gd name="T60" fmla="*/ 107 w 111"/>
                <a:gd name="T61" fmla="*/ 75 h 319"/>
                <a:gd name="T62" fmla="*/ 110 w 111"/>
                <a:gd name="T63" fmla="*/ 88 h 319"/>
                <a:gd name="T64" fmla="*/ 107 w 111"/>
                <a:gd name="T65" fmla="*/ 101 h 3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1"/>
                <a:gd name="T100" fmla="*/ 0 h 319"/>
                <a:gd name="T101" fmla="*/ 111 w 111"/>
                <a:gd name="T102" fmla="*/ 319 h 3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1" h="319">
                  <a:moveTo>
                    <a:pt x="34" y="318"/>
                  </a:moveTo>
                  <a:lnTo>
                    <a:pt x="23" y="292"/>
                  </a:lnTo>
                  <a:lnTo>
                    <a:pt x="15" y="267"/>
                  </a:lnTo>
                  <a:lnTo>
                    <a:pt x="8" y="242"/>
                  </a:lnTo>
                  <a:lnTo>
                    <a:pt x="2" y="216"/>
                  </a:lnTo>
                  <a:lnTo>
                    <a:pt x="0" y="191"/>
                  </a:lnTo>
                  <a:lnTo>
                    <a:pt x="0" y="168"/>
                  </a:lnTo>
                  <a:lnTo>
                    <a:pt x="0" y="145"/>
                  </a:lnTo>
                  <a:lnTo>
                    <a:pt x="2" y="126"/>
                  </a:lnTo>
                  <a:lnTo>
                    <a:pt x="8" y="106"/>
                  </a:lnTo>
                  <a:lnTo>
                    <a:pt x="15" y="88"/>
                  </a:lnTo>
                  <a:lnTo>
                    <a:pt x="23" y="75"/>
                  </a:lnTo>
                  <a:lnTo>
                    <a:pt x="29" y="60"/>
                  </a:lnTo>
                  <a:lnTo>
                    <a:pt x="38" y="50"/>
                  </a:lnTo>
                  <a:lnTo>
                    <a:pt x="45" y="39"/>
                  </a:lnTo>
                  <a:lnTo>
                    <a:pt x="50" y="30"/>
                  </a:lnTo>
                  <a:lnTo>
                    <a:pt x="57" y="23"/>
                  </a:lnTo>
                  <a:lnTo>
                    <a:pt x="63" y="16"/>
                  </a:lnTo>
                  <a:lnTo>
                    <a:pt x="72" y="9"/>
                  </a:lnTo>
                  <a:lnTo>
                    <a:pt x="78" y="4"/>
                  </a:lnTo>
                  <a:lnTo>
                    <a:pt x="86" y="0"/>
                  </a:lnTo>
                  <a:lnTo>
                    <a:pt x="86" y="2"/>
                  </a:lnTo>
                  <a:lnTo>
                    <a:pt x="89" y="5"/>
                  </a:lnTo>
                  <a:lnTo>
                    <a:pt x="91" y="14"/>
                  </a:lnTo>
                  <a:lnTo>
                    <a:pt x="95" y="25"/>
                  </a:lnTo>
                  <a:lnTo>
                    <a:pt x="99" y="35"/>
                  </a:lnTo>
                  <a:lnTo>
                    <a:pt x="101" y="48"/>
                  </a:lnTo>
                  <a:lnTo>
                    <a:pt x="105" y="60"/>
                  </a:lnTo>
                  <a:lnTo>
                    <a:pt x="107" y="75"/>
                  </a:lnTo>
                  <a:lnTo>
                    <a:pt x="110" y="88"/>
                  </a:lnTo>
                  <a:lnTo>
                    <a:pt x="107" y="101"/>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61" name="Freeform 198"/>
            <p:cNvSpPr>
              <a:spLocks/>
            </p:cNvSpPr>
            <p:nvPr/>
          </p:nvSpPr>
          <p:spPr bwMode="auto">
            <a:xfrm>
              <a:off x="2083" y="1486"/>
              <a:ext cx="131" cy="286"/>
            </a:xfrm>
            <a:custGeom>
              <a:avLst/>
              <a:gdLst>
                <a:gd name="T0" fmla="*/ 2 w 131"/>
                <a:gd name="T1" fmla="*/ 285 h 286"/>
                <a:gd name="T2" fmla="*/ 0 w 131"/>
                <a:gd name="T3" fmla="*/ 267 h 286"/>
                <a:gd name="T4" fmla="*/ 0 w 131"/>
                <a:gd name="T5" fmla="*/ 248 h 286"/>
                <a:gd name="T6" fmla="*/ 2 w 131"/>
                <a:gd name="T7" fmla="*/ 227 h 286"/>
                <a:gd name="T8" fmla="*/ 5 w 131"/>
                <a:gd name="T9" fmla="*/ 206 h 286"/>
                <a:gd name="T10" fmla="*/ 12 w 131"/>
                <a:gd name="T11" fmla="*/ 185 h 286"/>
                <a:gd name="T12" fmla="*/ 18 w 131"/>
                <a:gd name="T13" fmla="*/ 165 h 286"/>
                <a:gd name="T14" fmla="*/ 25 w 131"/>
                <a:gd name="T15" fmla="*/ 143 h 286"/>
                <a:gd name="T16" fmla="*/ 30 w 131"/>
                <a:gd name="T17" fmla="*/ 126 h 286"/>
                <a:gd name="T18" fmla="*/ 37 w 131"/>
                <a:gd name="T19" fmla="*/ 110 h 286"/>
                <a:gd name="T20" fmla="*/ 41 w 131"/>
                <a:gd name="T21" fmla="*/ 96 h 286"/>
                <a:gd name="T22" fmla="*/ 41 w 131"/>
                <a:gd name="T23" fmla="*/ 96 h 286"/>
                <a:gd name="T24" fmla="*/ 48 w 131"/>
                <a:gd name="T25" fmla="*/ 86 h 286"/>
                <a:gd name="T26" fmla="*/ 53 w 131"/>
                <a:gd name="T27" fmla="*/ 73 h 286"/>
                <a:gd name="T28" fmla="*/ 62 w 131"/>
                <a:gd name="T29" fmla="*/ 61 h 286"/>
                <a:gd name="T30" fmla="*/ 71 w 131"/>
                <a:gd name="T31" fmla="*/ 50 h 286"/>
                <a:gd name="T32" fmla="*/ 79 w 131"/>
                <a:gd name="T33" fmla="*/ 38 h 286"/>
                <a:gd name="T34" fmla="*/ 90 w 131"/>
                <a:gd name="T35" fmla="*/ 29 h 286"/>
                <a:gd name="T36" fmla="*/ 99 w 131"/>
                <a:gd name="T37" fmla="*/ 19 h 286"/>
                <a:gd name="T38" fmla="*/ 106 w 131"/>
                <a:gd name="T39" fmla="*/ 11 h 286"/>
                <a:gd name="T40" fmla="*/ 113 w 131"/>
                <a:gd name="T41" fmla="*/ 4 h 286"/>
                <a:gd name="T42" fmla="*/ 122 w 131"/>
                <a:gd name="T43" fmla="*/ 0 h 286"/>
                <a:gd name="T44" fmla="*/ 122 w 131"/>
                <a:gd name="T45" fmla="*/ 0 h 286"/>
                <a:gd name="T46" fmla="*/ 122 w 131"/>
                <a:gd name="T47" fmla="*/ 2 h 286"/>
                <a:gd name="T48" fmla="*/ 122 w 131"/>
                <a:gd name="T49" fmla="*/ 6 h 286"/>
                <a:gd name="T50" fmla="*/ 124 w 131"/>
                <a:gd name="T51" fmla="*/ 13 h 286"/>
                <a:gd name="T52" fmla="*/ 126 w 131"/>
                <a:gd name="T53" fmla="*/ 23 h 286"/>
                <a:gd name="T54" fmla="*/ 127 w 131"/>
                <a:gd name="T55" fmla="*/ 34 h 286"/>
                <a:gd name="T56" fmla="*/ 127 w 131"/>
                <a:gd name="T57" fmla="*/ 44 h 286"/>
                <a:gd name="T58" fmla="*/ 130 w 131"/>
                <a:gd name="T59" fmla="*/ 57 h 286"/>
                <a:gd name="T60" fmla="*/ 130 w 131"/>
                <a:gd name="T61" fmla="*/ 69 h 286"/>
                <a:gd name="T62" fmla="*/ 130 w 131"/>
                <a:gd name="T63" fmla="*/ 82 h 286"/>
                <a:gd name="T64" fmla="*/ 127 w 131"/>
                <a:gd name="T65" fmla="*/ 94 h 286"/>
                <a:gd name="T66" fmla="*/ 2 w 131"/>
                <a:gd name="T67" fmla="*/ 285 h 2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1"/>
                <a:gd name="T103" fmla="*/ 0 h 286"/>
                <a:gd name="T104" fmla="*/ 131 w 131"/>
                <a:gd name="T105" fmla="*/ 286 h 28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1" h="286">
                  <a:moveTo>
                    <a:pt x="2" y="285"/>
                  </a:moveTo>
                  <a:lnTo>
                    <a:pt x="0" y="267"/>
                  </a:lnTo>
                  <a:lnTo>
                    <a:pt x="0" y="248"/>
                  </a:lnTo>
                  <a:lnTo>
                    <a:pt x="2" y="227"/>
                  </a:lnTo>
                  <a:lnTo>
                    <a:pt x="5" y="206"/>
                  </a:lnTo>
                  <a:lnTo>
                    <a:pt x="12" y="185"/>
                  </a:lnTo>
                  <a:lnTo>
                    <a:pt x="18" y="165"/>
                  </a:lnTo>
                  <a:lnTo>
                    <a:pt x="25" y="143"/>
                  </a:lnTo>
                  <a:lnTo>
                    <a:pt x="30" y="126"/>
                  </a:lnTo>
                  <a:lnTo>
                    <a:pt x="37" y="110"/>
                  </a:lnTo>
                  <a:lnTo>
                    <a:pt x="41" y="96"/>
                  </a:lnTo>
                  <a:lnTo>
                    <a:pt x="48" y="86"/>
                  </a:lnTo>
                  <a:lnTo>
                    <a:pt x="53" y="73"/>
                  </a:lnTo>
                  <a:lnTo>
                    <a:pt x="62" y="61"/>
                  </a:lnTo>
                  <a:lnTo>
                    <a:pt x="71" y="50"/>
                  </a:lnTo>
                  <a:lnTo>
                    <a:pt x="79" y="38"/>
                  </a:lnTo>
                  <a:lnTo>
                    <a:pt x="90" y="29"/>
                  </a:lnTo>
                  <a:lnTo>
                    <a:pt x="99" y="19"/>
                  </a:lnTo>
                  <a:lnTo>
                    <a:pt x="106" y="11"/>
                  </a:lnTo>
                  <a:lnTo>
                    <a:pt x="113" y="4"/>
                  </a:lnTo>
                  <a:lnTo>
                    <a:pt x="122" y="0"/>
                  </a:lnTo>
                  <a:lnTo>
                    <a:pt x="122" y="2"/>
                  </a:lnTo>
                  <a:lnTo>
                    <a:pt x="122" y="6"/>
                  </a:lnTo>
                  <a:lnTo>
                    <a:pt x="124" y="13"/>
                  </a:lnTo>
                  <a:lnTo>
                    <a:pt x="126" y="23"/>
                  </a:lnTo>
                  <a:lnTo>
                    <a:pt x="127" y="34"/>
                  </a:lnTo>
                  <a:lnTo>
                    <a:pt x="127" y="44"/>
                  </a:lnTo>
                  <a:lnTo>
                    <a:pt x="130" y="57"/>
                  </a:lnTo>
                  <a:lnTo>
                    <a:pt x="130" y="69"/>
                  </a:lnTo>
                  <a:lnTo>
                    <a:pt x="130" y="82"/>
                  </a:lnTo>
                  <a:lnTo>
                    <a:pt x="127" y="94"/>
                  </a:lnTo>
                  <a:lnTo>
                    <a:pt x="2" y="285"/>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62" name="Freeform 199"/>
            <p:cNvSpPr>
              <a:spLocks/>
            </p:cNvSpPr>
            <p:nvPr/>
          </p:nvSpPr>
          <p:spPr bwMode="auto">
            <a:xfrm>
              <a:off x="2083" y="1486"/>
              <a:ext cx="131" cy="286"/>
            </a:xfrm>
            <a:custGeom>
              <a:avLst/>
              <a:gdLst>
                <a:gd name="T0" fmla="*/ 2 w 131"/>
                <a:gd name="T1" fmla="*/ 285 h 286"/>
                <a:gd name="T2" fmla="*/ 0 w 131"/>
                <a:gd name="T3" fmla="*/ 267 h 286"/>
                <a:gd name="T4" fmla="*/ 0 w 131"/>
                <a:gd name="T5" fmla="*/ 248 h 286"/>
                <a:gd name="T6" fmla="*/ 2 w 131"/>
                <a:gd name="T7" fmla="*/ 227 h 286"/>
                <a:gd name="T8" fmla="*/ 5 w 131"/>
                <a:gd name="T9" fmla="*/ 206 h 286"/>
                <a:gd name="T10" fmla="*/ 12 w 131"/>
                <a:gd name="T11" fmla="*/ 185 h 286"/>
                <a:gd name="T12" fmla="*/ 18 w 131"/>
                <a:gd name="T13" fmla="*/ 165 h 286"/>
                <a:gd name="T14" fmla="*/ 25 w 131"/>
                <a:gd name="T15" fmla="*/ 143 h 286"/>
                <a:gd name="T16" fmla="*/ 30 w 131"/>
                <a:gd name="T17" fmla="*/ 126 h 286"/>
                <a:gd name="T18" fmla="*/ 37 w 131"/>
                <a:gd name="T19" fmla="*/ 110 h 286"/>
                <a:gd name="T20" fmla="*/ 41 w 131"/>
                <a:gd name="T21" fmla="*/ 96 h 286"/>
                <a:gd name="T22" fmla="*/ 41 w 131"/>
                <a:gd name="T23" fmla="*/ 96 h 286"/>
                <a:gd name="T24" fmla="*/ 48 w 131"/>
                <a:gd name="T25" fmla="*/ 86 h 286"/>
                <a:gd name="T26" fmla="*/ 53 w 131"/>
                <a:gd name="T27" fmla="*/ 73 h 286"/>
                <a:gd name="T28" fmla="*/ 62 w 131"/>
                <a:gd name="T29" fmla="*/ 61 h 286"/>
                <a:gd name="T30" fmla="*/ 71 w 131"/>
                <a:gd name="T31" fmla="*/ 50 h 286"/>
                <a:gd name="T32" fmla="*/ 79 w 131"/>
                <a:gd name="T33" fmla="*/ 38 h 286"/>
                <a:gd name="T34" fmla="*/ 90 w 131"/>
                <a:gd name="T35" fmla="*/ 29 h 286"/>
                <a:gd name="T36" fmla="*/ 99 w 131"/>
                <a:gd name="T37" fmla="*/ 19 h 286"/>
                <a:gd name="T38" fmla="*/ 106 w 131"/>
                <a:gd name="T39" fmla="*/ 11 h 286"/>
                <a:gd name="T40" fmla="*/ 113 w 131"/>
                <a:gd name="T41" fmla="*/ 4 h 286"/>
                <a:gd name="T42" fmla="*/ 122 w 131"/>
                <a:gd name="T43" fmla="*/ 0 h 286"/>
                <a:gd name="T44" fmla="*/ 122 w 131"/>
                <a:gd name="T45" fmla="*/ 0 h 286"/>
                <a:gd name="T46" fmla="*/ 122 w 131"/>
                <a:gd name="T47" fmla="*/ 2 h 286"/>
                <a:gd name="T48" fmla="*/ 122 w 131"/>
                <a:gd name="T49" fmla="*/ 6 h 286"/>
                <a:gd name="T50" fmla="*/ 124 w 131"/>
                <a:gd name="T51" fmla="*/ 13 h 286"/>
                <a:gd name="T52" fmla="*/ 126 w 131"/>
                <a:gd name="T53" fmla="*/ 23 h 286"/>
                <a:gd name="T54" fmla="*/ 127 w 131"/>
                <a:gd name="T55" fmla="*/ 34 h 286"/>
                <a:gd name="T56" fmla="*/ 127 w 131"/>
                <a:gd name="T57" fmla="*/ 44 h 286"/>
                <a:gd name="T58" fmla="*/ 130 w 131"/>
                <a:gd name="T59" fmla="*/ 57 h 286"/>
                <a:gd name="T60" fmla="*/ 130 w 131"/>
                <a:gd name="T61" fmla="*/ 69 h 286"/>
                <a:gd name="T62" fmla="*/ 130 w 131"/>
                <a:gd name="T63" fmla="*/ 82 h 286"/>
                <a:gd name="T64" fmla="*/ 127 w 131"/>
                <a:gd name="T65" fmla="*/ 94 h 2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286"/>
                <a:gd name="T101" fmla="*/ 131 w 131"/>
                <a:gd name="T102" fmla="*/ 286 h 2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286">
                  <a:moveTo>
                    <a:pt x="2" y="285"/>
                  </a:moveTo>
                  <a:lnTo>
                    <a:pt x="0" y="267"/>
                  </a:lnTo>
                  <a:lnTo>
                    <a:pt x="0" y="248"/>
                  </a:lnTo>
                  <a:lnTo>
                    <a:pt x="2" y="227"/>
                  </a:lnTo>
                  <a:lnTo>
                    <a:pt x="5" y="206"/>
                  </a:lnTo>
                  <a:lnTo>
                    <a:pt x="12" y="185"/>
                  </a:lnTo>
                  <a:lnTo>
                    <a:pt x="18" y="165"/>
                  </a:lnTo>
                  <a:lnTo>
                    <a:pt x="25" y="143"/>
                  </a:lnTo>
                  <a:lnTo>
                    <a:pt x="30" y="126"/>
                  </a:lnTo>
                  <a:lnTo>
                    <a:pt x="37" y="110"/>
                  </a:lnTo>
                  <a:lnTo>
                    <a:pt x="41" y="96"/>
                  </a:lnTo>
                  <a:lnTo>
                    <a:pt x="48" y="86"/>
                  </a:lnTo>
                  <a:lnTo>
                    <a:pt x="53" y="73"/>
                  </a:lnTo>
                  <a:lnTo>
                    <a:pt x="62" y="61"/>
                  </a:lnTo>
                  <a:lnTo>
                    <a:pt x="71" y="50"/>
                  </a:lnTo>
                  <a:lnTo>
                    <a:pt x="79" y="38"/>
                  </a:lnTo>
                  <a:lnTo>
                    <a:pt x="90" y="29"/>
                  </a:lnTo>
                  <a:lnTo>
                    <a:pt x="99" y="19"/>
                  </a:lnTo>
                  <a:lnTo>
                    <a:pt x="106" y="11"/>
                  </a:lnTo>
                  <a:lnTo>
                    <a:pt x="113" y="4"/>
                  </a:lnTo>
                  <a:lnTo>
                    <a:pt x="122" y="0"/>
                  </a:lnTo>
                  <a:lnTo>
                    <a:pt x="122" y="2"/>
                  </a:lnTo>
                  <a:lnTo>
                    <a:pt x="122" y="6"/>
                  </a:lnTo>
                  <a:lnTo>
                    <a:pt x="124" y="13"/>
                  </a:lnTo>
                  <a:lnTo>
                    <a:pt x="126" y="23"/>
                  </a:lnTo>
                  <a:lnTo>
                    <a:pt x="127" y="34"/>
                  </a:lnTo>
                  <a:lnTo>
                    <a:pt x="127" y="44"/>
                  </a:lnTo>
                  <a:lnTo>
                    <a:pt x="130" y="57"/>
                  </a:lnTo>
                  <a:lnTo>
                    <a:pt x="130" y="69"/>
                  </a:lnTo>
                  <a:lnTo>
                    <a:pt x="130" y="82"/>
                  </a:lnTo>
                  <a:lnTo>
                    <a:pt x="127" y="94"/>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63" name="Freeform 200"/>
            <p:cNvSpPr>
              <a:spLocks/>
            </p:cNvSpPr>
            <p:nvPr/>
          </p:nvSpPr>
          <p:spPr bwMode="auto">
            <a:xfrm>
              <a:off x="2188" y="1385"/>
              <a:ext cx="134" cy="219"/>
            </a:xfrm>
            <a:custGeom>
              <a:avLst/>
              <a:gdLst>
                <a:gd name="T0" fmla="*/ 0 w 134"/>
                <a:gd name="T1" fmla="*/ 218 h 219"/>
                <a:gd name="T2" fmla="*/ 2 w 134"/>
                <a:gd name="T3" fmla="*/ 202 h 219"/>
                <a:gd name="T4" fmla="*/ 4 w 134"/>
                <a:gd name="T5" fmla="*/ 186 h 219"/>
                <a:gd name="T6" fmla="*/ 6 w 134"/>
                <a:gd name="T7" fmla="*/ 167 h 219"/>
                <a:gd name="T8" fmla="*/ 8 w 134"/>
                <a:gd name="T9" fmla="*/ 147 h 219"/>
                <a:gd name="T10" fmla="*/ 13 w 134"/>
                <a:gd name="T11" fmla="*/ 131 h 219"/>
                <a:gd name="T12" fmla="*/ 19 w 134"/>
                <a:gd name="T13" fmla="*/ 112 h 219"/>
                <a:gd name="T14" fmla="*/ 25 w 134"/>
                <a:gd name="T15" fmla="*/ 96 h 219"/>
                <a:gd name="T16" fmla="*/ 31 w 134"/>
                <a:gd name="T17" fmla="*/ 81 h 219"/>
                <a:gd name="T18" fmla="*/ 38 w 134"/>
                <a:gd name="T19" fmla="*/ 69 h 219"/>
                <a:gd name="T20" fmla="*/ 47 w 134"/>
                <a:gd name="T21" fmla="*/ 58 h 219"/>
                <a:gd name="T22" fmla="*/ 47 w 134"/>
                <a:gd name="T23" fmla="*/ 58 h 219"/>
                <a:gd name="T24" fmla="*/ 52 w 134"/>
                <a:gd name="T25" fmla="*/ 49 h 219"/>
                <a:gd name="T26" fmla="*/ 61 w 134"/>
                <a:gd name="T27" fmla="*/ 41 h 219"/>
                <a:gd name="T28" fmla="*/ 70 w 134"/>
                <a:gd name="T29" fmla="*/ 32 h 219"/>
                <a:gd name="T30" fmla="*/ 75 w 134"/>
                <a:gd name="T31" fmla="*/ 26 h 219"/>
                <a:gd name="T32" fmla="*/ 84 w 134"/>
                <a:gd name="T33" fmla="*/ 20 h 219"/>
                <a:gd name="T34" fmla="*/ 93 w 134"/>
                <a:gd name="T35" fmla="*/ 16 h 219"/>
                <a:gd name="T36" fmla="*/ 101 w 134"/>
                <a:gd name="T37" fmla="*/ 12 h 219"/>
                <a:gd name="T38" fmla="*/ 107 w 134"/>
                <a:gd name="T39" fmla="*/ 5 h 219"/>
                <a:gd name="T40" fmla="*/ 116 w 134"/>
                <a:gd name="T41" fmla="*/ 1 h 219"/>
                <a:gd name="T42" fmla="*/ 124 w 134"/>
                <a:gd name="T43" fmla="*/ 0 h 219"/>
                <a:gd name="T44" fmla="*/ 124 w 134"/>
                <a:gd name="T45" fmla="*/ 0 h 219"/>
                <a:gd name="T46" fmla="*/ 124 w 134"/>
                <a:gd name="T47" fmla="*/ 0 h 219"/>
                <a:gd name="T48" fmla="*/ 124 w 134"/>
                <a:gd name="T49" fmla="*/ 3 h 219"/>
                <a:gd name="T50" fmla="*/ 126 w 134"/>
                <a:gd name="T51" fmla="*/ 9 h 219"/>
                <a:gd name="T52" fmla="*/ 128 w 134"/>
                <a:gd name="T53" fmla="*/ 18 h 219"/>
                <a:gd name="T54" fmla="*/ 130 w 134"/>
                <a:gd name="T55" fmla="*/ 26 h 219"/>
                <a:gd name="T56" fmla="*/ 133 w 134"/>
                <a:gd name="T57" fmla="*/ 37 h 219"/>
                <a:gd name="T58" fmla="*/ 133 w 134"/>
                <a:gd name="T59" fmla="*/ 46 h 219"/>
                <a:gd name="T60" fmla="*/ 133 w 134"/>
                <a:gd name="T61" fmla="*/ 55 h 219"/>
                <a:gd name="T62" fmla="*/ 133 w 134"/>
                <a:gd name="T63" fmla="*/ 66 h 219"/>
                <a:gd name="T64" fmla="*/ 130 w 134"/>
                <a:gd name="T65" fmla="*/ 76 h 219"/>
                <a:gd name="T66" fmla="*/ 0 w 134"/>
                <a:gd name="T67" fmla="*/ 218 h 2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34"/>
                <a:gd name="T103" fmla="*/ 0 h 219"/>
                <a:gd name="T104" fmla="*/ 134 w 134"/>
                <a:gd name="T105" fmla="*/ 219 h 2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34" h="219">
                  <a:moveTo>
                    <a:pt x="0" y="218"/>
                  </a:moveTo>
                  <a:lnTo>
                    <a:pt x="2" y="202"/>
                  </a:lnTo>
                  <a:lnTo>
                    <a:pt x="4" y="186"/>
                  </a:lnTo>
                  <a:lnTo>
                    <a:pt x="6" y="167"/>
                  </a:lnTo>
                  <a:lnTo>
                    <a:pt x="8" y="147"/>
                  </a:lnTo>
                  <a:lnTo>
                    <a:pt x="13" y="131"/>
                  </a:lnTo>
                  <a:lnTo>
                    <a:pt x="19" y="112"/>
                  </a:lnTo>
                  <a:lnTo>
                    <a:pt x="25" y="96"/>
                  </a:lnTo>
                  <a:lnTo>
                    <a:pt x="31" y="81"/>
                  </a:lnTo>
                  <a:lnTo>
                    <a:pt x="38" y="69"/>
                  </a:lnTo>
                  <a:lnTo>
                    <a:pt x="47" y="58"/>
                  </a:lnTo>
                  <a:lnTo>
                    <a:pt x="52" y="49"/>
                  </a:lnTo>
                  <a:lnTo>
                    <a:pt x="61" y="41"/>
                  </a:lnTo>
                  <a:lnTo>
                    <a:pt x="70" y="32"/>
                  </a:lnTo>
                  <a:lnTo>
                    <a:pt x="75" y="26"/>
                  </a:lnTo>
                  <a:lnTo>
                    <a:pt x="84" y="20"/>
                  </a:lnTo>
                  <a:lnTo>
                    <a:pt x="93" y="16"/>
                  </a:lnTo>
                  <a:lnTo>
                    <a:pt x="101" y="12"/>
                  </a:lnTo>
                  <a:lnTo>
                    <a:pt x="107" y="5"/>
                  </a:lnTo>
                  <a:lnTo>
                    <a:pt x="116" y="1"/>
                  </a:lnTo>
                  <a:lnTo>
                    <a:pt x="124" y="0"/>
                  </a:lnTo>
                  <a:lnTo>
                    <a:pt x="124" y="3"/>
                  </a:lnTo>
                  <a:lnTo>
                    <a:pt x="126" y="9"/>
                  </a:lnTo>
                  <a:lnTo>
                    <a:pt x="128" y="18"/>
                  </a:lnTo>
                  <a:lnTo>
                    <a:pt x="130" y="26"/>
                  </a:lnTo>
                  <a:lnTo>
                    <a:pt x="133" y="37"/>
                  </a:lnTo>
                  <a:lnTo>
                    <a:pt x="133" y="46"/>
                  </a:lnTo>
                  <a:lnTo>
                    <a:pt x="133" y="55"/>
                  </a:lnTo>
                  <a:lnTo>
                    <a:pt x="133" y="66"/>
                  </a:lnTo>
                  <a:lnTo>
                    <a:pt x="130" y="76"/>
                  </a:lnTo>
                  <a:lnTo>
                    <a:pt x="0" y="218"/>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64" name="Freeform 201"/>
            <p:cNvSpPr>
              <a:spLocks/>
            </p:cNvSpPr>
            <p:nvPr/>
          </p:nvSpPr>
          <p:spPr bwMode="auto">
            <a:xfrm>
              <a:off x="2188" y="1385"/>
              <a:ext cx="134" cy="219"/>
            </a:xfrm>
            <a:custGeom>
              <a:avLst/>
              <a:gdLst>
                <a:gd name="T0" fmla="*/ 0 w 134"/>
                <a:gd name="T1" fmla="*/ 218 h 219"/>
                <a:gd name="T2" fmla="*/ 2 w 134"/>
                <a:gd name="T3" fmla="*/ 202 h 219"/>
                <a:gd name="T4" fmla="*/ 4 w 134"/>
                <a:gd name="T5" fmla="*/ 186 h 219"/>
                <a:gd name="T6" fmla="*/ 6 w 134"/>
                <a:gd name="T7" fmla="*/ 167 h 219"/>
                <a:gd name="T8" fmla="*/ 8 w 134"/>
                <a:gd name="T9" fmla="*/ 147 h 219"/>
                <a:gd name="T10" fmla="*/ 13 w 134"/>
                <a:gd name="T11" fmla="*/ 131 h 219"/>
                <a:gd name="T12" fmla="*/ 19 w 134"/>
                <a:gd name="T13" fmla="*/ 112 h 219"/>
                <a:gd name="T14" fmla="*/ 25 w 134"/>
                <a:gd name="T15" fmla="*/ 96 h 219"/>
                <a:gd name="T16" fmla="*/ 31 w 134"/>
                <a:gd name="T17" fmla="*/ 81 h 219"/>
                <a:gd name="T18" fmla="*/ 38 w 134"/>
                <a:gd name="T19" fmla="*/ 69 h 219"/>
                <a:gd name="T20" fmla="*/ 47 w 134"/>
                <a:gd name="T21" fmla="*/ 58 h 219"/>
                <a:gd name="T22" fmla="*/ 47 w 134"/>
                <a:gd name="T23" fmla="*/ 58 h 219"/>
                <a:gd name="T24" fmla="*/ 52 w 134"/>
                <a:gd name="T25" fmla="*/ 49 h 219"/>
                <a:gd name="T26" fmla="*/ 61 w 134"/>
                <a:gd name="T27" fmla="*/ 41 h 219"/>
                <a:gd name="T28" fmla="*/ 70 w 134"/>
                <a:gd name="T29" fmla="*/ 32 h 219"/>
                <a:gd name="T30" fmla="*/ 75 w 134"/>
                <a:gd name="T31" fmla="*/ 26 h 219"/>
                <a:gd name="T32" fmla="*/ 84 w 134"/>
                <a:gd name="T33" fmla="*/ 20 h 219"/>
                <a:gd name="T34" fmla="*/ 93 w 134"/>
                <a:gd name="T35" fmla="*/ 16 h 219"/>
                <a:gd name="T36" fmla="*/ 101 w 134"/>
                <a:gd name="T37" fmla="*/ 12 h 219"/>
                <a:gd name="T38" fmla="*/ 107 w 134"/>
                <a:gd name="T39" fmla="*/ 5 h 219"/>
                <a:gd name="T40" fmla="*/ 116 w 134"/>
                <a:gd name="T41" fmla="*/ 1 h 219"/>
                <a:gd name="T42" fmla="*/ 124 w 134"/>
                <a:gd name="T43" fmla="*/ 0 h 219"/>
                <a:gd name="T44" fmla="*/ 124 w 134"/>
                <a:gd name="T45" fmla="*/ 0 h 219"/>
                <a:gd name="T46" fmla="*/ 124 w 134"/>
                <a:gd name="T47" fmla="*/ 0 h 219"/>
                <a:gd name="T48" fmla="*/ 124 w 134"/>
                <a:gd name="T49" fmla="*/ 3 h 219"/>
                <a:gd name="T50" fmla="*/ 126 w 134"/>
                <a:gd name="T51" fmla="*/ 9 h 219"/>
                <a:gd name="T52" fmla="*/ 128 w 134"/>
                <a:gd name="T53" fmla="*/ 18 h 219"/>
                <a:gd name="T54" fmla="*/ 130 w 134"/>
                <a:gd name="T55" fmla="*/ 26 h 219"/>
                <a:gd name="T56" fmla="*/ 133 w 134"/>
                <a:gd name="T57" fmla="*/ 37 h 219"/>
                <a:gd name="T58" fmla="*/ 133 w 134"/>
                <a:gd name="T59" fmla="*/ 46 h 219"/>
                <a:gd name="T60" fmla="*/ 133 w 134"/>
                <a:gd name="T61" fmla="*/ 55 h 219"/>
                <a:gd name="T62" fmla="*/ 133 w 134"/>
                <a:gd name="T63" fmla="*/ 66 h 219"/>
                <a:gd name="T64" fmla="*/ 130 w 134"/>
                <a:gd name="T65" fmla="*/ 76 h 2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4"/>
                <a:gd name="T100" fmla="*/ 0 h 219"/>
                <a:gd name="T101" fmla="*/ 134 w 134"/>
                <a:gd name="T102" fmla="*/ 219 h 2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4" h="219">
                  <a:moveTo>
                    <a:pt x="0" y="218"/>
                  </a:moveTo>
                  <a:lnTo>
                    <a:pt x="2" y="202"/>
                  </a:lnTo>
                  <a:lnTo>
                    <a:pt x="4" y="186"/>
                  </a:lnTo>
                  <a:lnTo>
                    <a:pt x="6" y="167"/>
                  </a:lnTo>
                  <a:lnTo>
                    <a:pt x="8" y="147"/>
                  </a:lnTo>
                  <a:lnTo>
                    <a:pt x="13" y="131"/>
                  </a:lnTo>
                  <a:lnTo>
                    <a:pt x="19" y="112"/>
                  </a:lnTo>
                  <a:lnTo>
                    <a:pt x="25" y="96"/>
                  </a:lnTo>
                  <a:lnTo>
                    <a:pt x="31" y="81"/>
                  </a:lnTo>
                  <a:lnTo>
                    <a:pt x="38" y="69"/>
                  </a:lnTo>
                  <a:lnTo>
                    <a:pt x="47" y="58"/>
                  </a:lnTo>
                  <a:lnTo>
                    <a:pt x="52" y="49"/>
                  </a:lnTo>
                  <a:lnTo>
                    <a:pt x="61" y="41"/>
                  </a:lnTo>
                  <a:lnTo>
                    <a:pt x="70" y="32"/>
                  </a:lnTo>
                  <a:lnTo>
                    <a:pt x="75" y="26"/>
                  </a:lnTo>
                  <a:lnTo>
                    <a:pt x="84" y="20"/>
                  </a:lnTo>
                  <a:lnTo>
                    <a:pt x="93" y="16"/>
                  </a:lnTo>
                  <a:lnTo>
                    <a:pt x="101" y="12"/>
                  </a:lnTo>
                  <a:lnTo>
                    <a:pt x="107" y="5"/>
                  </a:lnTo>
                  <a:lnTo>
                    <a:pt x="116" y="1"/>
                  </a:lnTo>
                  <a:lnTo>
                    <a:pt x="124" y="0"/>
                  </a:lnTo>
                  <a:lnTo>
                    <a:pt x="124" y="3"/>
                  </a:lnTo>
                  <a:lnTo>
                    <a:pt x="126" y="9"/>
                  </a:lnTo>
                  <a:lnTo>
                    <a:pt x="128" y="18"/>
                  </a:lnTo>
                  <a:lnTo>
                    <a:pt x="130" y="26"/>
                  </a:lnTo>
                  <a:lnTo>
                    <a:pt x="133" y="37"/>
                  </a:lnTo>
                  <a:lnTo>
                    <a:pt x="133" y="46"/>
                  </a:lnTo>
                  <a:lnTo>
                    <a:pt x="133" y="55"/>
                  </a:lnTo>
                  <a:lnTo>
                    <a:pt x="133" y="66"/>
                  </a:lnTo>
                  <a:lnTo>
                    <a:pt x="130" y="76"/>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65" name="Freeform 202"/>
            <p:cNvSpPr>
              <a:spLocks/>
            </p:cNvSpPr>
            <p:nvPr/>
          </p:nvSpPr>
          <p:spPr bwMode="auto">
            <a:xfrm>
              <a:off x="2290" y="1315"/>
              <a:ext cx="123" cy="176"/>
            </a:xfrm>
            <a:custGeom>
              <a:avLst/>
              <a:gdLst>
                <a:gd name="T0" fmla="*/ 0 w 123"/>
                <a:gd name="T1" fmla="*/ 175 h 176"/>
                <a:gd name="T2" fmla="*/ 0 w 123"/>
                <a:gd name="T3" fmla="*/ 162 h 176"/>
                <a:gd name="T4" fmla="*/ 2 w 123"/>
                <a:gd name="T5" fmla="*/ 147 h 176"/>
                <a:gd name="T6" fmla="*/ 4 w 123"/>
                <a:gd name="T7" fmla="*/ 133 h 176"/>
                <a:gd name="T8" fmla="*/ 8 w 123"/>
                <a:gd name="T9" fmla="*/ 117 h 176"/>
                <a:gd name="T10" fmla="*/ 13 w 123"/>
                <a:gd name="T11" fmla="*/ 101 h 176"/>
                <a:gd name="T12" fmla="*/ 17 w 123"/>
                <a:gd name="T13" fmla="*/ 89 h 176"/>
                <a:gd name="T14" fmla="*/ 23 w 123"/>
                <a:gd name="T15" fmla="*/ 73 h 176"/>
                <a:gd name="T16" fmla="*/ 27 w 123"/>
                <a:gd name="T17" fmla="*/ 61 h 176"/>
                <a:gd name="T18" fmla="*/ 36 w 123"/>
                <a:gd name="T19" fmla="*/ 50 h 176"/>
                <a:gd name="T20" fmla="*/ 42 w 123"/>
                <a:gd name="T21" fmla="*/ 40 h 176"/>
                <a:gd name="T22" fmla="*/ 42 w 123"/>
                <a:gd name="T23" fmla="*/ 40 h 176"/>
                <a:gd name="T24" fmla="*/ 48 w 123"/>
                <a:gd name="T25" fmla="*/ 34 h 176"/>
                <a:gd name="T26" fmla="*/ 54 w 123"/>
                <a:gd name="T27" fmla="*/ 25 h 176"/>
                <a:gd name="T28" fmla="*/ 61 w 123"/>
                <a:gd name="T29" fmla="*/ 20 h 176"/>
                <a:gd name="T30" fmla="*/ 70 w 123"/>
                <a:gd name="T31" fmla="*/ 15 h 176"/>
                <a:gd name="T32" fmla="*/ 75 w 123"/>
                <a:gd name="T33" fmla="*/ 11 h 176"/>
                <a:gd name="T34" fmla="*/ 84 w 123"/>
                <a:gd name="T35" fmla="*/ 6 h 176"/>
                <a:gd name="T36" fmla="*/ 91 w 123"/>
                <a:gd name="T37" fmla="*/ 4 h 176"/>
                <a:gd name="T38" fmla="*/ 98 w 123"/>
                <a:gd name="T39" fmla="*/ 2 h 176"/>
                <a:gd name="T40" fmla="*/ 105 w 123"/>
                <a:gd name="T41" fmla="*/ 0 h 176"/>
                <a:gd name="T42" fmla="*/ 112 w 123"/>
                <a:gd name="T43" fmla="*/ 0 h 176"/>
                <a:gd name="T44" fmla="*/ 112 w 123"/>
                <a:gd name="T45" fmla="*/ 0 h 176"/>
                <a:gd name="T46" fmla="*/ 112 w 123"/>
                <a:gd name="T47" fmla="*/ 2 h 176"/>
                <a:gd name="T48" fmla="*/ 114 w 123"/>
                <a:gd name="T49" fmla="*/ 6 h 176"/>
                <a:gd name="T50" fmla="*/ 116 w 123"/>
                <a:gd name="T51" fmla="*/ 11 h 176"/>
                <a:gd name="T52" fmla="*/ 118 w 123"/>
                <a:gd name="T53" fmla="*/ 20 h 176"/>
                <a:gd name="T54" fmla="*/ 120 w 123"/>
                <a:gd name="T55" fmla="*/ 29 h 176"/>
                <a:gd name="T56" fmla="*/ 122 w 123"/>
                <a:gd name="T57" fmla="*/ 40 h 176"/>
                <a:gd name="T58" fmla="*/ 122 w 123"/>
                <a:gd name="T59" fmla="*/ 50 h 176"/>
                <a:gd name="T60" fmla="*/ 122 w 123"/>
                <a:gd name="T61" fmla="*/ 61 h 176"/>
                <a:gd name="T62" fmla="*/ 122 w 123"/>
                <a:gd name="T63" fmla="*/ 71 h 176"/>
                <a:gd name="T64" fmla="*/ 120 w 123"/>
                <a:gd name="T65" fmla="*/ 82 h 176"/>
                <a:gd name="T66" fmla="*/ 0 w 123"/>
                <a:gd name="T67" fmla="*/ 175 h 1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3"/>
                <a:gd name="T103" fmla="*/ 0 h 176"/>
                <a:gd name="T104" fmla="*/ 123 w 123"/>
                <a:gd name="T105" fmla="*/ 176 h 1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3" h="176">
                  <a:moveTo>
                    <a:pt x="0" y="175"/>
                  </a:moveTo>
                  <a:lnTo>
                    <a:pt x="0" y="162"/>
                  </a:lnTo>
                  <a:lnTo>
                    <a:pt x="2" y="147"/>
                  </a:lnTo>
                  <a:lnTo>
                    <a:pt x="4" y="133"/>
                  </a:lnTo>
                  <a:lnTo>
                    <a:pt x="8" y="117"/>
                  </a:lnTo>
                  <a:lnTo>
                    <a:pt x="13" y="101"/>
                  </a:lnTo>
                  <a:lnTo>
                    <a:pt x="17" y="89"/>
                  </a:lnTo>
                  <a:lnTo>
                    <a:pt x="23" y="73"/>
                  </a:lnTo>
                  <a:lnTo>
                    <a:pt x="27" y="61"/>
                  </a:lnTo>
                  <a:lnTo>
                    <a:pt x="36" y="50"/>
                  </a:lnTo>
                  <a:lnTo>
                    <a:pt x="42" y="40"/>
                  </a:lnTo>
                  <a:lnTo>
                    <a:pt x="48" y="34"/>
                  </a:lnTo>
                  <a:lnTo>
                    <a:pt x="54" y="25"/>
                  </a:lnTo>
                  <a:lnTo>
                    <a:pt x="61" y="20"/>
                  </a:lnTo>
                  <a:lnTo>
                    <a:pt x="70" y="15"/>
                  </a:lnTo>
                  <a:lnTo>
                    <a:pt x="75" y="11"/>
                  </a:lnTo>
                  <a:lnTo>
                    <a:pt x="84" y="6"/>
                  </a:lnTo>
                  <a:lnTo>
                    <a:pt x="91" y="4"/>
                  </a:lnTo>
                  <a:lnTo>
                    <a:pt x="98" y="2"/>
                  </a:lnTo>
                  <a:lnTo>
                    <a:pt x="105" y="0"/>
                  </a:lnTo>
                  <a:lnTo>
                    <a:pt x="112" y="0"/>
                  </a:lnTo>
                  <a:lnTo>
                    <a:pt x="112" y="2"/>
                  </a:lnTo>
                  <a:lnTo>
                    <a:pt x="114" y="6"/>
                  </a:lnTo>
                  <a:lnTo>
                    <a:pt x="116" y="11"/>
                  </a:lnTo>
                  <a:lnTo>
                    <a:pt x="118" y="20"/>
                  </a:lnTo>
                  <a:lnTo>
                    <a:pt x="120" y="29"/>
                  </a:lnTo>
                  <a:lnTo>
                    <a:pt x="122" y="40"/>
                  </a:lnTo>
                  <a:lnTo>
                    <a:pt x="122" y="50"/>
                  </a:lnTo>
                  <a:lnTo>
                    <a:pt x="122" y="61"/>
                  </a:lnTo>
                  <a:lnTo>
                    <a:pt x="122" y="71"/>
                  </a:lnTo>
                  <a:lnTo>
                    <a:pt x="120" y="82"/>
                  </a:lnTo>
                  <a:lnTo>
                    <a:pt x="0" y="175"/>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66" name="Freeform 203"/>
            <p:cNvSpPr>
              <a:spLocks/>
            </p:cNvSpPr>
            <p:nvPr/>
          </p:nvSpPr>
          <p:spPr bwMode="auto">
            <a:xfrm>
              <a:off x="2290" y="1315"/>
              <a:ext cx="123" cy="176"/>
            </a:xfrm>
            <a:custGeom>
              <a:avLst/>
              <a:gdLst>
                <a:gd name="T0" fmla="*/ 0 w 123"/>
                <a:gd name="T1" fmla="*/ 175 h 176"/>
                <a:gd name="T2" fmla="*/ 0 w 123"/>
                <a:gd name="T3" fmla="*/ 162 h 176"/>
                <a:gd name="T4" fmla="*/ 2 w 123"/>
                <a:gd name="T5" fmla="*/ 147 h 176"/>
                <a:gd name="T6" fmla="*/ 4 w 123"/>
                <a:gd name="T7" fmla="*/ 133 h 176"/>
                <a:gd name="T8" fmla="*/ 8 w 123"/>
                <a:gd name="T9" fmla="*/ 117 h 176"/>
                <a:gd name="T10" fmla="*/ 13 w 123"/>
                <a:gd name="T11" fmla="*/ 101 h 176"/>
                <a:gd name="T12" fmla="*/ 17 w 123"/>
                <a:gd name="T13" fmla="*/ 89 h 176"/>
                <a:gd name="T14" fmla="*/ 23 w 123"/>
                <a:gd name="T15" fmla="*/ 73 h 176"/>
                <a:gd name="T16" fmla="*/ 27 w 123"/>
                <a:gd name="T17" fmla="*/ 61 h 176"/>
                <a:gd name="T18" fmla="*/ 36 w 123"/>
                <a:gd name="T19" fmla="*/ 50 h 176"/>
                <a:gd name="T20" fmla="*/ 42 w 123"/>
                <a:gd name="T21" fmla="*/ 40 h 176"/>
                <a:gd name="T22" fmla="*/ 42 w 123"/>
                <a:gd name="T23" fmla="*/ 40 h 176"/>
                <a:gd name="T24" fmla="*/ 48 w 123"/>
                <a:gd name="T25" fmla="*/ 34 h 176"/>
                <a:gd name="T26" fmla="*/ 54 w 123"/>
                <a:gd name="T27" fmla="*/ 25 h 176"/>
                <a:gd name="T28" fmla="*/ 61 w 123"/>
                <a:gd name="T29" fmla="*/ 20 h 176"/>
                <a:gd name="T30" fmla="*/ 70 w 123"/>
                <a:gd name="T31" fmla="*/ 15 h 176"/>
                <a:gd name="T32" fmla="*/ 75 w 123"/>
                <a:gd name="T33" fmla="*/ 11 h 176"/>
                <a:gd name="T34" fmla="*/ 84 w 123"/>
                <a:gd name="T35" fmla="*/ 6 h 176"/>
                <a:gd name="T36" fmla="*/ 91 w 123"/>
                <a:gd name="T37" fmla="*/ 4 h 176"/>
                <a:gd name="T38" fmla="*/ 98 w 123"/>
                <a:gd name="T39" fmla="*/ 2 h 176"/>
                <a:gd name="T40" fmla="*/ 105 w 123"/>
                <a:gd name="T41" fmla="*/ 0 h 176"/>
                <a:gd name="T42" fmla="*/ 112 w 123"/>
                <a:gd name="T43" fmla="*/ 0 h 176"/>
                <a:gd name="T44" fmla="*/ 112 w 123"/>
                <a:gd name="T45" fmla="*/ 0 h 176"/>
                <a:gd name="T46" fmla="*/ 112 w 123"/>
                <a:gd name="T47" fmla="*/ 2 h 176"/>
                <a:gd name="T48" fmla="*/ 114 w 123"/>
                <a:gd name="T49" fmla="*/ 6 h 176"/>
                <a:gd name="T50" fmla="*/ 116 w 123"/>
                <a:gd name="T51" fmla="*/ 11 h 176"/>
                <a:gd name="T52" fmla="*/ 118 w 123"/>
                <a:gd name="T53" fmla="*/ 20 h 176"/>
                <a:gd name="T54" fmla="*/ 120 w 123"/>
                <a:gd name="T55" fmla="*/ 29 h 176"/>
                <a:gd name="T56" fmla="*/ 122 w 123"/>
                <a:gd name="T57" fmla="*/ 40 h 176"/>
                <a:gd name="T58" fmla="*/ 122 w 123"/>
                <a:gd name="T59" fmla="*/ 50 h 176"/>
                <a:gd name="T60" fmla="*/ 122 w 123"/>
                <a:gd name="T61" fmla="*/ 61 h 176"/>
                <a:gd name="T62" fmla="*/ 122 w 123"/>
                <a:gd name="T63" fmla="*/ 71 h 176"/>
                <a:gd name="T64" fmla="*/ 120 w 123"/>
                <a:gd name="T65" fmla="*/ 82 h 1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3"/>
                <a:gd name="T100" fmla="*/ 0 h 176"/>
                <a:gd name="T101" fmla="*/ 123 w 123"/>
                <a:gd name="T102" fmla="*/ 176 h 17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3" h="176">
                  <a:moveTo>
                    <a:pt x="0" y="175"/>
                  </a:moveTo>
                  <a:lnTo>
                    <a:pt x="0" y="162"/>
                  </a:lnTo>
                  <a:lnTo>
                    <a:pt x="2" y="147"/>
                  </a:lnTo>
                  <a:lnTo>
                    <a:pt x="4" y="133"/>
                  </a:lnTo>
                  <a:lnTo>
                    <a:pt x="8" y="117"/>
                  </a:lnTo>
                  <a:lnTo>
                    <a:pt x="13" y="101"/>
                  </a:lnTo>
                  <a:lnTo>
                    <a:pt x="17" y="89"/>
                  </a:lnTo>
                  <a:lnTo>
                    <a:pt x="23" y="73"/>
                  </a:lnTo>
                  <a:lnTo>
                    <a:pt x="27" y="61"/>
                  </a:lnTo>
                  <a:lnTo>
                    <a:pt x="36" y="50"/>
                  </a:lnTo>
                  <a:lnTo>
                    <a:pt x="42" y="40"/>
                  </a:lnTo>
                  <a:lnTo>
                    <a:pt x="48" y="34"/>
                  </a:lnTo>
                  <a:lnTo>
                    <a:pt x="54" y="25"/>
                  </a:lnTo>
                  <a:lnTo>
                    <a:pt x="61" y="20"/>
                  </a:lnTo>
                  <a:lnTo>
                    <a:pt x="70" y="15"/>
                  </a:lnTo>
                  <a:lnTo>
                    <a:pt x="75" y="11"/>
                  </a:lnTo>
                  <a:lnTo>
                    <a:pt x="84" y="6"/>
                  </a:lnTo>
                  <a:lnTo>
                    <a:pt x="91" y="4"/>
                  </a:lnTo>
                  <a:lnTo>
                    <a:pt x="98" y="2"/>
                  </a:lnTo>
                  <a:lnTo>
                    <a:pt x="105" y="0"/>
                  </a:lnTo>
                  <a:lnTo>
                    <a:pt x="112" y="0"/>
                  </a:lnTo>
                  <a:lnTo>
                    <a:pt x="112" y="2"/>
                  </a:lnTo>
                  <a:lnTo>
                    <a:pt x="114" y="6"/>
                  </a:lnTo>
                  <a:lnTo>
                    <a:pt x="116" y="11"/>
                  </a:lnTo>
                  <a:lnTo>
                    <a:pt x="118" y="20"/>
                  </a:lnTo>
                  <a:lnTo>
                    <a:pt x="120" y="29"/>
                  </a:lnTo>
                  <a:lnTo>
                    <a:pt x="122" y="40"/>
                  </a:lnTo>
                  <a:lnTo>
                    <a:pt x="122" y="50"/>
                  </a:lnTo>
                  <a:lnTo>
                    <a:pt x="122" y="61"/>
                  </a:lnTo>
                  <a:lnTo>
                    <a:pt x="122" y="71"/>
                  </a:lnTo>
                  <a:lnTo>
                    <a:pt x="120" y="82"/>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67" name="Freeform 204"/>
            <p:cNvSpPr>
              <a:spLocks/>
            </p:cNvSpPr>
            <p:nvPr/>
          </p:nvSpPr>
          <p:spPr bwMode="auto">
            <a:xfrm>
              <a:off x="2381" y="1262"/>
              <a:ext cx="117" cy="150"/>
            </a:xfrm>
            <a:custGeom>
              <a:avLst/>
              <a:gdLst>
                <a:gd name="T0" fmla="*/ 0 w 117"/>
                <a:gd name="T1" fmla="*/ 149 h 150"/>
                <a:gd name="T2" fmla="*/ 0 w 117"/>
                <a:gd name="T3" fmla="*/ 136 h 150"/>
                <a:gd name="T4" fmla="*/ 2 w 117"/>
                <a:gd name="T5" fmla="*/ 123 h 150"/>
                <a:gd name="T6" fmla="*/ 5 w 117"/>
                <a:gd name="T7" fmla="*/ 105 h 150"/>
                <a:gd name="T8" fmla="*/ 9 w 117"/>
                <a:gd name="T9" fmla="*/ 86 h 150"/>
                <a:gd name="T10" fmla="*/ 16 w 117"/>
                <a:gd name="T11" fmla="*/ 67 h 150"/>
                <a:gd name="T12" fmla="*/ 27 w 117"/>
                <a:gd name="T13" fmla="*/ 48 h 150"/>
                <a:gd name="T14" fmla="*/ 39 w 117"/>
                <a:gd name="T15" fmla="*/ 31 h 150"/>
                <a:gd name="T16" fmla="*/ 55 w 117"/>
                <a:gd name="T17" fmla="*/ 17 h 150"/>
                <a:gd name="T18" fmla="*/ 74 w 117"/>
                <a:gd name="T19" fmla="*/ 6 h 150"/>
                <a:gd name="T20" fmla="*/ 95 w 117"/>
                <a:gd name="T21" fmla="*/ 0 h 150"/>
                <a:gd name="T22" fmla="*/ 95 w 117"/>
                <a:gd name="T23" fmla="*/ 0 h 150"/>
                <a:gd name="T24" fmla="*/ 97 w 117"/>
                <a:gd name="T25" fmla="*/ 0 h 150"/>
                <a:gd name="T26" fmla="*/ 99 w 117"/>
                <a:gd name="T27" fmla="*/ 4 h 150"/>
                <a:gd name="T28" fmla="*/ 101 w 117"/>
                <a:gd name="T29" fmla="*/ 8 h 150"/>
                <a:gd name="T30" fmla="*/ 106 w 117"/>
                <a:gd name="T31" fmla="*/ 15 h 150"/>
                <a:gd name="T32" fmla="*/ 107 w 117"/>
                <a:gd name="T33" fmla="*/ 23 h 150"/>
                <a:gd name="T34" fmla="*/ 111 w 117"/>
                <a:gd name="T35" fmla="*/ 33 h 150"/>
                <a:gd name="T36" fmla="*/ 113 w 117"/>
                <a:gd name="T37" fmla="*/ 47 h 150"/>
                <a:gd name="T38" fmla="*/ 116 w 117"/>
                <a:gd name="T39" fmla="*/ 59 h 150"/>
                <a:gd name="T40" fmla="*/ 116 w 117"/>
                <a:gd name="T41" fmla="*/ 73 h 150"/>
                <a:gd name="T42" fmla="*/ 113 w 117"/>
                <a:gd name="T43" fmla="*/ 90 h 150"/>
                <a:gd name="T44" fmla="*/ 0 w 117"/>
                <a:gd name="T45" fmla="*/ 149 h 1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7"/>
                <a:gd name="T70" fmla="*/ 0 h 150"/>
                <a:gd name="T71" fmla="*/ 117 w 117"/>
                <a:gd name="T72" fmla="*/ 150 h 15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7" h="150">
                  <a:moveTo>
                    <a:pt x="0" y="149"/>
                  </a:moveTo>
                  <a:lnTo>
                    <a:pt x="0" y="136"/>
                  </a:lnTo>
                  <a:lnTo>
                    <a:pt x="2" y="123"/>
                  </a:lnTo>
                  <a:lnTo>
                    <a:pt x="5" y="105"/>
                  </a:lnTo>
                  <a:lnTo>
                    <a:pt x="9" y="86"/>
                  </a:lnTo>
                  <a:lnTo>
                    <a:pt x="16" y="67"/>
                  </a:lnTo>
                  <a:lnTo>
                    <a:pt x="27" y="48"/>
                  </a:lnTo>
                  <a:lnTo>
                    <a:pt x="39" y="31"/>
                  </a:lnTo>
                  <a:lnTo>
                    <a:pt x="55" y="17"/>
                  </a:lnTo>
                  <a:lnTo>
                    <a:pt x="74" y="6"/>
                  </a:lnTo>
                  <a:lnTo>
                    <a:pt x="95" y="0"/>
                  </a:lnTo>
                  <a:lnTo>
                    <a:pt x="97" y="0"/>
                  </a:lnTo>
                  <a:lnTo>
                    <a:pt x="99" y="4"/>
                  </a:lnTo>
                  <a:lnTo>
                    <a:pt x="101" y="8"/>
                  </a:lnTo>
                  <a:lnTo>
                    <a:pt x="106" y="15"/>
                  </a:lnTo>
                  <a:lnTo>
                    <a:pt x="107" y="23"/>
                  </a:lnTo>
                  <a:lnTo>
                    <a:pt x="111" y="33"/>
                  </a:lnTo>
                  <a:lnTo>
                    <a:pt x="113" y="47"/>
                  </a:lnTo>
                  <a:lnTo>
                    <a:pt x="116" y="59"/>
                  </a:lnTo>
                  <a:lnTo>
                    <a:pt x="116" y="73"/>
                  </a:lnTo>
                  <a:lnTo>
                    <a:pt x="113" y="90"/>
                  </a:lnTo>
                  <a:lnTo>
                    <a:pt x="0" y="149"/>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68" name="Freeform 205"/>
            <p:cNvSpPr>
              <a:spLocks/>
            </p:cNvSpPr>
            <p:nvPr/>
          </p:nvSpPr>
          <p:spPr bwMode="auto">
            <a:xfrm>
              <a:off x="2381" y="1262"/>
              <a:ext cx="117" cy="150"/>
            </a:xfrm>
            <a:custGeom>
              <a:avLst/>
              <a:gdLst>
                <a:gd name="T0" fmla="*/ 0 w 117"/>
                <a:gd name="T1" fmla="*/ 149 h 150"/>
                <a:gd name="T2" fmla="*/ 0 w 117"/>
                <a:gd name="T3" fmla="*/ 136 h 150"/>
                <a:gd name="T4" fmla="*/ 2 w 117"/>
                <a:gd name="T5" fmla="*/ 123 h 150"/>
                <a:gd name="T6" fmla="*/ 5 w 117"/>
                <a:gd name="T7" fmla="*/ 105 h 150"/>
                <a:gd name="T8" fmla="*/ 9 w 117"/>
                <a:gd name="T9" fmla="*/ 86 h 150"/>
                <a:gd name="T10" fmla="*/ 16 w 117"/>
                <a:gd name="T11" fmla="*/ 67 h 150"/>
                <a:gd name="T12" fmla="*/ 27 w 117"/>
                <a:gd name="T13" fmla="*/ 48 h 150"/>
                <a:gd name="T14" fmla="*/ 39 w 117"/>
                <a:gd name="T15" fmla="*/ 31 h 150"/>
                <a:gd name="T16" fmla="*/ 55 w 117"/>
                <a:gd name="T17" fmla="*/ 17 h 150"/>
                <a:gd name="T18" fmla="*/ 74 w 117"/>
                <a:gd name="T19" fmla="*/ 6 h 150"/>
                <a:gd name="T20" fmla="*/ 95 w 117"/>
                <a:gd name="T21" fmla="*/ 0 h 150"/>
                <a:gd name="T22" fmla="*/ 95 w 117"/>
                <a:gd name="T23" fmla="*/ 0 h 150"/>
                <a:gd name="T24" fmla="*/ 97 w 117"/>
                <a:gd name="T25" fmla="*/ 0 h 150"/>
                <a:gd name="T26" fmla="*/ 99 w 117"/>
                <a:gd name="T27" fmla="*/ 4 h 150"/>
                <a:gd name="T28" fmla="*/ 101 w 117"/>
                <a:gd name="T29" fmla="*/ 8 h 150"/>
                <a:gd name="T30" fmla="*/ 106 w 117"/>
                <a:gd name="T31" fmla="*/ 15 h 150"/>
                <a:gd name="T32" fmla="*/ 107 w 117"/>
                <a:gd name="T33" fmla="*/ 23 h 150"/>
                <a:gd name="T34" fmla="*/ 111 w 117"/>
                <a:gd name="T35" fmla="*/ 33 h 150"/>
                <a:gd name="T36" fmla="*/ 113 w 117"/>
                <a:gd name="T37" fmla="*/ 47 h 150"/>
                <a:gd name="T38" fmla="*/ 116 w 117"/>
                <a:gd name="T39" fmla="*/ 59 h 150"/>
                <a:gd name="T40" fmla="*/ 116 w 117"/>
                <a:gd name="T41" fmla="*/ 73 h 150"/>
                <a:gd name="T42" fmla="*/ 113 w 117"/>
                <a:gd name="T43" fmla="*/ 90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7"/>
                <a:gd name="T67" fmla="*/ 0 h 150"/>
                <a:gd name="T68" fmla="*/ 117 w 117"/>
                <a:gd name="T69" fmla="*/ 150 h 15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7" h="150">
                  <a:moveTo>
                    <a:pt x="0" y="149"/>
                  </a:moveTo>
                  <a:lnTo>
                    <a:pt x="0" y="136"/>
                  </a:lnTo>
                  <a:lnTo>
                    <a:pt x="2" y="123"/>
                  </a:lnTo>
                  <a:lnTo>
                    <a:pt x="5" y="105"/>
                  </a:lnTo>
                  <a:lnTo>
                    <a:pt x="9" y="86"/>
                  </a:lnTo>
                  <a:lnTo>
                    <a:pt x="16" y="67"/>
                  </a:lnTo>
                  <a:lnTo>
                    <a:pt x="27" y="48"/>
                  </a:lnTo>
                  <a:lnTo>
                    <a:pt x="39" y="31"/>
                  </a:lnTo>
                  <a:lnTo>
                    <a:pt x="55" y="17"/>
                  </a:lnTo>
                  <a:lnTo>
                    <a:pt x="74" y="6"/>
                  </a:lnTo>
                  <a:lnTo>
                    <a:pt x="95" y="0"/>
                  </a:lnTo>
                  <a:lnTo>
                    <a:pt x="97" y="0"/>
                  </a:lnTo>
                  <a:lnTo>
                    <a:pt x="99" y="4"/>
                  </a:lnTo>
                  <a:lnTo>
                    <a:pt x="101" y="8"/>
                  </a:lnTo>
                  <a:lnTo>
                    <a:pt x="106" y="15"/>
                  </a:lnTo>
                  <a:lnTo>
                    <a:pt x="107" y="23"/>
                  </a:lnTo>
                  <a:lnTo>
                    <a:pt x="111" y="33"/>
                  </a:lnTo>
                  <a:lnTo>
                    <a:pt x="113" y="47"/>
                  </a:lnTo>
                  <a:lnTo>
                    <a:pt x="116" y="59"/>
                  </a:lnTo>
                  <a:lnTo>
                    <a:pt x="116" y="73"/>
                  </a:lnTo>
                  <a:lnTo>
                    <a:pt x="113" y="90"/>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69" name="Freeform 206"/>
            <p:cNvSpPr>
              <a:spLocks/>
            </p:cNvSpPr>
            <p:nvPr/>
          </p:nvSpPr>
          <p:spPr bwMode="auto">
            <a:xfrm>
              <a:off x="2460" y="1175"/>
              <a:ext cx="270" cy="201"/>
            </a:xfrm>
            <a:custGeom>
              <a:avLst/>
              <a:gdLst>
                <a:gd name="T0" fmla="*/ 0 w 270"/>
                <a:gd name="T1" fmla="*/ 200 h 201"/>
                <a:gd name="T2" fmla="*/ 4 w 270"/>
                <a:gd name="T3" fmla="*/ 186 h 201"/>
                <a:gd name="T4" fmla="*/ 13 w 270"/>
                <a:gd name="T5" fmla="*/ 172 h 201"/>
                <a:gd name="T6" fmla="*/ 22 w 270"/>
                <a:gd name="T7" fmla="*/ 156 h 201"/>
                <a:gd name="T8" fmla="*/ 34 w 270"/>
                <a:gd name="T9" fmla="*/ 138 h 201"/>
                <a:gd name="T10" fmla="*/ 47 w 270"/>
                <a:gd name="T11" fmla="*/ 119 h 201"/>
                <a:gd name="T12" fmla="*/ 59 w 270"/>
                <a:gd name="T13" fmla="*/ 103 h 201"/>
                <a:gd name="T14" fmla="*/ 74 w 270"/>
                <a:gd name="T15" fmla="*/ 87 h 201"/>
                <a:gd name="T16" fmla="*/ 89 w 270"/>
                <a:gd name="T17" fmla="*/ 71 h 201"/>
                <a:gd name="T18" fmla="*/ 103 w 270"/>
                <a:gd name="T19" fmla="*/ 59 h 201"/>
                <a:gd name="T20" fmla="*/ 119 w 270"/>
                <a:gd name="T21" fmla="*/ 48 h 201"/>
                <a:gd name="T22" fmla="*/ 119 w 270"/>
                <a:gd name="T23" fmla="*/ 48 h 201"/>
                <a:gd name="T24" fmla="*/ 135 w 270"/>
                <a:gd name="T25" fmla="*/ 37 h 201"/>
                <a:gd name="T26" fmla="*/ 151 w 270"/>
                <a:gd name="T27" fmla="*/ 27 h 201"/>
                <a:gd name="T28" fmla="*/ 167 w 270"/>
                <a:gd name="T29" fmla="*/ 20 h 201"/>
                <a:gd name="T30" fmla="*/ 181 w 270"/>
                <a:gd name="T31" fmla="*/ 14 h 201"/>
                <a:gd name="T32" fmla="*/ 197 w 270"/>
                <a:gd name="T33" fmla="*/ 10 h 201"/>
                <a:gd name="T34" fmla="*/ 209 w 270"/>
                <a:gd name="T35" fmla="*/ 6 h 201"/>
                <a:gd name="T36" fmla="*/ 224 w 270"/>
                <a:gd name="T37" fmla="*/ 4 h 201"/>
                <a:gd name="T38" fmla="*/ 239 w 270"/>
                <a:gd name="T39" fmla="*/ 2 h 201"/>
                <a:gd name="T40" fmla="*/ 253 w 270"/>
                <a:gd name="T41" fmla="*/ 0 h 201"/>
                <a:gd name="T42" fmla="*/ 269 w 270"/>
                <a:gd name="T43" fmla="*/ 0 h 201"/>
                <a:gd name="T44" fmla="*/ 269 w 270"/>
                <a:gd name="T45" fmla="*/ 0 h 201"/>
                <a:gd name="T46" fmla="*/ 266 w 270"/>
                <a:gd name="T47" fmla="*/ 2 h 201"/>
                <a:gd name="T48" fmla="*/ 266 w 270"/>
                <a:gd name="T49" fmla="*/ 8 h 201"/>
                <a:gd name="T50" fmla="*/ 264 w 270"/>
                <a:gd name="T51" fmla="*/ 18 h 201"/>
                <a:gd name="T52" fmla="*/ 262 w 270"/>
                <a:gd name="T53" fmla="*/ 31 h 201"/>
                <a:gd name="T54" fmla="*/ 257 w 270"/>
                <a:gd name="T55" fmla="*/ 43 h 201"/>
                <a:gd name="T56" fmla="*/ 251 w 270"/>
                <a:gd name="T57" fmla="*/ 61 h 201"/>
                <a:gd name="T58" fmla="*/ 243 w 270"/>
                <a:gd name="T59" fmla="*/ 75 h 201"/>
                <a:gd name="T60" fmla="*/ 234 w 270"/>
                <a:gd name="T61" fmla="*/ 92 h 201"/>
                <a:gd name="T62" fmla="*/ 222 w 270"/>
                <a:gd name="T63" fmla="*/ 105 h 201"/>
                <a:gd name="T64" fmla="*/ 207 w 270"/>
                <a:gd name="T65" fmla="*/ 117 h 201"/>
                <a:gd name="T66" fmla="*/ 0 w 270"/>
                <a:gd name="T67" fmla="*/ 200 h 2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0"/>
                <a:gd name="T103" fmla="*/ 0 h 201"/>
                <a:gd name="T104" fmla="*/ 270 w 270"/>
                <a:gd name="T105" fmla="*/ 201 h 2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0" h="201">
                  <a:moveTo>
                    <a:pt x="0" y="200"/>
                  </a:moveTo>
                  <a:lnTo>
                    <a:pt x="4" y="186"/>
                  </a:lnTo>
                  <a:lnTo>
                    <a:pt x="13" y="172"/>
                  </a:lnTo>
                  <a:lnTo>
                    <a:pt x="22" y="156"/>
                  </a:lnTo>
                  <a:lnTo>
                    <a:pt x="34" y="138"/>
                  </a:lnTo>
                  <a:lnTo>
                    <a:pt x="47" y="119"/>
                  </a:lnTo>
                  <a:lnTo>
                    <a:pt x="59" y="103"/>
                  </a:lnTo>
                  <a:lnTo>
                    <a:pt x="74" y="87"/>
                  </a:lnTo>
                  <a:lnTo>
                    <a:pt x="89" y="71"/>
                  </a:lnTo>
                  <a:lnTo>
                    <a:pt x="103" y="59"/>
                  </a:lnTo>
                  <a:lnTo>
                    <a:pt x="119" y="48"/>
                  </a:lnTo>
                  <a:lnTo>
                    <a:pt x="135" y="37"/>
                  </a:lnTo>
                  <a:lnTo>
                    <a:pt x="151" y="27"/>
                  </a:lnTo>
                  <a:lnTo>
                    <a:pt x="167" y="20"/>
                  </a:lnTo>
                  <a:lnTo>
                    <a:pt x="181" y="14"/>
                  </a:lnTo>
                  <a:lnTo>
                    <a:pt x="197" y="10"/>
                  </a:lnTo>
                  <a:lnTo>
                    <a:pt x="209" y="6"/>
                  </a:lnTo>
                  <a:lnTo>
                    <a:pt x="224" y="4"/>
                  </a:lnTo>
                  <a:lnTo>
                    <a:pt x="239" y="2"/>
                  </a:lnTo>
                  <a:lnTo>
                    <a:pt x="253" y="0"/>
                  </a:lnTo>
                  <a:lnTo>
                    <a:pt x="269" y="0"/>
                  </a:lnTo>
                  <a:lnTo>
                    <a:pt x="266" y="2"/>
                  </a:lnTo>
                  <a:lnTo>
                    <a:pt x="266" y="8"/>
                  </a:lnTo>
                  <a:lnTo>
                    <a:pt x="264" y="18"/>
                  </a:lnTo>
                  <a:lnTo>
                    <a:pt x="262" y="31"/>
                  </a:lnTo>
                  <a:lnTo>
                    <a:pt x="257" y="43"/>
                  </a:lnTo>
                  <a:lnTo>
                    <a:pt x="251" y="61"/>
                  </a:lnTo>
                  <a:lnTo>
                    <a:pt x="243" y="75"/>
                  </a:lnTo>
                  <a:lnTo>
                    <a:pt x="234" y="92"/>
                  </a:lnTo>
                  <a:lnTo>
                    <a:pt x="222" y="105"/>
                  </a:lnTo>
                  <a:lnTo>
                    <a:pt x="207" y="117"/>
                  </a:lnTo>
                  <a:lnTo>
                    <a:pt x="0" y="200"/>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70" name="Freeform 207"/>
            <p:cNvSpPr>
              <a:spLocks/>
            </p:cNvSpPr>
            <p:nvPr/>
          </p:nvSpPr>
          <p:spPr bwMode="auto">
            <a:xfrm>
              <a:off x="2460" y="1175"/>
              <a:ext cx="270" cy="201"/>
            </a:xfrm>
            <a:custGeom>
              <a:avLst/>
              <a:gdLst>
                <a:gd name="T0" fmla="*/ 0 w 270"/>
                <a:gd name="T1" fmla="*/ 200 h 201"/>
                <a:gd name="T2" fmla="*/ 4 w 270"/>
                <a:gd name="T3" fmla="*/ 186 h 201"/>
                <a:gd name="T4" fmla="*/ 13 w 270"/>
                <a:gd name="T5" fmla="*/ 172 h 201"/>
                <a:gd name="T6" fmla="*/ 22 w 270"/>
                <a:gd name="T7" fmla="*/ 156 h 201"/>
                <a:gd name="T8" fmla="*/ 34 w 270"/>
                <a:gd name="T9" fmla="*/ 138 h 201"/>
                <a:gd name="T10" fmla="*/ 47 w 270"/>
                <a:gd name="T11" fmla="*/ 119 h 201"/>
                <a:gd name="T12" fmla="*/ 59 w 270"/>
                <a:gd name="T13" fmla="*/ 103 h 201"/>
                <a:gd name="T14" fmla="*/ 74 w 270"/>
                <a:gd name="T15" fmla="*/ 87 h 201"/>
                <a:gd name="T16" fmla="*/ 89 w 270"/>
                <a:gd name="T17" fmla="*/ 71 h 201"/>
                <a:gd name="T18" fmla="*/ 103 w 270"/>
                <a:gd name="T19" fmla="*/ 59 h 201"/>
                <a:gd name="T20" fmla="*/ 119 w 270"/>
                <a:gd name="T21" fmla="*/ 48 h 201"/>
                <a:gd name="T22" fmla="*/ 119 w 270"/>
                <a:gd name="T23" fmla="*/ 48 h 201"/>
                <a:gd name="T24" fmla="*/ 135 w 270"/>
                <a:gd name="T25" fmla="*/ 37 h 201"/>
                <a:gd name="T26" fmla="*/ 151 w 270"/>
                <a:gd name="T27" fmla="*/ 27 h 201"/>
                <a:gd name="T28" fmla="*/ 167 w 270"/>
                <a:gd name="T29" fmla="*/ 20 h 201"/>
                <a:gd name="T30" fmla="*/ 181 w 270"/>
                <a:gd name="T31" fmla="*/ 14 h 201"/>
                <a:gd name="T32" fmla="*/ 197 w 270"/>
                <a:gd name="T33" fmla="*/ 10 h 201"/>
                <a:gd name="T34" fmla="*/ 209 w 270"/>
                <a:gd name="T35" fmla="*/ 6 h 201"/>
                <a:gd name="T36" fmla="*/ 224 w 270"/>
                <a:gd name="T37" fmla="*/ 4 h 201"/>
                <a:gd name="T38" fmla="*/ 239 w 270"/>
                <a:gd name="T39" fmla="*/ 2 h 201"/>
                <a:gd name="T40" fmla="*/ 253 w 270"/>
                <a:gd name="T41" fmla="*/ 0 h 201"/>
                <a:gd name="T42" fmla="*/ 269 w 270"/>
                <a:gd name="T43" fmla="*/ 0 h 201"/>
                <a:gd name="T44" fmla="*/ 269 w 270"/>
                <a:gd name="T45" fmla="*/ 0 h 201"/>
                <a:gd name="T46" fmla="*/ 266 w 270"/>
                <a:gd name="T47" fmla="*/ 2 h 201"/>
                <a:gd name="T48" fmla="*/ 266 w 270"/>
                <a:gd name="T49" fmla="*/ 8 h 201"/>
                <a:gd name="T50" fmla="*/ 264 w 270"/>
                <a:gd name="T51" fmla="*/ 18 h 201"/>
                <a:gd name="T52" fmla="*/ 262 w 270"/>
                <a:gd name="T53" fmla="*/ 31 h 201"/>
                <a:gd name="T54" fmla="*/ 257 w 270"/>
                <a:gd name="T55" fmla="*/ 43 h 201"/>
                <a:gd name="T56" fmla="*/ 251 w 270"/>
                <a:gd name="T57" fmla="*/ 61 h 201"/>
                <a:gd name="T58" fmla="*/ 243 w 270"/>
                <a:gd name="T59" fmla="*/ 75 h 201"/>
                <a:gd name="T60" fmla="*/ 234 w 270"/>
                <a:gd name="T61" fmla="*/ 92 h 201"/>
                <a:gd name="T62" fmla="*/ 222 w 270"/>
                <a:gd name="T63" fmla="*/ 105 h 201"/>
                <a:gd name="T64" fmla="*/ 207 w 270"/>
                <a:gd name="T65" fmla="*/ 117 h 2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0"/>
                <a:gd name="T100" fmla="*/ 0 h 201"/>
                <a:gd name="T101" fmla="*/ 270 w 270"/>
                <a:gd name="T102" fmla="*/ 201 h 2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0" h="201">
                  <a:moveTo>
                    <a:pt x="0" y="200"/>
                  </a:moveTo>
                  <a:lnTo>
                    <a:pt x="4" y="186"/>
                  </a:lnTo>
                  <a:lnTo>
                    <a:pt x="13" y="172"/>
                  </a:lnTo>
                  <a:lnTo>
                    <a:pt x="22" y="156"/>
                  </a:lnTo>
                  <a:lnTo>
                    <a:pt x="34" y="138"/>
                  </a:lnTo>
                  <a:lnTo>
                    <a:pt x="47" y="119"/>
                  </a:lnTo>
                  <a:lnTo>
                    <a:pt x="59" y="103"/>
                  </a:lnTo>
                  <a:lnTo>
                    <a:pt x="74" y="87"/>
                  </a:lnTo>
                  <a:lnTo>
                    <a:pt x="89" y="71"/>
                  </a:lnTo>
                  <a:lnTo>
                    <a:pt x="103" y="59"/>
                  </a:lnTo>
                  <a:lnTo>
                    <a:pt x="119" y="48"/>
                  </a:lnTo>
                  <a:lnTo>
                    <a:pt x="135" y="37"/>
                  </a:lnTo>
                  <a:lnTo>
                    <a:pt x="151" y="27"/>
                  </a:lnTo>
                  <a:lnTo>
                    <a:pt x="167" y="20"/>
                  </a:lnTo>
                  <a:lnTo>
                    <a:pt x="181" y="14"/>
                  </a:lnTo>
                  <a:lnTo>
                    <a:pt x="197" y="10"/>
                  </a:lnTo>
                  <a:lnTo>
                    <a:pt x="209" y="6"/>
                  </a:lnTo>
                  <a:lnTo>
                    <a:pt x="224" y="4"/>
                  </a:lnTo>
                  <a:lnTo>
                    <a:pt x="239" y="2"/>
                  </a:lnTo>
                  <a:lnTo>
                    <a:pt x="253" y="0"/>
                  </a:lnTo>
                  <a:lnTo>
                    <a:pt x="269" y="0"/>
                  </a:lnTo>
                  <a:lnTo>
                    <a:pt x="266" y="2"/>
                  </a:lnTo>
                  <a:lnTo>
                    <a:pt x="266" y="8"/>
                  </a:lnTo>
                  <a:lnTo>
                    <a:pt x="264" y="18"/>
                  </a:lnTo>
                  <a:lnTo>
                    <a:pt x="262" y="31"/>
                  </a:lnTo>
                  <a:lnTo>
                    <a:pt x="257" y="43"/>
                  </a:lnTo>
                  <a:lnTo>
                    <a:pt x="251" y="61"/>
                  </a:lnTo>
                  <a:lnTo>
                    <a:pt x="243" y="75"/>
                  </a:lnTo>
                  <a:lnTo>
                    <a:pt x="234" y="92"/>
                  </a:lnTo>
                  <a:lnTo>
                    <a:pt x="222" y="105"/>
                  </a:lnTo>
                  <a:lnTo>
                    <a:pt x="207" y="117"/>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71" name="Freeform 208"/>
            <p:cNvSpPr>
              <a:spLocks/>
            </p:cNvSpPr>
            <p:nvPr/>
          </p:nvSpPr>
          <p:spPr bwMode="auto">
            <a:xfrm>
              <a:off x="1910" y="2299"/>
              <a:ext cx="341" cy="339"/>
            </a:xfrm>
            <a:custGeom>
              <a:avLst/>
              <a:gdLst>
                <a:gd name="T0" fmla="*/ 243 w 341"/>
                <a:gd name="T1" fmla="*/ 338 h 339"/>
                <a:gd name="T2" fmla="*/ 211 w 341"/>
                <a:gd name="T3" fmla="*/ 312 h 339"/>
                <a:gd name="T4" fmla="*/ 179 w 341"/>
                <a:gd name="T5" fmla="*/ 285 h 339"/>
                <a:gd name="T6" fmla="*/ 148 w 341"/>
                <a:gd name="T7" fmla="*/ 254 h 339"/>
                <a:gd name="T8" fmla="*/ 116 w 341"/>
                <a:gd name="T9" fmla="*/ 218 h 339"/>
                <a:gd name="T10" fmla="*/ 84 w 341"/>
                <a:gd name="T11" fmla="*/ 183 h 339"/>
                <a:gd name="T12" fmla="*/ 57 w 341"/>
                <a:gd name="T13" fmla="*/ 144 h 339"/>
                <a:gd name="T14" fmla="*/ 34 w 341"/>
                <a:gd name="T15" fmla="*/ 109 h 339"/>
                <a:gd name="T16" fmla="*/ 17 w 341"/>
                <a:gd name="T17" fmla="*/ 73 h 339"/>
                <a:gd name="T18" fmla="*/ 4 w 341"/>
                <a:gd name="T19" fmla="*/ 38 h 339"/>
                <a:gd name="T20" fmla="*/ 0 w 341"/>
                <a:gd name="T21" fmla="*/ 6 h 339"/>
                <a:gd name="T22" fmla="*/ 0 w 341"/>
                <a:gd name="T23" fmla="*/ 6 h 339"/>
                <a:gd name="T24" fmla="*/ 6 w 341"/>
                <a:gd name="T25" fmla="*/ 4 h 339"/>
                <a:gd name="T26" fmla="*/ 24 w 341"/>
                <a:gd name="T27" fmla="*/ 2 h 339"/>
                <a:gd name="T28" fmla="*/ 50 w 341"/>
                <a:gd name="T29" fmla="*/ 0 h 339"/>
                <a:gd name="T30" fmla="*/ 84 w 341"/>
                <a:gd name="T31" fmla="*/ 0 h 339"/>
                <a:gd name="T32" fmla="*/ 125 w 341"/>
                <a:gd name="T33" fmla="*/ 4 h 339"/>
                <a:gd name="T34" fmla="*/ 167 w 341"/>
                <a:gd name="T35" fmla="*/ 13 h 339"/>
                <a:gd name="T36" fmla="*/ 211 w 341"/>
                <a:gd name="T37" fmla="*/ 31 h 339"/>
                <a:gd name="T38" fmla="*/ 257 w 341"/>
                <a:gd name="T39" fmla="*/ 59 h 339"/>
                <a:gd name="T40" fmla="*/ 300 w 341"/>
                <a:gd name="T41" fmla="*/ 100 h 339"/>
                <a:gd name="T42" fmla="*/ 340 w 341"/>
                <a:gd name="T43" fmla="*/ 155 h 339"/>
                <a:gd name="T44" fmla="*/ 243 w 341"/>
                <a:gd name="T45" fmla="*/ 338 h 3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1"/>
                <a:gd name="T70" fmla="*/ 0 h 339"/>
                <a:gd name="T71" fmla="*/ 341 w 341"/>
                <a:gd name="T72" fmla="*/ 339 h 3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1" h="339">
                  <a:moveTo>
                    <a:pt x="243" y="338"/>
                  </a:moveTo>
                  <a:lnTo>
                    <a:pt x="211" y="312"/>
                  </a:lnTo>
                  <a:lnTo>
                    <a:pt x="179" y="285"/>
                  </a:lnTo>
                  <a:lnTo>
                    <a:pt x="148" y="254"/>
                  </a:lnTo>
                  <a:lnTo>
                    <a:pt x="116" y="218"/>
                  </a:lnTo>
                  <a:lnTo>
                    <a:pt x="84" y="183"/>
                  </a:lnTo>
                  <a:lnTo>
                    <a:pt x="57" y="144"/>
                  </a:lnTo>
                  <a:lnTo>
                    <a:pt x="34" y="109"/>
                  </a:lnTo>
                  <a:lnTo>
                    <a:pt x="17" y="73"/>
                  </a:lnTo>
                  <a:lnTo>
                    <a:pt x="4" y="38"/>
                  </a:lnTo>
                  <a:lnTo>
                    <a:pt x="0" y="6"/>
                  </a:lnTo>
                  <a:lnTo>
                    <a:pt x="6" y="4"/>
                  </a:lnTo>
                  <a:lnTo>
                    <a:pt x="24" y="2"/>
                  </a:lnTo>
                  <a:lnTo>
                    <a:pt x="50" y="0"/>
                  </a:lnTo>
                  <a:lnTo>
                    <a:pt x="84" y="0"/>
                  </a:lnTo>
                  <a:lnTo>
                    <a:pt x="125" y="4"/>
                  </a:lnTo>
                  <a:lnTo>
                    <a:pt x="167" y="13"/>
                  </a:lnTo>
                  <a:lnTo>
                    <a:pt x="211" y="31"/>
                  </a:lnTo>
                  <a:lnTo>
                    <a:pt x="257" y="59"/>
                  </a:lnTo>
                  <a:lnTo>
                    <a:pt x="300" y="100"/>
                  </a:lnTo>
                  <a:lnTo>
                    <a:pt x="340" y="155"/>
                  </a:lnTo>
                  <a:lnTo>
                    <a:pt x="243" y="338"/>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72" name="Freeform 209"/>
            <p:cNvSpPr>
              <a:spLocks/>
            </p:cNvSpPr>
            <p:nvPr/>
          </p:nvSpPr>
          <p:spPr bwMode="auto">
            <a:xfrm>
              <a:off x="1910" y="2299"/>
              <a:ext cx="341" cy="339"/>
            </a:xfrm>
            <a:custGeom>
              <a:avLst/>
              <a:gdLst>
                <a:gd name="T0" fmla="*/ 243 w 341"/>
                <a:gd name="T1" fmla="*/ 338 h 339"/>
                <a:gd name="T2" fmla="*/ 211 w 341"/>
                <a:gd name="T3" fmla="*/ 312 h 339"/>
                <a:gd name="T4" fmla="*/ 179 w 341"/>
                <a:gd name="T5" fmla="*/ 285 h 339"/>
                <a:gd name="T6" fmla="*/ 148 w 341"/>
                <a:gd name="T7" fmla="*/ 254 h 339"/>
                <a:gd name="T8" fmla="*/ 116 w 341"/>
                <a:gd name="T9" fmla="*/ 218 h 339"/>
                <a:gd name="T10" fmla="*/ 84 w 341"/>
                <a:gd name="T11" fmla="*/ 183 h 339"/>
                <a:gd name="T12" fmla="*/ 57 w 341"/>
                <a:gd name="T13" fmla="*/ 144 h 339"/>
                <a:gd name="T14" fmla="*/ 34 w 341"/>
                <a:gd name="T15" fmla="*/ 109 h 339"/>
                <a:gd name="T16" fmla="*/ 17 w 341"/>
                <a:gd name="T17" fmla="*/ 73 h 339"/>
                <a:gd name="T18" fmla="*/ 4 w 341"/>
                <a:gd name="T19" fmla="*/ 38 h 339"/>
                <a:gd name="T20" fmla="*/ 0 w 341"/>
                <a:gd name="T21" fmla="*/ 6 h 339"/>
                <a:gd name="T22" fmla="*/ 0 w 341"/>
                <a:gd name="T23" fmla="*/ 6 h 339"/>
                <a:gd name="T24" fmla="*/ 6 w 341"/>
                <a:gd name="T25" fmla="*/ 4 h 339"/>
                <a:gd name="T26" fmla="*/ 24 w 341"/>
                <a:gd name="T27" fmla="*/ 2 h 339"/>
                <a:gd name="T28" fmla="*/ 50 w 341"/>
                <a:gd name="T29" fmla="*/ 0 h 339"/>
                <a:gd name="T30" fmla="*/ 84 w 341"/>
                <a:gd name="T31" fmla="*/ 0 h 339"/>
                <a:gd name="T32" fmla="*/ 125 w 341"/>
                <a:gd name="T33" fmla="*/ 4 h 339"/>
                <a:gd name="T34" fmla="*/ 167 w 341"/>
                <a:gd name="T35" fmla="*/ 13 h 339"/>
                <a:gd name="T36" fmla="*/ 211 w 341"/>
                <a:gd name="T37" fmla="*/ 31 h 339"/>
                <a:gd name="T38" fmla="*/ 257 w 341"/>
                <a:gd name="T39" fmla="*/ 59 h 339"/>
                <a:gd name="T40" fmla="*/ 300 w 341"/>
                <a:gd name="T41" fmla="*/ 100 h 339"/>
                <a:gd name="T42" fmla="*/ 340 w 341"/>
                <a:gd name="T43" fmla="*/ 155 h 3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1"/>
                <a:gd name="T67" fmla="*/ 0 h 339"/>
                <a:gd name="T68" fmla="*/ 341 w 341"/>
                <a:gd name="T69" fmla="*/ 339 h 33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1" h="339">
                  <a:moveTo>
                    <a:pt x="243" y="338"/>
                  </a:moveTo>
                  <a:lnTo>
                    <a:pt x="211" y="312"/>
                  </a:lnTo>
                  <a:lnTo>
                    <a:pt x="179" y="285"/>
                  </a:lnTo>
                  <a:lnTo>
                    <a:pt x="148" y="254"/>
                  </a:lnTo>
                  <a:lnTo>
                    <a:pt x="116" y="218"/>
                  </a:lnTo>
                  <a:lnTo>
                    <a:pt x="84" y="183"/>
                  </a:lnTo>
                  <a:lnTo>
                    <a:pt x="57" y="144"/>
                  </a:lnTo>
                  <a:lnTo>
                    <a:pt x="34" y="109"/>
                  </a:lnTo>
                  <a:lnTo>
                    <a:pt x="17" y="73"/>
                  </a:lnTo>
                  <a:lnTo>
                    <a:pt x="4" y="38"/>
                  </a:lnTo>
                  <a:lnTo>
                    <a:pt x="0" y="6"/>
                  </a:lnTo>
                  <a:lnTo>
                    <a:pt x="6" y="4"/>
                  </a:lnTo>
                  <a:lnTo>
                    <a:pt x="24" y="2"/>
                  </a:lnTo>
                  <a:lnTo>
                    <a:pt x="50" y="0"/>
                  </a:lnTo>
                  <a:lnTo>
                    <a:pt x="84" y="0"/>
                  </a:lnTo>
                  <a:lnTo>
                    <a:pt x="125" y="4"/>
                  </a:lnTo>
                  <a:lnTo>
                    <a:pt x="167" y="13"/>
                  </a:lnTo>
                  <a:lnTo>
                    <a:pt x="211" y="31"/>
                  </a:lnTo>
                  <a:lnTo>
                    <a:pt x="257" y="59"/>
                  </a:lnTo>
                  <a:lnTo>
                    <a:pt x="300" y="100"/>
                  </a:lnTo>
                  <a:lnTo>
                    <a:pt x="340" y="155"/>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73" name="Freeform 210"/>
            <p:cNvSpPr>
              <a:spLocks/>
            </p:cNvSpPr>
            <p:nvPr/>
          </p:nvSpPr>
          <p:spPr bwMode="auto">
            <a:xfrm>
              <a:off x="2484" y="1261"/>
              <a:ext cx="55" cy="58"/>
            </a:xfrm>
            <a:custGeom>
              <a:avLst/>
              <a:gdLst>
                <a:gd name="T0" fmla="*/ 27 w 55"/>
                <a:gd name="T1" fmla="*/ 57 h 58"/>
                <a:gd name="T2" fmla="*/ 35 w 55"/>
                <a:gd name="T3" fmla="*/ 54 h 58"/>
                <a:gd name="T4" fmla="*/ 44 w 55"/>
                <a:gd name="T5" fmla="*/ 50 h 58"/>
                <a:gd name="T6" fmla="*/ 50 w 55"/>
                <a:gd name="T7" fmla="*/ 44 h 58"/>
                <a:gd name="T8" fmla="*/ 54 w 55"/>
                <a:gd name="T9" fmla="*/ 35 h 58"/>
                <a:gd name="T10" fmla="*/ 54 w 55"/>
                <a:gd name="T11" fmla="*/ 26 h 58"/>
                <a:gd name="T12" fmla="*/ 54 w 55"/>
                <a:gd name="T13" fmla="*/ 26 h 58"/>
                <a:gd name="T14" fmla="*/ 54 w 55"/>
                <a:gd name="T15" fmla="*/ 19 h 58"/>
                <a:gd name="T16" fmla="*/ 50 w 55"/>
                <a:gd name="T17" fmla="*/ 12 h 58"/>
                <a:gd name="T18" fmla="*/ 44 w 55"/>
                <a:gd name="T19" fmla="*/ 5 h 58"/>
                <a:gd name="T20" fmla="*/ 35 w 55"/>
                <a:gd name="T21" fmla="*/ 1 h 58"/>
                <a:gd name="T22" fmla="*/ 27 w 55"/>
                <a:gd name="T23" fmla="*/ 0 h 58"/>
                <a:gd name="T24" fmla="*/ 27 w 55"/>
                <a:gd name="T25" fmla="*/ 0 h 58"/>
                <a:gd name="T26" fmla="*/ 18 w 55"/>
                <a:gd name="T27" fmla="*/ 1 h 58"/>
                <a:gd name="T28" fmla="*/ 12 w 55"/>
                <a:gd name="T29" fmla="*/ 5 h 58"/>
                <a:gd name="T30" fmla="*/ 5 w 55"/>
                <a:gd name="T31" fmla="*/ 12 h 58"/>
                <a:gd name="T32" fmla="*/ 2 w 55"/>
                <a:gd name="T33" fmla="*/ 19 h 58"/>
                <a:gd name="T34" fmla="*/ 0 w 55"/>
                <a:gd name="T35" fmla="*/ 26 h 58"/>
                <a:gd name="T36" fmla="*/ 0 w 55"/>
                <a:gd name="T37" fmla="*/ 26 h 58"/>
                <a:gd name="T38" fmla="*/ 2 w 55"/>
                <a:gd name="T39" fmla="*/ 35 h 58"/>
                <a:gd name="T40" fmla="*/ 5 w 55"/>
                <a:gd name="T41" fmla="*/ 44 h 58"/>
                <a:gd name="T42" fmla="*/ 12 w 55"/>
                <a:gd name="T43" fmla="*/ 50 h 58"/>
                <a:gd name="T44" fmla="*/ 18 w 55"/>
                <a:gd name="T45" fmla="*/ 54 h 58"/>
                <a:gd name="T46" fmla="*/ 27 w 55"/>
                <a:gd name="T47" fmla="*/ 57 h 58"/>
                <a:gd name="T48" fmla="*/ 27 w 55"/>
                <a:gd name="T49" fmla="*/ 57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58"/>
                <a:gd name="T77" fmla="*/ 55 w 55"/>
                <a:gd name="T78" fmla="*/ 58 h 5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58">
                  <a:moveTo>
                    <a:pt x="27" y="57"/>
                  </a:moveTo>
                  <a:lnTo>
                    <a:pt x="35" y="54"/>
                  </a:lnTo>
                  <a:lnTo>
                    <a:pt x="44" y="50"/>
                  </a:lnTo>
                  <a:lnTo>
                    <a:pt x="50" y="44"/>
                  </a:lnTo>
                  <a:lnTo>
                    <a:pt x="54" y="35"/>
                  </a:lnTo>
                  <a:lnTo>
                    <a:pt x="54" y="26"/>
                  </a:lnTo>
                  <a:lnTo>
                    <a:pt x="54" y="19"/>
                  </a:lnTo>
                  <a:lnTo>
                    <a:pt x="50" y="12"/>
                  </a:lnTo>
                  <a:lnTo>
                    <a:pt x="44" y="5"/>
                  </a:lnTo>
                  <a:lnTo>
                    <a:pt x="35" y="1"/>
                  </a:lnTo>
                  <a:lnTo>
                    <a:pt x="27" y="0"/>
                  </a:lnTo>
                  <a:lnTo>
                    <a:pt x="18" y="1"/>
                  </a:lnTo>
                  <a:lnTo>
                    <a:pt x="12" y="5"/>
                  </a:lnTo>
                  <a:lnTo>
                    <a:pt x="5" y="12"/>
                  </a:lnTo>
                  <a:lnTo>
                    <a:pt x="2" y="19"/>
                  </a:lnTo>
                  <a:lnTo>
                    <a:pt x="0" y="26"/>
                  </a:lnTo>
                  <a:lnTo>
                    <a:pt x="2" y="35"/>
                  </a:lnTo>
                  <a:lnTo>
                    <a:pt x="5" y="44"/>
                  </a:lnTo>
                  <a:lnTo>
                    <a:pt x="12" y="50"/>
                  </a:lnTo>
                  <a:lnTo>
                    <a:pt x="18" y="54"/>
                  </a:lnTo>
                  <a:lnTo>
                    <a:pt x="27" y="57"/>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74" name="Freeform 211"/>
            <p:cNvSpPr>
              <a:spLocks/>
            </p:cNvSpPr>
            <p:nvPr/>
          </p:nvSpPr>
          <p:spPr bwMode="auto">
            <a:xfrm>
              <a:off x="2484" y="1261"/>
              <a:ext cx="55" cy="58"/>
            </a:xfrm>
            <a:custGeom>
              <a:avLst/>
              <a:gdLst>
                <a:gd name="T0" fmla="*/ 27 w 55"/>
                <a:gd name="T1" fmla="*/ 57 h 58"/>
                <a:gd name="T2" fmla="*/ 35 w 55"/>
                <a:gd name="T3" fmla="*/ 54 h 58"/>
                <a:gd name="T4" fmla="*/ 44 w 55"/>
                <a:gd name="T5" fmla="*/ 50 h 58"/>
                <a:gd name="T6" fmla="*/ 50 w 55"/>
                <a:gd name="T7" fmla="*/ 44 h 58"/>
                <a:gd name="T8" fmla="*/ 54 w 55"/>
                <a:gd name="T9" fmla="*/ 35 h 58"/>
                <a:gd name="T10" fmla="*/ 54 w 55"/>
                <a:gd name="T11" fmla="*/ 26 h 58"/>
                <a:gd name="T12" fmla="*/ 54 w 55"/>
                <a:gd name="T13" fmla="*/ 26 h 58"/>
                <a:gd name="T14" fmla="*/ 54 w 55"/>
                <a:gd name="T15" fmla="*/ 19 h 58"/>
                <a:gd name="T16" fmla="*/ 50 w 55"/>
                <a:gd name="T17" fmla="*/ 12 h 58"/>
                <a:gd name="T18" fmla="*/ 44 w 55"/>
                <a:gd name="T19" fmla="*/ 5 h 58"/>
                <a:gd name="T20" fmla="*/ 35 w 55"/>
                <a:gd name="T21" fmla="*/ 1 h 58"/>
                <a:gd name="T22" fmla="*/ 27 w 55"/>
                <a:gd name="T23" fmla="*/ 0 h 58"/>
                <a:gd name="T24" fmla="*/ 27 w 55"/>
                <a:gd name="T25" fmla="*/ 0 h 58"/>
                <a:gd name="T26" fmla="*/ 18 w 55"/>
                <a:gd name="T27" fmla="*/ 1 h 58"/>
                <a:gd name="T28" fmla="*/ 12 w 55"/>
                <a:gd name="T29" fmla="*/ 5 h 58"/>
                <a:gd name="T30" fmla="*/ 5 w 55"/>
                <a:gd name="T31" fmla="*/ 12 h 58"/>
                <a:gd name="T32" fmla="*/ 2 w 55"/>
                <a:gd name="T33" fmla="*/ 19 h 58"/>
                <a:gd name="T34" fmla="*/ 0 w 55"/>
                <a:gd name="T35" fmla="*/ 26 h 58"/>
                <a:gd name="T36" fmla="*/ 0 w 55"/>
                <a:gd name="T37" fmla="*/ 26 h 58"/>
                <a:gd name="T38" fmla="*/ 2 w 55"/>
                <a:gd name="T39" fmla="*/ 35 h 58"/>
                <a:gd name="T40" fmla="*/ 5 w 55"/>
                <a:gd name="T41" fmla="*/ 44 h 58"/>
                <a:gd name="T42" fmla="*/ 12 w 55"/>
                <a:gd name="T43" fmla="*/ 50 h 58"/>
                <a:gd name="T44" fmla="*/ 18 w 55"/>
                <a:gd name="T45" fmla="*/ 54 h 58"/>
                <a:gd name="T46" fmla="*/ 27 w 55"/>
                <a:gd name="T47" fmla="*/ 57 h 58"/>
                <a:gd name="T48" fmla="*/ 27 w 55"/>
                <a:gd name="T49" fmla="*/ 57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5"/>
                <a:gd name="T76" fmla="*/ 0 h 58"/>
                <a:gd name="T77" fmla="*/ 55 w 55"/>
                <a:gd name="T78" fmla="*/ 58 h 5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5" h="58">
                  <a:moveTo>
                    <a:pt x="27" y="57"/>
                  </a:moveTo>
                  <a:lnTo>
                    <a:pt x="35" y="54"/>
                  </a:lnTo>
                  <a:lnTo>
                    <a:pt x="44" y="50"/>
                  </a:lnTo>
                  <a:lnTo>
                    <a:pt x="50" y="44"/>
                  </a:lnTo>
                  <a:lnTo>
                    <a:pt x="54" y="35"/>
                  </a:lnTo>
                  <a:lnTo>
                    <a:pt x="54" y="26"/>
                  </a:lnTo>
                  <a:lnTo>
                    <a:pt x="54" y="19"/>
                  </a:lnTo>
                  <a:lnTo>
                    <a:pt x="50" y="12"/>
                  </a:lnTo>
                  <a:lnTo>
                    <a:pt x="44" y="5"/>
                  </a:lnTo>
                  <a:lnTo>
                    <a:pt x="35" y="1"/>
                  </a:lnTo>
                  <a:lnTo>
                    <a:pt x="27" y="0"/>
                  </a:lnTo>
                  <a:lnTo>
                    <a:pt x="18" y="1"/>
                  </a:lnTo>
                  <a:lnTo>
                    <a:pt x="12" y="5"/>
                  </a:lnTo>
                  <a:lnTo>
                    <a:pt x="5" y="12"/>
                  </a:lnTo>
                  <a:lnTo>
                    <a:pt x="2" y="19"/>
                  </a:lnTo>
                  <a:lnTo>
                    <a:pt x="0" y="26"/>
                  </a:lnTo>
                  <a:lnTo>
                    <a:pt x="2" y="35"/>
                  </a:lnTo>
                  <a:lnTo>
                    <a:pt x="5" y="44"/>
                  </a:lnTo>
                  <a:lnTo>
                    <a:pt x="12" y="50"/>
                  </a:lnTo>
                  <a:lnTo>
                    <a:pt x="18" y="54"/>
                  </a:lnTo>
                  <a:lnTo>
                    <a:pt x="27" y="57"/>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75" name="Freeform 212"/>
            <p:cNvSpPr>
              <a:spLocks/>
            </p:cNvSpPr>
            <p:nvPr/>
          </p:nvSpPr>
          <p:spPr bwMode="auto">
            <a:xfrm>
              <a:off x="1929" y="2126"/>
              <a:ext cx="56" cy="56"/>
            </a:xfrm>
            <a:custGeom>
              <a:avLst/>
              <a:gdLst>
                <a:gd name="T0" fmla="*/ 27 w 56"/>
                <a:gd name="T1" fmla="*/ 55 h 56"/>
                <a:gd name="T2" fmla="*/ 35 w 56"/>
                <a:gd name="T3" fmla="*/ 52 h 56"/>
                <a:gd name="T4" fmla="*/ 44 w 56"/>
                <a:gd name="T5" fmla="*/ 48 h 56"/>
                <a:gd name="T6" fmla="*/ 48 w 56"/>
                <a:gd name="T7" fmla="*/ 44 h 56"/>
                <a:gd name="T8" fmla="*/ 52 w 56"/>
                <a:gd name="T9" fmla="*/ 36 h 56"/>
                <a:gd name="T10" fmla="*/ 55 w 56"/>
                <a:gd name="T11" fmla="*/ 25 h 56"/>
                <a:gd name="T12" fmla="*/ 55 w 56"/>
                <a:gd name="T13" fmla="*/ 25 h 56"/>
                <a:gd name="T14" fmla="*/ 52 w 56"/>
                <a:gd name="T15" fmla="*/ 16 h 56"/>
                <a:gd name="T16" fmla="*/ 48 w 56"/>
                <a:gd name="T17" fmla="*/ 11 h 56"/>
                <a:gd name="T18" fmla="*/ 44 w 56"/>
                <a:gd name="T19" fmla="*/ 4 h 56"/>
                <a:gd name="T20" fmla="*/ 35 w 56"/>
                <a:gd name="T21" fmla="*/ 0 h 56"/>
                <a:gd name="T22" fmla="*/ 27 w 56"/>
                <a:gd name="T23" fmla="*/ 0 h 56"/>
                <a:gd name="T24" fmla="*/ 27 w 56"/>
                <a:gd name="T25" fmla="*/ 0 h 56"/>
                <a:gd name="T26" fmla="*/ 18 w 56"/>
                <a:gd name="T27" fmla="*/ 0 h 56"/>
                <a:gd name="T28" fmla="*/ 9 w 56"/>
                <a:gd name="T29" fmla="*/ 4 h 56"/>
                <a:gd name="T30" fmla="*/ 5 w 56"/>
                <a:gd name="T31" fmla="*/ 11 h 56"/>
                <a:gd name="T32" fmla="*/ 2 w 56"/>
                <a:gd name="T33" fmla="*/ 16 h 56"/>
                <a:gd name="T34" fmla="*/ 0 w 56"/>
                <a:gd name="T35" fmla="*/ 25 h 56"/>
                <a:gd name="T36" fmla="*/ 0 w 56"/>
                <a:gd name="T37" fmla="*/ 25 h 56"/>
                <a:gd name="T38" fmla="*/ 2 w 56"/>
                <a:gd name="T39" fmla="*/ 36 h 56"/>
                <a:gd name="T40" fmla="*/ 5 w 56"/>
                <a:gd name="T41" fmla="*/ 44 h 56"/>
                <a:gd name="T42" fmla="*/ 9 w 56"/>
                <a:gd name="T43" fmla="*/ 48 h 56"/>
                <a:gd name="T44" fmla="*/ 18 w 56"/>
                <a:gd name="T45" fmla="*/ 52 h 56"/>
                <a:gd name="T46" fmla="*/ 27 w 56"/>
                <a:gd name="T47" fmla="*/ 55 h 56"/>
                <a:gd name="T48" fmla="*/ 27 w 56"/>
                <a:gd name="T49" fmla="*/ 55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
                <a:gd name="T76" fmla="*/ 0 h 56"/>
                <a:gd name="T77" fmla="*/ 56 w 56"/>
                <a:gd name="T78" fmla="*/ 56 h 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 h="56">
                  <a:moveTo>
                    <a:pt x="27" y="55"/>
                  </a:moveTo>
                  <a:lnTo>
                    <a:pt x="35" y="52"/>
                  </a:lnTo>
                  <a:lnTo>
                    <a:pt x="44" y="48"/>
                  </a:lnTo>
                  <a:lnTo>
                    <a:pt x="48" y="44"/>
                  </a:lnTo>
                  <a:lnTo>
                    <a:pt x="52" y="36"/>
                  </a:lnTo>
                  <a:lnTo>
                    <a:pt x="55" y="25"/>
                  </a:lnTo>
                  <a:lnTo>
                    <a:pt x="52" y="16"/>
                  </a:lnTo>
                  <a:lnTo>
                    <a:pt x="48" y="11"/>
                  </a:lnTo>
                  <a:lnTo>
                    <a:pt x="44" y="4"/>
                  </a:lnTo>
                  <a:lnTo>
                    <a:pt x="35" y="0"/>
                  </a:lnTo>
                  <a:lnTo>
                    <a:pt x="27" y="0"/>
                  </a:lnTo>
                  <a:lnTo>
                    <a:pt x="18" y="0"/>
                  </a:lnTo>
                  <a:lnTo>
                    <a:pt x="9" y="4"/>
                  </a:lnTo>
                  <a:lnTo>
                    <a:pt x="5" y="11"/>
                  </a:lnTo>
                  <a:lnTo>
                    <a:pt x="2" y="16"/>
                  </a:lnTo>
                  <a:lnTo>
                    <a:pt x="0" y="25"/>
                  </a:lnTo>
                  <a:lnTo>
                    <a:pt x="2" y="36"/>
                  </a:lnTo>
                  <a:lnTo>
                    <a:pt x="5" y="44"/>
                  </a:lnTo>
                  <a:lnTo>
                    <a:pt x="9" y="48"/>
                  </a:lnTo>
                  <a:lnTo>
                    <a:pt x="18" y="52"/>
                  </a:lnTo>
                  <a:lnTo>
                    <a:pt x="27" y="55"/>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76" name="Freeform 213"/>
            <p:cNvSpPr>
              <a:spLocks/>
            </p:cNvSpPr>
            <p:nvPr/>
          </p:nvSpPr>
          <p:spPr bwMode="auto">
            <a:xfrm>
              <a:off x="1929" y="2126"/>
              <a:ext cx="56" cy="56"/>
            </a:xfrm>
            <a:custGeom>
              <a:avLst/>
              <a:gdLst>
                <a:gd name="T0" fmla="*/ 27 w 56"/>
                <a:gd name="T1" fmla="*/ 55 h 56"/>
                <a:gd name="T2" fmla="*/ 35 w 56"/>
                <a:gd name="T3" fmla="*/ 52 h 56"/>
                <a:gd name="T4" fmla="*/ 44 w 56"/>
                <a:gd name="T5" fmla="*/ 48 h 56"/>
                <a:gd name="T6" fmla="*/ 48 w 56"/>
                <a:gd name="T7" fmla="*/ 44 h 56"/>
                <a:gd name="T8" fmla="*/ 52 w 56"/>
                <a:gd name="T9" fmla="*/ 36 h 56"/>
                <a:gd name="T10" fmla="*/ 55 w 56"/>
                <a:gd name="T11" fmla="*/ 25 h 56"/>
                <a:gd name="T12" fmla="*/ 55 w 56"/>
                <a:gd name="T13" fmla="*/ 25 h 56"/>
                <a:gd name="T14" fmla="*/ 52 w 56"/>
                <a:gd name="T15" fmla="*/ 16 h 56"/>
                <a:gd name="T16" fmla="*/ 48 w 56"/>
                <a:gd name="T17" fmla="*/ 11 h 56"/>
                <a:gd name="T18" fmla="*/ 44 w 56"/>
                <a:gd name="T19" fmla="*/ 4 h 56"/>
                <a:gd name="T20" fmla="*/ 35 w 56"/>
                <a:gd name="T21" fmla="*/ 0 h 56"/>
                <a:gd name="T22" fmla="*/ 27 w 56"/>
                <a:gd name="T23" fmla="*/ 0 h 56"/>
                <a:gd name="T24" fmla="*/ 27 w 56"/>
                <a:gd name="T25" fmla="*/ 0 h 56"/>
                <a:gd name="T26" fmla="*/ 18 w 56"/>
                <a:gd name="T27" fmla="*/ 0 h 56"/>
                <a:gd name="T28" fmla="*/ 9 w 56"/>
                <a:gd name="T29" fmla="*/ 4 h 56"/>
                <a:gd name="T30" fmla="*/ 5 w 56"/>
                <a:gd name="T31" fmla="*/ 11 h 56"/>
                <a:gd name="T32" fmla="*/ 2 w 56"/>
                <a:gd name="T33" fmla="*/ 16 h 56"/>
                <a:gd name="T34" fmla="*/ 0 w 56"/>
                <a:gd name="T35" fmla="*/ 25 h 56"/>
                <a:gd name="T36" fmla="*/ 0 w 56"/>
                <a:gd name="T37" fmla="*/ 25 h 56"/>
                <a:gd name="T38" fmla="*/ 2 w 56"/>
                <a:gd name="T39" fmla="*/ 36 h 56"/>
                <a:gd name="T40" fmla="*/ 5 w 56"/>
                <a:gd name="T41" fmla="*/ 44 h 56"/>
                <a:gd name="T42" fmla="*/ 9 w 56"/>
                <a:gd name="T43" fmla="*/ 48 h 56"/>
                <a:gd name="T44" fmla="*/ 18 w 56"/>
                <a:gd name="T45" fmla="*/ 52 h 56"/>
                <a:gd name="T46" fmla="*/ 27 w 56"/>
                <a:gd name="T47" fmla="*/ 55 h 56"/>
                <a:gd name="T48" fmla="*/ 27 w 56"/>
                <a:gd name="T49" fmla="*/ 55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
                <a:gd name="T76" fmla="*/ 0 h 56"/>
                <a:gd name="T77" fmla="*/ 56 w 56"/>
                <a:gd name="T78" fmla="*/ 56 h 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 h="56">
                  <a:moveTo>
                    <a:pt x="27" y="55"/>
                  </a:moveTo>
                  <a:lnTo>
                    <a:pt x="35" y="52"/>
                  </a:lnTo>
                  <a:lnTo>
                    <a:pt x="44" y="48"/>
                  </a:lnTo>
                  <a:lnTo>
                    <a:pt x="48" y="44"/>
                  </a:lnTo>
                  <a:lnTo>
                    <a:pt x="52" y="36"/>
                  </a:lnTo>
                  <a:lnTo>
                    <a:pt x="55" y="25"/>
                  </a:lnTo>
                  <a:lnTo>
                    <a:pt x="52" y="16"/>
                  </a:lnTo>
                  <a:lnTo>
                    <a:pt x="48" y="11"/>
                  </a:lnTo>
                  <a:lnTo>
                    <a:pt x="44" y="4"/>
                  </a:lnTo>
                  <a:lnTo>
                    <a:pt x="35" y="0"/>
                  </a:lnTo>
                  <a:lnTo>
                    <a:pt x="27" y="0"/>
                  </a:lnTo>
                  <a:lnTo>
                    <a:pt x="18" y="0"/>
                  </a:lnTo>
                  <a:lnTo>
                    <a:pt x="9" y="4"/>
                  </a:lnTo>
                  <a:lnTo>
                    <a:pt x="5" y="11"/>
                  </a:lnTo>
                  <a:lnTo>
                    <a:pt x="2" y="16"/>
                  </a:lnTo>
                  <a:lnTo>
                    <a:pt x="0" y="25"/>
                  </a:lnTo>
                  <a:lnTo>
                    <a:pt x="2" y="36"/>
                  </a:lnTo>
                  <a:lnTo>
                    <a:pt x="5" y="44"/>
                  </a:lnTo>
                  <a:lnTo>
                    <a:pt x="9" y="48"/>
                  </a:lnTo>
                  <a:lnTo>
                    <a:pt x="18" y="52"/>
                  </a:lnTo>
                  <a:lnTo>
                    <a:pt x="27" y="55"/>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77" name="Freeform 214"/>
            <p:cNvSpPr>
              <a:spLocks/>
            </p:cNvSpPr>
            <p:nvPr/>
          </p:nvSpPr>
          <p:spPr bwMode="auto">
            <a:xfrm>
              <a:off x="2474" y="1512"/>
              <a:ext cx="192" cy="141"/>
            </a:xfrm>
            <a:custGeom>
              <a:avLst/>
              <a:gdLst>
                <a:gd name="T0" fmla="*/ 0 w 192"/>
                <a:gd name="T1" fmla="*/ 140 h 141"/>
                <a:gd name="T2" fmla="*/ 18 w 192"/>
                <a:gd name="T3" fmla="*/ 137 h 141"/>
                <a:gd name="T4" fmla="*/ 37 w 192"/>
                <a:gd name="T5" fmla="*/ 135 h 141"/>
                <a:gd name="T6" fmla="*/ 59 w 192"/>
                <a:gd name="T7" fmla="*/ 131 h 141"/>
                <a:gd name="T8" fmla="*/ 80 w 192"/>
                <a:gd name="T9" fmla="*/ 124 h 141"/>
                <a:gd name="T10" fmla="*/ 98 w 192"/>
                <a:gd name="T11" fmla="*/ 120 h 141"/>
                <a:gd name="T12" fmla="*/ 117 w 192"/>
                <a:gd name="T13" fmla="*/ 114 h 141"/>
                <a:gd name="T14" fmla="*/ 137 w 192"/>
                <a:gd name="T15" fmla="*/ 108 h 141"/>
                <a:gd name="T16" fmla="*/ 149 w 192"/>
                <a:gd name="T17" fmla="*/ 101 h 141"/>
                <a:gd name="T18" fmla="*/ 161 w 192"/>
                <a:gd name="T19" fmla="*/ 94 h 141"/>
                <a:gd name="T20" fmla="*/ 167 w 192"/>
                <a:gd name="T21" fmla="*/ 87 h 141"/>
                <a:gd name="T22" fmla="*/ 167 w 192"/>
                <a:gd name="T23" fmla="*/ 87 h 141"/>
                <a:gd name="T24" fmla="*/ 172 w 192"/>
                <a:gd name="T25" fmla="*/ 80 h 141"/>
                <a:gd name="T26" fmla="*/ 176 w 192"/>
                <a:gd name="T27" fmla="*/ 71 h 141"/>
                <a:gd name="T28" fmla="*/ 181 w 192"/>
                <a:gd name="T29" fmla="*/ 63 h 141"/>
                <a:gd name="T30" fmla="*/ 185 w 192"/>
                <a:gd name="T31" fmla="*/ 55 h 141"/>
                <a:gd name="T32" fmla="*/ 186 w 192"/>
                <a:gd name="T33" fmla="*/ 46 h 141"/>
                <a:gd name="T34" fmla="*/ 188 w 192"/>
                <a:gd name="T35" fmla="*/ 36 h 141"/>
                <a:gd name="T36" fmla="*/ 191 w 192"/>
                <a:gd name="T37" fmla="*/ 27 h 141"/>
                <a:gd name="T38" fmla="*/ 188 w 192"/>
                <a:gd name="T39" fmla="*/ 17 h 141"/>
                <a:gd name="T40" fmla="*/ 186 w 192"/>
                <a:gd name="T41" fmla="*/ 8 h 141"/>
                <a:gd name="T42" fmla="*/ 183 w 192"/>
                <a:gd name="T43" fmla="*/ 0 h 141"/>
                <a:gd name="T44" fmla="*/ 0 w 192"/>
                <a:gd name="T45" fmla="*/ 140 h 14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2"/>
                <a:gd name="T70" fmla="*/ 0 h 141"/>
                <a:gd name="T71" fmla="*/ 192 w 192"/>
                <a:gd name="T72" fmla="*/ 141 h 14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2" h="141">
                  <a:moveTo>
                    <a:pt x="0" y="140"/>
                  </a:moveTo>
                  <a:lnTo>
                    <a:pt x="18" y="137"/>
                  </a:lnTo>
                  <a:lnTo>
                    <a:pt x="37" y="135"/>
                  </a:lnTo>
                  <a:lnTo>
                    <a:pt x="59" y="131"/>
                  </a:lnTo>
                  <a:lnTo>
                    <a:pt x="80" y="124"/>
                  </a:lnTo>
                  <a:lnTo>
                    <a:pt x="98" y="120"/>
                  </a:lnTo>
                  <a:lnTo>
                    <a:pt x="117" y="114"/>
                  </a:lnTo>
                  <a:lnTo>
                    <a:pt x="137" y="108"/>
                  </a:lnTo>
                  <a:lnTo>
                    <a:pt x="149" y="101"/>
                  </a:lnTo>
                  <a:lnTo>
                    <a:pt x="161" y="94"/>
                  </a:lnTo>
                  <a:lnTo>
                    <a:pt x="167" y="87"/>
                  </a:lnTo>
                  <a:lnTo>
                    <a:pt x="172" y="80"/>
                  </a:lnTo>
                  <a:lnTo>
                    <a:pt x="176" y="71"/>
                  </a:lnTo>
                  <a:lnTo>
                    <a:pt x="181" y="63"/>
                  </a:lnTo>
                  <a:lnTo>
                    <a:pt x="185" y="55"/>
                  </a:lnTo>
                  <a:lnTo>
                    <a:pt x="186" y="46"/>
                  </a:lnTo>
                  <a:lnTo>
                    <a:pt x="188" y="36"/>
                  </a:lnTo>
                  <a:lnTo>
                    <a:pt x="191" y="27"/>
                  </a:lnTo>
                  <a:lnTo>
                    <a:pt x="188" y="17"/>
                  </a:lnTo>
                  <a:lnTo>
                    <a:pt x="186" y="8"/>
                  </a:lnTo>
                  <a:lnTo>
                    <a:pt x="183" y="0"/>
                  </a:lnTo>
                  <a:lnTo>
                    <a:pt x="0" y="140"/>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78" name="Freeform 215"/>
            <p:cNvSpPr>
              <a:spLocks/>
            </p:cNvSpPr>
            <p:nvPr/>
          </p:nvSpPr>
          <p:spPr bwMode="auto">
            <a:xfrm>
              <a:off x="2474" y="1512"/>
              <a:ext cx="192" cy="141"/>
            </a:xfrm>
            <a:custGeom>
              <a:avLst/>
              <a:gdLst>
                <a:gd name="T0" fmla="*/ 0 w 192"/>
                <a:gd name="T1" fmla="*/ 140 h 141"/>
                <a:gd name="T2" fmla="*/ 18 w 192"/>
                <a:gd name="T3" fmla="*/ 137 h 141"/>
                <a:gd name="T4" fmla="*/ 37 w 192"/>
                <a:gd name="T5" fmla="*/ 135 h 141"/>
                <a:gd name="T6" fmla="*/ 59 w 192"/>
                <a:gd name="T7" fmla="*/ 131 h 141"/>
                <a:gd name="T8" fmla="*/ 80 w 192"/>
                <a:gd name="T9" fmla="*/ 124 h 141"/>
                <a:gd name="T10" fmla="*/ 98 w 192"/>
                <a:gd name="T11" fmla="*/ 120 h 141"/>
                <a:gd name="T12" fmla="*/ 117 w 192"/>
                <a:gd name="T13" fmla="*/ 114 h 141"/>
                <a:gd name="T14" fmla="*/ 137 w 192"/>
                <a:gd name="T15" fmla="*/ 108 h 141"/>
                <a:gd name="T16" fmla="*/ 149 w 192"/>
                <a:gd name="T17" fmla="*/ 101 h 141"/>
                <a:gd name="T18" fmla="*/ 161 w 192"/>
                <a:gd name="T19" fmla="*/ 94 h 141"/>
                <a:gd name="T20" fmla="*/ 167 w 192"/>
                <a:gd name="T21" fmla="*/ 87 h 141"/>
                <a:gd name="T22" fmla="*/ 167 w 192"/>
                <a:gd name="T23" fmla="*/ 87 h 141"/>
                <a:gd name="T24" fmla="*/ 172 w 192"/>
                <a:gd name="T25" fmla="*/ 80 h 141"/>
                <a:gd name="T26" fmla="*/ 176 w 192"/>
                <a:gd name="T27" fmla="*/ 71 h 141"/>
                <a:gd name="T28" fmla="*/ 181 w 192"/>
                <a:gd name="T29" fmla="*/ 63 h 141"/>
                <a:gd name="T30" fmla="*/ 185 w 192"/>
                <a:gd name="T31" fmla="*/ 55 h 141"/>
                <a:gd name="T32" fmla="*/ 186 w 192"/>
                <a:gd name="T33" fmla="*/ 46 h 141"/>
                <a:gd name="T34" fmla="*/ 188 w 192"/>
                <a:gd name="T35" fmla="*/ 36 h 141"/>
                <a:gd name="T36" fmla="*/ 191 w 192"/>
                <a:gd name="T37" fmla="*/ 27 h 141"/>
                <a:gd name="T38" fmla="*/ 188 w 192"/>
                <a:gd name="T39" fmla="*/ 17 h 141"/>
                <a:gd name="T40" fmla="*/ 186 w 192"/>
                <a:gd name="T41" fmla="*/ 8 h 141"/>
                <a:gd name="T42" fmla="*/ 183 w 192"/>
                <a:gd name="T43" fmla="*/ 0 h 14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2"/>
                <a:gd name="T67" fmla="*/ 0 h 141"/>
                <a:gd name="T68" fmla="*/ 192 w 192"/>
                <a:gd name="T69" fmla="*/ 141 h 14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2" h="141">
                  <a:moveTo>
                    <a:pt x="0" y="140"/>
                  </a:moveTo>
                  <a:lnTo>
                    <a:pt x="18" y="137"/>
                  </a:lnTo>
                  <a:lnTo>
                    <a:pt x="37" y="135"/>
                  </a:lnTo>
                  <a:lnTo>
                    <a:pt x="59" y="131"/>
                  </a:lnTo>
                  <a:lnTo>
                    <a:pt x="80" y="124"/>
                  </a:lnTo>
                  <a:lnTo>
                    <a:pt x="98" y="120"/>
                  </a:lnTo>
                  <a:lnTo>
                    <a:pt x="117" y="114"/>
                  </a:lnTo>
                  <a:lnTo>
                    <a:pt x="137" y="108"/>
                  </a:lnTo>
                  <a:lnTo>
                    <a:pt x="149" y="101"/>
                  </a:lnTo>
                  <a:lnTo>
                    <a:pt x="161" y="94"/>
                  </a:lnTo>
                  <a:lnTo>
                    <a:pt x="167" y="87"/>
                  </a:lnTo>
                  <a:lnTo>
                    <a:pt x="172" y="80"/>
                  </a:lnTo>
                  <a:lnTo>
                    <a:pt x="176" y="71"/>
                  </a:lnTo>
                  <a:lnTo>
                    <a:pt x="181" y="63"/>
                  </a:lnTo>
                  <a:lnTo>
                    <a:pt x="185" y="55"/>
                  </a:lnTo>
                  <a:lnTo>
                    <a:pt x="186" y="46"/>
                  </a:lnTo>
                  <a:lnTo>
                    <a:pt x="188" y="36"/>
                  </a:lnTo>
                  <a:lnTo>
                    <a:pt x="191" y="27"/>
                  </a:lnTo>
                  <a:lnTo>
                    <a:pt x="188" y="17"/>
                  </a:lnTo>
                  <a:lnTo>
                    <a:pt x="186" y="8"/>
                  </a:lnTo>
                  <a:lnTo>
                    <a:pt x="183" y="0"/>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79" name="Freeform 216"/>
            <p:cNvSpPr>
              <a:spLocks/>
            </p:cNvSpPr>
            <p:nvPr/>
          </p:nvSpPr>
          <p:spPr bwMode="auto">
            <a:xfrm>
              <a:off x="2427" y="1580"/>
              <a:ext cx="167" cy="130"/>
            </a:xfrm>
            <a:custGeom>
              <a:avLst/>
              <a:gdLst>
                <a:gd name="T0" fmla="*/ 0 w 167"/>
                <a:gd name="T1" fmla="*/ 129 h 130"/>
                <a:gd name="T2" fmla="*/ 14 w 167"/>
                <a:gd name="T3" fmla="*/ 124 h 130"/>
                <a:gd name="T4" fmla="*/ 29 w 167"/>
                <a:gd name="T5" fmla="*/ 121 h 130"/>
                <a:gd name="T6" fmla="*/ 41 w 167"/>
                <a:gd name="T7" fmla="*/ 116 h 130"/>
                <a:gd name="T8" fmla="*/ 57 w 167"/>
                <a:gd name="T9" fmla="*/ 112 h 130"/>
                <a:gd name="T10" fmla="*/ 71 w 167"/>
                <a:gd name="T11" fmla="*/ 105 h 130"/>
                <a:gd name="T12" fmla="*/ 85 w 167"/>
                <a:gd name="T13" fmla="*/ 99 h 130"/>
                <a:gd name="T14" fmla="*/ 98 w 167"/>
                <a:gd name="T15" fmla="*/ 93 h 130"/>
                <a:gd name="T16" fmla="*/ 111 w 167"/>
                <a:gd name="T17" fmla="*/ 87 h 130"/>
                <a:gd name="T18" fmla="*/ 126 w 167"/>
                <a:gd name="T19" fmla="*/ 76 h 130"/>
                <a:gd name="T20" fmla="*/ 138 w 167"/>
                <a:gd name="T21" fmla="*/ 66 h 130"/>
                <a:gd name="T22" fmla="*/ 138 w 167"/>
                <a:gd name="T23" fmla="*/ 66 h 130"/>
                <a:gd name="T24" fmla="*/ 149 w 167"/>
                <a:gd name="T25" fmla="*/ 55 h 130"/>
                <a:gd name="T26" fmla="*/ 158 w 167"/>
                <a:gd name="T27" fmla="*/ 47 h 130"/>
                <a:gd name="T28" fmla="*/ 161 w 167"/>
                <a:gd name="T29" fmla="*/ 38 h 130"/>
                <a:gd name="T30" fmla="*/ 166 w 167"/>
                <a:gd name="T31" fmla="*/ 29 h 130"/>
                <a:gd name="T32" fmla="*/ 166 w 167"/>
                <a:gd name="T33" fmla="*/ 23 h 130"/>
                <a:gd name="T34" fmla="*/ 166 w 167"/>
                <a:gd name="T35" fmla="*/ 17 h 130"/>
                <a:gd name="T36" fmla="*/ 166 w 167"/>
                <a:gd name="T37" fmla="*/ 13 h 130"/>
                <a:gd name="T38" fmla="*/ 166 w 167"/>
                <a:gd name="T39" fmla="*/ 8 h 130"/>
                <a:gd name="T40" fmla="*/ 163 w 167"/>
                <a:gd name="T41" fmla="*/ 4 h 130"/>
                <a:gd name="T42" fmla="*/ 163 w 167"/>
                <a:gd name="T43" fmla="*/ 0 h 130"/>
                <a:gd name="T44" fmla="*/ 163 w 167"/>
                <a:gd name="T45" fmla="*/ 0 h 130"/>
                <a:gd name="T46" fmla="*/ 161 w 167"/>
                <a:gd name="T47" fmla="*/ 0 h 130"/>
                <a:gd name="T48" fmla="*/ 158 w 167"/>
                <a:gd name="T49" fmla="*/ 0 h 130"/>
                <a:gd name="T50" fmla="*/ 149 w 167"/>
                <a:gd name="T51" fmla="*/ 2 h 130"/>
                <a:gd name="T52" fmla="*/ 138 w 167"/>
                <a:gd name="T53" fmla="*/ 4 h 130"/>
                <a:gd name="T54" fmla="*/ 128 w 167"/>
                <a:gd name="T55" fmla="*/ 8 h 130"/>
                <a:gd name="T56" fmla="*/ 117 w 167"/>
                <a:gd name="T57" fmla="*/ 11 h 130"/>
                <a:gd name="T58" fmla="*/ 105 w 167"/>
                <a:gd name="T59" fmla="*/ 15 h 130"/>
                <a:gd name="T60" fmla="*/ 94 w 167"/>
                <a:gd name="T61" fmla="*/ 17 h 130"/>
                <a:gd name="T62" fmla="*/ 85 w 167"/>
                <a:gd name="T63" fmla="*/ 22 h 130"/>
                <a:gd name="T64" fmla="*/ 78 w 167"/>
                <a:gd name="T65" fmla="*/ 25 h 130"/>
                <a:gd name="T66" fmla="*/ 0 w 167"/>
                <a:gd name="T67" fmla="*/ 129 h 1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7"/>
                <a:gd name="T103" fmla="*/ 0 h 130"/>
                <a:gd name="T104" fmla="*/ 167 w 167"/>
                <a:gd name="T105" fmla="*/ 130 h 1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7" h="130">
                  <a:moveTo>
                    <a:pt x="0" y="129"/>
                  </a:moveTo>
                  <a:lnTo>
                    <a:pt x="14" y="124"/>
                  </a:lnTo>
                  <a:lnTo>
                    <a:pt x="29" y="121"/>
                  </a:lnTo>
                  <a:lnTo>
                    <a:pt x="41" y="116"/>
                  </a:lnTo>
                  <a:lnTo>
                    <a:pt x="57" y="112"/>
                  </a:lnTo>
                  <a:lnTo>
                    <a:pt x="71" y="105"/>
                  </a:lnTo>
                  <a:lnTo>
                    <a:pt x="85" y="99"/>
                  </a:lnTo>
                  <a:lnTo>
                    <a:pt x="98" y="93"/>
                  </a:lnTo>
                  <a:lnTo>
                    <a:pt x="111" y="87"/>
                  </a:lnTo>
                  <a:lnTo>
                    <a:pt x="126" y="76"/>
                  </a:lnTo>
                  <a:lnTo>
                    <a:pt x="138" y="66"/>
                  </a:lnTo>
                  <a:lnTo>
                    <a:pt x="149" y="55"/>
                  </a:lnTo>
                  <a:lnTo>
                    <a:pt x="158" y="47"/>
                  </a:lnTo>
                  <a:lnTo>
                    <a:pt x="161" y="38"/>
                  </a:lnTo>
                  <a:lnTo>
                    <a:pt x="166" y="29"/>
                  </a:lnTo>
                  <a:lnTo>
                    <a:pt x="166" y="23"/>
                  </a:lnTo>
                  <a:lnTo>
                    <a:pt x="166" y="17"/>
                  </a:lnTo>
                  <a:lnTo>
                    <a:pt x="166" y="13"/>
                  </a:lnTo>
                  <a:lnTo>
                    <a:pt x="166" y="8"/>
                  </a:lnTo>
                  <a:lnTo>
                    <a:pt x="163" y="4"/>
                  </a:lnTo>
                  <a:lnTo>
                    <a:pt x="163" y="0"/>
                  </a:lnTo>
                  <a:lnTo>
                    <a:pt x="161" y="0"/>
                  </a:lnTo>
                  <a:lnTo>
                    <a:pt x="158" y="0"/>
                  </a:lnTo>
                  <a:lnTo>
                    <a:pt x="149" y="2"/>
                  </a:lnTo>
                  <a:lnTo>
                    <a:pt x="138" y="4"/>
                  </a:lnTo>
                  <a:lnTo>
                    <a:pt x="128" y="8"/>
                  </a:lnTo>
                  <a:lnTo>
                    <a:pt x="117" y="11"/>
                  </a:lnTo>
                  <a:lnTo>
                    <a:pt x="105" y="15"/>
                  </a:lnTo>
                  <a:lnTo>
                    <a:pt x="94" y="17"/>
                  </a:lnTo>
                  <a:lnTo>
                    <a:pt x="85" y="22"/>
                  </a:lnTo>
                  <a:lnTo>
                    <a:pt x="78" y="25"/>
                  </a:lnTo>
                  <a:lnTo>
                    <a:pt x="0" y="129"/>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80" name="Freeform 217"/>
            <p:cNvSpPr>
              <a:spLocks/>
            </p:cNvSpPr>
            <p:nvPr/>
          </p:nvSpPr>
          <p:spPr bwMode="auto">
            <a:xfrm>
              <a:off x="2427" y="1580"/>
              <a:ext cx="167" cy="130"/>
            </a:xfrm>
            <a:custGeom>
              <a:avLst/>
              <a:gdLst>
                <a:gd name="T0" fmla="*/ 0 w 167"/>
                <a:gd name="T1" fmla="*/ 129 h 130"/>
                <a:gd name="T2" fmla="*/ 14 w 167"/>
                <a:gd name="T3" fmla="*/ 124 h 130"/>
                <a:gd name="T4" fmla="*/ 29 w 167"/>
                <a:gd name="T5" fmla="*/ 121 h 130"/>
                <a:gd name="T6" fmla="*/ 41 w 167"/>
                <a:gd name="T7" fmla="*/ 116 h 130"/>
                <a:gd name="T8" fmla="*/ 57 w 167"/>
                <a:gd name="T9" fmla="*/ 112 h 130"/>
                <a:gd name="T10" fmla="*/ 71 w 167"/>
                <a:gd name="T11" fmla="*/ 105 h 130"/>
                <a:gd name="T12" fmla="*/ 85 w 167"/>
                <a:gd name="T13" fmla="*/ 99 h 130"/>
                <a:gd name="T14" fmla="*/ 98 w 167"/>
                <a:gd name="T15" fmla="*/ 93 h 130"/>
                <a:gd name="T16" fmla="*/ 111 w 167"/>
                <a:gd name="T17" fmla="*/ 87 h 130"/>
                <a:gd name="T18" fmla="*/ 126 w 167"/>
                <a:gd name="T19" fmla="*/ 76 h 130"/>
                <a:gd name="T20" fmla="*/ 138 w 167"/>
                <a:gd name="T21" fmla="*/ 66 h 130"/>
                <a:gd name="T22" fmla="*/ 138 w 167"/>
                <a:gd name="T23" fmla="*/ 66 h 130"/>
                <a:gd name="T24" fmla="*/ 149 w 167"/>
                <a:gd name="T25" fmla="*/ 55 h 130"/>
                <a:gd name="T26" fmla="*/ 158 w 167"/>
                <a:gd name="T27" fmla="*/ 47 h 130"/>
                <a:gd name="T28" fmla="*/ 161 w 167"/>
                <a:gd name="T29" fmla="*/ 38 h 130"/>
                <a:gd name="T30" fmla="*/ 166 w 167"/>
                <a:gd name="T31" fmla="*/ 29 h 130"/>
                <a:gd name="T32" fmla="*/ 166 w 167"/>
                <a:gd name="T33" fmla="*/ 23 h 130"/>
                <a:gd name="T34" fmla="*/ 166 w 167"/>
                <a:gd name="T35" fmla="*/ 17 h 130"/>
                <a:gd name="T36" fmla="*/ 166 w 167"/>
                <a:gd name="T37" fmla="*/ 13 h 130"/>
                <a:gd name="T38" fmla="*/ 166 w 167"/>
                <a:gd name="T39" fmla="*/ 8 h 130"/>
                <a:gd name="T40" fmla="*/ 163 w 167"/>
                <a:gd name="T41" fmla="*/ 4 h 130"/>
                <a:gd name="T42" fmla="*/ 163 w 167"/>
                <a:gd name="T43" fmla="*/ 0 h 130"/>
                <a:gd name="T44" fmla="*/ 163 w 167"/>
                <a:gd name="T45" fmla="*/ 0 h 130"/>
                <a:gd name="T46" fmla="*/ 161 w 167"/>
                <a:gd name="T47" fmla="*/ 0 h 130"/>
                <a:gd name="T48" fmla="*/ 158 w 167"/>
                <a:gd name="T49" fmla="*/ 0 h 130"/>
                <a:gd name="T50" fmla="*/ 149 w 167"/>
                <a:gd name="T51" fmla="*/ 2 h 130"/>
                <a:gd name="T52" fmla="*/ 138 w 167"/>
                <a:gd name="T53" fmla="*/ 4 h 130"/>
                <a:gd name="T54" fmla="*/ 128 w 167"/>
                <a:gd name="T55" fmla="*/ 8 h 130"/>
                <a:gd name="T56" fmla="*/ 117 w 167"/>
                <a:gd name="T57" fmla="*/ 11 h 130"/>
                <a:gd name="T58" fmla="*/ 105 w 167"/>
                <a:gd name="T59" fmla="*/ 15 h 130"/>
                <a:gd name="T60" fmla="*/ 94 w 167"/>
                <a:gd name="T61" fmla="*/ 17 h 130"/>
                <a:gd name="T62" fmla="*/ 85 w 167"/>
                <a:gd name="T63" fmla="*/ 22 h 130"/>
                <a:gd name="T64" fmla="*/ 78 w 167"/>
                <a:gd name="T65" fmla="*/ 25 h 1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7"/>
                <a:gd name="T100" fmla="*/ 0 h 130"/>
                <a:gd name="T101" fmla="*/ 167 w 167"/>
                <a:gd name="T102" fmla="*/ 130 h 1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7" h="130">
                  <a:moveTo>
                    <a:pt x="0" y="129"/>
                  </a:moveTo>
                  <a:lnTo>
                    <a:pt x="14" y="124"/>
                  </a:lnTo>
                  <a:lnTo>
                    <a:pt x="29" y="121"/>
                  </a:lnTo>
                  <a:lnTo>
                    <a:pt x="41" y="116"/>
                  </a:lnTo>
                  <a:lnTo>
                    <a:pt x="57" y="112"/>
                  </a:lnTo>
                  <a:lnTo>
                    <a:pt x="71" y="105"/>
                  </a:lnTo>
                  <a:lnTo>
                    <a:pt x="85" y="99"/>
                  </a:lnTo>
                  <a:lnTo>
                    <a:pt x="98" y="93"/>
                  </a:lnTo>
                  <a:lnTo>
                    <a:pt x="111" y="87"/>
                  </a:lnTo>
                  <a:lnTo>
                    <a:pt x="126" y="76"/>
                  </a:lnTo>
                  <a:lnTo>
                    <a:pt x="138" y="66"/>
                  </a:lnTo>
                  <a:lnTo>
                    <a:pt x="149" y="55"/>
                  </a:lnTo>
                  <a:lnTo>
                    <a:pt x="158" y="47"/>
                  </a:lnTo>
                  <a:lnTo>
                    <a:pt x="161" y="38"/>
                  </a:lnTo>
                  <a:lnTo>
                    <a:pt x="166" y="29"/>
                  </a:lnTo>
                  <a:lnTo>
                    <a:pt x="166" y="23"/>
                  </a:lnTo>
                  <a:lnTo>
                    <a:pt x="166" y="17"/>
                  </a:lnTo>
                  <a:lnTo>
                    <a:pt x="166" y="13"/>
                  </a:lnTo>
                  <a:lnTo>
                    <a:pt x="166" y="8"/>
                  </a:lnTo>
                  <a:lnTo>
                    <a:pt x="163" y="4"/>
                  </a:lnTo>
                  <a:lnTo>
                    <a:pt x="163" y="0"/>
                  </a:lnTo>
                  <a:lnTo>
                    <a:pt x="161" y="0"/>
                  </a:lnTo>
                  <a:lnTo>
                    <a:pt x="158" y="0"/>
                  </a:lnTo>
                  <a:lnTo>
                    <a:pt x="149" y="2"/>
                  </a:lnTo>
                  <a:lnTo>
                    <a:pt x="138" y="4"/>
                  </a:lnTo>
                  <a:lnTo>
                    <a:pt x="128" y="8"/>
                  </a:lnTo>
                  <a:lnTo>
                    <a:pt x="117" y="11"/>
                  </a:lnTo>
                  <a:lnTo>
                    <a:pt x="105" y="15"/>
                  </a:lnTo>
                  <a:lnTo>
                    <a:pt x="94" y="17"/>
                  </a:lnTo>
                  <a:lnTo>
                    <a:pt x="85" y="22"/>
                  </a:lnTo>
                  <a:lnTo>
                    <a:pt x="78" y="25"/>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81" name="Freeform 218"/>
            <p:cNvSpPr>
              <a:spLocks/>
            </p:cNvSpPr>
            <p:nvPr/>
          </p:nvSpPr>
          <p:spPr bwMode="auto">
            <a:xfrm>
              <a:off x="2382" y="1678"/>
              <a:ext cx="131" cy="95"/>
            </a:xfrm>
            <a:custGeom>
              <a:avLst/>
              <a:gdLst>
                <a:gd name="T0" fmla="*/ 0 w 131"/>
                <a:gd name="T1" fmla="*/ 94 h 95"/>
                <a:gd name="T2" fmla="*/ 16 w 131"/>
                <a:gd name="T3" fmla="*/ 87 h 95"/>
                <a:gd name="T4" fmla="*/ 30 w 131"/>
                <a:gd name="T5" fmla="*/ 80 h 95"/>
                <a:gd name="T6" fmla="*/ 46 w 131"/>
                <a:gd name="T7" fmla="*/ 76 h 95"/>
                <a:gd name="T8" fmla="*/ 60 w 131"/>
                <a:gd name="T9" fmla="*/ 70 h 95"/>
                <a:gd name="T10" fmla="*/ 76 w 131"/>
                <a:gd name="T11" fmla="*/ 64 h 95"/>
                <a:gd name="T12" fmla="*/ 88 w 131"/>
                <a:gd name="T13" fmla="*/ 57 h 95"/>
                <a:gd name="T14" fmla="*/ 101 w 131"/>
                <a:gd name="T15" fmla="*/ 47 h 95"/>
                <a:gd name="T16" fmla="*/ 111 w 131"/>
                <a:gd name="T17" fmla="*/ 36 h 95"/>
                <a:gd name="T18" fmla="*/ 122 w 131"/>
                <a:gd name="T19" fmla="*/ 24 h 95"/>
                <a:gd name="T20" fmla="*/ 130 w 131"/>
                <a:gd name="T21" fmla="*/ 11 h 95"/>
                <a:gd name="T22" fmla="*/ 130 w 131"/>
                <a:gd name="T23" fmla="*/ 11 h 95"/>
                <a:gd name="T24" fmla="*/ 130 w 131"/>
                <a:gd name="T25" fmla="*/ 11 h 95"/>
                <a:gd name="T26" fmla="*/ 126 w 131"/>
                <a:gd name="T27" fmla="*/ 8 h 95"/>
                <a:gd name="T28" fmla="*/ 122 w 131"/>
                <a:gd name="T29" fmla="*/ 6 h 95"/>
                <a:gd name="T30" fmla="*/ 115 w 131"/>
                <a:gd name="T31" fmla="*/ 4 h 95"/>
                <a:gd name="T32" fmla="*/ 109 w 131"/>
                <a:gd name="T33" fmla="*/ 2 h 95"/>
                <a:gd name="T34" fmla="*/ 99 w 131"/>
                <a:gd name="T35" fmla="*/ 2 h 95"/>
                <a:gd name="T36" fmla="*/ 88 w 131"/>
                <a:gd name="T37" fmla="*/ 0 h 95"/>
                <a:gd name="T38" fmla="*/ 78 w 131"/>
                <a:gd name="T39" fmla="*/ 0 h 95"/>
                <a:gd name="T40" fmla="*/ 65 w 131"/>
                <a:gd name="T41" fmla="*/ 2 h 95"/>
                <a:gd name="T42" fmla="*/ 52 w 131"/>
                <a:gd name="T43" fmla="*/ 6 h 95"/>
                <a:gd name="T44" fmla="*/ 0 w 131"/>
                <a:gd name="T45" fmla="*/ 94 h 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1"/>
                <a:gd name="T70" fmla="*/ 0 h 95"/>
                <a:gd name="T71" fmla="*/ 131 w 131"/>
                <a:gd name="T72" fmla="*/ 95 h 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1" h="95">
                  <a:moveTo>
                    <a:pt x="0" y="94"/>
                  </a:moveTo>
                  <a:lnTo>
                    <a:pt x="16" y="87"/>
                  </a:lnTo>
                  <a:lnTo>
                    <a:pt x="30" y="80"/>
                  </a:lnTo>
                  <a:lnTo>
                    <a:pt x="46" y="76"/>
                  </a:lnTo>
                  <a:lnTo>
                    <a:pt x="60" y="70"/>
                  </a:lnTo>
                  <a:lnTo>
                    <a:pt x="76" y="64"/>
                  </a:lnTo>
                  <a:lnTo>
                    <a:pt x="88" y="57"/>
                  </a:lnTo>
                  <a:lnTo>
                    <a:pt x="101" y="47"/>
                  </a:lnTo>
                  <a:lnTo>
                    <a:pt x="111" y="36"/>
                  </a:lnTo>
                  <a:lnTo>
                    <a:pt x="122" y="24"/>
                  </a:lnTo>
                  <a:lnTo>
                    <a:pt x="130" y="11"/>
                  </a:lnTo>
                  <a:lnTo>
                    <a:pt x="126" y="8"/>
                  </a:lnTo>
                  <a:lnTo>
                    <a:pt x="122" y="6"/>
                  </a:lnTo>
                  <a:lnTo>
                    <a:pt x="115" y="4"/>
                  </a:lnTo>
                  <a:lnTo>
                    <a:pt x="109" y="2"/>
                  </a:lnTo>
                  <a:lnTo>
                    <a:pt x="99" y="2"/>
                  </a:lnTo>
                  <a:lnTo>
                    <a:pt x="88" y="0"/>
                  </a:lnTo>
                  <a:lnTo>
                    <a:pt x="78" y="0"/>
                  </a:lnTo>
                  <a:lnTo>
                    <a:pt x="65" y="2"/>
                  </a:lnTo>
                  <a:lnTo>
                    <a:pt x="52" y="6"/>
                  </a:lnTo>
                  <a:lnTo>
                    <a:pt x="0" y="94"/>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82" name="Freeform 219"/>
            <p:cNvSpPr>
              <a:spLocks/>
            </p:cNvSpPr>
            <p:nvPr/>
          </p:nvSpPr>
          <p:spPr bwMode="auto">
            <a:xfrm>
              <a:off x="2382" y="1678"/>
              <a:ext cx="131" cy="95"/>
            </a:xfrm>
            <a:custGeom>
              <a:avLst/>
              <a:gdLst>
                <a:gd name="T0" fmla="*/ 0 w 131"/>
                <a:gd name="T1" fmla="*/ 94 h 95"/>
                <a:gd name="T2" fmla="*/ 16 w 131"/>
                <a:gd name="T3" fmla="*/ 87 h 95"/>
                <a:gd name="T4" fmla="*/ 30 w 131"/>
                <a:gd name="T5" fmla="*/ 80 h 95"/>
                <a:gd name="T6" fmla="*/ 46 w 131"/>
                <a:gd name="T7" fmla="*/ 76 h 95"/>
                <a:gd name="T8" fmla="*/ 60 w 131"/>
                <a:gd name="T9" fmla="*/ 70 h 95"/>
                <a:gd name="T10" fmla="*/ 76 w 131"/>
                <a:gd name="T11" fmla="*/ 64 h 95"/>
                <a:gd name="T12" fmla="*/ 88 w 131"/>
                <a:gd name="T13" fmla="*/ 57 h 95"/>
                <a:gd name="T14" fmla="*/ 101 w 131"/>
                <a:gd name="T15" fmla="*/ 47 h 95"/>
                <a:gd name="T16" fmla="*/ 111 w 131"/>
                <a:gd name="T17" fmla="*/ 36 h 95"/>
                <a:gd name="T18" fmla="*/ 122 w 131"/>
                <a:gd name="T19" fmla="*/ 24 h 95"/>
                <a:gd name="T20" fmla="*/ 130 w 131"/>
                <a:gd name="T21" fmla="*/ 11 h 95"/>
                <a:gd name="T22" fmla="*/ 130 w 131"/>
                <a:gd name="T23" fmla="*/ 11 h 95"/>
                <a:gd name="T24" fmla="*/ 130 w 131"/>
                <a:gd name="T25" fmla="*/ 11 h 95"/>
                <a:gd name="T26" fmla="*/ 126 w 131"/>
                <a:gd name="T27" fmla="*/ 8 h 95"/>
                <a:gd name="T28" fmla="*/ 122 w 131"/>
                <a:gd name="T29" fmla="*/ 6 h 95"/>
                <a:gd name="T30" fmla="*/ 115 w 131"/>
                <a:gd name="T31" fmla="*/ 4 h 95"/>
                <a:gd name="T32" fmla="*/ 109 w 131"/>
                <a:gd name="T33" fmla="*/ 2 h 95"/>
                <a:gd name="T34" fmla="*/ 99 w 131"/>
                <a:gd name="T35" fmla="*/ 2 h 95"/>
                <a:gd name="T36" fmla="*/ 88 w 131"/>
                <a:gd name="T37" fmla="*/ 0 h 95"/>
                <a:gd name="T38" fmla="*/ 78 w 131"/>
                <a:gd name="T39" fmla="*/ 0 h 95"/>
                <a:gd name="T40" fmla="*/ 65 w 131"/>
                <a:gd name="T41" fmla="*/ 2 h 95"/>
                <a:gd name="T42" fmla="*/ 52 w 131"/>
                <a:gd name="T43" fmla="*/ 6 h 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1"/>
                <a:gd name="T67" fmla="*/ 0 h 95"/>
                <a:gd name="T68" fmla="*/ 131 w 131"/>
                <a:gd name="T69" fmla="*/ 95 h 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1" h="95">
                  <a:moveTo>
                    <a:pt x="0" y="94"/>
                  </a:moveTo>
                  <a:lnTo>
                    <a:pt x="16" y="87"/>
                  </a:lnTo>
                  <a:lnTo>
                    <a:pt x="30" y="80"/>
                  </a:lnTo>
                  <a:lnTo>
                    <a:pt x="46" y="76"/>
                  </a:lnTo>
                  <a:lnTo>
                    <a:pt x="60" y="70"/>
                  </a:lnTo>
                  <a:lnTo>
                    <a:pt x="76" y="64"/>
                  </a:lnTo>
                  <a:lnTo>
                    <a:pt x="88" y="57"/>
                  </a:lnTo>
                  <a:lnTo>
                    <a:pt x="101" y="47"/>
                  </a:lnTo>
                  <a:lnTo>
                    <a:pt x="111" y="36"/>
                  </a:lnTo>
                  <a:lnTo>
                    <a:pt x="122" y="24"/>
                  </a:lnTo>
                  <a:lnTo>
                    <a:pt x="130" y="11"/>
                  </a:lnTo>
                  <a:lnTo>
                    <a:pt x="126" y="8"/>
                  </a:lnTo>
                  <a:lnTo>
                    <a:pt x="122" y="6"/>
                  </a:lnTo>
                  <a:lnTo>
                    <a:pt x="115" y="4"/>
                  </a:lnTo>
                  <a:lnTo>
                    <a:pt x="109" y="2"/>
                  </a:lnTo>
                  <a:lnTo>
                    <a:pt x="99" y="2"/>
                  </a:lnTo>
                  <a:lnTo>
                    <a:pt x="88" y="0"/>
                  </a:lnTo>
                  <a:lnTo>
                    <a:pt x="78" y="0"/>
                  </a:lnTo>
                  <a:lnTo>
                    <a:pt x="65" y="2"/>
                  </a:lnTo>
                  <a:lnTo>
                    <a:pt x="52" y="6"/>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83" name="Freeform 220"/>
            <p:cNvSpPr>
              <a:spLocks/>
            </p:cNvSpPr>
            <p:nvPr/>
          </p:nvSpPr>
          <p:spPr bwMode="auto">
            <a:xfrm>
              <a:off x="2305" y="1753"/>
              <a:ext cx="165" cy="134"/>
            </a:xfrm>
            <a:custGeom>
              <a:avLst/>
              <a:gdLst>
                <a:gd name="T0" fmla="*/ 0 w 165"/>
                <a:gd name="T1" fmla="*/ 133 h 134"/>
                <a:gd name="T2" fmla="*/ 9 w 165"/>
                <a:gd name="T3" fmla="*/ 128 h 134"/>
                <a:gd name="T4" fmla="*/ 23 w 165"/>
                <a:gd name="T5" fmla="*/ 124 h 134"/>
                <a:gd name="T6" fmla="*/ 33 w 165"/>
                <a:gd name="T7" fmla="*/ 119 h 134"/>
                <a:gd name="T8" fmla="*/ 46 w 165"/>
                <a:gd name="T9" fmla="*/ 114 h 134"/>
                <a:gd name="T10" fmla="*/ 58 w 165"/>
                <a:gd name="T11" fmla="*/ 107 h 134"/>
                <a:gd name="T12" fmla="*/ 71 w 165"/>
                <a:gd name="T13" fmla="*/ 101 h 134"/>
                <a:gd name="T14" fmla="*/ 83 w 165"/>
                <a:gd name="T15" fmla="*/ 93 h 134"/>
                <a:gd name="T16" fmla="*/ 94 w 165"/>
                <a:gd name="T17" fmla="*/ 84 h 134"/>
                <a:gd name="T18" fmla="*/ 105 w 165"/>
                <a:gd name="T19" fmla="*/ 75 h 134"/>
                <a:gd name="T20" fmla="*/ 115 w 165"/>
                <a:gd name="T21" fmla="*/ 63 h 134"/>
                <a:gd name="T22" fmla="*/ 115 w 165"/>
                <a:gd name="T23" fmla="*/ 63 h 134"/>
                <a:gd name="T24" fmla="*/ 130 w 165"/>
                <a:gd name="T25" fmla="*/ 45 h 134"/>
                <a:gd name="T26" fmla="*/ 140 w 165"/>
                <a:gd name="T27" fmla="*/ 27 h 134"/>
                <a:gd name="T28" fmla="*/ 149 w 165"/>
                <a:gd name="T29" fmla="*/ 17 h 134"/>
                <a:gd name="T30" fmla="*/ 156 w 165"/>
                <a:gd name="T31" fmla="*/ 6 h 134"/>
                <a:gd name="T32" fmla="*/ 164 w 165"/>
                <a:gd name="T33" fmla="*/ 0 h 134"/>
                <a:gd name="T34" fmla="*/ 164 w 165"/>
                <a:gd name="T35" fmla="*/ 0 h 134"/>
                <a:gd name="T36" fmla="*/ 161 w 165"/>
                <a:gd name="T37" fmla="*/ 0 h 134"/>
                <a:gd name="T38" fmla="*/ 156 w 165"/>
                <a:gd name="T39" fmla="*/ 0 h 134"/>
                <a:gd name="T40" fmla="*/ 147 w 165"/>
                <a:gd name="T41" fmla="*/ 0 h 134"/>
                <a:gd name="T42" fmla="*/ 136 w 165"/>
                <a:gd name="T43" fmla="*/ 0 h 134"/>
                <a:gd name="T44" fmla="*/ 124 w 165"/>
                <a:gd name="T45" fmla="*/ 0 h 134"/>
                <a:gd name="T46" fmla="*/ 108 w 165"/>
                <a:gd name="T47" fmla="*/ 0 h 134"/>
                <a:gd name="T48" fmla="*/ 96 w 165"/>
                <a:gd name="T49" fmla="*/ 2 h 134"/>
                <a:gd name="T50" fmla="*/ 81 w 165"/>
                <a:gd name="T51" fmla="*/ 4 h 134"/>
                <a:gd name="T52" fmla="*/ 67 w 165"/>
                <a:gd name="T53" fmla="*/ 8 h 134"/>
                <a:gd name="T54" fmla="*/ 57 w 165"/>
                <a:gd name="T55" fmla="*/ 13 h 134"/>
                <a:gd name="T56" fmla="*/ 0 w 165"/>
                <a:gd name="T57" fmla="*/ 133 h 1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5"/>
                <a:gd name="T88" fmla="*/ 0 h 134"/>
                <a:gd name="T89" fmla="*/ 165 w 165"/>
                <a:gd name="T90" fmla="*/ 134 h 1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5" h="134">
                  <a:moveTo>
                    <a:pt x="0" y="133"/>
                  </a:moveTo>
                  <a:lnTo>
                    <a:pt x="9" y="128"/>
                  </a:lnTo>
                  <a:lnTo>
                    <a:pt x="23" y="124"/>
                  </a:lnTo>
                  <a:lnTo>
                    <a:pt x="33" y="119"/>
                  </a:lnTo>
                  <a:lnTo>
                    <a:pt x="46" y="114"/>
                  </a:lnTo>
                  <a:lnTo>
                    <a:pt x="58" y="107"/>
                  </a:lnTo>
                  <a:lnTo>
                    <a:pt x="71" y="101"/>
                  </a:lnTo>
                  <a:lnTo>
                    <a:pt x="83" y="93"/>
                  </a:lnTo>
                  <a:lnTo>
                    <a:pt x="94" y="84"/>
                  </a:lnTo>
                  <a:lnTo>
                    <a:pt x="105" y="75"/>
                  </a:lnTo>
                  <a:lnTo>
                    <a:pt x="115" y="63"/>
                  </a:lnTo>
                  <a:lnTo>
                    <a:pt x="130" y="45"/>
                  </a:lnTo>
                  <a:lnTo>
                    <a:pt x="140" y="27"/>
                  </a:lnTo>
                  <a:lnTo>
                    <a:pt x="149" y="17"/>
                  </a:lnTo>
                  <a:lnTo>
                    <a:pt x="156" y="6"/>
                  </a:lnTo>
                  <a:lnTo>
                    <a:pt x="164" y="0"/>
                  </a:lnTo>
                  <a:lnTo>
                    <a:pt x="161" y="0"/>
                  </a:lnTo>
                  <a:lnTo>
                    <a:pt x="156" y="0"/>
                  </a:lnTo>
                  <a:lnTo>
                    <a:pt x="147" y="0"/>
                  </a:lnTo>
                  <a:lnTo>
                    <a:pt x="136" y="0"/>
                  </a:lnTo>
                  <a:lnTo>
                    <a:pt x="124" y="0"/>
                  </a:lnTo>
                  <a:lnTo>
                    <a:pt x="108" y="0"/>
                  </a:lnTo>
                  <a:lnTo>
                    <a:pt x="96" y="2"/>
                  </a:lnTo>
                  <a:lnTo>
                    <a:pt x="81" y="4"/>
                  </a:lnTo>
                  <a:lnTo>
                    <a:pt x="67" y="8"/>
                  </a:lnTo>
                  <a:lnTo>
                    <a:pt x="57" y="13"/>
                  </a:lnTo>
                  <a:lnTo>
                    <a:pt x="0" y="133"/>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84" name="Freeform 221"/>
            <p:cNvSpPr>
              <a:spLocks/>
            </p:cNvSpPr>
            <p:nvPr/>
          </p:nvSpPr>
          <p:spPr bwMode="auto">
            <a:xfrm>
              <a:off x="2305" y="1753"/>
              <a:ext cx="165" cy="134"/>
            </a:xfrm>
            <a:custGeom>
              <a:avLst/>
              <a:gdLst>
                <a:gd name="T0" fmla="*/ 0 w 165"/>
                <a:gd name="T1" fmla="*/ 133 h 134"/>
                <a:gd name="T2" fmla="*/ 9 w 165"/>
                <a:gd name="T3" fmla="*/ 128 h 134"/>
                <a:gd name="T4" fmla="*/ 23 w 165"/>
                <a:gd name="T5" fmla="*/ 124 h 134"/>
                <a:gd name="T6" fmla="*/ 33 w 165"/>
                <a:gd name="T7" fmla="*/ 119 h 134"/>
                <a:gd name="T8" fmla="*/ 46 w 165"/>
                <a:gd name="T9" fmla="*/ 114 h 134"/>
                <a:gd name="T10" fmla="*/ 58 w 165"/>
                <a:gd name="T11" fmla="*/ 107 h 134"/>
                <a:gd name="T12" fmla="*/ 71 w 165"/>
                <a:gd name="T13" fmla="*/ 101 h 134"/>
                <a:gd name="T14" fmla="*/ 83 w 165"/>
                <a:gd name="T15" fmla="*/ 93 h 134"/>
                <a:gd name="T16" fmla="*/ 94 w 165"/>
                <a:gd name="T17" fmla="*/ 84 h 134"/>
                <a:gd name="T18" fmla="*/ 105 w 165"/>
                <a:gd name="T19" fmla="*/ 75 h 134"/>
                <a:gd name="T20" fmla="*/ 115 w 165"/>
                <a:gd name="T21" fmla="*/ 63 h 134"/>
                <a:gd name="T22" fmla="*/ 115 w 165"/>
                <a:gd name="T23" fmla="*/ 63 h 134"/>
                <a:gd name="T24" fmla="*/ 130 w 165"/>
                <a:gd name="T25" fmla="*/ 45 h 134"/>
                <a:gd name="T26" fmla="*/ 140 w 165"/>
                <a:gd name="T27" fmla="*/ 27 h 134"/>
                <a:gd name="T28" fmla="*/ 149 w 165"/>
                <a:gd name="T29" fmla="*/ 17 h 134"/>
                <a:gd name="T30" fmla="*/ 156 w 165"/>
                <a:gd name="T31" fmla="*/ 6 h 134"/>
                <a:gd name="T32" fmla="*/ 164 w 165"/>
                <a:gd name="T33" fmla="*/ 0 h 134"/>
                <a:gd name="T34" fmla="*/ 164 w 165"/>
                <a:gd name="T35" fmla="*/ 0 h 134"/>
                <a:gd name="T36" fmla="*/ 161 w 165"/>
                <a:gd name="T37" fmla="*/ 0 h 134"/>
                <a:gd name="T38" fmla="*/ 156 w 165"/>
                <a:gd name="T39" fmla="*/ 0 h 134"/>
                <a:gd name="T40" fmla="*/ 147 w 165"/>
                <a:gd name="T41" fmla="*/ 0 h 134"/>
                <a:gd name="T42" fmla="*/ 136 w 165"/>
                <a:gd name="T43" fmla="*/ 0 h 134"/>
                <a:gd name="T44" fmla="*/ 124 w 165"/>
                <a:gd name="T45" fmla="*/ 0 h 134"/>
                <a:gd name="T46" fmla="*/ 108 w 165"/>
                <a:gd name="T47" fmla="*/ 0 h 134"/>
                <a:gd name="T48" fmla="*/ 96 w 165"/>
                <a:gd name="T49" fmla="*/ 2 h 134"/>
                <a:gd name="T50" fmla="*/ 81 w 165"/>
                <a:gd name="T51" fmla="*/ 4 h 134"/>
                <a:gd name="T52" fmla="*/ 67 w 165"/>
                <a:gd name="T53" fmla="*/ 8 h 134"/>
                <a:gd name="T54" fmla="*/ 57 w 165"/>
                <a:gd name="T55" fmla="*/ 13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5"/>
                <a:gd name="T85" fmla="*/ 0 h 134"/>
                <a:gd name="T86" fmla="*/ 165 w 165"/>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5" h="134">
                  <a:moveTo>
                    <a:pt x="0" y="133"/>
                  </a:moveTo>
                  <a:lnTo>
                    <a:pt x="9" y="128"/>
                  </a:lnTo>
                  <a:lnTo>
                    <a:pt x="23" y="124"/>
                  </a:lnTo>
                  <a:lnTo>
                    <a:pt x="33" y="119"/>
                  </a:lnTo>
                  <a:lnTo>
                    <a:pt x="46" y="114"/>
                  </a:lnTo>
                  <a:lnTo>
                    <a:pt x="58" y="107"/>
                  </a:lnTo>
                  <a:lnTo>
                    <a:pt x="71" y="101"/>
                  </a:lnTo>
                  <a:lnTo>
                    <a:pt x="83" y="93"/>
                  </a:lnTo>
                  <a:lnTo>
                    <a:pt x="94" y="84"/>
                  </a:lnTo>
                  <a:lnTo>
                    <a:pt x="105" y="75"/>
                  </a:lnTo>
                  <a:lnTo>
                    <a:pt x="115" y="63"/>
                  </a:lnTo>
                  <a:lnTo>
                    <a:pt x="130" y="45"/>
                  </a:lnTo>
                  <a:lnTo>
                    <a:pt x="140" y="27"/>
                  </a:lnTo>
                  <a:lnTo>
                    <a:pt x="149" y="17"/>
                  </a:lnTo>
                  <a:lnTo>
                    <a:pt x="156" y="6"/>
                  </a:lnTo>
                  <a:lnTo>
                    <a:pt x="164" y="0"/>
                  </a:lnTo>
                  <a:lnTo>
                    <a:pt x="161" y="0"/>
                  </a:lnTo>
                  <a:lnTo>
                    <a:pt x="156" y="0"/>
                  </a:lnTo>
                  <a:lnTo>
                    <a:pt x="147" y="0"/>
                  </a:lnTo>
                  <a:lnTo>
                    <a:pt x="136" y="0"/>
                  </a:lnTo>
                  <a:lnTo>
                    <a:pt x="124" y="0"/>
                  </a:lnTo>
                  <a:lnTo>
                    <a:pt x="108" y="0"/>
                  </a:lnTo>
                  <a:lnTo>
                    <a:pt x="96" y="2"/>
                  </a:lnTo>
                  <a:lnTo>
                    <a:pt x="81" y="4"/>
                  </a:lnTo>
                  <a:lnTo>
                    <a:pt x="67" y="8"/>
                  </a:lnTo>
                  <a:lnTo>
                    <a:pt x="57" y="13"/>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85" name="Freeform 222"/>
            <p:cNvSpPr>
              <a:spLocks/>
            </p:cNvSpPr>
            <p:nvPr/>
          </p:nvSpPr>
          <p:spPr bwMode="auto">
            <a:xfrm>
              <a:off x="2237" y="1859"/>
              <a:ext cx="145" cy="141"/>
            </a:xfrm>
            <a:custGeom>
              <a:avLst/>
              <a:gdLst>
                <a:gd name="T0" fmla="*/ 0 w 145"/>
                <a:gd name="T1" fmla="*/ 140 h 141"/>
                <a:gd name="T2" fmla="*/ 13 w 145"/>
                <a:gd name="T3" fmla="*/ 135 h 141"/>
                <a:gd name="T4" fmla="*/ 25 w 145"/>
                <a:gd name="T5" fmla="*/ 132 h 141"/>
                <a:gd name="T6" fmla="*/ 40 w 145"/>
                <a:gd name="T7" fmla="*/ 125 h 141"/>
                <a:gd name="T8" fmla="*/ 52 w 145"/>
                <a:gd name="T9" fmla="*/ 117 h 141"/>
                <a:gd name="T10" fmla="*/ 68 w 145"/>
                <a:gd name="T11" fmla="*/ 109 h 141"/>
                <a:gd name="T12" fmla="*/ 82 w 145"/>
                <a:gd name="T13" fmla="*/ 100 h 141"/>
                <a:gd name="T14" fmla="*/ 97 w 145"/>
                <a:gd name="T15" fmla="*/ 89 h 141"/>
                <a:gd name="T16" fmla="*/ 107 w 145"/>
                <a:gd name="T17" fmla="*/ 79 h 141"/>
                <a:gd name="T18" fmla="*/ 118 w 145"/>
                <a:gd name="T19" fmla="*/ 66 h 141"/>
                <a:gd name="T20" fmla="*/ 126 w 145"/>
                <a:gd name="T21" fmla="*/ 56 h 141"/>
                <a:gd name="T22" fmla="*/ 126 w 145"/>
                <a:gd name="T23" fmla="*/ 56 h 141"/>
                <a:gd name="T24" fmla="*/ 139 w 145"/>
                <a:gd name="T25" fmla="*/ 33 h 141"/>
                <a:gd name="T26" fmla="*/ 144 w 145"/>
                <a:gd name="T27" fmla="*/ 18 h 141"/>
                <a:gd name="T28" fmla="*/ 144 w 145"/>
                <a:gd name="T29" fmla="*/ 8 h 141"/>
                <a:gd name="T30" fmla="*/ 144 w 145"/>
                <a:gd name="T31" fmla="*/ 2 h 141"/>
                <a:gd name="T32" fmla="*/ 144 w 145"/>
                <a:gd name="T33" fmla="*/ 0 h 141"/>
                <a:gd name="T34" fmla="*/ 144 w 145"/>
                <a:gd name="T35" fmla="*/ 0 h 141"/>
                <a:gd name="T36" fmla="*/ 135 w 145"/>
                <a:gd name="T37" fmla="*/ 2 h 141"/>
                <a:gd name="T38" fmla="*/ 126 w 145"/>
                <a:gd name="T39" fmla="*/ 2 h 141"/>
                <a:gd name="T40" fmla="*/ 118 w 145"/>
                <a:gd name="T41" fmla="*/ 2 h 141"/>
                <a:gd name="T42" fmla="*/ 107 w 145"/>
                <a:gd name="T43" fmla="*/ 4 h 141"/>
                <a:gd name="T44" fmla="*/ 100 w 145"/>
                <a:gd name="T45" fmla="*/ 6 h 141"/>
                <a:gd name="T46" fmla="*/ 91 w 145"/>
                <a:gd name="T47" fmla="*/ 8 h 141"/>
                <a:gd name="T48" fmla="*/ 80 w 145"/>
                <a:gd name="T49" fmla="*/ 10 h 141"/>
                <a:gd name="T50" fmla="*/ 72 w 145"/>
                <a:gd name="T51" fmla="*/ 13 h 141"/>
                <a:gd name="T52" fmla="*/ 61 w 145"/>
                <a:gd name="T53" fmla="*/ 16 h 141"/>
                <a:gd name="T54" fmla="*/ 52 w 145"/>
                <a:gd name="T55" fmla="*/ 22 h 141"/>
                <a:gd name="T56" fmla="*/ 0 w 145"/>
                <a:gd name="T57" fmla="*/ 140 h 14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5"/>
                <a:gd name="T88" fmla="*/ 0 h 141"/>
                <a:gd name="T89" fmla="*/ 145 w 145"/>
                <a:gd name="T90" fmla="*/ 141 h 14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5" h="141">
                  <a:moveTo>
                    <a:pt x="0" y="140"/>
                  </a:moveTo>
                  <a:lnTo>
                    <a:pt x="13" y="135"/>
                  </a:lnTo>
                  <a:lnTo>
                    <a:pt x="25" y="132"/>
                  </a:lnTo>
                  <a:lnTo>
                    <a:pt x="40" y="125"/>
                  </a:lnTo>
                  <a:lnTo>
                    <a:pt x="52" y="117"/>
                  </a:lnTo>
                  <a:lnTo>
                    <a:pt x="68" y="109"/>
                  </a:lnTo>
                  <a:lnTo>
                    <a:pt x="82" y="100"/>
                  </a:lnTo>
                  <a:lnTo>
                    <a:pt x="97" y="89"/>
                  </a:lnTo>
                  <a:lnTo>
                    <a:pt x="107" y="79"/>
                  </a:lnTo>
                  <a:lnTo>
                    <a:pt x="118" y="66"/>
                  </a:lnTo>
                  <a:lnTo>
                    <a:pt x="126" y="56"/>
                  </a:lnTo>
                  <a:lnTo>
                    <a:pt x="139" y="33"/>
                  </a:lnTo>
                  <a:lnTo>
                    <a:pt x="144" y="18"/>
                  </a:lnTo>
                  <a:lnTo>
                    <a:pt x="144" y="8"/>
                  </a:lnTo>
                  <a:lnTo>
                    <a:pt x="144" y="2"/>
                  </a:lnTo>
                  <a:lnTo>
                    <a:pt x="144" y="0"/>
                  </a:lnTo>
                  <a:lnTo>
                    <a:pt x="135" y="2"/>
                  </a:lnTo>
                  <a:lnTo>
                    <a:pt x="126" y="2"/>
                  </a:lnTo>
                  <a:lnTo>
                    <a:pt x="118" y="2"/>
                  </a:lnTo>
                  <a:lnTo>
                    <a:pt x="107" y="4"/>
                  </a:lnTo>
                  <a:lnTo>
                    <a:pt x="100" y="6"/>
                  </a:lnTo>
                  <a:lnTo>
                    <a:pt x="91" y="8"/>
                  </a:lnTo>
                  <a:lnTo>
                    <a:pt x="80" y="10"/>
                  </a:lnTo>
                  <a:lnTo>
                    <a:pt x="72" y="13"/>
                  </a:lnTo>
                  <a:lnTo>
                    <a:pt x="61" y="16"/>
                  </a:lnTo>
                  <a:lnTo>
                    <a:pt x="52" y="22"/>
                  </a:lnTo>
                  <a:lnTo>
                    <a:pt x="0" y="140"/>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86" name="Freeform 223"/>
            <p:cNvSpPr>
              <a:spLocks/>
            </p:cNvSpPr>
            <p:nvPr/>
          </p:nvSpPr>
          <p:spPr bwMode="auto">
            <a:xfrm>
              <a:off x="2237" y="1859"/>
              <a:ext cx="145" cy="141"/>
            </a:xfrm>
            <a:custGeom>
              <a:avLst/>
              <a:gdLst>
                <a:gd name="T0" fmla="*/ 0 w 145"/>
                <a:gd name="T1" fmla="*/ 140 h 141"/>
                <a:gd name="T2" fmla="*/ 13 w 145"/>
                <a:gd name="T3" fmla="*/ 135 h 141"/>
                <a:gd name="T4" fmla="*/ 25 w 145"/>
                <a:gd name="T5" fmla="*/ 132 h 141"/>
                <a:gd name="T6" fmla="*/ 40 w 145"/>
                <a:gd name="T7" fmla="*/ 125 h 141"/>
                <a:gd name="T8" fmla="*/ 52 w 145"/>
                <a:gd name="T9" fmla="*/ 117 h 141"/>
                <a:gd name="T10" fmla="*/ 68 w 145"/>
                <a:gd name="T11" fmla="*/ 109 h 141"/>
                <a:gd name="T12" fmla="*/ 82 w 145"/>
                <a:gd name="T13" fmla="*/ 100 h 141"/>
                <a:gd name="T14" fmla="*/ 97 w 145"/>
                <a:gd name="T15" fmla="*/ 89 h 141"/>
                <a:gd name="T16" fmla="*/ 107 w 145"/>
                <a:gd name="T17" fmla="*/ 79 h 141"/>
                <a:gd name="T18" fmla="*/ 118 w 145"/>
                <a:gd name="T19" fmla="*/ 66 h 141"/>
                <a:gd name="T20" fmla="*/ 126 w 145"/>
                <a:gd name="T21" fmla="*/ 56 h 141"/>
                <a:gd name="T22" fmla="*/ 126 w 145"/>
                <a:gd name="T23" fmla="*/ 56 h 141"/>
                <a:gd name="T24" fmla="*/ 139 w 145"/>
                <a:gd name="T25" fmla="*/ 33 h 141"/>
                <a:gd name="T26" fmla="*/ 144 w 145"/>
                <a:gd name="T27" fmla="*/ 18 h 141"/>
                <a:gd name="T28" fmla="*/ 144 w 145"/>
                <a:gd name="T29" fmla="*/ 8 h 141"/>
                <a:gd name="T30" fmla="*/ 144 w 145"/>
                <a:gd name="T31" fmla="*/ 2 h 141"/>
                <a:gd name="T32" fmla="*/ 144 w 145"/>
                <a:gd name="T33" fmla="*/ 0 h 141"/>
                <a:gd name="T34" fmla="*/ 144 w 145"/>
                <a:gd name="T35" fmla="*/ 0 h 141"/>
                <a:gd name="T36" fmla="*/ 135 w 145"/>
                <a:gd name="T37" fmla="*/ 2 h 141"/>
                <a:gd name="T38" fmla="*/ 126 w 145"/>
                <a:gd name="T39" fmla="*/ 2 h 141"/>
                <a:gd name="T40" fmla="*/ 118 w 145"/>
                <a:gd name="T41" fmla="*/ 2 h 141"/>
                <a:gd name="T42" fmla="*/ 107 w 145"/>
                <a:gd name="T43" fmla="*/ 4 h 141"/>
                <a:gd name="T44" fmla="*/ 100 w 145"/>
                <a:gd name="T45" fmla="*/ 6 h 141"/>
                <a:gd name="T46" fmla="*/ 91 w 145"/>
                <a:gd name="T47" fmla="*/ 8 h 141"/>
                <a:gd name="T48" fmla="*/ 80 w 145"/>
                <a:gd name="T49" fmla="*/ 10 h 141"/>
                <a:gd name="T50" fmla="*/ 72 w 145"/>
                <a:gd name="T51" fmla="*/ 13 h 141"/>
                <a:gd name="T52" fmla="*/ 61 w 145"/>
                <a:gd name="T53" fmla="*/ 16 h 141"/>
                <a:gd name="T54" fmla="*/ 52 w 145"/>
                <a:gd name="T55" fmla="*/ 22 h 1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5"/>
                <a:gd name="T85" fmla="*/ 0 h 141"/>
                <a:gd name="T86" fmla="*/ 145 w 145"/>
                <a:gd name="T87" fmla="*/ 141 h 14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5" h="141">
                  <a:moveTo>
                    <a:pt x="0" y="140"/>
                  </a:moveTo>
                  <a:lnTo>
                    <a:pt x="13" y="135"/>
                  </a:lnTo>
                  <a:lnTo>
                    <a:pt x="25" y="132"/>
                  </a:lnTo>
                  <a:lnTo>
                    <a:pt x="40" y="125"/>
                  </a:lnTo>
                  <a:lnTo>
                    <a:pt x="52" y="117"/>
                  </a:lnTo>
                  <a:lnTo>
                    <a:pt x="68" y="109"/>
                  </a:lnTo>
                  <a:lnTo>
                    <a:pt x="82" y="100"/>
                  </a:lnTo>
                  <a:lnTo>
                    <a:pt x="97" y="89"/>
                  </a:lnTo>
                  <a:lnTo>
                    <a:pt x="107" y="79"/>
                  </a:lnTo>
                  <a:lnTo>
                    <a:pt x="118" y="66"/>
                  </a:lnTo>
                  <a:lnTo>
                    <a:pt x="126" y="56"/>
                  </a:lnTo>
                  <a:lnTo>
                    <a:pt x="139" y="33"/>
                  </a:lnTo>
                  <a:lnTo>
                    <a:pt x="144" y="18"/>
                  </a:lnTo>
                  <a:lnTo>
                    <a:pt x="144" y="8"/>
                  </a:lnTo>
                  <a:lnTo>
                    <a:pt x="144" y="2"/>
                  </a:lnTo>
                  <a:lnTo>
                    <a:pt x="144" y="0"/>
                  </a:lnTo>
                  <a:lnTo>
                    <a:pt x="135" y="2"/>
                  </a:lnTo>
                  <a:lnTo>
                    <a:pt x="126" y="2"/>
                  </a:lnTo>
                  <a:lnTo>
                    <a:pt x="118" y="2"/>
                  </a:lnTo>
                  <a:lnTo>
                    <a:pt x="107" y="4"/>
                  </a:lnTo>
                  <a:lnTo>
                    <a:pt x="100" y="6"/>
                  </a:lnTo>
                  <a:lnTo>
                    <a:pt x="91" y="8"/>
                  </a:lnTo>
                  <a:lnTo>
                    <a:pt x="80" y="10"/>
                  </a:lnTo>
                  <a:lnTo>
                    <a:pt x="72" y="13"/>
                  </a:lnTo>
                  <a:lnTo>
                    <a:pt x="61" y="16"/>
                  </a:lnTo>
                  <a:lnTo>
                    <a:pt x="52" y="22"/>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87" name="Freeform 224"/>
            <p:cNvSpPr>
              <a:spLocks/>
            </p:cNvSpPr>
            <p:nvPr/>
          </p:nvSpPr>
          <p:spPr bwMode="auto">
            <a:xfrm>
              <a:off x="2245" y="1975"/>
              <a:ext cx="90" cy="143"/>
            </a:xfrm>
            <a:custGeom>
              <a:avLst/>
              <a:gdLst>
                <a:gd name="T0" fmla="*/ 0 w 90"/>
                <a:gd name="T1" fmla="*/ 142 h 143"/>
                <a:gd name="T2" fmla="*/ 8 w 90"/>
                <a:gd name="T3" fmla="*/ 133 h 143"/>
                <a:gd name="T4" fmla="*/ 16 w 90"/>
                <a:gd name="T5" fmla="*/ 124 h 143"/>
                <a:gd name="T6" fmla="*/ 27 w 90"/>
                <a:gd name="T7" fmla="*/ 116 h 143"/>
                <a:gd name="T8" fmla="*/ 38 w 90"/>
                <a:gd name="T9" fmla="*/ 105 h 143"/>
                <a:gd name="T10" fmla="*/ 48 w 90"/>
                <a:gd name="T11" fmla="*/ 94 h 143"/>
                <a:gd name="T12" fmla="*/ 59 w 90"/>
                <a:gd name="T13" fmla="*/ 80 h 143"/>
                <a:gd name="T14" fmla="*/ 67 w 90"/>
                <a:gd name="T15" fmla="*/ 66 h 143"/>
                <a:gd name="T16" fmla="*/ 75 w 90"/>
                <a:gd name="T17" fmla="*/ 46 h 143"/>
                <a:gd name="T18" fmla="*/ 84 w 90"/>
                <a:gd name="T19" fmla="*/ 25 h 143"/>
                <a:gd name="T20" fmla="*/ 89 w 90"/>
                <a:gd name="T21" fmla="*/ 0 h 143"/>
                <a:gd name="T22" fmla="*/ 89 w 90"/>
                <a:gd name="T23" fmla="*/ 0 h 143"/>
                <a:gd name="T24" fmla="*/ 89 w 90"/>
                <a:gd name="T25" fmla="*/ 0 h 143"/>
                <a:gd name="T26" fmla="*/ 84 w 90"/>
                <a:gd name="T27" fmla="*/ 0 h 143"/>
                <a:gd name="T28" fmla="*/ 75 w 90"/>
                <a:gd name="T29" fmla="*/ 2 h 143"/>
                <a:gd name="T30" fmla="*/ 67 w 90"/>
                <a:gd name="T31" fmla="*/ 2 h 143"/>
                <a:gd name="T32" fmla="*/ 57 w 90"/>
                <a:gd name="T33" fmla="*/ 4 h 143"/>
                <a:gd name="T34" fmla="*/ 46 w 90"/>
                <a:gd name="T35" fmla="*/ 6 h 143"/>
                <a:gd name="T36" fmla="*/ 36 w 90"/>
                <a:gd name="T37" fmla="*/ 11 h 143"/>
                <a:gd name="T38" fmla="*/ 25 w 90"/>
                <a:gd name="T39" fmla="*/ 15 h 143"/>
                <a:gd name="T40" fmla="*/ 15 w 90"/>
                <a:gd name="T41" fmla="*/ 19 h 143"/>
                <a:gd name="T42" fmla="*/ 6 w 90"/>
                <a:gd name="T43" fmla="*/ 25 h 143"/>
                <a:gd name="T44" fmla="*/ 0 w 90"/>
                <a:gd name="T45" fmla="*/ 142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0"/>
                <a:gd name="T70" fmla="*/ 0 h 143"/>
                <a:gd name="T71" fmla="*/ 90 w 90"/>
                <a:gd name="T72" fmla="*/ 143 h 1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0" h="143">
                  <a:moveTo>
                    <a:pt x="0" y="142"/>
                  </a:moveTo>
                  <a:lnTo>
                    <a:pt x="8" y="133"/>
                  </a:lnTo>
                  <a:lnTo>
                    <a:pt x="16" y="124"/>
                  </a:lnTo>
                  <a:lnTo>
                    <a:pt x="27" y="116"/>
                  </a:lnTo>
                  <a:lnTo>
                    <a:pt x="38" y="105"/>
                  </a:lnTo>
                  <a:lnTo>
                    <a:pt x="48" y="94"/>
                  </a:lnTo>
                  <a:lnTo>
                    <a:pt x="59" y="80"/>
                  </a:lnTo>
                  <a:lnTo>
                    <a:pt x="67" y="66"/>
                  </a:lnTo>
                  <a:lnTo>
                    <a:pt x="75" y="46"/>
                  </a:lnTo>
                  <a:lnTo>
                    <a:pt x="84" y="25"/>
                  </a:lnTo>
                  <a:lnTo>
                    <a:pt x="89" y="0"/>
                  </a:lnTo>
                  <a:lnTo>
                    <a:pt x="84" y="0"/>
                  </a:lnTo>
                  <a:lnTo>
                    <a:pt x="75" y="2"/>
                  </a:lnTo>
                  <a:lnTo>
                    <a:pt x="67" y="2"/>
                  </a:lnTo>
                  <a:lnTo>
                    <a:pt x="57" y="4"/>
                  </a:lnTo>
                  <a:lnTo>
                    <a:pt x="46" y="6"/>
                  </a:lnTo>
                  <a:lnTo>
                    <a:pt x="36" y="11"/>
                  </a:lnTo>
                  <a:lnTo>
                    <a:pt x="25" y="15"/>
                  </a:lnTo>
                  <a:lnTo>
                    <a:pt x="15" y="19"/>
                  </a:lnTo>
                  <a:lnTo>
                    <a:pt x="6" y="25"/>
                  </a:lnTo>
                  <a:lnTo>
                    <a:pt x="0" y="142"/>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88" name="Freeform 225"/>
            <p:cNvSpPr>
              <a:spLocks/>
            </p:cNvSpPr>
            <p:nvPr/>
          </p:nvSpPr>
          <p:spPr bwMode="auto">
            <a:xfrm>
              <a:off x="2245" y="1975"/>
              <a:ext cx="90" cy="143"/>
            </a:xfrm>
            <a:custGeom>
              <a:avLst/>
              <a:gdLst>
                <a:gd name="T0" fmla="*/ 0 w 90"/>
                <a:gd name="T1" fmla="*/ 142 h 143"/>
                <a:gd name="T2" fmla="*/ 8 w 90"/>
                <a:gd name="T3" fmla="*/ 133 h 143"/>
                <a:gd name="T4" fmla="*/ 16 w 90"/>
                <a:gd name="T5" fmla="*/ 124 h 143"/>
                <a:gd name="T6" fmla="*/ 27 w 90"/>
                <a:gd name="T7" fmla="*/ 116 h 143"/>
                <a:gd name="T8" fmla="*/ 38 w 90"/>
                <a:gd name="T9" fmla="*/ 105 h 143"/>
                <a:gd name="T10" fmla="*/ 48 w 90"/>
                <a:gd name="T11" fmla="*/ 94 h 143"/>
                <a:gd name="T12" fmla="*/ 59 w 90"/>
                <a:gd name="T13" fmla="*/ 80 h 143"/>
                <a:gd name="T14" fmla="*/ 67 w 90"/>
                <a:gd name="T15" fmla="*/ 66 h 143"/>
                <a:gd name="T16" fmla="*/ 75 w 90"/>
                <a:gd name="T17" fmla="*/ 46 h 143"/>
                <a:gd name="T18" fmla="*/ 84 w 90"/>
                <a:gd name="T19" fmla="*/ 25 h 143"/>
                <a:gd name="T20" fmla="*/ 89 w 90"/>
                <a:gd name="T21" fmla="*/ 0 h 143"/>
                <a:gd name="T22" fmla="*/ 89 w 90"/>
                <a:gd name="T23" fmla="*/ 0 h 143"/>
                <a:gd name="T24" fmla="*/ 89 w 90"/>
                <a:gd name="T25" fmla="*/ 0 h 143"/>
                <a:gd name="T26" fmla="*/ 84 w 90"/>
                <a:gd name="T27" fmla="*/ 0 h 143"/>
                <a:gd name="T28" fmla="*/ 75 w 90"/>
                <a:gd name="T29" fmla="*/ 2 h 143"/>
                <a:gd name="T30" fmla="*/ 67 w 90"/>
                <a:gd name="T31" fmla="*/ 2 h 143"/>
                <a:gd name="T32" fmla="*/ 57 w 90"/>
                <a:gd name="T33" fmla="*/ 4 h 143"/>
                <a:gd name="T34" fmla="*/ 46 w 90"/>
                <a:gd name="T35" fmla="*/ 6 h 143"/>
                <a:gd name="T36" fmla="*/ 36 w 90"/>
                <a:gd name="T37" fmla="*/ 11 h 143"/>
                <a:gd name="T38" fmla="*/ 25 w 90"/>
                <a:gd name="T39" fmla="*/ 15 h 143"/>
                <a:gd name="T40" fmla="*/ 15 w 90"/>
                <a:gd name="T41" fmla="*/ 19 h 143"/>
                <a:gd name="T42" fmla="*/ 6 w 90"/>
                <a:gd name="T43" fmla="*/ 25 h 1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0"/>
                <a:gd name="T67" fmla="*/ 0 h 143"/>
                <a:gd name="T68" fmla="*/ 90 w 90"/>
                <a:gd name="T69" fmla="*/ 143 h 1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0" h="143">
                  <a:moveTo>
                    <a:pt x="0" y="142"/>
                  </a:moveTo>
                  <a:lnTo>
                    <a:pt x="8" y="133"/>
                  </a:lnTo>
                  <a:lnTo>
                    <a:pt x="16" y="124"/>
                  </a:lnTo>
                  <a:lnTo>
                    <a:pt x="27" y="116"/>
                  </a:lnTo>
                  <a:lnTo>
                    <a:pt x="38" y="105"/>
                  </a:lnTo>
                  <a:lnTo>
                    <a:pt x="48" y="94"/>
                  </a:lnTo>
                  <a:lnTo>
                    <a:pt x="59" y="80"/>
                  </a:lnTo>
                  <a:lnTo>
                    <a:pt x="67" y="66"/>
                  </a:lnTo>
                  <a:lnTo>
                    <a:pt x="75" y="46"/>
                  </a:lnTo>
                  <a:lnTo>
                    <a:pt x="84" y="25"/>
                  </a:lnTo>
                  <a:lnTo>
                    <a:pt x="89" y="0"/>
                  </a:lnTo>
                  <a:lnTo>
                    <a:pt x="84" y="0"/>
                  </a:lnTo>
                  <a:lnTo>
                    <a:pt x="75" y="2"/>
                  </a:lnTo>
                  <a:lnTo>
                    <a:pt x="67" y="2"/>
                  </a:lnTo>
                  <a:lnTo>
                    <a:pt x="57" y="4"/>
                  </a:lnTo>
                  <a:lnTo>
                    <a:pt x="46" y="6"/>
                  </a:lnTo>
                  <a:lnTo>
                    <a:pt x="36" y="11"/>
                  </a:lnTo>
                  <a:lnTo>
                    <a:pt x="25" y="15"/>
                  </a:lnTo>
                  <a:lnTo>
                    <a:pt x="15" y="19"/>
                  </a:lnTo>
                  <a:lnTo>
                    <a:pt x="6" y="25"/>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89" name="Freeform 226"/>
            <p:cNvSpPr>
              <a:spLocks/>
            </p:cNvSpPr>
            <p:nvPr/>
          </p:nvSpPr>
          <p:spPr bwMode="auto">
            <a:xfrm>
              <a:off x="2222" y="2088"/>
              <a:ext cx="91" cy="197"/>
            </a:xfrm>
            <a:custGeom>
              <a:avLst/>
              <a:gdLst>
                <a:gd name="T0" fmla="*/ 8 w 91"/>
                <a:gd name="T1" fmla="*/ 196 h 197"/>
                <a:gd name="T2" fmla="*/ 16 w 91"/>
                <a:gd name="T3" fmla="*/ 182 h 197"/>
                <a:gd name="T4" fmla="*/ 25 w 91"/>
                <a:gd name="T5" fmla="*/ 166 h 197"/>
                <a:gd name="T6" fmla="*/ 36 w 91"/>
                <a:gd name="T7" fmla="*/ 149 h 197"/>
                <a:gd name="T8" fmla="*/ 46 w 91"/>
                <a:gd name="T9" fmla="*/ 129 h 197"/>
                <a:gd name="T10" fmla="*/ 57 w 91"/>
                <a:gd name="T11" fmla="*/ 109 h 197"/>
                <a:gd name="T12" fmla="*/ 66 w 91"/>
                <a:gd name="T13" fmla="*/ 88 h 197"/>
                <a:gd name="T14" fmla="*/ 75 w 91"/>
                <a:gd name="T15" fmla="*/ 64 h 197"/>
                <a:gd name="T16" fmla="*/ 84 w 91"/>
                <a:gd name="T17" fmla="*/ 44 h 197"/>
                <a:gd name="T18" fmla="*/ 88 w 91"/>
                <a:gd name="T19" fmla="*/ 20 h 197"/>
                <a:gd name="T20" fmla="*/ 90 w 91"/>
                <a:gd name="T21" fmla="*/ 2 h 197"/>
                <a:gd name="T22" fmla="*/ 90 w 91"/>
                <a:gd name="T23" fmla="*/ 2 h 197"/>
                <a:gd name="T24" fmla="*/ 88 w 91"/>
                <a:gd name="T25" fmla="*/ 0 h 197"/>
                <a:gd name="T26" fmla="*/ 84 w 91"/>
                <a:gd name="T27" fmla="*/ 0 h 197"/>
                <a:gd name="T28" fmla="*/ 77 w 91"/>
                <a:gd name="T29" fmla="*/ 0 h 197"/>
                <a:gd name="T30" fmla="*/ 69 w 91"/>
                <a:gd name="T31" fmla="*/ 0 h 197"/>
                <a:gd name="T32" fmla="*/ 59 w 91"/>
                <a:gd name="T33" fmla="*/ 0 h 197"/>
                <a:gd name="T34" fmla="*/ 48 w 91"/>
                <a:gd name="T35" fmla="*/ 2 h 197"/>
                <a:gd name="T36" fmla="*/ 36 w 91"/>
                <a:gd name="T37" fmla="*/ 5 h 197"/>
                <a:gd name="T38" fmla="*/ 25 w 91"/>
                <a:gd name="T39" fmla="*/ 12 h 197"/>
                <a:gd name="T40" fmla="*/ 13 w 91"/>
                <a:gd name="T41" fmla="*/ 20 h 197"/>
                <a:gd name="T42" fmla="*/ 0 w 91"/>
                <a:gd name="T43" fmla="*/ 33 h 197"/>
                <a:gd name="T44" fmla="*/ 8 w 91"/>
                <a:gd name="T45" fmla="*/ 196 h 19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1"/>
                <a:gd name="T70" fmla="*/ 0 h 197"/>
                <a:gd name="T71" fmla="*/ 91 w 91"/>
                <a:gd name="T72" fmla="*/ 197 h 19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1" h="197">
                  <a:moveTo>
                    <a:pt x="8" y="196"/>
                  </a:moveTo>
                  <a:lnTo>
                    <a:pt x="16" y="182"/>
                  </a:lnTo>
                  <a:lnTo>
                    <a:pt x="25" y="166"/>
                  </a:lnTo>
                  <a:lnTo>
                    <a:pt x="36" y="149"/>
                  </a:lnTo>
                  <a:lnTo>
                    <a:pt x="46" y="129"/>
                  </a:lnTo>
                  <a:lnTo>
                    <a:pt x="57" y="109"/>
                  </a:lnTo>
                  <a:lnTo>
                    <a:pt x="66" y="88"/>
                  </a:lnTo>
                  <a:lnTo>
                    <a:pt x="75" y="64"/>
                  </a:lnTo>
                  <a:lnTo>
                    <a:pt x="84" y="44"/>
                  </a:lnTo>
                  <a:lnTo>
                    <a:pt x="88" y="20"/>
                  </a:lnTo>
                  <a:lnTo>
                    <a:pt x="90" y="2"/>
                  </a:lnTo>
                  <a:lnTo>
                    <a:pt x="88" y="0"/>
                  </a:lnTo>
                  <a:lnTo>
                    <a:pt x="84" y="0"/>
                  </a:lnTo>
                  <a:lnTo>
                    <a:pt x="77" y="0"/>
                  </a:lnTo>
                  <a:lnTo>
                    <a:pt x="69" y="0"/>
                  </a:lnTo>
                  <a:lnTo>
                    <a:pt x="59" y="0"/>
                  </a:lnTo>
                  <a:lnTo>
                    <a:pt x="48" y="2"/>
                  </a:lnTo>
                  <a:lnTo>
                    <a:pt x="36" y="5"/>
                  </a:lnTo>
                  <a:lnTo>
                    <a:pt x="25" y="12"/>
                  </a:lnTo>
                  <a:lnTo>
                    <a:pt x="13" y="20"/>
                  </a:lnTo>
                  <a:lnTo>
                    <a:pt x="0" y="33"/>
                  </a:lnTo>
                  <a:lnTo>
                    <a:pt x="8" y="196"/>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90" name="Freeform 227"/>
            <p:cNvSpPr>
              <a:spLocks/>
            </p:cNvSpPr>
            <p:nvPr/>
          </p:nvSpPr>
          <p:spPr bwMode="auto">
            <a:xfrm>
              <a:off x="2222" y="2088"/>
              <a:ext cx="91" cy="197"/>
            </a:xfrm>
            <a:custGeom>
              <a:avLst/>
              <a:gdLst>
                <a:gd name="T0" fmla="*/ 8 w 91"/>
                <a:gd name="T1" fmla="*/ 196 h 197"/>
                <a:gd name="T2" fmla="*/ 16 w 91"/>
                <a:gd name="T3" fmla="*/ 182 h 197"/>
                <a:gd name="T4" fmla="*/ 25 w 91"/>
                <a:gd name="T5" fmla="*/ 166 h 197"/>
                <a:gd name="T6" fmla="*/ 36 w 91"/>
                <a:gd name="T7" fmla="*/ 149 h 197"/>
                <a:gd name="T8" fmla="*/ 46 w 91"/>
                <a:gd name="T9" fmla="*/ 129 h 197"/>
                <a:gd name="T10" fmla="*/ 57 w 91"/>
                <a:gd name="T11" fmla="*/ 109 h 197"/>
                <a:gd name="T12" fmla="*/ 66 w 91"/>
                <a:gd name="T13" fmla="*/ 88 h 197"/>
                <a:gd name="T14" fmla="*/ 75 w 91"/>
                <a:gd name="T15" fmla="*/ 64 h 197"/>
                <a:gd name="T16" fmla="*/ 84 w 91"/>
                <a:gd name="T17" fmla="*/ 44 h 197"/>
                <a:gd name="T18" fmla="*/ 88 w 91"/>
                <a:gd name="T19" fmla="*/ 20 h 197"/>
                <a:gd name="T20" fmla="*/ 90 w 91"/>
                <a:gd name="T21" fmla="*/ 2 h 197"/>
                <a:gd name="T22" fmla="*/ 90 w 91"/>
                <a:gd name="T23" fmla="*/ 2 h 197"/>
                <a:gd name="T24" fmla="*/ 88 w 91"/>
                <a:gd name="T25" fmla="*/ 0 h 197"/>
                <a:gd name="T26" fmla="*/ 84 w 91"/>
                <a:gd name="T27" fmla="*/ 0 h 197"/>
                <a:gd name="T28" fmla="*/ 77 w 91"/>
                <a:gd name="T29" fmla="*/ 0 h 197"/>
                <a:gd name="T30" fmla="*/ 69 w 91"/>
                <a:gd name="T31" fmla="*/ 0 h 197"/>
                <a:gd name="T32" fmla="*/ 59 w 91"/>
                <a:gd name="T33" fmla="*/ 0 h 197"/>
                <a:gd name="T34" fmla="*/ 48 w 91"/>
                <a:gd name="T35" fmla="*/ 2 h 197"/>
                <a:gd name="T36" fmla="*/ 36 w 91"/>
                <a:gd name="T37" fmla="*/ 5 h 197"/>
                <a:gd name="T38" fmla="*/ 25 w 91"/>
                <a:gd name="T39" fmla="*/ 12 h 197"/>
                <a:gd name="T40" fmla="*/ 13 w 91"/>
                <a:gd name="T41" fmla="*/ 20 h 197"/>
                <a:gd name="T42" fmla="*/ 0 w 91"/>
                <a:gd name="T43" fmla="*/ 33 h 1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1"/>
                <a:gd name="T67" fmla="*/ 0 h 197"/>
                <a:gd name="T68" fmla="*/ 91 w 91"/>
                <a:gd name="T69" fmla="*/ 197 h 19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1" h="197">
                  <a:moveTo>
                    <a:pt x="8" y="196"/>
                  </a:moveTo>
                  <a:lnTo>
                    <a:pt x="16" y="182"/>
                  </a:lnTo>
                  <a:lnTo>
                    <a:pt x="25" y="166"/>
                  </a:lnTo>
                  <a:lnTo>
                    <a:pt x="36" y="149"/>
                  </a:lnTo>
                  <a:lnTo>
                    <a:pt x="46" y="129"/>
                  </a:lnTo>
                  <a:lnTo>
                    <a:pt x="57" y="109"/>
                  </a:lnTo>
                  <a:lnTo>
                    <a:pt x="66" y="88"/>
                  </a:lnTo>
                  <a:lnTo>
                    <a:pt x="75" y="64"/>
                  </a:lnTo>
                  <a:lnTo>
                    <a:pt x="84" y="44"/>
                  </a:lnTo>
                  <a:lnTo>
                    <a:pt x="88" y="20"/>
                  </a:lnTo>
                  <a:lnTo>
                    <a:pt x="90" y="2"/>
                  </a:lnTo>
                  <a:lnTo>
                    <a:pt x="88" y="0"/>
                  </a:lnTo>
                  <a:lnTo>
                    <a:pt x="84" y="0"/>
                  </a:lnTo>
                  <a:lnTo>
                    <a:pt x="77" y="0"/>
                  </a:lnTo>
                  <a:lnTo>
                    <a:pt x="69" y="0"/>
                  </a:lnTo>
                  <a:lnTo>
                    <a:pt x="59" y="0"/>
                  </a:lnTo>
                  <a:lnTo>
                    <a:pt x="48" y="2"/>
                  </a:lnTo>
                  <a:lnTo>
                    <a:pt x="36" y="5"/>
                  </a:lnTo>
                  <a:lnTo>
                    <a:pt x="25" y="12"/>
                  </a:lnTo>
                  <a:lnTo>
                    <a:pt x="13" y="20"/>
                  </a:lnTo>
                  <a:lnTo>
                    <a:pt x="0" y="33"/>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91" name="Freeform 228"/>
            <p:cNvSpPr>
              <a:spLocks/>
            </p:cNvSpPr>
            <p:nvPr/>
          </p:nvSpPr>
          <p:spPr bwMode="auto">
            <a:xfrm>
              <a:off x="2108" y="2241"/>
              <a:ext cx="279" cy="505"/>
            </a:xfrm>
            <a:custGeom>
              <a:avLst/>
              <a:gdLst>
                <a:gd name="T0" fmla="*/ 143 w 279"/>
                <a:gd name="T1" fmla="*/ 504 h 505"/>
                <a:gd name="T2" fmla="*/ 127 w 279"/>
                <a:gd name="T3" fmla="*/ 486 h 505"/>
                <a:gd name="T4" fmla="*/ 109 w 279"/>
                <a:gd name="T5" fmla="*/ 465 h 505"/>
                <a:gd name="T6" fmla="*/ 92 w 279"/>
                <a:gd name="T7" fmla="*/ 444 h 505"/>
                <a:gd name="T8" fmla="*/ 76 w 279"/>
                <a:gd name="T9" fmla="*/ 419 h 505"/>
                <a:gd name="T10" fmla="*/ 58 w 279"/>
                <a:gd name="T11" fmla="*/ 391 h 505"/>
                <a:gd name="T12" fmla="*/ 41 w 279"/>
                <a:gd name="T13" fmla="*/ 364 h 505"/>
                <a:gd name="T14" fmla="*/ 26 w 279"/>
                <a:gd name="T15" fmla="*/ 337 h 505"/>
                <a:gd name="T16" fmla="*/ 16 w 279"/>
                <a:gd name="T17" fmla="*/ 305 h 505"/>
                <a:gd name="T18" fmla="*/ 7 w 279"/>
                <a:gd name="T19" fmla="*/ 276 h 505"/>
                <a:gd name="T20" fmla="*/ 2 w 279"/>
                <a:gd name="T21" fmla="*/ 246 h 505"/>
                <a:gd name="T22" fmla="*/ 2 w 279"/>
                <a:gd name="T23" fmla="*/ 246 h 505"/>
                <a:gd name="T24" fmla="*/ 0 w 279"/>
                <a:gd name="T25" fmla="*/ 215 h 505"/>
                <a:gd name="T26" fmla="*/ 0 w 279"/>
                <a:gd name="T27" fmla="*/ 185 h 505"/>
                <a:gd name="T28" fmla="*/ 0 w 279"/>
                <a:gd name="T29" fmla="*/ 158 h 505"/>
                <a:gd name="T30" fmla="*/ 2 w 279"/>
                <a:gd name="T31" fmla="*/ 130 h 505"/>
                <a:gd name="T32" fmla="*/ 3 w 279"/>
                <a:gd name="T33" fmla="*/ 103 h 505"/>
                <a:gd name="T34" fmla="*/ 7 w 279"/>
                <a:gd name="T35" fmla="*/ 78 h 505"/>
                <a:gd name="T36" fmla="*/ 12 w 279"/>
                <a:gd name="T37" fmla="*/ 57 h 505"/>
                <a:gd name="T38" fmla="*/ 18 w 279"/>
                <a:gd name="T39" fmla="*/ 36 h 505"/>
                <a:gd name="T40" fmla="*/ 23 w 279"/>
                <a:gd name="T41" fmla="*/ 17 h 505"/>
                <a:gd name="T42" fmla="*/ 28 w 279"/>
                <a:gd name="T43" fmla="*/ 0 h 505"/>
                <a:gd name="T44" fmla="*/ 28 w 279"/>
                <a:gd name="T45" fmla="*/ 0 h 505"/>
                <a:gd name="T46" fmla="*/ 33 w 279"/>
                <a:gd name="T47" fmla="*/ 4 h 505"/>
                <a:gd name="T48" fmla="*/ 46 w 279"/>
                <a:gd name="T49" fmla="*/ 13 h 505"/>
                <a:gd name="T50" fmla="*/ 65 w 279"/>
                <a:gd name="T51" fmla="*/ 27 h 505"/>
                <a:gd name="T52" fmla="*/ 88 w 279"/>
                <a:gd name="T53" fmla="*/ 46 h 505"/>
                <a:gd name="T54" fmla="*/ 115 w 279"/>
                <a:gd name="T55" fmla="*/ 70 h 505"/>
                <a:gd name="T56" fmla="*/ 145 w 279"/>
                <a:gd name="T57" fmla="*/ 99 h 505"/>
                <a:gd name="T58" fmla="*/ 173 w 279"/>
                <a:gd name="T59" fmla="*/ 130 h 505"/>
                <a:gd name="T60" fmla="*/ 198 w 279"/>
                <a:gd name="T61" fmla="*/ 167 h 505"/>
                <a:gd name="T62" fmla="*/ 221 w 279"/>
                <a:gd name="T63" fmla="*/ 204 h 505"/>
                <a:gd name="T64" fmla="*/ 238 w 279"/>
                <a:gd name="T65" fmla="*/ 246 h 505"/>
                <a:gd name="T66" fmla="*/ 238 w 279"/>
                <a:gd name="T67" fmla="*/ 246 h 505"/>
                <a:gd name="T68" fmla="*/ 249 w 279"/>
                <a:gd name="T69" fmla="*/ 285 h 505"/>
                <a:gd name="T70" fmla="*/ 259 w 279"/>
                <a:gd name="T71" fmla="*/ 318 h 505"/>
                <a:gd name="T72" fmla="*/ 265 w 279"/>
                <a:gd name="T73" fmla="*/ 345 h 505"/>
                <a:gd name="T74" fmla="*/ 272 w 279"/>
                <a:gd name="T75" fmla="*/ 368 h 505"/>
                <a:gd name="T76" fmla="*/ 274 w 279"/>
                <a:gd name="T77" fmla="*/ 388 h 505"/>
                <a:gd name="T78" fmla="*/ 276 w 279"/>
                <a:gd name="T79" fmla="*/ 404 h 505"/>
                <a:gd name="T80" fmla="*/ 278 w 279"/>
                <a:gd name="T81" fmla="*/ 419 h 505"/>
                <a:gd name="T82" fmla="*/ 278 w 279"/>
                <a:gd name="T83" fmla="*/ 434 h 505"/>
                <a:gd name="T84" fmla="*/ 278 w 279"/>
                <a:gd name="T85" fmla="*/ 446 h 505"/>
                <a:gd name="T86" fmla="*/ 278 w 279"/>
                <a:gd name="T87" fmla="*/ 462 h 505"/>
                <a:gd name="T88" fmla="*/ 143 w 279"/>
                <a:gd name="T89" fmla="*/ 504 h 50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9"/>
                <a:gd name="T136" fmla="*/ 0 h 505"/>
                <a:gd name="T137" fmla="*/ 279 w 279"/>
                <a:gd name="T138" fmla="*/ 505 h 50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9" h="505">
                  <a:moveTo>
                    <a:pt x="143" y="504"/>
                  </a:moveTo>
                  <a:lnTo>
                    <a:pt x="127" y="486"/>
                  </a:lnTo>
                  <a:lnTo>
                    <a:pt x="109" y="465"/>
                  </a:lnTo>
                  <a:lnTo>
                    <a:pt x="92" y="444"/>
                  </a:lnTo>
                  <a:lnTo>
                    <a:pt x="76" y="419"/>
                  </a:lnTo>
                  <a:lnTo>
                    <a:pt x="58" y="391"/>
                  </a:lnTo>
                  <a:lnTo>
                    <a:pt x="41" y="364"/>
                  </a:lnTo>
                  <a:lnTo>
                    <a:pt x="26" y="337"/>
                  </a:lnTo>
                  <a:lnTo>
                    <a:pt x="16" y="305"/>
                  </a:lnTo>
                  <a:lnTo>
                    <a:pt x="7" y="276"/>
                  </a:lnTo>
                  <a:lnTo>
                    <a:pt x="2" y="246"/>
                  </a:lnTo>
                  <a:lnTo>
                    <a:pt x="0" y="215"/>
                  </a:lnTo>
                  <a:lnTo>
                    <a:pt x="0" y="185"/>
                  </a:lnTo>
                  <a:lnTo>
                    <a:pt x="0" y="158"/>
                  </a:lnTo>
                  <a:lnTo>
                    <a:pt x="2" y="130"/>
                  </a:lnTo>
                  <a:lnTo>
                    <a:pt x="3" y="103"/>
                  </a:lnTo>
                  <a:lnTo>
                    <a:pt x="7" y="78"/>
                  </a:lnTo>
                  <a:lnTo>
                    <a:pt x="12" y="57"/>
                  </a:lnTo>
                  <a:lnTo>
                    <a:pt x="18" y="36"/>
                  </a:lnTo>
                  <a:lnTo>
                    <a:pt x="23" y="17"/>
                  </a:lnTo>
                  <a:lnTo>
                    <a:pt x="28" y="0"/>
                  </a:lnTo>
                  <a:lnTo>
                    <a:pt x="33" y="4"/>
                  </a:lnTo>
                  <a:lnTo>
                    <a:pt x="46" y="13"/>
                  </a:lnTo>
                  <a:lnTo>
                    <a:pt x="65" y="27"/>
                  </a:lnTo>
                  <a:lnTo>
                    <a:pt x="88" y="46"/>
                  </a:lnTo>
                  <a:lnTo>
                    <a:pt x="115" y="70"/>
                  </a:lnTo>
                  <a:lnTo>
                    <a:pt x="145" y="99"/>
                  </a:lnTo>
                  <a:lnTo>
                    <a:pt x="173" y="130"/>
                  </a:lnTo>
                  <a:lnTo>
                    <a:pt x="198" y="167"/>
                  </a:lnTo>
                  <a:lnTo>
                    <a:pt x="221" y="204"/>
                  </a:lnTo>
                  <a:lnTo>
                    <a:pt x="238" y="246"/>
                  </a:lnTo>
                  <a:lnTo>
                    <a:pt x="249" y="285"/>
                  </a:lnTo>
                  <a:lnTo>
                    <a:pt x="259" y="318"/>
                  </a:lnTo>
                  <a:lnTo>
                    <a:pt x="265" y="345"/>
                  </a:lnTo>
                  <a:lnTo>
                    <a:pt x="272" y="368"/>
                  </a:lnTo>
                  <a:lnTo>
                    <a:pt x="274" y="388"/>
                  </a:lnTo>
                  <a:lnTo>
                    <a:pt x="276" y="404"/>
                  </a:lnTo>
                  <a:lnTo>
                    <a:pt x="278" y="419"/>
                  </a:lnTo>
                  <a:lnTo>
                    <a:pt x="278" y="434"/>
                  </a:lnTo>
                  <a:lnTo>
                    <a:pt x="278" y="446"/>
                  </a:lnTo>
                  <a:lnTo>
                    <a:pt x="278" y="462"/>
                  </a:lnTo>
                  <a:lnTo>
                    <a:pt x="143" y="504"/>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92" name="Freeform 229"/>
            <p:cNvSpPr>
              <a:spLocks/>
            </p:cNvSpPr>
            <p:nvPr/>
          </p:nvSpPr>
          <p:spPr bwMode="auto">
            <a:xfrm>
              <a:off x="2108" y="2241"/>
              <a:ext cx="279" cy="505"/>
            </a:xfrm>
            <a:custGeom>
              <a:avLst/>
              <a:gdLst>
                <a:gd name="T0" fmla="*/ 143 w 279"/>
                <a:gd name="T1" fmla="*/ 504 h 505"/>
                <a:gd name="T2" fmla="*/ 127 w 279"/>
                <a:gd name="T3" fmla="*/ 486 h 505"/>
                <a:gd name="T4" fmla="*/ 109 w 279"/>
                <a:gd name="T5" fmla="*/ 465 h 505"/>
                <a:gd name="T6" fmla="*/ 92 w 279"/>
                <a:gd name="T7" fmla="*/ 444 h 505"/>
                <a:gd name="T8" fmla="*/ 76 w 279"/>
                <a:gd name="T9" fmla="*/ 419 h 505"/>
                <a:gd name="T10" fmla="*/ 58 w 279"/>
                <a:gd name="T11" fmla="*/ 391 h 505"/>
                <a:gd name="T12" fmla="*/ 41 w 279"/>
                <a:gd name="T13" fmla="*/ 364 h 505"/>
                <a:gd name="T14" fmla="*/ 26 w 279"/>
                <a:gd name="T15" fmla="*/ 337 h 505"/>
                <a:gd name="T16" fmla="*/ 16 w 279"/>
                <a:gd name="T17" fmla="*/ 305 h 505"/>
                <a:gd name="T18" fmla="*/ 7 w 279"/>
                <a:gd name="T19" fmla="*/ 276 h 505"/>
                <a:gd name="T20" fmla="*/ 2 w 279"/>
                <a:gd name="T21" fmla="*/ 246 h 505"/>
                <a:gd name="T22" fmla="*/ 2 w 279"/>
                <a:gd name="T23" fmla="*/ 246 h 505"/>
                <a:gd name="T24" fmla="*/ 0 w 279"/>
                <a:gd name="T25" fmla="*/ 215 h 505"/>
                <a:gd name="T26" fmla="*/ 0 w 279"/>
                <a:gd name="T27" fmla="*/ 185 h 505"/>
                <a:gd name="T28" fmla="*/ 0 w 279"/>
                <a:gd name="T29" fmla="*/ 158 h 505"/>
                <a:gd name="T30" fmla="*/ 2 w 279"/>
                <a:gd name="T31" fmla="*/ 130 h 505"/>
                <a:gd name="T32" fmla="*/ 3 w 279"/>
                <a:gd name="T33" fmla="*/ 103 h 505"/>
                <a:gd name="T34" fmla="*/ 7 w 279"/>
                <a:gd name="T35" fmla="*/ 78 h 505"/>
                <a:gd name="T36" fmla="*/ 12 w 279"/>
                <a:gd name="T37" fmla="*/ 57 h 505"/>
                <a:gd name="T38" fmla="*/ 18 w 279"/>
                <a:gd name="T39" fmla="*/ 36 h 505"/>
                <a:gd name="T40" fmla="*/ 23 w 279"/>
                <a:gd name="T41" fmla="*/ 17 h 505"/>
                <a:gd name="T42" fmla="*/ 28 w 279"/>
                <a:gd name="T43" fmla="*/ 0 h 505"/>
                <a:gd name="T44" fmla="*/ 28 w 279"/>
                <a:gd name="T45" fmla="*/ 0 h 505"/>
                <a:gd name="T46" fmla="*/ 33 w 279"/>
                <a:gd name="T47" fmla="*/ 4 h 505"/>
                <a:gd name="T48" fmla="*/ 46 w 279"/>
                <a:gd name="T49" fmla="*/ 13 h 505"/>
                <a:gd name="T50" fmla="*/ 65 w 279"/>
                <a:gd name="T51" fmla="*/ 27 h 505"/>
                <a:gd name="T52" fmla="*/ 88 w 279"/>
                <a:gd name="T53" fmla="*/ 46 h 505"/>
                <a:gd name="T54" fmla="*/ 115 w 279"/>
                <a:gd name="T55" fmla="*/ 70 h 505"/>
                <a:gd name="T56" fmla="*/ 145 w 279"/>
                <a:gd name="T57" fmla="*/ 99 h 505"/>
                <a:gd name="T58" fmla="*/ 173 w 279"/>
                <a:gd name="T59" fmla="*/ 130 h 505"/>
                <a:gd name="T60" fmla="*/ 198 w 279"/>
                <a:gd name="T61" fmla="*/ 167 h 505"/>
                <a:gd name="T62" fmla="*/ 221 w 279"/>
                <a:gd name="T63" fmla="*/ 204 h 505"/>
                <a:gd name="T64" fmla="*/ 238 w 279"/>
                <a:gd name="T65" fmla="*/ 246 h 505"/>
                <a:gd name="T66" fmla="*/ 238 w 279"/>
                <a:gd name="T67" fmla="*/ 246 h 505"/>
                <a:gd name="T68" fmla="*/ 249 w 279"/>
                <a:gd name="T69" fmla="*/ 285 h 505"/>
                <a:gd name="T70" fmla="*/ 259 w 279"/>
                <a:gd name="T71" fmla="*/ 318 h 505"/>
                <a:gd name="T72" fmla="*/ 265 w 279"/>
                <a:gd name="T73" fmla="*/ 345 h 505"/>
                <a:gd name="T74" fmla="*/ 272 w 279"/>
                <a:gd name="T75" fmla="*/ 368 h 505"/>
                <a:gd name="T76" fmla="*/ 274 w 279"/>
                <a:gd name="T77" fmla="*/ 388 h 505"/>
                <a:gd name="T78" fmla="*/ 276 w 279"/>
                <a:gd name="T79" fmla="*/ 404 h 505"/>
                <a:gd name="T80" fmla="*/ 278 w 279"/>
                <a:gd name="T81" fmla="*/ 419 h 505"/>
                <a:gd name="T82" fmla="*/ 278 w 279"/>
                <a:gd name="T83" fmla="*/ 434 h 505"/>
                <a:gd name="T84" fmla="*/ 278 w 279"/>
                <a:gd name="T85" fmla="*/ 446 h 505"/>
                <a:gd name="T86" fmla="*/ 278 w 279"/>
                <a:gd name="T87" fmla="*/ 462 h 5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79"/>
                <a:gd name="T133" fmla="*/ 0 h 505"/>
                <a:gd name="T134" fmla="*/ 279 w 279"/>
                <a:gd name="T135" fmla="*/ 505 h 5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79" h="505">
                  <a:moveTo>
                    <a:pt x="143" y="504"/>
                  </a:moveTo>
                  <a:lnTo>
                    <a:pt x="127" y="486"/>
                  </a:lnTo>
                  <a:lnTo>
                    <a:pt x="109" y="465"/>
                  </a:lnTo>
                  <a:lnTo>
                    <a:pt x="92" y="444"/>
                  </a:lnTo>
                  <a:lnTo>
                    <a:pt x="76" y="419"/>
                  </a:lnTo>
                  <a:lnTo>
                    <a:pt x="58" y="391"/>
                  </a:lnTo>
                  <a:lnTo>
                    <a:pt x="41" y="364"/>
                  </a:lnTo>
                  <a:lnTo>
                    <a:pt x="26" y="337"/>
                  </a:lnTo>
                  <a:lnTo>
                    <a:pt x="16" y="305"/>
                  </a:lnTo>
                  <a:lnTo>
                    <a:pt x="7" y="276"/>
                  </a:lnTo>
                  <a:lnTo>
                    <a:pt x="2" y="246"/>
                  </a:lnTo>
                  <a:lnTo>
                    <a:pt x="0" y="215"/>
                  </a:lnTo>
                  <a:lnTo>
                    <a:pt x="0" y="185"/>
                  </a:lnTo>
                  <a:lnTo>
                    <a:pt x="0" y="158"/>
                  </a:lnTo>
                  <a:lnTo>
                    <a:pt x="2" y="130"/>
                  </a:lnTo>
                  <a:lnTo>
                    <a:pt x="3" y="103"/>
                  </a:lnTo>
                  <a:lnTo>
                    <a:pt x="7" y="78"/>
                  </a:lnTo>
                  <a:lnTo>
                    <a:pt x="12" y="57"/>
                  </a:lnTo>
                  <a:lnTo>
                    <a:pt x="18" y="36"/>
                  </a:lnTo>
                  <a:lnTo>
                    <a:pt x="23" y="17"/>
                  </a:lnTo>
                  <a:lnTo>
                    <a:pt x="28" y="0"/>
                  </a:lnTo>
                  <a:lnTo>
                    <a:pt x="33" y="4"/>
                  </a:lnTo>
                  <a:lnTo>
                    <a:pt x="46" y="13"/>
                  </a:lnTo>
                  <a:lnTo>
                    <a:pt x="65" y="27"/>
                  </a:lnTo>
                  <a:lnTo>
                    <a:pt x="88" y="46"/>
                  </a:lnTo>
                  <a:lnTo>
                    <a:pt x="115" y="70"/>
                  </a:lnTo>
                  <a:lnTo>
                    <a:pt x="145" y="99"/>
                  </a:lnTo>
                  <a:lnTo>
                    <a:pt x="173" y="130"/>
                  </a:lnTo>
                  <a:lnTo>
                    <a:pt x="198" y="167"/>
                  </a:lnTo>
                  <a:lnTo>
                    <a:pt x="221" y="204"/>
                  </a:lnTo>
                  <a:lnTo>
                    <a:pt x="238" y="246"/>
                  </a:lnTo>
                  <a:lnTo>
                    <a:pt x="249" y="285"/>
                  </a:lnTo>
                  <a:lnTo>
                    <a:pt x="259" y="318"/>
                  </a:lnTo>
                  <a:lnTo>
                    <a:pt x="265" y="345"/>
                  </a:lnTo>
                  <a:lnTo>
                    <a:pt x="272" y="368"/>
                  </a:lnTo>
                  <a:lnTo>
                    <a:pt x="274" y="388"/>
                  </a:lnTo>
                  <a:lnTo>
                    <a:pt x="276" y="404"/>
                  </a:lnTo>
                  <a:lnTo>
                    <a:pt x="278" y="419"/>
                  </a:lnTo>
                  <a:lnTo>
                    <a:pt x="278" y="434"/>
                  </a:lnTo>
                  <a:lnTo>
                    <a:pt x="278" y="446"/>
                  </a:lnTo>
                  <a:lnTo>
                    <a:pt x="278" y="462"/>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93" name="Freeform 230"/>
            <p:cNvSpPr>
              <a:spLocks/>
            </p:cNvSpPr>
            <p:nvPr/>
          </p:nvSpPr>
          <p:spPr bwMode="auto">
            <a:xfrm>
              <a:off x="2175" y="2330"/>
              <a:ext cx="126" cy="386"/>
            </a:xfrm>
            <a:custGeom>
              <a:avLst/>
              <a:gdLst>
                <a:gd name="T0" fmla="*/ 125 w 126"/>
                <a:gd name="T1" fmla="*/ 380 h 386"/>
                <a:gd name="T2" fmla="*/ 103 w 126"/>
                <a:gd name="T3" fmla="*/ 338 h 386"/>
                <a:gd name="T4" fmla="*/ 85 w 126"/>
                <a:gd name="T5" fmla="*/ 299 h 386"/>
                <a:gd name="T6" fmla="*/ 67 w 126"/>
                <a:gd name="T7" fmla="*/ 256 h 386"/>
                <a:gd name="T8" fmla="*/ 50 w 126"/>
                <a:gd name="T9" fmla="*/ 216 h 386"/>
                <a:gd name="T10" fmla="*/ 37 w 126"/>
                <a:gd name="T11" fmla="*/ 177 h 386"/>
                <a:gd name="T12" fmla="*/ 27 w 126"/>
                <a:gd name="T13" fmla="*/ 136 h 386"/>
                <a:gd name="T14" fmla="*/ 16 w 126"/>
                <a:gd name="T15" fmla="*/ 101 h 386"/>
                <a:gd name="T16" fmla="*/ 9 w 126"/>
                <a:gd name="T17" fmla="*/ 64 h 386"/>
                <a:gd name="T18" fmla="*/ 4 w 126"/>
                <a:gd name="T19" fmla="*/ 30 h 386"/>
                <a:gd name="T20" fmla="*/ 0 w 126"/>
                <a:gd name="T21" fmla="*/ 0 h 386"/>
                <a:gd name="T22" fmla="*/ 0 w 126"/>
                <a:gd name="T23" fmla="*/ 0 h 386"/>
                <a:gd name="T24" fmla="*/ 4 w 126"/>
                <a:gd name="T25" fmla="*/ 30 h 386"/>
                <a:gd name="T26" fmla="*/ 8 w 126"/>
                <a:gd name="T27" fmla="*/ 64 h 386"/>
                <a:gd name="T28" fmla="*/ 14 w 126"/>
                <a:gd name="T29" fmla="*/ 101 h 386"/>
                <a:gd name="T30" fmla="*/ 21 w 126"/>
                <a:gd name="T31" fmla="*/ 138 h 386"/>
                <a:gd name="T32" fmla="*/ 32 w 126"/>
                <a:gd name="T33" fmla="*/ 178 h 386"/>
                <a:gd name="T34" fmla="*/ 42 w 126"/>
                <a:gd name="T35" fmla="*/ 218 h 386"/>
                <a:gd name="T36" fmla="*/ 55 w 126"/>
                <a:gd name="T37" fmla="*/ 258 h 386"/>
                <a:gd name="T38" fmla="*/ 69 w 126"/>
                <a:gd name="T39" fmla="*/ 300 h 386"/>
                <a:gd name="T40" fmla="*/ 88 w 126"/>
                <a:gd name="T41" fmla="*/ 343 h 386"/>
                <a:gd name="T42" fmla="*/ 110 w 126"/>
                <a:gd name="T43" fmla="*/ 385 h 386"/>
                <a:gd name="T44" fmla="*/ 125 w 126"/>
                <a:gd name="T45" fmla="*/ 380 h 3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6"/>
                <a:gd name="T70" fmla="*/ 0 h 386"/>
                <a:gd name="T71" fmla="*/ 126 w 126"/>
                <a:gd name="T72" fmla="*/ 386 h 38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6" h="386">
                  <a:moveTo>
                    <a:pt x="125" y="380"/>
                  </a:moveTo>
                  <a:lnTo>
                    <a:pt x="103" y="338"/>
                  </a:lnTo>
                  <a:lnTo>
                    <a:pt x="85" y="299"/>
                  </a:lnTo>
                  <a:lnTo>
                    <a:pt x="67" y="256"/>
                  </a:lnTo>
                  <a:lnTo>
                    <a:pt x="50" y="216"/>
                  </a:lnTo>
                  <a:lnTo>
                    <a:pt x="37" y="177"/>
                  </a:lnTo>
                  <a:lnTo>
                    <a:pt x="27" y="136"/>
                  </a:lnTo>
                  <a:lnTo>
                    <a:pt x="16" y="101"/>
                  </a:lnTo>
                  <a:lnTo>
                    <a:pt x="9" y="64"/>
                  </a:lnTo>
                  <a:lnTo>
                    <a:pt x="4" y="30"/>
                  </a:lnTo>
                  <a:lnTo>
                    <a:pt x="0" y="0"/>
                  </a:lnTo>
                  <a:lnTo>
                    <a:pt x="4" y="30"/>
                  </a:lnTo>
                  <a:lnTo>
                    <a:pt x="8" y="64"/>
                  </a:lnTo>
                  <a:lnTo>
                    <a:pt x="14" y="101"/>
                  </a:lnTo>
                  <a:lnTo>
                    <a:pt x="21" y="138"/>
                  </a:lnTo>
                  <a:lnTo>
                    <a:pt x="32" y="178"/>
                  </a:lnTo>
                  <a:lnTo>
                    <a:pt x="42" y="218"/>
                  </a:lnTo>
                  <a:lnTo>
                    <a:pt x="55" y="258"/>
                  </a:lnTo>
                  <a:lnTo>
                    <a:pt x="69" y="300"/>
                  </a:lnTo>
                  <a:lnTo>
                    <a:pt x="88" y="343"/>
                  </a:lnTo>
                  <a:lnTo>
                    <a:pt x="110" y="385"/>
                  </a:lnTo>
                  <a:lnTo>
                    <a:pt x="125" y="380"/>
                  </a:lnTo>
                </a:path>
              </a:pathLst>
            </a:custGeom>
            <a:solidFill>
              <a:srgbClr val="7C6000"/>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94" name="Freeform 231"/>
            <p:cNvSpPr>
              <a:spLocks/>
            </p:cNvSpPr>
            <p:nvPr/>
          </p:nvSpPr>
          <p:spPr bwMode="auto">
            <a:xfrm>
              <a:off x="2235" y="2304"/>
              <a:ext cx="156" cy="409"/>
            </a:xfrm>
            <a:custGeom>
              <a:avLst/>
              <a:gdLst>
                <a:gd name="T0" fmla="*/ 115 w 156"/>
                <a:gd name="T1" fmla="*/ 408 h 409"/>
                <a:gd name="T2" fmla="*/ 98 w 156"/>
                <a:gd name="T3" fmla="*/ 391 h 409"/>
                <a:gd name="T4" fmla="*/ 81 w 156"/>
                <a:gd name="T5" fmla="*/ 375 h 409"/>
                <a:gd name="T6" fmla="*/ 64 w 156"/>
                <a:gd name="T7" fmla="*/ 353 h 409"/>
                <a:gd name="T8" fmla="*/ 50 w 156"/>
                <a:gd name="T9" fmla="*/ 332 h 409"/>
                <a:gd name="T10" fmla="*/ 35 w 156"/>
                <a:gd name="T11" fmla="*/ 309 h 409"/>
                <a:gd name="T12" fmla="*/ 23 w 156"/>
                <a:gd name="T13" fmla="*/ 288 h 409"/>
                <a:gd name="T14" fmla="*/ 12 w 156"/>
                <a:gd name="T15" fmla="*/ 262 h 409"/>
                <a:gd name="T16" fmla="*/ 5 w 156"/>
                <a:gd name="T17" fmla="*/ 239 h 409"/>
                <a:gd name="T18" fmla="*/ 0 w 156"/>
                <a:gd name="T19" fmla="*/ 214 h 409"/>
                <a:gd name="T20" fmla="*/ 0 w 156"/>
                <a:gd name="T21" fmla="*/ 193 h 409"/>
                <a:gd name="T22" fmla="*/ 0 w 156"/>
                <a:gd name="T23" fmla="*/ 193 h 409"/>
                <a:gd name="T24" fmla="*/ 0 w 156"/>
                <a:gd name="T25" fmla="*/ 168 h 409"/>
                <a:gd name="T26" fmla="*/ 0 w 156"/>
                <a:gd name="T27" fmla="*/ 145 h 409"/>
                <a:gd name="T28" fmla="*/ 3 w 156"/>
                <a:gd name="T29" fmla="*/ 124 h 409"/>
                <a:gd name="T30" fmla="*/ 5 w 156"/>
                <a:gd name="T31" fmla="*/ 103 h 409"/>
                <a:gd name="T32" fmla="*/ 9 w 156"/>
                <a:gd name="T33" fmla="*/ 82 h 409"/>
                <a:gd name="T34" fmla="*/ 16 w 156"/>
                <a:gd name="T35" fmla="*/ 60 h 409"/>
                <a:gd name="T36" fmla="*/ 20 w 156"/>
                <a:gd name="T37" fmla="*/ 43 h 409"/>
                <a:gd name="T38" fmla="*/ 28 w 156"/>
                <a:gd name="T39" fmla="*/ 27 h 409"/>
                <a:gd name="T40" fmla="*/ 37 w 156"/>
                <a:gd name="T41" fmla="*/ 12 h 409"/>
                <a:gd name="T42" fmla="*/ 46 w 156"/>
                <a:gd name="T43" fmla="*/ 0 h 409"/>
                <a:gd name="T44" fmla="*/ 46 w 156"/>
                <a:gd name="T45" fmla="*/ 0 h 409"/>
                <a:gd name="T46" fmla="*/ 50 w 156"/>
                <a:gd name="T47" fmla="*/ 4 h 409"/>
                <a:gd name="T48" fmla="*/ 58 w 156"/>
                <a:gd name="T49" fmla="*/ 16 h 409"/>
                <a:gd name="T50" fmla="*/ 69 w 156"/>
                <a:gd name="T51" fmla="*/ 35 h 409"/>
                <a:gd name="T52" fmla="*/ 83 w 156"/>
                <a:gd name="T53" fmla="*/ 60 h 409"/>
                <a:gd name="T54" fmla="*/ 98 w 156"/>
                <a:gd name="T55" fmla="*/ 90 h 409"/>
                <a:gd name="T56" fmla="*/ 113 w 156"/>
                <a:gd name="T57" fmla="*/ 119 h 409"/>
                <a:gd name="T58" fmla="*/ 127 w 156"/>
                <a:gd name="T59" fmla="*/ 153 h 409"/>
                <a:gd name="T60" fmla="*/ 140 w 156"/>
                <a:gd name="T61" fmla="*/ 184 h 409"/>
                <a:gd name="T62" fmla="*/ 149 w 156"/>
                <a:gd name="T63" fmla="*/ 216 h 409"/>
                <a:gd name="T64" fmla="*/ 155 w 156"/>
                <a:gd name="T65" fmla="*/ 244 h 409"/>
                <a:gd name="T66" fmla="*/ 115 w 156"/>
                <a:gd name="T67" fmla="*/ 408 h 4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6"/>
                <a:gd name="T103" fmla="*/ 0 h 409"/>
                <a:gd name="T104" fmla="*/ 156 w 156"/>
                <a:gd name="T105" fmla="*/ 409 h 40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6" h="409">
                  <a:moveTo>
                    <a:pt x="115" y="408"/>
                  </a:moveTo>
                  <a:lnTo>
                    <a:pt x="98" y="391"/>
                  </a:lnTo>
                  <a:lnTo>
                    <a:pt x="81" y="375"/>
                  </a:lnTo>
                  <a:lnTo>
                    <a:pt x="64" y="353"/>
                  </a:lnTo>
                  <a:lnTo>
                    <a:pt x="50" y="332"/>
                  </a:lnTo>
                  <a:lnTo>
                    <a:pt x="35" y="309"/>
                  </a:lnTo>
                  <a:lnTo>
                    <a:pt x="23" y="288"/>
                  </a:lnTo>
                  <a:lnTo>
                    <a:pt x="12" y="262"/>
                  </a:lnTo>
                  <a:lnTo>
                    <a:pt x="5" y="239"/>
                  </a:lnTo>
                  <a:lnTo>
                    <a:pt x="0" y="214"/>
                  </a:lnTo>
                  <a:lnTo>
                    <a:pt x="0" y="193"/>
                  </a:lnTo>
                  <a:lnTo>
                    <a:pt x="0" y="168"/>
                  </a:lnTo>
                  <a:lnTo>
                    <a:pt x="0" y="145"/>
                  </a:lnTo>
                  <a:lnTo>
                    <a:pt x="3" y="124"/>
                  </a:lnTo>
                  <a:lnTo>
                    <a:pt x="5" y="103"/>
                  </a:lnTo>
                  <a:lnTo>
                    <a:pt x="9" y="82"/>
                  </a:lnTo>
                  <a:lnTo>
                    <a:pt x="16" y="60"/>
                  </a:lnTo>
                  <a:lnTo>
                    <a:pt x="20" y="43"/>
                  </a:lnTo>
                  <a:lnTo>
                    <a:pt x="28" y="27"/>
                  </a:lnTo>
                  <a:lnTo>
                    <a:pt x="37" y="12"/>
                  </a:lnTo>
                  <a:lnTo>
                    <a:pt x="46" y="0"/>
                  </a:lnTo>
                  <a:lnTo>
                    <a:pt x="50" y="4"/>
                  </a:lnTo>
                  <a:lnTo>
                    <a:pt x="58" y="16"/>
                  </a:lnTo>
                  <a:lnTo>
                    <a:pt x="69" y="35"/>
                  </a:lnTo>
                  <a:lnTo>
                    <a:pt x="83" y="60"/>
                  </a:lnTo>
                  <a:lnTo>
                    <a:pt x="98" y="90"/>
                  </a:lnTo>
                  <a:lnTo>
                    <a:pt x="113" y="119"/>
                  </a:lnTo>
                  <a:lnTo>
                    <a:pt x="127" y="153"/>
                  </a:lnTo>
                  <a:lnTo>
                    <a:pt x="140" y="184"/>
                  </a:lnTo>
                  <a:lnTo>
                    <a:pt x="149" y="216"/>
                  </a:lnTo>
                  <a:lnTo>
                    <a:pt x="155" y="244"/>
                  </a:lnTo>
                  <a:lnTo>
                    <a:pt x="115" y="408"/>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95" name="Freeform 232"/>
            <p:cNvSpPr>
              <a:spLocks/>
            </p:cNvSpPr>
            <p:nvPr/>
          </p:nvSpPr>
          <p:spPr bwMode="auto">
            <a:xfrm>
              <a:off x="2235" y="2304"/>
              <a:ext cx="156" cy="409"/>
            </a:xfrm>
            <a:custGeom>
              <a:avLst/>
              <a:gdLst>
                <a:gd name="T0" fmla="*/ 115 w 156"/>
                <a:gd name="T1" fmla="*/ 408 h 409"/>
                <a:gd name="T2" fmla="*/ 98 w 156"/>
                <a:gd name="T3" fmla="*/ 391 h 409"/>
                <a:gd name="T4" fmla="*/ 81 w 156"/>
                <a:gd name="T5" fmla="*/ 375 h 409"/>
                <a:gd name="T6" fmla="*/ 64 w 156"/>
                <a:gd name="T7" fmla="*/ 353 h 409"/>
                <a:gd name="T8" fmla="*/ 50 w 156"/>
                <a:gd name="T9" fmla="*/ 332 h 409"/>
                <a:gd name="T10" fmla="*/ 35 w 156"/>
                <a:gd name="T11" fmla="*/ 309 h 409"/>
                <a:gd name="T12" fmla="*/ 23 w 156"/>
                <a:gd name="T13" fmla="*/ 288 h 409"/>
                <a:gd name="T14" fmla="*/ 12 w 156"/>
                <a:gd name="T15" fmla="*/ 262 h 409"/>
                <a:gd name="T16" fmla="*/ 5 w 156"/>
                <a:gd name="T17" fmla="*/ 239 h 409"/>
                <a:gd name="T18" fmla="*/ 0 w 156"/>
                <a:gd name="T19" fmla="*/ 214 h 409"/>
                <a:gd name="T20" fmla="*/ 0 w 156"/>
                <a:gd name="T21" fmla="*/ 193 h 409"/>
                <a:gd name="T22" fmla="*/ 0 w 156"/>
                <a:gd name="T23" fmla="*/ 193 h 409"/>
                <a:gd name="T24" fmla="*/ 0 w 156"/>
                <a:gd name="T25" fmla="*/ 168 h 409"/>
                <a:gd name="T26" fmla="*/ 0 w 156"/>
                <a:gd name="T27" fmla="*/ 145 h 409"/>
                <a:gd name="T28" fmla="*/ 3 w 156"/>
                <a:gd name="T29" fmla="*/ 124 h 409"/>
                <a:gd name="T30" fmla="*/ 5 w 156"/>
                <a:gd name="T31" fmla="*/ 103 h 409"/>
                <a:gd name="T32" fmla="*/ 9 w 156"/>
                <a:gd name="T33" fmla="*/ 82 h 409"/>
                <a:gd name="T34" fmla="*/ 16 w 156"/>
                <a:gd name="T35" fmla="*/ 60 h 409"/>
                <a:gd name="T36" fmla="*/ 20 w 156"/>
                <a:gd name="T37" fmla="*/ 43 h 409"/>
                <a:gd name="T38" fmla="*/ 28 w 156"/>
                <a:gd name="T39" fmla="*/ 27 h 409"/>
                <a:gd name="T40" fmla="*/ 37 w 156"/>
                <a:gd name="T41" fmla="*/ 12 h 409"/>
                <a:gd name="T42" fmla="*/ 46 w 156"/>
                <a:gd name="T43" fmla="*/ 0 h 409"/>
                <a:gd name="T44" fmla="*/ 46 w 156"/>
                <a:gd name="T45" fmla="*/ 0 h 409"/>
                <a:gd name="T46" fmla="*/ 50 w 156"/>
                <a:gd name="T47" fmla="*/ 4 h 409"/>
                <a:gd name="T48" fmla="*/ 58 w 156"/>
                <a:gd name="T49" fmla="*/ 16 h 409"/>
                <a:gd name="T50" fmla="*/ 69 w 156"/>
                <a:gd name="T51" fmla="*/ 35 h 409"/>
                <a:gd name="T52" fmla="*/ 83 w 156"/>
                <a:gd name="T53" fmla="*/ 60 h 409"/>
                <a:gd name="T54" fmla="*/ 98 w 156"/>
                <a:gd name="T55" fmla="*/ 90 h 409"/>
                <a:gd name="T56" fmla="*/ 113 w 156"/>
                <a:gd name="T57" fmla="*/ 119 h 409"/>
                <a:gd name="T58" fmla="*/ 127 w 156"/>
                <a:gd name="T59" fmla="*/ 153 h 409"/>
                <a:gd name="T60" fmla="*/ 140 w 156"/>
                <a:gd name="T61" fmla="*/ 184 h 409"/>
                <a:gd name="T62" fmla="*/ 149 w 156"/>
                <a:gd name="T63" fmla="*/ 216 h 409"/>
                <a:gd name="T64" fmla="*/ 155 w 156"/>
                <a:gd name="T65" fmla="*/ 244 h 4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6"/>
                <a:gd name="T100" fmla="*/ 0 h 409"/>
                <a:gd name="T101" fmla="*/ 156 w 156"/>
                <a:gd name="T102" fmla="*/ 409 h 4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6" h="409">
                  <a:moveTo>
                    <a:pt x="115" y="408"/>
                  </a:moveTo>
                  <a:lnTo>
                    <a:pt x="98" y="391"/>
                  </a:lnTo>
                  <a:lnTo>
                    <a:pt x="81" y="375"/>
                  </a:lnTo>
                  <a:lnTo>
                    <a:pt x="64" y="353"/>
                  </a:lnTo>
                  <a:lnTo>
                    <a:pt x="50" y="332"/>
                  </a:lnTo>
                  <a:lnTo>
                    <a:pt x="35" y="309"/>
                  </a:lnTo>
                  <a:lnTo>
                    <a:pt x="23" y="288"/>
                  </a:lnTo>
                  <a:lnTo>
                    <a:pt x="12" y="262"/>
                  </a:lnTo>
                  <a:lnTo>
                    <a:pt x="5" y="239"/>
                  </a:lnTo>
                  <a:lnTo>
                    <a:pt x="0" y="214"/>
                  </a:lnTo>
                  <a:lnTo>
                    <a:pt x="0" y="193"/>
                  </a:lnTo>
                  <a:lnTo>
                    <a:pt x="0" y="168"/>
                  </a:lnTo>
                  <a:lnTo>
                    <a:pt x="0" y="145"/>
                  </a:lnTo>
                  <a:lnTo>
                    <a:pt x="3" y="124"/>
                  </a:lnTo>
                  <a:lnTo>
                    <a:pt x="5" y="103"/>
                  </a:lnTo>
                  <a:lnTo>
                    <a:pt x="9" y="82"/>
                  </a:lnTo>
                  <a:lnTo>
                    <a:pt x="16" y="60"/>
                  </a:lnTo>
                  <a:lnTo>
                    <a:pt x="20" y="43"/>
                  </a:lnTo>
                  <a:lnTo>
                    <a:pt x="28" y="27"/>
                  </a:lnTo>
                  <a:lnTo>
                    <a:pt x="37" y="12"/>
                  </a:lnTo>
                  <a:lnTo>
                    <a:pt x="46" y="0"/>
                  </a:lnTo>
                  <a:lnTo>
                    <a:pt x="50" y="4"/>
                  </a:lnTo>
                  <a:lnTo>
                    <a:pt x="58" y="16"/>
                  </a:lnTo>
                  <a:lnTo>
                    <a:pt x="69" y="35"/>
                  </a:lnTo>
                  <a:lnTo>
                    <a:pt x="83" y="60"/>
                  </a:lnTo>
                  <a:lnTo>
                    <a:pt x="98" y="90"/>
                  </a:lnTo>
                  <a:lnTo>
                    <a:pt x="113" y="119"/>
                  </a:lnTo>
                  <a:lnTo>
                    <a:pt x="127" y="153"/>
                  </a:lnTo>
                  <a:lnTo>
                    <a:pt x="140" y="184"/>
                  </a:lnTo>
                  <a:lnTo>
                    <a:pt x="149" y="216"/>
                  </a:lnTo>
                  <a:lnTo>
                    <a:pt x="155" y="244"/>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96" name="Freeform 233"/>
            <p:cNvSpPr>
              <a:spLocks/>
            </p:cNvSpPr>
            <p:nvPr/>
          </p:nvSpPr>
          <p:spPr bwMode="auto">
            <a:xfrm>
              <a:off x="2273" y="2398"/>
              <a:ext cx="75" cy="318"/>
            </a:xfrm>
            <a:custGeom>
              <a:avLst/>
              <a:gdLst>
                <a:gd name="T0" fmla="*/ 74 w 75"/>
                <a:gd name="T1" fmla="*/ 304 h 318"/>
                <a:gd name="T2" fmla="*/ 53 w 75"/>
                <a:gd name="T3" fmla="*/ 268 h 318"/>
                <a:gd name="T4" fmla="*/ 38 w 75"/>
                <a:gd name="T5" fmla="*/ 231 h 318"/>
                <a:gd name="T6" fmla="*/ 25 w 75"/>
                <a:gd name="T7" fmla="*/ 195 h 318"/>
                <a:gd name="T8" fmla="*/ 16 w 75"/>
                <a:gd name="T9" fmla="*/ 161 h 318"/>
                <a:gd name="T10" fmla="*/ 8 w 75"/>
                <a:gd name="T11" fmla="*/ 128 h 318"/>
                <a:gd name="T12" fmla="*/ 4 w 75"/>
                <a:gd name="T13" fmla="*/ 98 h 318"/>
                <a:gd name="T14" fmla="*/ 4 w 75"/>
                <a:gd name="T15" fmla="*/ 69 h 318"/>
                <a:gd name="T16" fmla="*/ 4 w 75"/>
                <a:gd name="T17" fmla="*/ 41 h 318"/>
                <a:gd name="T18" fmla="*/ 6 w 75"/>
                <a:gd name="T19" fmla="*/ 18 h 318"/>
                <a:gd name="T20" fmla="*/ 8 w 75"/>
                <a:gd name="T21" fmla="*/ 0 h 318"/>
                <a:gd name="T22" fmla="*/ 8 w 75"/>
                <a:gd name="T23" fmla="*/ 0 h 318"/>
                <a:gd name="T24" fmla="*/ 4 w 75"/>
                <a:gd name="T25" fmla="*/ 20 h 318"/>
                <a:gd name="T26" fmla="*/ 2 w 75"/>
                <a:gd name="T27" fmla="*/ 43 h 318"/>
                <a:gd name="T28" fmla="*/ 0 w 75"/>
                <a:gd name="T29" fmla="*/ 71 h 318"/>
                <a:gd name="T30" fmla="*/ 0 w 75"/>
                <a:gd name="T31" fmla="*/ 103 h 318"/>
                <a:gd name="T32" fmla="*/ 2 w 75"/>
                <a:gd name="T33" fmla="*/ 134 h 318"/>
                <a:gd name="T34" fmla="*/ 6 w 75"/>
                <a:gd name="T35" fmla="*/ 167 h 318"/>
                <a:gd name="T36" fmla="*/ 13 w 75"/>
                <a:gd name="T37" fmla="*/ 204 h 318"/>
                <a:gd name="T38" fmla="*/ 25 w 75"/>
                <a:gd name="T39" fmla="*/ 241 h 318"/>
                <a:gd name="T40" fmla="*/ 39 w 75"/>
                <a:gd name="T41" fmla="*/ 279 h 318"/>
                <a:gd name="T42" fmla="*/ 59 w 75"/>
                <a:gd name="T43" fmla="*/ 317 h 318"/>
                <a:gd name="T44" fmla="*/ 74 w 75"/>
                <a:gd name="T45" fmla="*/ 304 h 3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5"/>
                <a:gd name="T70" fmla="*/ 0 h 318"/>
                <a:gd name="T71" fmla="*/ 75 w 75"/>
                <a:gd name="T72" fmla="*/ 318 h 31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5" h="318">
                  <a:moveTo>
                    <a:pt x="74" y="304"/>
                  </a:moveTo>
                  <a:lnTo>
                    <a:pt x="53" y="268"/>
                  </a:lnTo>
                  <a:lnTo>
                    <a:pt x="38" y="231"/>
                  </a:lnTo>
                  <a:lnTo>
                    <a:pt x="25" y="195"/>
                  </a:lnTo>
                  <a:lnTo>
                    <a:pt x="16" y="161"/>
                  </a:lnTo>
                  <a:lnTo>
                    <a:pt x="8" y="128"/>
                  </a:lnTo>
                  <a:lnTo>
                    <a:pt x="4" y="98"/>
                  </a:lnTo>
                  <a:lnTo>
                    <a:pt x="4" y="69"/>
                  </a:lnTo>
                  <a:lnTo>
                    <a:pt x="4" y="41"/>
                  </a:lnTo>
                  <a:lnTo>
                    <a:pt x="6" y="18"/>
                  </a:lnTo>
                  <a:lnTo>
                    <a:pt x="8" y="0"/>
                  </a:lnTo>
                  <a:lnTo>
                    <a:pt x="4" y="20"/>
                  </a:lnTo>
                  <a:lnTo>
                    <a:pt x="2" y="43"/>
                  </a:lnTo>
                  <a:lnTo>
                    <a:pt x="0" y="71"/>
                  </a:lnTo>
                  <a:lnTo>
                    <a:pt x="0" y="103"/>
                  </a:lnTo>
                  <a:lnTo>
                    <a:pt x="2" y="134"/>
                  </a:lnTo>
                  <a:lnTo>
                    <a:pt x="6" y="167"/>
                  </a:lnTo>
                  <a:lnTo>
                    <a:pt x="13" y="204"/>
                  </a:lnTo>
                  <a:lnTo>
                    <a:pt x="25" y="241"/>
                  </a:lnTo>
                  <a:lnTo>
                    <a:pt x="39" y="279"/>
                  </a:lnTo>
                  <a:lnTo>
                    <a:pt x="59" y="317"/>
                  </a:lnTo>
                  <a:lnTo>
                    <a:pt x="74" y="304"/>
                  </a:lnTo>
                </a:path>
              </a:pathLst>
            </a:custGeom>
            <a:solidFill>
              <a:srgbClr val="7C6000"/>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97" name="Freeform 234"/>
            <p:cNvSpPr>
              <a:spLocks/>
            </p:cNvSpPr>
            <p:nvPr/>
          </p:nvSpPr>
          <p:spPr bwMode="auto">
            <a:xfrm>
              <a:off x="2319" y="2410"/>
              <a:ext cx="187" cy="405"/>
            </a:xfrm>
            <a:custGeom>
              <a:avLst/>
              <a:gdLst>
                <a:gd name="T0" fmla="*/ 38 w 187"/>
                <a:gd name="T1" fmla="*/ 339 h 405"/>
                <a:gd name="T2" fmla="*/ 31 w 187"/>
                <a:gd name="T3" fmla="*/ 319 h 405"/>
                <a:gd name="T4" fmla="*/ 23 w 187"/>
                <a:gd name="T5" fmla="*/ 300 h 405"/>
                <a:gd name="T6" fmla="*/ 17 w 187"/>
                <a:gd name="T7" fmla="*/ 279 h 405"/>
                <a:gd name="T8" fmla="*/ 13 w 187"/>
                <a:gd name="T9" fmla="*/ 259 h 405"/>
                <a:gd name="T10" fmla="*/ 8 w 187"/>
                <a:gd name="T11" fmla="*/ 238 h 405"/>
                <a:gd name="T12" fmla="*/ 4 w 187"/>
                <a:gd name="T13" fmla="*/ 217 h 405"/>
                <a:gd name="T14" fmla="*/ 2 w 187"/>
                <a:gd name="T15" fmla="*/ 197 h 405"/>
                <a:gd name="T16" fmla="*/ 0 w 187"/>
                <a:gd name="T17" fmla="*/ 176 h 405"/>
                <a:gd name="T18" fmla="*/ 0 w 187"/>
                <a:gd name="T19" fmla="*/ 160 h 405"/>
                <a:gd name="T20" fmla="*/ 0 w 187"/>
                <a:gd name="T21" fmla="*/ 146 h 405"/>
                <a:gd name="T22" fmla="*/ 0 w 187"/>
                <a:gd name="T23" fmla="*/ 146 h 405"/>
                <a:gd name="T24" fmla="*/ 2 w 187"/>
                <a:gd name="T25" fmla="*/ 128 h 405"/>
                <a:gd name="T26" fmla="*/ 6 w 187"/>
                <a:gd name="T27" fmla="*/ 114 h 405"/>
                <a:gd name="T28" fmla="*/ 8 w 187"/>
                <a:gd name="T29" fmla="*/ 97 h 405"/>
                <a:gd name="T30" fmla="*/ 15 w 187"/>
                <a:gd name="T31" fmla="*/ 80 h 405"/>
                <a:gd name="T32" fmla="*/ 18 w 187"/>
                <a:gd name="T33" fmla="*/ 65 h 405"/>
                <a:gd name="T34" fmla="*/ 25 w 187"/>
                <a:gd name="T35" fmla="*/ 49 h 405"/>
                <a:gd name="T36" fmla="*/ 31 w 187"/>
                <a:gd name="T37" fmla="*/ 34 h 405"/>
                <a:gd name="T38" fmla="*/ 38 w 187"/>
                <a:gd name="T39" fmla="*/ 21 h 405"/>
                <a:gd name="T40" fmla="*/ 44 w 187"/>
                <a:gd name="T41" fmla="*/ 13 h 405"/>
                <a:gd name="T42" fmla="*/ 52 w 187"/>
                <a:gd name="T43" fmla="*/ 4 h 405"/>
                <a:gd name="T44" fmla="*/ 52 w 187"/>
                <a:gd name="T45" fmla="*/ 4 h 405"/>
                <a:gd name="T46" fmla="*/ 57 w 187"/>
                <a:gd name="T47" fmla="*/ 0 h 405"/>
                <a:gd name="T48" fmla="*/ 59 w 187"/>
                <a:gd name="T49" fmla="*/ 0 h 405"/>
                <a:gd name="T50" fmla="*/ 61 w 187"/>
                <a:gd name="T51" fmla="*/ 2 h 405"/>
                <a:gd name="T52" fmla="*/ 63 w 187"/>
                <a:gd name="T53" fmla="*/ 2 h 405"/>
                <a:gd name="T54" fmla="*/ 63 w 187"/>
                <a:gd name="T55" fmla="*/ 4 h 405"/>
                <a:gd name="T56" fmla="*/ 63 w 187"/>
                <a:gd name="T57" fmla="*/ 4 h 405"/>
                <a:gd name="T58" fmla="*/ 66 w 187"/>
                <a:gd name="T59" fmla="*/ 4 h 405"/>
                <a:gd name="T60" fmla="*/ 69 w 187"/>
                <a:gd name="T61" fmla="*/ 10 h 405"/>
                <a:gd name="T62" fmla="*/ 73 w 187"/>
                <a:gd name="T63" fmla="*/ 19 h 405"/>
                <a:gd name="T64" fmla="*/ 80 w 187"/>
                <a:gd name="T65" fmla="*/ 29 h 405"/>
                <a:gd name="T66" fmla="*/ 86 w 187"/>
                <a:gd name="T67" fmla="*/ 42 h 405"/>
                <a:gd name="T68" fmla="*/ 94 w 187"/>
                <a:gd name="T69" fmla="*/ 54 h 405"/>
                <a:gd name="T70" fmla="*/ 101 w 187"/>
                <a:gd name="T71" fmla="*/ 72 h 405"/>
                <a:gd name="T72" fmla="*/ 107 w 187"/>
                <a:gd name="T73" fmla="*/ 86 h 405"/>
                <a:gd name="T74" fmla="*/ 112 w 187"/>
                <a:gd name="T75" fmla="*/ 101 h 405"/>
                <a:gd name="T76" fmla="*/ 116 w 187"/>
                <a:gd name="T77" fmla="*/ 116 h 405"/>
                <a:gd name="T78" fmla="*/ 116 w 187"/>
                <a:gd name="T79" fmla="*/ 116 h 405"/>
                <a:gd name="T80" fmla="*/ 119 w 187"/>
                <a:gd name="T81" fmla="*/ 132 h 405"/>
                <a:gd name="T82" fmla="*/ 124 w 187"/>
                <a:gd name="T83" fmla="*/ 155 h 405"/>
                <a:gd name="T84" fmla="*/ 133 w 187"/>
                <a:gd name="T85" fmla="*/ 185 h 405"/>
                <a:gd name="T86" fmla="*/ 143 w 187"/>
                <a:gd name="T87" fmla="*/ 217 h 405"/>
                <a:gd name="T88" fmla="*/ 151 w 187"/>
                <a:gd name="T89" fmla="*/ 252 h 405"/>
                <a:gd name="T90" fmla="*/ 160 w 187"/>
                <a:gd name="T91" fmla="*/ 286 h 405"/>
                <a:gd name="T92" fmla="*/ 168 w 187"/>
                <a:gd name="T93" fmla="*/ 321 h 405"/>
                <a:gd name="T94" fmla="*/ 177 w 187"/>
                <a:gd name="T95" fmla="*/ 353 h 405"/>
                <a:gd name="T96" fmla="*/ 183 w 187"/>
                <a:gd name="T97" fmla="*/ 383 h 405"/>
                <a:gd name="T98" fmla="*/ 186 w 187"/>
                <a:gd name="T99" fmla="*/ 404 h 405"/>
                <a:gd name="T100" fmla="*/ 38 w 187"/>
                <a:gd name="T101" fmla="*/ 339 h 4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
                <a:gd name="T154" fmla="*/ 0 h 405"/>
                <a:gd name="T155" fmla="*/ 187 w 187"/>
                <a:gd name="T156" fmla="*/ 405 h 4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 h="405">
                  <a:moveTo>
                    <a:pt x="38" y="339"/>
                  </a:moveTo>
                  <a:lnTo>
                    <a:pt x="31" y="319"/>
                  </a:lnTo>
                  <a:lnTo>
                    <a:pt x="23" y="300"/>
                  </a:lnTo>
                  <a:lnTo>
                    <a:pt x="17" y="279"/>
                  </a:lnTo>
                  <a:lnTo>
                    <a:pt x="13" y="259"/>
                  </a:lnTo>
                  <a:lnTo>
                    <a:pt x="8" y="238"/>
                  </a:lnTo>
                  <a:lnTo>
                    <a:pt x="4" y="217"/>
                  </a:lnTo>
                  <a:lnTo>
                    <a:pt x="2" y="197"/>
                  </a:lnTo>
                  <a:lnTo>
                    <a:pt x="0" y="176"/>
                  </a:lnTo>
                  <a:lnTo>
                    <a:pt x="0" y="160"/>
                  </a:lnTo>
                  <a:lnTo>
                    <a:pt x="0" y="146"/>
                  </a:lnTo>
                  <a:lnTo>
                    <a:pt x="2" y="128"/>
                  </a:lnTo>
                  <a:lnTo>
                    <a:pt x="6" y="114"/>
                  </a:lnTo>
                  <a:lnTo>
                    <a:pt x="8" y="97"/>
                  </a:lnTo>
                  <a:lnTo>
                    <a:pt x="15" y="80"/>
                  </a:lnTo>
                  <a:lnTo>
                    <a:pt x="18" y="65"/>
                  </a:lnTo>
                  <a:lnTo>
                    <a:pt x="25" y="49"/>
                  </a:lnTo>
                  <a:lnTo>
                    <a:pt x="31" y="34"/>
                  </a:lnTo>
                  <a:lnTo>
                    <a:pt x="38" y="21"/>
                  </a:lnTo>
                  <a:lnTo>
                    <a:pt x="44" y="13"/>
                  </a:lnTo>
                  <a:lnTo>
                    <a:pt x="52" y="4"/>
                  </a:lnTo>
                  <a:lnTo>
                    <a:pt x="57" y="0"/>
                  </a:lnTo>
                  <a:lnTo>
                    <a:pt x="59" y="0"/>
                  </a:lnTo>
                  <a:lnTo>
                    <a:pt x="61" y="2"/>
                  </a:lnTo>
                  <a:lnTo>
                    <a:pt x="63" y="2"/>
                  </a:lnTo>
                  <a:lnTo>
                    <a:pt x="63" y="4"/>
                  </a:lnTo>
                  <a:lnTo>
                    <a:pt x="66" y="4"/>
                  </a:lnTo>
                  <a:lnTo>
                    <a:pt x="69" y="10"/>
                  </a:lnTo>
                  <a:lnTo>
                    <a:pt x="73" y="19"/>
                  </a:lnTo>
                  <a:lnTo>
                    <a:pt x="80" y="29"/>
                  </a:lnTo>
                  <a:lnTo>
                    <a:pt x="86" y="42"/>
                  </a:lnTo>
                  <a:lnTo>
                    <a:pt x="94" y="54"/>
                  </a:lnTo>
                  <a:lnTo>
                    <a:pt x="101" y="72"/>
                  </a:lnTo>
                  <a:lnTo>
                    <a:pt x="107" y="86"/>
                  </a:lnTo>
                  <a:lnTo>
                    <a:pt x="112" y="101"/>
                  </a:lnTo>
                  <a:lnTo>
                    <a:pt x="116" y="116"/>
                  </a:lnTo>
                  <a:lnTo>
                    <a:pt x="119" y="132"/>
                  </a:lnTo>
                  <a:lnTo>
                    <a:pt x="124" y="155"/>
                  </a:lnTo>
                  <a:lnTo>
                    <a:pt x="133" y="185"/>
                  </a:lnTo>
                  <a:lnTo>
                    <a:pt x="143" y="217"/>
                  </a:lnTo>
                  <a:lnTo>
                    <a:pt x="151" y="252"/>
                  </a:lnTo>
                  <a:lnTo>
                    <a:pt x="160" y="286"/>
                  </a:lnTo>
                  <a:lnTo>
                    <a:pt x="168" y="321"/>
                  </a:lnTo>
                  <a:lnTo>
                    <a:pt x="177" y="353"/>
                  </a:lnTo>
                  <a:lnTo>
                    <a:pt x="183" y="383"/>
                  </a:lnTo>
                  <a:lnTo>
                    <a:pt x="186" y="404"/>
                  </a:lnTo>
                  <a:lnTo>
                    <a:pt x="38" y="339"/>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98" name="Freeform 235"/>
            <p:cNvSpPr>
              <a:spLocks/>
            </p:cNvSpPr>
            <p:nvPr/>
          </p:nvSpPr>
          <p:spPr bwMode="auto">
            <a:xfrm>
              <a:off x="2319" y="2410"/>
              <a:ext cx="187" cy="405"/>
            </a:xfrm>
            <a:custGeom>
              <a:avLst/>
              <a:gdLst>
                <a:gd name="T0" fmla="*/ 38 w 187"/>
                <a:gd name="T1" fmla="*/ 339 h 405"/>
                <a:gd name="T2" fmla="*/ 31 w 187"/>
                <a:gd name="T3" fmla="*/ 319 h 405"/>
                <a:gd name="T4" fmla="*/ 23 w 187"/>
                <a:gd name="T5" fmla="*/ 300 h 405"/>
                <a:gd name="T6" fmla="*/ 17 w 187"/>
                <a:gd name="T7" fmla="*/ 279 h 405"/>
                <a:gd name="T8" fmla="*/ 13 w 187"/>
                <a:gd name="T9" fmla="*/ 259 h 405"/>
                <a:gd name="T10" fmla="*/ 8 w 187"/>
                <a:gd name="T11" fmla="*/ 238 h 405"/>
                <a:gd name="T12" fmla="*/ 4 w 187"/>
                <a:gd name="T13" fmla="*/ 217 h 405"/>
                <a:gd name="T14" fmla="*/ 2 w 187"/>
                <a:gd name="T15" fmla="*/ 197 h 405"/>
                <a:gd name="T16" fmla="*/ 0 w 187"/>
                <a:gd name="T17" fmla="*/ 176 h 405"/>
                <a:gd name="T18" fmla="*/ 0 w 187"/>
                <a:gd name="T19" fmla="*/ 160 h 405"/>
                <a:gd name="T20" fmla="*/ 0 w 187"/>
                <a:gd name="T21" fmla="*/ 146 h 405"/>
                <a:gd name="T22" fmla="*/ 0 w 187"/>
                <a:gd name="T23" fmla="*/ 146 h 405"/>
                <a:gd name="T24" fmla="*/ 2 w 187"/>
                <a:gd name="T25" fmla="*/ 128 h 405"/>
                <a:gd name="T26" fmla="*/ 6 w 187"/>
                <a:gd name="T27" fmla="*/ 114 h 405"/>
                <a:gd name="T28" fmla="*/ 8 w 187"/>
                <a:gd name="T29" fmla="*/ 97 h 405"/>
                <a:gd name="T30" fmla="*/ 15 w 187"/>
                <a:gd name="T31" fmla="*/ 80 h 405"/>
                <a:gd name="T32" fmla="*/ 18 w 187"/>
                <a:gd name="T33" fmla="*/ 65 h 405"/>
                <a:gd name="T34" fmla="*/ 25 w 187"/>
                <a:gd name="T35" fmla="*/ 49 h 405"/>
                <a:gd name="T36" fmla="*/ 31 w 187"/>
                <a:gd name="T37" fmla="*/ 34 h 405"/>
                <a:gd name="T38" fmla="*/ 38 w 187"/>
                <a:gd name="T39" fmla="*/ 21 h 405"/>
                <a:gd name="T40" fmla="*/ 44 w 187"/>
                <a:gd name="T41" fmla="*/ 13 h 405"/>
                <a:gd name="T42" fmla="*/ 52 w 187"/>
                <a:gd name="T43" fmla="*/ 4 h 405"/>
                <a:gd name="T44" fmla="*/ 52 w 187"/>
                <a:gd name="T45" fmla="*/ 4 h 405"/>
                <a:gd name="T46" fmla="*/ 57 w 187"/>
                <a:gd name="T47" fmla="*/ 0 h 405"/>
                <a:gd name="T48" fmla="*/ 59 w 187"/>
                <a:gd name="T49" fmla="*/ 0 h 405"/>
                <a:gd name="T50" fmla="*/ 61 w 187"/>
                <a:gd name="T51" fmla="*/ 2 h 405"/>
                <a:gd name="T52" fmla="*/ 63 w 187"/>
                <a:gd name="T53" fmla="*/ 2 h 405"/>
                <a:gd name="T54" fmla="*/ 63 w 187"/>
                <a:gd name="T55" fmla="*/ 4 h 405"/>
                <a:gd name="T56" fmla="*/ 63 w 187"/>
                <a:gd name="T57" fmla="*/ 4 h 405"/>
                <a:gd name="T58" fmla="*/ 66 w 187"/>
                <a:gd name="T59" fmla="*/ 4 h 405"/>
                <a:gd name="T60" fmla="*/ 69 w 187"/>
                <a:gd name="T61" fmla="*/ 10 h 405"/>
                <a:gd name="T62" fmla="*/ 73 w 187"/>
                <a:gd name="T63" fmla="*/ 19 h 405"/>
                <a:gd name="T64" fmla="*/ 80 w 187"/>
                <a:gd name="T65" fmla="*/ 29 h 405"/>
                <a:gd name="T66" fmla="*/ 86 w 187"/>
                <a:gd name="T67" fmla="*/ 42 h 405"/>
                <a:gd name="T68" fmla="*/ 94 w 187"/>
                <a:gd name="T69" fmla="*/ 54 h 405"/>
                <a:gd name="T70" fmla="*/ 101 w 187"/>
                <a:gd name="T71" fmla="*/ 72 h 405"/>
                <a:gd name="T72" fmla="*/ 107 w 187"/>
                <a:gd name="T73" fmla="*/ 86 h 405"/>
                <a:gd name="T74" fmla="*/ 112 w 187"/>
                <a:gd name="T75" fmla="*/ 101 h 405"/>
                <a:gd name="T76" fmla="*/ 116 w 187"/>
                <a:gd name="T77" fmla="*/ 116 h 405"/>
                <a:gd name="T78" fmla="*/ 116 w 187"/>
                <a:gd name="T79" fmla="*/ 116 h 405"/>
                <a:gd name="T80" fmla="*/ 119 w 187"/>
                <a:gd name="T81" fmla="*/ 132 h 405"/>
                <a:gd name="T82" fmla="*/ 124 w 187"/>
                <a:gd name="T83" fmla="*/ 155 h 405"/>
                <a:gd name="T84" fmla="*/ 133 w 187"/>
                <a:gd name="T85" fmla="*/ 185 h 405"/>
                <a:gd name="T86" fmla="*/ 143 w 187"/>
                <a:gd name="T87" fmla="*/ 217 h 405"/>
                <a:gd name="T88" fmla="*/ 151 w 187"/>
                <a:gd name="T89" fmla="*/ 252 h 405"/>
                <a:gd name="T90" fmla="*/ 160 w 187"/>
                <a:gd name="T91" fmla="*/ 286 h 405"/>
                <a:gd name="T92" fmla="*/ 168 w 187"/>
                <a:gd name="T93" fmla="*/ 321 h 405"/>
                <a:gd name="T94" fmla="*/ 177 w 187"/>
                <a:gd name="T95" fmla="*/ 353 h 405"/>
                <a:gd name="T96" fmla="*/ 183 w 187"/>
                <a:gd name="T97" fmla="*/ 383 h 405"/>
                <a:gd name="T98" fmla="*/ 186 w 187"/>
                <a:gd name="T99" fmla="*/ 404 h 40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7"/>
                <a:gd name="T151" fmla="*/ 0 h 405"/>
                <a:gd name="T152" fmla="*/ 187 w 187"/>
                <a:gd name="T153" fmla="*/ 405 h 40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7" h="405">
                  <a:moveTo>
                    <a:pt x="38" y="339"/>
                  </a:moveTo>
                  <a:lnTo>
                    <a:pt x="31" y="319"/>
                  </a:lnTo>
                  <a:lnTo>
                    <a:pt x="23" y="300"/>
                  </a:lnTo>
                  <a:lnTo>
                    <a:pt x="17" y="279"/>
                  </a:lnTo>
                  <a:lnTo>
                    <a:pt x="13" y="259"/>
                  </a:lnTo>
                  <a:lnTo>
                    <a:pt x="8" y="238"/>
                  </a:lnTo>
                  <a:lnTo>
                    <a:pt x="4" y="217"/>
                  </a:lnTo>
                  <a:lnTo>
                    <a:pt x="2" y="197"/>
                  </a:lnTo>
                  <a:lnTo>
                    <a:pt x="0" y="176"/>
                  </a:lnTo>
                  <a:lnTo>
                    <a:pt x="0" y="160"/>
                  </a:lnTo>
                  <a:lnTo>
                    <a:pt x="0" y="146"/>
                  </a:lnTo>
                  <a:lnTo>
                    <a:pt x="2" y="128"/>
                  </a:lnTo>
                  <a:lnTo>
                    <a:pt x="6" y="114"/>
                  </a:lnTo>
                  <a:lnTo>
                    <a:pt x="8" y="97"/>
                  </a:lnTo>
                  <a:lnTo>
                    <a:pt x="15" y="80"/>
                  </a:lnTo>
                  <a:lnTo>
                    <a:pt x="18" y="65"/>
                  </a:lnTo>
                  <a:lnTo>
                    <a:pt x="25" y="49"/>
                  </a:lnTo>
                  <a:lnTo>
                    <a:pt x="31" y="34"/>
                  </a:lnTo>
                  <a:lnTo>
                    <a:pt x="38" y="21"/>
                  </a:lnTo>
                  <a:lnTo>
                    <a:pt x="44" y="13"/>
                  </a:lnTo>
                  <a:lnTo>
                    <a:pt x="52" y="4"/>
                  </a:lnTo>
                  <a:lnTo>
                    <a:pt x="57" y="0"/>
                  </a:lnTo>
                  <a:lnTo>
                    <a:pt x="59" y="0"/>
                  </a:lnTo>
                  <a:lnTo>
                    <a:pt x="61" y="2"/>
                  </a:lnTo>
                  <a:lnTo>
                    <a:pt x="63" y="2"/>
                  </a:lnTo>
                  <a:lnTo>
                    <a:pt x="63" y="4"/>
                  </a:lnTo>
                  <a:lnTo>
                    <a:pt x="66" y="4"/>
                  </a:lnTo>
                  <a:lnTo>
                    <a:pt x="69" y="10"/>
                  </a:lnTo>
                  <a:lnTo>
                    <a:pt x="73" y="19"/>
                  </a:lnTo>
                  <a:lnTo>
                    <a:pt x="80" y="29"/>
                  </a:lnTo>
                  <a:lnTo>
                    <a:pt x="86" y="42"/>
                  </a:lnTo>
                  <a:lnTo>
                    <a:pt x="94" y="54"/>
                  </a:lnTo>
                  <a:lnTo>
                    <a:pt x="101" y="72"/>
                  </a:lnTo>
                  <a:lnTo>
                    <a:pt x="107" y="86"/>
                  </a:lnTo>
                  <a:lnTo>
                    <a:pt x="112" y="101"/>
                  </a:lnTo>
                  <a:lnTo>
                    <a:pt x="116" y="116"/>
                  </a:lnTo>
                  <a:lnTo>
                    <a:pt x="119" y="132"/>
                  </a:lnTo>
                  <a:lnTo>
                    <a:pt x="124" y="155"/>
                  </a:lnTo>
                  <a:lnTo>
                    <a:pt x="133" y="185"/>
                  </a:lnTo>
                  <a:lnTo>
                    <a:pt x="143" y="217"/>
                  </a:lnTo>
                  <a:lnTo>
                    <a:pt x="151" y="252"/>
                  </a:lnTo>
                  <a:lnTo>
                    <a:pt x="160" y="286"/>
                  </a:lnTo>
                  <a:lnTo>
                    <a:pt x="168" y="321"/>
                  </a:lnTo>
                  <a:lnTo>
                    <a:pt x="177" y="353"/>
                  </a:lnTo>
                  <a:lnTo>
                    <a:pt x="183" y="383"/>
                  </a:lnTo>
                  <a:lnTo>
                    <a:pt x="186" y="404"/>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499" name="Freeform 236"/>
            <p:cNvSpPr>
              <a:spLocks/>
            </p:cNvSpPr>
            <p:nvPr/>
          </p:nvSpPr>
          <p:spPr bwMode="auto">
            <a:xfrm>
              <a:off x="2366" y="2520"/>
              <a:ext cx="60" cy="270"/>
            </a:xfrm>
            <a:custGeom>
              <a:avLst/>
              <a:gdLst>
                <a:gd name="T0" fmla="*/ 59 w 60"/>
                <a:gd name="T1" fmla="*/ 269 h 270"/>
                <a:gd name="T2" fmla="*/ 43 w 60"/>
                <a:gd name="T3" fmla="*/ 237 h 270"/>
                <a:gd name="T4" fmla="*/ 31 w 60"/>
                <a:gd name="T5" fmla="*/ 207 h 270"/>
                <a:gd name="T6" fmla="*/ 22 w 60"/>
                <a:gd name="T7" fmla="*/ 176 h 270"/>
                <a:gd name="T8" fmla="*/ 15 w 60"/>
                <a:gd name="T9" fmla="*/ 144 h 270"/>
                <a:gd name="T10" fmla="*/ 10 w 60"/>
                <a:gd name="T11" fmla="*/ 115 h 270"/>
                <a:gd name="T12" fmla="*/ 6 w 60"/>
                <a:gd name="T13" fmla="*/ 87 h 270"/>
                <a:gd name="T14" fmla="*/ 4 w 60"/>
                <a:gd name="T15" fmla="*/ 62 h 270"/>
                <a:gd name="T16" fmla="*/ 4 w 60"/>
                <a:gd name="T17" fmla="*/ 37 h 270"/>
                <a:gd name="T18" fmla="*/ 4 w 60"/>
                <a:gd name="T19" fmla="*/ 16 h 270"/>
                <a:gd name="T20" fmla="*/ 4 w 60"/>
                <a:gd name="T21" fmla="*/ 0 h 270"/>
                <a:gd name="T22" fmla="*/ 4 w 60"/>
                <a:gd name="T23" fmla="*/ 0 h 270"/>
                <a:gd name="T24" fmla="*/ 2 w 60"/>
                <a:gd name="T25" fmla="*/ 16 h 270"/>
                <a:gd name="T26" fmla="*/ 2 w 60"/>
                <a:gd name="T27" fmla="*/ 37 h 270"/>
                <a:gd name="T28" fmla="*/ 0 w 60"/>
                <a:gd name="T29" fmla="*/ 61 h 270"/>
                <a:gd name="T30" fmla="*/ 0 w 60"/>
                <a:gd name="T31" fmla="*/ 85 h 270"/>
                <a:gd name="T32" fmla="*/ 2 w 60"/>
                <a:gd name="T33" fmla="*/ 113 h 270"/>
                <a:gd name="T34" fmla="*/ 6 w 60"/>
                <a:gd name="T35" fmla="*/ 142 h 270"/>
                <a:gd name="T36" fmla="*/ 10 w 60"/>
                <a:gd name="T37" fmla="*/ 174 h 270"/>
                <a:gd name="T38" fmla="*/ 18 w 60"/>
                <a:gd name="T39" fmla="*/ 204 h 270"/>
                <a:gd name="T40" fmla="*/ 29 w 60"/>
                <a:gd name="T41" fmla="*/ 234 h 270"/>
                <a:gd name="T42" fmla="*/ 43 w 60"/>
                <a:gd name="T43" fmla="*/ 264 h 270"/>
                <a:gd name="T44" fmla="*/ 59 w 60"/>
                <a:gd name="T45" fmla="*/ 269 h 27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0"/>
                <a:gd name="T70" fmla="*/ 0 h 270"/>
                <a:gd name="T71" fmla="*/ 60 w 60"/>
                <a:gd name="T72" fmla="*/ 270 h 27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0" h="270">
                  <a:moveTo>
                    <a:pt x="59" y="269"/>
                  </a:moveTo>
                  <a:lnTo>
                    <a:pt x="43" y="237"/>
                  </a:lnTo>
                  <a:lnTo>
                    <a:pt x="31" y="207"/>
                  </a:lnTo>
                  <a:lnTo>
                    <a:pt x="22" y="176"/>
                  </a:lnTo>
                  <a:lnTo>
                    <a:pt x="15" y="144"/>
                  </a:lnTo>
                  <a:lnTo>
                    <a:pt x="10" y="115"/>
                  </a:lnTo>
                  <a:lnTo>
                    <a:pt x="6" y="87"/>
                  </a:lnTo>
                  <a:lnTo>
                    <a:pt x="4" y="62"/>
                  </a:lnTo>
                  <a:lnTo>
                    <a:pt x="4" y="37"/>
                  </a:lnTo>
                  <a:lnTo>
                    <a:pt x="4" y="16"/>
                  </a:lnTo>
                  <a:lnTo>
                    <a:pt x="4" y="0"/>
                  </a:lnTo>
                  <a:lnTo>
                    <a:pt x="2" y="16"/>
                  </a:lnTo>
                  <a:lnTo>
                    <a:pt x="2" y="37"/>
                  </a:lnTo>
                  <a:lnTo>
                    <a:pt x="0" y="61"/>
                  </a:lnTo>
                  <a:lnTo>
                    <a:pt x="0" y="85"/>
                  </a:lnTo>
                  <a:lnTo>
                    <a:pt x="2" y="113"/>
                  </a:lnTo>
                  <a:lnTo>
                    <a:pt x="6" y="142"/>
                  </a:lnTo>
                  <a:lnTo>
                    <a:pt x="10" y="174"/>
                  </a:lnTo>
                  <a:lnTo>
                    <a:pt x="18" y="204"/>
                  </a:lnTo>
                  <a:lnTo>
                    <a:pt x="29" y="234"/>
                  </a:lnTo>
                  <a:lnTo>
                    <a:pt x="43" y="264"/>
                  </a:lnTo>
                  <a:lnTo>
                    <a:pt x="59" y="269"/>
                  </a:lnTo>
                </a:path>
              </a:pathLst>
            </a:custGeom>
            <a:solidFill>
              <a:srgbClr val="7C6000"/>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00" name="Freeform 237"/>
            <p:cNvSpPr>
              <a:spLocks/>
            </p:cNvSpPr>
            <p:nvPr/>
          </p:nvSpPr>
          <p:spPr bwMode="auto">
            <a:xfrm>
              <a:off x="1931" y="2391"/>
              <a:ext cx="374" cy="403"/>
            </a:xfrm>
            <a:custGeom>
              <a:avLst/>
              <a:gdLst>
                <a:gd name="T0" fmla="*/ 227 w 374"/>
                <a:gd name="T1" fmla="*/ 309 h 403"/>
                <a:gd name="T2" fmla="*/ 212 w 374"/>
                <a:gd name="T3" fmla="*/ 298 h 403"/>
                <a:gd name="T4" fmla="*/ 198 w 374"/>
                <a:gd name="T5" fmla="*/ 287 h 403"/>
                <a:gd name="T6" fmla="*/ 180 w 374"/>
                <a:gd name="T7" fmla="*/ 275 h 403"/>
                <a:gd name="T8" fmla="*/ 163 w 374"/>
                <a:gd name="T9" fmla="*/ 264 h 403"/>
                <a:gd name="T10" fmla="*/ 147 w 374"/>
                <a:gd name="T11" fmla="*/ 250 h 403"/>
                <a:gd name="T12" fmla="*/ 128 w 374"/>
                <a:gd name="T13" fmla="*/ 238 h 403"/>
                <a:gd name="T14" fmla="*/ 111 w 374"/>
                <a:gd name="T15" fmla="*/ 222 h 403"/>
                <a:gd name="T16" fmla="*/ 96 w 374"/>
                <a:gd name="T17" fmla="*/ 208 h 403"/>
                <a:gd name="T18" fmla="*/ 79 w 374"/>
                <a:gd name="T19" fmla="*/ 191 h 403"/>
                <a:gd name="T20" fmla="*/ 67 w 374"/>
                <a:gd name="T21" fmla="*/ 174 h 403"/>
                <a:gd name="T22" fmla="*/ 67 w 374"/>
                <a:gd name="T23" fmla="*/ 174 h 403"/>
                <a:gd name="T24" fmla="*/ 56 w 374"/>
                <a:gd name="T25" fmla="*/ 158 h 403"/>
                <a:gd name="T26" fmla="*/ 46 w 374"/>
                <a:gd name="T27" fmla="*/ 139 h 403"/>
                <a:gd name="T28" fmla="*/ 35 w 374"/>
                <a:gd name="T29" fmla="*/ 121 h 403"/>
                <a:gd name="T30" fmla="*/ 27 w 374"/>
                <a:gd name="T31" fmla="*/ 103 h 403"/>
                <a:gd name="T32" fmla="*/ 18 w 374"/>
                <a:gd name="T33" fmla="*/ 84 h 403"/>
                <a:gd name="T34" fmla="*/ 12 w 374"/>
                <a:gd name="T35" fmla="*/ 65 h 403"/>
                <a:gd name="T36" fmla="*/ 7 w 374"/>
                <a:gd name="T37" fmla="*/ 48 h 403"/>
                <a:gd name="T38" fmla="*/ 3 w 374"/>
                <a:gd name="T39" fmla="*/ 31 h 403"/>
                <a:gd name="T40" fmla="*/ 2 w 374"/>
                <a:gd name="T41" fmla="*/ 15 h 403"/>
                <a:gd name="T42" fmla="*/ 0 w 374"/>
                <a:gd name="T43" fmla="*/ 0 h 403"/>
                <a:gd name="T44" fmla="*/ 0 w 374"/>
                <a:gd name="T45" fmla="*/ 0 h 403"/>
                <a:gd name="T46" fmla="*/ 3 w 374"/>
                <a:gd name="T47" fmla="*/ 2 h 403"/>
                <a:gd name="T48" fmla="*/ 14 w 374"/>
                <a:gd name="T49" fmla="*/ 6 h 403"/>
                <a:gd name="T50" fmla="*/ 28 w 374"/>
                <a:gd name="T51" fmla="*/ 13 h 403"/>
                <a:gd name="T52" fmla="*/ 50 w 374"/>
                <a:gd name="T53" fmla="*/ 20 h 403"/>
                <a:gd name="T54" fmla="*/ 71 w 374"/>
                <a:gd name="T55" fmla="*/ 34 h 403"/>
                <a:gd name="T56" fmla="*/ 96 w 374"/>
                <a:gd name="T57" fmla="*/ 46 h 403"/>
                <a:gd name="T58" fmla="*/ 119 w 374"/>
                <a:gd name="T59" fmla="*/ 61 h 403"/>
                <a:gd name="T60" fmla="*/ 143 w 374"/>
                <a:gd name="T61" fmla="*/ 77 h 403"/>
                <a:gd name="T62" fmla="*/ 161 w 374"/>
                <a:gd name="T63" fmla="*/ 94 h 403"/>
                <a:gd name="T64" fmla="*/ 179 w 374"/>
                <a:gd name="T65" fmla="*/ 112 h 403"/>
                <a:gd name="T66" fmla="*/ 179 w 374"/>
                <a:gd name="T67" fmla="*/ 112 h 403"/>
                <a:gd name="T68" fmla="*/ 195 w 374"/>
                <a:gd name="T69" fmla="*/ 132 h 403"/>
                <a:gd name="T70" fmla="*/ 214 w 374"/>
                <a:gd name="T71" fmla="*/ 158 h 403"/>
                <a:gd name="T72" fmla="*/ 235 w 374"/>
                <a:gd name="T73" fmla="*/ 190 h 403"/>
                <a:gd name="T74" fmla="*/ 258 w 374"/>
                <a:gd name="T75" fmla="*/ 220 h 403"/>
                <a:gd name="T76" fmla="*/ 281 w 374"/>
                <a:gd name="T77" fmla="*/ 257 h 403"/>
                <a:gd name="T78" fmla="*/ 304 w 374"/>
                <a:gd name="T79" fmla="*/ 289 h 403"/>
                <a:gd name="T80" fmla="*/ 326 w 374"/>
                <a:gd name="T81" fmla="*/ 324 h 403"/>
                <a:gd name="T82" fmla="*/ 345 w 374"/>
                <a:gd name="T83" fmla="*/ 353 h 403"/>
                <a:gd name="T84" fmla="*/ 359 w 374"/>
                <a:gd name="T85" fmla="*/ 381 h 403"/>
                <a:gd name="T86" fmla="*/ 373 w 374"/>
                <a:gd name="T87" fmla="*/ 402 h 403"/>
                <a:gd name="T88" fmla="*/ 227 w 374"/>
                <a:gd name="T89" fmla="*/ 309 h 4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74"/>
                <a:gd name="T136" fmla="*/ 0 h 403"/>
                <a:gd name="T137" fmla="*/ 374 w 374"/>
                <a:gd name="T138" fmla="*/ 403 h 40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74" h="403">
                  <a:moveTo>
                    <a:pt x="227" y="309"/>
                  </a:moveTo>
                  <a:lnTo>
                    <a:pt x="212" y="298"/>
                  </a:lnTo>
                  <a:lnTo>
                    <a:pt x="198" y="287"/>
                  </a:lnTo>
                  <a:lnTo>
                    <a:pt x="180" y="275"/>
                  </a:lnTo>
                  <a:lnTo>
                    <a:pt x="163" y="264"/>
                  </a:lnTo>
                  <a:lnTo>
                    <a:pt x="147" y="250"/>
                  </a:lnTo>
                  <a:lnTo>
                    <a:pt x="128" y="238"/>
                  </a:lnTo>
                  <a:lnTo>
                    <a:pt x="111" y="222"/>
                  </a:lnTo>
                  <a:lnTo>
                    <a:pt x="96" y="208"/>
                  </a:lnTo>
                  <a:lnTo>
                    <a:pt x="79" y="191"/>
                  </a:lnTo>
                  <a:lnTo>
                    <a:pt x="67" y="174"/>
                  </a:lnTo>
                  <a:lnTo>
                    <a:pt x="56" y="158"/>
                  </a:lnTo>
                  <a:lnTo>
                    <a:pt x="46" y="139"/>
                  </a:lnTo>
                  <a:lnTo>
                    <a:pt x="35" y="121"/>
                  </a:lnTo>
                  <a:lnTo>
                    <a:pt x="27" y="103"/>
                  </a:lnTo>
                  <a:lnTo>
                    <a:pt x="18" y="84"/>
                  </a:lnTo>
                  <a:lnTo>
                    <a:pt x="12" y="65"/>
                  </a:lnTo>
                  <a:lnTo>
                    <a:pt x="7" y="48"/>
                  </a:lnTo>
                  <a:lnTo>
                    <a:pt x="3" y="31"/>
                  </a:lnTo>
                  <a:lnTo>
                    <a:pt x="2" y="15"/>
                  </a:lnTo>
                  <a:lnTo>
                    <a:pt x="0" y="0"/>
                  </a:lnTo>
                  <a:lnTo>
                    <a:pt x="3" y="2"/>
                  </a:lnTo>
                  <a:lnTo>
                    <a:pt x="14" y="6"/>
                  </a:lnTo>
                  <a:lnTo>
                    <a:pt x="28" y="13"/>
                  </a:lnTo>
                  <a:lnTo>
                    <a:pt x="50" y="20"/>
                  </a:lnTo>
                  <a:lnTo>
                    <a:pt x="71" y="34"/>
                  </a:lnTo>
                  <a:lnTo>
                    <a:pt x="96" y="46"/>
                  </a:lnTo>
                  <a:lnTo>
                    <a:pt x="119" y="61"/>
                  </a:lnTo>
                  <a:lnTo>
                    <a:pt x="143" y="77"/>
                  </a:lnTo>
                  <a:lnTo>
                    <a:pt x="161" y="94"/>
                  </a:lnTo>
                  <a:lnTo>
                    <a:pt x="179" y="112"/>
                  </a:lnTo>
                  <a:lnTo>
                    <a:pt x="195" y="132"/>
                  </a:lnTo>
                  <a:lnTo>
                    <a:pt x="214" y="158"/>
                  </a:lnTo>
                  <a:lnTo>
                    <a:pt x="235" y="190"/>
                  </a:lnTo>
                  <a:lnTo>
                    <a:pt x="258" y="220"/>
                  </a:lnTo>
                  <a:lnTo>
                    <a:pt x="281" y="257"/>
                  </a:lnTo>
                  <a:lnTo>
                    <a:pt x="304" y="289"/>
                  </a:lnTo>
                  <a:lnTo>
                    <a:pt x="326" y="324"/>
                  </a:lnTo>
                  <a:lnTo>
                    <a:pt x="345" y="353"/>
                  </a:lnTo>
                  <a:lnTo>
                    <a:pt x="359" y="381"/>
                  </a:lnTo>
                  <a:lnTo>
                    <a:pt x="373" y="402"/>
                  </a:lnTo>
                  <a:lnTo>
                    <a:pt x="227" y="309"/>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01" name="Freeform 238"/>
            <p:cNvSpPr>
              <a:spLocks/>
            </p:cNvSpPr>
            <p:nvPr/>
          </p:nvSpPr>
          <p:spPr bwMode="auto">
            <a:xfrm>
              <a:off x="1931" y="2391"/>
              <a:ext cx="374" cy="403"/>
            </a:xfrm>
            <a:custGeom>
              <a:avLst/>
              <a:gdLst>
                <a:gd name="T0" fmla="*/ 227 w 374"/>
                <a:gd name="T1" fmla="*/ 309 h 403"/>
                <a:gd name="T2" fmla="*/ 212 w 374"/>
                <a:gd name="T3" fmla="*/ 298 h 403"/>
                <a:gd name="T4" fmla="*/ 198 w 374"/>
                <a:gd name="T5" fmla="*/ 287 h 403"/>
                <a:gd name="T6" fmla="*/ 180 w 374"/>
                <a:gd name="T7" fmla="*/ 275 h 403"/>
                <a:gd name="T8" fmla="*/ 163 w 374"/>
                <a:gd name="T9" fmla="*/ 264 h 403"/>
                <a:gd name="T10" fmla="*/ 147 w 374"/>
                <a:gd name="T11" fmla="*/ 250 h 403"/>
                <a:gd name="T12" fmla="*/ 128 w 374"/>
                <a:gd name="T13" fmla="*/ 238 h 403"/>
                <a:gd name="T14" fmla="*/ 111 w 374"/>
                <a:gd name="T15" fmla="*/ 222 h 403"/>
                <a:gd name="T16" fmla="*/ 96 w 374"/>
                <a:gd name="T17" fmla="*/ 208 h 403"/>
                <a:gd name="T18" fmla="*/ 79 w 374"/>
                <a:gd name="T19" fmla="*/ 191 h 403"/>
                <a:gd name="T20" fmla="*/ 67 w 374"/>
                <a:gd name="T21" fmla="*/ 174 h 403"/>
                <a:gd name="T22" fmla="*/ 67 w 374"/>
                <a:gd name="T23" fmla="*/ 174 h 403"/>
                <a:gd name="T24" fmla="*/ 56 w 374"/>
                <a:gd name="T25" fmla="*/ 158 h 403"/>
                <a:gd name="T26" fmla="*/ 46 w 374"/>
                <a:gd name="T27" fmla="*/ 139 h 403"/>
                <a:gd name="T28" fmla="*/ 35 w 374"/>
                <a:gd name="T29" fmla="*/ 121 h 403"/>
                <a:gd name="T30" fmla="*/ 27 w 374"/>
                <a:gd name="T31" fmla="*/ 103 h 403"/>
                <a:gd name="T32" fmla="*/ 18 w 374"/>
                <a:gd name="T33" fmla="*/ 84 h 403"/>
                <a:gd name="T34" fmla="*/ 12 w 374"/>
                <a:gd name="T35" fmla="*/ 65 h 403"/>
                <a:gd name="T36" fmla="*/ 7 w 374"/>
                <a:gd name="T37" fmla="*/ 48 h 403"/>
                <a:gd name="T38" fmla="*/ 3 w 374"/>
                <a:gd name="T39" fmla="*/ 31 h 403"/>
                <a:gd name="T40" fmla="*/ 2 w 374"/>
                <a:gd name="T41" fmla="*/ 15 h 403"/>
                <a:gd name="T42" fmla="*/ 0 w 374"/>
                <a:gd name="T43" fmla="*/ 0 h 403"/>
                <a:gd name="T44" fmla="*/ 0 w 374"/>
                <a:gd name="T45" fmla="*/ 0 h 403"/>
                <a:gd name="T46" fmla="*/ 3 w 374"/>
                <a:gd name="T47" fmla="*/ 2 h 403"/>
                <a:gd name="T48" fmla="*/ 14 w 374"/>
                <a:gd name="T49" fmla="*/ 6 h 403"/>
                <a:gd name="T50" fmla="*/ 28 w 374"/>
                <a:gd name="T51" fmla="*/ 13 h 403"/>
                <a:gd name="T52" fmla="*/ 50 w 374"/>
                <a:gd name="T53" fmla="*/ 20 h 403"/>
                <a:gd name="T54" fmla="*/ 71 w 374"/>
                <a:gd name="T55" fmla="*/ 34 h 403"/>
                <a:gd name="T56" fmla="*/ 96 w 374"/>
                <a:gd name="T57" fmla="*/ 46 h 403"/>
                <a:gd name="T58" fmla="*/ 119 w 374"/>
                <a:gd name="T59" fmla="*/ 61 h 403"/>
                <a:gd name="T60" fmla="*/ 143 w 374"/>
                <a:gd name="T61" fmla="*/ 77 h 403"/>
                <a:gd name="T62" fmla="*/ 161 w 374"/>
                <a:gd name="T63" fmla="*/ 94 h 403"/>
                <a:gd name="T64" fmla="*/ 179 w 374"/>
                <a:gd name="T65" fmla="*/ 112 h 403"/>
                <a:gd name="T66" fmla="*/ 179 w 374"/>
                <a:gd name="T67" fmla="*/ 112 h 403"/>
                <a:gd name="T68" fmla="*/ 195 w 374"/>
                <a:gd name="T69" fmla="*/ 132 h 403"/>
                <a:gd name="T70" fmla="*/ 214 w 374"/>
                <a:gd name="T71" fmla="*/ 158 h 403"/>
                <a:gd name="T72" fmla="*/ 235 w 374"/>
                <a:gd name="T73" fmla="*/ 190 h 403"/>
                <a:gd name="T74" fmla="*/ 258 w 374"/>
                <a:gd name="T75" fmla="*/ 220 h 403"/>
                <a:gd name="T76" fmla="*/ 281 w 374"/>
                <a:gd name="T77" fmla="*/ 257 h 403"/>
                <a:gd name="T78" fmla="*/ 304 w 374"/>
                <a:gd name="T79" fmla="*/ 289 h 403"/>
                <a:gd name="T80" fmla="*/ 326 w 374"/>
                <a:gd name="T81" fmla="*/ 324 h 403"/>
                <a:gd name="T82" fmla="*/ 345 w 374"/>
                <a:gd name="T83" fmla="*/ 353 h 403"/>
                <a:gd name="T84" fmla="*/ 359 w 374"/>
                <a:gd name="T85" fmla="*/ 381 h 403"/>
                <a:gd name="T86" fmla="*/ 373 w 374"/>
                <a:gd name="T87" fmla="*/ 402 h 4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74"/>
                <a:gd name="T133" fmla="*/ 0 h 403"/>
                <a:gd name="T134" fmla="*/ 374 w 374"/>
                <a:gd name="T135" fmla="*/ 403 h 4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74" h="403">
                  <a:moveTo>
                    <a:pt x="227" y="309"/>
                  </a:moveTo>
                  <a:lnTo>
                    <a:pt x="212" y="298"/>
                  </a:lnTo>
                  <a:lnTo>
                    <a:pt x="198" y="287"/>
                  </a:lnTo>
                  <a:lnTo>
                    <a:pt x="180" y="275"/>
                  </a:lnTo>
                  <a:lnTo>
                    <a:pt x="163" y="264"/>
                  </a:lnTo>
                  <a:lnTo>
                    <a:pt x="147" y="250"/>
                  </a:lnTo>
                  <a:lnTo>
                    <a:pt x="128" y="238"/>
                  </a:lnTo>
                  <a:lnTo>
                    <a:pt x="111" y="222"/>
                  </a:lnTo>
                  <a:lnTo>
                    <a:pt x="96" y="208"/>
                  </a:lnTo>
                  <a:lnTo>
                    <a:pt x="79" y="191"/>
                  </a:lnTo>
                  <a:lnTo>
                    <a:pt x="67" y="174"/>
                  </a:lnTo>
                  <a:lnTo>
                    <a:pt x="56" y="158"/>
                  </a:lnTo>
                  <a:lnTo>
                    <a:pt x="46" y="139"/>
                  </a:lnTo>
                  <a:lnTo>
                    <a:pt x="35" y="121"/>
                  </a:lnTo>
                  <a:lnTo>
                    <a:pt x="27" y="103"/>
                  </a:lnTo>
                  <a:lnTo>
                    <a:pt x="18" y="84"/>
                  </a:lnTo>
                  <a:lnTo>
                    <a:pt x="12" y="65"/>
                  </a:lnTo>
                  <a:lnTo>
                    <a:pt x="7" y="48"/>
                  </a:lnTo>
                  <a:lnTo>
                    <a:pt x="3" y="31"/>
                  </a:lnTo>
                  <a:lnTo>
                    <a:pt x="2" y="15"/>
                  </a:lnTo>
                  <a:lnTo>
                    <a:pt x="0" y="0"/>
                  </a:lnTo>
                  <a:lnTo>
                    <a:pt x="3" y="2"/>
                  </a:lnTo>
                  <a:lnTo>
                    <a:pt x="14" y="6"/>
                  </a:lnTo>
                  <a:lnTo>
                    <a:pt x="28" y="13"/>
                  </a:lnTo>
                  <a:lnTo>
                    <a:pt x="50" y="20"/>
                  </a:lnTo>
                  <a:lnTo>
                    <a:pt x="71" y="34"/>
                  </a:lnTo>
                  <a:lnTo>
                    <a:pt x="96" y="46"/>
                  </a:lnTo>
                  <a:lnTo>
                    <a:pt x="119" y="61"/>
                  </a:lnTo>
                  <a:lnTo>
                    <a:pt x="143" y="77"/>
                  </a:lnTo>
                  <a:lnTo>
                    <a:pt x="161" y="94"/>
                  </a:lnTo>
                  <a:lnTo>
                    <a:pt x="179" y="112"/>
                  </a:lnTo>
                  <a:lnTo>
                    <a:pt x="195" y="132"/>
                  </a:lnTo>
                  <a:lnTo>
                    <a:pt x="214" y="158"/>
                  </a:lnTo>
                  <a:lnTo>
                    <a:pt x="235" y="190"/>
                  </a:lnTo>
                  <a:lnTo>
                    <a:pt x="258" y="220"/>
                  </a:lnTo>
                  <a:lnTo>
                    <a:pt x="281" y="257"/>
                  </a:lnTo>
                  <a:lnTo>
                    <a:pt x="304" y="289"/>
                  </a:lnTo>
                  <a:lnTo>
                    <a:pt x="326" y="324"/>
                  </a:lnTo>
                  <a:lnTo>
                    <a:pt x="345" y="353"/>
                  </a:lnTo>
                  <a:lnTo>
                    <a:pt x="359" y="381"/>
                  </a:lnTo>
                  <a:lnTo>
                    <a:pt x="373" y="402"/>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02" name="Freeform 239"/>
            <p:cNvSpPr>
              <a:spLocks/>
            </p:cNvSpPr>
            <p:nvPr/>
          </p:nvSpPr>
          <p:spPr bwMode="auto">
            <a:xfrm>
              <a:off x="2036" y="2497"/>
              <a:ext cx="205" cy="225"/>
            </a:xfrm>
            <a:custGeom>
              <a:avLst/>
              <a:gdLst>
                <a:gd name="T0" fmla="*/ 204 w 205"/>
                <a:gd name="T1" fmla="*/ 219 h 225"/>
                <a:gd name="T2" fmla="*/ 191 w 205"/>
                <a:gd name="T3" fmla="*/ 203 h 225"/>
                <a:gd name="T4" fmla="*/ 168 w 205"/>
                <a:gd name="T5" fmla="*/ 177 h 225"/>
                <a:gd name="T6" fmla="*/ 143 w 205"/>
                <a:gd name="T7" fmla="*/ 147 h 225"/>
                <a:gd name="T8" fmla="*/ 111 w 205"/>
                <a:gd name="T9" fmla="*/ 115 h 225"/>
                <a:gd name="T10" fmla="*/ 82 w 205"/>
                <a:gd name="T11" fmla="*/ 84 h 225"/>
                <a:gd name="T12" fmla="*/ 52 w 205"/>
                <a:gd name="T13" fmla="*/ 52 h 225"/>
                <a:gd name="T14" fmla="*/ 29 w 205"/>
                <a:gd name="T15" fmla="*/ 27 h 225"/>
                <a:gd name="T16" fmla="*/ 10 w 205"/>
                <a:gd name="T17" fmla="*/ 11 h 225"/>
                <a:gd name="T18" fmla="*/ 0 w 205"/>
                <a:gd name="T19" fmla="*/ 0 h 225"/>
                <a:gd name="T20" fmla="*/ 2 w 205"/>
                <a:gd name="T21" fmla="*/ 4 h 225"/>
                <a:gd name="T22" fmla="*/ 2 w 205"/>
                <a:gd name="T23" fmla="*/ 4 h 225"/>
                <a:gd name="T24" fmla="*/ 13 w 205"/>
                <a:gd name="T25" fmla="*/ 16 h 225"/>
                <a:gd name="T26" fmla="*/ 29 w 205"/>
                <a:gd name="T27" fmla="*/ 36 h 225"/>
                <a:gd name="T28" fmla="*/ 49 w 205"/>
                <a:gd name="T29" fmla="*/ 59 h 225"/>
                <a:gd name="T30" fmla="*/ 72 w 205"/>
                <a:gd name="T31" fmla="*/ 84 h 225"/>
                <a:gd name="T32" fmla="*/ 97 w 205"/>
                <a:gd name="T33" fmla="*/ 111 h 225"/>
                <a:gd name="T34" fmla="*/ 120 w 205"/>
                <a:gd name="T35" fmla="*/ 136 h 225"/>
                <a:gd name="T36" fmla="*/ 143 w 205"/>
                <a:gd name="T37" fmla="*/ 162 h 225"/>
                <a:gd name="T38" fmla="*/ 164 w 205"/>
                <a:gd name="T39" fmla="*/ 187 h 225"/>
                <a:gd name="T40" fmla="*/ 180 w 205"/>
                <a:gd name="T41" fmla="*/ 207 h 225"/>
                <a:gd name="T42" fmla="*/ 194 w 205"/>
                <a:gd name="T43" fmla="*/ 224 h 225"/>
                <a:gd name="T44" fmla="*/ 204 w 205"/>
                <a:gd name="T45" fmla="*/ 219 h 2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5"/>
                <a:gd name="T70" fmla="*/ 0 h 225"/>
                <a:gd name="T71" fmla="*/ 205 w 205"/>
                <a:gd name="T72" fmla="*/ 225 h 22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5" h="225">
                  <a:moveTo>
                    <a:pt x="204" y="219"/>
                  </a:moveTo>
                  <a:lnTo>
                    <a:pt x="191" y="203"/>
                  </a:lnTo>
                  <a:lnTo>
                    <a:pt x="168" y="177"/>
                  </a:lnTo>
                  <a:lnTo>
                    <a:pt x="143" y="147"/>
                  </a:lnTo>
                  <a:lnTo>
                    <a:pt x="111" y="115"/>
                  </a:lnTo>
                  <a:lnTo>
                    <a:pt x="82" y="84"/>
                  </a:lnTo>
                  <a:lnTo>
                    <a:pt x="52" y="52"/>
                  </a:lnTo>
                  <a:lnTo>
                    <a:pt x="29" y="27"/>
                  </a:lnTo>
                  <a:lnTo>
                    <a:pt x="10" y="11"/>
                  </a:lnTo>
                  <a:lnTo>
                    <a:pt x="0" y="0"/>
                  </a:lnTo>
                  <a:lnTo>
                    <a:pt x="2" y="4"/>
                  </a:lnTo>
                  <a:lnTo>
                    <a:pt x="13" y="16"/>
                  </a:lnTo>
                  <a:lnTo>
                    <a:pt x="29" y="36"/>
                  </a:lnTo>
                  <a:lnTo>
                    <a:pt x="49" y="59"/>
                  </a:lnTo>
                  <a:lnTo>
                    <a:pt x="72" y="84"/>
                  </a:lnTo>
                  <a:lnTo>
                    <a:pt x="97" y="111"/>
                  </a:lnTo>
                  <a:lnTo>
                    <a:pt x="120" y="136"/>
                  </a:lnTo>
                  <a:lnTo>
                    <a:pt x="143" y="162"/>
                  </a:lnTo>
                  <a:lnTo>
                    <a:pt x="164" y="187"/>
                  </a:lnTo>
                  <a:lnTo>
                    <a:pt x="180" y="207"/>
                  </a:lnTo>
                  <a:lnTo>
                    <a:pt x="194" y="224"/>
                  </a:lnTo>
                  <a:lnTo>
                    <a:pt x="204" y="219"/>
                  </a:lnTo>
                </a:path>
              </a:pathLst>
            </a:custGeom>
            <a:solidFill>
              <a:srgbClr val="7C6000"/>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03" name="Freeform 240"/>
            <p:cNvSpPr>
              <a:spLocks/>
            </p:cNvSpPr>
            <p:nvPr/>
          </p:nvSpPr>
          <p:spPr bwMode="auto">
            <a:xfrm>
              <a:off x="1991" y="2622"/>
              <a:ext cx="414" cy="277"/>
            </a:xfrm>
            <a:custGeom>
              <a:avLst/>
              <a:gdLst>
                <a:gd name="T0" fmla="*/ 413 w 414"/>
                <a:gd name="T1" fmla="*/ 227 h 277"/>
                <a:gd name="T2" fmla="*/ 395 w 414"/>
                <a:gd name="T3" fmla="*/ 210 h 277"/>
                <a:gd name="T4" fmla="*/ 374 w 414"/>
                <a:gd name="T5" fmla="*/ 191 h 277"/>
                <a:gd name="T6" fmla="*/ 353 w 414"/>
                <a:gd name="T7" fmla="*/ 172 h 277"/>
                <a:gd name="T8" fmla="*/ 328 w 414"/>
                <a:gd name="T9" fmla="*/ 153 h 277"/>
                <a:gd name="T10" fmla="*/ 305 w 414"/>
                <a:gd name="T11" fmla="*/ 134 h 277"/>
                <a:gd name="T12" fmla="*/ 282 w 414"/>
                <a:gd name="T13" fmla="*/ 115 h 277"/>
                <a:gd name="T14" fmla="*/ 259 w 414"/>
                <a:gd name="T15" fmla="*/ 98 h 277"/>
                <a:gd name="T16" fmla="*/ 238 w 414"/>
                <a:gd name="T17" fmla="*/ 82 h 277"/>
                <a:gd name="T18" fmla="*/ 218 w 414"/>
                <a:gd name="T19" fmla="*/ 69 h 277"/>
                <a:gd name="T20" fmla="*/ 204 w 414"/>
                <a:gd name="T21" fmla="*/ 57 h 277"/>
                <a:gd name="T22" fmla="*/ 204 w 414"/>
                <a:gd name="T23" fmla="*/ 57 h 277"/>
                <a:gd name="T24" fmla="*/ 190 w 414"/>
                <a:gd name="T25" fmla="*/ 46 h 277"/>
                <a:gd name="T26" fmla="*/ 170 w 414"/>
                <a:gd name="T27" fmla="*/ 37 h 277"/>
                <a:gd name="T28" fmla="*/ 147 w 414"/>
                <a:gd name="T29" fmla="*/ 29 h 277"/>
                <a:gd name="T30" fmla="*/ 126 w 414"/>
                <a:gd name="T31" fmla="*/ 23 h 277"/>
                <a:gd name="T32" fmla="*/ 101 w 414"/>
                <a:gd name="T33" fmla="*/ 16 h 277"/>
                <a:gd name="T34" fmla="*/ 77 w 414"/>
                <a:gd name="T35" fmla="*/ 9 h 277"/>
                <a:gd name="T36" fmla="*/ 54 w 414"/>
                <a:gd name="T37" fmla="*/ 6 h 277"/>
                <a:gd name="T38" fmla="*/ 34 w 414"/>
                <a:gd name="T39" fmla="*/ 4 h 277"/>
                <a:gd name="T40" fmla="*/ 15 w 414"/>
                <a:gd name="T41" fmla="*/ 2 h 277"/>
                <a:gd name="T42" fmla="*/ 0 w 414"/>
                <a:gd name="T43" fmla="*/ 0 h 277"/>
                <a:gd name="T44" fmla="*/ 0 w 414"/>
                <a:gd name="T45" fmla="*/ 0 h 277"/>
                <a:gd name="T46" fmla="*/ 2 w 414"/>
                <a:gd name="T47" fmla="*/ 4 h 277"/>
                <a:gd name="T48" fmla="*/ 4 w 414"/>
                <a:gd name="T49" fmla="*/ 8 h 277"/>
                <a:gd name="T50" fmla="*/ 10 w 414"/>
                <a:gd name="T51" fmla="*/ 16 h 277"/>
                <a:gd name="T52" fmla="*/ 18 w 414"/>
                <a:gd name="T53" fmla="*/ 29 h 277"/>
                <a:gd name="T54" fmla="*/ 29 w 414"/>
                <a:gd name="T55" fmla="*/ 41 h 277"/>
                <a:gd name="T56" fmla="*/ 40 w 414"/>
                <a:gd name="T57" fmla="*/ 58 h 277"/>
                <a:gd name="T58" fmla="*/ 50 w 414"/>
                <a:gd name="T59" fmla="*/ 73 h 277"/>
                <a:gd name="T60" fmla="*/ 63 w 414"/>
                <a:gd name="T61" fmla="*/ 90 h 277"/>
                <a:gd name="T62" fmla="*/ 75 w 414"/>
                <a:gd name="T63" fmla="*/ 106 h 277"/>
                <a:gd name="T64" fmla="*/ 88 w 414"/>
                <a:gd name="T65" fmla="*/ 124 h 277"/>
                <a:gd name="T66" fmla="*/ 88 w 414"/>
                <a:gd name="T67" fmla="*/ 124 h 277"/>
                <a:gd name="T68" fmla="*/ 101 w 414"/>
                <a:gd name="T69" fmla="*/ 140 h 277"/>
                <a:gd name="T70" fmla="*/ 116 w 414"/>
                <a:gd name="T71" fmla="*/ 157 h 277"/>
                <a:gd name="T72" fmla="*/ 132 w 414"/>
                <a:gd name="T73" fmla="*/ 174 h 277"/>
                <a:gd name="T74" fmla="*/ 149 w 414"/>
                <a:gd name="T75" fmla="*/ 191 h 277"/>
                <a:gd name="T76" fmla="*/ 168 w 414"/>
                <a:gd name="T77" fmla="*/ 207 h 277"/>
                <a:gd name="T78" fmla="*/ 187 w 414"/>
                <a:gd name="T79" fmla="*/ 225 h 277"/>
                <a:gd name="T80" fmla="*/ 206 w 414"/>
                <a:gd name="T81" fmla="*/ 239 h 277"/>
                <a:gd name="T82" fmla="*/ 227 w 414"/>
                <a:gd name="T83" fmla="*/ 254 h 277"/>
                <a:gd name="T84" fmla="*/ 248 w 414"/>
                <a:gd name="T85" fmla="*/ 267 h 277"/>
                <a:gd name="T86" fmla="*/ 271 w 414"/>
                <a:gd name="T87" fmla="*/ 276 h 277"/>
                <a:gd name="T88" fmla="*/ 413 w 414"/>
                <a:gd name="T89" fmla="*/ 227 h 2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4"/>
                <a:gd name="T136" fmla="*/ 0 h 277"/>
                <a:gd name="T137" fmla="*/ 414 w 414"/>
                <a:gd name="T138" fmla="*/ 277 h 27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4" h="277">
                  <a:moveTo>
                    <a:pt x="413" y="227"/>
                  </a:moveTo>
                  <a:lnTo>
                    <a:pt x="395" y="210"/>
                  </a:lnTo>
                  <a:lnTo>
                    <a:pt x="374" y="191"/>
                  </a:lnTo>
                  <a:lnTo>
                    <a:pt x="353" y="172"/>
                  </a:lnTo>
                  <a:lnTo>
                    <a:pt x="328" y="153"/>
                  </a:lnTo>
                  <a:lnTo>
                    <a:pt x="305" y="134"/>
                  </a:lnTo>
                  <a:lnTo>
                    <a:pt x="282" y="115"/>
                  </a:lnTo>
                  <a:lnTo>
                    <a:pt x="259" y="98"/>
                  </a:lnTo>
                  <a:lnTo>
                    <a:pt x="238" y="82"/>
                  </a:lnTo>
                  <a:lnTo>
                    <a:pt x="218" y="69"/>
                  </a:lnTo>
                  <a:lnTo>
                    <a:pt x="204" y="57"/>
                  </a:lnTo>
                  <a:lnTo>
                    <a:pt x="190" y="46"/>
                  </a:lnTo>
                  <a:lnTo>
                    <a:pt x="170" y="37"/>
                  </a:lnTo>
                  <a:lnTo>
                    <a:pt x="147" y="29"/>
                  </a:lnTo>
                  <a:lnTo>
                    <a:pt x="126" y="23"/>
                  </a:lnTo>
                  <a:lnTo>
                    <a:pt x="101" y="16"/>
                  </a:lnTo>
                  <a:lnTo>
                    <a:pt x="77" y="9"/>
                  </a:lnTo>
                  <a:lnTo>
                    <a:pt x="54" y="6"/>
                  </a:lnTo>
                  <a:lnTo>
                    <a:pt x="34" y="4"/>
                  </a:lnTo>
                  <a:lnTo>
                    <a:pt x="15" y="2"/>
                  </a:lnTo>
                  <a:lnTo>
                    <a:pt x="0" y="0"/>
                  </a:lnTo>
                  <a:lnTo>
                    <a:pt x="2" y="4"/>
                  </a:lnTo>
                  <a:lnTo>
                    <a:pt x="4" y="8"/>
                  </a:lnTo>
                  <a:lnTo>
                    <a:pt x="10" y="16"/>
                  </a:lnTo>
                  <a:lnTo>
                    <a:pt x="18" y="29"/>
                  </a:lnTo>
                  <a:lnTo>
                    <a:pt x="29" y="41"/>
                  </a:lnTo>
                  <a:lnTo>
                    <a:pt x="40" y="58"/>
                  </a:lnTo>
                  <a:lnTo>
                    <a:pt x="50" y="73"/>
                  </a:lnTo>
                  <a:lnTo>
                    <a:pt x="63" y="90"/>
                  </a:lnTo>
                  <a:lnTo>
                    <a:pt x="75" y="106"/>
                  </a:lnTo>
                  <a:lnTo>
                    <a:pt x="88" y="124"/>
                  </a:lnTo>
                  <a:lnTo>
                    <a:pt x="101" y="140"/>
                  </a:lnTo>
                  <a:lnTo>
                    <a:pt x="116" y="157"/>
                  </a:lnTo>
                  <a:lnTo>
                    <a:pt x="132" y="174"/>
                  </a:lnTo>
                  <a:lnTo>
                    <a:pt x="149" y="191"/>
                  </a:lnTo>
                  <a:lnTo>
                    <a:pt x="168" y="207"/>
                  </a:lnTo>
                  <a:lnTo>
                    <a:pt x="187" y="225"/>
                  </a:lnTo>
                  <a:lnTo>
                    <a:pt x="206" y="239"/>
                  </a:lnTo>
                  <a:lnTo>
                    <a:pt x="227" y="254"/>
                  </a:lnTo>
                  <a:lnTo>
                    <a:pt x="248" y="267"/>
                  </a:lnTo>
                  <a:lnTo>
                    <a:pt x="271" y="276"/>
                  </a:lnTo>
                  <a:lnTo>
                    <a:pt x="413" y="227"/>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04" name="Freeform 241"/>
            <p:cNvSpPr>
              <a:spLocks/>
            </p:cNvSpPr>
            <p:nvPr/>
          </p:nvSpPr>
          <p:spPr bwMode="auto">
            <a:xfrm>
              <a:off x="1991" y="2622"/>
              <a:ext cx="414" cy="277"/>
            </a:xfrm>
            <a:custGeom>
              <a:avLst/>
              <a:gdLst>
                <a:gd name="T0" fmla="*/ 413 w 414"/>
                <a:gd name="T1" fmla="*/ 227 h 277"/>
                <a:gd name="T2" fmla="*/ 395 w 414"/>
                <a:gd name="T3" fmla="*/ 210 h 277"/>
                <a:gd name="T4" fmla="*/ 374 w 414"/>
                <a:gd name="T5" fmla="*/ 191 h 277"/>
                <a:gd name="T6" fmla="*/ 353 w 414"/>
                <a:gd name="T7" fmla="*/ 172 h 277"/>
                <a:gd name="T8" fmla="*/ 328 w 414"/>
                <a:gd name="T9" fmla="*/ 153 h 277"/>
                <a:gd name="T10" fmla="*/ 305 w 414"/>
                <a:gd name="T11" fmla="*/ 134 h 277"/>
                <a:gd name="T12" fmla="*/ 282 w 414"/>
                <a:gd name="T13" fmla="*/ 115 h 277"/>
                <a:gd name="T14" fmla="*/ 259 w 414"/>
                <a:gd name="T15" fmla="*/ 98 h 277"/>
                <a:gd name="T16" fmla="*/ 238 w 414"/>
                <a:gd name="T17" fmla="*/ 82 h 277"/>
                <a:gd name="T18" fmla="*/ 218 w 414"/>
                <a:gd name="T19" fmla="*/ 69 h 277"/>
                <a:gd name="T20" fmla="*/ 204 w 414"/>
                <a:gd name="T21" fmla="*/ 57 h 277"/>
                <a:gd name="T22" fmla="*/ 204 w 414"/>
                <a:gd name="T23" fmla="*/ 57 h 277"/>
                <a:gd name="T24" fmla="*/ 190 w 414"/>
                <a:gd name="T25" fmla="*/ 46 h 277"/>
                <a:gd name="T26" fmla="*/ 170 w 414"/>
                <a:gd name="T27" fmla="*/ 37 h 277"/>
                <a:gd name="T28" fmla="*/ 147 w 414"/>
                <a:gd name="T29" fmla="*/ 29 h 277"/>
                <a:gd name="T30" fmla="*/ 126 w 414"/>
                <a:gd name="T31" fmla="*/ 23 h 277"/>
                <a:gd name="T32" fmla="*/ 101 w 414"/>
                <a:gd name="T33" fmla="*/ 16 h 277"/>
                <a:gd name="T34" fmla="*/ 77 w 414"/>
                <a:gd name="T35" fmla="*/ 9 h 277"/>
                <a:gd name="T36" fmla="*/ 54 w 414"/>
                <a:gd name="T37" fmla="*/ 6 h 277"/>
                <a:gd name="T38" fmla="*/ 34 w 414"/>
                <a:gd name="T39" fmla="*/ 4 h 277"/>
                <a:gd name="T40" fmla="*/ 15 w 414"/>
                <a:gd name="T41" fmla="*/ 2 h 277"/>
                <a:gd name="T42" fmla="*/ 0 w 414"/>
                <a:gd name="T43" fmla="*/ 0 h 277"/>
                <a:gd name="T44" fmla="*/ 0 w 414"/>
                <a:gd name="T45" fmla="*/ 0 h 277"/>
                <a:gd name="T46" fmla="*/ 2 w 414"/>
                <a:gd name="T47" fmla="*/ 4 h 277"/>
                <a:gd name="T48" fmla="*/ 4 w 414"/>
                <a:gd name="T49" fmla="*/ 8 h 277"/>
                <a:gd name="T50" fmla="*/ 10 w 414"/>
                <a:gd name="T51" fmla="*/ 16 h 277"/>
                <a:gd name="T52" fmla="*/ 18 w 414"/>
                <a:gd name="T53" fmla="*/ 29 h 277"/>
                <a:gd name="T54" fmla="*/ 29 w 414"/>
                <a:gd name="T55" fmla="*/ 41 h 277"/>
                <a:gd name="T56" fmla="*/ 40 w 414"/>
                <a:gd name="T57" fmla="*/ 58 h 277"/>
                <a:gd name="T58" fmla="*/ 50 w 414"/>
                <a:gd name="T59" fmla="*/ 73 h 277"/>
                <a:gd name="T60" fmla="*/ 63 w 414"/>
                <a:gd name="T61" fmla="*/ 90 h 277"/>
                <a:gd name="T62" fmla="*/ 75 w 414"/>
                <a:gd name="T63" fmla="*/ 106 h 277"/>
                <a:gd name="T64" fmla="*/ 88 w 414"/>
                <a:gd name="T65" fmla="*/ 124 h 277"/>
                <a:gd name="T66" fmla="*/ 88 w 414"/>
                <a:gd name="T67" fmla="*/ 124 h 277"/>
                <a:gd name="T68" fmla="*/ 101 w 414"/>
                <a:gd name="T69" fmla="*/ 140 h 277"/>
                <a:gd name="T70" fmla="*/ 116 w 414"/>
                <a:gd name="T71" fmla="*/ 157 h 277"/>
                <a:gd name="T72" fmla="*/ 132 w 414"/>
                <a:gd name="T73" fmla="*/ 174 h 277"/>
                <a:gd name="T74" fmla="*/ 149 w 414"/>
                <a:gd name="T75" fmla="*/ 191 h 277"/>
                <a:gd name="T76" fmla="*/ 168 w 414"/>
                <a:gd name="T77" fmla="*/ 207 h 277"/>
                <a:gd name="T78" fmla="*/ 187 w 414"/>
                <a:gd name="T79" fmla="*/ 225 h 277"/>
                <a:gd name="T80" fmla="*/ 206 w 414"/>
                <a:gd name="T81" fmla="*/ 239 h 277"/>
                <a:gd name="T82" fmla="*/ 227 w 414"/>
                <a:gd name="T83" fmla="*/ 254 h 277"/>
                <a:gd name="T84" fmla="*/ 248 w 414"/>
                <a:gd name="T85" fmla="*/ 267 h 277"/>
                <a:gd name="T86" fmla="*/ 271 w 414"/>
                <a:gd name="T87" fmla="*/ 276 h 2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14"/>
                <a:gd name="T133" fmla="*/ 0 h 277"/>
                <a:gd name="T134" fmla="*/ 414 w 414"/>
                <a:gd name="T135" fmla="*/ 277 h 27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14" h="277">
                  <a:moveTo>
                    <a:pt x="413" y="227"/>
                  </a:moveTo>
                  <a:lnTo>
                    <a:pt x="395" y="210"/>
                  </a:lnTo>
                  <a:lnTo>
                    <a:pt x="374" y="191"/>
                  </a:lnTo>
                  <a:lnTo>
                    <a:pt x="353" y="172"/>
                  </a:lnTo>
                  <a:lnTo>
                    <a:pt x="328" y="153"/>
                  </a:lnTo>
                  <a:lnTo>
                    <a:pt x="305" y="134"/>
                  </a:lnTo>
                  <a:lnTo>
                    <a:pt x="282" y="115"/>
                  </a:lnTo>
                  <a:lnTo>
                    <a:pt x="259" y="98"/>
                  </a:lnTo>
                  <a:lnTo>
                    <a:pt x="238" y="82"/>
                  </a:lnTo>
                  <a:lnTo>
                    <a:pt x="218" y="69"/>
                  </a:lnTo>
                  <a:lnTo>
                    <a:pt x="204" y="57"/>
                  </a:lnTo>
                  <a:lnTo>
                    <a:pt x="190" y="46"/>
                  </a:lnTo>
                  <a:lnTo>
                    <a:pt x="170" y="37"/>
                  </a:lnTo>
                  <a:lnTo>
                    <a:pt x="147" y="29"/>
                  </a:lnTo>
                  <a:lnTo>
                    <a:pt x="126" y="23"/>
                  </a:lnTo>
                  <a:lnTo>
                    <a:pt x="101" y="16"/>
                  </a:lnTo>
                  <a:lnTo>
                    <a:pt x="77" y="9"/>
                  </a:lnTo>
                  <a:lnTo>
                    <a:pt x="54" y="6"/>
                  </a:lnTo>
                  <a:lnTo>
                    <a:pt x="34" y="4"/>
                  </a:lnTo>
                  <a:lnTo>
                    <a:pt x="15" y="2"/>
                  </a:lnTo>
                  <a:lnTo>
                    <a:pt x="0" y="0"/>
                  </a:lnTo>
                  <a:lnTo>
                    <a:pt x="2" y="4"/>
                  </a:lnTo>
                  <a:lnTo>
                    <a:pt x="4" y="8"/>
                  </a:lnTo>
                  <a:lnTo>
                    <a:pt x="10" y="16"/>
                  </a:lnTo>
                  <a:lnTo>
                    <a:pt x="18" y="29"/>
                  </a:lnTo>
                  <a:lnTo>
                    <a:pt x="29" y="41"/>
                  </a:lnTo>
                  <a:lnTo>
                    <a:pt x="40" y="58"/>
                  </a:lnTo>
                  <a:lnTo>
                    <a:pt x="50" y="73"/>
                  </a:lnTo>
                  <a:lnTo>
                    <a:pt x="63" y="90"/>
                  </a:lnTo>
                  <a:lnTo>
                    <a:pt x="75" y="106"/>
                  </a:lnTo>
                  <a:lnTo>
                    <a:pt x="88" y="124"/>
                  </a:lnTo>
                  <a:lnTo>
                    <a:pt x="101" y="140"/>
                  </a:lnTo>
                  <a:lnTo>
                    <a:pt x="116" y="157"/>
                  </a:lnTo>
                  <a:lnTo>
                    <a:pt x="132" y="174"/>
                  </a:lnTo>
                  <a:lnTo>
                    <a:pt x="149" y="191"/>
                  </a:lnTo>
                  <a:lnTo>
                    <a:pt x="168" y="207"/>
                  </a:lnTo>
                  <a:lnTo>
                    <a:pt x="187" y="225"/>
                  </a:lnTo>
                  <a:lnTo>
                    <a:pt x="206" y="239"/>
                  </a:lnTo>
                  <a:lnTo>
                    <a:pt x="227" y="254"/>
                  </a:lnTo>
                  <a:lnTo>
                    <a:pt x="248" y="267"/>
                  </a:lnTo>
                  <a:lnTo>
                    <a:pt x="271" y="276"/>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05" name="Freeform 242"/>
            <p:cNvSpPr>
              <a:spLocks/>
            </p:cNvSpPr>
            <p:nvPr/>
          </p:nvSpPr>
          <p:spPr bwMode="auto">
            <a:xfrm>
              <a:off x="2061" y="2667"/>
              <a:ext cx="259" cy="182"/>
            </a:xfrm>
            <a:custGeom>
              <a:avLst/>
              <a:gdLst>
                <a:gd name="T0" fmla="*/ 255 w 259"/>
                <a:gd name="T1" fmla="*/ 181 h 182"/>
                <a:gd name="T2" fmla="*/ 243 w 259"/>
                <a:gd name="T3" fmla="*/ 176 h 182"/>
                <a:gd name="T4" fmla="*/ 230 w 259"/>
                <a:gd name="T5" fmla="*/ 172 h 182"/>
                <a:gd name="T6" fmla="*/ 218 w 259"/>
                <a:gd name="T7" fmla="*/ 163 h 182"/>
                <a:gd name="T8" fmla="*/ 203 w 259"/>
                <a:gd name="T9" fmla="*/ 159 h 182"/>
                <a:gd name="T10" fmla="*/ 188 w 259"/>
                <a:gd name="T11" fmla="*/ 151 h 182"/>
                <a:gd name="T12" fmla="*/ 174 w 259"/>
                <a:gd name="T13" fmla="*/ 142 h 182"/>
                <a:gd name="T14" fmla="*/ 161 w 259"/>
                <a:gd name="T15" fmla="*/ 133 h 182"/>
                <a:gd name="T16" fmla="*/ 147 w 259"/>
                <a:gd name="T17" fmla="*/ 126 h 182"/>
                <a:gd name="T18" fmla="*/ 133 w 259"/>
                <a:gd name="T19" fmla="*/ 117 h 182"/>
                <a:gd name="T20" fmla="*/ 121 w 259"/>
                <a:gd name="T21" fmla="*/ 107 h 182"/>
                <a:gd name="T22" fmla="*/ 121 w 259"/>
                <a:gd name="T23" fmla="*/ 107 h 182"/>
                <a:gd name="T24" fmla="*/ 110 w 259"/>
                <a:gd name="T25" fmla="*/ 96 h 182"/>
                <a:gd name="T26" fmla="*/ 98 w 259"/>
                <a:gd name="T27" fmla="*/ 85 h 182"/>
                <a:gd name="T28" fmla="*/ 85 w 259"/>
                <a:gd name="T29" fmla="*/ 73 h 182"/>
                <a:gd name="T30" fmla="*/ 73 w 259"/>
                <a:gd name="T31" fmla="*/ 60 h 182"/>
                <a:gd name="T32" fmla="*/ 60 w 259"/>
                <a:gd name="T33" fmla="*/ 50 h 182"/>
                <a:gd name="T34" fmla="*/ 48 w 259"/>
                <a:gd name="T35" fmla="*/ 37 h 182"/>
                <a:gd name="T36" fmla="*/ 35 w 259"/>
                <a:gd name="T37" fmla="*/ 27 h 182"/>
                <a:gd name="T38" fmla="*/ 25 w 259"/>
                <a:gd name="T39" fmla="*/ 18 h 182"/>
                <a:gd name="T40" fmla="*/ 12 w 259"/>
                <a:gd name="T41" fmla="*/ 8 h 182"/>
                <a:gd name="T42" fmla="*/ 0 w 259"/>
                <a:gd name="T43" fmla="*/ 0 h 182"/>
                <a:gd name="T44" fmla="*/ 0 w 259"/>
                <a:gd name="T45" fmla="*/ 0 h 182"/>
                <a:gd name="T46" fmla="*/ 12 w 259"/>
                <a:gd name="T47" fmla="*/ 8 h 182"/>
                <a:gd name="T48" fmla="*/ 25 w 259"/>
                <a:gd name="T49" fmla="*/ 16 h 182"/>
                <a:gd name="T50" fmla="*/ 37 w 259"/>
                <a:gd name="T51" fmla="*/ 25 h 182"/>
                <a:gd name="T52" fmla="*/ 50 w 259"/>
                <a:gd name="T53" fmla="*/ 36 h 182"/>
                <a:gd name="T54" fmla="*/ 62 w 259"/>
                <a:gd name="T55" fmla="*/ 43 h 182"/>
                <a:gd name="T56" fmla="*/ 74 w 259"/>
                <a:gd name="T57" fmla="*/ 54 h 182"/>
                <a:gd name="T58" fmla="*/ 87 w 259"/>
                <a:gd name="T59" fmla="*/ 64 h 182"/>
                <a:gd name="T60" fmla="*/ 99 w 259"/>
                <a:gd name="T61" fmla="*/ 75 h 182"/>
                <a:gd name="T62" fmla="*/ 113 w 259"/>
                <a:gd name="T63" fmla="*/ 85 h 182"/>
                <a:gd name="T64" fmla="*/ 125 w 259"/>
                <a:gd name="T65" fmla="*/ 96 h 182"/>
                <a:gd name="T66" fmla="*/ 125 w 259"/>
                <a:gd name="T67" fmla="*/ 96 h 182"/>
                <a:gd name="T68" fmla="*/ 136 w 259"/>
                <a:gd name="T69" fmla="*/ 105 h 182"/>
                <a:gd name="T70" fmla="*/ 149 w 259"/>
                <a:gd name="T71" fmla="*/ 115 h 182"/>
                <a:gd name="T72" fmla="*/ 163 w 259"/>
                <a:gd name="T73" fmla="*/ 123 h 182"/>
                <a:gd name="T74" fmla="*/ 177 w 259"/>
                <a:gd name="T75" fmla="*/ 132 h 182"/>
                <a:gd name="T76" fmla="*/ 193 w 259"/>
                <a:gd name="T77" fmla="*/ 140 h 182"/>
                <a:gd name="T78" fmla="*/ 207 w 259"/>
                <a:gd name="T79" fmla="*/ 146 h 182"/>
                <a:gd name="T80" fmla="*/ 222 w 259"/>
                <a:gd name="T81" fmla="*/ 153 h 182"/>
                <a:gd name="T82" fmla="*/ 234 w 259"/>
                <a:gd name="T83" fmla="*/ 159 h 182"/>
                <a:gd name="T84" fmla="*/ 248 w 259"/>
                <a:gd name="T85" fmla="*/ 165 h 182"/>
                <a:gd name="T86" fmla="*/ 258 w 259"/>
                <a:gd name="T87" fmla="*/ 170 h 182"/>
                <a:gd name="T88" fmla="*/ 255 w 259"/>
                <a:gd name="T89" fmla="*/ 181 h 1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59"/>
                <a:gd name="T136" fmla="*/ 0 h 182"/>
                <a:gd name="T137" fmla="*/ 259 w 259"/>
                <a:gd name="T138" fmla="*/ 182 h 18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59" h="182">
                  <a:moveTo>
                    <a:pt x="255" y="181"/>
                  </a:moveTo>
                  <a:lnTo>
                    <a:pt x="243" y="176"/>
                  </a:lnTo>
                  <a:lnTo>
                    <a:pt x="230" y="172"/>
                  </a:lnTo>
                  <a:lnTo>
                    <a:pt x="218" y="163"/>
                  </a:lnTo>
                  <a:lnTo>
                    <a:pt x="203" y="159"/>
                  </a:lnTo>
                  <a:lnTo>
                    <a:pt x="188" y="151"/>
                  </a:lnTo>
                  <a:lnTo>
                    <a:pt x="174" y="142"/>
                  </a:lnTo>
                  <a:lnTo>
                    <a:pt x="161" y="133"/>
                  </a:lnTo>
                  <a:lnTo>
                    <a:pt x="147" y="126"/>
                  </a:lnTo>
                  <a:lnTo>
                    <a:pt x="133" y="117"/>
                  </a:lnTo>
                  <a:lnTo>
                    <a:pt x="121" y="107"/>
                  </a:lnTo>
                  <a:lnTo>
                    <a:pt x="110" y="96"/>
                  </a:lnTo>
                  <a:lnTo>
                    <a:pt x="98" y="85"/>
                  </a:lnTo>
                  <a:lnTo>
                    <a:pt x="85" y="73"/>
                  </a:lnTo>
                  <a:lnTo>
                    <a:pt x="73" y="60"/>
                  </a:lnTo>
                  <a:lnTo>
                    <a:pt x="60" y="50"/>
                  </a:lnTo>
                  <a:lnTo>
                    <a:pt x="48" y="37"/>
                  </a:lnTo>
                  <a:lnTo>
                    <a:pt x="35" y="27"/>
                  </a:lnTo>
                  <a:lnTo>
                    <a:pt x="25" y="18"/>
                  </a:lnTo>
                  <a:lnTo>
                    <a:pt x="12" y="8"/>
                  </a:lnTo>
                  <a:lnTo>
                    <a:pt x="0" y="0"/>
                  </a:lnTo>
                  <a:lnTo>
                    <a:pt x="12" y="8"/>
                  </a:lnTo>
                  <a:lnTo>
                    <a:pt x="25" y="16"/>
                  </a:lnTo>
                  <a:lnTo>
                    <a:pt x="37" y="25"/>
                  </a:lnTo>
                  <a:lnTo>
                    <a:pt x="50" y="36"/>
                  </a:lnTo>
                  <a:lnTo>
                    <a:pt x="62" y="43"/>
                  </a:lnTo>
                  <a:lnTo>
                    <a:pt x="74" y="54"/>
                  </a:lnTo>
                  <a:lnTo>
                    <a:pt x="87" y="64"/>
                  </a:lnTo>
                  <a:lnTo>
                    <a:pt x="99" y="75"/>
                  </a:lnTo>
                  <a:lnTo>
                    <a:pt x="113" y="85"/>
                  </a:lnTo>
                  <a:lnTo>
                    <a:pt x="125" y="96"/>
                  </a:lnTo>
                  <a:lnTo>
                    <a:pt x="136" y="105"/>
                  </a:lnTo>
                  <a:lnTo>
                    <a:pt x="149" y="115"/>
                  </a:lnTo>
                  <a:lnTo>
                    <a:pt x="163" y="123"/>
                  </a:lnTo>
                  <a:lnTo>
                    <a:pt x="177" y="132"/>
                  </a:lnTo>
                  <a:lnTo>
                    <a:pt x="193" y="140"/>
                  </a:lnTo>
                  <a:lnTo>
                    <a:pt x="207" y="146"/>
                  </a:lnTo>
                  <a:lnTo>
                    <a:pt x="222" y="153"/>
                  </a:lnTo>
                  <a:lnTo>
                    <a:pt x="234" y="159"/>
                  </a:lnTo>
                  <a:lnTo>
                    <a:pt x="248" y="165"/>
                  </a:lnTo>
                  <a:lnTo>
                    <a:pt x="258" y="170"/>
                  </a:lnTo>
                  <a:lnTo>
                    <a:pt x="255" y="181"/>
                  </a:lnTo>
                </a:path>
              </a:pathLst>
            </a:custGeom>
            <a:solidFill>
              <a:srgbClr val="7C6000"/>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06" name="Freeform 243"/>
            <p:cNvSpPr>
              <a:spLocks/>
            </p:cNvSpPr>
            <p:nvPr/>
          </p:nvSpPr>
          <p:spPr bwMode="auto">
            <a:xfrm>
              <a:off x="2172" y="2825"/>
              <a:ext cx="317" cy="193"/>
            </a:xfrm>
            <a:custGeom>
              <a:avLst/>
              <a:gdLst>
                <a:gd name="T0" fmla="*/ 267 w 317"/>
                <a:gd name="T1" fmla="*/ 71 h 193"/>
                <a:gd name="T2" fmla="*/ 251 w 317"/>
                <a:gd name="T3" fmla="*/ 58 h 193"/>
                <a:gd name="T4" fmla="*/ 230 w 317"/>
                <a:gd name="T5" fmla="*/ 46 h 193"/>
                <a:gd name="T6" fmla="*/ 209 w 317"/>
                <a:gd name="T7" fmla="*/ 33 h 193"/>
                <a:gd name="T8" fmla="*/ 183 w 317"/>
                <a:gd name="T9" fmla="*/ 23 h 193"/>
                <a:gd name="T10" fmla="*/ 156 w 317"/>
                <a:gd name="T11" fmla="*/ 14 h 193"/>
                <a:gd name="T12" fmla="*/ 126 w 317"/>
                <a:gd name="T13" fmla="*/ 5 h 193"/>
                <a:gd name="T14" fmla="*/ 96 w 317"/>
                <a:gd name="T15" fmla="*/ 1 h 193"/>
                <a:gd name="T16" fmla="*/ 64 w 317"/>
                <a:gd name="T17" fmla="*/ 0 h 193"/>
                <a:gd name="T18" fmla="*/ 34 w 317"/>
                <a:gd name="T19" fmla="*/ 0 h 193"/>
                <a:gd name="T20" fmla="*/ 0 w 317"/>
                <a:gd name="T21" fmla="*/ 5 h 193"/>
                <a:gd name="T22" fmla="*/ 0 w 317"/>
                <a:gd name="T23" fmla="*/ 5 h 193"/>
                <a:gd name="T24" fmla="*/ 0 w 317"/>
                <a:gd name="T25" fmla="*/ 7 h 193"/>
                <a:gd name="T26" fmla="*/ 6 w 317"/>
                <a:gd name="T27" fmla="*/ 16 h 193"/>
                <a:gd name="T28" fmla="*/ 14 w 317"/>
                <a:gd name="T29" fmla="*/ 28 h 193"/>
                <a:gd name="T30" fmla="*/ 25 w 317"/>
                <a:gd name="T31" fmla="*/ 46 h 193"/>
                <a:gd name="T32" fmla="*/ 38 w 317"/>
                <a:gd name="T33" fmla="*/ 65 h 193"/>
                <a:gd name="T34" fmla="*/ 52 w 317"/>
                <a:gd name="T35" fmla="*/ 83 h 193"/>
                <a:gd name="T36" fmla="*/ 67 w 317"/>
                <a:gd name="T37" fmla="*/ 100 h 193"/>
                <a:gd name="T38" fmla="*/ 84 w 317"/>
                <a:gd name="T39" fmla="*/ 118 h 193"/>
                <a:gd name="T40" fmla="*/ 101 w 317"/>
                <a:gd name="T41" fmla="*/ 132 h 193"/>
                <a:gd name="T42" fmla="*/ 117 w 317"/>
                <a:gd name="T43" fmla="*/ 143 h 193"/>
                <a:gd name="T44" fmla="*/ 117 w 317"/>
                <a:gd name="T45" fmla="*/ 143 h 193"/>
                <a:gd name="T46" fmla="*/ 135 w 317"/>
                <a:gd name="T47" fmla="*/ 151 h 193"/>
                <a:gd name="T48" fmla="*/ 154 w 317"/>
                <a:gd name="T49" fmla="*/ 157 h 193"/>
                <a:gd name="T50" fmla="*/ 175 w 317"/>
                <a:gd name="T51" fmla="*/ 166 h 193"/>
                <a:gd name="T52" fmla="*/ 193 w 317"/>
                <a:gd name="T53" fmla="*/ 172 h 193"/>
                <a:gd name="T54" fmla="*/ 214 w 317"/>
                <a:gd name="T55" fmla="*/ 178 h 193"/>
                <a:gd name="T56" fmla="*/ 236 w 317"/>
                <a:gd name="T57" fmla="*/ 183 h 193"/>
                <a:gd name="T58" fmla="*/ 257 w 317"/>
                <a:gd name="T59" fmla="*/ 187 h 193"/>
                <a:gd name="T60" fmla="*/ 276 w 317"/>
                <a:gd name="T61" fmla="*/ 192 h 193"/>
                <a:gd name="T62" fmla="*/ 297 w 317"/>
                <a:gd name="T63" fmla="*/ 192 h 193"/>
                <a:gd name="T64" fmla="*/ 316 w 317"/>
                <a:gd name="T65" fmla="*/ 192 h 193"/>
                <a:gd name="T66" fmla="*/ 267 w 317"/>
                <a:gd name="T67" fmla="*/ 71 h 1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7"/>
                <a:gd name="T103" fmla="*/ 0 h 193"/>
                <a:gd name="T104" fmla="*/ 317 w 317"/>
                <a:gd name="T105" fmla="*/ 193 h 1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7" h="193">
                  <a:moveTo>
                    <a:pt x="267" y="71"/>
                  </a:moveTo>
                  <a:lnTo>
                    <a:pt x="251" y="58"/>
                  </a:lnTo>
                  <a:lnTo>
                    <a:pt x="230" y="46"/>
                  </a:lnTo>
                  <a:lnTo>
                    <a:pt x="209" y="33"/>
                  </a:lnTo>
                  <a:lnTo>
                    <a:pt x="183" y="23"/>
                  </a:lnTo>
                  <a:lnTo>
                    <a:pt x="156" y="14"/>
                  </a:lnTo>
                  <a:lnTo>
                    <a:pt x="126" y="5"/>
                  </a:lnTo>
                  <a:lnTo>
                    <a:pt x="96" y="1"/>
                  </a:lnTo>
                  <a:lnTo>
                    <a:pt x="64" y="0"/>
                  </a:lnTo>
                  <a:lnTo>
                    <a:pt x="34" y="0"/>
                  </a:lnTo>
                  <a:lnTo>
                    <a:pt x="0" y="5"/>
                  </a:lnTo>
                  <a:lnTo>
                    <a:pt x="0" y="7"/>
                  </a:lnTo>
                  <a:lnTo>
                    <a:pt x="6" y="16"/>
                  </a:lnTo>
                  <a:lnTo>
                    <a:pt x="14" y="28"/>
                  </a:lnTo>
                  <a:lnTo>
                    <a:pt x="25" y="46"/>
                  </a:lnTo>
                  <a:lnTo>
                    <a:pt x="38" y="65"/>
                  </a:lnTo>
                  <a:lnTo>
                    <a:pt x="52" y="83"/>
                  </a:lnTo>
                  <a:lnTo>
                    <a:pt x="67" y="100"/>
                  </a:lnTo>
                  <a:lnTo>
                    <a:pt x="84" y="118"/>
                  </a:lnTo>
                  <a:lnTo>
                    <a:pt x="101" y="132"/>
                  </a:lnTo>
                  <a:lnTo>
                    <a:pt x="117" y="143"/>
                  </a:lnTo>
                  <a:lnTo>
                    <a:pt x="135" y="151"/>
                  </a:lnTo>
                  <a:lnTo>
                    <a:pt x="154" y="157"/>
                  </a:lnTo>
                  <a:lnTo>
                    <a:pt x="175" y="166"/>
                  </a:lnTo>
                  <a:lnTo>
                    <a:pt x="193" y="172"/>
                  </a:lnTo>
                  <a:lnTo>
                    <a:pt x="214" y="178"/>
                  </a:lnTo>
                  <a:lnTo>
                    <a:pt x="236" y="183"/>
                  </a:lnTo>
                  <a:lnTo>
                    <a:pt x="257" y="187"/>
                  </a:lnTo>
                  <a:lnTo>
                    <a:pt x="276" y="192"/>
                  </a:lnTo>
                  <a:lnTo>
                    <a:pt x="297" y="192"/>
                  </a:lnTo>
                  <a:lnTo>
                    <a:pt x="316" y="192"/>
                  </a:lnTo>
                  <a:lnTo>
                    <a:pt x="267" y="71"/>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07" name="Freeform 244"/>
            <p:cNvSpPr>
              <a:spLocks/>
            </p:cNvSpPr>
            <p:nvPr/>
          </p:nvSpPr>
          <p:spPr bwMode="auto">
            <a:xfrm>
              <a:off x="2172" y="2825"/>
              <a:ext cx="317" cy="193"/>
            </a:xfrm>
            <a:custGeom>
              <a:avLst/>
              <a:gdLst>
                <a:gd name="T0" fmla="*/ 267 w 317"/>
                <a:gd name="T1" fmla="*/ 71 h 193"/>
                <a:gd name="T2" fmla="*/ 251 w 317"/>
                <a:gd name="T3" fmla="*/ 58 h 193"/>
                <a:gd name="T4" fmla="*/ 230 w 317"/>
                <a:gd name="T5" fmla="*/ 46 h 193"/>
                <a:gd name="T6" fmla="*/ 209 w 317"/>
                <a:gd name="T7" fmla="*/ 33 h 193"/>
                <a:gd name="T8" fmla="*/ 183 w 317"/>
                <a:gd name="T9" fmla="*/ 23 h 193"/>
                <a:gd name="T10" fmla="*/ 156 w 317"/>
                <a:gd name="T11" fmla="*/ 14 h 193"/>
                <a:gd name="T12" fmla="*/ 126 w 317"/>
                <a:gd name="T13" fmla="*/ 5 h 193"/>
                <a:gd name="T14" fmla="*/ 96 w 317"/>
                <a:gd name="T15" fmla="*/ 1 h 193"/>
                <a:gd name="T16" fmla="*/ 64 w 317"/>
                <a:gd name="T17" fmla="*/ 0 h 193"/>
                <a:gd name="T18" fmla="*/ 34 w 317"/>
                <a:gd name="T19" fmla="*/ 0 h 193"/>
                <a:gd name="T20" fmla="*/ 0 w 317"/>
                <a:gd name="T21" fmla="*/ 5 h 193"/>
                <a:gd name="T22" fmla="*/ 0 w 317"/>
                <a:gd name="T23" fmla="*/ 5 h 193"/>
                <a:gd name="T24" fmla="*/ 0 w 317"/>
                <a:gd name="T25" fmla="*/ 7 h 193"/>
                <a:gd name="T26" fmla="*/ 6 w 317"/>
                <a:gd name="T27" fmla="*/ 16 h 193"/>
                <a:gd name="T28" fmla="*/ 14 w 317"/>
                <a:gd name="T29" fmla="*/ 28 h 193"/>
                <a:gd name="T30" fmla="*/ 25 w 317"/>
                <a:gd name="T31" fmla="*/ 46 h 193"/>
                <a:gd name="T32" fmla="*/ 38 w 317"/>
                <a:gd name="T33" fmla="*/ 65 h 193"/>
                <a:gd name="T34" fmla="*/ 52 w 317"/>
                <a:gd name="T35" fmla="*/ 83 h 193"/>
                <a:gd name="T36" fmla="*/ 67 w 317"/>
                <a:gd name="T37" fmla="*/ 100 h 193"/>
                <a:gd name="T38" fmla="*/ 84 w 317"/>
                <a:gd name="T39" fmla="*/ 118 h 193"/>
                <a:gd name="T40" fmla="*/ 101 w 317"/>
                <a:gd name="T41" fmla="*/ 132 h 193"/>
                <a:gd name="T42" fmla="*/ 117 w 317"/>
                <a:gd name="T43" fmla="*/ 143 h 193"/>
                <a:gd name="T44" fmla="*/ 117 w 317"/>
                <a:gd name="T45" fmla="*/ 143 h 193"/>
                <a:gd name="T46" fmla="*/ 135 w 317"/>
                <a:gd name="T47" fmla="*/ 151 h 193"/>
                <a:gd name="T48" fmla="*/ 154 w 317"/>
                <a:gd name="T49" fmla="*/ 157 h 193"/>
                <a:gd name="T50" fmla="*/ 175 w 317"/>
                <a:gd name="T51" fmla="*/ 166 h 193"/>
                <a:gd name="T52" fmla="*/ 193 w 317"/>
                <a:gd name="T53" fmla="*/ 172 h 193"/>
                <a:gd name="T54" fmla="*/ 214 w 317"/>
                <a:gd name="T55" fmla="*/ 178 h 193"/>
                <a:gd name="T56" fmla="*/ 236 w 317"/>
                <a:gd name="T57" fmla="*/ 183 h 193"/>
                <a:gd name="T58" fmla="*/ 257 w 317"/>
                <a:gd name="T59" fmla="*/ 187 h 193"/>
                <a:gd name="T60" fmla="*/ 276 w 317"/>
                <a:gd name="T61" fmla="*/ 192 h 193"/>
                <a:gd name="T62" fmla="*/ 297 w 317"/>
                <a:gd name="T63" fmla="*/ 192 h 193"/>
                <a:gd name="T64" fmla="*/ 316 w 317"/>
                <a:gd name="T65" fmla="*/ 192 h 1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7"/>
                <a:gd name="T100" fmla="*/ 0 h 193"/>
                <a:gd name="T101" fmla="*/ 317 w 317"/>
                <a:gd name="T102" fmla="*/ 193 h 1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7" h="193">
                  <a:moveTo>
                    <a:pt x="267" y="71"/>
                  </a:moveTo>
                  <a:lnTo>
                    <a:pt x="251" y="58"/>
                  </a:lnTo>
                  <a:lnTo>
                    <a:pt x="230" y="46"/>
                  </a:lnTo>
                  <a:lnTo>
                    <a:pt x="209" y="33"/>
                  </a:lnTo>
                  <a:lnTo>
                    <a:pt x="183" y="23"/>
                  </a:lnTo>
                  <a:lnTo>
                    <a:pt x="156" y="14"/>
                  </a:lnTo>
                  <a:lnTo>
                    <a:pt x="126" y="5"/>
                  </a:lnTo>
                  <a:lnTo>
                    <a:pt x="96" y="1"/>
                  </a:lnTo>
                  <a:lnTo>
                    <a:pt x="64" y="0"/>
                  </a:lnTo>
                  <a:lnTo>
                    <a:pt x="34" y="0"/>
                  </a:lnTo>
                  <a:lnTo>
                    <a:pt x="0" y="5"/>
                  </a:lnTo>
                  <a:lnTo>
                    <a:pt x="0" y="7"/>
                  </a:lnTo>
                  <a:lnTo>
                    <a:pt x="6" y="16"/>
                  </a:lnTo>
                  <a:lnTo>
                    <a:pt x="14" y="28"/>
                  </a:lnTo>
                  <a:lnTo>
                    <a:pt x="25" y="46"/>
                  </a:lnTo>
                  <a:lnTo>
                    <a:pt x="38" y="65"/>
                  </a:lnTo>
                  <a:lnTo>
                    <a:pt x="52" y="83"/>
                  </a:lnTo>
                  <a:lnTo>
                    <a:pt x="67" y="100"/>
                  </a:lnTo>
                  <a:lnTo>
                    <a:pt x="84" y="118"/>
                  </a:lnTo>
                  <a:lnTo>
                    <a:pt x="101" y="132"/>
                  </a:lnTo>
                  <a:lnTo>
                    <a:pt x="117" y="143"/>
                  </a:lnTo>
                  <a:lnTo>
                    <a:pt x="135" y="151"/>
                  </a:lnTo>
                  <a:lnTo>
                    <a:pt x="154" y="157"/>
                  </a:lnTo>
                  <a:lnTo>
                    <a:pt x="175" y="166"/>
                  </a:lnTo>
                  <a:lnTo>
                    <a:pt x="193" y="172"/>
                  </a:lnTo>
                  <a:lnTo>
                    <a:pt x="214" y="178"/>
                  </a:lnTo>
                  <a:lnTo>
                    <a:pt x="236" y="183"/>
                  </a:lnTo>
                  <a:lnTo>
                    <a:pt x="257" y="187"/>
                  </a:lnTo>
                  <a:lnTo>
                    <a:pt x="276" y="192"/>
                  </a:lnTo>
                  <a:lnTo>
                    <a:pt x="297" y="192"/>
                  </a:lnTo>
                  <a:lnTo>
                    <a:pt x="316" y="192"/>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08" name="Freeform 245"/>
            <p:cNvSpPr>
              <a:spLocks/>
            </p:cNvSpPr>
            <p:nvPr/>
          </p:nvSpPr>
          <p:spPr bwMode="auto">
            <a:xfrm>
              <a:off x="2244" y="2858"/>
              <a:ext cx="219" cy="96"/>
            </a:xfrm>
            <a:custGeom>
              <a:avLst/>
              <a:gdLst>
                <a:gd name="T0" fmla="*/ 218 w 219"/>
                <a:gd name="T1" fmla="*/ 85 h 96"/>
                <a:gd name="T2" fmla="*/ 187 w 219"/>
                <a:gd name="T3" fmla="*/ 76 h 96"/>
                <a:gd name="T4" fmla="*/ 159 w 219"/>
                <a:gd name="T5" fmla="*/ 67 h 96"/>
                <a:gd name="T6" fmla="*/ 132 w 219"/>
                <a:gd name="T7" fmla="*/ 59 h 96"/>
                <a:gd name="T8" fmla="*/ 107 w 219"/>
                <a:gd name="T9" fmla="*/ 48 h 96"/>
                <a:gd name="T10" fmla="*/ 86 w 219"/>
                <a:gd name="T11" fmla="*/ 40 h 96"/>
                <a:gd name="T12" fmla="*/ 63 w 219"/>
                <a:gd name="T13" fmla="*/ 32 h 96"/>
                <a:gd name="T14" fmla="*/ 43 w 219"/>
                <a:gd name="T15" fmla="*/ 23 h 96"/>
                <a:gd name="T16" fmla="*/ 27 w 219"/>
                <a:gd name="T17" fmla="*/ 15 h 96"/>
                <a:gd name="T18" fmla="*/ 13 w 219"/>
                <a:gd name="T19" fmla="*/ 6 h 96"/>
                <a:gd name="T20" fmla="*/ 0 w 219"/>
                <a:gd name="T21" fmla="*/ 0 h 96"/>
                <a:gd name="T22" fmla="*/ 0 w 219"/>
                <a:gd name="T23" fmla="*/ 0 h 96"/>
                <a:gd name="T24" fmla="*/ 13 w 219"/>
                <a:gd name="T25" fmla="*/ 6 h 96"/>
                <a:gd name="T26" fmla="*/ 27 w 219"/>
                <a:gd name="T27" fmla="*/ 15 h 96"/>
                <a:gd name="T28" fmla="*/ 43 w 219"/>
                <a:gd name="T29" fmla="*/ 25 h 96"/>
                <a:gd name="T30" fmla="*/ 63 w 219"/>
                <a:gd name="T31" fmla="*/ 36 h 96"/>
                <a:gd name="T32" fmla="*/ 84 w 219"/>
                <a:gd name="T33" fmla="*/ 46 h 96"/>
                <a:gd name="T34" fmla="*/ 105 w 219"/>
                <a:gd name="T35" fmla="*/ 57 h 96"/>
                <a:gd name="T36" fmla="*/ 130 w 219"/>
                <a:gd name="T37" fmla="*/ 67 h 96"/>
                <a:gd name="T38" fmla="*/ 155 w 219"/>
                <a:gd name="T39" fmla="*/ 76 h 96"/>
                <a:gd name="T40" fmla="*/ 182 w 219"/>
                <a:gd name="T41" fmla="*/ 87 h 96"/>
                <a:gd name="T42" fmla="*/ 214 w 219"/>
                <a:gd name="T43" fmla="*/ 95 h 96"/>
                <a:gd name="T44" fmla="*/ 218 w 219"/>
                <a:gd name="T45" fmla="*/ 85 h 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9"/>
                <a:gd name="T70" fmla="*/ 0 h 96"/>
                <a:gd name="T71" fmla="*/ 219 w 219"/>
                <a:gd name="T72" fmla="*/ 96 h 9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9" h="96">
                  <a:moveTo>
                    <a:pt x="218" y="85"/>
                  </a:moveTo>
                  <a:lnTo>
                    <a:pt x="187" y="76"/>
                  </a:lnTo>
                  <a:lnTo>
                    <a:pt x="159" y="67"/>
                  </a:lnTo>
                  <a:lnTo>
                    <a:pt x="132" y="59"/>
                  </a:lnTo>
                  <a:lnTo>
                    <a:pt x="107" y="48"/>
                  </a:lnTo>
                  <a:lnTo>
                    <a:pt x="86" y="40"/>
                  </a:lnTo>
                  <a:lnTo>
                    <a:pt x="63" y="32"/>
                  </a:lnTo>
                  <a:lnTo>
                    <a:pt x="43" y="23"/>
                  </a:lnTo>
                  <a:lnTo>
                    <a:pt x="27" y="15"/>
                  </a:lnTo>
                  <a:lnTo>
                    <a:pt x="13" y="6"/>
                  </a:lnTo>
                  <a:lnTo>
                    <a:pt x="0" y="0"/>
                  </a:lnTo>
                  <a:lnTo>
                    <a:pt x="13" y="6"/>
                  </a:lnTo>
                  <a:lnTo>
                    <a:pt x="27" y="15"/>
                  </a:lnTo>
                  <a:lnTo>
                    <a:pt x="43" y="25"/>
                  </a:lnTo>
                  <a:lnTo>
                    <a:pt x="63" y="36"/>
                  </a:lnTo>
                  <a:lnTo>
                    <a:pt x="84" y="46"/>
                  </a:lnTo>
                  <a:lnTo>
                    <a:pt x="105" y="57"/>
                  </a:lnTo>
                  <a:lnTo>
                    <a:pt x="130" y="67"/>
                  </a:lnTo>
                  <a:lnTo>
                    <a:pt x="155" y="76"/>
                  </a:lnTo>
                  <a:lnTo>
                    <a:pt x="182" y="87"/>
                  </a:lnTo>
                  <a:lnTo>
                    <a:pt x="214" y="95"/>
                  </a:lnTo>
                  <a:lnTo>
                    <a:pt x="218" y="85"/>
                  </a:lnTo>
                </a:path>
              </a:pathLst>
            </a:custGeom>
            <a:solidFill>
              <a:srgbClr val="7C6000"/>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09" name="Freeform 246"/>
            <p:cNvSpPr>
              <a:spLocks/>
            </p:cNvSpPr>
            <p:nvPr/>
          </p:nvSpPr>
          <p:spPr bwMode="auto">
            <a:xfrm>
              <a:off x="2260" y="2676"/>
              <a:ext cx="326" cy="278"/>
            </a:xfrm>
            <a:custGeom>
              <a:avLst/>
              <a:gdLst>
                <a:gd name="T0" fmla="*/ 295 w 326"/>
                <a:gd name="T1" fmla="*/ 277 h 278"/>
                <a:gd name="T2" fmla="*/ 277 w 326"/>
                <a:gd name="T3" fmla="*/ 274 h 278"/>
                <a:gd name="T4" fmla="*/ 258 w 326"/>
                <a:gd name="T5" fmla="*/ 271 h 278"/>
                <a:gd name="T6" fmla="*/ 235 w 326"/>
                <a:gd name="T7" fmla="*/ 264 h 278"/>
                <a:gd name="T8" fmla="*/ 214 w 326"/>
                <a:gd name="T9" fmla="*/ 256 h 278"/>
                <a:gd name="T10" fmla="*/ 189 w 326"/>
                <a:gd name="T11" fmla="*/ 247 h 278"/>
                <a:gd name="T12" fmla="*/ 164 w 326"/>
                <a:gd name="T13" fmla="*/ 237 h 278"/>
                <a:gd name="T14" fmla="*/ 141 w 326"/>
                <a:gd name="T15" fmla="*/ 223 h 278"/>
                <a:gd name="T16" fmla="*/ 115 w 326"/>
                <a:gd name="T17" fmla="*/ 205 h 278"/>
                <a:gd name="T18" fmla="*/ 94 w 326"/>
                <a:gd name="T19" fmla="*/ 186 h 278"/>
                <a:gd name="T20" fmla="*/ 73 w 326"/>
                <a:gd name="T21" fmla="*/ 165 h 278"/>
                <a:gd name="T22" fmla="*/ 73 w 326"/>
                <a:gd name="T23" fmla="*/ 165 h 278"/>
                <a:gd name="T24" fmla="*/ 56 w 326"/>
                <a:gd name="T25" fmla="*/ 142 h 278"/>
                <a:gd name="T26" fmla="*/ 41 w 326"/>
                <a:gd name="T27" fmla="*/ 122 h 278"/>
                <a:gd name="T28" fmla="*/ 30 w 326"/>
                <a:gd name="T29" fmla="*/ 104 h 278"/>
                <a:gd name="T30" fmla="*/ 23 w 326"/>
                <a:gd name="T31" fmla="*/ 85 h 278"/>
                <a:gd name="T32" fmla="*/ 16 w 326"/>
                <a:gd name="T33" fmla="*/ 69 h 278"/>
                <a:gd name="T34" fmla="*/ 9 w 326"/>
                <a:gd name="T35" fmla="*/ 53 h 278"/>
                <a:gd name="T36" fmla="*/ 7 w 326"/>
                <a:gd name="T37" fmla="*/ 39 h 278"/>
                <a:gd name="T38" fmla="*/ 3 w 326"/>
                <a:gd name="T39" fmla="*/ 27 h 278"/>
                <a:gd name="T40" fmla="*/ 1 w 326"/>
                <a:gd name="T41" fmla="*/ 14 h 278"/>
                <a:gd name="T42" fmla="*/ 0 w 326"/>
                <a:gd name="T43" fmla="*/ 2 h 278"/>
                <a:gd name="T44" fmla="*/ 0 w 326"/>
                <a:gd name="T45" fmla="*/ 2 h 278"/>
                <a:gd name="T46" fmla="*/ 1 w 326"/>
                <a:gd name="T47" fmla="*/ 2 h 278"/>
                <a:gd name="T48" fmla="*/ 7 w 326"/>
                <a:gd name="T49" fmla="*/ 2 h 278"/>
                <a:gd name="T50" fmla="*/ 18 w 326"/>
                <a:gd name="T51" fmla="*/ 2 h 278"/>
                <a:gd name="T52" fmla="*/ 33 w 326"/>
                <a:gd name="T53" fmla="*/ 0 h 278"/>
                <a:gd name="T54" fmla="*/ 48 w 326"/>
                <a:gd name="T55" fmla="*/ 2 h 278"/>
                <a:gd name="T56" fmla="*/ 67 w 326"/>
                <a:gd name="T57" fmla="*/ 2 h 278"/>
                <a:gd name="T58" fmla="*/ 83 w 326"/>
                <a:gd name="T59" fmla="*/ 5 h 278"/>
                <a:gd name="T60" fmla="*/ 102 w 326"/>
                <a:gd name="T61" fmla="*/ 9 h 278"/>
                <a:gd name="T62" fmla="*/ 120 w 326"/>
                <a:gd name="T63" fmla="*/ 18 h 278"/>
                <a:gd name="T64" fmla="*/ 136 w 326"/>
                <a:gd name="T65" fmla="*/ 27 h 278"/>
                <a:gd name="T66" fmla="*/ 136 w 326"/>
                <a:gd name="T67" fmla="*/ 27 h 278"/>
                <a:gd name="T68" fmla="*/ 153 w 326"/>
                <a:gd name="T69" fmla="*/ 39 h 278"/>
                <a:gd name="T70" fmla="*/ 170 w 326"/>
                <a:gd name="T71" fmla="*/ 51 h 278"/>
                <a:gd name="T72" fmla="*/ 189 w 326"/>
                <a:gd name="T73" fmla="*/ 69 h 278"/>
                <a:gd name="T74" fmla="*/ 208 w 326"/>
                <a:gd name="T75" fmla="*/ 85 h 278"/>
                <a:gd name="T76" fmla="*/ 226 w 326"/>
                <a:gd name="T77" fmla="*/ 106 h 278"/>
                <a:gd name="T78" fmla="*/ 248 w 326"/>
                <a:gd name="T79" fmla="*/ 127 h 278"/>
                <a:gd name="T80" fmla="*/ 267 w 326"/>
                <a:gd name="T81" fmla="*/ 152 h 278"/>
                <a:gd name="T82" fmla="*/ 286 w 326"/>
                <a:gd name="T83" fmla="*/ 182 h 278"/>
                <a:gd name="T84" fmla="*/ 305 w 326"/>
                <a:gd name="T85" fmla="*/ 216 h 278"/>
                <a:gd name="T86" fmla="*/ 325 w 326"/>
                <a:gd name="T87" fmla="*/ 249 h 278"/>
                <a:gd name="T88" fmla="*/ 295 w 326"/>
                <a:gd name="T89" fmla="*/ 277 h 2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26"/>
                <a:gd name="T136" fmla="*/ 0 h 278"/>
                <a:gd name="T137" fmla="*/ 326 w 326"/>
                <a:gd name="T138" fmla="*/ 278 h 2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26" h="278">
                  <a:moveTo>
                    <a:pt x="295" y="277"/>
                  </a:moveTo>
                  <a:lnTo>
                    <a:pt x="277" y="274"/>
                  </a:lnTo>
                  <a:lnTo>
                    <a:pt x="258" y="271"/>
                  </a:lnTo>
                  <a:lnTo>
                    <a:pt x="235" y="264"/>
                  </a:lnTo>
                  <a:lnTo>
                    <a:pt x="214" y="256"/>
                  </a:lnTo>
                  <a:lnTo>
                    <a:pt x="189" y="247"/>
                  </a:lnTo>
                  <a:lnTo>
                    <a:pt x="164" y="237"/>
                  </a:lnTo>
                  <a:lnTo>
                    <a:pt x="141" y="223"/>
                  </a:lnTo>
                  <a:lnTo>
                    <a:pt x="115" y="205"/>
                  </a:lnTo>
                  <a:lnTo>
                    <a:pt x="94" y="186"/>
                  </a:lnTo>
                  <a:lnTo>
                    <a:pt x="73" y="165"/>
                  </a:lnTo>
                  <a:lnTo>
                    <a:pt x="56" y="142"/>
                  </a:lnTo>
                  <a:lnTo>
                    <a:pt x="41" y="122"/>
                  </a:lnTo>
                  <a:lnTo>
                    <a:pt x="30" y="104"/>
                  </a:lnTo>
                  <a:lnTo>
                    <a:pt x="23" y="85"/>
                  </a:lnTo>
                  <a:lnTo>
                    <a:pt x="16" y="69"/>
                  </a:lnTo>
                  <a:lnTo>
                    <a:pt x="9" y="53"/>
                  </a:lnTo>
                  <a:lnTo>
                    <a:pt x="7" y="39"/>
                  </a:lnTo>
                  <a:lnTo>
                    <a:pt x="3" y="27"/>
                  </a:lnTo>
                  <a:lnTo>
                    <a:pt x="1" y="14"/>
                  </a:lnTo>
                  <a:lnTo>
                    <a:pt x="0" y="2"/>
                  </a:lnTo>
                  <a:lnTo>
                    <a:pt x="1" y="2"/>
                  </a:lnTo>
                  <a:lnTo>
                    <a:pt x="7" y="2"/>
                  </a:lnTo>
                  <a:lnTo>
                    <a:pt x="18" y="2"/>
                  </a:lnTo>
                  <a:lnTo>
                    <a:pt x="33" y="0"/>
                  </a:lnTo>
                  <a:lnTo>
                    <a:pt x="48" y="2"/>
                  </a:lnTo>
                  <a:lnTo>
                    <a:pt x="67" y="2"/>
                  </a:lnTo>
                  <a:lnTo>
                    <a:pt x="83" y="5"/>
                  </a:lnTo>
                  <a:lnTo>
                    <a:pt x="102" y="9"/>
                  </a:lnTo>
                  <a:lnTo>
                    <a:pt x="120" y="18"/>
                  </a:lnTo>
                  <a:lnTo>
                    <a:pt x="136" y="27"/>
                  </a:lnTo>
                  <a:lnTo>
                    <a:pt x="153" y="39"/>
                  </a:lnTo>
                  <a:lnTo>
                    <a:pt x="170" y="51"/>
                  </a:lnTo>
                  <a:lnTo>
                    <a:pt x="189" y="69"/>
                  </a:lnTo>
                  <a:lnTo>
                    <a:pt x="208" y="85"/>
                  </a:lnTo>
                  <a:lnTo>
                    <a:pt x="226" y="106"/>
                  </a:lnTo>
                  <a:lnTo>
                    <a:pt x="248" y="127"/>
                  </a:lnTo>
                  <a:lnTo>
                    <a:pt x="267" y="152"/>
                  </a:lnTo>
                  <a:lnTo>
                    <a:pt x="286" y="182"/>
                  </a:lnTo>
                  <a:lnTo>
                    <a:pt x="305" y="216"/>
                  </a:lnTo>
                  <a:lnTo>
                    <a:pt x="325" y="249"/>
                  </a:lnTo>
                  <a:lnTo>
                    <a:pt x="295" y="277"/>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10" name="Freeform 247"/>
            <p:cNvSpPr>
              <a:spLocks/>
            </p:cNvSpPr>
            <p:nvPr/>
          </p:nvSpPr>
          <p:spPr bwMode="auto">
            <a:xfrm>
              <a:off x="2260" y="2676"/>
              <a:ext cx="326" cy="278"/>
            </a:xfrm>
            <a:custGeom>
              <a:avLst/>
              <a:gdLst>
                <a:gd name="T0" fmla="*/ 295 w 326"/>
                <a:gd name="T1" fmla="*/ 277 h 278"/>
                <a:gd name="T2" fmla="*/ 277 w 326"/>
                <a:gd name="T3" fmla="*/ 274 h 278"/>
                <a:gd name="T4" fmla="*/ 258 w 326"/>
                <a:gd name="T5" fmla="*/ 271 h 278"/>
                <a:gd name="T6" fmla="*/ 235 w 326"/>
                <a:gd name="T7" fmla="*/ 264 h 278"/>
                <a:gd name="T8" fmla="*/ 214 w 326"/>
                <a:gd name="T9" fmla="*/ 256 h 278"/>
                <a:gd name="T10" fmla="*/ 189 w 326"/>
                <a:gd name="T11" fmla="*/ 247 h 278"/>
                <a:gd name="T12" fmla="*/ 164 w 326"/>
                <a:gd name="T13" fmla="*/ 237 h 278"/>
                <a:gd name="T14" fmla="*/ 141 w 326"/>
                <a:gd name="T15" fmla="*/ 223 h 278"/>
                <a:gd name="T16" fmla="*/ 115 w 326"/>
                <a:gd name="T17" fmla="*/ 205 h 278"/>
                <a:gd name="T18" fmla="*/ 94 w 326"/>
                <a:gd name="T19" fmla="*/ 186 h 278"/>
                <a:gd name="T20" fmla="*/ 73 w 326"/>
                <a:gd name="T21" fmla="*/ 165 h 278"/>
                <a:gd name="T22" fmla="*/ 73 w 326"/>
                <a:gd name="T23" fmla="*/ 165 h 278"/>
                <a:gd name="T24" fmla="*/ 56 w 326"/>
                <a:gd name="T25" fmla="*/ 142 h 278"/>
                <a:gd name="T26" fmla="*/ 41 w 326"/>
                <a:gd name="T27" fmla="*/ 122 h 278"/>
                <a:gd name="T28" fmla="*/ 30 w 326"/>
                <a:gd name="T29" fmla="*/ 104 h 278"/>
                <a:gd name="T30" fmla="*/ 23 w 326"/>
                <a:gd name="T31" fmla="*/ 85 h 278"/>
                <a:gd name="T32" fmla="*/ 16 w 326"/>
                <a:gd name="T33" fmla="*/ 69 h 278"/>
                <a:gd name="T34" fmla="*/ 9 w 326"/>
                <a:gd name="T35" fmla="*/ 53 h 278"/>
                <a:gd name="T36" fmla="*/ 7 w 326"/>
                <a:gd name="T37" fmla="*/ 39 h 278"/>
                <a:gd name="T38" fmla="*/ 3 w 326"/>
                <a:gd name="T39" fmla="*/ 27 h 278"/>
                <a:gd name="T40" fmla="*/ 1 w 326"/>
                <a:gd name="T41" fmla="*/ 14 h 278"/>
                <a:gd name="T42" fmla="*/ 0 w 326"/>
                <a:gd name="T43" fmla="*/ 2 h 278"/>
                <a:gd name="T44" fmla="*/ 0 w 326"/>
                <a:gd name="T45" fmla="*/ 2 h 278"/>
                <a:gd name="T46" fmla="*/ 1 w 326"/>
                <a:gd name="T47" fmla="*/ 2 h 278"/>
                <a:gd name="T48" fmla="*/ 7 w 326"/>
                <a:gd name="T49" fmla="*/ 2 h 278"/>
                <a:gd name="T50" fmla="*/ 18 w 326"/>
                <a:gd name="T51" fmla="*/ 2 h 278"/>
                <a:gd name="T52" fmla="*/ 33 w 326"/>
                <a:gd name="T53" fmla="*/ 0 h 278"/>
                <a:gd name="T54" fmla="*/ 48 w 326"/>
                <a:gd name="T55" fmla="*/ 2 h 278"/>
                <a:gd name="T56" fmla="*/ 67 w 326"/>
                <a:gd name="T57" fmla="*/ 2 h 278"/>
                <a:gd name="T58" fmla="*/ 83 w 326"/>
                <a:gd name="T59" fmla="*/ 5 h 278"/>
                <a:gd name="T60" fmla="*/ 102 w 326"/>
                <a:gd name="T61" fmla="*/ 9 h 278"/>
                <a:gd name="T62" fmla="*/ 120 w 326"/>
                <a:gd name="T63" fmla="*/ 18 h 278"/>
                <a:gd name="T64" fmla="*/ 136 w 326"/>
                <a:gd name="T65" fmla="*/ 27 h 278"/>
                <a:gd name="T66" fmla="*/ 136 w 326"/>
                <a:gd name="T67" fmla="*/ 27 h 278"/>
                <a:gd name="T68" fmla="*/ 153 w 326"/>
                <a:gd name="T69" fmla="*/ 39 h 278"/>
                <a:gd name="T70" fmla="*/ 170 w 326"/>
                <a:gd name="T71" fmla="*/ 51 h 278"/>
                <a:gd name="T72" fmla="*/ 189 w 326"/>
                <a:gd name="T73" fmla="*/ 69 h 278"/>
                <a:gd name="T74" fmla="*/ 208 w 326"/>
                <a:gd name="T75" fmla="*/ 85 h 278"/>
                <a:gd name="T76" fmla="*/ 226 w 326"/>
                <a:gd name="T77" fmla="*/ 106 h 278"/>
                <a:gd name="T78" fmla="*/ 248 w 326"/>
                <a:gd name="T79" fmla="*/ 127 h 278"/>
                <a:gd name="T80" fmla="*/ 267 w 326"/>
                <a:gd name="T81" fmla="*/ 152 h 278"/>
                <a:gd name="T82" fmla="*/ 286 w 326"/>
                <a:gd name="T83" fmla="*/ 182 h 278"/>
                <a:gd name="T84" fmla="*/ 305 w 326"/>
                <a:gd name="T85" fmla="*/ 216 h 278"/>
                <a:gd name="T86" fmla="*/ 325 w 326"/>
                <a:gd name="T87" fmla="*/ 249 h 2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6"/>
                <a:gd name="T133" fmla="*/ 0 h 278"/>
                <a:gd name="T134" fmla="*/ 326 w 326"/>
                <a:gd name="T135" fmla="*/ 278 h 2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6" h="278">
                  <a:moveTo>
                    <a:pt x="295" y="277"/>
                  </a:moveTo>
                  <a:lnTo>
                    <a:pt x="277" y="274"/>
                  </a:lnTo>
                  <a:lnTo>
                    <a:pt x="258" y="271"/>
                  </a:lnTo>
                  <a:lnTo>
                    <a:pt x="235" y="264"/>
                  </a:lnTo>
                  <a:lnTo>
                    <a:pt x="214" y="256"/>
                  </a:lnTo>
                  <a:lnTo>
                    <a:pt x="189" y="247"/>
                  </a:lnTo>
                  <a:lnTo>
                    <a:pt x="164" y="237"/>
                  </a:lnTo>
                  <a:lnTo>
                    <a:pt x="141" y="223"/>
                  </a:lnTo>
                  <a:lnTo>
                    <a:pt x="115" y="205"/>
                  </a:lnTo>
                  <a:lnTo>
                    <a:pt x="94" y="186"/>
                  </a:lnTo>
                  <a:lnTo>
                    <a:pt x="73" y="165"/>
                  </a:lnTo>
                  <a:lnTo>
                    <a:pt x="56" y="142"/>
                  </a:lnTo>
                  <a:lnTo>
                    <a:pt x="41" y="122"/>
                  </a:lnTo>
                  <a:lnTo>
                    <a:pt x="30" y="104"/>
                  </a:lnTo>
                  <a:lnTo>
                    <a:pt x="23" y="85"/>
                  </a:lnTo>
                  <a:lnTo>
                    <a:pt x="16" y="69"/>
                  </a:lnTo>
                  <a:lnTo>
                    <a:pt x="9" y="53"/>
                  </a:lnTo>
                  <a:lnTo>
                    <a:pt x="7" y="39"/>
                  </a:lnTo>
                  <a:lnTo>
                    <a:pt x="3" y="27"/>
                  </a:lnTo>
                  <a:lnTo>
                    <a:pt x="1" y="14"/>
                  </a:lnTo>
                  <a:lnTo>
                    <a:pt x="0" y="2"/>
                  </a:lnTo>
                  <a:lnTo>
                    <a:pt x="1" y="2"/>
                  </a:lnTo>
                  <a:lnTo>
                    <a:pt x="7" y="2"/>
                  </a:lnTo>
                  <a:lnTo>
                    <a:pt x="18" y="2"/>
                  </a:lnTo>
                  <a:lnTo>
                    <a:pt x="33" y="0"/>
                  </a:lnTo>
                  <a:lnTo>
                    <a:pt x="48" y="2"/>
                  </a:lnTo>
                  <a:lnTo>
                    <a:pt x="67" y="2"/>
                  </a:lnTo>
                  <a:lnTo>
                    <a:pt x="83" y="5"/>
                  </a:lnTo>
                  <a:lnTo>
                    <a:pt x="102" y="9"/>
                  </a:lnTo>
                  <a:lnTo>
                    <a:pt x="120" y="18"/>
                  </a:lnTo>
                  <a:lnTo>
                    <a:pt x="136" y="27"/>
                  </a:lnTo>
                  <a:lnTo>
                    <a:pt x="153" y="39"/>
                  </a:lnTo>
                  <a:lnTo>
                    <a:pt x="170" y="51"/>
                  </a:lnTo>
                  <a:lnTo>
                    <a:pt x="189" y="69"/>
                  </a:lnTo>
                  <a:lnTo>
                    <a:pt x="208" y="85"/>
                  </a:lnTo>
                  <a:lnTo>
                    <a:pt x="226" y="106"/>
                  </a:lnTo>
                  <a:lnTo>
                    <a:pt x="248" y="127"/>
                  </a:lnTo>
                  <a:lnTo>
                    <a:pt x="267" y="152"/>
                  </a:lnTo>
                  <a:lnTo>
                    <a:pt x="286" y="182"/>
                  </a:lnTo>
                  <a:lnTo>
                    <a:pt x="305" y="216"/>
                  </a:lnTo>
                  <a:lnTo>
                    <a:pt x="325" y="249"/>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11" name="Freeform 248"/>
            <p:cNvSpPr>
              <a:spLocks/>
            </p:cNvSpPr>
            <p:nvPr/>
          </p:nvSpPr>
          <p:spPr bwMode="auto">
            <a:xfrm>
              <a:off x="2343" y="2745"/>
              <a:ext cx="191" cy="176"/>
            </a:xfrm>
            <a:custGeom>
              <a:avLst/>
              <a:gdLst>
                <a:gd name="T0" fmla="*/ 190 w 191"/>
                <a:gd name="T1" fmla="*/ 168 h 176"/>
                <a:gd name="T2" fmla="*/ 169 w 191"/>
                <a:gd name="T3" fmla="*/ 154 h 176"/>
                <a:gd name="T4" fmla="*/ 144 w 191"/>
                <a:gd name="T5" fmla="*/ 138 h 176"/>
                <a:gd name="T6" fmla="*/ 124 w 191"/>
                <a:gd name="T7" fmla="*/ 119 h 176"/>
                <a:gd name="T8" fmla="*/ 101 w 191"/>
                <a:gd name="T9" fmla="*/ 103 h 176"/>
                <a:gd name="T10" fmla="*/ 80 w 191"/>
                <a:gd name="T11" fmla="*/ 83 h 176"/>
                <a:gd name="T12" fmla="*/ 59 w 191"/>
                <a:gd name="T13" fmla="*/ 64 h 176"/>
                <a:gd name="T14" fmla="*/ 40 w 191"/>
                <a:gd name="T15" fmla="*/ 46 h 176"/>
                <a:gd name="T16" fmla="*/ 25 w 191"/>
                <a:gd name="T17" fmla="*/ 29 h 176"/>
                <a:gd name="T18" fmla="*/ 10 w 191"/>
                <a:gd name="T19" fmla="*/ 12 h 176"/>
                <a:gd name="T20" fmla="*/ 0 w 191"/>
                <a:gd name="T21" fmla="*/ 0 h 176"/>
                <a:gd name="T22" fmla="*/ 0 w 191"/>
                <a:gd name="T23" fmla="*/ 0 h 176"/>
                <a:gd name="T24" fmla="*/ 10 w 191"/>
                <a:gd name="T25" fmla="*/ 12 h 176"/>
                <a:gd name="T26" fmla="*/ 23 w 191"/>
                <a:gd name="T27" fmla="*/ 29 h 176"/>
                <a:gd name="T28" fmla="*/ 38 w 191"/>
                <a:gd name="T29" fmla="*/ 48 h 176"/>
                <a:gd name="T30" fmla="*/ 57 w 191"/>
                <a:gd name="T31" fmla="*/ 67 h 176"/>
                <a:gd name="T32" fmla="*/ 75 w 191"/>
                <a:gd name="T33" fmla="*/ 85 h 176"/>
                <a:gd name="T34" fmla="*/ 96 w 191"/>
                <a:gd name="T35" fmla="*/ 106 h 176"/>
                <a:gd name="T36" fmla="*/ 118 w 191"/>
                <a:gd name="T37" fmla="*/ 126 h 176"/>
                <a:gd name="T38" fmla="*/ 139 w 191"/>
                <a:gd name="T39" fmla="*/ 145 h 176"/>
                <a:gd name="T40" fmla="*/ 160 w 191"/>
                <a:gd name="T41" fmla="*/ 159 h 176"/>
                <a:gd name="T42" fmla="*/ 181 w 191"/>
                <a:gd name="T43" fmla="*/ 175 h 176"/>
                <a:gd name="T44" fmla="*/ 190 w 191"/>
                <a:gd name="T45" fmla="*/ 168 h 1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1"/>
                <a:gd name="T70" fmla="*/ 0 h 176"/>
                <a:gd name="T71" fmla="*/ 191 w 191"/>
                <a:gd name="T72" fmla="*/ 176 h 1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1" h="176">
                  <a:moveTo>
                    <a:pt x="190" y="168"/>
                  </a:moveTo>
                  <a:lnTo>
                    <a:pt x="169" y="154"/>
                  </a:lnTo>
                  <a:lnTo>
                    <a:pt x="144" y="138"/>
                  </a:lnTo>
                  <a:lnTo>
                    <a:pt x="124" y="119"/>
                  </a:lnTo>
                  <a:lnTo>
                    <a:pt x="101" y="103"/>
                  </a:lnTo>
                  <a:lnTo>
                    <a:pt x="80" y="83"/>
                  </a:lnTo>
                  <a:lnTo>
                    <a:pt x="59" y="64"/>
                  </a:lnTo>
                  <a:lnTo>
                    <a:pt x="40" y="46"/>
                  </a:lnTo>
                  <a:lnTo>
                    <a:pt x="25" y="29"/>
                  </a:lnTo>
                  <a:lnTo>
                    <a:pt x="10" y="12"/>
                  </a:lnTo>
                  <a:lnTo>
                    <a:pt x="0" y="0"/>
                  </a:lnTo>
                  <a:lnTo>
                    <a:pt x="10" y="12"/>
                  </a:lnTo>
                  <a:lnTo>
                    <a:pt x="23" y="29"/>
                  </a:lnTo>
                  <a:lnTo>
                    <a:pt x="38" y="48"/>
                  </a:lnTo>
                  <a:lnTo>
                    <a:pt x="57" y="67"/>
                  </a:lnTo>
                  <a:lnTo>
                    <a:pt x="75" y="85"/>
                  </a:lnTo>
                  <a:lnTo>
                    <a:pt x="96" y="106"/>
                  </a:lnTo>
                  <a:lnTo>
                    <a:pt x="118" y="126"/>
                  </a:lnTo>
                  <a:lnTo>
                    <a:pt x="139" y="145"/>
                  </a:lnTo>
                  <a:lnTo>
                    <a:pt x="160" y="159"/>
                  </a:lnTo>
                  <a:lnTo>
                    <a:pt x="181" y="175"/>
                  </a:lnTo>
                  <a:lnTo>
                    <a:pt x="190" y="168"/>
                  </a:lnTo>
                </a:path>
              </a:pathLst>
            </a:custGeom>
            <a:solidFill>
              <a:srgbClr val="7C6000"/>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12" name="Freeform 249"/>
            <p:cNvSpPr>
              <a:spLocks/>
            </p:cNvSpPr>
            <p:nvPr/>
          </p:nvSpPr>
          <p:spPr bwMode="auto">
            <a:xfrm>
              <a:off x="2428" y="2557"/>
              <a:ext cx="235" cy="413"/>
            </a:xfrm>
            <a:custGeom>
              <a:avLst/>
              <a:gdLst>
                <a:gd name="T0" fmla="*/ 210 w 235"/>
                <a:gd name="T1" fmla="*/ 412 h 413"/>
                <a:gd name="T2" fmla="*/ 194 w 235"/>
                <a:gd name="T3" fmla="*/ 401 h 413"/>
                <a:gd name="T4" fmla="*/ 175 w 235"/>
                <a:gd name="T5" fmla="*/ 391 h 413"/>
                <a:gd name="T6" fmla="*/ 152 w 235"/>
                <a:gd name="T7" fmla="*/ 375 h 413"/>
                <a:gd name="T8" fmla="*/ 131 w 235"/>
                <a:gd name="T9" fmla="*/ 361 h 413"/>
                <a:gd name="T10" fmla="*/ 108 w 235"/>
                <a:gd name="T11" fmla="*/ 343 h 413"/>
                <a:gd name="T12" fmla="*/ 86 w 235"/>
                <a:gd name="T13" fmla="*/ 327 h 413"/>
                <a:gd name="T14" fmla="*/ 67 w 235"/>
                <a:gd name="T15" fmla="*/ 308 h 413"/>
                <a:gd name="T16" fmla="*/ 50 w 235"/>
                <a:gd name="T17" fmla="*/ 290 h 413"/>
                <a:gd name="T18" fmla="*/ 35 w 235"/>
                <a:gd name="T19" fmla="*/ 269 h 413"/>
                <a:gd name="T20" fmla="*/ 25 w 235"/>
                <a:gd name="T21" fmla="*/ 247 h 413"/>
                <a:gd name="T22" fmla="*/ 25 w 235"/>
                <a:gd name="T23" fmla="*/ 247 h 413"/>
                <a:gd name="T24" fmla="*/ 16 w 235"/>
                <a:gd name="T25" fmla="*/ 224 h 413"/>
                <a:gd name="T26" fmla="*/ 9 w 235"/>
                <a:gd name="T27" fmla="*/ 201 h 413"/>
                <a:gd name="T28" fmla="*/ 6 w 235"/>
                <a:gd name="T29" fmla="*/ 173 h 413"/>
                <a:gd name="T30" fmla="*/ 4 w 235"/>
                <a:gd name="T31" fmla="*/ 148 h 413"/>
                <a:gd name="T32" fmla="*/ 2 w 235"/>
                <a:gd name="T33" fmla="*/ 121 h 413"/>
                <a:gd name="T34" fmla="*/ 0 w 235"/>
                <a:gd name="T35" fmla="*/ 94 h 413"/>
                <a:gd name="T36" fmla="*/ 0 w 235"/>
                <a:gd name="T37" fmla="*/ 67 h 413"/>
                <a:gd name="T38" fmla="*/ 2 w 235"/>
                <a:gd name="T39" fmla="*/ 41 h 413"/>
                <a:gd name="T40" fmla="*/ 2 w 235"/>
                <a:gd name="T41" fmla="*/ 18 h 413"/>
                <a:gd name="T42" fmla="*/ 6 w 235"/>
                <a:gd name="T43" fmla="*/ 0 h 413"/>
                <a:gd name="T44" fmla="*/ 6 w 235"/>
                <a:gd name="T45" fmla="*/ 0 h 413"/>
                <a:gd name="T46" fmla="*/ 9 w 235"/>
                <a:gd name="T47" fmla="*/ 1 h 413"/>
                <a:gd name="T48" fmla="*/ 18 w 235"/>
                <a:gd name="T49" fmla="*/ 12 h 413"/>
                <a:gd name="T50" fmla="*/ 33 w 235"/>
                <a:gd name="T51" fmla="*/ 28 h 413"/>
                <a:gd name="T52" fmla="*/ 50 w 235"/>
                <a:gd name="T53" fmla="*/ 48 h 413"/>
                <a:gd name="T54" fmla="*/ 67 w 235"/>
                <a:gd name="T55" fmla="*/ 71 h 413"/>
                <a:gd name="T56" fmla="*/ 88 w 235"/>
                <a:gd name="T57" fmla="*/ 94 h 413"/>
                <a:gd name="T58" fmla="*/ 105 w 235"/>
                <a:gd name="T59" fmla="*/ 119 h 413"/>
                <a:gd name="T60" fmla="*/ 122 w 235"/>
                <a:gd name="T61" fmla="*/ 142 h 413"/>
                <a:gd name="T62" fmla="*/ 134 w 235"/>
                <a:gd name="T63" fmla="*/ 163 h 413"/>
                <a:gd name="T64" fmla="*/ 143 w 235"/>
                <a:gd name="T65" fmla="*/ 180 h 413"/>
                <a:gd name="T66" fmla="*/ 143 w 235"/>
                <a:gd name="T67" fmla="*/ 180 h 413"/>
                <a:gd name="T68" fmla="*/ 150 w 235"/>
                <a:gd name="T69" fmla="*/ 196 h 413"/>
                <a:gd name="T70" fmla="*/ 158 w 235"/>
                <a:gd name="T71" fmla="*/ 216 h 413"/>
                <a:gd name="T72" fmla="*/ 166 w 235"/>
                <a:gd name="T73" fmla="*/ 237 h 413"/>
                <a:gd name="T74" fmla="*/ 177 w 235"/>
                <a:gd name="T75" fmla="*/ 258 h 413"/>
                <a:gd name="T76" fmla="*/ 187 w 235"/>
                <a:gd name="T77" fmla="*/ 279 h 413"/>
                <a:gd name="T78" fmla="*/ 198 w 235"/>
                <a:gd name="T79" fmla="*/ 297 h 413"/>
                <a:gd name="T80" fmla="*/ 208 w 235"/>
                <a:gd name="T81" fmla="*/ 318 h 413"/>
                <a:gd name="T82" fmla="*/ 217 w 235"/>
                <a:gd name="T83" fmla="*/ 336 h 413"/>
                <a:gd name="T84" fmla="*/ 226 w 235"/>
                <a:gd name="T85" fmla="*/ 352 h 413"/>
                <a:gd name="T86" fmla="*/ 234 w 235"/>
                <a:gd name="T87" fmla="*/ 366 h 413"/>
                <a:gd name="T88" fmla="*/ 210 w 235"/>
                <a:gd name="T89" fmla="*/ 412 h 4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5"/>
                <a:gd name="T136" fmla="*/ 0 h 413"/>
                <a:gd name="T137" fmla="*/ 235 w 235"/>
                <a:gd name="T138" fmla="*/ 413 h 41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5" h="413">
                  <a:moveTo>
                    <a:pt x="210" y="412"/>
                  </a:moveTo>
                  <a:lnTo>
                    <a:pt x="194" y="401"/>
                  </a:lnTo>
                  <a:lnTo>
                    <a:pt x="175" y="391"/>
                  </a:lnTo>
                  <a:lnTo>
                    <a:pt x="152" y="375"/>
                  </a:lnTo>
                  <a:lnTo>
                    <a:pt x="131" y="361"/>
                  </a:lnTo>
                  <a:lnTo>
                    <a:pt x="108" y="343"/>
                  </a:lnTo>
                  <a:lnTo>
                    <a:pt x="86" y="327"/>
                  </a:lnTo>
                  <a:lnTo>
                    <a:pt x="67" y="308"/>
                  </a:lnTo>
                  <a:lnTo>
                    <a:pt x="50" y="290"/>
                  </a:lnTo>
                  <a:lnTo>
                    <a:pt x="35" y="269"/>
                  </a:lnTo>
                  <a:lnTo>
                    <a:pt x="25" y="247"/>
                  </a:lnTo>
                  <a:lnTo>
                    <a:pt x="16" y="224"/>
                  </a:lnTo>
                  <a:lnTo>
                    <a:pt x="9" y="201"/>
                  </a:lnTo>
                  <a:lnTo>
                    <a:pt x="6" y="173"/>
                  </a:lnTo>
                  <a:lnTo>
                    <a:pt x="4" y="148"/>
                  </a:lnTo>
                  <a:lnTo>
                    <a:pt x="2" y="121"/>
                  </a:lnTo>
                  <a:lnTo>
                    <a:pt x="0" y="94"/>
                  </a:lnTo>
                  <a:lnTo>
                    <a:pt x="0" y="67"/>
                  </a:lnTo>
                  <a:lnTo>
                    <a:pt x="2" y="41"/>
                  </a:lnTo>
                  <a:lnTo>
                    <a:pt x="2" y="18"/>
                  </a:lnTo>
                  <a:lnTo>
                    <a:pt x="6" y="0"/>
                  </a:lnTo>
                  <a:lnTo>
                    <a:pt x="9" y="1"/>
                  </a:lnTo>
                  <a:lnTo>
                    <a:pt x="18" y="12"/>
                  </a:lnTo>
                  <a:lnTo>
                    <a:pt x="33" y="28"/>
                  </a:lnTo>
                  <a:lnTo>
                    <a:pt x="50" y="48"/>
                  </a:lnTo>
                  <a:lnTo>
                    <a:pt x="67" y="71"/>
                  </a:lnTo>
                  <a:lnTo>
                    <a:pt x="88" y="94"/>
                  </a:lnTo>
                  <a:lnTo>
                    <a:pt x="105" y="119"/>
                  </a:lnTo>
                  <a:lnTo>
                    <a:pt x="122" y="142"/>
                  </a:lnTo>
                  <a:lnTo>
                    <a:pt x="134" y="163"/>
                  </a:lnTo>
                  <a:lnTo>
                    <a:pt x="143" y="180"/>
                  </a:lnTo>
                  <a:lnTo>
                    <a:pt x="150" y="196"/>
                  </a:lnTo>
                  <a:lnTo>
                    <a:pt x="158" y="216"/>
                  </a:lnTo>
                  <a:lnTo>
                    <a:pt x="166" y="237"/>
                  </a:lnTo>
                  <a:lnTo>
                    <a:pt x="177" y="258"/>
                  </a:lnTo>
                  <a:lnTo>
                    <a:pt x="187" y="279"/>
                  </a:lnTo>
                  <a:lnTo>
                    <a:pt x="198" y="297"/>
                  </a:lnTo>
                  <a:lnTo>
                    <a:pt x="208" y="318"/>
                  </a:lnTo>
                  <a:lnTo>
                    <a:pt x="217" y="336"/>
                  </a:lnTo>
                  <a:lnTo>
                    <a:pt x="226" y="352"/>
                  </a:lnTo>
                  <a:lnTo>
                    <a:pt x="234" y="366"/>
                  </a:lnTo>
                  <a:lnTo>
                    <a:pt x="210" y="412"/>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13" name="Freeform 250"/>
            <p:cNvSpPr>
              <a:spLocks/>
            </p:cNvSpPr>
            <p:nvPr/>
          </p:nvSpPr>
          <p:spPr bwMode="auto">
            <a:xfrm>
              <a:off x="2428" y="2557"/>
              <a:ext cx="235" cy="413"/>
            </a:xfrm>
            <a:custGeom>
              <a:avLst/>
              <a:gdLst>
                <a:gd name="T0" fmla="*/ 210 w 235"/>
                <a:gd name="T1" fmla="*/ 412 h 413"/>
                <a:gd name="T2" fmla="*/ 194 w 235"/>
                <a:gd name="T3" fmla="*/ 401 h 413"/>
                <a:gd name="T4" fmla="*/ 175 w 235"/>
                <a:gd name="T5" fmla="*/ 391 h 413"/>
                <a:gd name="T6" fmla="*/ 152 w 235"/>
                <a:gd name="T7" fmla="*/ 375 h 413"/>
                <a:gd name="T8" fmla="*/ 131 w 235"/>
                <a:gd name="T9" fmla="*/ 361 h 413"/>
                <a:gd name="T10" fmla="*/ 108 w 235"/>
                <a:gd name="T11" fmla="*/ 343 h 413"/>
                <a:gd name="T12" fmla="*/ 86 w 235"/>
                <a:gd name="T13" fmla="*/ 327 h 413"/>
                <a:gd name="T14" fmla="*/ 67 w 235"/>
                <a:gd name="T15" fmla="*/ 308 h 413"/>
                <a:gd name="T16" fmla="*/ 50 w 235"/>
                <a:gd name="T17" fmla="*/ 290 h 413"/>
                <a:gd name="T18" fmla="*/ 35 w 235"/>
                <a:gd name="T19" fmla="*/ 269 h 413"/>
                <a:gd name="T20" fmla="*/ 25 w 235"/>
                <a:gd name="T21" fmla="*/ 247 h 413"/>
                <a:gd name="T22" fmla="*/ 25 w 235"/>
                <a:gd name="T23" fmla="*/ 247 h 413"/>
                <a:gd name="T24" fmla="*/ 16 w 235"/>
                <a:gd name="T25" fmla="*/ 224 h 413"/>
                <a:gd name="T26" fmla="*/ 9 w 235"/>
                <a:gd name="T27" fmla="*/ 201 h 413"/>
                <a:gd name="T28" fmla="*/ 6 w 235"/>
                <a:gd name="T29" fmla="*/ 173 h 413"/>
                <a:gd name="T30" fmla="*/ 4 w 235"/>
                <a:gd name="T31" fmla="*/ 148 h 413"/>
                <a:gd name="T32" fmla="*/ 2 w 235"/>
                <a:gd name="T33" fmla="*/ 121 h 413"/>
                <a:gd name="T34" fmla="*/ 0 w 235"/>
                <a:gd name="T35" fmla="*/ 94 h 413"/>
                <a:gd name="T36" fmla="*/ 0 w 235"/>
                <a:gd name="T37" fmla="*/ 67 h 413"/>
                <a:gd name="T38" fmla="*/ 2 w 235"/>
                <a:gd name="T39" fmla="*/ 41 h 413"/>
                <a:gd name="T40" fmla="*/ 2 w 235"/>
                <a:gd name="T41" fmla="*/ 18 h 413"/>
                <a:gd name="T42" fmla="*/ 6 w 235"/>
                <a:gd name="T43" fmla="*/ 0 h 413"/>
                <a:gd name="T44" fmla="*/ 6 w 235"/>
                <a:gd name="T45" fmla="*/ 0 h 413"/>
                <a:gd name="T46" fmla="*/ 9 w 235"/>
                <a:gd name="T47" fmla="*/ 1 h 413"/>
                <a:gd name="T48" fmla="*/ 18 w 235"/>
                <a:gd name="T49" fmla="*/ 12 h 413"/>
                <a:gd name="T50" fmla="*/ 33 w 235"/>
                <a:gd name="T51" fmla="*/ 28 h 413"/>
                <a:gd name="T52" fmla="*/ 50 w 235"/>
                <a:gd name="T53" fmla="*/ 48 h 413"/>
                <a:gd name="T54" fmla="*/ 67 w 235"/>
                <a:gd name="T55" fmla="*/ 71 h 413"/>
                <a:gd name="T56" fmla="*/ 88 w 235"/>
                <a:gd name="T57" fmla="*/ 94 h 413"/>
                <a:gd name="T58" fmla="*/ 105 w 235"/>
                <a:gd name="T59" fmla="*/ 119 h 413"/>
                <a:gd name="T60" fmla="*/ 122 w 235"/>
                <a:gd name="T61" fmla="*/ 142 h 413"/>
                <a:gd name="T62" fmla="*/ 134 w 235"/>
                <a:gd name="T63" fmla="*/ 163 h 413"/>
                <a:gd name="T64" fmla="*/ 143 w 235"/>
                <a:gd name="T65" fmla="*/ 180 h 413"/>
                <a:gd name="T66" fmla="*/ 143 w 235"/>
                <a:gd name="T67" fmla="*/ 180 h 413"/>
                <a:gd name="T68" fmla="*/ 150 w 235"/>
                <a:gd name="T69" fmla="*/ 196 h 413"/>
                <a:gd name="T70" fmla="*/ 158 w 235"/>
                <a:gd name="T71" fmla="*/ 216 h 413"/>
                <a:gd name="T72" fmla="*/ 166 w 235"/>
                <a:gd name="T73" fmla="*/ 237 h 413"/>
                <a:gd name="T74" fmla="*/ 177 w 235"/>
                <a:gd name="T75" fmla="*/ 258 h 413"/>
                <a:gd name="T76" fmla="*/ 187 w 235"/>
                <a:gd name="T77" fmla="*/ 279 h 413"/>
                <a:gd name="T78" fmla="*/ 198 w 235"/>
                <a:gd name="T79" fmla="*/ 297 h 413"/>
                <a:gd name="T80" fmla="*/ 208 w 235"/>
                <a:gd name="T81" fmla="*/ 318 h 413"/>
                <a:gd name="T82" fmla="*/ 217 w 235"/>
                <a:gd name="T83" fmla="*/ 336 h 413"/>
                <a:gd name="T84" fmla="*/ 226 w 235"/>
                <a:gd name="T85" fmla="*/ 352 h 413"/>
                <a:gd name="T86" fmla="*/ 234 w 235"/>
                <a:gd name="T87" fmla="*/ 366 h 4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5"/>
                <a:gd name="T133" fmla="*/ 0 h 413"/>
                <a:gd name="T134" fmla="*/ 235 w 235"/>
                <a:gd name="T135" fmla="*/ 413 h 41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5" h="413">
                  <a:moveTo>
                    <a:pt x="210" y="412"/>
                  </a:moveTo>
                  <a:lnTo>
                    <a:pt x="194" y="401"/>
                  </a:lnTo>
                  <a:lnTo>
                    <a:pt x="175" y="391"/>
                  </a:lnTo>
                  <a:lnTo>
                    <a:pt x="152" y="375"/>
                  </a:lnTo>
                  <a:lnTo>
                    <a:pt x="131" y="361"/>
                  </a:lnTo>
                  <a:lnTo>
                    <a:pt x="108" y="343"/>
                  </a:lnTo>
                  <a:lnTo>
                    <a:pt x="86" y="327"/>
                  </a:lnTo>
                  <a:lnTo>
                    <a:pt x="67" y="308"/>
                  </a:lnTo>
                  <a:lnTo>
                    <a:pt x="50" y="290"/>
                  </a:lnTo>
                  <a:lnTo>
                    <a:pt x="35" y="269"/>
                  </a:lnTo>
                  <a:lnTo>
                    <a:pt x="25" y="247"/>
                  </a:lnTo>
                  <a:lnTo>
                    <a:pt x="16" y="224"/>
                  </a:lnTo>
                  <a:lnTo>
                    <a:pt x="9" y="201"/>
                  </a:lnTo>
                  <a:lnTo>
                    <a:pt x="6" y="173"/>
                  </a:lnTo>
                  <a:lnTo>
                    <a:pt x="4" y="148"/>
                  </a:lnTo>
                  <a:lnTo>
                    <a:pt x="2" y="121"/>
                  </a:lnTo>
                  <a:lnTo>
                    <a:pt x="0" y="94"/>
                  </a:lnTo>
                  <a:lnTo>
                    <a:pt x="0" y="67"/>
                  </a:lnTo>
                  <a:lnTo>
                    <a:pt x="2" y="41"/>
                  </a:lnTo>
                  <a:lnTo>
                    <a:pt x="2" y="18"/>
                  </a:lnTo>
                  <a:lnTo>
                    <a:pt x="6" y="0"/>
                  </a:lnTo>
                  <a:lnTo>
                    <a:pt x="9" y="1"/>
                  </a:lnTo>
                  <a:lnTo>
                    <a:pt x="18" y="12"/>
                  </a:lnTo>
                  <a:lnTo>
                    <a:pt x="33" y="28"/>
                  </a:lnTo>
                  <a:lnTo>
                    <a:pt x="50" y="48"/>
                  </a:lnTo>
                  <a:lnTo>
                    <a:pt x="67" y="71"/>
                  </a:lnTo>
                  <a:lnTo>
                    <a:pt x="88" y="94"/>
                  </a:lnTo>
                  <a:lnTo>
                    <a:pt x="105" y="119"/>
                  </a:lnTo>
                  <a:lnTo>
                    <a:pt x="122" y="142"/>
                  </a:lnTo>
                  <a:lnTo>
                    <a:pt x="134" y="163"/>
                  </a:lnTo>
                  <a:lnTo>
                    <a:pt x="143" y="180"/>
                  </a:lnTo>
                  <a:lnTo>
                    <a:pt x="150" y="196"/>
                  </a:lnTo>
                  <a:lnTo>
                    <a:pt x="158" y="216"/>
                  </a:lnTo>
                  <a:lnTo>
                    <a:pt x="166" y="237"/>
                  </a:lnTo>
                  <a:lnTo>
                    <a:pt x="177" y="258"/>
                  </a:lnTo>
                  <a:lnTo>
                    <a:pt x="187" y="279"/>
                  </a:lnTo>
                  <a:lnTo>
                    <a:pt x="198" y="297"/>
                  </a:lnTo>
                  <a:lnTo>
                    <a:pt x="208" y="318"/>
                  </a:lnTo>
                  <a:lnTo>
                    <a:pt x="217" y="336"/>
                  </a:lnTo>
                  <a:lnTo>
                    <a:pt x="226" y="352"/>
                  </a:lnTo>
                  <a:lnTo>
                    <a:pt x="234" y="366"/>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14" name="Freeform 251"/>
            <p:cNvSpPr>
              <a:spLocks/>
            </p:cNvSpPr>
            <p:nvPr/>
          </p:nvSpPr>
          <p:spPr bwMode="auto">
            <a:xfrm>
              <a:off x="2459" y="2670"/>
              <a:ext cx="163" cy="271"/>
            </a:xfrm>
            <a:custGeom>
              <a:avLst/>
              <a:gdLst>
                <a:gd name="T0" fmla="*/ 162 w 163"/>
                <a:gd name="T1" fmla="*/ 261 h 271"/>
                <a:gd name="T2" fmla="*/ 145 w 163"/>
                <a:gd name="T3" fmla="*/ 249 h 271"/>
                <a:gd name="T4" fmla="*/ 130 w 163"/>
                <a:gd name="T5" fmla="*/ 238 h 271"/>
                <a:gd name="T6" fmla="*/ 115 w 163"/>
                <a:gd name="T7" fmla="*/ 225 h 271"/>
                <a:gd name="T8" fmla="*/ 103 w 163"/>
                <a:gd name="T9" fmla="*/ 214 h 271"/>
                <a:gd name="T10" fmla="*/ 90 w 163"/>
                <a:gd name="T11" fmla="*/ 200 h 271"/>
                <a:gd name="T12" fmla="*/ 79 w 163"/>
                <a:gd name="T13" fmla="*/ 187 h 271"/>
                <a:gd name="T14" fmla="*/ 69 w 163"/>
                <a:gd name="T15" fmla="*/ 175 h 271"/>
                <a:gd name="T16" fmla="*/ 60 w 163"/>
                <a:gd name="T17" fmla="*/ 162 h 271"/>
                <a:gd name="T18" fmla="*/ 52 w 163"/>
                <a:gd name="T19" fmla="*/ 149 h 271"/>
                <a:gd name="T20" fmla="*/ 44 w 163"/>
                <a:gd name="T21" fmla="*/ 134 h 271"/>
                <a:gd name="T22" fmla="*/ 44 w 163"/>
                <a:gd name="T23" fmla="*/ 134 h 271"/>
                <a:gd name="T24" fmla="*/ 37 w 163"/>
                <a:gd name="T25" fmla="*/ 124 h 271"/>
                <a:gd name="T26" fmla="*/ 33 w 163"/>
                <a:gd name="T27" fmla="*/ 113 h 271"/>
                <a:gd name="T28" fmla="*/ 27 w 163"/>
                <a:gd name="T29" fmla="*/ 101 h 271"/>
                <a:gd name="T30" fmla="*/ 20 w 163"/>
                <a:gd name="T31" fmla="*/ 88 h 271"/>
                <a:gd name="T32" fmla="*/ 16 w 163"/>
                <a:gd name="T33" fmla="*/ 73 h 271"/>
                <a:gd name="T34" fmla="*/ 12 w 163"/>
                <a:gd name="T35" fmla="*/ 58 h 271"/>
                <a:gd name="T36" fmla="*/ 7 w 163"/>
                <a:gd name="T37" fmla="*/ 46 h 271"/>
                <a:gd name="T38" fmla="*/ 3 w 163"/>
                <a:gd name="T39" fmla="*/ 29 h 271"/>
                <a:gd name="T40" fmla="*/ 2 w 163"/>
                <a:gd name="T41" fmla="*/ 16 h 271"/>
                <a:gd name="T42" fmla="*/ 0 w 163"/>
                <a:gd name="T43" fmla="*/ 0 h 271"/>
                <a:gd name="T44" fmla="*/ 0 w 163"/>
                <a:gd name="T45" fmla="*/ 0 h 271"/>
                <a:gd name="T46" fmla="*/ 2 w 163"/>
                <a:gd name="T47" fmla="*/ 16 h 271"/>
                <a:gd name="T48" fmla="*/ 3 w 163"/>
                <a:gd name="T49" fmla="*/ 31 h 271"/>
                <a:gd name="T50" fmla="*/ 5 w 163"/>
                <a:gd name="T51" fmla="*/ 46 h 271"/>
                <a:gd name="T52" fmla="*/ 7 w 163"/>
                <a:gd name="T53" fmla="*/ 62 h 271"/>
                <a:gd name="T54" fmla="*/ 12 w 163"/>
                <a:gd name="T55" fmla="*/ 78 h 271"/>
                <a:gd name="T56" fmla="*/ 14 w 163"/>
                <a:gd name="T57" fmla="*/ 92 h 271"/>
                <a:gd name="T58" fmla="*/ 18 w 163"/>
                <a:gd name="T59" fmla="*/ 105 h 271"/>
                <a:gd name="T60" fmla="*/ 23 w 163"/>
                <a:gd name="T61" fmla="*/ 120 h 271"/>
                <a:gd name="T62" fmla="*/ 27 w 163"/>
                <a:gd name="T63" fmla="*/ 132 h 271"/>
                <a:gd name="T64" fmla="*/ 33 w 163"/>
                <a:gd name="T65" fmla="*/ 143 h 271"/>
                <a:gd name="T66" fmla="*/ 33 w 163"/>
                <a:gd name="T67" fmla="*/ 143 h 271"/>
                <a:gd name="T68" fmla="*/ 39 w 163"/>
                <a:gd name="T69" fmla="*/ 157 h 271"/>
                <a:gd name="T70" fmla="*/ 50 w 163"/>
                <a:gd name="T71" fmla="*/ 170 h 271"/>
                <a:gd name="T72" fmla="*/ 58 w 163"/>
                <a:gd name="T73" fmla="*/ 182 h 271"/>
                <a:gd name="T74" fmla="*/ 67 w 163"/>
                <a:gd name="T75" fmla="*/ 196 h 271"/>
                <a:gd name="T76" fmla="*/ 79 w 163"/>
                <a:gd name="T77" fmla="*/ 208 h 271"/>
                <a:gd name="T78" fmla="*/ 92 w 163"/>
                <a:gd name="T79" fmla="*/ 221 h 271"/>
                <a:gd name="T80" fmla="*/ 104 w 163"/>
                <a:gd name="T81" fmla="*/ 233 h 271"/>
                <a:gd name="T82" fmla="*/ 117 w 163"/>
                <a:gd name="T83" fmla="*/ 244 h 271"/>
                <a:gd name="T84" fmla="*/ 134 w 163"/>
                <a:gd name="T85" fmla="*/ 256 h 271"/>
                <a:gd name="T86" fmla="*/ 152 w 163"/>
                <a:gd name="T87" fmla="*/ 270 h 271"/>
                <a:gd name="T88" fmla="*/ 162 w 163"/>
                <a:gd name="T89" fmla="*/ 261 h 27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3"/>
                <a:gd name="T136" fmla="*/ 0 h 271"/>
                <a:gd name="T137" fmla="*/ 163 w 163"/>
                <a:gd name="T138" fmla="*/ 271 h 27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3" h="271">
                  <a:moveTo>
                    <a:pt x="162" y="261"/>
                  </a:moveTo>
                  <a:lnTo>
                    <a:pt x="145" y="249"/>
                  </a:lnTo>
                  <a:lnTo>
                    <a:pt x="130" y="238"/>
                  </a:lnTo>
                  <a:lnTo>
                    <a:pt x="115" y="225"/>
                  </a:lnTo>
                  <a:lnTo>
                    <a:pt x="103" y="214"/>
                  </a:lnTo>
                  <a:lnTo>
                    <a:pt x="90" y="200"/>
                  </a:lnTo>
                  <a:lnTo>
                    <a:pt x="79" y="187"/>
                  </a:lnTo>
                  <a:lnTo>
                    <a:pt x="69" y="175"/>
                  </a:lnTo>
                  <a:lnTo>
                    <a:pt x="60" y="162"/>
                  </a:lnTo>
                  <a:lnTo>
                    <a:pt x="52" y="149"/>
                  </a:lnTo>
                  <a:lnTo>
                    <a:pt x="44" y="134"/>
                  </a:lnTo>
                  <a:lnTo>
                    <a:pt x="37" y="124"/>
                  </a:lnTo>
                  <a:lnTo>
                    <a:pt x="33" y="113"/>
                  </a:lnTo>
                  <a:lnTo>
                    <a:pt x="27" y="101"/>
                  </a:lnTo>
                  <a:lnTo>
                    <a:pt x="20" y="88"/>
                  </a:lnTo>
                  <a:lnTo>
                    <a:pt x="16" y="73"/>
                  </a:lnTo>
                  <a:lnTo>
                    <a:pt x="12" y="58"/>
                  </a:lnTo>
                  <a:lnTo>
                    <a:pt x="7" y="46"/>
                  </a:lnTo>
                  <a:lnTo>
                    <a:pt x="3" y="29"/>
                  </a:lnTo>
                  <a:lnTo>
                    <a:pt x="2" y="16"/>
                  </a:lnTo>
                  <a:lnTo>
                    <a:pt x="0" y="0"/>
                  </a:lnTo>
                  <a:lnTo>
                    <a:pt x="2" y="16"/>
                  </a:lnTo>
                  <a:lnTo>
                    <a:pt x="3" y="31"/>
                  </a:lnTo>
                  <a:lnTo>
                    <a:pt x="5" y="46"/>
                  </a:lnTo>
                  <a:lnTo>
                    <a:pt x="7" y="62"/>
                  </a:lnTo>
                  <a:lnTo>
                    <a:pt x="12" y="78"/>
                  </a:lnTo>
                  <a:lnTo>
                    <a:pt x="14" y="92"/>
                  </a:lnTo>
                  <a:lnTo>
                    <a:pt x="18" y="105"/>
                  </a:lnTo>
                  <a:lnTo>
                    <a:pt x="23" y="120"/>
                  </a:lnTo>
                  <a:lnTo>
                    <a:pt x="27" y="132"/>
                  </a:lnTo>
                  <a:lnTo>
                    <a:pt x="33" y="143"/>
                  </a:lnTo>
                  <a:lnTo>
                    <a:pt x="39" y="157"/>
                  </a:lnTo>
                  <a:lnTo>
                    <a:pt x="50" y="170"/>
                  </a:lnTo>
                  <a:lnTo>
                    <a:pt x="58" y="182"/>
                  </a:lnTo>
                  <a:lnTo>
                    <a:pt x="67" y="196"/>
                  </a:lnTo>
                  <a:lnTo>
                    <a:pt x="79" y="208"/>
                  </a:lnTo>
                  <a:lnTo>
                    <a:pt x="92" y="221"/>
                  </a:lnTo>
                  <a:lnTo>
                    <a:pt x="104" y="233"/>
                  </a:lnTo>
                  <a:lnTo>
                    <a:pt x="117" y="244"/>
                  </a:lnTo>
                  <a:lnTo>
                    <a:pt x="134" y="256"/>
                  </a:lnTo>
                  <a:lnTo>
                    <a:pt x="152" y="270"/>
                  </a:lnTo>
                  <a:lnTo>
                    <a:pt x="162" y="261"/>
                  </a:lnTo>
                </a:path>
              </a:pathLst>
            </a:custGeom>
            <a:solidFill>
              <a:srgbClr val="7C6000"/>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15" name="Freeform 252"/>
            <p:cNvSpPr>
              <a:spLocks/>
            </p:cNvSpPr>
            <p:nvPr/>
          </p:nvSpPr>
          <p:spPr bwMode="auto">
            <a:xfrm>
              <a:off x="2331" y="2926"/>
              <a:ext cx="390" cy="143"/>
            </a:xfrm>
            <a:custGeom>
              <a:avLst/>
              <a:gdLst>
                <a:gd name="T0" fmla="*/ 389 w 390"/>
                <a:gd name="T1" fmla="*/ 42 h 143"/>
                <a:gd name="T2" fmla="*/ 374 w 390"/>
                <a:gd name="T3" fmla="*/ 34 h 143"/>
                <a:gd name="T4" fmla="*/ 357 w 390"/>
                <a:gd name="T5" fmla="*/ 27 h 143"/>
                <a:gd name="T6" fmla="*/ 342 w 390"/>
                <a:gd name="T7" fmla="*/ 22 h 143"/>
                <a:gd name="T8" fmla="*/ 324 w 390"/>
                <a:gd name="T9" fmla="*/ 17 h 143"/>
                <a:gd name="T10" fmla="*/ 306 w 390"/>
                <a:gd name="T11" fmla="*/ 13 h 143"/>
                <a:gd name="T12" fmla="*/ 290 w 390"/>
                <a:gd name="T13" fmla="*/ 8 h 143"/>
                <a:gd name="T14" fmla="*/ 273 w 390"/>
                <a:gd name="T15" fmla="*/ 6 h 143"/>
                <a:gd name="T16" fmla="*/ 256 w 390"/>
                <a:gd name="T17" fmla="*/ 4 h 143"/>
                <a:gd name="T18" fmla="*/ 239 w 390"/>
                <a:gd name="T19" fmla="*/ 2 h 143"/>
                <a:gd name="T20" fmla="*/ 225 w 390"/>
                <a:gd name="T21" fmla="*/ 0 h 143"/>
                <a:gd name="T22" fmla="*/ 225 w 390"/>
                <a:gd name="T23" fmla="*/ 0 h 143"/>
                <a:gd name="T24" fmla="*/ 209 w 390"/>
                <a:gd name="T25" fmla="*/ 0 h 143"/>
                <a:gd name="T26" fmla="*/ 197 w 390"/>
                <a:gd name="T27" fmla="*/ 0 h 143"/>
                <a:gd name="T28" fmla="*/ 182 w 390"/>
                <a:gd name="T29" fmla="*/ 2 h 143"/>
                <a:gd name="T30" fmla="*/ 170 w 390"/>
                <a:gd name="T31" fmla="*/ 4 h 143"/>
                <a:gd name="T32" fmla="*/ 157 w 390"/>
                <a:gd name="T33" fmla="*/ 4 h 143"/>
                <a:gd name="T34" fmla="*/ 145 w 390"/>
                <a:gd name="T35" fmla="*/ 8 h 143"/>
                <a:gd name="T36" fmla="*/ 131 w 390"/>
                <a:gd name="T37" fmla="*/ 11 h 143"/>
                <a:gd name="T38" fmla="*/ 121 w 390"/>
                <a:gd name="T39" fmla="*/ 15 h 143"/>
                <a:gd name="T40" fmla="*/ 108 w 390"/>
                <a:gd name="T41" fmla="*/ 19 h 143"/>
                <a:gd name="T42" fmla="*/ 98 w 390"/>
                <a:gd name="T43" fmla="*/ 23 h 143"/>
                <a:gd name="T44" fmla="*/ 98 w 390"/>
                <a:gd name="T45" fmla="*/ 23 h 143"/>
                <a:gd name="T46" fmla="*/ 87 w 390"/>
                <a:gd name="T47" fmla="*/ 27 h 143"/>
                <a:gd name="T48" fmla="*/ 78 w 390"/>
                <a:gd name="T49" fmla="*/ 34 h 143"/>
                <a:gd name="T50" fmla="*/ 67 w 390"/>
                <a:gd name="T51" fmla="*/ 40 h 143"/>
                <a:gd name="T52" fmla="*/ 56 w 390"/>
                <a:gd name="T53" fmla="*/ 47 h 143"/>
                <a:gd name="T54" fmla="*/ 46 w 390"/>
                <a:gd name="T55" fmla="*/ 52 h 143"/>
                <a:gd name="T56" fmla="*/ 35 w 390"/>
                <a:gd name="T57" fmla="*/ 59 h 143"/>
                <a:gd name="T58" fmla="*/ 25 w 390"/>
                <a:gd name="T59" fmla="*/ 63 h 143"/>
                <a:gd name="T60" fmla="*/ 16 w 390"/>
                <a:gd name="T61" fmla="*/ 70 h 143"/>
                <a:gd name="T62" fmla="*/ 5 w 390"/>
                <a:gd name="T63" fmla="*/ 73 h 143"/>
                <a:gd name="T64" fmla="*/ 0 w 390"/>
                <a:gd name="T65" fmla="*/ 75 h 143"/>
                <a:gd name="T66" fmla="*/ 0 w 390"/>
                <a:gd name="T67" fmla="*/ 75 h 143"/>
                <a:gd name="T68" fmla="*/ 0 w 390"/>
                <a:gd name="T69" fmla="*/ 78 h 143"/>
                <a:gd name="T70" fmla="*/ 4 w 390"/>
                <a:gd name="T71" fmla="*/ 80 h 143"/>
                <a:gd name="T72" fmla="*/ 9 w 390"/>
                <a:gd name="T73" fmla="*/ 84 h 143"/>
                <a:gd name="T74" fmla="*/ 20 w 390"/>
                <a:gd name="T75" fmla="*/ 91 h 143"/>
                <a:gd name="T76" fmla="*/ 30 w 390"/>
                <a:gd name="T77" fmla="*/ 99 h 143"/>
                <a:gd name="T78" fmla="*/ 43 w 390"/>
                <a:gd name="T79" fmla="*/ 105 h 143"/>
                <a:gd name="T80" fmla="*/ 56 w 390"/>
                <a:gd name="T81" fmla="*/ 112 h 143"/>
                <a:gd name="T82" fmla="*/ 69 w 390"/>
                <a:gd name="T83" fmla="*/ 119 h 143"/>
                <a:gd name="T84" fmla="*/ 83 w 390"/>
                <a:gd name="T85" fmla="*/ 126 h 143"/>
                <a:gd name="T86" fmla="*/ 98 w 390"/>
                <a:gd name="T87" fmla="*/ 130 h 143"/>
                <a:gd name="T88" fmla="*/ 98 w 390"/>
                <a:gd name="T89" fmla="*/ 130 h 143"/>
                <a:gd name="T90" fmla="*/ 115 w 390"/>
                <a:gd name="T91" fmla="*/ 135 h 143"/>
                <a:gd name="T92" fmla="*/ 136 w 390"/>
                <a:gd name="T93" fmla="*/ 139 h 143"/>
                <a:gd name="T94" fmla="*/ 159 w 390"/>
                <a:gd name="T95" fmla="*/ 142 h 143"/>
                <a:gd name="T96" fmla="*/ 186 w 390"/>
                <a:gd name="T97" fmla="*/ 142 h 143"/>
                <a:gd name="T98" fmla="*/ 216 w 390"/>
                <a:gd name="T99" fmla="*/ 142 h 143"/>
                <a:gd name="T100" fmla="*/ 246 w 390"/>
                <a:gd name="T101" fmla="*/ 139 h 143"/>
                <a:gd name="T102" fmla="*/ 275 w 390"/>
                <a:gd name="T103" fmla="*/ 137 h 143"/>
                <a:gd name="T104" fmla="*/ 304 w 390"/>
                <a:gd name="T105" fmla="*/ 130 h 143"/>
                <a:gd name="T106" fmla="*/ 334 w 390"/>
                <a:gd name="T107" fmla="*/ 122 h 143"/>
                <a:gd name="T108" fmla="*/ 363 w 390"/>
                <a:gd name="T109" fmla="*/ 112 h 143"/>
                <a:gd name="T110" fmla="*/ 389 w 390"/>
                <a:gd name="T111" fmla="*/ 42 h 14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90"/>
                <a:gd name="T169" fmla="*/ 0 h 143"/>
                <a:gd name="T170" fmla="*/ 390 w 390"/>
                <a:gd name="T171" fmla="*/ 143 h 14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90" h="143">
                  <a:moveTo>
                    <a:pt x="389" y="42"/>
                  </a:moveTo>
                  <a:lnTo>
                    <a:pt x="374" y="34"/>
                  </a:lnTo>
                  <a:lnTo>
                    <a:pt x="357" y="27"/>
                  </a:lnTo>
                  <a:lnTo>
                    <a:pt x="342" y="22"/>
                  </a:lnTo>
                  <a:lnTo>
                    <a:pt x="324" y="17"/>
                  </a:lnTo>
                  <a:lnTo>
                    <a:pt x="306" y="13"/>
                  </a:lnTo>
                  <a:lnTo>
                    <a:pt x="290" y="8"/>
                  </a:lnTo>
                  <a:lnTo>
                    <a:pt x="273" y="6"/>
                  </a:lnTo>
                  <a:lnTo>
                    <a:pt x="256" y="4"/>
                  </a:lnTo>
                  <a:lnTo>
                    <a:pt x="239" y="2"/>
                  </a:lnTo>
                  <a:lnTo>
                    <a:pt x="225" y="0"/>
                  </a:lnTo>
                  <a:lnTo>
                    <a:pt x="209" y="0"/>
                  </a:lnTo>
                  <a:lnTo>
                    <a:pt x="197" y="0"/>
                  </a:lnTo>
                  <a:lnTo>
                    <a:pt x="182" y="2"/>
                  </a:lnTo>
                  <a:lnTo>
                    <a:pt x="170" y="4"/>
                  </a:lnTo>
                  <a:lnTo>
                    <a:pt x="157" y="4"/>
                  </a:lnTo>
                  <a:lnTo>
                    <a:pt x="145" y="8"/>
                  </a:lnTo>
                  <a:lnTo>
                    <a:pt x="131" y="11"/>
                  </a:lnTo>
                  <a:lnTo>
                    <a:pt x="121" y="15"/>
                  </a:lnTo>
                  <a:lnTo>
                    <a:pt x="108" y="19"/>
                  </a:lnTo>
                  <a:lnTo>
                    <a:pt x="98" y="23"/>
                  </a:lnTo>
                  <a:lnTo>
                    <a:pt x="87" y="27"/>
                  </a:lnTo>
                  <a:lnTo>
                    <a:pt x="78" y="34"/>
                  </a:lnTo>
                  <a:lnTo>
                    <a:pt x="67" y="40"/>
                  </a:lnTo>
                  <a:lnTo>
                    <a:pt x="56" y="47"/>
                  </a:lnTo>
                  <a:lnTo>
                    <a:pt x="46" y="52"/>
                  </a:lnTo>
                  <a:lnTo>
                    <a:pt x="35" y="59"/>
                  </a:lnTo>
                  <a:lnTo>
                    <a:pt x="25" y="63"/>
                  </a:lnTo>
                  <a:lnTo>
                    <a:pt x="16" y="70"/>
                  </a:lnTo>
                  <a:lnTo>
                    <a:pt x="5" y="73"/>
                  </a:lnTo>
                  <a:lnTo>
                    <a:pt x="0" y="75"/>
                  </a:lnTo>
                  <a:lnTo>
                    <a:pt x="0" y="78"/>
                  </a:lnTo>
                  <a:lnTo>
                    <a:pt x="4" y="80"/>
                  </a:lnTo>
                  <a:lnTo>
                    <a:pt x="9" y="84"/>
                  </a:lnTo>
                  <a:lnTo>
                    <a:pt x="20" y="91"/>
                  </a:lnTo>
                  <a:lnTo>
                    <a:pt x="30" y="99"/>
                  </a:lnTo>
                  <a:lnTo>
                    <a:pt x="43" y="105"/>
                  </a:lnTo>
                  <a:lnTo>
                    <a:pt x="56" y="112"/>
                  </a:lnTo>
                  <a:lnTo>
                    <a:pt x="69" y="119"/>
                  </a:lnTo>
                  <a:lnTo>
                    <a:pt x="83" y="126"/>
                  </a:lnTo>
                  <a:lnTo>
                    <a:pt x="98" y="130"/>
                  </a:lnTo>
                  <a:lnTo>
                    <a:pt x="115" y="135"/>
                  </a:lnTo>
                  <a:lnTo>
                    <a:pt x="136" y="139"/>
                  </a:lnTo>
                  <a:lnTo>
                    <a:pt x="159" y="142"/>
                  </a:lnTo>
                  <a:lnTo>
                    <a:pt x="186" y="142"/>
                  </a:lnTo>
                  <a:lnTo>
                    <a:pt x="216" y="142"/>
                  </a:lnTo>
                  <a:lnTo>
                    <a:pt x="246" y="139"/>
                  </a:lnTo>
                  <a:lnTo>
                    <a:pt x="275" y="137"/>
                  </a:lnTo>
                  <a:lnTo>
                    <a:pt x="304" y="130"/>
                  </a:lnTo>
                  <a:lnTo>
                    <a:pt x="334" y="122"/>
                  </a:lnTo>
                  <a:lnTo>
                    <a:pt x="363" y="112"/>
                  </a:lnTo>
                  <a:lnTo>
                    <a:pt x="389" y="42"/>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16" name="Freeform 253"/>
            <p:cNvSpPr>
              <a:spLocks/>
            </p:cNvSpPr>
            <p:nvPr/>
          </p:nvSpPr>
          <p:spPr bwMode="auto">
            <a:xfrm>
              <a:off x="2331" y="2926"/>
              <a:ext cx="390" cy="143"/>
            </a:xfrm>
            <a:custGeom>
              <a:avLst/>
              <a:gdLst>
                <a:gd name="T0" fmla="*/ 389 w 390"/>
                <a:gd name="T1" fmla="*/ 42 h 143"/>
                <a:gd name="T2" fmla="*/ 374 w 390"/>
                <a:gd name="T3" fmla="*/ 34 h 143"/>
                <a:gd name="T4" fmla="*/ 357 w 390"/>
                <a:gd name="T5" fmla="*/ 27 h 143"/>
                <a:gd name="T6" fmla="*/ 342 w 390"/>
                <a:gd name="T7" fmla="*/ 22 h 143"/>
                <a:gd name="T8" fmla="*/ 324 w 390"/>
                <a:gd name="T9" fmla="*/ 17 h 143"/>
                <a:gd name="T10" fmla="*/ 306 w 390"/>
                <a:gd name="T11" fmla="*/ 13 h 143"/>
                <a:gd name="T12" fmla="*/ 290 w 390"/>
                <a:gd name="T13" fmla="*/ 8 h 143"/>
                <a:gd name="T14" fmla="*/ 273 w 390"/>
                <a:gd name="T15" fmla="*/ 6 h 143"/>
                <a:gd name="T16" fmla="*/ 256 w 390"/>
                <a:gd name="T17" fmla="*/ 4 h 143"/>
                <a:gd name="T18" fmla="*/ 239 w 390"/>
                <a:gd name="T19" fmla="*/ 2 h 143"/>
                <a:gd name="T20" fmla="*/ 225 w 390"/>
                <a:gd name="T21" fmla="*/ 0 h 143"/>
                <a:gd name="T22" fmla="*/ 225 w 390"/>
                <a:gd name="T23" fmla="*/ 0 h 143"/>
                <a:gd name="T24" fmla="*/ 209 w 390"/>
                <a:gd name="T25" fmla="*/ 0 h 143"/>
                <a:gd name="T26" fmla="*/ 197 w 390"/>
                <a:gd name="T27" fmla="*/ 0 h 143"/>
                <a:gd name="T28" fmla="*/ 182 w 390"/>
                <a:gd name="T29" fmla="*/ 2 h 143"/>
                <a:gd name="T30" fmla="*/ 170 w 390"/>
                <a:gd name="T31" fmla="*/ 4 h 143"/>
                <a:gd name="T32" fmla="*/ 157 w 390"/>
                <a:gd name="T33" fmla="*/ 4 h 143"/>
                <a:gd name="T34" fmla="*/ 145 w 390"/>
                <a:gd name="T35" fmla="*/ 8 h 143"/>
                <a:gd name="T36" fmla="*/ 131 w 390"/>
                <a:gd name="T37" fmla="*/ 11 h 143"/>
                <a:gd name="T38" fmla="*/ 121 w 390"/>
                <a:gd name="T39" fmla="*/ 15 h 143"/>
                <a:gd name="T40" fmla="*/ 108 w 390"/>
                <a:gd name="T41" fmla="*/ 19 h 143"/>
                <a:gd name="T42" fmla="*/ 98 w 390"/>
                <a:gd name="T43" fmla="*/ 23 h 143"/>
                <a:gd name="T44" fmla="*/ 98 w 390"/>
                <a:gd name="T45" fmla="*/ 23 h 143"/>
                <a:gd name="T46" fmla="*/ 87 w 390"/>
                <a:gd name="T47" fmla="*/ 27 h 143"/>
                <a:gd name="T48" fmla="*/ 78 w 390"/>
                <a:gd name="T49" fmla="*/ 34 h 143"/>
                <a:gd name="T50" fmla="*/ 67 w 390"/>
                <a:gd name="T51" fmla="*/ 40 h 143"/>
                <a:gd name="T52" fmla="*/ 56 w 390"/>
                <a:gd name="T53" fmla="*/ 47 h 143"/>
                <a:gd name="T54" fmla="*/ 46 w 390"/>
                <a:gd name="T55" fmla="*/ 52 h 143"/>
                <a:gd name="T56" fmla="*/ 35 w 390"/>
                <a:gd name="T57" fmla="*/ 59 h 143"/>
                <a:gd name="T58" fmla="*/ 25 w 390"/>
                <a:gd name="T59" fmla="*/ 63 h 143"/>
                <a:gd name="T60" fmla="*/ 16 w 390"/>
                <a:gd name="T61" fmla="*/ 70 h 143"/>
                <a:gd name="T62" fmla="*/ 5 w 390"/>
                <a:gd name="T63" fmla="*/ 73 h 143"/>
                <a:gd name="T64" fmla="*/ 0 w 390"/>
                <a:gd name="T65" fmla="*/ 75 h 143"/>
                <a:gd name="T66" fmla="*/ 0 w 390"/>
                <a:gd name="T67" fmla="*/ 75 h 143"/>
                <a:gd name="T68" fmla="*/ 0 w 390"/>
                <a:gd name="T69" fmla="*/ 78 h 143"/>
                <a:gd name="T70" fmla="*/ 4 w 390"/>
                <a:gd name="T71" fmla="*/ 80 h 143"/>
                <a:gd name="T72" fmla="*/ 9 w 390"/>
                <a:gd name="T73" fmla="*/ 84 h 143"/>
                <a:gd name="T74" fmla="*/ 20 w 390"/>
                <a:gd name="T75" fmla="*/ 91 h 143"/>
                <a:gd name="T76" fmla="*/ 30 w 390"/>
                <a:gd name="T77" fmla="*/ 99 h 143"/>
                <a:gd name="T78" fmla="*/ 43 w 390"/>
                <a:gd name="T79" fmla="*/ 105 h 143"/>
                <a:gd name="T80" fmla="*/ 56 w 390"/>
                <a:gd name="T81" fmla="*/ 112 h 143"/>
                <a:gd name="T82" fmla="*/ 69 w 390"/>
                <a:gd name="T83" fmla="*/ 119 h 143"/>
                <a:gd name="T84" fmla="*/ 83 w 390"/>
                <a:gd name="T85" fmla="*/ 126 h 143"/>
                <a:gd name="T86" fmla="*/ 98 w 390"/>
                <a:gd name="T87" fmla="*/ 130 h 143"/>
                <a:gd name="T88" fmla="*/ 98 w 390"/>
                <a:gd name="T89" fmla="*/ 130 h 143"/>
                <a:gd name="T90" fmla="*/ 115 w 390"/>
                <a:gd name="T91" fmla="*/ 135 h 143"/>
                <a:gd name="T92" fmla="*/ 136 w 390"/>
                <a:gd name="T93" fmla="*/ 139 h 143"/>
                <a:gd name="T94" fmla="*/ 159 w 390"/>
                <a:gd name="T95" fmla="*/ 142 h 143"/>
                <a:gd name="T96" fmla="*/ 186 w 390"/>
                <a:gd name="T97" fmla="*/ 142 h 143"/>
                <a:gd name="T98" fmla="*/ 216 w 390"/>
                <a:gd name="T99" fmla="*/ 142 h 143"/>
                <a:gd name="T100" fmla="*/ 246 w 390"/>
                <a:gd name="T101" fmla="*/ 139 h 143"/>
                <a:gd name="T102" fmla="*/ 275 w 390"/>
                <a:gd name="T103" fmla="*/ 137 h 143"/>
                <a:gd name="T104" fmla="*/ 304 w 390"/>
                <a:gd name="T105" fmla="*/ 130 h 143"/>
                <a:gd name="T106" fmla="*/ 334 w 390"/>
                <a:gd name="T107" fmla="*/ 122 h 143"/>
                <a:gd name="T108" fmla="*/ 363 w 390"/>
                <a:gd name="T109" fmla="*/ 112 h 14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90"/>
                <a:gd name="T166" fmla="*/ 0 h 143"/>
                <a:gd name="T167" fmla="*/ 390 w 390"/>
                <a:gd name="T168" fmla="*/ 143 h 14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90" h="143">
                  <a:moveTo>
                    <a:pt x="389" y="42"/>
                  </a:moveTo>
                  <a:lnTo>
                    <a:pt x="374" y="34"/>
                  </a:lnTo>
                  <a:lnTo>
                    <a:pt x="357" y="27"/>
                  </a:lnTo>
                  <a:lnTo>
                    <a:pt x="342" y="22"/>
                  </a:lnTo>
                  <a:lnTo>
                    <a:pt x="324" y="17"/>
                  </a:lnTo>
                  <a:lnTo>
                    <a:pt x="306" y="13"/>
                  </a:lnTo>
                  <a:lnTo>
                    <a:pt x="290" y="8"/>
                  </a:lnTo>
                  <a:lnTo>
                    <a:pt x="273" y="6"/>
                  </a:lnTo>
                  <a:lnTo>
                    <a:pt x="256" y="4"/>
                  </a:lnTo>
                  <a:lnTo>
                    <a:pt x="239" y="2"/>
                  </a:lnTo>
                  <a:lnTo>
                    <a:pt x="225" y="0"/>
                  </a:lnTo>
                  <a:lnTo>
                    <a:pt x="209" y="0"/>
                  </a:lnTo>
                  <a:lnTo>
                    <a:pt x="197" y="0"/>
                  </a:lnTo>
                  <a:lnTo>
                    <a:pt x="182" y="2"/>
                  </a:lnTo>
                  <a:lnTo>
                    <a:pt x="170" y="4"/>
                  </a:lnTo>
                  <a:lnTo>
                    <a:pt x="157" y="4"/>
                  </a:lnTo>
                  <a:lnTo>
                    <a:pt x="145" y="8"/>
                  </a:lnTo>
                  <a:lnTo>
                    <a:pt x="131" y="11"/>
                  </a:lnTo>
                  <a:lnTo>
                    <a:pt x="121" y="15"/>
                  </a:lnTo>
                  <a:lnTo>
                    <a:pt x="108" y="19"/>
                  </a:lnTo>
                  <a:lnTo>
                    <a:pt x="98" y="23"/>
                  </a:lnTo>
                  <a:lnTo>
                    <a:pt x="87" y="27"/>
                  </a:lnTo>
                  <a:lnTo>
                    <a:pt x="78" y="34"/>
                  </a:lnTo>
                  <a:lnTo>
                    <a:pt x="67" y="40"/>
                  </a:lnTo>
                  <a:lnTo>
                    <a:pt x="56" y="47"/>
                  </a:lnTo>
                  <a:lnTo>
                    <a:pt x="46" y="52"/>
                  </a:lnTo>
                  <a:lnTo>
                    <a:pt x="35" y="59"/>
                  </a:lnTo>
                  <a:lnTo>
                    <a:pt x="25" y="63"/>
                  </a:lnTo>
                  <a:lnTo>
                    <a:pt x="16" y="70"/>
                  </a:lnTo>
                  <a:lnTo>
                    <a:pt x="5" y="73"/>
                  </a:lnTo>
                  <a:lnTo>
                    <a:pt x="0" y="75"/>
                  </a:lnTo>
                  <a:lnTo>
                    <a:pt x="0" y="78"/>
                  </a:lnTo>
                  <a:lnTo>
                    <a:pt x="4" y="80"/>
                  </a:lnTo>
                  <a:lnTo>
                    <a:pt x="9" y="84"/>
                  </a:lnTo>
                  <a:lnTo>
                    <a:pt x="20" y="91"/>
                  </a:lnTo>
                  <a:lnTo>
                    <a:pt x="30" y="99"/>
                  </a:lnTo>
                  <a:lnTo>
                    <a:pt x="43" y="105"/>
                  </a:lnTo>
                  <a:lnTo>
                    <a:pt x="56" y="112"/>
                  </a:lnTo>
                  <a:lnTo>
                    <a:pt x="69" y="119"/>
                  </a:lnTo>
                  <a:lnTo>
                    <a:pt x="83" y="126"/>
                  </a:lnTo>
                  <a:lnTo>
                    <a:pt x="98" y="130"/>
                  </a:lnTo>
                  <a:lnTo>
                    <a:pt x="115" y="135"/>
                  </a:lnTo>
                  <a:lnTo>
                    <a:pt x="136" y="139"/>
                  </a:lnTo>
                  <a:lnTo>
                    <a:pt x="159" y="142"/>
                  </a:lnTo>
                  <a:lnTo>
                    <a:pt x="186" y="142"/>
                  </a:lnTo>
                  <a:lnTo>
                    <a:pt x="216" y="142"/>
                  </a:lnTo>
                  <a:lnTo>
                    <a:pt x="246" y="139"/>
                  </a:lnTo>
                  <a:lnTo>
                    <a:pt x="275" y="137"/>
                  </a:lnTo>
                  <a:lnTo>
                    <a:pt x="304" y="130"/>
                  </a:lnTo>
                  <a:lnTo>
                    <a:pt x="334" y="122"/>
                  </a:lnTo>
                  <a:lnTo>
                    <a:pt x="363" y="112"/>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17" name="Freeform 254"/>
            <p:cNvSpPr>
              <a:spLocks/>
            </p:cNvSpPr>
            <p:nvPr/>
          </p:nvSpPr>
          <p:spPr bwMode="auto">
            <a:xfrm>
              <a:off x="2387" y="2994"/>
              <a:ext cx="304" cy="28"/>
            </a:xfrm>
            <a:custGeom>
              <a:avLst/>
              <a:gdLst>
                <a:gd name="T0" fmla="*/ 298 w 304"/>
                <a:gd name="T1" fmla="*/ 0 h 28"/>
                <a:gd name="T2" fmla="*/ 263 w 304"/>
                <a:gd name="T3" fmla="*/ 7 h 28"/>
                <a:gd name="T4" fmla="*/ 227 w 304"/>
                <a:gd name="T5" fmla="*/ 11 h 28"/>
                <a:gd name="T6" fmla="*/ 192 w 304"/>
                <a:gd name="T7" fmla="*/ 16 h 28"/>
                <a:gd name="T8" fmla="*/ 155 w 304"/>
                <a:gd name="T9" fmla="*/ 18 h 28"/>
                <a:gd name="T10" fmla="*/ 124 w 304"/>
                <a:gd name="T11" fmla="*/ 20 h 28"/>
                <a:gd name="T12" fmla="*/ 93 w 304"/>
                <a:gd name="T13" fmla="*/ 20 h 28"/>
                <a:gd name="T14" fmla="*/ 63 w 304"/>
                <a:gd name="T15" fmla="*/ 20 h 28"/>
                <a:gd name="T16" fmla="*/ 38 w 304"/>
                <a:gd name="T17" fmla="*/ 18 h 28"/>
                <a:gd name="T18" fmla="*/ 17 w 304"/>
                <a:gd name="T19" fmla="*/ 16 h 28"/>
                <a:gd name="T20" fmla="*/ 0 w 304"/>
                <a:gd name="T21" fmla="*/ 14 h 28"/>
                <a:gd name="T22" fmla="*/ 0 w 304"/>
                <a:gd name="T23" fmla="*/ 14 h 28"/>
                <a:gd name="T24" fmla="*/ 17 w 304"/>
                <a:gd name="T25" fmla="*/ 16 h 28"/>
                <a:gd name="T26" fmla="*/ 38 w 304"/>
                <a:gd name="T27" fmla="*/ 20 h 28"/>
                <a:gd name="T28" fmla="*/ 65 w 304"/>
                <a:gd name="T29" fmla="*/ 22 h 28"/>
                <a:gd name="T30" fmla="*/ 93 w 304"/>
                <a:gd name="T31" fmla="*/ 24 h 28"/>
                <a:gd name="T32" fmla="*/ 124 w 304"/>
                <a:gd name="T33" fmla="*/ 27 h 28"/>
                <a:gd name="T34" fmla="*/ 158 w 304"/>
                <a:gd name="T35" fmla="*/ 27 h 28"/>
                <a:gd name="T36" fmla="*/ 194 w 304"/>
                <a:gd name="T37" fmla="*/ 24 h 28"/>
                <a:gd name="T38" fmla="*/ 231 w 304"/>
                <a:gd name="T39" fmla="*/ 22 h 28"/>
                <a:gd name="T40" fmla="*/ 267 w 304"/>
                <a:gd name="T41" fmla="*/ 18 h 28"/>
                <a:gd name="T42" fmla="*/ 303 w 304"/>
                <a:gd name="T43" fmla="*/ 11 h 28"/>
                <a:gd name="T44" fmla="*/ 298 w 304"/>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4"/>
                <a:gd name="T70" fmla="*/ 0 h 28"/>
                <a:gd name="T71" fmla="*/ 304 w 304"/>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4" h="28">
                  <a:moveTo>
                    <a:pt x="298" y="0"/>
                  </a:moveTo>
                  <a:lnTo>
                    <a:pt x="263" y="7"/>
                  </a:lnTo>
                  <a:lnTo>
                    <a:pt x="227" y="11"/>
                  </a:lnTo>
                  <a:lnTo>
                    <a:pt x="192" y="16"/>
                  </a:lnTo>
                  <a:lnTo>
                    <a:pt x="155" y="18"/>
                  </a:lnTo>
                  <a:lnTo>
                    <a:pt x="124" y="20"/>
                  </a:lnTo>
                  <a:lnTo>
                    <a:pt x="93" y="20"/>
                  </a:lnTo>
                  <a:lnTo>
                    <a:pt x="63" y="20"/>
                  </a:lnTo>
                  <a:lnTo>
                    <a:pt x="38" y="18"/>
                  </a:lnTo>
                  <a:lnTo>
                    <a:pt x="17" y="16"/>
                  </a:lnTo>
                  <a:lnTo>
                    <a:pt x="0" y="14"/>
                  </a:lnTo>
                  <a:lnTo>
                    <a:pt x="17" y="16"/>
                  </a:lnTo>
                  <a:lnTo>
                    <a:pt x="38" y="20"/>
                  </a:lnTo>
                  <a:lnTo>
                    <a:pt x="65" y="22"/>
                  </a:lnTo>
                  <a:lnTo>
                    <a:pt x="93" y="24"/>
                  </a:lnTo>
                  <a:lnTo>
                    <a:pt x="124" y="27"/>
                  </a:lnTo>
                  <a:lnTo>
                    <a:pt x="158" y="27"/>
                  </a:lnTo>
                  <a:lnTo>
                    <a:pt x="194" y="24"/>
                  </a:lnTo>
                  <a:lnTo>
                    <a:pt x="231" y="22"/>
                  </a:lnTo>
                  <a:lnTo>
                    <a:pt x="267" y="18"/>
                  </a:lnTo>
                  <a:lnTo>
                    <a:pt x="303" y="11"/>
                  </a:lnTo>
                  <a:lnTo>
                    <a:pt x="298" y="0"/>
                  </a:lnTo>
                </a:path>
              </a:pathLst>
            </a:custGeom>
            <a:solidFill>
              <a:srgbClr val="7C6000"/>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18" name="Freeform 255"/>
            <p:cNvSpPr>
              <a:spLocks/>
            </p:cNvSpPr>
            <p:nvPr/>
          </p:nvSpPr>
          <p:spPr bwMode="auto">
            <a:xfrm>
              <a:off x="2527" y="2670"/>
              <a:ext cx="176" cy="315"/>
            </a:xfrm>
            <a:custGeom>
              <a:avLst/>
              <a:gdLst>
                <a:gd name="T0" fmla="*/ 175 w 176"/>
                <a:gd name="T1" fmla="*/ 265 h 315"/>
                <a:gd name="T2" fmla="*/ 172 w 176"/>
                <a:gd name="T3" fmla="*/ 253 h 315"/>
                <a:gd name="T4" fmla="*/ 168 w 176"/>
                <a:gd name="T5" fmla="*/ 237 h 315"/>
                <a:gd name="T6" fmla="*/ 166 w 176"/>
                <a:gd name="T7" fmla="*/ 223 h 315"/>
                <a:gd name="T8" fmla="*/ 163 w 176"/>
                <a:gd name="T9" fmla="*/ 206 h 315"/>
                <a:gd name="T10" fmla="*/ 159 w 176"/>
                <a:gd name="T11" fmla="*/ 191 h 315"/>
                <a:gd name="T12" fmla="*/ 158 w 176"/>
                <a:gd name="T13" fmla="*/ 175 h 315"/>
                <a:gd name="T14" fmla="*/ 156 w 176"/>
                <a:gd name="T15" fmla="*/ 161 h 315"/>
                <a:gd name="T16" fmla="*/ 151 w 176"/>
                <a:gd name="T17" fmla="*/ 147 h 315"/>
                <a:gd name="T18" fmla="*/ 147 w 176"/>
                <a:gd name="T19" fmla="*/ 132 h 315"/>
                <a:gd name="T20" fmla="*/ 140 w 176"/>
                <a:gd name="T21" fmla="*/ 120 h 315"/>
                <a:gd name="T22" fmla="*/ 140 w 176"/>
                <a:gd name="T23" fmla="*/ 120 h 315"/>
                <a:gd name="T24" fmla="*/ 134 w 176"/>
                <a:gd name="T25" fmla="*/ 107 h 315"/>
                <a:gd name="T26" fmla="*/ 126 w 176"/>
                <a:gd name="T27" fmla="*/ 92 h 315"/>
                <a:gd name="T28" fmla="*/ 113 w 176"/>
                <a:gd name="T29" fmla="*/ 80 h 315"/>
                <a:gd name="T30" fmla="*/ 101 w 176"/>
                <a:gd name="T31" fmla="*/ 65 h 315"/>
                <a:gd name="T32" fmla="*/ 85 w 176"/>
                <a:gd name="T33" fmla="*/ 52 h 315"/>
                <a:gd name="T34" fmla="*/ 71 w 176"/>
                <a:gd name="T35" fmla="*/ 39 h 315"/>
                <a:gd name="T36" fmla="*/ 52 w 176"/>
                <a:gd name="T37" fmla="*/ 27 h 315"/>
                <a:gd name="T38" fmla="*/ 35 w 176"/>
                <a:gd name="T39" fmla="*/ 16 h 315"/>
                <a:gd name="T40" fmla="*/ 18 w 176"/>
                <a:gd name="T41" fmla="*/ 8 h 315"/>
                <a:gd name="T42" fmla="*/ 0 w 176"/>
                <a:gd name="T43" fmla="*/ 0 h 315"/>
                <a:gd name="T44" fmla="*/ 0 w 176"/>
                <a:gd name="T45" fmla="*/ 0 h 315"/>
                <a:gd name="T46" fmla="*/ 0 w 176"/>
                <a:gd name="T47" fmla="*/ 2 h 315"/>
                <a:gd name="T48" fmla="*/ 0 w 176"/>
                <a:gd name="T49" fmla="*/ 8 h 315"/>
                <a:gd name="T50" fmla="*/ 2 w 176"/>
                <a:gd name="T51" fmla="*/ 16 h 315"/>
                <a:gd name="T52" fmla="*/ 2 w 176"/>
                <a:gd name="T53" fmla="*/ 25 h 315"/>
                <a:gd name="T54" fmla="*/ 2 w 176"/>
                <a:gd name="T55" fmla="*/ 37 h 315"/>
                <a:gd name="T56" fmla="*/ 4 w 176"/>
                <a:gd name="T57" fmla="*/ 50 h 315"/>
                <a:gd name="T58" fmla="*/ 4 w 176"/>
                <a:gd name="T59" fmla="*/ 62 h 315"/>
                <a:gd name="T60" fmla="*/ 6 w 176"/>
                <a:gd name="T61" fmla="*/ 76 h 315"/>
                <a:gd name="T62" fmla="*/ 6 w 176"/>
                <a:gd name="T63" fmla="*/ 85 h 315"/>
                <a:gd name="T64" fmla="*/ 8 w 176"/>
                <a:gd name="T65" fmla="*/ 96 h 315"/>
                <a:gd name="T66" fmla="*/ 8 w 176"/>
                <a:gd name="T67" fmla="*/ 96 h 315"/>
                <a:gd name="T68" fmla="*/ 8 w 176"/>
                <a:gd name="T69" fmla="*/ 109 h 315"/>
                <a:gd name="T70" fmla="*/ 9 w 176"/>
                <a:gd name="T71" fmla="*/ 120 h 315"/>
                <a:gd name="T72" fmla="*/ 14 w 176"/>
                <a:gd name="T73" fmla="*/ 132 h 315"/>
                <a:gd name="T74" fmla="*/ 16 w 176"/>
                <a:gd name="T75" fmla="*/ 147 h 315"/>
                <a:gd name="T76" fmla="*/ 20 w 176"/>
                <a:gd name="T77" fmla="*/ 159 h 315"/>
                <a:gd name="T78" fmla="*/ 25 w 176"/>
                <a:gd name="T79" fmla="*/ 172 h 315"/>
                <a:gd name="T80" fmla="*/ 31 w 176"/>
                <a:gd name="T81" fmla="*/ 185 h 315"/>
                <a:gd name="T82" fmla="*/ 35 w 176"/>
                <a:gd name="T83" fmla="*/ 198 h 315"/>
                <a:gd name="T84" fmla="*/ 41 w 176"/>
                <a:gd name="T85" fmla="*/ 208 h 315"/>
                <a:gd name="T86" fmla="*/ 48 w 176"/>
                <a:gd name="T87" fmla="*/ 217 h 315"/>
                <a:gd name="T88" fmla="*/ 48 w 176"/>
                <a:gd name="T89" fmla="*/ 217 h 315"/>
                <a:gd name="T90" fmla="*/ 57 w 176"/>
                <a:gd name="T91" fmla="*/ 225 h 315"/>
                <a:gd name="T92" fmla="*/ 64 w 176"/>
                <a:gd name="T93" fmla="*/ 235 h 315"/>
                <a:gd name="T94" fmla="*/ 75 w 176"/>
                <a:gd name="T95" fmla="*/ 246 h 315"/>
                <a:gd name="T96" fmla="*/ 88 w 176"/>
                <a:gd name="T97" fmla="*/ 256 h 315"/>
                <a:gd name="T98" fmla="*/ 101 w 176"/>
                <a:gd name="T99" fmla="*/ 267 h 315"/>
                <a:gd name="T100" fmla="*/ 113 w 176"/>
                <a:gd name="T101" fmla="*/ 278 h 315"/>
                <a:gd name="T102" fmla="*/ 128 w 176"/>
                <a:gd name="T103" fmla="*/ 290 h 315"/>
                <a:gd name="T104" fmla="*/ 140 w 176"/>
                <a:gd name="T105" fmla="*/ 299 h 315"/>
                <a:gd name="T106" fmla="*/ 156 w 176"/>
                <a:gd name="T107" fmla="*/ 307 h 315"/>
                <a:gd name="T108" fmla="*/ 168 w 176"/>
                <a:gd name="T109" fmla="*/ 314 h 315"/>
                <a:gd name="T110" fmla="*/ 175 w 176"/>
                <a:gd name="T111" fmla="*/ 265 h 3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6"/>
                <a:gd name="T169" fmla="*/ 0 h 315"/>
                <a:gd name="T170" fmla="*/ 176 w 176"/>
                <a:gd name="T171" fmla="*/ 315 h 31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6" h="315">
                  <a:moveTo>
                    <a:pt x="175" y="265"/>
                  </a:moveTo>
                  <a:lnTo>
                    <a:pt x="172" y="253"/>
                  </a:lnTo>
                  <a:lnTo>
                    <a:pt x="168" y="237"/>
                  </a:lnTo>
                  <a:lnTo>
                    <a:pt x="166" y="223"/>
                  </a:lnTo>
                  <a:lnTo>
                    <a:pt x="163" y="206"/>
                  </a:lnTo>
                  <a:lnTo>
                    <a:pt x="159" y="191"/>
                  </a:lnTo>
                  <a:lnTo>
                    <a:pt x="158" y="175"/>
                  </a:lnTo>
                  <a:lnTo>
                    <a:pt x="156" y="161"/>
                  </a:lnTo>
                  <a:lnTo>
                    <a:pt x="151" y="147"/>
                  </a:lnTo>
                  <a:lnTo>
                    <a:pt x="147" y="132"/>
                  </a:lnTo>
                  <a:lnTo>
                    <a:pt x="140" y="120"/>
                  </a:lnTo>
                  <a:lnTo>
                    <a:pt x="134" y="107"/>
                  </a:lnTo>
                  <a:lnTo>
                    <a:pt x="126" y="92"/>
                  </a:lnTo>
                  <a:lnTo>
                    <a:pt x="113" y="80"/>
                  </a:lnTo>
                  <a:lnTo>
                    <a:pt x="101" y="65"/>
                  </a:lnTo>
                  <a:lnTo>
                    <a:pt x="85" y="52"/>
                  </a:lnTo>
                  <a:lnTo>
                    <a:pt x="71" y="39"/>
                  </a:lnTo>
                  <a:lnTo>
                    <a:pt x="52" y="27"/>
                  </a:lnTo>
                  <a:lnTo>
                    <a:pt x="35" y="16"/>
                  </a:lnTo>
                  <a:lnTo>
                    <a:pt x="18" y="8"/>
                  </a:lnTo>
                  <a:lnTo>
                    <a:pt x="0" y="0"/>
                  </a:lnTo>
                  <a:lnTo>
                    <a:pt x="0" y="2"/>
                  </a:lnTo>
                  <a:lnTo>
                    <a:pt x="0" y="8"/>
                  </a:lnTo>
                  <a:lnTo>
                    <a:pt x="2" y="16"/>
                  </a:lnTo>
                  <a:lnTo>
                    <a:pt x="2" y="25"/>
                  </a:lnTo>
                  <a:lnTo>
                    <a:pt x="2" y="37"/>
                  </a:lnTo>
                  <a:lnTo>
                    <a:pt x="4" y="50"/>
                  </a:lnTo>
                  <a:lnTo>
                    <a:pt x="4" y="62"/>
                  </a:lnTo>
                  <a:lnTo>
                    <a:pt x="6" y="76"/>
                  </a:lnTo>
                  <a:lnTo>
                    <a:pt x="6" y="85"/>
                  </a:lnTo>
                  <a:lnTo>
                    <a:pt x="8" y="96"/>
                  </a:lnTo>
                  <a:lnTo>
                    <a:pt x="8" y="109"/>
                  </a:lnTo>
                  <a:lnTo>
                    <a:pt x="9" y="120"/>
                  </a:lnTo>
                  <a:lnTo>
                    <a:pt x="14" y="132"/>
                  </a:lnTo>
                  <a:lnTo>
                    <a:pt x="16" y="147"/>
                  </a:lnTo>
                  <a:lnTo>
                    <a:pt x="20" y="159"/>
                  </a:lnTo>
                  <a:lnTo>
                    <a:pt x="25" y="172"/>
                  </a:lnTo>
                  <a:lnTo>
                    <a:pt x="31" y="185"/>
                  </a:lnTo>
                  <a:lnTo>
                    <a:pt x="35" y="198"/>
                  </a:lnTo>
                  <a:lnTo>
                    <a:pt x="41" y="208"/>
                  </a:lnTo>
                  <a:lnTo>
                    <a:pt x="48" y="217"/>
                  </a:lnTo>
                  <a:lnTo>
                    <a:pt x="57" y="225"/>
                  </a:lnTo>
                  <a:lnTo>
                    <a:pt x="64" y="235"/>
                  </a:lnTo>
                  <a:lnTo>
                    <a:pt x="75" y="246"/>
                  </a:lnTo>
                  <a:lnTo>
                    <a:pt x="88" y="256"/>
                  </a:lnTo>
                  <a:lnTo>
                    <a:pt x="101" y="267"/>
                  </a:lnTo>
                  <a:lnTo>
                    <a:pt x="113" y="278"/>
                  </a:lnTo>
                  <a:lnTo>
                    <a:pt x="128" y="290"/>
                  </a:lnTo>
                  <a:lnTo>
                    <a:pt x="140" y="299"/>
                  </a:lnTo>
                  <a:lnTo>
                    <a:pt x="156" y="307"/>
                  </a:lnTo>
                  <a:lnTo>
                    <a:pt x="168" y="314"/>
                  </a:lnTo>
                  <a:lnTo>
                    <a:pt x="175" y="265"/>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19" name="Freeform 256"/>
            <p:cNvSpPr>
              <a:spLocks/>
            </p:cNvSpPr>
            <p:nvPr/>
          </p:nvSpPr>
          <p:spPr bwMode="auto">
            <a:xfrm>
              <a:off x="2527" y="2670"/>
              <a:ext cx="176" cy="315"/>
            </a:xfrm>
            <a:custGeom>
              <a:avLst/>
              <a:gdLst>
                <a:gd name="T0" fmla="*/ 175 w 176"/>
                <a:gd name="T1" fmla="*/ 265 h 315"/>
                <a:gd name="T2" fmla="*/ 172 w 176"/>
                <a:gd name="T3" fmla="*/ 253 h 315"/>
                <a:gd name="T4" fmla="*/ 168 w 176"/>
                <a:gd name="T5" fmla="*/ 237 h 315"/>
                <a:gd name="T6" fmla="*/ 166 w 176"/>
                <a:gd name="T7" fmla="*/ 223 h 315"/>
                <a:gd name="T8" fmla="*/ 163 w 176"/>
                <a:gd name="T9" fmla="*/ 206 h 315"/>
                <a:gd name="T10" fmla="*/ 159 w 176"/>
                <a:gd name="T11" fmla="*/ 191 h 315"/>
                <a:gd name="T12" fmla="*/ 158 w 176"/>
                <a:gd name="T13" fmla="*/ 175 h 315"/>
                <a:gd name="T14" fmla="*/ 156 w 176"/>
                <a:gd name="T15" fmla="*/ 161 h 315"/>
                <a:gd name="T16" fmla="*/ 151 w 176"/>
                <a:gd name="T17" fmla="*/ 147 h 315"/>
                <a:gd name="T18" fmla="*/ 147 w 176"/>
                <a:gd name="T19" fmla="*/ 132 h 315"/>
                <a:gd name="T20" fmla="*/ 140 w 176"/>
                <a:gd name="T21" fmla="*/ 120 h 315"/>
                <a:gd name="T22" fmla="*/ 140 w 176"/>
                <a:gd name="T23" fmla="*/ 120 h 315"/>
                <a:gd name="T24" fmla="*/ 134 w 176"/>
                <a:gd name="T25" fmla="*/ 107 h 315"/>
                <a:gd name="T26" fmla="*/ 126 w 176"/>
                <a:gd name="T27" fmla="*/ 92 h 315"/>
                <a:gd name="T28" fmla="*/ 113 w 176"/>
                <a:gd name="T29" fmla="*/ 80 h 315"/>
                <a:gd name="T30" fmla="*/ 101 w 176"/>
                <a:gd name="T31" fmla="*/ 65 h 315"/>
                <a:gd name="T32" fmla="*/ 85 w 176"/>
                <a:gd name="T33" fmla="*/ 52 h 315"/>
                <a:gd name="T34" fmla="*/ 71 w 176"/>
                <a:gd name="T35" fmla="*/ 39 h 315"/>
                <a:gd name="T36" fmla="*/ 52 w 176"/>
                <a:gd name="T37" fmla="*/ 27 h 315"/>
                <a:gd name="T38" fmla="*/ 35 w 176"/>
                <a:gd name="T39" fmla="*/ 16 h 315"/>
                <a:gd name="T40" fmla="*/ 18 w 176"/>
                <a:gd name="T41" fmla="*/ 8 h 315"/>
                <a:gd name="T42" fmla="*/ 0 w 176"/>
                <a:gd name="T43" fmla="*/ 0 h 315"/>
                <a:gd name="T44" fmla="*/ 0 w 176"/>
                <a:gd name="T45" fmla="*/ 0 h 315"/>
                <a:gd name="T46" fmla="*/ 0 w 176"/>
                <a:gd name="T47" fmla="*/ 2 h 315"/>
                <a:gd name="T48" fmla="*/ 0 w 176"/>
                <a:gd name="T49" fmla="*/ 8 h 315"/>
                <a:gd name="T50" fmla="*/ 2 w 176"/>
                <a:gd name="T51" fmla="*/ 16 h 315"/>
                <a:gd name="T52" fmla="*/ 2 w 176"/>
                <a:gd name="T53" fmla="*/ 25 h 315"/>
                <a:gd name="T54" fmla="*/ 2 w 176"/>
                <a:gd name="T55" fmla="*/ 37 h 315"/>
                <a:gd name="T56" fmla="*/ 4 w 176"/>
                <a:gd name="T57" fmla="*/ 50 h 315"/>
                <a:gd name="T58" fmla="*/ 4 w 176"/>
                <a:gd name="T59" fmla="*/ 62 h 315"/>
                <a:gd name="T60" fmla="*/ 6 w 176"/>
                <a:gd name="T61" fmla="*/ 76 h 315"/>
                <a:gd name="T62" fmla="*/ 6 w 176"/>
                <a:gd name="T63" fmla="*/ 85 h 315"/>
                <a:gd name="T64" fmla="*/ 8 w 176"/>
                <a:gd name="T65" fmla="*/ 96 h 315"/>
                <a:gd name="T66" fmla="*/ 8 w 176"/>
                <a:gd name="T67" fmla="*/ 96 h 315"/>
                <a:gd name="T68" fmla="*/ 8 w 176"/>
                <a:gd name="T69" fmla="*/ 109 h 315"/>
                <a:gd name="T70" fmla="*/ 9 w 176"/>
                <a:gd name="T71" fmla="*/ 120 h 315"/>
                <a:gd name="T72" fmla="*/ 14 w 176"/>
                <a:gd name="T73" fmla="*/ 132 h 315"/>
                <a:gd name="T74" fmla="*/ 16 w 176"/>
                <a:gd name="T75" fmla="*/ 147 h 315"/>
                <a:gd name="T76" fmla="*/ 20 w 176"/>
                <a:gd name="T77" fmla="*/ 159 h 315"/>
                <a:gd name="T78" fmla="*/ 25 w 176"/>
                <a:gd name="T79" fmla="*/ 172 h 315"/>
                <a:gd name="T80" fmla="*/ 31 w 176"/>
                <a:gd name="T81" fmla="*/ 185 h 315"/>
                <a:gd name="T82" fmla="*/ 35 w 176"/>
                <a:gd name="T83" fmla="*/ 198 h 315"/>
                <a:gd name="T84" fmla="*/ 41 w 176"/>
                <a:gd name="T85" fmla="*/ 208 h 315"/>
                <a:gd name="T86" fmla="*/ 48 w 176"/>
                <a:gd name="T87" fmla="*/ 217 h 315"/>
                <a:gd name="T88" fmla="*/ 48 w 176"/>
                <a:gd name="T89" fmla="*/ 217 h 315"/>
                <a:gd name="T90" fmla="*/ 57 w 176"/>
                <a:gd name="T91" fmla="*/ 225 h 315"/>
                <a:gd name="T92" fmla="*/ 64 w 176"/>
                <a:gd name="T93" fmla="*/ 235 h 315"/>
                <a:gd name="T94" fmla="*/ 75 w 176"/>
                <a:gd name="T95" fmla="*/ 246 h 315"/>
                <a:gd name="T96" fmla="*/ 88 w 176"/>
                <a:gd name="T97" fmla="*/ 256 h 315"/>
                <a:gd name="T98" fmla="*/ 101 w 176"/>
                <a:gd name="T99" fmla="*/ 267 h 315"/>
                <a:gd name="T100" fmla="*/ 113 w 176"/>
                <a:gd name="T101" fmla="*/ 278 h 315"/>
                <a:gd name="T102" fmla="*/ 128 w 176"/>
                <a:gd name="T103" fmla="*/ 290 h 315"/>
                <a:gd name="T104" fmla="*/ 140 w 176"/>
                <a:gd name="T105" fmla="*/ 299 h 315"/>
                <a:gd name="T106" fmla="*/ 156 w 176"/>
                <a:gd name="T107" fmla="*/ 307 h 315"/>
                <a:gd name="T108" fmla="*/ 168 w 176"/>
                <a:gd name="T109" fmla="*/ 314 h 31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6"/>
                <a:gd name="T166" fmla="*/ 0 h 315"/>
                <a:gd name="T167" fmla="*/ 176 w 176"/>
                <a:gd name="T168" fmla="*/ 315 h 31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6" h="315">
                  <a:moveTo>
                    <a:pt x="175" y="265"/>
                  </a:moveTo>
                  <a:lnTo>
                    <a:pt x="172" y="253"/>
                  </a:lnTo>
                  <a:lnTo>
                    <a:pt x="168" y="237"/>
                  </a:lnTo>
                  <a:lnTo>
                    <a:pt x="166" y="223"/>
                  </a:lnTo>
                  <a:lnTo>
                    <a:pt x="163" y="206"/>
                  </a:lnTo>
                  <a:lnTo>
                    <a:pt x="159" y="191"/>
                  </a:lnTo>
                  <a:lnTo>
                    <a:pt x="158" y="175"/>
                  </a:lnTo>
                  <a:lnTo>
                    <a:pt x="156" y="161"/>
                  </a:lnTo>
                  <a:lnTo>
                    <a:pt x="151" y="147"/>
                  </a:lnTo>
                  <a:lnTo>
                    <a:pt x="147" y="132"/>
                  </a:lnTo>
                  <a:lnTo>
                    <a:pt x="140" y="120"/>
                  </a:lnTo>
                  <a:lnTo>
                    <a:pt x="134" y="107"/>
                  </a:lnTo>
                  <a:lnTo>
                    <a:pt x="126" y="92"/>
                  </a:lnTo>
                  <a:lnTo>
                    <a:pt x="113" y="80"/>
                  </a:lnTo>
                  <a:lnTo>
                    <a:pt x="101" y="65"/>
                  </a:lnTo>
                  <a:lnTo>
                    <a:pt x="85" y="52"/>
                  </a:lnTo>
                  <a:lnTo>
                    <a:pt x="71" y="39"/>
                  </a:lnTo>
                  <a:lnTo>
                    <a:pt x="52" y="27"/>
                  </a:lnTo>
                  <a:lnTo>
                    <a:pt x="35" y="16"/>
                  </a:lnTo>
                  <a:lnTo>
                    <a:pt x="18" y="8"/>
                  </a:lnTo>
                  <a:lnTo>
                    <a:pt x="0" y="0"/>
                  </a:lnTo>
                  <a:lnTo>
                    <a:pt x="0" y="2"/>
                  </a:lnTo>
                  <a:lnTo>
                    <a:pt x="0" y="8"/>
                  </a:lnTo>
                  <a:lnTo>
                    <a:pt x="2" y="16"/>
                  </a:lnTo>
                  <a:lnTo>
                    <a:pt x="2" y="25"/>
                  </a:lnTo>
                  <a:lnTo>
                    <a:pt x="2" y="37"/>
                  </a:lnTo>
                  <a:lnTo>
                    <a:pt x="4" y="50"/>
                  </a:lnTo>
                  <a:lnTo>
                    <a:pt x="4" y="62"/>
                  </a:lnTo>
                  <a:lnTo>
                    <a:pt x="6" y="76"/>
                  </a:lnTo>
                  <a:lnTo>
                    <a:pt x="6" y="85"/>
                  </a:lnTo>
                  <a:lnTo>
                    <a:pt x="8" y="96"/>
                  </a:lnTo>
                  <a:lnTo>
                    <a:pt x="8" y="109"/>
                  </a:lnTo>
                  <a:lnTo>
                    <a:pt x="9" y="120"/>
                  </a:lnTo>
                  <a:lnTo>
                    <a:pt x="14" y="132"/>
                  </a:lnTo>
                  <a:lnTo>
                    <a:pt x="16" y="147"/>
                  </a:lnTo>
                  <a:lnTo>
                    <a:pt x="20" y="159"/>
                  </a:lnTo>
                  <a:lnTo>
                    <a:pt x="25" y="172"/>
                  </a:lnTo>
                  <a:lnTo>
                    <a:pt x="31" y="185"/>
                  </a:lnTo>
                  <a:lnTo>
                    <a:pt x="35" y="198"/>
                  </a:lnTo>
                  <a:lnTo>
                    <a:pt x="41" y="208"/>
                  </a:lnTo>
                  <a:lnTo>
                    <a:pt x="48" y="217"/>
                  </a:lnTo>
                  <a:lnTo>
                    <a:pt x="57" y="225"/>
                  </a:lnTo>
                  <a:lnTo>
                    <a:pt x="64" y="235"/>
                  </a:lnTo>
                  <a:lnTo>
                    <a:pt x="75" y="246"/>
                  </a:lnTo>
                  <a:lnTo>
                    <a:pt x="88" y="256"/>
                  </a:lnTo>
                  <a:lnTo>
                    <a:pt x="101" y="267"/>
                  </a:lnTo>
                  <a:lnTo>
                    <a:pt x="113" y="278"/>
                  </a:lnTo>
                  <a:lnTo>
                    <a:pt x="128" y="290"/>
                  </a:lnTo>
                  <a:lnTo>
                    <a:pt x="140" y="299"/>
                  </a:lnTo>
                  <a:lnTo>
                    <a:pt x="156" y="307"/>
                  </a:lnTo>
                  <a:lnTo>
                    <a:pt x="168" y="314"/>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20" name="Freeform 257"/>
            <p:cNvSpPr>
              <a:spLocks/>
            </p:cNvSpPr>
            <p:nvPr/>
          </p:nvSpPr>
          <p:spPr bwMode="auto">
            <a:xfrm>
              <a:off x="2579" y="2745"/>
              <a:ext cx="121" cy="204"/>
            </a:xfrm>
            <a:custGeom>
              <a:avLst/>
              <a:gdLst>
                <a:gd name="T0" fmla="*/ 108 w 121"/>
                <a:gd name="T1" fmla="*/ 203 h 204"/>
                <a:gd name="T2" fmla="*/ 101 w 121"/>
                <a:gd name="T3" fmla="*/ 195 h 204"/>
                <a:gd name="T4" fmla="*/ 92 w 121"/>
                <a:gd name="T5" fmla="*/ 186 h 204"/>
                <a:gd name="T6" fmla="*/ 83 w 121"/>
                <a:gd name="T7" fmla="*/ 176 h 204"/>
                <a:gd name="T8" fmla="*/ 75 w 121"/>
                <a:gd name="T9" fmla="*/ 165 h 204"/>
                <a:gd name="T10" fmla="*/ 67 w 121"/>
                <a:gd name="T11" fmla="*/ 154 h 204"/>
                <a:gd name="T12" fmla="*/ 60 w 121"/>
                <a:gd name="T13" fmla="*/ 147 h 204"/>
                <a:gd name="T14" fmla="*/ 52 w 121"/>
                <a:gd name="T15" fmla="*/ 136 h 204"/>
                <a:gd name="T16" fmla="*/ 46 w 121"/>
                <a:gd name="T17" fmla="*/ 126 h 204"/>
                <a:gd name="T18" fmla="*/ 39 w 121"/>
                <a:gd name="T19" fmla="*/ 117 h 204"/>
                <a:gd name="T20" fmla="*/ 35 w 121"/>
                <a:gd name="T21" fmla="*/ 110 h 204"/>
                <a:gd name="T22" fmla="*/ 35 w 121"/>
                <a:gd name="T23" fmla="*/ 110 h 204"/>
                <a:gd name="T24" fmla="*/ 31 w 121"/>
                <a:gd name="T25" fmla="*/ 103 h 204"/>
                <a:gd name="T26" fmla="*/ 27 w 121"/>
                <a:gd name="T27" fmla="*/ 94 h 204"/>
                <a:gd name="T28" fmla="*/ 23 w 121"/>
                <a:gd name="T29" fmla="*/ 85 h 204"/>
                <a:gd name="T30" fmla="*/ 20 w 121"/>
                <a:gd name="T31" fmla="*/ 73 h 204"/>
                <a:gd name="T32" fmla="*/ 16 w 121"/>
                <a:gd name="T33" fmla="*/ 62 h 204"/>
                <a:gd name="T34" fmla="*/ 12 w 121"/>
                <a:gd name="T35" fmla="*/ 50 h 204"/>
                <a:gd name="T36" fmla="*/ 9 w 121"/>
                <a:gd name="T37" fmla="*/ 37 h 204"/>
                <a:gd name="T38" fmla="*/ 6 w 121"/>
                <a:gd name="T39" fmla="*/ 25 h 204"/>
                <a:gd name="T40" fmla="*/ 2 w 121"/>
                <a:gd name="T41" fmla="*/ 12 h 204"/>
                <a:gd name="T42" fmla="*/ 0 w 121"/>
                <a:gd name="T43" fmla="*/ 0 h 204"/>
                <a:gd name="T44" fmla="*/ 0 w 121"/>
                <a:gd name="T45" fmla="*/ 0 h 204"/>
                <a:gd name="T46" fmla="*/ 4 w 121"/>
                <a:gd name="T47" fmla="*/ 12 h 204"/>
                <a:gd name="T48" fmla="*/ 6 w 121"/>
                <a:gd name="T49" fmla="*/ 25 h 204"/>
                <a:gd name="T50" fmla="*/ 12 w 121"/>
                <a:gd name="T51" fmla="*/ 37 h 204"/>
                <a:gd name="T52" fmla="*/ 16 w 121"/>
                <a:gd name="T53" fmla="*/ 50 h 204"/>
                <a:gd name="T54" fmla="*/ 20 w 121"/>
                <a:gd name="T55" fmla="*/ 62 h 204"/>
                <a:gd name="T56" fmla="*/ 27 w 121"/>
                <a:gd name="T57" fmla="*/ 73 h 204"/>
                <a:gd name="T58" fmla="*/ 31 w 121"/>
                <a:gd name="T59" fmla="*/ 85 h 204"/>
                <a:gd name="T60" fmla="*/ 37 w 121"/>
                <a:gd name="T61" fmla="*/ 94 h 204"/>
                <a:gd name="T62" fmla="*/ 41 w 121"/>
                <a:gd name="T63" fmla="*/ 103 h 204"/>
                <a:gd name="T64" fmla="*/ 46 w 121"/>
                <a:gd name="T65" fmla="*/ 110 h 204"/>
                <a:gd name="T66" fmla="*/ 46 w 121"/>
                <a:gd name="T67" fmla="*/ 110 h 204"/>
                <a:gd name="T68" fmla="*/ 50 w 121"/>
                <a:gd name="T69" fmla="*/ 117 h 204"/>
                <a:gd name="T70" fmla="*/ 57 w 121"/>
                <a:gd name="T71" fmla="*/ 126 h 204"/>
                <a:gd name="T72" fmla="*/ 62 w 121"/>
                <a:gd name="T73" fmla="*/ 136 h 204"/>
                <a:gd name="T74" fmla="*/ 71 w 121"/>
                <a:gd name="T75" fmla="*/ 147 h 204"/>
                <a:gd name="T76" fmla="*/ 80 w 121"/>
                <a:gd name="T77" fmla="*/ 154 h 204"/>
                <a:gd name="T78" fmla="*/ 88 w 121"/>
                <a:gd name="T79" fmla="*/ 165 h 204"/>
                <a:gd name="T80" fmla="*/ 96 w 121"/>
                <a:gd name="T81" fmla="*/ 176 h 204"/>
                <a:gd name="T82" fmla="*/ 105 w 121"/>
                <a:gd name="T83" fmla="*/ 186 h 204"/>
                <a:gd name="T84" fmla="*/ 113 w 121"/>
                <a:gd name="T85" fmla="*/ 195 h 204"/>
                <a:gd name="T86" fmla="*/ 120 w 121"/>
                <a:gd name="T87" fmla="*/ 203 h 204"/>
                <a:gd name="T88" fmla="*/ 108 w 121"/>
                <a:gd name="T89" fmla="*/ 203 h 2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1"/>
                <a:gd name="T136" fmla="*/ 0 h 204"/>
                <a:gd name="T137" fmla="*/ 121 w 121"/>
                <a:gd name="T138" fmla="*/ 204 h 20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1" h="204">
                  <a:moveTo>
                    <a:pt x="108" y="203"/>
                  </a:moveTo>
                  <a:lnTo>
                    <a:pt x="101" y="195"/>
                  </a:lnTo>
                  <a:lnTo>
                    <a:pt x="92" y="186"/>
                  </a:lnTo>
                  <a:lnTo>
                    <a:pt x="83" y="176"/>
                  </a:lnTo>
                  <a:lnTo>
                    <a:pt x="75" y="165"/>
                  </a:lnTo>
                  <a:lnTo>
                    <a:pt x="67" y="154"/>
                  </a:lnTo>
                  <a:lnTo>
                    <a:pt x="60" y="147"/>
                  </a:lnTo>
                  <a:lnTo>
                    <a:pt x="52" y="136"/>
                  </a:lnTo>
                  <a:lnTo>
                    <a:pt x="46" y="126"/>
                  </a:lnTo>
                  <a:lnTo>
                    <a:pt x="39" y="117"/>
                  </a:lnTo>
                  <a:lnTo>
                    <a:pt x="35" y="110"/>
                  </a:lnTo>
                  <a:lnTo>
                    <a:pt x="31" y="103"/>
                  </a:lnTo>
                  <a:lnTo>
                    <a:pt x="27" y="94"/>
                  </a:lnTo>
                  <a:lnTo>
                    <a:pt x="23" y="85"/>
                  </a:lnTo>
                  <a:lnTo>
                    <a:pt x="20" y="73"/>
                  </a:lnTo>
                  <a:lnTo>
                    <a:pt x="16" y="62"/>
                  </a:lnTo>
                  <a:lnTo>
                    <a:pt x="12" y="50"/>
                  </a:lnTo>
                  <a:lnTo>
                    <a:pt x="9" y="37"/>
                  </a:lnTo>
                  <a:lnTo>
                    <a:pt x="6" y="25"/>
                  </a:lnTo>
                  <a:lnTo>
                    <a:pt x="2" y="12"/>
                  </a:lnTo>
                  <a:lnTo>
                    <a:pt x="0" y="0"/>
                  </a:lnTo>
                  <a:lnTo>
                    <a:pt x="4" y="12"/>
                  </a:lnTo>
                  <a:lnTo>
                    <a:pt x="6" y="25"/>
                  </a:lnTo>
                  <a:lnTo>
                    <a:pt x="12" y="37"/>
                  </a:lnTo>
                  <a:lnTo>
                    <a:pt x="16" y="50"/>
                  </a:lnTo>
                  <a:lnTo>
                    <a:pt x="20" y="62"/>
                  </a:lnTo>
                  <a:lnTo>
                    <a:pt x="27" y="73"/>
                  </a:lnTo>
                  <a:lnTo>
                    <a:pt x="31" y="85"/>
                  </a:lnTo>
                  <a:lnTo>
                    <a:pt x="37" y="94"/>
                  </a:lnTo>
                  <a:lnTo>
                    <a:pt x="41" y="103"/>
                  </a:lnTo>
                  <a:lnTo>
                    <a:pt x="46" y="110"/>
                  </a:lnTo>
                  <a:lnTo>
                    <a:pt x="50" y="117"/>
                  </a:lnTo>
                  <a:lnTo>
                    <a:pt x="57" y="126"/>
                  </a:lnTo>
                  <a:lnTo>
                    <a:pt x="62" y="136"/>
                  </a:lnTo>
                  <a:lnTo>
                    <a:pt x="71" y="147"/>
                  </a:lnTo>
                  <a:lnTo>
                    <a:pt x="80" y="154"/>
                  </a:lnTo>
                  <a:lnTo>
                    <a:pt x="88" y="165"/>
                  </a:lnTo>
                  <a:lnTo>
                    <a:pt x="96" y="176"/>
                  </a:lnTo>
                  <a:lnTo>
                    <a:pt x="105" y="186"/>
                  </a:lnTo>
                  <a:lnTo>
                    <a:pt x="113" y="195"/>
                  </a:lnTo>
                  <a:lnTo>
                    <a:pt x="120" y="203"/>
                  </a:lnTo>
                  <a:lnTo>
                    <a:pt x="108" y="203"/>
                  </a:lnTo>
                </a:path>
              </a:pathLst>
            </a:custGeom>
            <a:solidFill>
              <a:srgbClr val="7C6000"/>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21" name="Freeform 258"/>
            <p:cNvSpPr>
              <a:spLocks/>
            </p:cNvSpPr>
            <p:nvPr/>
          </p:nvSpPr>
          <p:spPr bwMode="auto">
            <a:xfrm>
              <a:off x="2911" y="3038"/>
              <a:ext cx="239" cy="226"/>
            </a:xfrm>
            <a:custGeom>
              <a:avLst/>
              <a:gdLst>
                <a:gd name="T0" fmla="*/ 44 w 239"/>
                <a:gd name="T1" fmla="*/ 4 h 226"/>
                <a:gd name="T2" fmla="*/ 67 w 239"/>
                <a:gd name="T3" fmla="*/ 7 h 226"/>
                <a:gd name="T4" fmla="*/ 94 w 239"/>
                <a:gd name="T5" fmla="*/ 16 h 226"/>
                <a:gd name="T6" fmla="*/ 117 w 239"/>
                <a:gd name="T7" fmla="*/ 29 h 226"/>
                <a:gd name="T8" fmla="*/ 134 w 239"/>
                <a:gd name="T9" fmla="*/ 46 h 226"/>
                <a:gd name="T10" fmla="*/ 141 w 239"/>
                <a:gd name="T11" fmla="*/ 57 h 226"/>
                <a:gd name="T12" fmla="*/ 147 w 239"/>
                <a:gd name="T13" fmla="*/ 77 h 226"/>
                <a:gd name="T14" fmla="*/ 153 w 239"/>
                <a:gd name="T15" fmla="*/ 98 h 226"/>
                <a:gd name="T16" fmla="*/ 155 w 239"/>
                <a:gd name="T17" fmla="*/ 117 h 226"/>
                <a:gd name="T18" fmla="*/ 161 w 239"/>
                <a:gd name="T19" fmla="*/ 129 h 226"/>
                <a:gd name="T20" fmla="*/ 170 w 239"/>
                <a:gd name="T21" fmla="*/ 138 h 226"/>
                <a:gd name="T22" fmla="*/ 177 w 239"/>
                <a:gd name="T23" fmla="*/ 140 h 226"/>
                <a:gd name="T24" fmla="*/ 191 w 239"/>
                <a:gd name="T25" fmla="*/ 144 h 226"/>
                <a:gd name="T26" fmla="*/ 206 w 239"/>
                <a:gd name="T27" fmla="*/ 144 h 226"/>
                <a:gd name="T28" fmla="*/ 221 w 239"/>
                <a:gd name="T29" fmla="*/ 144 h 226"/>
                <a:gd name="T30" fmla="*/ 233 w 239"/>
                <a:gd name="T31" fmla="*/ 144 h 226"/>
                <a:gd name="T32" fmla="*/ 238 w 239"/>
                <a:gd name="T33" fmla="*/ 142 h 226"/>
                <a:gd name="T34" fmla="*/ 229 w 239"/>
                <a:gd name="T35" fmla="*/ 153 h 226"/>
                <a:gd name="T36" fmla="*/ 217 w 239"/>
                <a:gd name="T37" fmla="*/ 174 h 226"/>
                <a:gd name="T38" fmla="*/ 212 w 239"/>
                <a:gd name="T39" fmla="*/ 182 h 226"/>
                <a:gd name="T40" fmla="*/ 206 w 239"/>
                <a:gd name="T41" fmla="*/ 201 h 226"/>
                <a:gd name="T42" fmla="*/ 203 w 239"/>
                <a:gd name="T43" fmla="*/ 216 h 226"/>
                <a:gd name="T44" fmla="*/ 203 w 239"/>
                <a:gd name="T45" fmla="*/ 222 h 226"/>
                <a:gd name="T46" fmla="*/ 198 w 239"/>
                <a:gd name="T47" fmla="*/ 225 h 226"/>
                <a:gd name="T48" fmla="*/ 182 w 239"/>
                <a:gd name="T49" fmla="*/ 225 h 226"/>
                <a:gd name="T50" fmla="*/ 161 w 239"/>
                <a:gd name="T51" fmla="*/ 222 h 226"/>
                <a:gd name="T52" fmla="*/ 136 w 239"/>
                <a:gd name="T53" fmla="*/ 222 h 226"/>
                <a:gd name="T54" fmla="*/ 115 w 239"/>
                <a:gd name="T55" fmla="*/ 216 h 226"/>
                <a:gd name="T56" fmla="*/ 104 w 239"/>
                <a:gd name="T57" fmla="*/ 211 h 226"/>
                <a:gd name="T58" fmla="*/ 88 w 239"/>
                <a:gd name="T59" fmla="*/ 201 h 226"/>
                <a:gd name="T60" fmla="*/ 77 w 239"/>
                <a:gd name="T61" fmla="*/ 188 h 226"/>
                <a:gd name="T62" fmla="*/ 71 w 239"/>
                <a:gd name="T63" fmla="*/ 172 h 226"/>
                <a:gd name="T64" fmla="*/ 67 w 239"/>
                <a:gd name="T65" fmla="*/ 151 h 226"/>
                <a:gd name="T66" fmla="*/ 67 w 239"/>
                <a:gd name="T67" fmla="*/ 142 h 226"/>
                <a:gd name="T68" fmla="*/ 65 w 239"/>
                <a:gd name="T69" fmla="*/ 121 h 226"/>
                <a:gd name="T70" fmla="*/ 62 w 239"/>
                <a:gd name="T71" fmla="*/ 98 h 226"/>
                <a:gd name="T72" fmla="*/ 58 w 239"/>
                <a:gd name="T73" fmla="*/ 80 h 226"/>
                <a:gd name="T74" fmla="*/ 51 w 239"/>
                <a:gd name="T75" fmla="*/ 62 h 226"/>
                <a:gd name="T76" fmla="*/ 39 w 239"/>
                <a:gd name="T77" fmla="*/ 52 h 226"/>
                <a:gd name="T78" fmla="*/ 26 w 239"/>
                <a:gd name="T79" fmla="*/ 46 h 226"/>
                <a:gd name="T80" fmla="*/ 7 w 239"/>
                <a:gd name="T81" fmla="*/ 27 h 226"/>
                <a:gd name="T82" fmla="*/ 0 w 239"/>
                <a:gd name="T83" fmla="*/ 18 h 2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9"/>
                <a:gd name="T127" fmla="*/ 0 h 226"/>
                <a:gd name="T128" fmla="*/ 239 w 239"/>
                <a:gd name="T129" fmla="*/ 226 h 2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9" h="226">
                  <a:moveTo>
                    <a:pt x="33" y="0"/>
                  </a:moveTo>
                  <a:lnTo>
                    <a:pt x="44" y="4"/>
                  </a:lnTo>
                  <a:lnTo>
                    <a:pt x="53" y="6"/>
                  </a:lnTo>
                  <a:lnTo>
                    <a:pt x="67" y="7"/>
                  </a:lnTo>
                  <a:lnTo>
                    <a:pt x="79" y="12"/>
                  </a:lnTo>
                  <a:lnTo>
                    <a:pt x="94" y="16"/>
                  </a:lnTo>
                  <a:lnTo>
                    <a:pt x="104" y="23"/>
                  </a:lnTo>
                  <a:lnTo>
                    <a:pt x="117" y="29"/>
                  </a:lnTo>
                  <a:lnTo>
                    <a:pt x="127" y="37"/>
                  </a:lnTo>
                  <a:lnTo>
                    <a:pt x="134" y="46"/>
                  </a:lnTo>
                  <a:lnTo>
                    <a:pt x="141" y="57"/>
                  </a:lnTo>
                  <a:lnTo>
                    <a:pt x="145" y="69"/>
                  </a:lnTo>
                  <a:lnTo>
                    <a:pt x="147" y="77"/>
                  </a:lnTo>
                  <a:lnTo>
                    <a:pt x="149" y="90"/>
                  </a:lnTo>
                  <a:lnTo>
                    <a:pt x="153" y="98"/>
                  </a:lnTo>
                  <a:lnTo>
                    <a:pt x="153" y="108"/>
                  </a:lnTo>
                  <a:lnTo>
                    <a:pt x="155" y="117"/>
                  </a:lnTo>
                  <a:lnTo>
                    <a:pt x="157" y="124"/>
                  </a:lnTo>
                  <a:lnTo>
                    <a:pt x="161" y="129"/>
                  </a:lnTo>
                  <a:lnTo>
                    <a:pt x="166" y="136"/>
                  </a:lnTo>
                  <a:lnTo>
                    <a:pt x="170" y="138"/>
                  </a:lnTo>
                  <a:lnTo>
                    <a:pt x="177" y="140"/>
                  </a:lnTo>
                  <a:lnTo>
                    <a:pt x="182" y="142"/>
                  </a:lnTo>
                  <a:lnTo>
                    <a:pt x="191" y="144"/>
                  </a:lnTo>
                  <a:lnTo>
                    <a:pt x="198" y="144"/>
                  </a:lnTo>
                  <a:lnTo>
                    <a:pt x="206" y="144"/>
                  </a:lnTo>
                  <a:lnTo>
                    <a:pt x="212" y="144"/>
                  </a:lnTo>
                  <a:lnTo>
                    <a:pt x="221" y="144"/>
                  </a:lnTo>
                  <a:lnTo>
                    <a:pt x="226" y="144"/>
                  </a:lnTo>
                  <a:lnTo>
                    <a:pt x="233" y="144"/>
                  </a:lnTo>
                  <a:lnTo>
                    <a:pt x="238" y="142"/>
                  </a:lnTo>
                  <a:lnTo>
                    <a:pt x="235" y="144"/>
                  </a:lnTo>
                  <a:lnTo>
                    <a:pt x="229" y="153"/>
                  </a:lnTo>
                  <a:lnTo>
                    <a:pt x="223" y="163"/>
                  </a:lnTo>
                  <a:lnTo>
                    <a:pt x="217" y="174"/>
                  </a:lnTo>
                  <a:lnTo>
                    <a:pt x="212" y="182"/>
                  </a:lnTo>
                  <a:lnTo>
                    <a:pt x="208" y="193"/>
                  </a:lnTo>
                  <a:lnTo>
                    <a:pt x="206" y="201"/>
                  </a:lnTo>
                  <a:lnTo>
                    <a:pt x="203" y="207"/>
                  </a:lnTo>
                  <a:lnTo>
                    <a:pt x="203" y="216"/>
                  </a:lnTo>
                  <a:lnTo>
                    <a:pt x="203" y="222"/>
                  </a:lnTo>
                  <a:lnTo>
                    <a:pt x="202" y="225"/>
                  </a:lnTo>
                  <a:lnTo>
                    <a:pt x="198" y="225"/>
                  </a:lnTo>
                  <a:lnTo>
                    <a:pt x="191" y="225"/>
                  </a:lnTo>
                  <a:lnTo>
                    <a:pt x="182" y="225"/>
                  </a:lnTo>
                  <a:lnTo>
                    <a:pt x="172" y="225"/>
                  </a:lnTo>
                  <a:lnTo>
                    <a:pt x="161" y="222"/>
                  </a:lnTo>
                  <a:lnTo>
                    <a:pt x="149" y="222"/>
                  </a:lnTo>
                  <a:lnTo>
                    <a:pt x="136" y="222"/>
                  </a:lnTo>
                  <a:lnTo>
                    <a:pt x="126" y="218"/>
                  </a:lnTo>
                  <a:lnTo>
                    <a:pt x="115" y="216"/>
                  </a:lnTo>
                  <a:lnTo>
                    <a:pt x="104" y="211"/>
                  </a:lnTo>
                  <a:lnTo>
                    <a:pt x="96" y="207"/>
                  </a:lnTo>
                  <a:lnTo>
                    <a:pt x="88" y="201"/>
                  </a:lnTo>
                  <a:lnTo>
                    <a:pt x="83" y="195"/>
                  </a:lnTo>
                  <a:lnTo>
                    <a:pt x="77" y="188"/>
                  </a:lnTo>
                  <a:lnTo>
                    <a:pt x="73" y="180"/>
                  </a:lnTo>
                  <a:lnTo>
                    <a:pt x="71" y="172"/>
                  </a:lnTo>
                  <a:lnTo>
                    <a:pt x="67" y="161"/>
                  </a:lnTo>
                  <a:lnTo>
                    <a:pt x="67" y="151"/>
                  </a:lnTo>
                  <a:lnTo>
                    <a:pt x="67" y="142"/>
                  </a:lnTo>
                  <a:lnTo>
                    <a:pt x="67" y="131"/>
                  </a:lnTo>
                  <a:lnTo>
                    <a:pt x="65" y="121"/>
                  </a:lnTo>
                  <a:lnTo>
                    <a:pt x="65" y="110"/>
                  </a:lnTo>
                  <a:lnTo>
                    <a:pt x="62" y="98"/>
                  </a:lnTo>
                  <a:lnTo>
                    <a:pt x="62" y="90"/>
                  </a:lnTo>
                  <a:lnTo>
                    <a:pt x="58" y="80"/>
                  </a:lnTo>
                  <a:lnTo>
                    <a:pt x="56" y="71"/>
                  </a:lnTo>
                  <a:lnTo>
                    <a:pt x="51" y="62"/>
                  </a:lnTo>
                  <a:lnTo>
                    <a:pt x="46" y="57"/>
                  </a:lnTo>
                  <a:lnTo>
                    <a:pt x="39" y="52"/>
                  </a:lnTo>
                  <a:lnTo>
                    <a:pt x="26" y="46"/>
                  </a:lnTo>
                  <a:lnTo>
                    <a:pt x="16" y="35"/>
                  </a:lnTo>
                  <a:lnTo>
                    <a:pt x="7" y="27"/>
                  </a:lnTo>
                  <a:lnTo>
                    <a:pt x="1" y="20"/>
                  </a:lnTo>
                  <a:lnTo>
                    <a:pt x="0" y="18"/>
                  </a:lnTo>
                  <a:lnTo>
                    <a:pt x="33" y="0"/>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22" name="Freeform 259"/>
            <p:cNvSpPr>
              <a:spLocks/>
            </p:cNvSpPr>
            <p:nvPr/>
          </p:nvSpPr>
          <p:spPr bwMode="auto">
            <a:xfrm>
              <a:off x="2911" y="3038"/>
              <a:ext cx="239" cy="226"/>
            </a:xfrm>
            <a:custGeom>
              <a:avLst/>
              <a:gdLst>
                <a:gd name="T0" fmla="*/ 44 w 239"/>
                <a:gd name="T1" fmla="*/ 4 h 226"/>
                <a:gd name="T2" fmla="*/ 67 w 239"/>
                <a:gd name="T3" fmla="*/ 7 h 226"/>
                <a:gd name="T4" fmla="*/ 94 w 239"/>
                <a:gd name="T5" fmla="*/ 16 h 226"/>
                <a:gd name="T6" fmla="*/ 117 w 239"/>
                <a:gd name="T7" fmla="*/ 29 h 226"/>
                <a:gd name="T8" fmla="*/ 134 w 239"/>
                <a:gd name="T9" fmla="*/ 46 h 226"/>
                <a:gd name="T10" fmla="*/ 141 w 239"/>
                <a:gd name="T11" fmla="*/ 57 h 226"/>
                <a:gd name="T12" fmla="*/ 147 w 239"/>
                <a:gd name="T13" fmla="*/ 77 h 226"/>
                <a:gd name="T14" fmla="*/ 153 w 239"/>
                <a:gd name="T15" fmla="*/ 98 h 226"/>
                <a:gd name="T16" fmla="*/ 155 w 239"/>
                <a:gd name="T17" fmla="*/ 117 h 226"/>
                <a:gd name="T18" fmla="*/ 161 w 239"/>
                <a:gd name="T19" fmla="*/ 129 h 226"/>
                <a:gd name="T20" fmla="*/ 170 w 239"/>
                <a:gd name="T21" fmla="*/ 138 h 226"/>
                <a:gd name="T22" fmla="*/ 177 w 239"/>
                <a:gd name="T23" fmla="*/ 140 h 226"/>
                <a:gd name="T24" fmla="*/ 191 w 239"/>
                <a:gd name="T25" fmla="*/ 144 h 226"/>
                <a:gd name="T26" fmla="*/ 206 w 239"/>
                <a:gd name="T27" fmla="*/ 144 h 226"/>
                <a:gd name="T28" fmla="*/ 221 w 239"/>
                <a:gd name="T29" fmla="*/ 144 h 226"/>
                <a:gd name="T30" fmla="*/ 233 w 239"/>
                <a:gd name="T31" fmla="*/ 144 h 226"/>
                <a:gd name="T32" fmla="*/ 238 w 239"/>
                <a:gd name="T33" fmla="*/ 142 h 226"/>
                <a:gd name="T34" fmla="*/ 229 w 239"/>
                <a:gd name="T35" fmla="*/ 153 h 226"/>
                <a:gd name="T36" fmla="*/ 217 w 239"/>
                <a:gd name="T37" fmla="*/ 174 h 226"/>
                <a:gd name="T38" fmla="*/ 212 w 239"/>
                <a:gd name="T39" fmla="*/ 182 h 226"/>
                <a:gd name="T40" fmla="*/ 206 w 239"/>
                <a:gd name="T41" fmla="*/ 201 h 226"/>
                <a:gd name="T42" fmla="*/ 203 w 239"/>
                <a:gd name="T43" fmla="*/ 216 h 226"/>
                <a:gd name="T44" fmla="*/ 203 w 239"/>
                <a:gd name="T45" fmla="*/ 222 h 226"/>
                <a:gd name="T46" fmla="*/ 198 w 239"/>
                <a:gd name="T47" fmla="*/ 225 h 226"/>
                <a:gd name="T48" fmla="*/ 182 w 239"/>
                <a:gd name="T49" fmla="*/ 225 h 226"/>
                <a:gd name="T50" fmla="*/ 161 w 239"/>
                <a:gd name="T51" fmla="*/ 222 h 226"/>
                <a:gd name="T52" fmla="*/ 136 w 239"/>
                <a:gd name="T53" fmla="*/ 222 h 226"/>
                <a:gd name="T54" fmla="*/ 115 w 239"/>
                <a:gd name="T55" fmla="*/ 216 h 226"/>
                <a:gd name="T56" fmla="*/ 104 w 239"/>
                <a:gd name="T57" fmla="*/ 211 h 226"/>
                <a:gd name="T58" fmla="*/ 88 w 239"/>
                <a:gd name="T59" fmla="*/ 201 h 226"/>
                <a:gd name="T60" fmla="*/ 77 w 239"/>
                <a:gd name="T61" fmla="*/ 188 h 226"/>
                <a:gd name="T62" fmla="*/ 71 w 239"/>
                <a:gd name="T63" fmla="*/ 172 h 226"/>
                <a:gd name="T64" fmla="*/ 67 w 239"/>
                <a:gd name="T65" fmla="*/ 151 h 226"/>
                <a:gd name="T66" fmla="*/ 67 w 239"/>
                <a:gd name="T67" fmla="*/ 142 h 226"/>
                <a:gd name="T68" fmla="*/ 65 w 239"/>
                <a:gd name="T69" fmla="*/ 121 h 226"/>
                <a:gd name="T70" fmla="*/ 62 w 239"/>
                <a:gd name="T71" fmla="*/ 98 h 226"/>
                <a:gd name="T72" fmla="*/ 58 w 239"/>
                <a:gd name="T73" fmla="*/ 80 h 226"/>
                <a:gd name="T74" fmla="*/ 51 w 239"/>
                <a:gd name="T75" fmla="*/ 62 h 226"/>
                <a:gd name="T76" fmla="*/ 39 w 239"/>
                <a:gd name="T77" fmla="*/ 52 h 226"/>
                <a:gd name="T78" fmla="*/ 26 w 239"/>
                <a:gd name="T79" fmla="*/ 46 h 226"/>
                <a:gd name="T80" fmla="*/ 7 w 239"/>
                <a:gd name="T81" fmla="*/ 27 h 226"/>
                <a:gd name="T82" fmla="*/ 0 w 239"/>
                <a:gd name="T83" fmla="*/ 18 h 2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39"/>
                <a:gd name="T127" fmla="*/ 0 h 226"/>
                <a:gd name="T128" fmla="*/ 239 w 239"/>
                <a:gd name="T129" fmla="*/ 226 h 2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39" h="226">
                  <a:moveTo>
                    <a:pt x="33" y="0"/>
                  </a:moveTo>
                  <a:lnTo>
                    <a:pt x="44" y="4"/>
                  </a:lnTo>
                  <a:lnTo>
                    <a:pt x="53" y="6"/>
                  </a:lnTo>
                  <a:lnTo>
                    <a:pt x="67" y="7"/>
                  </a:lnTo>
                  <a:lnTo>
                    <a:pt x="79" y="12"/>
                  </a:lnTo>
                  <a:lnTo>
                    <a:pt x="94" y="16"/>
                  </a:lnTo>
                  <a:lnTo>
                    <a:pt x="104" y="23"/>
                  </a:lnTo>
                  <a:lnTo>
                    <a:pt x="117" y="29"/>
                  </a:lnTo>
                  <a:lnTo>
                    <a:pt x="127" y="37"/>
                  </a:lnTo>
                  <a:lnTo>
                    <a:pt x="134" y="46"/>
                  </a:lnTo>
                  <a:lnTo>
                    <a:pt x="141" y="57"/>
                  </a:lnTo>
                  <a:lnTo>
                    <a:pt x="145" y="69"/>
                  </a:lnTo>
                  <a:lnTo>
                    <a:pt x="147" y="77"/>
                  </a:lnTo>
                  <a:lnTo>
                    <a:pt x="149" y="90"/>
                  </a:lnTo>
                  <a:lnTo>
                    <a:pt x="153" y="98"/>
                  </a:lnTo>
                  <a:lnTo>
                    <a:pt x="153" y="108"/>
                  </a:lnTo>
                  <a:lnTo>
                    <a:pt x="155" y="117"/>
                  </a:lnTo>
                  <a:lnTo>
                    <a:pt x="157" y="124"/>
                  </a:lnTo>
                  <a:lnTo>
                    <a:pt x="161" y="129"/>
                  </a:lnTo>
                  <a:lnTo>
                    <a:pt x="166" y="136"/>
                  </a:lnTo>
                  <a:lnTo>
                    <a:pt x="170" y="138"/>
                  </a:lnTo>
                  <a:lnTo>
                    <a:pt x="177" y="140"/>
                  </a:lnTo>
                  <a:lnTo>
                    <a:pt x="182" y="142"/>
                  </a:lnTo>
                  <a:lnTo>
                    <a:pt x="191" y="144"/>
                  </a:lnTo>
                  <a:lnTo>
                    <a:pt x="198" y="144"/>
                  </a:lnTo>
                  <a:lnTo>
                    <a:pt x="206" y="144"/>
                  </a:lnTo>
                  <a:lnTo>
                    <a:pt x="212" y="144"/>
                  </a:lnTo>
                  <a:lnTo>
                    <a:pt x="221" y="144"/>
                  </a:lnTo>
                  <a:lnTo>
                    <a:pt x="226" y="144"/>
                  </a:lnTo>
                  <a:lnTo>
                    <a:pt x="233" y="144"/>
                  </a:lnTo>
                  <a:lnTo>
                    <a:pt x="238" y="142"/>
                  </a:lnTo>
                  <a:lnTo>
                    <a:pt x="235" y="144"/>
                  </a:lnTo>
                  <a:lnTo>
                    <a:pt x="229" y="153"/>
                  </a:lnTo>
                  <a:lnTo>
                    <a:pt x="223" y="163"/>
                  </a:lnTo>
                  <a:lnTo>
                    <a:pt x="217" y="174"/>
                  </a:lnTo>
                  <a:lnTo>
                    <a:pt x="212" y="182"/>
                  </a:lnTo>
                  <a:lnTo>
                    <a:pt x="208" y="193"/>
                  </a:lnTo>
                  <a:lnTo>
                    <a:pt x="206" y="201"/>
                  </a:lnTo>
                  <a:lnTo>
                    <a:pt x="203" y="207"/>
                  </a:lnTo>
                  <a:lnTo>
                    <a:pt x="203" y="216"/>
                  </a:lnTo>
                  <a:lnTo>
                    <a:pt x="203" y="222"/>
                  </a:lnTo>
                  <a:lnTo>
                    <a:pt x="202" y="225"/>
                  </a:lnTo>
                  <a:lnTo>
                    <a:pt x="198" y="225"/>
                  </a:lnTo>
                  <a:lnTo>
                    <a:pt x="191" y="225"/>
                  </a:lnTo>
                  <a:lnTo>
                    <a:pt x="182" y="225"/>
                  </a:lnTo>
                  <a:lnTo>
                    <a:pt x="172" y="225"/>
                  </a:lnTo>
                  <a:lnTo>
                    <a:pt x="161" y="222"/>
                  </a:lnTo>
                  <a:lnTo>
                    <a:pt x="149" y="222"/>
                  </a:lnTo>
                  <a:lnTo>
                    <a:pt x="136" y="222"/>
                  </a:lnTo>
                  <a:lnTo>
                    <a:pt x="126" y="218"/>
                  </a:lnTo>
                  <a:lnTo>
                    <a:pt x="115" y="216"/>
                  </a:lnTo>
                  <a:lnTo>
                    <a:pt x="104" y="211"/>
                  </a:lnTo>
                  <a:lnTo>
                    <a:pt x="96" y="207"/>
                  </a:lnTo>
                  <a:lnTo>
                    <a:pt x="88" y="201"/>
                  </a:lnTo>
                  <a:lnTo>
                    <a:pt x="83" y="195"/>
                  </a:lnTo>
                  <a:lnTo>
                    <a:pt x="77" y="188"/>
                  </a:lnTo>
                  <a:lnTo>
                    <a:pt x="73" y="180"/>
                  </a:lnTo>
                  <a:lnTo>
                    <a:pt x="71" y="172"/>
                  </a:lnTo>
                  <a:lnTo>
                    <a:pt x="67" y="161"/>
                  </a:lnTo>
                  <a:lnTo>
                    <a:pt x="67" y="151"/>
                  </a:lnTo>
                  <a:lnTo>
                    <a:pt x="67" y="142"/>
                  </a:lnTo>
                  <a:lnTo>
                    <a:pt x="67" y="131"/>
                  </a:lnTo>
                  <a:lnTo>
                    <a:pt x="65" y="121"/>
                  </a:lnTo>
                  <a:lnTo>
                    <a:pt x="65" y="110"/>
                  </a:lnTo>
                  <a:lnTo>
                    <a:pt x="62" y="98"/>
                  </a:lnTo>
                  <a:lnTo>
                    <a:pt x="62" y="90"/>
                  </a:lnTo>
                  <a:lnTo>
                    <a:pt x="58" y="80"/>
                  </a:lnTo>
                  <a:lnTo>
                    <a:pt x="56" y="71"/>
                  </a:lnTo>
                  <a:lnTo>
                    <a:pt x="51" y="62"/>
                  </a:lnTo>
                  <a:lnTo>
                    <a:pt x="46" y="57"/>
                  </a:lnTo>
                  <a:lnTo>
                    <a:pt x="39" y="52"/>
                  </a:lnTo>
                  <a:lnTo>
                    <a:pt x="26" y="46"/>
                  </a:lnTo>
                  <a:lnTo>
                    <a:pt x="16" y="35"/>
                  </a:lnTo>
                  <a:lnTo>
                    <a:pt x="7" y="27"/>
                  </a:lnTo>
                  <a:lnTo>
                    <a:pt x="1" y="20"/>
                  </a:lnTo>
                  <a:lnTo>
                    <a:pt x="0" y="18"/>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23" name="Freeform 260"/>
            <p:cNvSpPr>
              <a:spLocks/>
            </p:cNvSpPr>
            <p:nvPr/>
          </p:nvSpPr>
          <p:spPr bwMode="auto">
            <a:xfrm>
              <a:off x="2939" y="2854"/>
              <a:ext cx="214" cy="260"/>
            </a:xfrm>
            <a:custGeom>
              <a:avLst/>
              <a:gdLst>
                <a:gd name="T0" fmla="*/ 15 w 214"/>
                <a:gd name="T1" fmla="*/ 68 h 260"/>
                <a:gd name="T2" fmla="*/ 36 w 214"/>
                <a:gd name="T3" fmla="*/ 50 h 260"/>
                <a:gd name="T4" fmla="*/ 59 w 214"/>
                <a:gd name="T5" fmla="*/ 29 h 260"/>
                <a:gd name="T6" fmla="*/ 72 w 214"/>
                <a:gd name="T7" fmla="*/ 19 h 260"/>
                <a:gd name="T8" fmla="*/ 98 w 214"/>
                <a:gd name="T9" fmla="*/ 4 h 260"/>
                <a:gd name="T10" fmla="*/ 122 w 214"/>
                <a:gd name="T11" fmla="*/ 0 h 260"/>
                <a:gd name="T12" fmla="*/ 135 w 214"/>
                <a:gd name="T13" fmla="*/ 2 h 260"/>
                <a:gd name="T14" fmla="*/ 162 w 214"/>
                <a:gd name="T15" fmla="*/ 19 h 260"/>
                <a:gd name="T16" fmla="*/ 178 w 214"/>
                <a:gd name="T17" fmla="*/ 48 h 260"/>
                <a:gd name="T18" fmla="*/ 178 w 214"/>
                <a:gd name="T19" fmla="*/ 57 h 260"/>
                <a:gd name="T20" fmla="*/ 178 w 214"/>
                <a:gd name="T21" fmla="*/ 75 h 260"/>
                <a:gd name="T22" fmla="*/ 174 w 214"/>
                <a:gd name="T23" fmla="*/ 94 h 260"/>
                <a:gd name="T24" fmla="*/ 173 w 214"/>
                <a:gd name="T25" fmla="*/ 111 h 260"/>
                <a:gd name="T26" fmla="*/ 173 w 214"/>
                <a:gd name="T27" fmla="*/ 124 h 260"/>
                <a:gd name="T28" fmla="*/ 174 w 214"/>
                <a:gd name="T29" fmla="*/ 130 h 260"/>
                <a:gd name="T30" fmla="*/ 183 w 214"/>
                <a:gd name="T31" fmla="*/ 141 h 260"/>
                <a:gd name="T32" fmla="*/ 194 w 214"/>
                <a:gd name="T33" fmla="*/ 153 h 260"/>
                <a:gd name="T34" fmla="*/ 204 w 214"/>
                <a:gd name="T35" fmla="*/ 167 h 260"/>
                <a:gd name="T36" fmla="*/ 213 w 214"/>
                <a:gd name="T37" fmla="*/ 183 h 260"/>
                <a:gd name="T38" fmla="*/ 213 w 214"/>
                <a:gd name="T39" fmla="*/ 199 h 260"/>
                <a:gd name="T40" fmla="*/ 206 w 214"/>
                <a:gd name="T41" fmla="*/ 216 h 260"/>
                <a:gd name="T42" fmla="*/ 189 w 214"/>
                <a:gd name="T43" fmla="*/ 241 h 260"/>
                <a:gd name="T44" fmla="*/ 160 w 214"/>
                <a:gd name="T45" fmla="*/ 256 h 260"/>
                <a:gd name="T46" fmla="*/ 149 w 214"/>
                <a:gd name="T47" fmla="*/ 259 h 260"/>
                <a:gd name="T48" fmla="*/ 130 w 214"/>
                <a:gd name="T49" fmla="*/ 256 h 260"/>
                <a:gd name="T50" fmla="*/ 109 w 214"/>
                <a:gd name="T51" fmla="*/ 250 h 260"/>
                <a:gd name="T52" fmla="*/ 88 w 214"/>
                <a:gd name="T53" fmla="*/ 241 h 260"/>
                <a:gd name="T54" fmla="*/ 72 w 214"/>
                <a:gd name="T55" fmla="*/ 231 h 260"/>
                <a:gd name="T56" fmla="*/ 63 w 214"/>
                <a:gd name="T57" fmla="*/ 227 h 260"/>
                <a:gd name="T58" fmla="*/ 36 w 214"/>
                <a:gd name="T59" fmla="*/ 215 h 260"/>
                <a:gd name="T60" fmla="*/ 13 w 214"/>
                <a:gd name="T61" fmla="*/ 212 h 260"/>
                <a:gd name="T62" fmla="*/ 0 w 214"/>
                <a:gd name="T63" fmla="*/ 71 h 2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4"/>
                <a:gd name="T97" fmla="*/ 0 h 260"/>
                <a:gd name="T98" fmla="*/ 214 w 214"/>
                <a:gd name="T99" fmla="*/ 260 h 2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4" h="260">
                  <a:moveTo>
                    <a:pt x="0" y="71"/>
                  </a:moveTo>
                  <a:lnTo>
                    <a:pt x="15" y="68"/>
                  </a:lnTo>
                  <a:lnTo>
                    <a:pt x="25" y="59"/>
                  </a:lnTo>
                  <a:lnTo>
                    <a:pt x="36" y="50"/>
                  </a:lnTo>
                  <a:lnTo>
                    <a:pt x="47" y="42"/>
                  </a:lnTo>
                  <a:lnTo>
                    <a:pt x="59" y="29"/>
                  </a:lnTo>
                  <a:lnTo>
                    <a:pt x="72" y="19"/>
                  </a:lnTo>
                  <a:lnTo>
                    <a:pt x="86" y="10"/>
                  </a:lnTo>
                  <a:lnTo>
                    <a:pt x="98" y="4"/>
                  </a:lnTo>
                  <a:lnTo>
                    <a:pt x="111" y="2"/>
                  </a:lnTo>
                  <a:lnTo>
                    <a:pt x="122" y="0"/>
                  </a:lnTo>
                  <a:lnTo>
                    <a:pt x="135" y="2"/>
                  </a:lnTo>
                  <a:lnTo>
                    <a:pt x="149" y="8"/>
                  </a:lnTo>
                  <a:lnTo>
                    <a:pt x="162" y="19"/>
                  </a:lnTo>
                  <a:lnTo>
                    <a:pt x="173" y="31"/>
                  </a:lnTo>
                  <a:lnTo>
                    <a:pt x="178" y="48"/>
                  </a:lnTo>
                  <a:lnTo>
                    <a:pt x="178" y="57"/>
                  </a:lnTo>
                  <a:lnTo>
                    <a:pt x="178" y="68"/>
                  </a:lnTo>
                  <a:lnTo>
                    <a:pt x="178" y="75"/>
                  </a:lnTo>
                  <a:lnTo>
                    <a:pt x="176" y="86"/>
                  </a:lnTo>
                  <a:lnTo>
                    <a:pt x="174" y="94"/>
                  </a:lnTo>
                  <a:lnTo>
                    <a:pt x="174" y="103"/>
                  </a:lnTo>
                  <a:lnTo>
                    <a:pt x="173" y="111"/>
                  </a:lnTo>
                  <a:lnTo>
                    <a:pt x="173" y="118"/>
                  </a:lnTo>
                  <a:lnTo>
                    <a:pt x="173" y="124"/>
                  </a:lnTo>
                  <a:lnTo>
                    <a:pt x="174" y="130"/>
                  </a:lnTo>
                  <a:lnTo>
                    <a:pt x="178" y="134"/>
                  </a:lnTo>
                  <a:lnTo>
                    <a:pt x="183" y="141"/>
                  </a:lnTo>
                  <a:lnTo>
                    <a:pt x="187" y="147"/>
                  </a:lnTo>
                  <a:lnTo>
                    <a:pt x="194" y="153"/>
                  </a:lnTo>
                  <a:lnTo>
                    <a:pt x="199" y="160"/>
                  </a:lnTo>
                  <a:lnTo>
                    <a:pt x="204" y="167"/>
                  </a:lnTo>
                  <a:lnTo>
                    <a:pt x="208" y="174"/>
                  </a:lnTo>
                  <a:lnTo>
                    <a:pt x="213" y="183"/>
                  </a:lnTo>
                  <a:lnTo>
                    <a:pt x="213" y="190"/>
                  </a:lnTo>
                  <a:lnTo>
                    <a:pt x="213" y="199"/>
                  </a:lnTo>
                  <a:lnTo>
                    <a:pt x="206" y="216"/>
                  </a:lnTo>
                  <a:lnTo>
                    <a:pt x="199" y="231"/>
                  </a:lnTo>
                  <a:lnTo>
                    <a:pt x="189" y="241"/>
                  </a:lnTo>
                  <a:lnTo>
                    <a:pt x="174" y="250"/>
                  </a:lnTo>
                  <a:lnTo>
                    <a:pt x="160" y="256"/>
                  </a:lnTo>
                  <a:lnTo>
                    <a:pt x="149" y="259"/>
                  </a:lnTo>
                  <a:lnTo>
                    <a:pt x="141" y="259"/>
                  </a:lnTo>
                  <a:lnTo>
                    <a:pt x="130" y="256"/>
                  </a:lnTo>
                  <a:lnTo>
                    <a:pt x="120" y="254"/>
                  </a:lnTo>
                  <a:lnTo>
                    <a:pt x="109" y="250"/>
                  </a:lnTo>
                  <a:lnTo>
                    <a:pt x="98" y="245"/>
                  </a:lnTo>
                  <a:lnTo>
                    <a:pt x="88" y="241"/>
                  </a:lnTo>
                  <a:lnTo>
                    <a:pt x="80" y="235"/>
                  </a:lnTo>
                  <a:lnTo>
                    <a:pt x="72" y="231"/>
                  </a:lnTo>
                  <a:lnTo>
                    <a:pt x="63" y="227"/>
                  </a:lnTo>
                  <a:lnTo>
                    <a:pt x="50" y="218"/>
                  </a:lnTo>
                  <a:lnTo>
                    <a:pt x="36" y="215"/>
                  </a:lnTo>
                  <a:lnTo>
                    <a:pt x="23" y="212"/>
                  </a:lnTo>
                  <a:lnTo>
                    <a:pt x="13" y="212"/>
                  </a:lnTo>
                  <a:lnTo>
                    <a:pt x="4" y="212"/>
                  </a:lnTo>
                  <a:lnTo>
                    <a:pt x="0" y="71"/>
                  </a:lnTo>
                </a:path>
              </a:pathLst>
            </a:custGeom>
            <a:solidFill>
              <a:srgbClr val="3B5959"/>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24" name="Freeform 261"/>
            <p:cNvSpPr>
              <a:spLocks/>
            </p:cNvSpPr>
            <p:nvPr/>
          </p:nvSpPr>
          <p:spPr bwMode="auto">
            <a:xfrm>
              <a:off x="2939" y="2854"/>
              <a:ext cx="214" cy="260"/>
            </a:xfrm>
            <a:custGeom>
              <a:avLst/>
              <a:gdLst>
                <a:gd name="T0" fmla="*/ 0 w 214"/>
                <a:gd name="T1" fmla="*/ 71 h 260"/>
                <a:gd name="T2" fmla="*/ 15 w 214"/>
                <a:gd name="T3" fmla="*/ 68 h 260"/>
                <a:gd name="T4" fmla="*/ 25 w 214"/>
                <a:gd name="T5" fmla="*/ 59 h 260"/>
                <a:gd name="T6" fmla="*/ 36 w 214"/>
                <a:gd name="T7" fmla="*/ 50 h 260"/>
                <a:gd name="T8" fmla="*/ 47 w 214"/>
                <a:gd name="T9" fmla="*/ 42 h 260"/>
                <a:gd name="T10" fmla="*/ 59 w 214"/>
                <a:gd name="T11" fmla="*/ 29 h 260"/>
                <a:gd name="T12" fmla="*/ 59 w 214"/>
                <a:gd name="T13" fmla="*/ 29 h 260"/>
                <a:gd name="T14" fmla="*/ 72 w 214"/>
                <a:gd name="T15" fmla="*/ 19 h 260"/>
                <a:gd name="T16" fmla="*/ 86 w 214"/>
                <a:gd name="T17" fmla="*/ 10 h 260"/>
                <a:gd name="T18" fmla="*/ 98 w 214"/>
                <a:gd name="T19" fmla="*/ 4 h 260"/>
                <a:gd name="T20" fmla="*/ 111 w 214"/>
                <a:gd name="T21" fmla="*/ 2 h 260"/>
                <a:gd name="T22" fmla="*/ 122 w 214"/>
                <a:gd name="T23" fmla="*/ 0 h 260"/>
                <a:gd name="T24" fmla="*/ 122 w 214"/>
                <a:gd name="T25" fmla="*/ 0 h 260"/>
                <a:gd name="T26" fmla="*/ 135 w 214"/>
                <a:gd name="T27" fmla="*/ 2 h 260"/>
                <a:gd name="T28" fmla="*/ 149 w 214"/>
                <a:gd name="T29" fmla="*/ 8 h 260"/>
                <a:gd name="T30" fmla="*/ 162 w 214"/>
                <a:gd name="T31" fmla="*/ 19 h 260"/>
                <a:gd name="T32" fmla="*/ 173 w 214"/>
                <a:gd name="T33" fmla="*/ 31 h 260"/>
                <a:gd name="T34" fmla="*/ 178 w 214"/>
                <a:gd name="T35" fmla="*/ 48 h 260"/>
                <a:gd name="T36" fmla="*/ 178 w 214"/>
                <a:gd name="T37" fmla="*/ 48 h 260"/>
                <a:gd name="T38" fmla="*/ 178 w 214"/>
                <a:gd name="T39" fmla="*/ 57 h 260"/>
                <a:gd name="T40" fmla="*/ 178 w 214"/>
                <a:gd name="T41" fmla="*/ 68 h 260"/>
                <a:gd name="T42" fmla="*/ 178 w 214"/>
                <a:gd name="T43" fmla="*/ 75 h 260"/>
                <a:gd name="T44" fmla="*/ 176 w 214"/>
                <a:gd name="T45" fmla="*/ 86 h 260"/>
                <a:gd name="T46" fmla="*/ 174 w 214"/>
                <a:gd name="T47" fmla="*/ 94 h 260"/>
                <a:gd name="T48" fmla="*/ 174 w 214"/>
                <a:gd name="T49" fmla="*/ 103 h 260"/>
                <a:gd name="T50" fmla="*/ 173 w 214"/>
                <a:gd name="T51" fmla="*/ 111 h 260"/>
                <a:gd name="T52" fmla="*/ 173 w 214"/>
                <a:gd name="T53" fmla="*/ 118 h 260"/>
                <a:gd name="T54" fmla="*/ 173 w 214"/>
                <a:gd name="T55" fmla="*/ 124 h 260"/>
                <a:gd name="T56" fmla="*/ 174 w 214"/>
                <a:gd name="T57" fmla="*/ 130 h 260"/>
                <a:gd name="T58" fmla="*/ 174 w 214"/>
                <a:gd name="T59" fmla="*/ 130 h 260"/>
                <a:gd name="T60" fmla="*/ 178 w 214"/>
                <a:gd name="T61" fmla="*/ 134 h 260"/>
                <a:gd name="T62" fmla="*/ 183 w 214"/>
                <a:gd name="T63" fmla="*/ 141 h 260"/>
                <a:gd name="T64" fmla="*/ 187 w 214"/>
                <a:gd name="T65" fmla="*/ 147 h 260"/>
                <a:gd name="T66" fmla="*/ 194 w 214"/>
                <a:gd name="T67" fmla="*/ 153 h 260"/>
                <a:gd name="T68" fmla="*/ 199 w 214"/>
                <a:gd name="T69" fmla="*/ 160 h 260"/>
                <a:gd name="T70" fmla="*/ 204 w 214"/>
                <a:gd name="T71" fmla="*/ 167 h 260"/>
                <a:gd name="T72" fmla="*/ 208 w 214"/>
                <a:gd name="T73" fmla="*/ 174 h 260"/>
                <a:gd name="T74" fmla="*/ 213 w 214"/>
                <a:gd name="T75" fmla="*/ 183 h 260"/>
                <a:gd name="T76" fmla="*/ 213 w 214"/>
                <a:gd name="T77" fmla="*/ 190 h 260"/>
                <a:gd name="T78" fmla="*/ 213 w 214"/>
                <a:gd name="T79" fmla="*/ 199 h 260"/>
                <a:gd name="T80" fmla="*/ 213 w 214"/>
                <a:gd name="T81" fmla="*/ 199 h 260"/>
                <a:gd name="T82" fmla="*/ 206 w 214"/>
                <a:gd name="T83" fmla="*/ 216 h 260"/>
                <a:gd name="T84" fmla="*/ 199 w 214"/>
                <a:gd name="T85" fmla="*/ 231 h 260"/>
                <a:gd name="T86" fmla="*/ 189 w 214"/>
                <a:gd name="T87" fmla="*/ 241 h 260"/>
                <a:gd name="T88" fmla="*/ 174 w 214"/>
                <a:gd name="T89" fmla="*/ 250 h 260"/>
                <a:gd name="T90" fmla="*/ 160 w 214"/>
                <a:gd name="T91" fmla="*/ 256 h 260"/>
                <a:gd name="T92" fmla="*/ 160 w 214"/>
                <a:gd name="T93" fmla="*/ 256 h 260"/>
                <a:gd name="T94" fmla="*/ 149 w 214"/>
                <a:gd name="T95" fmla="*/ 259 h 260"/>
                <a:gd name="T96" fmla="*/ 141 w 214"/>
                <a:gd name="T97" fmla="*/ 259 h 260"/>
                <a:gd name="T98" fmla="*/ 130 w 214"/>
                <a:gd name="T99" fmla="*/ 256 h 260"/>
                <a:gd name="T100" fmla="*/ 120 w 214"/>
                <a:gd name="T101" fmla="*/ 254 h 260"/>
                <a:gd name="T102" fmla="*/ 109 w 214"/>
                <a:gd name="T103" fmla="*/ 250 h 260"/>
                <a:gd name="T104" fmla="*/ 98 w 214"/>
                <a:gd name="T105" fmla="*/ 245 h 260"/>
                <a:gd name="T106" fmla="*/ 88 w 214"/>
                <a:gd name="T107" fmla="*/ 241 h 260"/>
                <a:gd name="T108" fmla="*/ 80 w 214"/>
                <a:gd name="T109" fmla="*/ 235 h 260"/>
                <a:gd name="T110" fmla="*/ 72 w 214"/>
                <a:gd name="T111" fmla="*/ 231 h 260"/>
                <a:gd name="T112" fmla="*/ 63 w 214"/>
                <a:gd name="T113" fmla="*/ 227 h 260"/>
                <a:gd name="T114" fmla="*/ 63 w 214"/>
                <a:gd name="T115" fmla="*/ 227 h 260"/>
                <a:gd name="T116" fmla="*/ 50 w 214"/>
                <a:gd name="T117" fmla="*/ 218 h 260"/>
                <a:gd name="T118" fmla="*/ 36 w 214"/>
                <a:gd name="T119" fmla="*/ 215 h 260"/>
                <a:gd name="T120" fmla="*/ 23 w 214"/>
                <a:gd name="T121" fmla="*/ 212 h 260"/>
                <a:gd name="T122" fmla="*/ 13 w 214"/>
                <a:gd name="T123" fmla="*/ 212 h 260"/>
                <a:gd name="T124" fmla="*/ 4 w 214"/>
                <a:gd name="T125" fmla="*/ 212 h 2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4"/>
                <a:gd name="T190" fmla="*/ 0 h 260"/>
                <a:gd name="T191" fmla="*/ 214 w 214"/>
                <a:gd name="T192" fmla="*/ 260 h 2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4" h="260">
                  <a:moveTo>
                    <a:pt x="0" y="71"/>
                  </a:moveTo>
                  <a:lnTo>
                    <a:pt x="15" y="68"/>
                  </a:lnTo>
                  <a:lnTo>
                    <a:pt x="25" y="59"/>
                  </a:lnTo>
                  <a:lnTo>
                    <a:pt x="36" y="50"/>
                  </a:lnTo>
                  <a:lnTo>
                    <a:pt x="47" y="42"/>
                  </a:lnTo>
                  <a:lnTo>
                    <a:pt x="59" y="29"/>
                  </a:lnTo>
                  <a:lnTo>
                    <a:pt x="72" y="19"/>
                  </a:lnTo>
                  <a:lnTo>
                    <a:pt x="86" y="10"/>
                  </a:lnTo>
                  <a:lnTo>
                    <a:pt x="98" y="4"/>
                  </a:lnTo>
                  <a:lnTo>
                    <a:pt x="111" y="2"/>
                  </a:lnTo>
                  <a:lnTo>
                    <a:pt x="122" y="0"/>
                  </a:lnTo>
                  <a:lnTo>
                    <a:pt x="135" y="2"/>
                  </a:lnTo>
                  <a:lnTo>
                    <a:pt x="149" y="8"/>
                  </a:lnTo>
                  <a:lnTo>
                    <a:pt x="162" y="19"/>
                  </a:lnTo>
                  <a:lnTo>
                    <a:pt x="173" y="31"/>
                  </a:lnTo>
                  <a:lnTo>
                    <a:pt x="178" y="48"/>
                  </a:lnTo>
                  <a:lnTo>
                    <a:pt x="178" y="57"/>
                  </a:lnTo>
                  <a:lnTo>
                    <a:pt x="178" y="68"/>
                  </a:lnTo>
                  <a:lnTo>
                    <a:pt x="178" y="75"/>
                  </a:lnTo>
                  <a:lnTo>
                    <a:pt x="176" y="86"/>
                  </a:lnTo>
                  <a:lnTo>
                    <a:pt x="174" y="94"/>
                  </a:lnTo>
                  <a:lnTo>
                    <a:pt x="174" y="103"/>
                  </a:lnTo>
                  <a:lnTo>
                    <a:pt x="173" y="111"/>
                  </a:lnTo>
                  <a:lnTo>
                    <a:pt x="173" y="118"/>
                  </a:lnTo>
                  <a:lnTo>
                    <a:pt x="173" y="124"/>
                  </a:lnTo>
                  <a:lnTo>
                    <a:pt x="174" y="130"/>
                  </a:lnTo>
                  <a:lnTo>
                    <a:pt x="178" y="134"/>
                  </a:lnTo>
                  <a:lnTo>
                    <a:pt x="183" y="141"/>
                  </a:lnTo>
                  <a:lnTo>
                    <a:pt x="187" y="147"/>
                  </a:lnTo>
                  <a:lnTo>
                    <a:pt x="194" y="153"/>
                  </a:lnTo>
                  <a:lnTo>
                    <a:pt x="199" y="160"/>
                  </a:lnTo>
                  <a:lnTo>
                    <a:pt x="204" y="167"/>
                  </a:lnTo>
                  <a:lnTo>
                    <a:pt x="208" y="174"/>
                  </a:lnTo>
                  <a:lnTo>
                    <a:pt x="213" y="183"/>
                  </a:lnTo>
                  <a:lnTo>
                    <a:pt x="213" y="190"/>
                  </a:lnTo>
                  <a:lnTo>
                    <a:pt x="213" y="199"/>
                  </a:lnTo>
                  <a:lnTo>
                    <a:pt x="206" y="216"/>
                  </a:lnTo>
                  <a:lnTo>
                    <a:pt x="199" y="231"/>
                  </a:lnTo>
                  <a:lnTo>
                    <a:pt x="189" y="241"/>
                  </a:lnTo>
                  <a:lnTo>
                    <a:pt x="174" y="250"/>
                  </a:lnTo>
                  <a:lnTo>
                    <a:pt x="160" y="256"/>
                  </a:lnTo>
                  <a:lnTo>
                    <a:pt x="149" y="259"/>
                  </a:lnTo>
                  <a:lnTo>
                    <a:pt x="141" y="259"/>
                  </a:lnTo>
                  <a:lnTo>
                    <a:pt x="130" y="256"/>
                  </a:lnTo>
                  <a:lnTo>
                    <a:pt x="120" y="254"/>
                  </a:lnTo>
                  <a:lnTo>
                    <a:pt x="109" y="250"/>
                  </a:lnTo>
                  <a:lnTo>
                    <a:pt x="98" y="245"/>
                  </a:lnTo>
                  <a:lnTo>
                    <a:pt x="88" y="241"/>
                  </a:lnTo>
                  <a:lnTo>
                    <a:pt x="80" y="235"/>
                  </a:lnTo>
                  <a:lnTo>
                    <a:pt x="72" y="231"/>
                  </a:lnTo>
                  <a:lnTo>
                    <a:pt x="63" y="227"/>
                  </a:lnTo>
                  <a:lnTo>
                    <a:pt x="50" y="218"/>
                  </a:lnTo>
                  <a:lnTo>
                    <a:pt x="36" y="215"/>
                  </a:lnTo>
                  <a:lnTo>
                    <a:pt x="23" y="212"/>
                  </a:lnTo>
                  <a:lnTo>
                    <a:pt x="13" y="212"/>
                  </a:lnTo>
                  <a:lnTo>
                    <a:pt x="4" y="212"/>
                  </a:lnTo>
                </a:path>
              </a:pathLst>
            </a:custGeom>
            <a:noFill/>
            <a:ln w="12700" cap="rnd">
              <a:solidFill>
                <a:srgbClr val="3B5959"/>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25" name="Freeform 262"/>
            <p:cNvSpPr>
              <a:spLocks/>
            </p:cNvSpPr>
            <p:nvPr/>
          </p:nvSpPr>
          <p:spPr bwMode="auto">
            <a:xfrm>
              <a:off x="2939" y="2848"/>
              <a:ext cx="214" cy="260"/>
            </a:xfrm>
            <a:custGeom>
              <a:avLst/>
              <a:gdLst>
                <a:gd name="T0" fmla="*/ 15 w 214"/>
                <a:gd name="T1" fmla="*/ 67 h 260"/>
                <a:gd name="T2" fmla="*/ 36 w 214"/>
                <a:gd name="T3" fmla="*/ 51 h 260"/>
                <a:gd name="T4" fmla="*/ 59 w 214"/>
                <a:gd name="T5" fmla="*/ 28 h 260"/>
                <a:gd name="T6" fmla="*/ 72 w 214"/>
                <a:gd name="T7" fmla="*/ 20 h 260"/>
                <a:gd name="T8" fmla="*/ 98 w 214"/>
                <a:gd name="T9" fmla="*/ 5 h 260"/>
                <a:gd name="T10" fmla="*/ 122 w 214"/>
                <a:gd name="T11" fmla="*/ 0 h 260"/>
                <a:gd name="T12" fmla="*/ 135 w 214"/>
                <a:gd name="T13" fmla="*/ 1 h 260"/>
                <a:gd name="T14" fmla="*/ 162 w 214"/>
                <a:gd name="T15" fmla="*/ 18 h 260"/>
                <a:gd name="T16" fmla="*/ 178 w 214"/>
                <a:gd name="T17" fmla="*/ 48 h 260"/>
                <a:gd name="T18" fmla="*/ 178 w 214"/>
                <a:gd name="T19" fmla="*/ 58 h 260"/>
                <a:gd name="T20" fmla="*/ 178 w 214"/>
                <a:gd name="T21" fmla="*/ 77 h 260"/>
                <a:gd name="T22" fmla="*/ 174 w 214"/>
                <a:gd name="T23" fmla="*/ 94 h 260"/>
                <a:gd name="T24" fmla="*/ 173 w 214"/>
                <a:gd name="T25" fmla="*/ 111 h 260"/>
                <a:gd name="T26" fmla="*/ 173 w 214"/>
                <a:gd name="T27" fmla="*/ 125 h 260"/>
                <a:gd name="T28" fmla="*/ 174 w 214"/>
                <a:gd name="T29" fmla="*/ 130 h 260"/>
                <a:gd name="T30" fmla="*/ 183 w 214"/>
                <a:gd name="T31" fmla="*/ 141 h 260"/>
                <a:gd name="T32" fmla="*/ 194 w 214"/>
                <a:gd name="T33" fmla="*/ 153 h 260"/>
                <a:gd name="T34" fmla="*/ 204 w 214"/>
                <a:gd name="T35" fmla="*/ 168 h 260"/>
                <a:gd name="T36" fmla="*/ 213 w 214"/>
                <a:gd name="T37" fmla="*/ 185 h 260"/>
                <a:gd name="T38" fmla="*/ 213 w 214"/>
                <a:gd name="T39" fmla="*/ 201 h 260"/>
                <a:gd name="T40" fmla="*/ 206 w 214"/>
                <a:gd name="T41" fmla="*/ 219 h 260"/>
                <a:gd name="T42" fmla="*/ 189 w 214"/>
                <a:gd name="T43" fmla="*/ 244 h 260"/>
                <a:gd name="T44" fmla="*/ 160 w 214"/>
                <a:gd name="T45" fmla="*/ 259 h 260"/>
                <a:gd name="T46" fmla="*/ 149 w 214"/>
                <a:gd name="T47" fmla="*/ 259 h 260"/>
                <a:gd name="T48" fmla="*/ 130 w 214"/>
                <a:gd name="T49" fmla="*/ 256 h 260"/>
                <a:gd name="T50" fmla="*/ 109 w 214"/>
                <a:gd name="T51" fmla="*/ 250 h 260"/>
                <a:gd name="T52" fmla="*/ 88 w 214"/>
                <a:gd name="T53" fmla="*/ 242 h 260"/>
                <a:gd name="T54" fmla="*/ 72 w 214"/>
                <a:gd name="T55" fmla="*/ 231 h 260"/>
                <a:gd name="T56" fmla="*/ 63 w 214"/>
                <a:gd name="T57" fmla="*/ 227 h 260"/>
                <a:gd name="T58" fmla="*/ 36 w 214"/>
                <a:gd name="T59" fmla="*/ 217 h 260"/>
                <a:gd name="T60" fmla="*/ 13 w 214"/>
                <a:gd name="T61" fmla="*/ 212 h 260"/>
                <a:gd name="T62" fmla="*/ 0 w 214"/>
                <a:gd name="T63" fmla="*/ 71 h 2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4"/>
                <a:gd name="T97" fmla="*/ 0 h 260"/>
                <a:gd name="T98" fmla="*/ 214 w 214"/>
                <a:gd name="T99" fmla="*/ 260 h 2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4" h="260">
                  <a:moveTo>
                    <a:pt x="0" y="71"/>
                  </a:moveTo>
                  <a:lnTo>
                    <a:pt x="15" y="67"/>
                  </a:lnTo>
                  <a:lnTo>
                    <a:pt x="25" y="60"/>
                  </a:lnTo>
                  <a:lnTo>
                    <a:pt x="36" y="51"/>
                  </a:lnTo>
                  <a:lnTo>
                    <a:pt x="47" y="41"/>
                  </a:lnTo>
                  <a:lnTo>
                    <a:pt x="59" y="28"/>
                  </a:lnTo>
                  <a:lnTo>
                    <a:pt x="72" y="20"/>
                  </a:lnTo>
                  <a:lnTo>
                    <a:pt x="86" y="12"/>
                  </a:lnTo>
                  <a:lnTo>
                    <a:pt x="98" y="5"/>
                  </a:lnTo>
                  <a:lnTo>
                    <a:pt x="111" y="1"/>
                  </a:lnTo>
                  <a:lnTo>
                    <a:pt x="122" y="0"/>
                  </a:lnTo>
                  <a:lnTo>
                    <a:pt x="135" y="1"/>
                  </a:lnTo>
                  <a:lnTo>
                    <a:pt x="149" y="7"/>
                  </a:lnTo>
                  <a:lnTo>
                    <a:pt x="162" y="18"/>
                  </a:lnTo>
                  <a:lnTo>
                    <a:pt x="173" y="33"/>
                  </a:lnTo>
                  <a:lnTo>
                    <a:pt x="178" y="48"/>
                  </a:lnTo>
                  <a:lnTo>
                    <a:pt x="178" y="58"/>
                  </a:lnTo>
                  <a:lnTo>
                    <a:pt x="178" y="67"/>
                  </a:lnTo>
                  <a:lnTo>
                    <a:pt x="178" y="77"/>
                  </a:lnTo>
                  <a:lnTo>
                    <a:pt x="176" y="85"/>
                  </a:lnTo>
                  <a:lnTo>
                    <a:pt x="174" y="94"/>
                  </a:lnTo>
                  <a:lnTo>
                    <a:pt x="174" y="102"/>
                  </a:lnTo>
                  <a:lnTo>
                    <a:pt x="173" y="111"/>
                  </a:lnTo>
                  <a:lnTo>
                    <a:pt x="173" y="120"/>
                  </a:lnTo>
                  <a:lnTo>
                    <a:pt x="173" y="125"/>
                  </a:lnTo>
                  <a:lnTo>
                    <a:pt x="174" y="130"/>
                  </a:lnTo>
                  <a:lnTo>
                    <a:pt x="178" y="136"/>
                  </a:lnTo>
                  <a:lnTo>
                    <a:pt x="183" y="141"/>
                  </a:lnTo>
                  <a:lnTo>
                    <a:pt x="187" y="147"/>
                  </a:lnTo>
                  <a:lnTo>
                    <a:pt x="194" y="153"/>
                  </a:lnTo>
                  <a:lnTo>
                    <a:pt x="199" y="159"/>
                  </a:lnTo>
                  <a:lnTo>
                    <a:pt x="204" y="168"/>
                  </a:lnTo>
                  <a:lnTo>
                    <a:pt x="208" y="176"/>
                  </a:lnTo>
                  <a:lnTo>
                    <a:pt x="213" y="185"/>
                  </a:lnTo>
                  <a:lnTo>
                    <a:pt x="213" y="193"/>
                  </a:lnTo>
                  <a:lnTo>
                    <a:pt x="213" y="201"/>
                  </a:lnTo>
                  <a:lnTo>
                    <a:pt x="206" y="219"/>
                  </a:lnTo>
                  <a:lnTo>
                    <a:pt x="199" y="231"/>
                  </a:lnTo>
                  <a:lnTo>
                    <a:pt x="189" y="244"/>
                  </a:lnTo>
                  <a:lnTo>
                    <a:pt x="174" y="252"/>
                  </a:lnTo>
                  <a:lnTo>
                    <a:pt x="160" y="259"/>
                  </a:lnTo>
                  <a:lnTo>
                    <a:pt x="149" y="259"/>
                  </a:lnTo>
                  <a:lnTo>
                    <a:pt x="141" y="259"/>
                  </a:lnTo>
                  <a:lnTo>
                    <a:pt x="130" y="256"/>
                  </a:lnTo>
                  <a:lnTo>
                    <a:pt x="120" y="254"/>
                  </a:lnTo>
                  <a:lnTo>
                    <a:pt x="109" y="250"/>
                  </a:lnTo>
                  <a:lnTo>
                    <a:pt x="98" y="246"/>
                  </a:lnTo>
                  <a:lnTo>
                    <a:pt x="88" y="242"/>
                  </a:lnTo>
                  <a:lnTo>
                    <a:pt x="80" y="238"/>
                  </a:lnTo>
                  <a:lnTo>
                    <a:pt x="72" y="231"/>
                  </a:lnTo>
                  <a:lnTo>
                    <a:pt x="63" y="227"/>
                  </a:lnTo>
                  <a:lnTo>
                    <a:pt x="50" y="221"/>
                  </a:lnTo>
                  <a:lnTo>
                    <a:pt x="36" y="217"/>
                  </a:lnTo>
                  <a:lnTo>
                    <a:pt x="23" y="214"/>
                  </a:lnTo>
                  <a:lnTo>
                    <a:pt x="13" y="212"/>
                  </a:lnTo>
                  <a:lnTo>
                    <a:pt x="4" y="212"/>
                  </a:lnTo>
                  <a:lnTo>
                    <a:pt x="0" y="71"/>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26" name="Freeform 263"/>
            <p:cNvSpPr>
              <a:spLocks/>
            </p:cNvSpPr>
            <p:nvPr/>
          </p:nvSpPr>
          <p:spPr bwMode="auto">
            <a:xfrm>
              <a:off x="2939" y="2848"/>
              <a:ext cx="214" cy="260"/>
            </a:xfrm>
            <a:custGeom>
              <a:avLst/>
              <a:gdLst>
                <a:gd name="T0" fmla="*/ 0 w 214"/>
                <a:gd name="T1" fmla="*/ 71 h 260"/>
                <a:gd name="T2" fmla="*/ 15 w 214"/>
                <a:gd name="T3" fmla="*/ 67 h 260"/>
                <a:gd name="T4" fmla="*/ 25 w 214"/>
                <a:gd name="T5" fmla="*/ 60 h 260"/>
                <a:gd name="T6" fmla="*/ 36 w 214"/>
                <a:gd name="T7" fmla="*/ 51 h 260"/>
                <a:gd name="T8" fmla="*/ 47 w 214"/>
                <a:gd name="T9" fmla="*/ 41 h 260"/>
                <a:gd name="T10" fmla="*/ 59 w 214"/>
                <a:gd name="T11" fmla="*/ 28 h 260"/>
                <a:gd name="T12" fmla="*/ 59 w 214"/>
                <a:gd name="T13" fmla="*/ 28 h 260"/>
                <a:gd name="T14" fmla="*/ 72 w 214"/>
                <a:gd name="T15" fmla="*/ 20 h 260"/>
                <a:gd name="T16" fmla="*/ 86 w 214"/>
                <a:gd name="T17" fmla="*/ 12 h 260"/>
                <a:gd name="T18" fmla="*/ 98 w 214"/>
                <a:gd name="T19" fmla="*/ 5 h 260"/>
                <a:gd name="T20" fmla="*/ 111 w 214"/>
                <a:gd name="T21" fmla="*/ 1 h 260"/>
                <a:gd name="T22" fmla="*/ 122 w 214"/>
                <a:gd name="T23" fmla="*/ 0 h 260"/>
                <a:gd name="T24" fmla="*/ 122 w 214"/>
                <a:gd name="T25" fmla="*/ 0 h 260"/>
                <a:gd name="T26" fmla="*/ 135 w 214"/>
                <a:gd name="T27" fmla="*/ 1 h 260"/>
                <a:gd name="T28" fmla="*/ 149 w 214"/>
                <a:gd name="T29" fmla="*/ 7 h 260"/>
                <a:gd name="T30" fmla="*/ 162 w 214"/>
                <a:gd name="T31" fmla="*/ 18 h 260"/>
                <a:gd name="T32" fmla="*/ 173 w 214"/>
                <a:gd name="T33" fmla="*/ 33 h 260"/>
                <a:gd name="T34" fmla="*/ 178 w 214"/>
                <a:gd name="T35" fmla="*/ 48 h 260"/>
                <a:gd name="T36" fmla="*/ 178 w 214"/>
                <a:gd name="T37" fmla="*/ 48 h 260"/>
                <a:gd name="T38" fmla="*/ 178 w 214"/>
                <a:gd name="T39" fmla="*/ 58 h 260"/>
                <a:gd name="T40" fmla="*/ 178 w 214"/>
                <a:gd name="T41" fmla="*/ 67 h 260"/>
                <a:gd name="T42" fmla="*/ 178 w 214"/>
                <a:gd name="T43" fmla="*/ 77 h 260"/>
                <a:gd name="T44" fmla="*/ 176 w 214"/>
                <a:gd name="T45" fmla="*/ 85 h 260"/>
                <a:gd name="T46" fmla="*/ 174 w 214"/>
                <a:gd name="T47" fmla="*/ 94 h 260"/>
                <a:gd name="T48" fmla="*/ 174 w 214"/>
                <a:gd name="T49" fmla="*/ 102 h 260"/>
                <a:gd name="T50" fmla="*/ 173 w 214"/>
                <a:gd name="T51" fmla="*/ 111 h 260"/>
                <a:gd name="T52" fmla="*/ 173 w 214"/>
                <a:gd name="T53" fmla="*/ 120 h 260"/>
                <a:gd name="T54" fmla="*/ 173 w 214"/>
                <a:gd name="T55" fmla="*/ 125 h 260"/>
                <a:gd name="T56" fmla="*/ 174 w 214"/>
                <a:gd name="T57" fmla="*/ 130 h 260"/>
                <a:gd name="T58" fmla="*/ 174 w 214"/>
                <a:gd name="T59" fmla="*/ 130 h 260"/>
                <a:gd name="T60" fmla="*/ 178 w 214"/>
                <a:gd name="T61" fmla="*/ 136 h 260"/>
                <a:gd name="T62" fmla="*/ 183 w 214"/>
                <a:gd name="T63" fmla="*/ 141 h 260"/>
                <a:gd name="T64" fmla="*/ 187 w 214"/>
                <a:gd name="T65" fmla="*/ 147 h 260"/>
                <a:gd name="T66" fmla="*/ 194 w 214"/>
                <a:gd name="T67" fmla="*/ 153 h 260"/>
                <a:gd name="T68" fmla="*/ 199 w 214"/>
                <a:gd name="T69" fmla="*/ 159 h 260"/>
                <a:gd name="T70" fmla="*/ 204 w 214"/>
                <a:gd name="T71" fmla="*/ 168 h 260"/>
                <a:gd name="T72" fmla="*/ 208 w 214"/>
                <a:gd name="T73" fmla="*/ 176 h 260"/>
                <a:gd name="T74" fmla="*/ 213 w 214"/>
                <a:gd name="T75" fmla="*/ 185 h 260"/>
                <a:gd name="T76" fmla="*/ 213 w 214"/>
                <a:gd name="T77" fmla="*/ 193 h 260"/>
                <a:gd name="T78" fmla="*/ 213 w 214"/>
                <a:gd name="T79" fmla="*/ 201 h 260"/>
                <a:gd name="T80" fmla="*/ 213 w 214"/>
                <a:gd name="T81" fmla="*/ 201 h 260"/>
                <a:gd name="T82" fmla="*/ 206 w 214"/>
                <a:gd name="T83" fmla="*/ 219 h 260"/>
                <a:gd name="T84" fmla="*/ 199 w 214"/>
                <a:gd name="T85" fmla="*/ 231 h 260"/>
                <a:gd name="T86" fmla="*/ 189 w 214"/>
                <a:gd name="T87" fmla="*/ 244 h 260"/>
                <a:gd name="T88" fmla="*/ 174 w 214"/>
                <a:gd name="T89" fmla="*/ 252 h 260"/>
                <a:gd name="T90" fmla="*/ 160 w 214"/>
                <a:gd name="T91" fmla="*/ 259 h 260"/>
                <a:gd name="T92" fmla="*/ 160 w 214"/>
                <a:gd name="T93" fmla="*/ 259 h 260"/>
                <a:gd name="T94" fmla="*/ 149 w 214"/>
                <a:gd name="T95" fmla="*/ 259 h 260"/>
                <a:gd name="T96" fmla="*/ 141 w 214"/>
                <a:gd name="T97" fmla="*/ 259 h 260"/>
                <a:gd name="T98" fmla="*/ 130 w 214"/>
                <a:gd name="T99" fmla="*/ 256 h 260"/>
                <a:gd name="T100" fmla="*/ 120 w 214"/>
                <a:gd name="T101" fmla="*/ 254 h 260"/>
                <a:gd name="T102" fmla="*/ 109 w 214"/>
                <a:gd name="T103" fmla="*/ 250 h 260"/>
                <a:gd name="T104" fmla="*/ 98 w 214"/>
                <a:gd name="T105" fmla="*/ 246 h 260"/>
                <a:gd name="T106" fmla="*/ 88 w 214"/>
                <a:gd name="T107" fmla="*/ 242 h 260"/>
                <a:gd name="T108" fmla="*/ 80 w 214"/>
                <a:gd name="T109" fmla="*/ 238 h 260"/>
                <a:gd name="T110" fmla="*/ 72 w 214"/>
                <a:gd name="T111" fmla="*/ 231 h 260"/>
                <a:gd name="T112" fmla="*/ 63 w 214"/>
                <a:gd name="T113" fmla="*/ 227 h 260"/>
                <a:gd name="T114" fmla="*/ 63 w 214"/>
                <a:gd name="T115" fmla="*/ 227 h 260"/>
                <a:gd name="T116" fmla="*/ 50 w 214"/>
                <a:gd name="T117" fmla="*/ 221 h 260"/>
                <a:gd name="T118" fmla="*/ 36 w 214"/>
                <a:gd name="T119" fmla="*/ 217 h 260"/>
                <a:gd name="T120" fmla="*/ 23 w 214"/>
                <a:gd name="T121" fmla="*/ 214 h 260"/>
                <a:gd name="T122" fmla="*/ 13 w 214"/>
                <a:gd name="T123" fmla="*/ 212 h 260"/>
                <a:gd name="T124" fmla="*/ 4 w 214"/>
                <a:gd name="T125" fmla="*/ 212 h 2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4"/>
                <a:gd name="T190" fmla="*/ 0 h 260"/>
                <a:gd name="T191" fmla="*/ 214 w 214"/>
                <a:gd name="T192" fmla="*/ 260 h 2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4" h="260">
                  <a:moveTo>
                    <a:pt x="0" y="71"/>
                  </a:moveTo>
                  <a:lnTo>
                    <a:pt x="15" y="67"/>
                  </a:lnTo>
                  <a:lnTo>
                    <a:pt x="25" y="60"/>
                  </a:lnTo>
                  <a:lnTo>
                    <a:pt x="36" y="51"/>
                  </a:lnTo>
                  <a:lnTo>
                    <a:pt x="47" y="41"/>
                  </a:lnTo>
                  <a:lnTo>
                    <a:pt x="59" y="28"/>
                  </a:lnTo>
                  <a:lnTo>
                    <a:pt x="72" y="20"/>
                  </a:lnTo>
                  <a:lnTo>
                    <a:pt x="86" y="12"/>
                  </a:lnTo>
                  <a:lnTo>
                    <a:pt x="98" y="5"/>
                  </a:lnTo>
                  <a:lnTo>
                    <a:pt x="111" y="1"/>
                  </a:lnTo>
                  <a:lnTo>
                    <a:pt x="122" y="0"/>
                  </a:lnTo>
                  <a:lnTo>
                    <a:pt x="135" y="1"/>
                  </a:lnTo>
                  <a:lnTo>
                    <a:pt x="149" y="7"/>
                  </a:lnTo>
                  <a:lnTo>
                    <a:pt x="162" y="18"/>
                  </a:lnTo>
                  <a:lnTo>
                    <a:pt x="173" y="33"/>
                  </a:lnTo>
                  <a:lnTo>
                    <a:pt x="178" y="48"/>
                  </a:lnTo>
                  <a:lnTo>
                    <a:pt x="178" y="58"/>
                  </a:lnTo>
                  <a:lnTo>
                    <a:pt x="178" y="67"/>
                  </a:lnTo>
                  <a:lnTo>
                    <a:pt x="178" y="77"/>
                  </a:lnTo>
                  <a:lnTo>
                    <a:pt x="176" y="85"/>
                  </a:lnTo>
                  <a:lnTo>
                    <a:pt x="174" y="94"/>
                  </a:lnTo>
                  <a:lnTo>
                    <a:pt x="174" y="102"/>
                  </a:lnTo>
                  <a:lnTo>
                    <a:pt x="173" y="111"/>
                  </a:lnTo>
                  <a:lnTo>
                    <a:pt x="173" y="120"/>
                  </a:lnTo>
                  <a:lnTo>
                    <a:pt x="173" y="125"/>
                  </a:lnTo>
                  <a:lnTo>
                    <a:pt x="174" y="130"/>
                  </a:lnTo>
                  <a:lnTo>
                    <a:pt x="178" y="136"/>
                  </a:lnTo>
                  <a:lnTo>
                    <a:pt x="183" y="141"/>
                  </a:lnTo>
                  <a:lnTo>
                    <a:pt x="187" y="147"/>
                  </a:lnTo>
                  <a:lnTo>
                    <a:pt x="194" y="153"/>
                  </a:lnTo>
                  <a:lnTo>
                    <a:pt x="199" y="159"/>
                  </a:lnTo>
                  <a:lnTo>
                    <a:pt x="204" y="168"/>
                  </a:lnTo>
                  <a:lnTo>
                    <a:pt x="208" y="176"/>
                  </a:lnTo>
                  <a:lnTo>
                    <a:pt x="213" y="185"/>
                  </a:lnTo>
                  <a:lnTo>
                    <a:pt x="213" y="193"/>
                  </a:lnTo>
                  <a:lnTo>
                    <a:pt x="213" y="201"/>
                  </a:lnTo>
                  <a:lnTo>
                    <a:pt x="206" y="219"/>
                  </a:lnTo>
                  <a:lnTo>
                    <a:pt x="199" y="231"/>
                  </a:lnTo>
                  <a:lnTo>
                    <a:pt x="189" y="244"/>
                  </a:lnTo>
                  <a:lnTo>
                    <a:pt x="174" y="252"/>
                  </a:lnTo>
                  <a:lnTo>
                    <a:pt x="160" y="259"/>
                  </a:lnTo>
                  <a:lnTo>
                    <a:pt x="149" y="259"/>
                  </a:lnTo>
                  <a:lnTo>
                    <a:pt x="141" y="259"/>
                  </a:lnTo>
                  <a:lnTo>
                    <a:pt x="130" y="256"/>
                  </a:lnTo>
                  <a:lnTo>
                    <a:pt x="120" y="254"/>
                  </a:lnTo>
                  <a:lnTo>
                    <a:pt x="109" y="250"/>
                  </a:lnTo>
                  <a:lnTo>
                    <a:pt x="98" y="246"/>
                  </a:lnTo>
                  <a:lnTo>
                    <a:pt x="88" y="242"/>
                  </a:lnTo>
                  <a:lnTo>
                    <a:pt x="80" y="238"/>
                  </a:lnTo>
                  <a:lnTo>
                    <a:pt x="72" y="231"/>
                  </a:lnTo>
                  <a:lnTo>
                    <a:pt x="63" y="227"/>
                  </a:lnTo>
                  <a:lnTo>
                    <a:pt x="50" y="221"/>
                  </a:lnTo>
                  <a:lnTo>
                    <a:pt x="36" y="217"/>
                  </a:lnTo>
                  <a:lnTo>
                    <a:pt x="23" y="214"/>
                  </a:lnTo>
                  <a:lnTo>
                    <a:pt x="13" y="212"/>
                  </a:lnTo>
                  <a:lnTo>
                    <a:pt x="4" y="212"/>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27" name="Freeform 264"/>
            <p:cNvSpPr>
              <a:spLocks/>
            </p:cNvSpPr>
            <p:nvPr/>
          </p:nvSpPr>
          <p:spPr bwMode="auto">
            <a:xfrm>
              <a:off x="2899" y="2899"/>
              <a:ext cx="75" cy="195"/>
            </a:xfrm>
            <a:custGeom>
              <a:avLst/>
              <a:gdLst>
                <a:gd name="T0" fmla="*/ 2 w 75"/>
                <a:gd name="T1" fmla="*/ 60 h 195"/>
                <a:gd name="T2" fmla="*/ 4 w 75"/>
                <a:gd name="T3" fmla="*/ 48 h 195"/>
                <a:gd name="T4" fmla="*/ 6 w 75"/>
                <a:gd name="T5" fmla="*/ 30 h 195"/>
                <a:gd name="T6" fmla="*/ 11 w 75"/>
                <a:gd name="T7" fmla="*/ 16 h 195"/>
                <a:gd name="T8" fmla="*/ 16 w 75"/>
                <a:gd name="T9" fmla="*/ 5 h 195"/>
                <a:gd name="T10" fmla="*/ 27 w 75"/>
                <a:gd name="T11" fmla="*/ 0 h 195"/>
                <a:gd name="T12" fmla="*/ 27 w 75"/>
                <a:gd name="T13" fmla="*/ 0 h 195"/>
                <a:gd name="T14" fmla="*/ 38 w 75"/>
                <a:gd name="T15" fmla="*/ 3 h 195"/>
                <a:gd name="T16" fmla="*/ 46 w 75"/>
                <a:gd name="T17" fmla="*/ 9 h 195"/>
                <a:gd name="T18" fmla="*/ 55 w 75"/>
                <a:gd name="T19" fmla="*/ 23 h 195"/>
                <a:gd name="T20" fmla="*/ 59 w 75"/>
                <a:gd name="T21" fmla="*/ 37 h 195"/>
                <a:gd name="T22" fmla="*/ 61 w 75"/>
                <a:gd name="T23" fmla="*/ 51 h 195"/>
                <a:gd name="T24" fmla="*/ 61 w 75"/>
                <a:gd name="T25" fmla="*/ 51 h 195"/>
                <a:gd name="T26" fmla="*/ 61 w 75"/>
                <a:gd name="T27" fmla="*/ 67 h 195"/>
                <a:gd name="T28" fmla="*/ 64 w 75"/>
                <a:gd name="T29" fmla="*/ 79 h 195"/>
                <a:gd name="T30" fmla="*/ 67 w 75"/>
                <a:gd name="T31" fmla="*/ 92 h 195"/>
                <a:gd name="T32" fmla="*/ 69 w 75"/>
                <a:gd name="T33" fmla="*/ 102 h 195"/>
                <a:gd name="T34" fmla="*/ 71 w 75"/>
                <a:gd name="T35" fmla="*/ 111 h 195"/>
                <a:gd name="T36" fmla="*/ 71 w 75"/>
                <a:gd name="T37" fmla="*/ 111 h 195"/>
                <a:gd name="T38" fmla="*/ 71 w 75"/>
                <a:gd name="T39" fmla="*/ 117 h 195"/>
                <a:gd name="T40" fmla="*/ 74 w 75"/>
                <a:gd name="T41" fmla="*/ 123 h 195"/>
                <a:gd name="T42" fmla="*/ 74 w 75"/>
                <a:gd name="T43" fmla="*/ 134 h 195"/>
                <a:gd name="T44" fmla="*/ 74 w 75"/>
                <a:gd name="T45" fmla="*/ 143 h 195"/>
                <a:gd name="T46" fmla="*/ 71 w 75"/>
                <a:gd name="T47" fmla="*/ 151 h 195"/>
                <a:gd name="T48" fmla="*/ 71 w 75"/>
                <a:gd name="T49" fmla="*/ 162 h 195"/>
                <a:gd name="T50" fmla="*/ 69 w 75"/>
                <a:gd name="T51" fmla="*/ 170 h 195"/>
                <a:gd name="T52" fmla="*/ 65 w 75"/>
                <a:gd name="T53" fmla="*/ 178 h 195"/>
                <a:gd name="T54" fmla="*/ 64 w 75"/>
                <a:gd name="T55" fmla="*/ 185 h 195"/>
                <a:gd name="T56" fmla="*/ 57 w 75"/>
                <a:gd name="T57" fmla="*/ 191 h 195"/>
                <a:gd name="T58" fmla="*/ 57 w 75"/>
                <a:gd name="T59" fmla="*/ 191 h 195"/>
                <a:gd name="T60" fmla="*/ 44 w 75"/>
                <a:gd name="T61" fmla="*/ 194 h 195"/>
                <a:gd name="T62" fmla="*/ 32 w 75"/>
                <a:gd name="T63" fmla="*/ 191 h 195"/>
                <a:gd name="T64" fmla="*/ 18 w 75"/>
                <a:gd name="T65" fmla="*/ 185 h 195"/>
                <a:gd name="T66" fmla="*/ 11 w 75"/>
                <a:gd name="T67" fmla="*/ 176 h 195"/>
                <a:gd name="T68" fmla="*/ 4 w 75"/>
                <a:gd name="T69" fmla="*/ 164 h 195"/>
                <a:gd name="T70" fmla="*/ 4 w 75"/>
                <a:gd name="T71" fmla="*/ 164 h 195"/>
                <a:gd name="T72" fmla="*/ 4 w 75"/>
                <a:gd name="T73" fmla="*/ 155 h 195"/>
                <a:gd name="T74" fmla="*/ 2 w 75"/>
                <a:gd name="T75" fmla="*/ 146 h 195"/>
                <a:gd name="T76" fmla="*/ 2 w 75"/>
                <a:gd name="T77" fmla="*/ 134 h 195"/>
                <a:gd name="T78" fmla="*/ 0 w 75"/>
                <a:gd name="T79" fmla="*/ 122 h 195"/>
                <a:gd name="T80" fmla="*/ 0 w 75"/>
                <a:gd name="T81" fmla="*/ 109 h 195"/>
                <a:gd name="T82" fmla="*/ 0 w 75"/>
                <a:gd name="T83" fmla="*/ 97 h 195"/>
                <a:gd name="T84" fmla="*/ 0 w 75"/>
                <a:gd name="T85" fmla="*/ 85 h 195"/>
                <a:gd name="T86" fmla="*/ 0 w 75"/>
                <a:gd name="T87" fmla="*/ 74 h 195"/>
                <a:gd name="T88" fmla="*/ 0 w 75"/>
                <a:gd name="T89" fmla="*/ 67 h 195"/>
                <a:gd name="T90" fmla="*/ 2 w 75"/>
                <a:gd name="T91" fmla="*/ 60 h 195"/>
                <a:gd name="T92" fmla="*/ 2 w 75"/>
                <a:gd name="T93" fmla="*/ 60 h 1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5"/>
                <a:gd name="T142" fmla="*/ 0 h 195"/>
                <a:gd name="T143" fmla="*/ 75 w 75"/>
                <a:gd name="T144" fmla="*/ 195 h 19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5" h="195">
                  <a:moveTo>
                    <a:pt x="2" y="60"/>
                  </a:moveTo>
                  <a:lnTo>
                    <a:pt x="4" y="48"/>
                  </a:lnTo>
                  <a:lnTo>
                    <a:pt x="6" y="30"/>
                  </a:lnTo>
                  <a:lnTo>
                    <a:pt x="11" y="16"/>
                  </a:lnTo>
                  <a:lnTo>
                    <a:pt x="16" y="5"/>
                  </a:lnTo>
                  <a:lnTo>
                    <a:pt x="27" y="0"/>
                  </a:lnTo>
                  <a:lnTo>
                    <a:pt x="38" y="3"/>
                  </a:lnTo>
                  <a:lnTo>
                    <a:pt x="46" y="9"/>
                  </a:lnTo>
                  <a:lnTo>
                    <a:pt x="55" y="23"/>
                  </a:lnTo>
                  <a:lnTo>
                    <a:pt x="59" y="37"/>
                  </a:lnTo>
                  <a:lnTo>
                    <a:pt x="61" y="51"/>
                  </a:lnTo>
                  <a:lnTo>
                    <a:pt x="61" y="67"/>
                  </a:lnTo>
                  <a:lnTo>
                    <a:pt x="64" y="79"/>
                  </a:lnTo>
                  <a:lnTo>
                    <a:pt x="67" y="92"/>
                  </a:lnTo>
                  <a:lnTo>
                    <a:pt x="69" y="102"/>
                  </a:lnTo>
                  <a:lnTo>
                    <a:pt x="71" y="111"/>
                  </a:lnTo>
                  <a:lnTo>
                    <a:pt x="71" y="117"/>
                  </a:lnTo>
                  <a:lnTo>
                    <a:pt x="74" y="123"/>
                  </a:lnTo>
                  <a:lnTo>
                    <a:pt x="74" y="134"/>
                  </a:lnTo>
                  <a:lnTo>
                    <a:pt x="74" y="143"/>
                  </a:lnTo>
                  <a:lnTo>
                    <a:pt x="71" y="151"/>
                  </a:lnTo>
                  <a:lnTo>
                    <a:pt x="71" y="162"/>
                  </a:lnTo>
                  <a:lnTo>
                    <a:pt x="69" y="170"/>
                  </a:lnTo>
                  <a:lnTo>
                    <a:pt x="65" y="178"/>
                  </a:lnTo>
                  <a:lnTo>
                    <a:pt x="64" y="185"/>
                  </a:lnTo>
                  <a:lnTo>
                    <a:pt x="57" y="191"/>
                  </a:lnTo>
                  <a:lnTo>
                    <a:pt x="44" y="194"/>
                  </a:lnTo>
                  <a:lnTo>
                    <a:pt x="32" y="191"/>
                  </a:lnTo>
                  <a:lnTo>
                    <a:pt x="18" y="185"/>
                  </a:lnTo>
                  <a:lnTo>
                    <a:pt x="11" y="176"/>
                  </a:lnTo>
                  <a:lnTo>
                    <a:pt x="4" y="164"/>
                  </a:lnTo>
                  <a:lnTo>
                    <a:pt x="4" y="155"/>
                  </a:lnTo>
                  <a:lnTo>
                    <a:pt x="2" y="146"/>
                  </a:lnTo>
                  <a:lnTo>
                    <a:pt x="2" y="134"/>
                  </a:lnTo>
                  <a:lnTo>
                    <a:pt x="0" y="122"/>
                  </a:lnTo>
                  <a:lnTo>
                    <a:pt x="0" y="109"/>
                  </a:lnTo>
                  <a:lnTo>
                    <a:pt x="0" y="97"/>
                  </a:lnTo>
                  <a:lnTo>
                    <a:pt x="0" y="85"/>
                  </a:lnTo>
                  <a:lnTo>
                    <a:pt x="0" y="74"/>
                  </a:lnTo>
                  <a:lnTo>
                    <a:pt x="0" y="67"/>
                  </a:lnTo>
                  <a:lnTo>
                    <a:pt x="2" y="60"/>
                  </a:lnTo>
                </a:path>
              </a:pathLst>
            </a:custGeom>
            <a:solidFill>
              <a:srgbClr val="3B5959"/>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28" name="Freeform 265"/>
            <p:cNvSpPr>
              <a:spLocks/>
            </p:cNvSpPr>
            <p:nvPr/>
          </p:nvSpPr>
          <p:spPr bwMode="auto">
            <a:xfrm>
              <a:off x="2899" y="2899"/>
              <a:ext cx="75" cy="195"/>
            </a:xfrm>
            <a:custGeom>
              <a:avLst/>
              <a:gdLst>
                <a:gd name="T0" fmla="*/ 2 w 75"/>
                <a:gd name="T1" fmla="*/ 60 h 195"/>
                <a:gd name="T2" fmla="*/ 4 w 75"/>
                <a:gd name="T3" fmla="*/ 48 h 195"/>
                <a:gd name="T4" fmla="*/ 6 w 75"/>
                <a:gd name="T5" fmla="*/ 30 h 195"/>
                <a:gd name="T6" fmla="*/ 11 w 75"/>
                <a:gd name="T7" fmla="*/ 16 h 195"/>
                <a:gd name="T8" fmla="*/ 16 w 75"/>
                <a:gd name="T9" fmla="*/ 5 h 195"/>
                <a:gd name="T10" fmla="*/ 27 w 75"/>
                <a:gd name="T11" fmla="*/ 0 h 195"/>
                <a:gd name="T12" fmla="*/ 27 w 75"/>
                <a:gd name="T13" fmla="*/ 0 h 195"/>
                <a:gd name="T14" fmla="*/ 38 w 75"/>
                <a:gd name="T15" fmla="*/ 3 h 195"/>
                <a:gd name="T16" fmla="*/ 46 w 75"/>
                <a:gd name="T17" fmla="*/ 9 h 195"/>
                <a:gd name="T18" fmla="*/ 55 w 75"/>
                <a:gd name="T19" fmla="*/ 23 h 195"/>
                <a:gd name="T20" fmla="*/ 59 w 75"/>
                <a:gd name="T21" fmla="*/ 37 h 195"/>
                <a:gd name="T22" fmla="*/ 61 w 75"/>
                <a:gd name="T23" fmla="*/ 51 h 195"/>
                <a:gd name="T24" fmla="*/ 61 w 75"/>
                <a:gd name="T25" fmla="*/ 51 h 195"/>
                <a:gd name="T26" fmla="*/ 61 w 75"/>
                <a:gd name="T27" fmla="*/ 67 h 195"/>
                <a:gd name="T28" fmla="*/ 64 w 75"/>
                <a:gd name="T29" fmla="*/ 79 h 195"/>
                <a:gd name="T30" fmla="*/ 67 w 75"/>
                <a:gd name="T31" fmla="*/ 92 h 195"/>
                <a:gd name="T32" fmla="*/ 69 w 75"/>
                <a:gd name="T33" fmla="*/ 102 h 195"/>
                <a:gd name="T34" fmla="*/ 71 w 75"/>
                <a:gd name="T35" fmla="*/ 111 h 195"/>
                <a:gd name="T36" fmla="*/ 71 w 75"/>
                <a:gd name="T37" fmla="*/ 111 h 195"/>
                <a:gd name="T38" fmla="*/ 71 w 75"/>
                <a:gd name="T39" fmla="*/ 117 h 195"/>
                <a:gd name="T40" fmla="*/ 74 w 75"/>
                <a:gd name="T41" fmla="*/ 123 h 195"/>
                <a:gd name="T42" fmla="*/ 74 w 75"/>
                <a:gd name="T43" fmla="*/ 134 h 195"/>
                <a:gd name="T44" fmla="*/ 74 w 75"/>
                <a:gd name="T45" fmla="*/ 143 h 195"/>
                <a:gd name="T46" fmla="*/ 71 w 75"/>
                <a:gd name="T47" fmla="*/ 151 h 195"/>
                <a:gd name="T48" fmla="*/ 71 w 75"/>
                <a:gd name="T49" fmla="*/ 162 h 195"/>
                <a:gd name="T50" fmla="*/ 69 w 75"/>
                <a:gd name="T51" fmla="*/ 170 h 195"/>
                <a:gd name="T52" fmla="*/ 65 w 75"/>
                <a:gd name="T53" fmla="*/ 178 h 195"/>
                <a:gd name="T54" fmla="*/ 64 w 75"/>
                <a:gd name="T55" fmla="*/ 185 h 195"/>
                <a:gd name="T56" fmla="*/ 57 w 75"/>
                <a:gd name="T57" fmla="*/ 191 h 195"/>
                <a:gd name="T58" fmla="*/ 57 w 75"/>
                <a:gd name="T59" fmla="*/ 191 h 195"/>
                <a:gd name="T60" fmla="*/ 44 w 75"/>
                <a:gd name="T61" fmla="*/ 194 h 195"/>
                <a:gd name="T62" fmla="*/ 32 w 75"/>
                <a:gd name="T63" fmla="*/ 191 h 195"/>
                <a:gd name="T64" fmla="*/ 18 w 75"/>
                <a:gd name="T65" fmla="*/ 185 h 195"/>
                <a:gd name="T66" fmla="*/ 11 w 75"/>
                <a:gd name="T67" fmla="*/ 176 h 195"/>
                <a:gd name="T68" fmla="*/ 4 w 75"/>
                <a:gd name="T69" fmla="*/ 164 h 195"/>
                <a:gd name="T70" fmla="*/ 4 w 75"/>
                <a:gd name="T71" fmla="*/ 164 h 195"/>
                <a:gd name="T72" fmla="*/ 4 w 75"/>
                <a:gd name="T73" fmla="*/ 155 h 195"/>
                <a:gd name="T74" fmla="*/ 2 w 75"/>
                <a:gd name="T75" fmla="*/ 146 h 195"/>
                <a:gd name="T76" fmla="*/ 2 w 75"/>
                <a:gd name="T77" fmla="*/ 134 h 195"/>
                <a:gd name="T78" fmla="*/ 0 w 75"/>
                <a:gd name="T79" fmla="*/ 122 h 195"/>
                <a:gd name="T80" fmla="*/ 0 w 75"/>
                <a:gd name="T81" fmla="*/ 109 h 195"/>
                <a:gd name="T82" fmla="*/ 0 w 75"/>
                <a:gd name="T83" fmla="*/ 97 h 195"/>
                <a:gd name="T84" fmla="*/ 0 w 75"/>
                <a:gd name="T85" fmla="*/ 85 h 195"/>
                <a:gd name="T86" fmla="*/ 0 w 75"/>
                <a:gd name="T87" fmla="*/ 74 h 195"/>
                <a:gd name="T88" fmla="*/ 0 w 75"/>
                <a:gd name="T89" fmla="*/ 67 h 195"/>
                <a:gd name="T90" fmla="*/ 2 w 75"/>
                <a:gd name="T91" fmla="*/ 60 h 195"/>
                <a:gd name="T92" fmla="*/ 2 w 75"/>
                <a:gd name="T93" fmla="*/ 60 h 1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5"/>
                <a:gd name="T142" fmla="*/ 0 h 195"/>
                <a:gd name="T143" fmla="*/ 75 w 75"/>
                <a:gd name="T144" fmla="*/ 195 h 19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5" h="195">
                  <a:moveTo>
                    <a:pt x="2" y="60"/>
                  </a:moveTo>
                  <a:lnTo>
                    <a:pt x="4" y="48"/>
                  </a:lnTo>
                  <a:lnTo>
                    <a:pt x="6" y="30"/>
                  </a:lnTo>
                  <a:lnTo>
                    <a:pt x="11" y="16"/>
                  </a:lnTo>
                  <a:lnTo>
                    <a:pt x="16" y="5"/>
                  </a:lnTo>
                  <a:lnTo>
                    <a:pt x="27" y="0"/>
                  </a:lnTo>
                  <a:lnTo>
                    <a:pt x="38" y="3"/>
                  </a:lnTo>
                  <a:lnTo>
                    <a:pt x="46" y="9"/>
                  </a:lnTo>
                  <a:lnTo>
                    <a:pt x="55" y="23"/>
                  </a:lnTo>
                  <a:lnTo>
                    <a:pt x="59" y="37"/>
                  </a:lnTo>
                  <a:lnTo>
                    <a:pt x="61" y="51"/>
                  </a:lnTo>
                  <a:lnTo>
                    <a:pt x="61" y="67"/>
                  </a:lnTo>
                  <a:lnTo>
                    <a:pt x="64" y="79"/>
                  </a:lnTo>
                  <a:lnTo>
                    <a:pt x="67" y="92"/>
                  </a:lnTo>
                  <a:lnTo>
                    <a:pt x="69" y="102"/>
                  </a:lnTo>
                  <a:lnTo>
                    <a:pt x="71" y="111"/>
                  </a:lnTo>
                  <a:lnTo>
                    <a:pt x="71" y="117"/>
                  </a:lnTo>
                  <a:lnTo>
                    <a:pt x="74" y="123"/>
                  </a:lnTo>
                  <a:lnTo>
                    <a:pt x="74" y="134"/>
                  </a:lnTo>
                  <a:lnTo>
                    <a:pt x="74" y="143"/>
                  </a:lnTo>
                  <a:lnTo>
                    <a:pt x="71" y="151"/>
                  </a:lnTo>
                  <a:lnTo>
                    <a:pt x="71" y="162"/>
                  </a:lnTo>
                  <a:lnTo>
                    <a:pt x="69" y="170"/>
                  </a:lnTo>
                  <a:lnTo>
                    <a:pt x="65" y="178"/>
                  </a:lnTo>
                  <a:lnTo>
                    <a:pt x="64" y="185"/>
                  </a:lnTo>
                  <a:lnTo>
                    <a:pt x="57" y="191"/>
                  </a:lnTo>
                  <a:lnTo>
                    <a:pt x="44" y="194"/>
                  </a:lnTo>
                  <a:lnTo>
                    <a:pt x="32" y="191"/>
                  </a:lnTo>
                  <a:lnTo>
                    <a:pt x="18" y="185"/>
                  </a:lnTo>
                  <a:lnTo>
                    <a:pt x="11" y="176"/>
                  </a:lnTo>
                  <a:lnTo>
                    <a:pt x="4" y="164"/>
                  </a:lnTo>
                  <a:lnTo>
                    <a:pt x="4" y="155"/>
                  </a:lnTo>
                  <a:lnTo>
                    <a:pt x="2" y="146"/>
                  </a:lnTo>
                  <a:lnTo>
                    <a:pt x="2" y="134"/>
                  </a:lnTo>
                  <a:lnTo>
                    <a:pt x="0" y="122"/>
                  </a:lnTo>
                  <a:lnTo>
                    <a:pt x="0" y="109"/>
                  </a:lnTo>
                  <a:lnTo>
                    <a:pt x="0" y="97"/>
                  </a:lnTo>
                  <a:lnTo>
                    <a:pt x="0" y="85"/>
                  </a:lnTo>
                  <a:lnTo>
                    <a:pt x="0" y="74"/>
                  </a:lnTo>
                  <a:lnTo>
                    <a:pt x="0" y="67"/>
                  </a:lnTo>
                  <a:lnTo>
                    <a:pt x="2" y="60"/>
                  </a:lnTo>
                </a:path>
              </a:pathLst>
            </a:custGeom>
            <a:noFill/>
            <a:ln w="12700" cap="rnd">
              <a:solidFill>
                <a:srgbClr val="3B5959"/>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29" name="Freeform 266"/>
            <p:cNvSpPr>
              <a:spLocks/>
            </p:cNvSpPr>
            <p:nvPr/>
          </p:nvSpPr>
          <p:spPr bwMode="auto">
            <a:xfrm>
              <a:off x="2899" y="2890"/>
              <a:ext cx="75" cy="195"/>
            </a:xfrm>
            <a:custGeom>
              <a:avLst/>
              <a:gdLst>
                <a:gd name="T0" fmla="*/ 2 w 75"/>
                <a:gd name="T1" fmla="*/ 60 h 195"/>
                <a:gd name="T2" fmla="*/ 4 w 75"/>
                <a:gd name="T3" fmla="*/ 48 h 195"/>
                <a:gd name="T4" fmla="*/ 6 w 75"/>
                <a:gd name="T5" fmla="*/ 31 h 195"/>
                <a:gd name="T6" fmla="*/ 11 w 75"/>
                <a:gd name="T7" fmla="*/ 14 h 195"/>
                <a:gd name="T8" fmla="*/ 16 w 75"/>
                <a:gd name="T9" fmla="*/ 4 h 195"/>
                <a:gd name="T10" fmla="*/ 27 w 75"/>
                <a:gd name="T11" fmla="*/ 0 h 195"/>
                <a:gd name="T12" fmla="*/ 27 w 75"/>
                <a:gd name="T13" fmla="*/ 0 h 195"/>
                <a:gd name="T14" fmla="*/ 38 w 75"/>
                <a:gd name="T15" fmla="*/ 2 h 195"/>
                <a:gd name="T16" fmla="*/ 46 w 75"/>
                <a:gd name="T17" fmla="*/ 9 h 195"/>
                <a:gd name="T18" fmla="*/ 55 w 75"/>
                <a:gd name="T19" fmla="*/ 23 h 195"/>
                <a:gd name="T20" fmla="*/ 59 w 75"/>
                <a:gd name="T21" fmla="*/ 35 h 195"/>
                <a:gd name="T22" fmla="*/ 61 w 75"/>
                <a:gd name="T23" fmla="*/ 52 h 195"/>
                <a:gd name="T24" fmla="*/ 61 w 75"/>
                <a:gd name="T25" fmla="*/ 52 h 195"/>
                <a:gd name="T26" fmla="*/ 61 w 75"/>
                <a:gd name="T27" fmla="*/ 65 h 195"/>
                <a:gd name="T28" fmla="*/ 64 w 75"/>
                <a:gd name="T29" fmla="*/ 80 h 195"/>
                <a:gd name="T30" fmla="*/ 67 w 75"/>
                <a:gd name="T31" fmla="*/ 90 h 195"/>
                <a:gd name="T32" fmla="*/ 69 w 75"/>
                <a:gd name="T33" fmla="*/ 101 h 195"/>
                <a:gd name="T34" fmla="*/ 71 w 75"/>
                <a:gd name="T35" fmla="*/ 111 h 195"/>
                <a:gd name="T36" fmla="*/ 71 w 75"/>
                <a:gd name="T37" fmla="*/ 111 h 195"/>
                <a:gd name="T38" fmla="*/ 71 w 75"/>
                <a:gd name="T39" fmla="*/ 117 h 195"/>
                <a:gd name="T40" fmla="*/ 74 w 75"/>
                <a:gd name="T41" fmla="*/ 124 h 195"/>
                <a:gd name="T42" fmla="*/ 74 w 75"/>
                <a:gd name="T43" fmla="*/ 132 h 195"/>
                <a:gd name="T44" fmla="*/ 74 w 75"/>
                <a:gd name="T45" fmla="*/ 143 h 195"/>
                <a:gd name="T46" fmla="*/ 71 w 75"/>
                <a:gd name="T47" fmla="*/ 152 h 195"/>
                <a:gd name="T48" fmla="*/ 71 w 75"/>
                <a:gd name="T49" fmla="*/ 162 h 195"/>
                <a:gd name="T50" fmla="*/ 69 w 75"/>
                <a:gd name="T51" fmla="*/ 170 h 195"/>
                <a:gd name="T52" fmla="*/ 65 w 75"/>
                <a:gd name="T53" fmla="*/ 179 h 195"/>
                <a:gd name="T54" fmla="*/ 64 w 75"/>
                <a:gd name="T55" fmla="*/ 185 h 195"/>
                <a:gd name="T56" fmla="*/ 57 w 75"/>
                <a:gd name="T57" fmla="*/ 189 h 195"/>
                <a:gd name="T58" fmla="*/ 57 w 75"/>
                <a:gd name="T59" fmla="*/ 189 h 195"/>
                <a:gd name="T60" fmla="*/ 44 w 75"/>
                <a:gd name="T61" fmla="*/ 194 h 195"/>
                <a:gd name="T62" fmla="*/ 32 w 75"/>
                <a:gd name="T63" fmla="*/ 191 h 195"/>
                <a:gd name="T64" fmla="*/ 18 w 75"/>
                <a:gd name="T65" fmla="*/ 185 h 195"/>
                <a:gd name="T66" fmla="*/ 11 w 75"/>
                <a:gd name="T67" fmla="*/ 177 h 195"/>
                <a:gd name="T68" fmla="*/ 4 w 75"/>
                <a:gd name="T69" fmla="*/ 164 h 195"/>
                <a:gd name="T70" fmla="*/ 4 w 75"/>
                <a:gd name="T71" fmla="*/ 164 h 195"/>
                <a:gd name="T72" fmla="*/ 4 w 75"/>
                <a:gd name="T73" fmla="*/ 155 h 195"/>
                <a:gd name="T74" fmla="*/ 2 w 75"/>
                <a:gd name="T75" fmla="*/ 145 h 195"/>
                <a:gd name="T76" fmla="*/ 2 w 75"/>
                <a:gd name="T77" fmla="*/ 134 h 195"/>
                <a:gd name="T78" fmla="*/ 0 w 75"/>
                <a:gd name="T79" fmla="*/ 122 h 195"/>
                <a:gd name="T80" fmla="*/ 0 w 75"/>
                <a:gd name="T81" fmla="*/ 109 h 195"/>
                <a:gd name="T82" fmla="*/ 0 w 75"/>
                <a:gd name="T83" fmla="*/ 97 h 195"/>
                <a:gd name="T84" fmla="*/ 0 w 75"/>
                <a:gd name="T85" fmla="*/ 85 h 195"/>
                <a:gd name="T86" fmla="*/ 0 w 75"/>
                <a:gd name="T87" fmla="*/ 76 h 195"/>
                <a:gd name="T88" fmla="*/ 0 w 75"/>
                <a:gd name="T89" fmla="*/ 67 h 195"/>
                <a:gd name="T90" fmla="*/ 2 w 75"/>
                <a:gd name="T91" fmla="*/ 60 h 195"/>
                <a:gd name="T92" fmla="*/ 2 w 75"/>
                <a:gd name="T93" fmla="*/ 60 h 1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5"/>
                <a:gd name="T142" fmla="*/ 0 h 195"/>
                <a:gd name="T143" fmla="*/ 75 w 75"/>
                <a:gd name="T144" fmla="*/ 195 h 19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5" h="195">
                  <a:moveTo>
                    <a:pt x="2" y="60"/>
                  </a:moveTo>
                  <a:lnTo>
                    <a:pt x="4" y="48"/>
                  </a:lnTo>
                  <a:lnTo>
                    <a:pt x="6" y="31"/>
                  </a:lnTo>
                  <a:lnTo>
                    <a:pt x="11" y="14"/>
                  </a:lnTo>
                  <a:lnTo>
                    <a:pt x="16" y="4"/>
                  </a:lnTo>
                  <a:lnTo>
                    <a:pt x="27" y="0"/>
                  </a:lnTo>
                  <a:lnTo>
                    <a:pt x="38" y="2"/>
                  </a:lnTo>
                  <a:lnTo>
                    <a:pt x="46" y="9"/>
                  </a:lnTo>
                  <a:lnTo>
                    <a:pt x="55" y="23"/>
                  </a:lnTo>
                  <a:lnTo>
                    <a:pt x="59" y="35"/>
                  </a:lnTo>
                  <a:lnTo>
                    <a:pt x="61" y="52"/>
                  </a:lnTo>
                  <a:lnTo>
                    <a:pt x="61" y="65"/>
                  </a:lnTo>
                  <a:lnTo>
                    <a:pt x="64" y="80"/>
                  </a:lnTo>
                  <a:lnTo>
                    <a:pt x="67" y="90"/>
                  </a:lnTo>
                  <a:lnTo>
                    <a:pt x="69" y="101"/>
                  </a:lnTo>
                  <a:lnTo>
                    <a:pt x="71" y="111"/>
                  </a:lnTo>
                  <a:lnTo>
                    <a:pt x="71" y="117"/>
                  </a:lnTo>
                  <a:lnTo>
                    <a:pt x="74" y="124"/>
                  </a:lnTo>
                  <a:lnTo>
                    <a:pt x="74" y="132"/>
                  </a:lnTo>
                  <a:lnTo>
                    <a:pt x="74" y="143"/>
                  </a:lnTo>
                  <a:lnTo>
                    <a:pt x="71" y="152"/>
                  </a:lnTo>
                  <a:lnTo>
                    <a:pt x="71" y="162"/>
                  </a:lnTo>
                  <a:lnTo>
                    <a:pt x="69" y="170"/>
                  </a:lnTo>
                  <a:lnTo>
                    <a:pt x="65" y="179"/>
                  </a:lnTo>
                  <a:lnTo>
                    <a:pt x="64" y="185"/>
                  </a:lnTo>
                  <a:lnTo>
                    <a:pt x="57" y="189"/>
                  </a:lnTo>
                  <a:lnTo>
                    <a:pt x="44" y="194"/>
                  </a:lnTo>
                  <a:lnTo>
                    <a:pt x="32" y="191"/>
                  </a:lnTo>
                  <a:lnTo>
                    <a:pt x="18" y="185"/>
                  </a:lnTo>
                  <a:lnTo>
                    <a:pt x="11" y="177"/>
                  </a:lnTo>
                  <a:lnTo>
                    <a:pt x="4" y="164"/>
                  </a:lnTo>
                  <a:lnTo>
                    <a:pt x="4" y="155"/>
                  </a:lnTo>
                  <a:lnTo>
                    <a:pt x="2" y="145"/>
                  </a:lnTo>
                  <a:lnTo>
                    <a:pt x="2" y="134"/>
                  </a:lnTo>
                  <a:lnTo>
                    <a:pt x="0" y="122"/>
                  </a:lnTo>
                  <a:lnTo>
                    <a:pt x="0" y="109"/>
                  </a:lnTo>
                  <a:lnTo>
                    <a:pt x="0" y="97"/>
                  </a:lnTo>
                  <a:lnTo>
                    <a:pt x="0" y="85"/>
                  </a:lnTo>
                  <a:lnTo>
                    <a:pt x="0" y="76"/>
                  </a:lnTo>
                  <a:lnTo>
                    <a:pt x="0" y="67"/>
                  </a:lnTo>
                  <a:lnTo>
                    <a:pt x="2" y="60"/>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30" name="Freeform 267"/>
            <p:cNvSpPr>
              <a:spLocks/>
            </p:cNvSpPr>
            <p:nvPr/>
          </p:nvSpPr>
          <p:spPr bwMode="auto">
            <a:xfrm>
              <a:off x="2899" y="2890"/>
              <a:ext cx="75" cy="195"/>
            </a:xfrm>
            <a:custGeom>
              <a:avLst/>
              <a:gdLst>
                <a:gd name="T0" fmla="*/ 2 w 75"/>
                <a:gd name="T1" fmla="*/ 60 h 195"/>
                <a:gd name="T2" fmla="*/ 4 w 75"/>
                <a:gd name="T3" fmla="*/ 48 h 195"/>
                <a:gd name="T4" fmla="*/ 6 w 75"/>
                <a:gd name="T5" fmla="*/ 31 h 195"/>
                <a:gd name="T6" fmla="*/ 11 w 75"/>
                <a:gd name="T7" fmla="*/ 14 h 195"/>
                <a:gd name="T8" fmla="*/ 16 w 75"/>
                <a:gd name="T9" fmla="*/ 4 h 195"/>
                <a:gd name="T10" fmla="*/ 27 w 75"/>
                <a:gd name="T11" fmla="*/ 0 h 195"/>
                <a:gd name="T12" fmla="*/ 27 w 75"/>
                <a:gd name="T13" fmla="*/ 0 h 195"/>
                <a:gd name="T14" fmla="*/ 38 w 75"/>
                <a:gd name="T15" fmla="*/ 2 h 195"/>
                <a:gd name="T16" fmla="*/ 46 w 75"/>
                <a:gd name="T17" fmla="*/ 9 h 195"/>
                <a:gd name="T18" fmla="*/ 55 w 75"/>
                <a:gd name="T19" fmla="*/ 23 h 195"/>
                <a:gd name="T20" fmla="*/ 59 w 75"/>
                <a:gd name="T21" fmla="*/ 35 h 195"/>
                <a:gd name="T22" fmla="*/ 61 w 75"/>
                <a:gd name="T23" fmla="*/ 52 h 195"/>
                <a:gd name="T24" fmla="*/ 61 w 75"/>
                <a:gd name="T25" fmla="*/ 52 h 195"/>
                <a:gd name="T26" fmla="*/ 61 w 75"/>
                <a:gd name="T27" fmla="*/ 65 h 195"/>
                <a:gd name="T28" fmla="*/ 64 w 75"/>
                <a:gd name="T29" fmla="*/ 80 h 195"/>
                <a:gd name="T30" fmla="*/ 67 w 75"/>
                <a:gd name="T31" fmla="*/ 90 h 195"/>
                <a:gd name="T32" fmla="*/ 69 w 75"/>
                <a:gd name="T33" fmla="*/ 101 h 195"/>
                <a:gd name="T34" fmla="*/ 71 w 75"/>
                <a:gd name="T35" fmla="*/ 111 h 195"/>
                <a:gd name="T36" fmla="*/ 71 w 75"/>
                <a:gd name="T37" fmla="*/ 111 h 195"/>
                <a:gd name="T38" fmla="*/ 71 w 75"/>
                <a:gd name="T39" fmla="*/ 117 h 195"/>
                <a:gd name="T40" fmla="*/ 74 w 75"/>
                <a:gd name="T41" fmla="*/ 124 h 195"/>
                <a:gd name="T42" fmla="*/ 74 w 75"/>
                <a:gd name="T43" fmla="*/ 132 h 195"/>
                <a:gd name="T44" fmla="*/ 74 w 75"/>
                <a:gd name="T45" fmla="*/ 143 h 195"/>
                <a:gd name="T46" fmla="*/ 71 w 75"/>
                <a:gd name="T47" fmla="*/ 152 h 195"/>
                <a:gd name="T48" fmla="*/ 71 w 75"/>
                <a:gd name="T49" fmla="*/ 162 h 195"/>
                <a:gd name="T50" fmla="*/ 69 w 75"/>
                <a:gd name="T51" fmla="*/ 170 h 195"/>
                <a:gd name="T52" fmla="*/ 65 w 75"/>
                <a:gd name="T53" fmla="*/ 179 h 195"/>
                <a:gd name="T54" fmla="*/ 64 w 75"/>
                <a:gd name="T55" fmla="*/ 185 h 195"/>
                <a:gd name="T56" fmla="*/ 57 w 75"/>
                <a:gd name="T57" fmla="*/ 189 h 195"/>
                <a:gd name="T58" fmla="*/ 57 w 75"/>
                <a:gd name="T59" fmla="*/ 189 h 195"/>
                <a:gd name="T60" fmla="*/ 44 w 75"/>
                <a:gd name="T61" fmla="*/ 194 h 195"/>
                <a:gd name="T62" fmla="*/ 32 w 75"/>
                <a:gd name="T63" fmla="*/ 191 h 195"/>
                <a:gd name="T64" fmla="*/ 18 w 75"/>
                <a:gd name="T65" fmla="*/ 185 h 195"/>
                <a:gd name="T66" fmla="*/ 11 w 75"/>
                <a:gd name="T67" fmla="*/ 177 h 195"/>
                <a:gd name="T68" fmla="*/ 4 w 75"/>
                <a:gd name="T69" fmla="*/ 164 h 195"/>
                <a:gd name="T70" fmla="*/ 4 w 75"/>
                <a:gd name="T71" fmla="*/ 164 h 195"/>
                <a:gd name="T72" fmla="*/ 4 w 75"/>
                <a:gd name="T73" fmla="*/ 155 h 195"/>
                <a:gd name="T74" fmla="*/ 2 w 75"/>
                <a:gd name="T75" fmla="*/ 145 h 195"/>
                <a:gd name="T76" fmla="*/ 2 w 75"/>
                <a:gd name="T77" fmla="*/ 134 h 195"/>
                <a:gd name="T78" fmla="*/ 0 w 75"/>
                <a:gd name="T79" fmla="*/ 122 h 195"/>
                <a:gd name="T80" fmla="*/ 0 w 75"/>
                <a:gd name="T81" fmla="*/ 109 h 195"/>
                <a:gd name="T82" fmla="*/ 0 w 75"/>
                <a:gd name="T83" fmla="*/ 97 h 195"/>
                <a:gd name="T84" fmla="*/ 0 w 75"/>
                <a:gd name="T85" fmla="*/ 85 h 195"/>
                <a:gd name="T86" fmla="*/ 0 w 75"/>
                <a:gd name="T87" fmla="*/ 76 h 195"/>
                <a:gd name="T88" fmla="*/ 0 w 75"/>
                <a:gd name="T89" fmla="*/ 67 h 195"/>
                <a:gd name="T90" fmla="*/ 2 w 75"/>
                <a:gd name="T91" fmla="*/ 60 h 195"/>
                <a:gd name="T92" fmla="*/ 2 w 75"/>
                <a:gd name="T93" fmla="*/ 60 h 1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5"/>
                <a:gd name="T142" fmla="*/ 0 h 195"/>
                <a:gd name="T143" fmla="*/ 75 w 75"/>
                <a:gd name="T144" fmla="*/ 195 h 19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5" h="195">
                  <a:moveTo>
                    <a:pt x="2" y="60"/>
                  </a:moveTo>
                  <a:lnTo>
                    <a:pt x="4" y="48"/>
                  </a:lnTo>
                  <a:lnTo>
                    <a:pt x="6" y="31"/>
                  </a:lnTo>
                  <a:lnTo>
                    <a:pt x="11" y="14"/>
                  </a:lnTo>
                  <a:lnTo>
                    <a:pt x="16" y="4"/>
                  </a:lnTo>
                  <a:lnTo>
                    <a:pt x="27" y="0"/>
                  </a:lnTo>
                  <a:lnTo>
                    <a:pt x="38" y="2"/>
                  </a:lnTo>
                  <a:lnTo>
                    <a:pt x="46" y="9"/>
                  </a:lnTo>
                  <a:lnTo>
                    <a:pt x="55" y="23"/>
                  </a:lnTo>
                  <a:lnTo>
                    <a:pt x="59" y="35"/>
                  </a:lnTo>
                  <a:lnTo>
                    <a:pt x="61" y="52"/>
                  </a:lnTo>
                  <a:lnTo>
                    <a:pt x="61" y="65"/>
                  </a:lnTo>
                  <a:lnTo>
                    <a:pt x="64" y="80"/>
                  </a:lnTo>
                  <a:lnTo>
                    <a:pt x="67" y="90"/>
                  </a:lnTo>
                  <a:lnTo>
                    <a:pt x="69" y="101"/>
                  </a:lnTo>
                  <a:lnTo>
                    <a:pt x="71" y="111"/>
                  </a:lnTo>
                  <a:lnTo>
                    <a:pt x="71" y="117"/>
                  </a:lnTo>
                  <a:lnTo>
                    <a:pt x="74" y="124"/>
                  </a:lnTo>
                  <a:lnTo>
                    <a:pt x="74" y="132"/>
                  </a:lnTo>
                  <a:lnTo>
                    <a:pt x="74" y="143"/>
                  </a:lnTo>
                  <a:lnTo>
                    <a:pt x="71" y="152"/>
                  </a:lnTo>
                  <a:lnTo>
                    <a:pt x="71" y="162"/>
                  </a:lnTo>
                  <a:lnTo>
                    <a:pt x="69" y="170"/>
                  </a:lnTo>
                  <a:lnTo>
                    <a:pt x="65" y="179"/>
                  </a:lnTo>
                  <a:lnTo>
                    <a:pt x="64" y="185"/>
                  </a:lnTo>
                  <a:lnTo>
                    <a:pt x="57" y="189"/>
                  </a:lnTo>
                  <a:lnTo>
                    <a:pt x="44" y="194"/>
                  </a:lnTo>
                  <a:lnTo>
                    <a:pt x="32" y="191"/>
                  </a:lnTo>
                  <a:lnTo>
                    <a:pt x="18" y="185"/>
                  </a:lnTo>
                  <a:lnTo>
                    <a:pt x="11" y="177"/>
                  </a:lnTo>
                  <a:lnTo>
                    <a:pt x="4" y="164"/>
                  </a:lnTo>
                  <a:lnTo>
                    <a:pt x="4" y="155"/>
                  </a:lnTo>
                  <a:lnTo>
                    <a:pt x="2" y="145"/>
                  </a:lnTo>
                  <a:lnTo>
                    <a:pt x="2" y="134"/>
                  </a:lnTo>
                  <a:lnTo>
                    <a:pt x="0" y="122"/>
                  </a:lnTo>
                  <a:lnTo>
                    <a:pt x="0" y="109"/>
                  </a:lnTo>
                  <a:lnTo>
                    <a:pt x="0" y="97"/>
                  </a:lnTo>
                  <a:lnTo>
                    <a:pt x="0" y="85"/>
                  </a:lnTo>
                  <a:lnTo>
                    <a:pt x="0" y="76"/>
                  </a:lnTo>
                  <a:lnTo>
                    <a:pt x="0" y="67"/>
                  </a:lnTo>
                  <a:lnTo>
                    <a:pt x="2" y="60"/>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31" name="Freeform 268"/>
            <p:cNvSpPr>
              <a:spLocks/>
            </p:cNvSpPr>
            <p:nvPr/>
          </p:nvSpPr>
          <p:spPr bwMode="auto">
            <a:xfrm>
              <a:off x="2969" y="2918"/>
              <a:ext cx="100" cy="110"/>
            </a:xfrm>
            <a:custGeom>
              <a:avLst/>
              <a:gdLst>
                <a:gd name="T0" fmla="*/ 0 w 100"/>
                <a:gd name="T1" fmla="*/ 56 h 110"/>
                <a:gd name="T2" fmla="*/ 11 w 100"/>
                <a:gd name="T3" fmla="*/ 50 h 110"/>
                <a:gd name="T4" fmla="*/ 20 w 100"/>
                <a:gd name="T5" fmla="*/ 37 h 110"/>
                <a:gd name="T6" fmla="*/ 34 w 100"/>
                <a:gd name="T7" fmla="*/ 27 h 110"/>
                <a:gd name="T8" fmla="*/ 46 w 100"/>
                <a:gd name="T9" fmla="*/ 16 h 110"/>
                <a:gd name="T10" fmla="*/ 57 w 100"/>
                <a:gd name="T11" fmla="*/ 5 h 110"/>
                <a:gd name="T12" fmla="*/ 57 w 100"/>
                <a:gd name="T13" fmla="*/ 5 h 110"/>
                <a:gd name="T14" fmla="*/ 68 w 100"/>
                <a:gd name="T15" fmla="*/ 0 h 110"/>
                <a:gd name="T16" fmla="*/ 78 w 100"/>
                <a:gd name="T17" fmla="*/ 0 h 110"/>
                <a:gd name="T18" fmla="*/ 89 w 100"/>
                <a:gd name="T19" fmla="*/ 4 h 110"/>
                <a:gd name="T20" fmla="*/ 94 w 100"/>
                <a:gd name="T21" fmla="*/ 12 h 110"/>
                <a:gd name="T22" fmla="*/ 96 w 100"/>
                <a:gd name="T23" fmla="*/ 25 h 110"/>
                <a:gd name="T24" fmla="*/ 96 w 100"/>
                <a:gd name="T25" fmla="*/ 25 h 110"/>
                <a:gd name="T26" fmla="*/ 94 w 100"/>
                <a:gd name="T27" fmla="*/ 35 h 110"/>
                <a:gd name="T28" fmla="*/ 93 w 100"/>
                <a:gd name="T29" fmla="*/ 46 h 110"/>
                <a:gd name="T30" fmla="*/ 93 w 100"/>
                <a:gd name="T31" fmla="*/ 55 h 110"/>
                <a:gd name="T32" fmla="*/ 94 w 100"/>
                <a:gd name="T33" fmla="*/ 62 h 110"/>
                <a:gd name="T34" fmla="*/ 96 w 100"/>
                <a:gd name="T35" fmla="*/ 69 h 110"/>
                <a:gd name="T36" fmla="*/ 96 w 100"/>
                <a:gd name="T37" fmla="*/ 69 h 110"/>
                <a:gd name="T38" fmla="*/ 99 w 100"/>
                <a:gd name="T39" fmla="*/ 78 h 110"/>
                <a:gd name="T40" fmla="*/ 99 w 100"/>
                <a:gd name="T41" fmla="*/ 85 h 110"/>
                <a:gd name="T42" fmla="*/ 94 w 100"/>
                <a:gd name="T43" fmla="*/ 96 h 110"/>
                <a:gd name="T44" fmla="*/ 91 w 100"/>
                <a:gd name="T45" fmla="*/ 104 h 110"/>
                <a:gd name="T46" fmla="*/ 82 w 100"/>
                <a:gd name="T47" fmla="*/ 109 h 110"/>
                <a:gd name="T48" fmla="*/ 82 w 100"/>
                <a:gd name="T49" fmla="*/ 109 h 110"/>
                <a:gd name="T50" fmla="*/ 71 w 100"/>
                <a:gd name="T51" fmla="*/ 109 h 110"/>
                <a:gd name="T52" fmla="*/ 61 w 100"/>
                <a:gd name="T53" fmla="*/ 106 h 110"/>
                <a:gd name="T54" fmla="*/ 50 w 100"/>
                <a:gd name="T55" fmla="*/ 101 h 110"/>
                <a:gd name="T56" fmla="*/ 40 w 100"/>
                <a:gd name="T57" fmla="*/ 94 h 110"/>
                <a:gd name="T58" fmla="*/ 34 w 100"/>
                <a:gd name="T59" fmla="*/ 88 h 110"/>
                <a:gd name="T60" fmla="*/ 34 w 100"/>
                <a:gd name="T61" fmla="*/ 88 h 110"/>
                <a:gd name="T62" fmla="*/ 27 w 100"/>
                <a:gd name="T63" fmla="*/ 79 h 110"/>
                <a:gd name="T64" fmla="*/ 18 w 100"/>
                <a:gd name="T65" fmla="*/ 73 h 110"/>
                <a:gd name="T66" fmla="*/ 11 w 100"/>
                <a:gd name="T67" fmla="*/ 64 h 110"/>
                <a:gd name="T68" fmla="*/ 4 w 100"/>
                <a:gd name="T69" fmla="*/ 58 h 110"/>
                <a:gd name="T70" fmla="*/ 0 w 100"/>
                <a:gd name="T71" fmla="*/ 56 h 110"/>
                <a:gd name="T72" fmla="*/ 0 w 100"/>
                <a:gd name="T73" fmla="*/ 56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
                <a:gd name="T112" fmla="*/ 0 h 110"/>
                <a:gd name="T113" fmla="*/ 100 w 100"/>
                <a:gd name="T114" fmla="*/ 110 h 1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 h="110">
                  <a:moveTo>
                    <a:pt x="0" y="56"/>
                  </a:moveTo>
                  <a:lnTo>
                    <a:pt x="11" y="50"/>
                  </a:lnTo>
                  <a:lnTo>
                    <a:pt x="20" y="37"/>
                  </a:lnTo>
                  <a:lnTo>
                    <a:pt x="34" y="27"/>
                  </a:lnTo>
                  <a:lnTo>
                    <a:pt x="46" y="16"/>
                  </a:lnTo>
                  <a:lnTo>
                    <a:pt x="57" y="5"/>
                  </a:lnTo>
                  <a:lnTo>
                    <a:pt x="68" y="0"/>
                  </a:lnTo>
                  <a:lnTo>
                    <a:pt x="78" y="0"/>
                  </a:lnTo>
                  <a:lnTo>
                    <a:pt x="89" y="4"/>
                  </a:lnTo>
                  <a:lnTo>
                    <a:pt x="94" y="12"/>
                  </a:lnTo>
                  <a:lnTo>
                    <a:pt x="96" y="25"/>
                  </a:lnTo>
                  <a:lnTo>
                    <a:pt x="94" y="35"/>
                  </a:lnTo>
                  <a:lnTo>
                    <a:pt x="93" y="46"/>
                  </a:lnTo>
                  <a:lnTo>
                    <a:pt x="93" y="55"/>
                  </a:lnTo>
                  <a:lnTo>
                    <a:pt x="94" y="62"/>
                  </a:lnTo>
                  <a:lnTo>
                    <a:pt x="96" y="69"/>
                  </a:lnTo>
                  <a:lnTo>
                    <a:pt x="99" y="78"/>
                  </a:lnTo>
                  <a:lnTo>
                    <a:pt x="99" y="85"/>
                  </a:lnTo>
                  <a:lnTo>
                    <a:pt x="94" y="96"/>
                  </a:lnTo>
                  <a:lnTo>
                    <a:pt x="91" y="104"/>
                  </a:lnTo>
                  <a:lnTo>
                    <a:pt x="82" y="109"/>
                  </a:lnTo>
                  <a:lnTo>
                    <a:pt x="71" y="109"/>
                  </a:lnTo>
                  <a:lnTo>
                    <a:pt x="61" y="106"/>
                  </a:lnTo>
                  <a:lnTo>
                    <a:pt x="50" y="101"/>
                  </a:lnTo>
                  <a:lnTo>
                    <a:pt x="40" y="94"/>
                  </a:lnTo>
                  <a:lnTo>
                    <a:pt x="34" y="88"/>
                  </a:lnTo>
                  <a:lnTo>
                    <a:pt x="27" y="79"/>
                  </a:lnTo>
                  <a:lnTo>
                    <a:pt x="18" y="73"/>
                  </a:lnTo>
                  <a:lnTo>
                    <a:pt x="11" y="64"/>
                  </a:lnTo>
                  <a:lnTo>
                    <a:pt x="4" y="58"/>
                  </a:lnTo>
                  <a:lnTo>
                    <a:pt x="0" y="56"/>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32" name="Freeform 269"/>
            <p:cNvSpPr>
              <a:spLocks/>
            </p:cNvSpPr>
            <p:nvPr/>
          </p:nvSpPr>
          <p:spPr bwMode="auto">
            <a:xfrm>
              <a:off x="2969" y="2918"/>
              <a:ext cx="100" cy="110"/>
            </a:xfrm>
            <a:custGeom>
              <a:avLst/>
              <a:gdLst>
                <a:gd name="T0" fmla="*/ 0 w 100"/>
                <a:gd name="T1" fmla="*/ 56 h 110"/>
                <a:gd name="T2" fmla="*/ 11 w 100"/>
                <a:gd name="T3" fmla="*/ 50 h 110"/>
                <a:gd name="T4" fmla="*/ 20 w 100"/>
                <a:gd name="T5" fmla="*/ 37 h 110"/>
                <a:gd name="T6" fmla="*/ 34 w 100"/>
                <a:gd name="T7" fmla="*/ 27 h 110"/>
                <a:gd name="T8" fmla="*/ 46 w 100"/>
                <a:gd name="T9" fmla="*/ 16 h 110"/>
                <a:gd name="T10" fmla="*/ 57 w 100"/>
                <a:gd name="T11" fmla="*/ 5 h 110"/>
                <a:gd name="T12" fmla="*/ 57 w 100"/>
                <a:gd name="T13" fmla="*/ 5 h 110"/>
                <a:gd name="T14" fmla="*/ 68 w 100"/>
                <a:gd name="T15" fmla="*/ 0 h 110"/>
                <a:gd name="T16" fmla="*/ 78 w 100"/>
                <a:gd name="T17" fmla="*/ 0 h 110"/>
                <a:gd name="T18" fmla="*/ 89 w 100"/>
                <a:gd name="T19" fmla="*/ 4 h 110"/>
                <a:gd name="T20" fmla="*/ 94 w 100"/>
                <a:gd name="T21" fmla="*/ 12 h 110"/>
                <a:gd name="T22" fmla="*/ 96 w 100"/>
                <a:gd name="T23" fmla="*/ 25 h 110"/>
                <a:gd name="T24" fmla="*/ 96 w 100"/>
                <a:gd name="T25" fmla="*/ 25 h 110"/>
                <a:gd name="T26" fmla="*/ 94 w 100"/>
                <a:gd name="T27" fmla="*/ 35 h 110"/>
                <a:gd name="T28" fmla="*/ 93 w 100"/>
                <a:gd name="T29" fmla="*/ 46 h 110"/>
                <a:gd name="T30" fmla="*/ 93 w 100"/>
                <a:gd name="T31" fmla="*/ 55 h 110"/>
                <a:gd name="T32" fmla="*/ 94 w 100"/>
                <a:gd name="T33" fmla="*/ 62 h 110"/>
                <a:gd name="T34" fmla="*/ 96 w 100"/>
                <a:gd name="T35" fmla="*/ 69 h 110"/>
                <a:gd name="T36" fmla="*/ 96 w 100"/>
                <a:gd name="T37" fmla="*/ 69 h 110"/>
                <a:gd name="T38" fmla="*/ 99 w 100"/>
                <a:gd name="T39" fmla="*/ 78 h 110"/>
                <a:gd name="T40" fmla="*/ 99 w 100"/>
                <a:gd name="T41" fmla="*/ 85 h 110"/>
                <a:gd name="T42" fmla="*/ 94 w 100"/>
                <a:gd name="T43" fmla="*/ 96 h 110"/>
                <a:gd name="T44" fmla="*/ 91 w 100"/>
                <a:gd name="T45" fmla="*/ 104 h 110"/>
                <a:gd name="T46" fmla="*/ 82 w 100"/>
                <a:gd name="T47" fmla="*/ 109 h 110"/>
                <a:gd name="T48" fmla="*/ 82 w 100"/>
                <a:gd name="T49" fmla="*/ 109 h 110"/>
                <a:gd name="T50" fmla="*/ 71 w 100"/>
                <a:gd name="T51" fmla="*/ 109 h 110"/>
                <a:gd name="T52" fmla="*/ 61 w 100"/>
                <a:gd name="T53" fmla="*/ 106 h 110"/>
                <a:gd name="T54" fmla="*/ 50 w 100"/>
                <a:gd name="T55" fmla="*/ 101 h 110"/>
                <a:gd name="T56" fmla="*/ 40 w 100"/>
                <a:gd name="T57" fmla="*/ 94 h 110"/>
                <a:gd name="T58" fmla="*/ 34 w 100"/>
                <a:gd name="T59" fmla="*/ 88 h 110"/>
                <a:gd name="T60" fmla="*/ 34 w 100"/>
                <a:gd name="T61" fmla="*/ 88 h 110"/>
                <a:gd name="T62" fmla="*/ 27 w 100"/>
                <a:gd name="T63" fmla="*/ 79 h 110"/>
                <a:gd name="T64" fmla="*/ 18 w 100"/>
                <a:gd name="T65" fmla="*/ 73 h 110"/>
                <a:gd name="T66" fmla="*/ 11 w 100"/>
                <a:gd name="T67" fmla="*/ 64 h 110"/>
                <a:gd name="T68" fmla="*/ 4 w 100"/>
                <a:gd name="T69" fmla="*/ 58 h 110"/>
                <a:gd name="T70" fmla="*/ 0 w 100"/>
                <a:gd name="T71" fmla="*/ 56 h 110"/>
                <a:gd name="T72" fmla="*/ 0 w 100"/>
                <a:gd name="T73" fmla="*/ 56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
                <a:gd name="T112" fmla="*/ 0 h 110"/>
                <a:gd name="T113" fmla="*/ 100 w 100"/>
                <a:gd name="T114" fmla="*/ 110 h 1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 h="110">
                  <a:moveTo>
                    <a:pt x="0" y="56"/>
                  </a:moveTo>
                  <a:lnTo>
                    <a:pt x="11" y="50"/>
                  </a:lnTo>
                  <a:lnTo>
                    <a:pt x="20" y="37"/>
                  </a:lnTo>
                  <a:lnTo>
                    <a:pt x="34" y="27"/>
                  </a:lnTo>
                  <a:lnTo>
                    <a:pt x="46" y="16"/>
                  </a:lnTo>
                  <a:lnTo>
                    <a:pt x="57" y="5"/>
                  </a:lnTo>
                  <a:lnTo>
                    <a:pt x="68" y="0"/>
                  </a:lnTo>
                  <a:lnTo>
                    <a:pt x="78" y="0"/>
                  </a:lnTo>
                  <a:lnTo>
                    <a:pt x="89" y="4"/>
                  </a:lnTo>
                  <a:lnTo>
                    <a:pt x="94" y="12"/>
                  </a:lnTo>
                  <a:lnTo>
                    <a:pt x="96" y="25"/>
                  </a:lnTo>
                  <a:lnTo>
                    <a:pt x="94" y="35"/>
                  </a:lnTo>
                  <a:lnTo>
                    <a:pt x="93" y="46"/>
                  </a:lnTo>
                  <a:lnTo>
                    <a:pt x="93" y="55"/>
                  </a:lnTo>
                  <a:lnTo>
                    <a:pt x="94" y="62"/>
                  </a:lnTo>
                  <a:lnTo>
                    <a:pt x="96" y="69"/>
                  </a:lnTo>
                  <a:lnTo>
                    <a:pt x="99" y="78"/>
                  </a:lnTo>
                  <a:lnTo>
                    <a:pt x="99" y="85"/>
                  </a:lnTo>
                  <a:lnTo>
                    <a:pt x="94" y="96"/>
                  </a:lnTo>
                  <a:lnTo>
                    <a:pt x="91" y="104"/>
                  </a:lnTo>
                  <a:lnTo>
                    <a:pt x="82" y="109"/>
                  </a:lnTo>
                  <a:lnTo>
                    <a:pt x="71" y="109"/>
                  </a:lnTo>
                  <a:lnTo>
                    <a:pt x="61" y="106"/>
                  </a:lnTo>
                  <a:lnTo>
                    <a:pt x="50" y="101"/>
                  </a:lnTo>
                  <a:lnTo>
                    <a:pt x="40" y="94"/>
                  </a:lnTo>
                  <a:lnTo>
                    <a:pt x="34" y="88"/>
                  </a:lnTo>
                  <a:lnTo>
                    <a:pt x="27" y="79"/>
                  </a:lnTo>
                  <a:lnTo>
                    <a:pt x="18" y="73"/>
                  </a:lnTo>
                  <a:lnTo>
                    <a:pt x="11" y="64"/>
                  </a:lnTo>
                  <a:lnTo>
                    <a:pt x="4" y="58"/>
                  </a:lnTo>
                  <a:lnTo>
                    <a:pt x="0" y="56"/>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33" name="Freeform 270"/>
            <p:cNvSpPr>
              <a:spLocks/>
            </p:cNvSpPr>
            <p:nvPr/>
          </p:nvSpPr>
          <p:spPr bwMode="auto">
            <a:xfrm>
              <a:off x="2649" y="3038"/>
              <a:ext cx="240" cy="226"/>
            </a:xfrm>
            <a:custGeom>
              <a:avLst/>
              <a:gdLst>
                <a:gd name="T0" fmla="*/ 195 w 240"/>
                <a:gd name="T1" fmla="*/ 4 h 226"/>
                <a:gd name="T2" fmla="*/ 169 w 240"/>
                <a:gd name="T3" fmla="*/ 7 h 226"/>
                <a:gd name="T4" fmla="*/ 144 w 240"/>
                <a:gd name="T5" fmla="*/ 16 h 226"/>
                <a:gd name="T6" fmla="*/ 119 w 240"/>
                <a:gd name="T7" fmla="*/ 29 h 226"/>
                <a:gd name="T8" fmla="*/ 103 w 240"/>
                <a:gd name="T9" fmla="*/ 46 h 226"/>
                <a:gd name="T10" fmla="*/ 98 w 240"/>
                <a:gd name="T11" fmla="*/ 57 h 226"/>
                <a:gd name="T12" fmla="*/ 89 w 240"/>
                <a:gd name="T13" fmla="*/ 77 h 226"/>
                <a:gd name="T14" fmla="*/ 86 w 240"/>
                <a:gd name="T15" fmla="*/ 98 h 226"/>
                <a:gd name="T16" fmla="*/ 82 w 240"/>
                <a:gd name="T17" fmla="*/ 117 h 226"/>
                <a:gd name="T18" fmla="*/ 75 w 240"/>
                <a:gd name="T19" fmla="*/ 129 h 226"/>
                <a:gd name="T20" fmla="*/ 66 w 240"/>
                <a:gd name="T21" fmla="*/ 138 h 226"/>
                <a:gd name="T22" fmla="*/ 61 w 240"/>
                <a:gd name="T23" fmla="*/ 140 h 226"/>
                <a:gd name="T24" fmla="*/ 48 w 240"/>
                <a:gd name="T25" fmla="*/ 144 h 226"/>
                <a:gd name="T26" fmla="*/ 33 w 240"/>
                <a:gd name="T27" fmla="*/ 144 h 226"/>
                <a:gd name="T28" fmla="*/ 18 w 240"/>
                <a:gd name="T29" fmla="*/ 144 h 226"/>
                <a:gd name="T30" fmla="*/ 6 w 240"/>
                <a:gd name="T31" fmla="*/ 144 h 226"/>
                <a:gd name="T32" fmla="*/ 0 w 240"/>
                <a:gd name="T33" fmla="*/ 142 h 226"/>
                <a:gd name="T34" fmla="*/ 8 w 240"/>
                <a:gd name="T35" fmla="*/ 153 h 226"/>
                <a:gd name="T36" fmla="*/ 23 w 240"/>
                <a:gd name="T37" fmla="*/ 174 h 226"/>
                <a:gd name="T38" fmla="*/ 27 w 240"/>
                <a:gd name="T39" fmla="*/ 182 h 226"/>
                <a:gd name="T40" fmla="*/ 31 w 240"/>
                <a:gd name="T41" fmla="*/ 201 h 226"/>
                <a:gd name="T42" fmla="*/ 33 w 240"/>
                <a:gd name="T43" fmla="*/ 216 h 226"/>
                <a:gd name="T44" fmla="*/ 33 w 240"/>
                <a:gd name="T45" fmla="*/ 222 h 226"/>
                <a:gd name="T46" fmla="*/ 39 w 240"/>
                <a:gd name="T47" fmla="*/ 225 h 226"/>
                <a:gd name="T48" fmla="*/ 57 w 240"/>
                <a:gd name="T49" fmla="*/ 225 h 226"/>
                <a:gd name="T50" fmla="*/ 77 w 240"/>
                <a:gd name="T51" fmla="*/ 222 h 226"/>
                <a:gd name="T52" fmla="*/ 100 w 240"/>
                <a:gd name="T53" fmla="*/ 222 h 226"/>
                <a:gd name="T54" fmla="*/ 123 w 240"/>
                <a:gd name="T55" fmla="*/ 216 h 226"/>
                <a:gd name="T56" fmla="*/ 132 w 240"/>
                <a:gd name="T57" fmla="*/ 211 h 226"/>
                <a:gd name="T58" fmla="*/ 149 w 240"/>
                <a:gd name="T59" fmla="*/ 201 h 226"/>
                <a:gd name="T60" fmla="*/ 160 w 240"/>
                <a:gd name="T61" fmla="*/ 188 h 226"/>
                <a:gd name="T62" fmla="*/ 167 w 240"/>
                <a:gd name="T63" fmla="*/ 172 h 226"/>
                <a:gd name="T64" fmla="*/ 169 w 240"/>
                <a:gd name="T65" fmla="*/ 151 h 226"/>
                <a:gd name="T66" fmla="*/ 172 w 240"/>
                <a:gd name="T67" fmla="*/ 142 h 226"/>
                <a:gd name="T68" fmla="*/ 172 w 240"/>
                <a:gd name="T69" fmla="*/ 121 h 226"/>
                <a:gd name="T70" fmla="*/ 174 w 240"/>
                <a:gd name="T71" fmla="*/ 98 h 226"/>
                <a:gd name="T72" fmla="*/ 178 w 240"/>
                <a:gd name="T73" fmla="*/ 80 h 226"/>
                <a:gd name="T74" fmla="*/ 187 w 240"/>
                <a:gd name="T75" fmla="*/ 62 h 226"/>
                <a:gd name="T76" fmla="*/ 197 w 240"/>
                <a:gd name="T77" fmla="*/ 52 h 226"/>
                <a:gd name="T78" fmla="*/ 210 w 240"/>
                <a:gd name="T79" fmla="*/ 46 h 226"/>
                <a:gd name="T80" fmla="*/ 231 w 240"/>
                <a:gd name="T81" fmla="*/ 27 h 226"/>
                <a:gd name="T82" fmla="*/ 239 w 240"/>
                <a:gd name="T83" fmla="*/ 18 h 2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0"/>
                <a:gd name="T127" fmla="*/ 0 h 226"/>
                <a:gd name="T128" fmla="*/ 240 w 240"/>
                <a:gd name="T129" fmla="*/ 226 h 2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0" h="226">
                  <a:moveTo>
                    <a:pt x="203" y="0"/>
                  </a:moveTo>
                  <a:lnTo>
                    <a:pt x="195" y="4"/>
                  </a:lnTo>
                  <a:lnTo>
                    <a:pt x="183" y="6"/>
                  </a:lnTo>
                  <a:lnTo>
                    <a:pt x="169" y="7"/>
                  </a:lnTo>
                  <a:lnTo>
                    <a:pt x="157" y="12"/>
                  </a:lnTo>
                  <a:lnTo>
                    <a:pt x="144" y="16"/>
                  </a:lnTo>
                  <a:lnTo>
                    <a:pt x="132" y="23"/>
                  </a:lnTo>
                  <a:lnTo>
                    <a:pt x="119" y="29"/>
                  </a:lnTo>
                  <a:lnTo>
                    <a:pt x="111" y="37"/>
                  </a:lnTo>
                  <a:lnTo>
                    <a:pt x="103" y="46"/>
                  </a:lnTo>
                  <a:lnTo>
                    <a:pt x="98" y="57"/>
                  </a:lnTo>
                  <a:lnTo>
                    <a:pt x="94" y="69"/>
                  </a:lnTo>
                  <a:lnTo>
                    <a:pt x="89" y="77"/>
                  </a:lnTo>
                  <a:lnTo>
                    <a:pt x="87" y="90"/>
                  </a:lnTo>
                  <a:lnTo>
                    <a:pt x="86" y="98"/>
                  </a:lnTo>
                  <a:lnTo>
                    <a:pt x="84" y="108"/>
                  </a:lnTo>
                  <a:lnTo>
                    <a:pt x="82" y="117"/>
                  </a:lnTo>
                  <a:lnTo>
                    <a:pt x="80" y="124"/>
                  </a:lnTo>
                  <a:lnTo>
                    <a:pt x="75" y="129"/>
                  </a:lnTo>
                  <a:lnTo>
                    <a:pt x="71" y="136"/>
                  </a:lnTo>
                  <a:lnTo>
                    <a:pt x="66" y="138"/>
                  </a:lnTo>
                  <a:lnTo>
                    <a:pt x="61" y="140"/>
                  </a:lnTo>
                  <a:lnTo>
                    <a:pt x="54" y="142"/>
                  </a:lnTo>
                  <a:lnTo>
                    <a:pt x="48" y="144"/>
                  </a:lnTo>
                  <a:lnTo>
                    <a:pt x="39" y="144"/>
                  </a:lnTo>
                  <a:lnTo>
                    <a:pt x="33" y="144"/>
                  </a:lnTo>
                  <a:lnTo>
                    <a:pt x="25" y="144"/>
                  </a:lnTo>
                  <a:lnTo>
                    <a:pt x="18" y="144"/>
                  </a:lnTo>
                  <a:lnTo>
                    <a:pt x="12" y="144"/>
                  </a:lnTo>
                  <a:lnTo>
                    <a:pt x="6" y="144"/>
                  </a:lnTo>
                  <a:lnTo>
                    <a:pt x="0" y="142"/>
                  </a:lnTo>
                  <a:lnTo>
                    <a:pt x="4" y="144"/>
                  </a:lnTo>
                  <a:lnTo>
                    <a:pt x="8" y="153"/>
                  </a:lnTo>
                  <a:lnTo>
                    <a:pt x="16" y="163"/>
                  </a:lnTo>
                  <a:lnTo>
                    <a:pt x="23" y="174"/>
                  </a:lnTo>
                  <a:lnTo>
                    <a:pt x="27" y="182"/>
                  </a:lnTo>
                  <a:lnTo>
                    <a:pt x="29" y="193"/>
                  </a:lnTo>
                  <a:lnTo>
                    <a:pt x="31" y="201"/>
                  </a:lnTo>
                  <a:lnTo>
                    <a:pt x="33" y="207"/>
                  </a:lnTo>
                  <a:lnTo>
                    <a:pt x="33" y="216"/>
                  </a:lnTo>
                  <a:lnTo>
                    <a:pt x="33" y="222"/>
                  </a:lnTo>
                  <a:lnTo>
                    <a:pt x="36" y="225"/>
                  </a:lnTo>
                  <a:lnTo>
                    <a:pt x="39" y="225"/>
                  </a:lnTo>
                  <a:lnTo>
                    <a:pt x="46" y="225"/>
                  </a:lnTo>
                  <a:lnTo>
                    <a:pt x="57" y="225"/>
                  </a:lnTo>
                  <a:lnTo>
                    <a:pt x="66" y="225"/>
                  </a:lnTo>
                  <a:lnTo>
                    <a:pt x="77" y="222"/>
                  </a:lnTo>
                  <a:lnTo>
                    <a:pt x="89" y="222"/>
                  </a:lnTo>
                  <a:lnTo>
                    <a:pt x="100" y="222"/>
                  </a:lnTo>
                  <a:lnTo>
                    <a:pt x="112" y="218"/>
                  </a:lnTo>
                  <a:lnTo>
                    <a:pt x="123" y="216"/>
                  </a:lnTo>
                  <a:lnTo>
                    <a:pt x="132" y="211"/>
                  </a:lnTo>
                  <a:lnTo>
                    <a:pt x="140" y="207"/>
                  </a:lnTo>
                  <a:lnTo>
                    <a:pt x="149" y="201"/>
                  </a:lnTo>
                  <a:lnTo>
                    <a:pt x="155" y="195"/>
                  </a:lnTo>
                  <a:lnTo>
                    <a:pt x="160" y="188"/>
                  </a:lnTo>
                  <a:lnTo>
                    <a:pt x="163" y="180"/>
                  </a:lnTo>
                  <a:lnTo>
                    <a:pt x="167" y="172"/>
                  </a:lnTo>
                  <a:lnTo>
                    <a:pt x="169" y="161"/>
                  </a:lnTo>
                  <a:lnTo>
                    <a:pt x="169" y="151"/>
                  </a:lnTo>
                  <a:lnTo>
                    <a:pt x="172" y="142"/>
                  </a:lnTo>
                  <a:lnTo>
                    <a:pt x="172" y="131"/>
                  </a:lnTo>
                  <a:lnTo>
                    <a:pt x="172" y="121"/>
                  </a:lnTo>
                  <a:lnTo>
                    <a:pt x="172" y="110"/>
                  </a:lnTo>
                  <a:lnTo>
                    <a:pt x="174" y="98"/>
                  </a:lnTo>
                  <a:lnTo>
                    <a:pt x="176" y="90"/>
                  </a:lnTo>
                  <a:lnTo>
                    <a:pt x="178" y="80"/>
                  </a:lnTo>
                  <a:lnTo>
                    <a:pt x="183" y="71"/>
                  </a:lnTo>
                  <a:lnTo>
                    <a:pt x="187" y="62"/>
                  </a:lnTo>
                  <a:lnTo>
                    <a:pt x="190" y="57"/>
                  </a:lnTo>
                  <a:lnTo>
                    <a:pt x="197" y="52"/>
                  </a:lnTo>
                  <a:lnTo>
                    <a:pt x="210" y="46"/>
                  </a:lnTo>
                  <a:lnTo>
                    <a:pt x="220" y="35"/>
                  </a:lnTo>
                  <a:lnTo>
                    <a:pt x="231" y="27"/>
                  </a:lnTo>
                  <a:lnTo>
                    <a:pt x="235" y="20"/>
                  </a:lnTo>
                  <a:lnTo>
                    <a:pt x="239" y="18"/>
                  </a:lnTo>
                  <a:lnTo>
                    <a:pt x="203" y="0"/>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34" name="Freeform 271"/>
            <p:cNvSpPr>
              <a:spLocks/>
            </p:cNvSpPr>
            <p:nvPr/>
          </p:nvSpPr>
          <p:spPr bwMode="auto">
            <a:xfrm>
              <a:off x="2649" y="3038"/>
              <a:ext cx="240" cy="226"/>
            </a:xfrm>
            <a:custGeom>
              <a:avLst/>
              <a:gdLst>
                <a:gd name="T0" fmla="*/ 195 w 240"/>
                <a:gd name="T1" fmla="*/ 4 h 226"/>
                <a:gd name="T2" fmla="*/ 169 w 240"/>
                <a:gd name="T3" fmla="*/ 7 h 226"/>
                <a:gd name="T4" fmla="*/ 144 w 240"/>
                <a:gd name="T5" fmla="*/ 16 h 226"/>
                <a:gd name="T6" fmla="*/ 119 w 240"/>
                <a:gd name="T7" fmla="*/ 29 h 226"/>
                <a:gd name="T8" fmla="*/ 103 w 240"/>
                <a:gd name="T9" fmla="*/ 46 h 226"/>
                <a:gd name="T10" fmla="*/ 98 w 240"/>
                <a:gd name="T11" fmla="*/ 57 h 226"/>
                <a:gd name="T12" fmla="*/ 89 w 240"/>
                <a:gd name="T13" fmla="*/ 77 h 226"/>
                <a:gd name="T14" fmla="*/ 86 w 240"/>
                <a:gd name="T15" fmla="*/ 98 h 226"/>
                <a:gd name="T16" fmla="*/ 82 w 240"/>
                <a:gd name="T17" fmla="*/ 117 h 226"/>
                <a:gd name="T18" fmla="*/ 75 w 240"/>
                <a:gd name="T19" fmla="*/ 129 h 226"/>
                <a:gd name="T20" fmla="*/ 66 w 240"/>
                <a:gd name="T21" fmla="*/ 138 h 226"/>
                <a:gd name="T22" fmla="*/ 61 w 240"/>
                <a:gd name="T23" fmla="*/ 140 h 226"/>
                <a:gd name="T24" fmla="*/ 48 w 240"/>
                <a:gd name="T25" fmla="*/ 144 h 226"/>
                <a:gd name="T26" fmla="*/ 33 w 240"/>
                <a:gd name="T27" fmla="*/ 144 h 226"/>
                <a:gd name="T28" fmla="*/ 18 w 240"/>
                <a:gd name="T29" fmla="*/ 144 h 226"/>
                <a:gd name="T30" fmla="*/ 6 w 240"/>
                <a:gd name="T31" fmla="*/ 144 h 226"/>
                <a:gd name="T32" fmla="*/ 0 w 240"/>
                <a:gd name="T33" fmla="*/ 142 h 226"/>
                <a:gd name="T34" fmla="*/ 8 w 240"/>
                <a:gd name="T35" fmla="*/ 153 h 226"/>
                <a:gd name="T36" fmla="*/ 23 w 240"/>
                <a:gd name="T37" fmla="*/ 174 h 226"/>
                <a:gd name="T38" fmla="*/ 27 w 240"/>
                <a:gd name="T39" fmla="*/ 182 h 226"/>
                <a:gd name="T40" fmla="*/ 31 w 240"/>
                <a:gd name="T41" fmla="*/ 201 h 226"/>
                <a:gd name="T42" fmla="*/ 33 w 240"/>
                <a:gd name="T43" fmla="*/ 216 h 226"/>
                <a:gd name="T44" fmla="*/ 33 w 240"/>
                <a:gd name="T45" fmla="*/ 222 h 226"/>
                <a:gd name="T46" fmla="*/ 39 w 240"/>
                <a:gd name="T47" fmla="*/ 225 h 226"/>
                <a:gd name="T48" fmla="*/ 57 w 240"/>
                <a:gd name="T49" fmla="*/ 225 h 226"/>
                <a:gd name="T50" fmla="*/ 77 w 240"/>
                <a:gd name="T51" fmla="*/ 222 h 226"/>
                <a:gd name="T52" fmla="*/ 100 w 240"/>
                <a:gd name="T53" fmla="*/ 222 h 226"/>
                <a:gd name="T54" fmla="*/ 123 w 240"/>
                <a:gd name="T55" fmla="*/ 216 h 226"/>
                <a:gd name="T56" fmla="*/ 132 w 240"/>
                <a:gd name="T57" fmla="*/ 211 h 226"/>
                <a:gd name="T58" fmla="*/ 149 w 240"/>
                <a:gd name="T59" fmla="*/ 201 h 226"/>
                <a:gd name="T60" fmla="*/ 160 w 240"/>
                <a:gd name="T61" fmla="*/ 188 h 226"/>
                <a:gd name="T62" fmla="*/ 167 w 240"/>
                <a:gd name="T63" fmla="*/ 172 h 226"/>
                <a:gd name="T64" fmla="*/ 169 w 240"/>
                <a:gd name="T65" fmla="*/ 151 h 226"/>
                <a:gd name="T66" fmla="*/ 172 w 240"/>
                <a:gd name="T67" fmla="*/ 142 h 226"/>
                <a:gd name="T68" fmla="*/ 172 w 240"/>
                <a:gd name="T69" fmla="*/ 121 h 226"/>
                <a:gd name="T70" fmla="*/ 174 w 240"/>
                <a:gd name="T71" fmla="*/ 98 h 226"/>
                <a:gd name="T72" fmla="*/ 178 w 240"/>
                <a:gd name="T73" fmla="*/ 80 h 226"/>
                <a:gd name="T74" fmla="*/ 187 w 240"/>
                <a:gd name="T75" fmla="*/ 62 h 226"/>
                <a:gd name="T76" fmla="*/ 197 w 240"/>
                <a:gd name="T77" fmla="*/ 52 h 226"/>
                <a:gd name="T78" fmla="*/ 210 w 240"/>
                <a:gd name="T79" fmla="*/ 46 h 226"/>
                <a:gd name="T80" fmla="*/ 231 w 240"/>
                <a:gd name="T81" fmla="*/ 27 h 226"/>
                <a:gd name="T82" fmla="*/ 239 w 240"/>
                <a:gd name="T83" fmla="*/ 18 h 2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40"/>
                <a:gd name="T127" fmla="*/ 0 h 226"/>
                <a:gd name="T128" fmla="*/ 240 w 240"/>
                <a:gd name="T129" fmla="*/ 226 h 2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40" h="226">
                  <a:moveTo>
                    <a:pt x="203" y="0"/>
                  </a:moveTo>
                  <a:lnTo>
                    <a:pt x="195" y="4"/>
                  </a:lnTo>
                  <a:lnTo>
                    <a:pt x="183" y="6"/>
                  </a:lnTo>
                  <a:lnTo>
                    <a:pt x="169" y="7"/>
                  </a:lnTo>
                  <a:lnTo>
                    <a:pt x="157" y="12"/>
                  </a:lnTo>
                  <a:lnTo>
                    <a:pt x="144" y="16"/>
                  </a:lnTo>
                  <a:lnTo>
                    <a:pt x="132" y="23"/>
                  </a:lnTo>
                  <a:lnTo>
                    <a:pt x="119" y="29"/>
                  </a:lnTo>
                  <a:lnTo>
                    <a:pt x="111" y="37"/>
                  </a:lnTo>
                  <a:lnTo>
                    <a:pt x="103" y="46"/>
                  </a:lnTo>
                  <a:lnTo>
                    <a:pt x="98" y="57"/>
                  </a:lnTo>
                  <a:lnTo>
                    <a:pt x="94" y="69"/>
                  </a:lnTo>
                  <a:lnTo>
                    <a:pt x="89" y="77"/>
                  </a:lnTo>
                  <a:lnTo>
                    <a:pt x="87" y="90"/>
                  </a:lnTo>
                  <a:lnTo>
                    <a:pt x="86" y="98"/>
                  </a:lnTo>
                  <a:lnTo>
                    <a:pt x="84" y="108"/>
                  </a:lnTo>
                  <a:lnTo>
                    <a:pt x="82" y="117"/>
                  </a:lnTo>
                  <a:lnTo>
                    <a:pt x="80" y="124"/>
                  </a:lnTo>
                  <a:lnTo>
                    <a:pt x="75" y="129"/>
                  </a:lnTo>
                  <a:lnTo>
                    <a:pt x="71" y="136"/>
                  </a:lnTo>
                  <a:lnTo>
                    <a:pt x="66" y="138"/>
                  </a:lnTo>
                  <a:lnTo>
                    <a:pt x="61" y="140"/>
                  </a:lnTo>
                  <a:lnTo>
                    <a:pt x="54" y="142"/>
                  </a:lnTo>
                  <a:lnTo>
                    <a:pt x="48" y="144"/>
                  </a:lnTo>
                  <a:lnTo>
                    <a:pt x="39" y="144"/>
                  </a:lnTo>
                  <a:lnTo>
                    <a:pt x="33" y="144"/>
                  </a:lnTo>
                  <a:lnTo>
                    <a:pt x="25" y="144"/>
                  </a:lnTo>
                  <a:lnTo>
                    <a:pt x="18" y="144"/>
                  </a:lnTo>
                  <a:lnTo>
                    <a:pt x="12" y="144"/>
                  </a:lnTo>
                  <a:lnTo>
                    <a:pt x="6" y="144"/>
                  </a:lnTo>
                  <a:lnTo>
                    <a:pt x="0" y="142"/>
                  </a:lnTo>
                  <a:lnTo>
                    <a:pt x="4" y="144"/>
                  </a:lnTo>
                  <a:lnTo>
                    <a:pt x="8" y="153"/>
                  </a:lnTo>
                  <a:lnTo>
                    <a:pt x="16" y="163"/>
                  </a:lnTo>
                  <a:lnTo>
                    <a:pt x="23" y="174"/>
                  </a:lnTo>
                  <a:lnTo>
                    <a:pt x="27" y="182"/>
                  </a:lnTo>
                  <a:lnTo>
                    <a:pt x="29" y="193"/>
                  </a:lnTo>
                  <a:lnTo>
                    <a:pt x="31" y="201"/>
                  </a:lnTo>
                  <a:lnTo>
                    <a:pt x="33" y="207"/>
                  </a:lnTo>
                  <a:lnTo>
                    <a:pt x="33" y="216"/>
                  </a:lnTo>
                  <a:lnTo>
                    <a:pt x="33" y="222"/>
                  </a:lnTo>
                  <a:lnTo>
                    <a:pt x="36" y="225"/>
                  </a:lnTo>
                  <a:lnTo>
                    <a:pt x="39" y="225"/>
                  </a:lnTo>
                  <a:lnTo>
                    <a:pt x="46" y="225"/>
                  </a:lnTo>
                  <a:lnTo>
                    <a:pt x="57" y="225"/>
                  </a:lnTo>
                  <a:lnTo>
                    <a:pt x="66" y="225"/>
                  </a:lnTo>
                  <a:lnTo>
                    <a:pt x="77" y="222"/>
                  </a:lnTo>
                  <a:lnTo>
                    <a:pt x="89" y="222"/>
                  </a:lnTo>
                  <a:lnTo>
                    <a:pt x="100" y="222"/>
                  </a:lnTo>
                  <a:lnTo>
                    <a:pt x="112" y="218"/>
                  </a:lnTo>
                  <a:lnTo>
                    <a:pt x="123" y="216"/>
                  </a:lnTo>
                  <a:lnTo>
                    <a:pt x="132" y="211"/>
                  </a:lnTo>
                  <a:lnTo>
                    <a:pt x="140" y="207"/>
                  </a:lnTo>
                  <a:lnTo>
                    <a:pt x="149" y="201"/>
                  </a:lnTo>
                  <a:lnTo>
                    <a:pt x="155" y="195"/>
                  </a:lnTo>
                  <a:lnTo>
                    <a:pt x="160" y="188"/>
                  </a:lnTo>
                  <a:lnTo>
                    <a:pt x="163" y="180"/>
                  </a:lnTo>
                  <a:lnTo>
                    <a:pt x="167" y="172"/>
                  </a:lnTo>
                  <a:lnTo>
                    <a:pt x="169" y="161"/>
                  </a:lnTo>
                  <a:lnTo>
                    <a:pt x="169" y="151"/>
                  </a:lnTo>
                  <a:lnTo>
                    <a:pt x="172" y="142"/>
                  </a:lnTo>
                  <a:lnTo>
                    <a:pt x="172" y="131"/>
                  </a:lnTo>
                  <a:lnTo>
                    <a:pt x="172" y="121"/>
                  </a:lnTo>
                  <a:lnTo>
                    <a:pt x="172" y="110"/>
                  </a:lnTo>
                  <a:lnTo>
                    <a:pt x="174" y="98"/>
                  </a:lnTo>
                  <a:lnTo>
                    <a:pt x="176" y="90"/>
                  </a:lnTo>
                  <a:lnTo>
                    <a:pt x="178" y="80"/>
                  </a:lnTo>
                  <a:lnTo>
                    <a:pt x="183" y="71"/>
                  </a:lnTo>
                  <a:lnTo>
                    <a:pt x="187" y="62"/>
                  </a:lnTo>
                  <a:lnTo>
                    <a:pt x="190" y="57"/>
                  </a:lnTo>
                  <a:lnTo>
                    <a:pt x="197" y="52"/>
                  </a:lnTo>
                  <a:lnTo>
                    <a:pt x="210" y="46"/>
                  </a:lnTo>
                  <a:lnTo>
                    <a:pt x="220" y="35"/>
                  </a:lnTo>
                  <a:lnTo>
                    <a:pt x="231" y="27"/>
                  </a:lnTo>
                  <a:lnTo>
                    <a:pt x="235" y="20"/>
                  </a:lnTo>
                  <a:lnTo>
                    <a:pt x="239" y="18"/>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35" name="Freeform 272"/>
            <p:cNvSpPr>
              <a:spLocks/>
            </p:cNvSpPr>
            <p:nvPr/>
          </p:nvSpPr>
          <p:spPr bwMode="auto">
            <a:xfrm>
              <a:off x="2645" y="2854"/>
              <a:ext cx="215" cy="260"/>
            </a:xfrm>
            <a:custGeom>
              <a:avLst/>
              <a:gdLst>
                <a:gd name="T0" fmla="*/ 200 w 215"/>
                <a:gd name="T1" fmla="*/ 68 h 260"/>
                <a:gd name="T2" fmla="*/ 177 w 215"/>
                <a:gd name="T3" fmla="*/ 50 h 260"/>
                <a:gd name="T4" fmla="*/ 154 w 215"/>
                <a:gd name="T5" fmla="*/ 29 h 260"/>
                <a:gd name="T6" fmla="*/ 142 w 215"/>
                <a:gd name="T7" fmla="*/ 19 h 260"/>
                <a:gd name="T8" fmla="*/ 116 w 215"/>
                <a:gd name="T9" fmla="*/ 4 h 260"/>
                <a:gd name="T10" fmla="*/ 91 w 215"/>
                <a:gd name="T11" fmla="*/ 0 h 260"/>
                <a:gd name="T12" fmla="*/ 78 w 215"/>
                <a:gd name="T13" fmla="*/ 2 h 260"/>
                <a:gd name="T14" fmla="*/ 50 w 215"/>
                <a:gd name="T15" fmla="*/ 19 h 260"/>
                <a:gd name="T16" fmla="*/ 34 w 215"/>
                <a:gd name="T17" fmla="*/ 48 h 260"/>
                <a:gd name="T18" fmla="*/ 34 w 215"/>
                <a:gd name="T19" fmla="*/ 57 h 260"/>
                <a:gd name="T20" fmla="*/ 36 w 215"/>
                <a:gd name="T21" fmla="*/ 75 h 260"/>
                <a:gd name="T22" fmla="*/ 38 w 215"/>
                <a:gd name="T23" fmla="*/ 94 h 260"/>
                <a:gd name="T24" fmla="*/ 40 w 215"/>
                <a:gd name="T25" fmla="*/ 111 h 260"/>
                <a:gd name="T26" fmla="*/ 40 w 215"/>
                <a:gd name="T27" fmla="*/ 124 h 260"/>
                <a:gd name="T28" fmla="*/ 38 w 215"/>
                <a:gd name="T29" fmla="*/ 130 h 260"/>
                <a:gd name="T30" fmla="*/ 31 w 215"/>
                <a:gd name="T31" fmla="*/ 141 h 260"/>
                <a:gd name="T32" fmla="*/ 20 w 215"/>
                <a:gd name="T33" fmla="*/ 153 h 260"/>
                <a:gd name="T34" fmla="*/ 8 w 215"/>
                <a:gd name="T35" fmla="*/ 167 h 260"/>
                <a:gd name="T36" fmla="*/ 2 w 215"/>
                <a:gd name="T37" fmla="*/ 183 h 260"/>
                <a:gd name="T38" fmla="*/ 2 w 215"/>
                <a:gd name="T39" fmla="*/ 199 h 260"/>
                <a:gd name="T40" fmla="*/ 6 w 215"/>
                <a:gd name="T41" fmla="*/ 216 h 260"/>
                <a:gd name="T42" fmla="*/ 25 w 215"/>
                <a:gd name="T43" fmla="*/ 241 h 260"/>
                <a:gd name="T44" fmla="*/ 52 w 215"/>
                <a:gd name="T45" fmla="*/ 256 h 260"/>
                <a:gd name="T46" fmla="*/ 63 w 215"/>
                <a:gd name="T47" fmla="*/ 259 h 260"/>
                <a:gd name="T48" fmla="*/ 84 w 215"/>
                <a:gd name="T49" fmla="*/ 256 h 260"/>
                <a:gd name="T50" fmla="*/ 105 w 215"/>
                <a:gd name="T51" fmla="*/ 250 h 260"/>
                <a:gd name="T52" fmla="*/ 124 w 215"/>
                <a:gd name="T53" fmla="*/ 241 h 260"/>
                <a:gd name="T54" fmla="*/ 143 w 215"/>
                <a:gd name="T55" fmla="*/ 231 h 260"/>
                <a:gd name="T56" fmla="*/ 150 w 215"/>
                <a:gd name="T57" fmla="*/ 227 h 260"/>
                <a:gd name="T58" fmla="*/ 177 w 215"/>
                <a:gd name="T59" fmla="*/ 215 h 260"/>
                <a:gd name="T60" fmla="*/ 200 w 215"/>
                <a:gd name="T61" fmla="*/ 212 h 260"/>
                <a:gd name="T62" fmla="*/ 214 w 215"/>
                <a:gd name="T63" fmla="*/ 71 h 2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5"/>
                <a:gd name="T97" fmla="*/ 0 h 260"/>
                <a:gd name="T98" fmla="*/ 215 w 215"/>
                <a:gd name="T99" fmla="*/ 260 h 2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5" h="260">
                  <a:moveTo>
                    <a:pt x="214" y="71"/>
                  </a:moveTo>
                  <a:lnTo>
                    <a:pt x="200" y="68"/>
                  </a:lnTo>
                  <a:lnTo>
                    <a:pt x="188" y="59"/>
                  </a:lnTo>
                  <a:lnTo>
                    <a:pt x="177" y="50"/>
                  </a:lnTo>
                  <a:lnTo>
                    <a:pt x="167" y="42"/>
                  </a:lnTo>
                  <a:lnTo>
                    <a:pt x="154" y="29"/>
                  </a:lnTo>
                  <a:lnTo>
                    <a:pt x="142" y="19"/>
                  </a:lnTo>
                  <a:lnTo>
                    <a:pt x="129" y="10"/>
                  </a:lnTo>
                  <a:lnTo>
                    <a:pt x="116" y="4"/>
                  </a:lnTo>
                  <a:lnTo>
                    <a:pt x="103" y="2"/>
                  </a:lnTo>
                  <a:lnTo>
                    <a:pt x="91" y="0"/>
                  </a:lnTo>
                  <a:lnTo>
                    <a:pt x="78" y="2"/>
                  </a:lnTo>
                  <a:lnTo>
                    <a:pt x="63" y="8"/>
                  </a:lnTo>
                  <a:lnTo>
                    <a:pt x="50" y="19"/>
                  </a:lnTo>
                  <a:lnTo>
                    <a:pt x="40" y="31"/>
                  </a:lnTo>
                  <a:lnTo>
                    <a:pt x="34" y="48"/>
                  </a:lnTo>
                  <a:lnTo>
                    <a:pt x="34" y="57"/>
                  </a:lnTo>
                  <a:lnTo>
                    <a:pt x="34" y="68"/>
                  </a:lnTo>
                  <a:lnTo>
                    <a:pt x="36" y="75"/>
                  </a:lnTo>
                  <a:lnTo>
                    <a:pt x="38" y="86"/>
                  </a:lnTo>
                  <a:lnTo>
                    <a:pt x="38" y="94"/>
                  </a:lnTo>
                  <a:lnTo>
                    <a:pt x="40" y="103"/>
                  </a:lnTo>
                  <a:lnTo>
                    <a:pt x="40" y="111"/>
                  </a:lnTo>
                  <a:lnTo>
                    <a:pt x="40" y="118"/>
                  </a:lnTo>
                  <a:lnTo>
                    <a:pt x="40" y="124"/>
                  </a:lnTo>
                  <a:lnTo>
                    <a:pt x="38" y="130"/>
                  </a:lnTo>
                  <a:lnTo>
                    <a:pt x="36" y="134"/>
                  </a:lnTo>
                  <a:lnTo>
                    <a:pt x="31" y="141"/>
                  </a:lnTo>
                  <a:lnTo>
                    <a:pt x="25" y="147"/>
                  </a:lnTo>
                  <a:lnTo>
                    <a:pt x="20" y="153"/>
                  </a:lnTo>
                  <a:lnTo>
                    <a:pt x="15" y="160"/>
                  </a:lnTo>
                  <a:lnTo>
                    <a:pt x="8" y="167"/>
                  </a:lnTo>
                  <a:lnTo>
                    <a:pt x="4" y="174"/>
                  </a:lnTo>
                  <a:lnTo>
                    <a:pt x="2" y="183"/>
                  </a:lnTo>
                  <a:lnTo>
                    <a:pt x="0" y="190"/>
                  </a:lnTo>
                  <a:lnTo>
                    <a:pt x="2" y="199"/>
                  </a:lnTo>
                  <a:lnTo>
                    <a:pt x="6" y="216"/>
                  </a:lnTo>
                  <a:lnTo>
                    <a:pt x="15" y="231"/>
                  </a:lnTo>
                  <a:lnTo>
                    <a:pt x="25" y="241"/>
                  </a:lnTo>
                  <a:lnTo>
                    <a:pt x="38" y="250"/>
                  </a:lnTo>
                  <a:lnTo>
                    <a:pt x="52" y="256"/>
                  </a:lnTo>
                  <a:lnTo>
                    <a:pt x="63" y="259"/>
                  </a:lnTo>
                  <a:lnTo>
                    <a:pt x="71" y="259"/>
                  </a:lnTo>
                  <a:lnTo>
                    <a:pt x="84" y="256"/>
                  </a:lnTo>
                  <a:lnTo>
                    <a:pt x="94" y="254"/>
                  </a:lnTo>
                  <a:lnTo>
                    <a:pt x="105" y="250"/>
                  </a:lnTo>
                  <a:lnTo>
                    <a:pt x="116" y="245"/>
                  </a:lnTo>
                  <a:lnTo>
                    <a:pt x="124" y="241"/>
                  </a:lnTo>
                  <a:lnTo>
                    <a:pt x="135" y="235"/>
                  </a:lnTo>
                  <a:lnTo>
                    <a:pt x="143" y="231"/>
                  </a:lnTo>
                  <a:lnTo>
                    <a:pt x="150" y="227"/>
                  </a:lnTo>
                  <a:lnTo>
                    <a:pt x="165" y="218"/>
                  </a:lnTo>
                  <a:lnTo>
                    <a:pt x="177" y="215"/>
                  </a:lnTo>
                  <a:lnTo>
                    <a:pt x="190" y="212"/>
                  </a:lnTo>
                  <a:lnTo>
                    <a:pt x="200" y="212"/>
                  </a:lnTo>
                  <a:lnTo>
                    <a:pt x="209" y="212"/>
                  </a:lnTo>
                  <a:lnTo>
                    <a:pt x="214" y="71"/>
                  </a:lnTo>
                </a:path>
              </a:pathLst>
            </a:custGeom>
            <a:solidFill>
              <a:srgbClr val="3B5959"/>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36" name="Freeform 273"/>
            <p:cNvSpPr>
              <a:spLocks/>
            </p:cNvSpPr>
            <p:nvPr/>
          </p:nvSpPr>
          <p:spPr bwMode="auto">
            <a:xfrm>
              <a:off x="2645" y="2854"/>
              <a:ext cx="215" cy="260"/>
            </a:xfrm>
            <a:custGeom>
              <a:avLst/>
              <a:gdLst>
                <a:gd name="T0" fmla="*/ 214 w 215"/>
                <a:gd name="T1" fmla="*/ 71 h 260"/>
                <a:gd name="T2" fmla="*/ 200 w 215"/>
                <a:gd name="T3" fmla="*/ 68 h 260"/>
                <a:gd name="T4" fmla="*/ 188 w 215"/>
                <a:gd name="T5" fmla="*/ 59 h 260"/>
                <a:gd name="T6" fmla="*/ 177 w 215"/>
                <a:gd name="T7" fmla="*/ 50 h 260"/>
                <a:gd name="T8" fmla="*/ 167 w 215"/>
                <a:gd name="T9" fmla="*/ 42 h 260"/>
                <a:gd name="T10" fmla="*/ 154 w 215"/>
                <a:gd name="T11" fmla="*/ 29 h 260"/>
                <a:gd name="T12" fmla="*/ 154 w 215"/>
                <a:gd name="T13" fmla="*/ 29 h 260"/>
                <a:gd name="T14" fmla="*/ 142 w 215"/>
                <a:gd name="T15" fmla="*/ 19 h 260"/>
                <a:gd name="T16" fmla="*/ 129 w 215"/>
                <a:gd name="T17" fmla="*/ 10 h 260"/>
                <a:gd name="T18" fmla="*/ 116 w 215"/>
                <a:gd name="T19" fmla="*/ 4 h 260"/>
                <a:gd name="T20" fmla="*/ 103 w 215"/>
                <a:gd name="T21" fmla="*/ 2 h 260"/>
                <a:gd name="T22" fmla="*/ 91 w 215"/>
                <a:gd name="T23" fmla="*/ 0 h 260"/>
                <a:gd name="T24" fmla="*/ 91 w 215"/>
                <a:gd name="T25" fmla="*/ 0 h 260"/>
                <a:gd name="T26" fmla="*/ 78 w 215"/>
                <a:gd name="T27" fmla="*/ 2 h 260"/>
                <a:gd name="T28" fmla="*/ 63 w 215"/>
                <a:gd name="T29" fmla="*/ 8 h 260"/>
                <a:gd name="T30" fmla="*/ 50 w 215"/>
                <a:gd name="T31" fmla="*/ 19 h 260"/>
                <a:gd name="T32" fmla="*/ 40 w 215"/>
                <a:gd name="T33" fmla="*/ 31 h 260"/>
                <a:gd name="T34" fmla="*/ 34 w 215"/>
                <a:gd name="T35" fmla="*/ 48 h 260"/>
                <a:gd name="T36" fmla="*/ 34 w 215"/>
                <a:gd name="T37" fmla="*/ 48 h 260"/>
                <a:gd name="T38" fmla="*/ 34 w 215"/>
                <a:gd name="T39" fmla="*/ 57 h 260"/>
                <a:gd name="T40" fmla="*/ 34 w 215"/>
                <a:gd name="T41" fmla="*/ 68 h 260"/>
                <a:gd name="T42" fmla="*/ 36 w 215"/>
                <a:gd name="T43" fmla="*/ 75 h 260"/>
                <a:gd name="T44" fmla="*/ 38 w 215"/>
                <a:gd name="T45" fmla="*/ 86 h 260"/>
                <a:gd name="T46" fmla="*/ 38 w 215"/>
                <a:gd name="T47" fmla="*/ 94 h 260"/>
                <a:gd name="T48" fmla="*/ 40 w 215"/>
                <a:gd name="T49" fmla="*/ 103 h 260"/>
                <a:gd name="T50" fmla="*/ 40 w 215"/>
                <a:gd name="T51" fmla="*/ 111 h 260"/>
                <a:gd name="T52" fmla="*/ 40 w 215"/>
                <a:gd name="T53" fmla="*/ 118 h 260"/>
                <a:gd name="T54" fmla="*/ 40 w 215"/>
                <a:gd name="T55" fmla="*/ 124 h 260"/>
                <a:gd name="T56" fmla="*/ 38 w 215"/>
                <a:gd name="T57" fmla="*/ 130 h 260"/>
                <a:gd name="T58" fmla="*/ 38 w 215"/>
                <a:gd name="T59" fmla="*/ 130 h 260"/>
                <a:gd name="T60" fmla="*/ 36 w 215"/>
                <a:gd name="T61" fmla="*/ 134 h 260"/>
                <a:gd name="T62" fmla="*/ 31 w 215"/>
                <a:gd name="T63" fmla="*/ 141 h 260"/>
                <a:gd name="T64" fmla="*/ 25 w 215"/>
                <a:gd name="T65" fmla="*/ 147 h 260"/>
                <a:gd name="T66" fmla="*/ 20 w 215"/>
                <a:gd name="T67" fmla="*/ 153 h 260"/>
                <a:gd name="T68" fmla="*/ 15 w 215"/>
                <a:gd name="T69" fmla="*/ 160 h 260"/>
                <a:gd name="T70" fmla="*/ 8 w 215"/>
                <a:gd name="T71" fmla="*/ 167 h 260"/>
                <a:gd name="T72" fmla="*/ 4 w 215"/>
                <a:gd name="T73" fmla="*/ 174 h 260"/>
                <a:gd name="T74" fmla="*/ 2 w 215"/>
                <a:gd name="T75" fmla="*/ 183 h 260"/>
                <a:gd name="T76" fmla="*/ 0 w 215"/>
                <a:gd name="T77" fmla="*/ 190 h 260"/>
                <a:gd name="T78" fmla="*/ 2 w 215"/>
                <a:gd name="T79" fmla="*/ 199 h 260"/>
                <a:gd name="T80" fmla="*/ 2 w 215"/>
                <a:gd name="T81" fmla="*/ 199 h 260"/>
                <a:gd name="T82" fmla="*/ 6 w 215"/>
                <a:gd name="T83" fmla="*/ 216 h 260"/>
                <a:gd name="T84" fmla="*/ 15 w 215"/>
                <a:gd name="T85" fmla="*/ 231 h 260"/>
                <a:gd name="T86" fmla="*/ 25 w 215"/>
                <a:gd name="T87" fmla="*/ 241 h 260"/>
                <a:gd name="T88" fmla="*/ 38 w 215"/>
                <a:gd name="T89" fmla="*/ 250 h 260"/>
                <a:gd name="T90" fmla="*/ 52 w 215"/>
                <a:gd name="T91" fmla="*/ 256 h 260"/>
                <a:gd name="T92" fmla="*/ 52 w 215"/>
                <a:gd name="T93" fmla="*/ 256 h 260"/>
                <a:gd name="T94" fmla="*/ 63 w 215"/>
                <a:gd name="T95" fmla="*/ 259 h 260"/>
                <a:gd name="T96" fmla="*/ 71 w 215"/>
                <a:gd name="T97" fmla="*/ 259 h 260"/>
                <a:gd name="T98" fmla="*/ 84 w 215"/>
                <a:gd name="T99" fmla="*/ 256 h 260"/>
                <a:gd name="T100" fmla="*/ 94 w 215"/>
                <a:gd name="T101" fmla="*/ 254 h 260"/>
                <a:gd name="T102" fmla="*/ 105 w 215"/>
                <a:gd name="T103" fmla="*/ 250 h 260"/>
                <a:gd name="T104" fmla="*/ 116 w 215"/>
                <a:gd name="T105" fmla="*/ 245 h 260"/>
                <a:gd name="T106" fmla="*/ 124 w 215"/>
                <a:gd name="T107" fmla="*/ 241 h 260"/>
                <a:gd name="T108" fmla="*/ 135 w 215"/>
                <a:gd name="T109" fmla="*/ 235 h 260"/>
                <a:gd name="T110" fmla="*/ 143 w 215"/>
                <a:gd name="T111" fmla="*/ 231 h 260"/>
                <a:gd name="T112" fmla="*/ 150 w 215"/>
                <a:gd name="T113" fmla="*/ 227 h 260"/>
                <a:gd name="T114" fmla="*/ 150 w 215"/>
                <a:gd name="T115" fmla="*/ 227 h 260"/>
                <a:gd name="T116" fmla="*/ 165 w 215"/>
                <a:gd name="T117" fmla="*/ 218 h 260"/>
                <a:gd name="T118" fmla="*/ 177 w 215"/>
                <a:gd name="T119" fmla="*/ 215 h 260"/>
                <a:gd name="T120" fmla="*/ 190 w 215"/>
                <a:gd name="T121" fmla="*/ 212 h 260"/>
                <a:gd name="T122" fmla="*/ 200 w 215"/>
                <a:gd name="T123" fmla="*/ 212 h 260"/>
                <a:gd name="T124" fmla="*/ 209 w 215"/>
                <a:gd name="T125" fmla="*/ 212 h 2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5"/>
                <a:gd name="T190" fmla="*/ 0 h 260"/>
                <a:gd name="T191" fmla="*/ 215 w 215"/>
                <a:gd name="T192" fmla="*/ 260 h 2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5" h="260">
                  <a:moveTo>
                    <a:pt x="214" y="71"/>
                  </a:moveTo>
                  <a:lnTo>
                    <a:pt x="200" y="68"/>
                  </a:lnTo>
                  <a:lnTo>
                    <a:pt x="188" y="59"/>
                  </a:lnTo>
                  <a:lnTo>
                    <a:pt x="177" y="50"/>
                  </a:lnTo>
                  <a:lnTo>
                    <a:pt x="167" y="42"/>
                  </a:lnTo>
                  <a:lnTo>
                    <a:pt x="154" y="29"/>
                  </a:lnTo>
                  <a:lnTo>
                    <a:pt x="142" y="19"/>
                  </a:lnTo>
                  <a:lnTo>
                    <a:pt x="129" y="10"/>
                  </a:lnTo>
                  <a:lnTo>
                    <a:pt x="116" y="4"/>
                  </a:lnTo>
                  <a:lnTo>
                    <a:pt x="103" y="2"/>
                  </a:lnTo>
                  <a:lnTo>
                    <a:pt x="91" y="0"/>
                  </a:lnTo>
                  <a:lnTo>
                    <a:pt x="78" y="2"/>
                  </a:lnTo>
                  <a:lnTo>
                    <a:pt x="63" y="8"/>
                  </a:lnTo>
                  <a:lnTo>
                    <a:pt x="50" y="19"/>
                  </a:lnTo>
                  <a:lnTo>
                    <a:pt x="40" y="31"/>
                  </a:lnTo>
                  <a:lnTo>
                    <a:pt x="34" y="48"/>
                  </a:lnTo>
                  <a:lnTo>
                    <a:pt x="34" y="57"/>
                  </a:lnTo>
                  <a:lnTo>
                    <a:pt x="34" y="68"/>
                  </a:lnTo>
                  <a:lnTo>
                    <a:pt x="36" y="75"/>
                  </a:lnTo>
                  <a:lnTo>
                    <a:pt x="38" y="86"/>
                  </a:lnTo>
                  <a:lnTo>
                    <a:pt x="38" y="94"/>
                  </a:lnTo>
                  <a:lnTo>
                    <a:pt x="40" y="103"/>
                  </a:lnTo>
                  <a:lnTo>
                    <a:pt x="40" y="111"/>
                  </a:lnTo>
                  <a:lnTo>
                    <a:pt x="40" y="118"/>
                  </a:lnTo>
                  <a:lnTo>
                    <a:pt x="40" y="124"/>
                  </a:lnTo>
                  <a:lnTo>
                    <a:pt x="38" y="130"/>
                  </a:lnTo>
                  <a:lnTo>
                    <a:pt x="36" y="134"/>
                  </a:lnTo>
                  <a:lnTo>
                    <a:pt x="31" y="141"/>
                  </a:lnTo>
                  <a:lnTo>
                    <a:pt x="25" y="147"/>
                  </a:lnTo>
                  <a:lnTo>
                    <a:pt x="20" y="153"/>
                  </a:lnTo>
                  <a:lnTo>
                    <a:pt x="15" y="160"/>
                  </a:lnTo>
                  <a:lnTo>
                    <a:pt x="8" y="167"/>
                  </a:lnTo>
                  <a:lnTo>
                    <a:pt x="4" y="174"/>
                  </a:lnTo>
                  <a:lnTo>
                    <a:pt x="2" y="183"/>
                  </a:lnTo>
                  <a:lnTo>
                    <a:pt x="0" y="190"/>
                  </a:lnTo>
                  <a:lnTo>
                    <a:pt x="2" y="199"/>
                  </a:lnTo>
                  <a:lnTo>
                    <a:pt x="6" y="216"/>
                  </a:lnTo>
                  <a:lnTo>
                    <a:pt x="15" y="231"/>
                  </a:lnTo>
                  <a:lnTo>
                    <a:pt x="25" y="241"/>
                  </a:lnTo>
                  <a:lnTo>
                    <a:pt x="38" y="250"/>
                  </a:lnTo>
                  <a:lnTo>
                    <a:pt x="52" y="256"/>
                  </a:lnTo>
                  <a:lnTo>
                    <a:pt x="63" y="259"/>
                  </a:lnTo>
                  <a:lnTo>
                    <a:pt x="71" y="259"/>
                  </a:lnTo>
                  <a:lnTo>
                    <a:pt x="84" y="256"/>
                  </a:lnTo>
                  <a:lnTo>
                    <a:pt x="94" y="254"/>
                  </a:lnTo>
                  <a:lnTo>
                    <a:pt x="105" y="250"/>
                  </a:lnTo>
                  <a:lnTo>
                    <a:pt x="116" y="245"/>
                  </a:lnTo>
                  <a:lnTo>
                    <a:pt x="124" y="241"/>
                  </a:lnTo>
                  <a:lnTo>
                    <a:pt x="135" y="235"/>
                  </a:lnTo>
                  <a:lnTo>
                    <a:pt x="143" y="231"/>
                  </a:lnTo>
                  <a:lnTo>
                    <a:pt x="150" y="227"/>
                  </a:lnTo>
                  <a:lnTo>
                    <a:pt x="165" y="218"/>
                  </a:lnTo>
                  <a:lnTo>
                    <a:pt x="177" y="215"/>
                  </a:lnTo>
                  <a:lnTo>
                    <a:pt x="190" y="212"/>
                  </a:lnTo>
                  <a:lnTo>
                    <a:pt x="200" y="212"/>
                  </a:lnTo>
                  <a:lnTo>
                    <a:pt x="209" y="212"/>
                  </a:lnTo>
                </a:path>
              </a:pathLst>
            </a:custGeom>
            <a:noFill/>
            <a:ln w="12700" cap="rnd">
              <a:solidFill>
                <a:srgbClr val="3B5959"/>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37" name="Freeform 274"/>
            <p:cNvSpPr>
              <a:spLocks/>
            </p:cNvSpPr>
            <p:nvPr/>
          </p:nvSpPr>
          <p:spPr bwMode="auto">
            <a:xfrm>
              <a:off x="2645" y="2848"/>
              <a:ext cx="215" cy="260"/>
            </a:xfrm>
            <a:custGeom>
              <a:avLst/>
              <a:gdLst>
                <a:gd name="T0" fmla="*/ 200 w 215"/>
                <a:gd name="T1" fmla="*/ 67 h 260"/>
                <a:gd name="T2" fmla="*/ 177 w 215"/>
                <a:gd name="T3" fmla="*/ 51 h 260"/>
                <a:gd name="T4" fmla="*/ 154 w 215"/>
                <a:gd name="T5" fmla="*/ 28 h 260"/>
                <a:gd name="T6" fmla="*/ 142 w 215"/>
                <a:gd name="T7" fmla="*/ 20 h 260"/>
                <a:gd name="T8" fmla="*/ 116 w 215"/>
                <a:gd name="T9" fmla="*/ 5 h 260"/>
                <a:gd name="T10" fmla="*/ 91 w 215"/>
                <a:gd name="T11" fmla="*/ 0 h 260"/>
                <a:gd name="T12" fmla="*/ 78 w 215"/>
                <a:gd name="T13" fmla="*/ 1 h 260"/>
                <a:gd name="T14" fmla="*/ 50 w 215"/>
                <a:gd name="T15" fmla="*/ 18 h 260"/>
                <a:gd name="T16" fmla="*/ 34 w 215"/>
                <a:gd name="T17" fmla="*/ 48 h 260"/>
                <a:gd name="T18" fmla="*/ 34 w 215"/>
                <a:gd name="T19" fmla="*/ 58 h 260"/>
                <a:gd name="T20" fmla="*/ 36 w 215"/>
                <a:gd name="T21" fmla="*/ 77 h 260"/>
                <a:gd name="T22" fmla="*/ 38 w 215"/>
                <a:gd name="T23" fmla="*/ 94 h 260"/>
                <a:gd name="T24" fmla="*/ 40 w 215"/>
                <a:gd name="T25" fmla="*/ 111 h 260"/>
                <a:gd name="T26" fmla="*/ 40 w 215"/>
                <a:gd name="T27" fmla="*/ 125 h 260"/>
                <a:gd name="T28" fmla="*/ 38 w 215"/>
                <a:gd name="T29" fmla="*/ 130 h 260"/>
                <a:gd name="T30" fmla="*/ 31 w 215"/>
                <a:gd name="T31" fmla="*/ 141 h 260"/>
                <a:gd name="T32" fmla="*/ 20 w 215"/>
                <a:gd name="T33" fmla="*/ 153 h 260"/>
                <a:gd name="T34" fmla="*/ 8 w 215"/>
                <a:gd name="T35" fmla="*/ 168 h 260"/>
                <a:gd name="T36" fmla="*/ 2 w 215"/>
                <a:gd name="T37" fmla="*/ 185 h 260"/>
                <a:gd name="T38" fmla="*/ 2 w 215"/>
                <a:gd name="T39" fmla="*/ 201 h 260"/>
                <a:gd name="T40" fmla="*/ 6 w 215"/>
                <a:gd name="T41" fmla="*/ 219 h 260"/>
                <a:gd name="T42" fmla="*/ 25 w 215"/>
                <a:gd name="T43" fmla="*/ 244 h 260"/>
                <a:gd name="T44" fmla="*/ 52 w 215"/>
                <a:gd name="T45" fmla="*/ 259 h 260"/>
                <a:gd name="T46" fmla="*/ 63 w 215"/>
                <a:gd name="T47" fmla="*/ 259 h 260"/>
                <a:gd name="T48" fmla="*/ 84 w 215"/>
                <a:gd name="T49" fmla="*/ 256 h 260"/>
                <a:gd name="T50" fmla="*/ 105 w 215"/>
                <a:gd name="T51" fmla="*/ 250 h 260"/>
                <a:gd name="T52" fmla="*/ 124 w 215"/>
                <a:gd name="T53" fmla="*/ 242 h 260"/>
                <a:gd name="T54" fmla="*/ 143 w 215"/>
                <a:gd name="T55" fmla="*/ 231 h 260"/>
                <a:gd name="T56" fmla="*/ 150 w 215"/>
                <a:gd name="T57" fmla="*/ 227 h 260"/>
                <a:gd name="T58" fmla="*/ 177 w 215"/>
                <a:gd name="T59" fmla="*/ 217 h 260"/>
                <a:gd name="T60" fmla="*/ 200 w 215"/>
                <a:gd name="T61" fmla="*/ 212 h 260"/>
                <a:gd name="T62" fmla="*/ 214 w 215"/>
                <a:gd name="T63" fmla="*/ 71 h 2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5"/>
                <a:gd name="T97" fmla="*/ 0 h 260"/>
                <a:gd name="T98" fmla="*/ 215 w 215"/>
                <a:gd name="T99" fmla="*/ 260 h 2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5" h="260">
                  <a:moveTo>
                    <a:pt x="214" y="71"/>
                  </a:moveTo>
                  <a:lnTo>
                    <a:pt x="200" y="67"/>
                  </a:lnTo>
                  <a:lnTo>
                    <a:pt x="188" y="60"/>
                  </a:lnTo>
                  <a:lnTo>
                    <a:pt x="177" y="51"/>
                  </a:lnTo>
                  <a:lnTo>
                    <a:pt x="167" y="41"/>
                  </a:lnTo>
                  <a:lnTo>
                    <a:pt x="154" y="28"/>
                  </a:lnTo>
                  <a:lnTo>
                    <a:pt x="142" y="20"/>
                  </a:lnTo>
                  <a:lnTo>
                    <a:pt x="129" y="12"/>
                  </a:lnTo>
                  <a:lnTo>
                    <a:pt x="116" y="5"/>
                  </a:lnTo>
                  <a:lnTo>
                    <a:pt x="103" y="1"/>
                  </a:lnTo>
                  <a:lnTo>
                    <a:pt x="91" y="0"/>
                  </a:lnTo>
                  <a:lnTo>
                    <a:pt x="78" y="1"/>
                  </a:lnTo>
                  <a:lnTo>
                    <a:pt x="63" y="7"/>
                  </a:lnTo>
                  <a:lnTo>
                    <a:pt x="50" y="18"/>
                  </a:lnTo>
                  <a:lnTo>
                    <a:pt x="40" y="33"/>
                  </a:lnTo>
                  <a:lnTo>
                    <a:pt x="34" y="48"/>
                  </a:lnTo>
                  <a:lnTo>
                    <a:pt x="34" y="58"/>
                  </a:lnTo>
                  <a:lnTo>
                    <a:pt x="34" y="67"/>
                  </a:lnTo>
                  <a:lnTo>
                    <a:pt x="36" y="77"/>
                  </a:lnTo>
                  <a:lnTo>
                    <a:pt x="38" y="85"/>
                  </a:lnTo>
                  <a:lnTo>
                    <a:pt x="38" y="94"/>
                  </a:lnTo>
                  <a:lnTo>
                    <a:pt x="40" y="102"/>
                  </a:lnTo>
                  <a:lnTo>
                    <a:pt x="40" y="111"/>
                  </a:lnTo>
                  <a:lnTo>
                    <a:pt x="40" y="120"/>
                  </a:lnTo>
                  <a:lnTo>
                    <a:pt x="40" y="125"/>
                  </a:lnTo>
                  <a:lnTo>
                    <a:pt x="38" y="130"/>
                  </a:lnTo>
                  <a:lnTo>
                    <a:pt x="36" y="136"/>
                  </a:lnTo>
                  <a:lnTo>
                    <a:pt x="31" y="141"/>
                  </a:lnTo>
                  <a:lnTo>
                    <a:pt x="25" y="147"/>
                  </a:lnTo>
                  <a:lnTo>
                    <a:pt x="20" y="153"/>
                  </a:lnTo>
                  <a:lnTo>
                    <a:pt x="15" y="159"/>
                  </a:lnTo>
                  <a:lnTo>
                    <a:pt x="8" y="168"/>
                  </a:lnTo>
                  <a:lnTo>
                    <a:pt x="4" y="176"/>
                  </a:lnTo>
                  <a:lnTo>
                    <a:pt x="2" y="185"/>
                  </a:lnTo>
                  <a:lnTo>
                    <a:pt x="0" y="193"/>
                  </a:lnTo>
                  <a:lnTo>
                    <a:pt x="2" y="201"/>
                  </a:lnTo>
                  <a:lnTo>
                    <a:pt x="6" y="219"/>
                  </a:lnTo>
                  <a:lnTo>
                    <a:pt x="15" y="231"/>
                  </a:lnTo>
                  <a:lnTo>
                    <a:pt x="25" y="244"/>
                  </a:lnTo>
                  <a:lnTo>
                    <a:pt x="38" y="252"/>
                  </a:lnTo>
                  <a:lnTo>
                    <a:pt x="52" y="259"/>
                  </a:lnTo>
                  <a:lnTo>
                    <a:pt x="63" y="259"/>
                  </a:lnTo>
                  <a:lnTo>
                    <a:pt x="71" y="259"/>
                  </a:lnTo>
                  <a:lnTo>
                    <a:pt x="84" y="256"/>
                  </a:lnTo>
                  <a:lnTo>
                    <a:pt x="94" y="254"/>
                  </a:lnTo>
                  <a:lnTo>
                    <a:pt x="105" y="250"/>
                  </a:lnTo>
                  <a:lnTo>
                    <a:pt x="116" y="246"/>
                  </a:lnTo>
                  <a:lnTo>
                    <a:pt x="124" y="242"/>
                  </a:lnTo>
                  <a:lnTo>
                    <a:pt x="135" y="238"/>
                  </a:lnTo>
                  <a:lnTo>
                    <a:pt x="143" y="231"/>
                  </a:lnTo>
                  <a:lnTo>
                    <a:pt x="150" y="227"/>
                  </a:lnTo>
                  <a:lnTo>
                    <a:pt x="165" y="221"/>
                  </a:lnTo>
                  <a:lnTo>
                    <a:pt x="177" y="217"/>
                  </a:lnTo>
                  <a:lnTo>
                    <a:pt x="190" y="214"/>
                  </a:lnTo>
                  <a:lnTo>
                    <a:pt x="200" y="212"/>
                  </a:lnTo>
                  <a:lnTo>
                    <a:pt x="209" y="212"/>
                  </a:lnTo>
                  <a:lnTo>
                    <a:pt x="214" y="71"/>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38" name="Freeform 275"/>
            <p:cNvSpPr>
              <a:spLocks/>
            </p:cNvSpPr>
            <p:nvPr/>
          </p:nvSpPr>
          <p:spPr bwMode="auto">
            <a:xfrm>
              <a:off x="2645" y="2848"/>
              <a:ext cx="215" cy="260"/>
            </a:xfrm>
            <a:custGeom>
              <a:avLst/>
              <a:gdLst>
                <a:gd name="T0" fmla="*/ 214 w 215"/>
                <a:gd name="T1" fmla="*/ 71 h 260"/>
                <a:gd name="T2" fmla="*/ 200 w 215"/>
                <a:gd name="T3" fmla="*/ 67 h 260"/>
                <a:gd name="T4" fmla="*/ 188 w 215"/>
                <a:gd name="T5" fmla="*/ 60 h 260"/>
                <a:gd name="T6" fmla="*/ 177 w 215"/>
                <a:gd name="T7" fmla="*/ 51 h 260"/>
                <a:gd name="T8" fmla="*/ 167 w 215"/>
                <a:gd name="T9" fmla="*/ 41 h 260"/>
                <a:gd name="T10" fmla="*/ 154 w 215"/>
                <a:gd name="T11" fmla="*/ 28 h 260"/>
                <a:gd name="T12" fmla="*/ 154 w 215"/>
                <a:gd name="T13" fmla="*/ 28 h 260"/>
                <a:gd name="T14" fmla="*/ 142 w 215"/>
                <a:gd name="T15" fmla="*/ 20 h 260"/>
                <a:gd name="T16" fmla="*/ 129 w 215"/>
                <a:gd name="T17" fmla="*/ 12 h 260"/>
                <a:gd name="T18" fmla="*/ 116 w 215"/>
                <a:gd name="T19" fmla="*/ 5 h 260"/>
                <a:gd name="T20" fmla="*/ 103 w 215"/>
                <a:gd name="T21" fmla="*/ 1 h 260"/>
                <a:gd name="T22" fmla="*/ 91 w 215"/>
                <a:gd name="T23" fmla="*/ 0 h 260"/>
                <a:gd name="T24" fmla="*/ 91 w 215"/>
                <a:gd name="T25" fmla="*/ 0 h 260"/>
                <a:gd name="T26" fmla="*/ 78 w 215"/>
                <a:gd name="T27" fmla="*/ 1 h 260"/>
                <a:gd name="T28" fmla="*/ 63 w 215"/>
                <a:gd name="T29" fmla="*/ 7 h 260"/>
                <a:gd name="T30" fmla="*/ 50 w 215"/>
                <a:gd name="T31" fmla="*/ 18 h 260"/>
                <a:gd name="T32" fmla="*/ 40 w 215"/>
                <a:gd name="T33" fmla="*/ 33 h 260"/>
                <a:gd name="T34" fmla="*/ 34 w 215"/>
                <a:gd name="T35" fmla="*/ 48 h 260"/>
                <a:gd name="T36" fmla="*/ 34 w 215"/>
                <a:gd name="T37" fmla="*/ 48 h 260"/>
                <a:gd name="T38" fmla="*/ 34 w 215"/>
                <a:gd name="T39" fmla="*/ 58 h 260"/>
                <a:gd name="T40" fmla="*/ 34 w 215"/>
                <a:gd name="T41" fmla="*/ 67 h 260"/>
                <a:gd name="T42" fmla="*/ 36 w 215"/>
                <a:gd name="T43" fmla="*/ 77 h 260"/>
                <a:gd name="T44" fmla="*/ 38 w 215"/>
                <a:gd name="T45" fmla="*/ 85 h 260"/>
                <a:gd name="T46" fmla="*/ 38 w 215"/>
                <a:gd name="T47" fmla="*/ 94 h 260"/>
                <a:gd name="T48" fmla="*/ 40 w 215"/>
                <a:gd name="T49" fmla="*/ 102 h 260"/>
                <a:gd name="T50" fmla="*/ 40 w 215"/>
                <a:gd name="T51" fmla="*/ 111 h 260"/>
                <a:gd name="T52" fmla="*/ 40 w 215"/>
                <a:gd name="T53" fmla="*/ 120 h 260"/>
                <a:gd name="T54" fmla="*/ 40 w 215"/>
                <a:gd name="T55" fmla="*/ 125 h 260"/>
                <a:gd name="T56" fmla="*/ 38 w 215"/>
                <a:gd name="T57" fmla="*/ 130 h 260"/>
                <a:gd name="T58" fmla="*/ 38 w 215"/>
                <a:gd name="T59" fmla="*/ 130 h 260"/>
                <a:gd name="T60" fmla="*/ 36 w 215"/>
                <a:gd name="T61" fmla="*/ 136 h 260"/>
                <a:gd name="T62" fmla="*/ 31 w 215"/>
                <a:gd name="T63" fmla="*/ 141 h 260"/>
                <a:gd name="T64" fmla="*/ 25 w 215"/>
                <a:gd name="T65" fmla="*/ 147 h 260"/>
                <a:gd name="T66" fmla="*/ 20 w 215"/>
                <a:gd name="T67" fmla="*/ 153 h 260"/>
                <a:gd name="T68" fmla="*/ 15 w 215"/>
                <a:gd name="T69" fmla="*/ 159 h 260"/>
                <a:gd name="T70" fmla="*/ 8 w 215"/>
                <a:gd name="T71" fmla="*/ 168 h 260"/>
                <a:gd name="T72" fmla="*/ 4 w 215"/>
                <a:gd name="T73" fmla="*/ 176 h 260"/>
                <a:gd name="T74" fmla="*/ 2 w 215"/>
                <a:gd name="T75" fmla="*/ 185 h 260"/>
                <a:gd name="T76" fmla="*/ 0 w 215"/>
                <a:gd name="T77" fmla="*/ 193 h 260"/>
                <a:gd name="T78" fmla="*/ 2 w 215"/>
                <a:gd name="T79" fmla="*/ 201 h 260"/>
                <a:gd name="T80" fmla="*/ 2 w 215"/>
                <a:gd name="T81" fmla="*/ 201 h 260"/>
                <a:gd name="T82" fmla="*/ 6 w 215"/>
                <a:gd name="T83" fmla="*/ 219 h 260"/>
                <a:gd name="T84" fmla="*/ 15 w 215"/>
                <a:gd name="T85" fmla="*/ 231 h 260"/>
                <a:gd name="T86" fmla="*/ 25 w 215"/>
                <a:gd name="T87" fmla="*/ 244 h 260"/>
                <a:gd name="T88" fmla="*/ 38 w 215"/>
                <a:gd name="T89" fmla="*/ 252 h 260"/>
                <a:gd name="T90" fmla="*/ 52 w 215"/>
                <a:gd name="T91" fmla="*/ 259 h 260"/>
                <a:gd name="T92" fmla="*/ 52 w 215"/>
                <a:gd name="T93" fmla="*/ 259 h 260"/>
                <a:gd name="T94" fmla="*/ 63 w 215"/>
                <a:gd name="T95" fmla="*/ 259 h 260"/>
                <a:gd name="T96" fmla="*/ 71 w 215"/>
                <a:gd name="T97" fmla="*/ 259 h 260"/>
                <a:gd name="T98" fmla="*/ 84 w 215"/>
                <a:gd name="T99" fmla="*/ 256 h 260"/>
                <a:gd name="T100" fmla="*/ 94 w 215"/>
                <a:gd name="T101" fmla="*/ 254 h 260"/>
                <a:gd name="T102" fmla="*/ 105 w 215"/>
                <a:gd name="T103" fmla="*/ 250 h 260"/>
                <a:gd name="T104" fmla="*/ 116 w 215"/>
                <a:gd name="T105" fmla="*/ 246 h 260"/>
                <a:gd name="T106" fmla="*/ 124 w 215"/>
                <a:gd name="T107" fmla="*/ 242 h 260"/>
                <a:gd name="T108" fmla="*/ 135 w 215"/>
                <a:gd name="T109" fmla="*/ 238 h 260"/>
                <a:gd name="T110" fmla="*/ 143 w 215"/>
                <a:gd name="T111" fmla="*/ 231 h 260"/>
                <a:gd name="T112" fmla="*/ 150 w 215"/>
                <a:gd name="T113" fmla="*/ 227 h 260"/>
                <a:gd name="T114" fmla="*/ 150 w 215"/>
                <a:gd name="T115" fmla="*/ 227 h 260"/>
                <a:gd name="T116" fmla="*/ 165 w 215"/>
                <a:gd name="T117" fmla="*/ 221 h 260"/>
                <a:gd name="T118" fmla="*/ 177 w 215"/>
                <a:gd name="T119" fmla="*/ 217 h 260"/>
                <a:gd name="T120" fmla="*/ 190 w 215"/>
                <a:gd name="T121" fmla="*/ 214 h 260"/>
                <a:gd name="T122" fmla="*/ 200 w 215"/>
                <a:gd name="T123" fmla="*/ 212 h 260"/>
                <a:gd name="T124" fmla="*/ 209 w 215"/>
                <a:gd name="T125" fmla="*/ 212 h 2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5"/>
                <a:gd name="T190" fmla="*/ 0 h 260"/>
                <a:gd name="T191" fmla="*/ 215 w 215"/>
                <a:gd name="T192" fmla="*/ 260 h 2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5" h="260">
                  <a:moveTo>
                    <a:pt x="214" y="71"/>
                  </a:moveTo>
                  <a:lnTo>
                    <a:pt x="200" y="67"/>
                  </a:lnTo>
                  <a:lnTo>
                    <a:pt x="188" y="60"/>
                  </a:lnTo>
                  <a:lnTo>
                    <a:pt x="177" y="51"/>
                  </a:lnTo>
                  <a:lnTo>
                    <a:pt x="167" y="41"/>
                  </a:lnTo>
                  <a:lnTo>
                    <a:pt x="154" y="28"/>
                  </a:lnTo>
                  <a:lnTo>
                    <a:pt x="142" y="20"/>
                  </a:lnTo>
                  <a:lnTo>
                    <a:pt x="129" y="12"/>
                  </a:lnTo>
                  <a:lnTo>
                    <a:pt x="116" y="5"/>
                  </a:lnTo>
                  <a:lnTo>
                    <a:pt x="103" y="1"/>
                  </a:lnTo>
                  <a:lnTo>
                    <a:pt x="91" y="0"/>
                  </a:lnTo>
                  <a:lnTo>
                    <a:pt x="78" y="1"/>
                  </a:lnTo>
                  <a:lnTo>
                    <a:pt x="63" y="7"/>
                  </a:lnTo>
                  <a:lnTo>
                    <a:pt x="50" y="18"/>
                  </a:lnTo>
                  <a:lnTo>
                    <a:pt x="40" y="33"/>
                  </a:lnTo>
                  <a:lnTo>
                    <a:pt x="34" y="48"/>
                  </a:lnTo>
                  <a:lnTo>
                    <a:pt x="34" y="58"/>
                  </a:lnTo>
                  <a:lnTo>
                    <a:pt x="34" y="67"/>
                  </a:lnTo>
                  <a:lnTo>
                    <a:pt x="36" y="77"/>
                  </a:lnTo>
                  <a:lnTo>
                    <a:pt x="38" y="85"/>
                  </a:lnTo>
                  <a:lnTo>
                    <a:pt x="38" y="94"/>
                  </a:lnTo>
                  <a:lnTo>
                    <a:pt x="40" y="102"/>
                  </a:lnTo>
                  <a:lnTo>
                    <a:pt x="40" y="111"/>
                  </a:lnTo>
                  <a:lnTo>
                    <a:pt x="40" y="120"/>
                  </a:lnTo>
                  <a:lnTo>
                    <a:pt x="40" y="125"/>
                  </a:lnTo>
                  <a:lnTo>
                    <a:pt x="38" y="130"/>
                  </a:lnTo>
                  <a:lnTo>
                    <a:pt x="36" y="136"/>
                  </a:lnTo>
                  <a:lnTo>
                    <a:pt x="31" y="141"/>
                  </a:lnTo>
                  <a:lnTo>
                    <a:pt x="25" y="147"/>
                  </a:lnTo>
                  <a:lnTo>
                    <a:pt x="20" y="153"/>
                  </a:lnTo>
                  <a:lnTo>
                    <a:pt x="15" y="159"/>
                  </a:lnTo>
                  <a:lnTo>
                    <a:pt x="8" y="168"/>
                  </a:lnTo>
                  <a:lnTo>
                    <a:pt x="4" y="176"/>
                  </a:lnTo>
                  <a:lnTo>
                    <a:pt x="2" y="185"/>
                  </a:lnTo>
                  <a:lnTo>
                    <a:pt x="0" y="193"/>
                  </a:lnTo>
                  <a:lnTo>
                    <a:pt x="2" y="201"/>
                  </a:lnTo>
                  <a:lnTo>
                    <a:pt x="6" y="219"/>
                  </a:lnTo>
                  <a:lnTo>
                    <a:pt x="15" y="231"/>
                  </a:lnTo>
                  <a:lnTo>
                    <a:pt x="25" y="244"/>
                  </a:lnTo>
                  <a:lnTo>
                    <a:pt x="38" y="252"/>
                  </a:lnTo>
                  <a:lnTo>
                    <a:pt x="52" y="259"/>
                  </a:lnTo>
                  <a:lnTo>
                    <a:pt x="63" y="259"/>
                  </a:lnTo>
                  <a:lnTo>
                    <a:pt x="71" y="259"/>
                  </a:lnTo>
                  <a:lnTo>
                    <a:pt x="84" y="256"/>
                  </a:lnTo>
                  <a:lnTo>
                    <a:pt x="94" y="254"/>
                  </a:lnTo>
                  <a:lnTo>
                    <a:pt x="105" y="250"/>
                  </a:lnTo>
                  <a:lnTo>
                    <a:pt x="116" y="246"/>
                  </a:lnTo>
                  <a:lnTo>
                    <a:pt x="124" y="242"/>
                  </a:lnTo>
                  <a:lnTo>
                    <a:pt x="135" y="238"/>
                  </a:lnTo>
                  <a:lnTo>
                    <a:pt x="143" y="231"/>
                  </a:lnTo>
                  <a:lnTo>
                    <a:pt x="150" y="227"/>
                  </a:lnTo>
                  <a:lnTo>
                    <a:pt x="165" y="221"/>
                  </a:lnTo>
                  <a:lnTo>
                    <a:pt x="177" y="217"/>
                  </a:lnTo>
                  <a:lnTo>
                    <a:pt x="190" y="214"/>
                  </a:lnTo>
                  <a:lnTo>
                    <a:pt x="200" y="212"/>
                  </a:lnTo>
                  <a:lnTo>
                    <a:pt x="209" y="212"/>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39" name="Freeform 276"/>
            <p:cNvSpPr>
              <a:spLocks/>
            </p:cNvSpPr>
            <p:nvPr/>
          </p:nvSpPr>
          <p:spPr bwMode="auto">
            <a:xfrm>
              <a:off x="2828" y="2899"/>
              <a:ext cx="77" cy="195"/>
            </a:xfrm>
            <a:custGeom>
              <a:avLst/>
              <a:gdLst>
                <a:gd name="T0" fmla="*/ 73 w 77"/>
                <a:gd name="T1" fmla="*/ 60 h 195"/>
                <a:gd name="T2" fmla="*/ 71 w 77"/>
                <a:gd name="T3" fmla="*/ 48 h 195"/>
                <a:gd name="T4" fmla="*/ 67 w 77"/>
                <a:gd name="T5" fmla="*/ 30 h 195"/>
                <a:gd name="T6" fmla="*/ 62 w 77"/>
                <a:gd name="T7" fmla="*/ 16 h 195"/>
                <a:gd name="T8" fmla="*/ 57 w 77"/>
                <a:gd name="T9" fmla="*/ 5 h 195"/>
                <a:gd name="T10" fmla="*/ 46 w 77"/>
                <a:gd name="T11" fmla="*/ 0 h 195"/>
                <a:gd name="T12" fmla="*/ 46 w 77"/>
                <a:gd name="T13" fmla="*/ 0 h 195"/>
                <a:gd name="T14" fmla="*/ 36 w 77"/>
                <a:gd name="T15" fmla="*/ 3 h 195"/>
                <a:gd name="T16" fmla="*/ 27 w 77"/>
                <a:gd name="T17" fmla="*/ 9 h 195"/>
                <a:gd name="T18" fmla="*/ 18 w 77"/>
                <a:gd name="T19" fmla="*/ 23 h 195"/>
                <a:gd name="T20" fmla="*/ 14 w 77"/>
                <a:gd name="T21" fmla="*/ 37 h 195"/>
                <a:gd name="T22" fmla="*/ 14 w 77"/>
                <a:gd name="T23" fmla="*/ 51 h 195"/>
                <a:gd name="T24" fmla="*/ 14 w 77"/>
                <a:gd name="T25" fmla="*/ 51 h 195"/>
                <a:gd name="T26" fmla="*/ 12 w 77"/>
                <a:gd name="T27" fmla="*/ 67 h 195"/>
                <a:gd name="T28" fmla="*/ 11 w 77"/>
                <a:gd name="T29" fmla="*/ 79 h 195"/>
                <a:gd name="T30" fmla="*/ 8 w 77"/>
                <a:gd name="T31" fmla="*/ 92 h 195"/>
                <a:gd name="T32" fmla="*/ 6 w 77"/>
                <a:gd name="T33" fmla="*/ 102 h 195"/>
                <a:gd name="T34" fmla="*/ 2 w 77"/>
                <a:gd name="T35" fmla="*/ 111 h 195"/>
                <a:gd name="T36" fmla="*/ 2 w 77"/>
                <a:gd name="T37" fmla="*/ 111 h 195"/>
                <a:gd name="T38" fmla="*/ 2 w 77"/>
                <a:gd name="T39" fmla="*/ 117 h 195"/>
                <a:gd name="T40" fmla="*/ 2 w 77"/>
                <a:gd name="T41" fmla="*/ 123 h 195"/>
                <a:gd name="T42" fmla="*/ 0 w 77"/>
                <a:gd name="T43" fmla="*/ 134 h 195"/>
                <a:gd name="T44" fmla="*/ 0 w 77"/>
                <a:gd name="T45" fmla="*/ 143 h 195"/>
                <a:gd name="T46" fmla="*/ 2 w 77"/>
                <a:gd name="T47" fmla="*/ 151 h 195"/>
                <a:gd name="T48" fmla="*/ 2 w 77"/>
                <a:gd name="T49" fmla="*/ 162 h 195"/>
                <a:gd name="T50" fmla="*/ 6 w 77"/>
                <a:gd name="T51" fmla="*/ 170 h 195"/>
                <a:gd name="T52" fmla="*/ 8 w 77"/>
                <a:gd name="T53" fmla="*/ 178 h 195"/>
                <a:gd name="T54" fmla="*/ 12 w 77"/>
                <a:gd name="T55" fmla="*/ 185 h 195"/>
                <a:gd name="T56" fmla="*/ 16 w 77"/>
                <a:gd name="T57" fmla="*/ 191 h 195"/>
                <a:gd name="T58" fmla="*/ 16 w 77"/>
                <a:gd name="T59" fmla="*/ 191 h 195"/>
                <a:gd name="T60" fmla="*/ 29 w 77"/>
                <a:gd name="T61" fmla="*/ 194 h 195"/>
                <a:gd name="T62" fmla="*/ 41 w 77"/>
                <a:gd name="T63" fmla="*/ 191 h 195"/>
                <a:gd name="T64" fmla="*/ 55 w 77"/>
                <a:gd name="T65" fmla="*/ 185 h 195"/>
                <a:gd name="T66" fmla="*/ 64 w 77"/>
                <a:gd name="T67" fmla="*/ 176 h 195"/>
                <a:gd name="T68" fmla="*/ 69 w 77"/>
                <a:gd name="T69" fmla="*/ 164 h 195"/>
                <a:gd name="T70" fmla="*/ 69 w 77"/>
                <a:gd name="T71" fmla="*/ 164 h 195"/>
                <a:gd name="T72" fmla="*/ 71 w 77"/>
                <a:gd name="T73" fmla="*/ 155 h 195"/>
                <a:gd name="T74" fmla="*/ 71 w 77"/>
                <a:gd name="T75" fmla="*/ 146 h 195"/>
                <a:gd name="T76" fmla="*/ 71 w 77"/>
                <a:gd name="T77" fmla="*/ 134 h 195"/>
                <a:gd name="T78" fmla="*/ 73 w 77"/>
                <a:gd name="T79" fmla="*/ 122 h 195"/>
                <a:gd name="T80" fmla="*/ 73 w 77"/>
                <a:gd name="T81" fmla="*/ 109 h 195"/>
                <a:gd name="T82" fmla="*/ 76 w 77"/>
                <a:gd name="T83" fmla="*/ 97 h 195"/>
                <a:gd name="T84" fmla="*/ 76 w 77"/>
                <a:gd name="T85" fmla="*/ 85 h 195"/>
                <a:gd name="T86" fmla="*/ 76 w 77"/>
                <a:gd name="T87" fmla="*/ 74 h 195"/>
                <a:gd name="T88" fmla="*/ 73 w 77"/>
                <a:gd name="T89" fmla="*/ 67 h 195"/>
                <a:gd name="T90" fmla="*/ 73 w 77"/>
                <a:gd name="T91" fmla="*/ 60 h 195"/>
                <a:gd name="T92" fmla="*/ 73 w 77"/>
                <a:gd name="T93" fmla="*/ 60 h 1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7"/>
                <a:gd name="T142" fmla="*/ 0 h 195"/>
                <a:gd name="T143" fmla="*/ 77 w 77"/>
                <a:gd name="T144" fmla="*/ 195 h 19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7" h="195">
                  <a:moveTo>
                    <a:pt x="73" y="60"/>
                  </a:moveTo>
                  <a:lnTo>
                    <a:pt x="71" y="48"/>
                  </a:lnTo>
                  <a:lnTo>
                    <a:pt x="67" y="30"/>
                  </a:lnTo>
                  <a:lnTo>
                    <a:pt x="62" y="16"/>
                  </a:lnTo>
                  <a:lnTo>
                    <a:pt x="57" y="5"/>
                  </a:lnTo>
                  <a:lnTo>
                    <a:pt x="46" y="0"/>
                  </a:lnTo>
                  <a:lnTo>
                    <a:pt x="36" y="3"/>
                  </a:lnTo>
                  <a:lnTo>
                    <a:pt x="27" y="9"/>
                  </a:lnTo>
                  <a:lnTo>
                    <a:pt x="18" y="23"/>
                  </a:lnTo>
                  <a:lnTo>
                    <a:pt x="14" y="37"/>
                  </a:lnTo>
                  <a:lnTo>
                    <a:pt x="14" y="51"/>
                  </a:lnTo>
                  <a:lnTo>
                    <a:pt x="12" y="67"/>
                  </a:lnTo>
                  <a:lnTo>
                    <a:pt x="11" y="79"/>
                  </a:lnTo>
                  <a:lnTo>
                    <a:pt x="8" y="92"/>
                  </a:lnTo>
                  <a:lnTo>
                    <a:pt x="6" y="102"/>
                  </a:lnTo>
                  <a:lnTo>
                    <a:pt x="2" y="111"/>
                  </a:lnTo>
                  <a:lnTo>
                    <a:pt x="2" y="117"/>
                  </a:lnTo>
                  <a:lnTo>
                    <a:pt x="2" y="123"/>
                  </a:lnTo>
                  <a:lnTo>
                    <a:pt x="0" y="134"/>
                  </a:lnTo>
                  <a:lnTo>
                    <a:pt x="0" y="143"/>
                  </a:lnTo>
                  <a:lnTo>
                    <a:pt x="2" y="151"/>
                  </a:lnTo>
                  <a:lnTo>
                    <a:pt x="2" y="162"/>
                  </a:lnTo>
                  <a:lnTo>
                    <a:pt x="6" y="170"/>
                  </a:lnTo>
                  <a:lnTo>
                    <a:pt x="8" y="178"/>
                  </a:lnTo>
                  <a:lnTo>
                    <a:pt x="12" y="185"/>
                  </a:lnTo>
                  <a:lnTo>
                    <a:pt x="16" y="191"/>
                  </a:lnTo>
                  <a:lnTo>
                    <a:pt x="29" y="194"/>
                  </a:lnTo>
                  <a:lnTo>
                    <a:pt x="41" y="191"/>
                  </a:lnTo>
                  <a:lnTo>
                    <a:pt x="55" y="185"/>
                  </a:lnTo>
                  <a:lnTo>
                    <a:pt x="64" y="176"/>
                  </a:lnTo>
                  <a:lnTo>
                    <a:pt x="69" y="164"/>
                  </a:lnTo>
                  <a:lnTo>
                    <a:pt x="71" y="155"/>
                  </a:lnTo>
                  <a:lnTo>
                    <a:pt x="71" y="146"/>
                  </a:lnTo>
                  <a:lnTo>
                    <a:pt x="71" y="134"/>
                  </a:lnTo>
                  <a:lnTo>
                    <a:pt x="73" y="122"/>
                  </a:lnTo>
                  <a:lnTo>
                    <a:pt x="73" y="109"/>
                  </a:lnTo>
                  <a:lnTo>
                    <a:pt x="76" y="97"/>
                  </a:lnTo>
                  <a:lnTo>
                    <a:pt x="76" y="85"/>
                  </a:lnTo>
                  <a:lnTo>
                    <a:pt x="76" y="74"/>
                  </a:lnTo>
                  <a:lnTo>
                    <a:pt x="73" y="67"/>
                  </a:lnTo>
                  <a:lnTo>
                    <a:pt x="73" y="60"/>
                  </a:lnTo>
                </a:path>
              </a:pathLst>
            </a:custGeom>
            <a:solidFill>
              <a:srgbClr val="3B5959"/>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40" name="Freeform 277"/>
            <p:cNvSpPr>
              <a:spLocks/>
            </p:cNvSpPr>
            <p:nvPr/>
          </p:nvSpPr>
          <p:spPr bwMode="auto">
            <a:xfrm>
              <a:off x="2828" y="2899"/>
              <a:ext cx="77" cy="195"/>
            </a:xfrm>
            <a:custGeom>
              <a:avLst/>
              <a:gdLst>
                <a:gd name="T0" fmla="*/ 73 w 77"/>
                <a:gd name="T1" fmla="*/ 60 h 195"/>
                <a:gd name="T2" fmla="*/ 71 w 77"/>
                <a:gd name="T3" fmla="*/ 48 h 195"/>
                <a:gd name="T4" fmla="*/ 67 w 77"/>
                <a:gd name="T5" fmla="*/ 30 h 195"/>
                <a:gd name="T6" fmla="*/ 62 w 77"/>
                <a:gd name="T7" fmla="*/ 16 h 195"/>
                <a:gd name="T8" fmla="*/ 57 w 77"/>
                <a:gd name="T9" fmla="*/ 5 h 195"/>
                <a:gd name="T10" fmla="*/ 46 w 77"/>
                <a:gd name="T11" fmla="*/ 0 h 195"/>
                <a:gd name="T12" fmla="*/ 46 w 77"/>
                <a:gd name="T13" fmla="*/ 0 h 195"/>
                <a:gd name="T14" fmla="*/ 36 w 77"/>
                <a:gd name="T15" fmla="*/ 3 h 195"/>
                <a:gd name="T16" fmla="*/ 27 w 77"/>
                <a:gd name="T17" fmla="*/ 9 h 195"/>
                <a:gd name="T18" fmla="*/ 18 w 77"/>
                <a:gd name="T19" fmla="*/ 23 h 195"/>
                <a:gd name="T20" fmla="*/ 14 w 77"/>
                <a:gd name="T21" fmla="*/ 37 h 195"/>
                <a:gd name="T22" fmla="*/ 14 w 77"/>
                <a:gd name="T23" fmla="*/ 51 h 195"/>
                <a:gd name="T24" fmla="*/ 14 w 77"/>
                <a:gd name="T25" fmla="*/ 51 h 195"/>
                <a:gd name="T26" fmla="*/ 12 w 77"/>
                <a:gd name="T27" fmla="*/ 67 h 195"/>
                <a:gd name="T28" fmla="*/ 11 w 77"/>
                <a:gd name="T29" fmla="*/ 79 h 195"/>
                <a:gd name="T30" fmla="*/ 8 w 77"/>
                <a:gd name="T31" fmla="*/ 92 h 195"/>
                <a:gd name="T32" fmla="*/ 6 w 77"/>
                <a:gd name="T33" fmla="*/ 102 h 195"/>
                <a:gd name="T34" fmla="*/ 2 w 77"/>
                <a:gd name="T35" fmla="*/ 111 h 195"/>
                <a:gd name="T36" fmla="*/ 2 w 77"/>
                <a:gd name="T37" fmla="*/ 111 h 195"/>
                <a:gd name="T38" fmla="*/ 2 w 77"/>
                <a:gd name="T39" fmla="*/ 117 h 195"/>
                <a:gd name="T40" fmla="*/ 2 w 77"/>
                <a:gd name="T41" fmla="*/ 123 h 195"/>
                <a:gd name="T42" fmla="*/ 0 w 77"/>
                <a:gd name="T43" fmla="*/ 134 h 195"/>
                <a:gd name="T44" fmla="*/ 0 w 77"/>
                <a:gd name="T45" fmla="*/ 143 h 195"/>
                <a:gd name="T46" fmla="*/ 2 w 77"/>
                <a:gd name="T47" fmla="*/ 151 h 195"/>
                <a:gd name="T48" fmla="*/ 2 w 77"/>
                <a:gd name="T49" fmla="*/ 162 h 195"/>
                <a:gd name="T50" fmla="*/ 6 w 77"/>
                <a:gd name="T51" fmla="*/ 170 h 195"/>
                <a:gd name="T52" fmla="*/ 8 w 77"/>
                <a:gd name="T53" fmla="*/ 178 h 195"/>
                <a:gd name="T54" fmla="*/ 12 w 77"/>
                <a:gd name="T55" fmla="*/ 185 h 195"/>
                <a:gd name="T56" fmla="*/ 16 w 77"/>
                <a:gd name="T57" fmla="*/ 191 h 195"/>
                <a:gd name="T58" fmla="*/ 16 w 77"/>
                <a:gd name="T59" fmla="*/ 191 h 195"/>
                <a:gd name="T60" fmla="*/ 29 w 77"/>
                <a:gd name="T61" fmla="*/ 194 h 195"/>
                <a:gd name="T62" fmla="*/ 41 w 77"/>
                <a:gd name="T63" fmla="*/ 191 h 195"/>
                <a:gd name="T64" fmla="*/ 55 w 77"/>
                <a:gd name="T65" fmla="*/ 185 h 195"/>
                <a:gd name="T66" fmla="*/ 64 w 77"/>
                <a:gd name="T67" fmla="*/ 176 h 195"/>
                <a:gd name="T68" fmla="*/ 69 w 77"/>
                <a:gd name="T69" fmla="*/ 164 h 195"/>
                <a:gd name="T70" fmla="*/ 69 w 77"/>
                <a:gd name="T71" fmla="*/ 164 h 195"/>
                <a:gd name="T72" fmla="*/ 71 w 77"/>
                <a:gd name="T73" fmla="*/ 155 h 195"/>
                <a:gd name="T74" fmla="*/ 71 w 77"/>
                <a:gd name="T75" fmla="*/ 146 h 195"/>
                <a:gd name="T76" fmla="*/ 71 w 77"/>
                <a:gd name="T77" fmla="*/ 134 h 195"/>
                <a:gd name="T78" fmla="*/ 73 w 77"/>
                <a:gd name="T79" fmla="*/ 122 h 195"/>
                <a:gd name="T80" fmla="*/ 73 w 77"/>
                <a:gd name="T81" fmla="*/ 109 h 195"/>
                <a:gd name="T82" fmla="*/ 76 w 77"/>
                <a:gd name="T83" fmla="*/ 97 h 195"/>
                <a:gd name="T84" fmla="*/ 76 w 77"/>
                <a:gd name="T85" fmla="*/ 85 h 195"/>
                <a:gd name="T86" fmla="*/ 76 w 77"/>
                <a:gd name="T87" fmla="*/ 74 h 195"/>
                <a:gd name="T88" fmla="*/ 73 w 77"/>
                <a:gd name="T89" fmla="*/ 67 h 195"/>
                <a:gd name="T90" fmla="*/ 73 w 77"/>
                <a:gd name="T91" fmla="*/ 60 h 195"/>
                <a:gd name="T92" fmla="*/ 73 w 77"/>
                <a:gd name="T93" fmla="*/ 60 h 1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7"/>
                <a:gd name="T142" fmla="*/ 0 h 195"/>
                <a:gd name="T143" fmla="*/ 77 w 77"/>
                <a:gd name="T144" fmla="*/ 195 h 19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7" h="195">
                  <a:moveTo>
                    <a:pt x="73" y="60"/>
                  </a:moveTo>
                  <a:lnTo>
                    <a:pt x="71" y="48"/>
                  </a:lnTo>
                  <a:lnTo>
                    <a:pt x="67" y="30"/>
                  </a:lnTo>
                  <a:lnTo>
                    <a:pt x="62" y="16"/>
                  </a:lnTo>
                  <a:lnTo>
                    <a:pt x="57" y="5"/>
                  </a:lnTo>
                  <a:lnTo>
                    <a:pt x="46" y="0"/>
                  </a:lnTo>
                  <a:lnTo>
                    <a:pt x="36" y="3"/>
                  </a:lnTo>
                  <a:lnTo>
                    <a:pt x="27" y="9"/>
                  </a:lnTo>
                  <a:lnTo>
                    <a:pt x="18" y="23"/>
                  </a:lnTo>
                  <a:lnTo>
                    <a:pt x="14" y="37"/>
                  </a:lnTo>
                  <a:lnTo>
                    <a:pt x="14" y="51"/>
                  </a:lnTo>
                  <a:lnTo>
                    <a:pt x="12" y="67"/>
                  </a:lnTo>
                  <a:lnTo>
                    <a:pt x="11" y="79"/>
                  </a:lnTo>
                  <a:lnTo>
                    <a:pt x="8" y="92"/>
                  </a:lnTo>
                  <a:lnTo>
                    <a:pt x="6" y="102"/>
                  </a:lnTo>
                  <a:lnTo>
                    <a:pt x="2" y="111"/>
                  </a:lnTo>
                  <a:lnTo>
                    <a:pt x="2" y="117"/>
                  </a:lnTo>
                  <a:lnTo>
                    <a:pt x="2" y="123"/>
                  </a:lnTo>
                  <a:lnTo>
                    <a:pt x="0" y="134"/>
                  </a:lnTo>
                  <a:lnTo>
                    <a:pt x="0" y="143"/>
                  </a:lnTo>
                  <a:lnTo>
                    <a:pt x="2" y="151"/>
                  </a:lnTo>
                  <a:lnTo>
                    <a:pt x="2" y="162"/>
                  </a:lnTo>
                  <a:lnTo>
                    <a:pt x="6" y="170"/>
                  </a:lnTo>
                  <a:lnTo>
                    <a:pt x="8" y="178"/>
                  </a:lnTo>
                  <a:lnTo>
                    <a:pt x="12" y="185"/>
                  </a:lnTo>
                  <a:lnTo>
                    <a:pt x="16" y="191"/>
                  </a:lnTo>
                  <a:lnTo>
                    <a:pt x="29" y="194"/>
                  </a:lnTo>
                  <a:lnTo>
                    <a:pt x="41" y="191"/>
                  </a:lnTo>
                  <a:lnTo>
                    <a:pt x="55" y="185"/>
                  </a:lnTo>
                  <a:lnTo>
                    <a:pt x="64" y="176"/>
                  </a:lnTo>
                  <a:lnTo>
                    <a:pt x="69" y="164"/>
                  </a:lnTo>
                  <a:lnTo>
                    <a:pt x="71" y="155"/>
                  </a:lnTo>
                  <a:lnTo>
                    <a:pt x="71" y="146"/>
                  </a:lnTo>
                  <a:lnTo>
                    <a:pt x="71" y="134"/>
                  </a:lnTo>
                  <a:lnTo>
                    <a:pt x="73" y="122"/>
                  </a:lnTo>
                  <a:lnTo>
                    <a:pt x="73" y="109"/>
                  </a:lnTo>
                  <a:lnTo>
                    <a:pt x="76" y="97"/>
                  </a:lnTo>
                  <a:lnTo>
                    <a:pt x="76" y="85"/>
                  </a:lnTo>
                  <a:lnTo>
                    <a:pt x="76" y="74"/>
                  </a:lnTo>
                  <a:lnTo>
                    <a:pt x="73" y="67"/>
                  </a:lnTo>
                  <a:lnTo>
                    <a:pt x="73" y="60"/>
                  </a:lnTo>
                </a:path>
              </a:pathLst>
            </a:custGeom>
            <a:noFill/>
            <a:ln w="12700" cap="rnd">
              <a:solidFill>
                <a:srgbClr val="3B5959"/>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41" name="Freeform 278"/>
            <p:cNvSpPr>
              <a:spLocks/>
            </p:cNvSpPr>
            <p:nvPr/>
          </p:nvSpPr>
          <p:spPr bwMode="auto">
            <a:xfrm>
              <a:off x="2828" y="2890"/>
              <a:ext cx="77" cy="195"/>
            </a:xfrm>
            <a:custGeom>
              <a:avLst/>
              <a:gdLst>
                <a:gd name="T0" fmla="*/ 73 w 77"/>
                <a:gd name="T1" fmla="*/ 60 h 195"/>
                <a:gd name="T2" fmla="*/ 71 w 77"/>
                <a:gd name="T3" fmla="*/ 48 h 195"/>
                <a:gd name="T4" fmla="*/ 67 w 77"/>
                <a:gd name="T5" fmla="*/ 31 h 195"/>
                <a:gd name="T6" fmla="*/ 62 w 77"/>
                <a:gd name="T7" fmla="*/ 14 h 195"/>
                <a:gd name="T8" fmla="*/ 57 w 77"/>
                <a:gd name="T9" fmla="*/ 4 h 195"/>
                <a:gd name="T10" fmla="*/ 46 w 77"/>
                <a:gd name="T11" fmla="*/ 0 h 195"/>
                <a:gd name="T12" fmla="*/ 46 w 77"/>
                <a:gd name="T13" fmla="*/ 0 h 195"/>
                <a:gd name="T14" fmla="*/ 36 w 77"/>
                <a:gd name="T15" fmla="*/ 2 h 195"/>
                <a:gd name="T16" fmla="*/ 27 w 77"/>
                <a:gd name="T17" fmla="*/ 9 h 195"/>
                <a:gd name="T18" fmla="*/ 18 w 77"/>
                <a:gd name="T19" fmla="*/ 23 h 195"/>
                <a:gd name="T20" fmla="*/ 14 w 77"/>
                <a:gd name="T21" fmla="*/ 35 h 195"/>
                <a:gd name="T22" fmla="*/ 14 w 77"/>
                <a:gd name="T23" fmla="*/ 52 h 195"/>
                <a:gd name="T24" fmla="*/ 14 w 77"/>
                <a:gd name="T25" fmla="*/ 52 h 195"/>
                <a:gd name="T26" fmla="*/ 12 w 77"/>
                <a:gd name="T27" fmla="*/ 65 h 195"/>
                <a:gd name="T28" fmla="*/ 11 w 77"/>
                <a:gd name="T29" fmla="*/ 80 h 195"/>
                <a:gd name="T30" fmla="*/ 8 w 77"/>
                <a:gd name="T31" fmla="*/ 90 h 195"/>
                <a:gd name="T32" fmla="*/ 6 w 77"/>
                <a:gd name="T33" fmla="*/ 101 h 195"/>
                <a:gd name="T34" fmla="*/ 2 w 77"/>
                <a:gd name="T35" fmla="*/ 111 h 195"/>
                <a:gd name="T36" fmla="*/ 2 w 77"/>
                <a:gd name="T37" fmla="*/ 111 h 195"/>
                <a:gd name="T38" fmla="*/ 2 w 77"/>
                <a:gd name="T39" fmla="*/ 117 h 195"/>
                <a:gd name="T40" fmla="*/ 2 w 77"/>
                <a:gd name="T41" fmla="*/ 124 h 195"/>
                <a:gd name="T42" fmla="*/ 0 w 77"/>
                <a:gd name="T43" fmla="*/ 132 h 195"/>
                <a:gd name="T44" fmla="*/ 0 w 77"/>
                <a:gd name="T45" fmla="*/ 143 h 195"/>
                <a:gd name="T46" fmla="*/ 2 w 77"/>
                <a:gd name="T47" fmla="*/ 152 h 195"/>
                <a:gd name="T48" fmla="*/ 2 w 77"/>
                <a:gd name="T49" fmla="*/ 162 h 195"/>
                <a:gd name="T50" fmla="*/ 6 w 77"/>
                <a:gd name="T51" fmla="*/ 170 h 195"/>
                <a:gd name="T52" fmla="*/ 8 w 77"/>
                <a:gd name="T53" fmla="*/ 179 h 195"/>
                <a:gd name="T54" fmla="*/ 12 w 77"/>
                <a:gd name="T55" fmla="*/ 185 h 195"/>
                <a:gd name="T56" fmla="*/ 16 w 77"/>
                <a:gd name="T57" fmla="*/ 189 h 195"/>
                <a:gd name="T58" fmla="*/ 16 w 77"/>
                <a:gd name="T59" fmla="*/ 189 h 195"/>
                <a:gd name="T60" fmla="*/ 29 w 77"/>
                <a:gd name="T61" fmla="*/ 194 h 195"/>
                <a:gd name="T62" fmla="*/ 41 w 77"/>
                <a:gd name="T63" fmla="*/ 191 h 195"/>
                <a:gd name="T64" fmla="*/ 55 w 77"/>
                <a:gd name="T65" fmla="*/ 185 h 195"/>
                <a:gd name="T66" fmla="*/ 64 w 77"/>
                <a:gd name="T67" fmla="*/ 177 h 195"/>
                <a:gd name="T68" fmla="*/ 69 w 77"/>
                <a:gd name="T69" fmla="*/ 164 h 195"/>
                <a:gd name="T70" fmla="*/ 69 w 77"/>
                <a:gd name="T71" fmla="*/ 164 h 195"/>
                <a:gd name="T72" fmla="*/ 71 w 77"/>
                <a:gd name="T73" fmla="*/ 155 h 195"/>
                <a:gd name="T74" fmla="*/ 71 w 77"/>
                <a:gd name="T75" fmla="*/ 145 h 195"/>
                <a:gd name="T76" fmla="*/ 71 w 77"/>
                <a:gd name="T77" fmla="*/ 134 h 195"/>
                <a:gd name="T78" fmla="*/ 73 w 77"/>
                <a:gd name="T79" fmla="*/ 122 h 195"/>
                <a:gd name="T80" fmla="*/ 73 w 77"/>
                <a:gd name="T81" fmla="*/ 109 h 195"/>
                <a:gd name="T82" fmla="*/ 76 w 77"/>
                <a:gd name="T83" fmla="*/ 97 h 195"/>
                <a:gd name="T84" fmla="*/ 76 w 77"/>
                <a:gd name="T85" fmla="*/ 85 h 195"/>
                <a:gd name="T86" fmla="*/ 76 w 77"/>
                <a:gd name="T87" fmla="*/ 76 h 195"/>
                <a:gd name="T88" fmla="*/ 73 w 77"/>
                <a:gd name="T89" fmla="*/ 67 h 195"/>
                <a:gd name="T90" fmla="*/ 73 w 77"/>
                <a:gd name="T91" fmla="*/ 60 h 195"/>
                <a:gd name="T92" fmla="*/ 73 w 77"/>
                <a:gd name="T93" fmla="*/ 60 h 1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7"/>
                <a:gd name="T142" fmla="*/ 0 h 195"/>
                <a:gd name="T143" fmla="*/ 77 w 77"/>
                <a:gd name="T144" fmla="*/ 195 h 19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7" h="195">
                  <a:moveTo>
                    <a:pt x="73" y="60"/>
                  </a:moveTo>
                  <a:lnTo>
                    <a:pt x="71" y="48"/>
                  </a:lnTo>
                  <a:lnTo>
                    <a:pt x="67" y="31"/>
                  </a:lnTo>
                  <a:lnTo>
                    <a:pt x="62" y="14"/>
                  </a:lnTo>
                  <a:lnTo>
                    <a:pt x="57" y="4"/>
                  </a:lnTo>
                  <a:lnTo>
                    <a:pt x="46" y="0"/>
                  </a:lnTo>
                  <a:lnTo>
                    <a:pt x="36" y="2"/>
                  </a:lnTo>
                  <a:lnTo>
                    <a:pt x="27" y="9"/>
                  </a:lnTo>
                  <a:lnTo>
                    <a:pt x="18" y="23"/>
                  </a:lnTo>
                  <a:lnTo>
                    <a:pt x="14" y="35"/>
                  </a:lnTo>
                  <a:lnTo>
                    <a:pt x="14" y="52"/>
                  </a:lnTo>
                  <a:lnTo>
                    <a:pt x="12" y="65"/>
                  </a:lnTo>
                  <a:lnTo>
                    <a:pt x="11" y="80"/>
                  </a:lnTo>
                  <a:lnTo>
                    <a:pt x="8" y="90"/>
                  </a:lnTo>
                  <a:lnTo>
                    <a:pt x="6" y="101"/>
                  </a:lnTo>
                  <a:lnTo>
                    <a:pt x="2" y="111"/>
                  </a:lnTo>
                  <a:lnTo>
                    <a:pt x="2" y="117"/>
                  </a:lnTo>
                  <a:lnTo>
                    <a:pt x="2" y="124"/>
                  </a:lnTo>
                  <a:lnTo>
                    <a:pt x="0" y="132"/>
                  </a:lnTo>
                  <a:lnTo>
                    <a:pt x="0" y="143"/>
                  </a:lnTo>
                  <a:lnTo>
                    <a:pt x="2" y="152"/>
                  </a:lnTo>
                  <a:lnTo>
                    <a:pt x="2" y="162"/>
                  </a:lnTo>
                  <a:lnTo>
                    <a:pt x="6" y="170"/>
                  </a:lnTo>
                  <a:lnTo>
                    <a:pt x="8" y="179"/>
                  </a:lnTo>
                  <a:lnTo>
                    <a:pt x="12" y="185"/>
                  </a:lnTo>
                  <a:lnTo>
                    <a:pt x="16" y="189"/>
                  </a:lnTo>
                  <a:lnTo>
                    <a:pt x="29" y="194"/>
                  </a:lnTo>
                  <a:lnTo>
                    <a:pt x="41" y="191"/>
                  </a:lnTo>
                  <a:lnTo>
                    <a:pt x="55" y="185"/>
                  </a:lnTo>
                  <a:lnTo>
                    <a:pt x="64" y="177"/>
                  </a:lnTo>
                  <a:lnTo>
                    <a:pt x="69" y="164"/>
                  </a:lnTo>
                  <a:lnTo>
                    <a:pt x="71" y="155"/>
                  </a:lnTo>
                  <a:lnTo>
                    <a:pt x="71" y="145"/>
                  </a:lnTo>
                  <a:lnTo>
                    <a:pt x="71" y="134"/>
                  </a:lnTo>
                  <a:lnTo>
                    <a:pt x="73" y="122"/>
                  </a:lnTo>
                  <a:lnTo>
                    <a:pt x="73" y="109"/>
                  </a:lnTo>
                  <a:lnTo>
                    <a:pt x="76" y="97"/>
                  </a:lnTo>
                  <a:lnTo>
                    <a:pt x="76" y="85"/>
                  </a:lnTo>
                  <a:lnTo>
                    <a:pt x="76" y="76"/>
                  </a:lnTo>
                  <a:lnTo>
                    <a:pt x="73" y="67"/>
                  </a:lnTo>
                  <a:lnTo>
                    <a:pt x="73" y="60"/>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42" name="Freeform 279"/>
            <p:cNvSpPr>
              <a:spLocks/>
            </p:cNvSpPr>
            <p:nvPr/>
          </p:nvSpPr>
          <p:spPr bwMode="auto">
            <a:xfrm>
              <a:off x="2828" y="2890"/>
              <a:ext cx="77" cy="195"/>
            </a:xfrm>
            <a:custGeom>
              <a:avLst/>
              <a:gdLst>
                <a:gd name="T0" fmla="*/ 73 w 77"/>
                <a:gd name="T1" fmla="*/ 60 h 195"/>
                <a:gd name="T2" fmla="*/ 71 w 77"/>
                <a:gd name="T3" fmla="*/ 48 h 195"/>
                <a:gd name="T4" fmla="*/ 67 w 77"/>
                <a:gd name="T5" fmla="*/ 31 h 195"/>
                <a:gd name="T6" fmla="*/ 62 w 77"/>
                <a:gd name="T7" fmla="*/ 14 h 195"/>
                <a:gd name="T8" fmla="*/ 57 w 77"/>
                <a:gd name="T9" fmla="*/ 4 h 195"/>
                <a:gd name="T10" fmla="*/ 46 w 77"/>
                <a:gd name="T11" fmla="*/ 0 h 195"/>
                <a:gd name="T12" fmla="*/ 46 w 77"/>
                <a:gd name="T13" fmla="*/ 0 h 195"/>
                <a:gd name="T14" fmla="*/ 36 w 77"/>
                <a:gd name="T15" fmla="*/ 2 h 195"/>
                <a:gd name="T16" fmla="*/ 27 w 77"/>
                <a:gd name="T17" fmla="*/ 9 h 195"/>
                <a:gd name="T18" fmla="*/ 18 w 77"/>
                <a:gd name="T19" fmla="*/ 23 h 195"/>
                <a:gd name="T20" fmla="*/ 14 w 77"/>
                <a:gd name="T21" fmla="*/ 35 h 195"/>
                <a:gd name="T22" fmla="*/ 14 w 77"/>
                <a:gd name="T23" fmla="*/ 52 h 195"/>
                <a:gd name="T24" fmla="*/ 14 w 77"/>
                <a:gd name="T25" fmla="*/ 52 h 195"/>
                <a:gd name="T26" fmla="*/ 12 w 77"/>
                <a:gd name="T27" fmla="*/ 65 h 195"/>
                <a:gd name="T28" fmla="*/ 11 w 77"/>
                <a:gd name="T29" fmla="*/ 80 h 195"/>
                <a:gd name="T30" fmla="*/ 8 w 77"/>
                <a:gd name="T31" fmla="*/ 90 h 195"/>
                <a:gd name="T32" fmla="*/ 6 w 77"/>
                <a:gd name="T33" fmla="*/ 101 h 195"/>
                <a:gd name="T34" fmla="*/ 2 w 77"/>
                <a:gd name="T35" fmla="*/ 111 h 195"/>
                <a:gd name="T36" fmla="*/ 2 w 77"/>
                <a:gd name="T37" fmla="*/ 111 h 195"/>
                <a:gd name="T38" fmla="*/ 2 w 77"/>
                <a:gd name="T39" fmla="*/ 117 h 195"/>
                <a:gd name="T40" fmla="*/ 2 w 77"/>
                <a:gd name="T41" fmla="*/ 124 h 195"/>
                <a:gd name="T42" fmla="*/ 0 w 77"/>
                <a:gd name="T43" fmla="*/ 132 h 195"/>
                <a:gd name="T44" fmla="*/ 0 w 77"/>
                <a:gd name="T45" fmla="*/ 143 h 195"/>
                <a:gd name="T46" fmla="*/ 2 w 77"/>
                <a:gd name="T47" fmla="*/ 152 h 195"/>
                <a:gd name="T48" fmla="*/ 2 w 77"/>
                <a:gd name="T49" fmla="*/ 162 h 195"/>
                <a:gd name="T50" fmla="*/ 6 w 77"/>
                <a:gd name="T51" fmla="*/ 170 h 195"/>
                <a:gd name="T52" fmla="*/ 8 w 77"/>
                <a:gd name="T53" fmla="*/ 179 h 195"/>
                <a:gd name="T54" fmla="*/ 12 w 77"/>
                <a:gd name="T55" fmla="*/ 185 h 195"/>
                <a:gd name="T56" fmla="*/ 16 w 77"/>
                <a:gd name="T57" fmla="*/ 189 h 195"/>
                <a:gd name="T58" fmla="*/ 16 w 77"/>
                <a:gd name="T59" fmla="*/ 189 h 195"/>
                <a:gd name="T60" fmla="*/ 29 w 77"/>
                <a:gd name="T61" fmla="*/ 194 h 195"/>
                <a:gd name="T62" fmla="*/ 41 w 77"/>
                <a:gd name="T63" fmla="*/ 191 h 195"/>
                <a:gd name="T64" fmla="*/ 55 w 77"/>
                <a:gd name="T65" fmla="*/ 185 h 195"/>
                <a:gd name="T66" fmla="*/ 64 w 77"/>
                <a:gd name="T67" fmla="*/ 177 h 195"/>
                <a:gd name="T68" fmla="*/ 69 w 77"/>
                <a:gd name="T69" fmla="*/ 164 h 195"/>
                <a:gd name="T70" fmla="*/ 69 w 77"/>
                <a:gd name="T71" fmla="*/ 164 h 195"/>
                <a:gd name="T72" fmla="*/ 71 w 77"/>
                <a:gd name="T73" fmla="*/ 155 h 195"/>
                <a:gd name="T74" fmla="*/ 71 w 77"/>
                <a:gd name="T75" fmla="*/ 145 h 195"/>
                <a:gd name="T76" fmla="*/ 71 w 77"/>
                <a:gd name="T77" fmla="*/ 134 h 195"/>
                <a:gd name="T78" fmla="*/ 73 w 77"/>
                <a:gd name="T79" fmla="*/ 122 h 195"/>
                <a:gd name="T80" fmla="*/ 73 w 77"/>
                <a:gd name="T81" fmla="*/ 109 h 195"/>
                <a:gd name="T82" fmla="*/ 76 w 77"/>
                <a:gd name="T83" fmla="*/ 97 h 195"/>
                <a:gd name="T84" fmla="*/ 76 w 77"/>
                <a:gd name="T85" fmla="*/ 85 h 195"/>
                <a:gd name="T86" fmla="*/ 76 w 77"/>
                <a:gd name="T87" fmla="*/ 76 h 195"/>
                <a:gd name="T88" fmla="*/ 73 w 77"/>
                <a:gd name="T89" fmla="*/ 67 h 195"/>
                <a:gd name="T90" fmla="*/ 73 w 77"/>
                <a:gd name="T91" fmla="*/ 60 h 195"/>
                <a:gd name="T92" fmla="*/ 73 w 77"/>
                <a:gd name="T93" fmla="*/ 60 h 1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7"/>
                <a:gd name="T142" fmla="*/ 0 h 195"/>
                <a:gd name="T143" fmla="*/ 77 w 77"/>
                <a:gd name="T144" fmla="*/ 195 h 19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7" h="195">
                  <a:moveTo>
                    <a:pt x="73" y="60"/>
                  </a:moveTo>
                  <a:lnTo>
                    <a:pt x="71" y="48"/>
                  </a:lnTo>
                  <a:lnTo>
                    <a:pt x="67" y="31"/>
                  </a:lnTo>
                  <a:lnTo>
                    <a:pt x="62" y="14"/>
                  </a:lnTo>
                  <a:lnTo>
                    <a:pt x="57" y="4"/>
                  </a:lnTo>
                  <a:lnTo>
                    <a:pt x="46" y="0"/>
                  </a:lnTo>
                  <a:lnTo>
                    <a:pt x="36" y="2"/>
                  </a:lnTo>
                  <a:lnTo>
                    <a:pt x="27" y="9"/>
                  </a:lnTo>
                  <a:lnTo>
                    <a:pt x="18" y="23"/>
                  </a:lnTo>
                  <a:lnTo>
                    <a:pt x="14" y="35"/>
                  </a:lnTo>
                  <a:lnTo>
                    <a:pt x="14" y="52"/>
                  </a:lnTo>
                  <a:lnTo>
                    <a:pt x="12" y="65"/>
                  </a:lnTo>
                  <a:lnTo>
                    <a:pt x="11" y="80"/>
                  </a:lnTo>
                  <a:lnTo>
                    <a:pt x="8" y="90"/>
                  </a:lnTo>
                  <a:lnTo>
                    <a:pt x="6" y="101"/>
                  </a:lnTo>
                  <a:lnTo>
                    <a:pt x="2" y="111"/>
                  </a:lnTo>
                  <a:lnTo>
                    <a:pt x="2" y="117"/>
                  </a:lnTo>
                  <a:lnTo>
                    <a:pt x="2" y="124"/>
                  </a:lnTo>
                  <a:lnTo>
                    <a:pt x="0" y="132"/>
                  </a:lnTo>
                  <a:lnTo>
                    <a:pt x="0" y="143"/>
                  </a:lnTo>
                  <a:lnTo>
                    <a:pt x="2" y="152"/>
                  </a:lnTo>
                  <a:lnTo>
                    <a:pt x="2" y="162"/>
                  </a:lnTo>
                  <a:lnTo>
                    <a:pt x="6" y="170"/>
                  </a:lnTo>
                  <a:lnTo>
                    <a:pt x="8" y="179"/>
                  </a:lnTo>
                  <a:lnTo>
                    <a:pt x="12" y="185"/>
                  </a:lnTo>
                  <a:lnTo>
                    <a:pt x="16" y="189"/>
                  </a:lnTo>
                  <a:lnTo>
                    <a:pt x="29" y="194"/>
                  </a:lnTo>
                  <a:lnTo>
                    <a:pt x="41" y="191"/>
                  </a:lnTo>
                  <a:lnTo>
                    <a:pt x="55" y="185"/>
                  </a:lnTo>
                  <a:lnTo>
                    <a:pt x="64" y="177"/>
                  </a:lnTo>
                  <a:lnTo>
                    <a:pt x="69" y="164"/>
                  </a:lnTo>
                  <a:lnTo>
                    <a:pt x="71" y="155"/>
                  </a:lnTo>
                  <a:lnTo>
                    <a:pt x="71" y="145"/>
                  </a:lnTo>
                  <a:lnTo>
                    <a:pt x="71" y="134"/>
                  </a:lnTo>
                  <a:lnTo>
                    <a:pt x="73" y="122"/>
                  </a:lnTo>
                  <a:lnTo>
                    <a:pt x="73" y="109"/>
                  </a:lnTo>
                  <a:lnTo>
                    <a:pt x="76" y="97"/>
                  </a:lnTo>
                  <a:lnTo>
                    <a:pt x="76" y="85"/>
                  </a:lnTo>
                  <a:lnTo>
                    <a:pt x="76" y="76"/>
                  </a:lnTo>
                  <a:lnTo>
                    <a:pt x="73" y="67"/>
                  </a:lnTo>
                  <a:lnTo>
                    <a:pt x="73" y="60"/>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43" name="Freeform 280"/>
            <p:cNvSpPr>
              <a:spLocks/>
            </p:cNvSpPr>
            <p:nvPr/>
          </p:nvSpPr>
          <p:spPr bwMode="auto">
            <a:xfrm>
              <a:off x="2729" y="2918"/>
              <a:ext cx="100" cy="110"/>
            </a:xfrm>
            <a:custGeom>
              <a:avLst/>
              <a:gdLst>
                <a:gd name="T0" fmla="*/ 99 w 100"/>
                <a:gd name="T1" fmla="*/ 56 h 110"/>
                <a:gd name="T2" fmla="*/ 90 w 100"/>
                <a:gd name="T3" fmla="*/ 50 h 110"/>
                <a:gd name="T4" fmla="*/ 78 w 100"/>
                <a:gd name="T5" fmla="*/ 37 h 110"/>
                <a:gd name="T6" fmla="*/ 64 w 100"/>
                <a:gd name="T7" fmla="*/ 27 h 110"/>
                <a:gd name="T8" fmla="*/ 52 w 100"/>
                <a:gd name="T9" fmla="*/ 16 h 110"/>
                <a:gd name="T10" fmla="*/ 44 w 100"/>
                <a:gd name="T11" fmla="*/ 5 h 110"/>
                <a:gd name="T12" fmla="*/ 44 w 100"/>
                <a:gd name="T13" fmla="*/ 5 h 110"/>
                <a:gd name="T14" fmla="*/ 33 w 100"/>
                <a:gd name="T15" fmla="*/ 0 h 110"/>
                <a:gd name="T16" fmla="*/ 23 w 100"/>
                <a:gd name="T17" fmla="*/ 0 h 110"/>
                <a:gd name="T18" fmla="*/ 9 w 100"/>
                <a:gd name="T19" fmla="*/ 4 h 110"/>
                <a:gd name="T20" fmla="*/ 4 w 100"/>
                <a:gd name="T21" fmla="*/ 12 h 110"/>
                <a:gd name="T22" fmla="*/ 2 w 100"/>
                <a:gd name="T23" fmla="*/ 25 h 110"/>
                <a:gd name="T24" fmla="*/ 2 w 100"/>
                <a:gd name="T25" fmla="*/ 25 h 110"/>
                <a:gd name="T26" fmla="*/ 4 w 100"/>
                <a:gd name="T27" fmla="*/ 35 h 110"/>
                <a:gd name="T28" fmla="*/ 6 w 100"/>
                <a:gd name="T29" fmla="*/ 46 h 110"/>
                <a:gd name="T30" fmla="*/ 6 w 100"/>
                <a:gd name="T31" fmla="*/ 55 h 110"/>
                <a:gd name="T32" fmla="*/ 6 w 100"/>
                <a:gd name="T33" fmla="*/ 62 h 110"/>
                <a:gd name="T34" fmla="*/ 2 w 100"/>
                <a:gd name="T35" fmla="*/ 69 h 110"/>
                <a:gd name="T36" fmla="*/ 2 w 100"/>
                <a:gd name="T37" fmla="*/ 69 h 110"/>
                <a:gd name="T38" fmla="*/ 0 w 100"/>
                <a:gd name="T39" fmla="*/ 78 h 110"/>
                <a:gd name="T40" fmla="*/ 0 w 100"/>
                <a:gd name="T41" fmla="*/ 85 h 110"/>
                <a:gd name="T42" fmla="*/ 4 w 100"/>
                <a:gd name="T43" fmla="*/ 96 h 110"/>
                <a:gd name="T44" fmla="*/ 9 w 100"/>
                <a:gd name="T45" fmla="*/ 104 h 110"/>
                <a:gd name="T46" fmla="*/ 18 w 100"/>
                <a:gd name="T47" fmla="*/ 109 h 110"/>
                <a:gd name="T48" fmla="*/ 18 w 100"/>
                <a:gd name="T49" fmla="*/ 109 h 110"/>
                <a:gd name="T50" fmla="*/ 27 w 100"/>
                <a:gd name="T51" fmla="*/ 109 h 110"/>
                <a:gd name="T52" fmla="*/ 39 w 100"/>
                <a:gd name="T53" fmla="*/ 106 h 110"/>
                <a:gd name="T54" fmla="*/ 50 w 100"/>
                <a:gd name="T55" fmla="*/ 101 h 110"/>
                <a:gd name="T56" fmla="*/ 58 w 100"/>
                <a:gd name="T57" fmla="*/ 94 h 110"/>
                <a:gd name="T58" fmla="*/ 64 w 100"/>
                <a:gd name="T59" fmla="*/ 88 h 110"/>
                <a:gd name="T60" fmla="*/ 64 w 100"/>
                <a:gd name="T61" fmla="*/ 88 h 110"/>
                <a:gd name="T62" fmla="*/ 71 w 100"/>
                <a:gd name="T63" fmla="*/ 79 h 110"/>
                <a:gd name="T64" fmla="*/ 82 w 100"/>
                <a:gd name="T65" fmla="*/ 73 h 110"/>
                <a:gd name="T66" fmla="*/ 90 w 100"/>
                <a:gd name="T67" fmla="*/ 64 h 110"/>
                <a:gd name="T68" fmla="*/ 96 w 100"/>
                <a:gd name="T69" fmla="*/ 58 h 110"/>
                <a:gd name="T70" fmla="*/ 99 w 100"/>
                <a:gd name="T71" fmla="*/ 56 h 110"/>
                <a:gd name="T72" fmla="*/ 99 w 100"/>
                <a:gd name="T73" fmla="*/ 56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
                <a:gd name="T112" fmla="*/ 0 h 110"/>
                <a:gd name="T113" fmla="*/ 100 w 100"/>
                <a:gd name="T114" fmla="*/ 110 h 1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 h="110">
                  <a:moveTo>
                    <a:pt x="99" y="56"/>
                  </a:moveTo>
                  <a:lnTo>
                    <a:pt x="90" y="50"/>
                  </a:lnTo>
                  <a:lnTo>
                    <a:pt x="78" y="37"/>
                  </a:lnTo>
                  <a:lnTo>
                    <a:pt x="64" y="27"/>
                  </a:lnTo>
                  <a:lnTo>
                    <a:pt x="52" y="16"/>
                  </a:lnTo>
                  <a:lnTo>
                    <a:pt x="44" y="5"/>
                  </a:lnTo>
                  <a:lnTo>
                    <a:pt x="33" y="0"/>
                  </a:lnTo>
                  <a:lnTo>
                    <a:pt x="23" y="0"/>
                  </a:lnTo>
                  <a:lnTo>
                    <a:pt x="9" y="4"/>
                  </a:lnTo>
                  <a:lnTo>
                    <a:pt x="4" y="12"/>
                  </a:lnTo>
                  <a:lnTo>
                    <a:pt x="2" y="25"/>
                  </a:lnTo>
                  <a:lnTo>
                    <a:pt x="4" y="35"/>
                  </a:lnTo>
                  <a:lnTo>
                    <a:pt x="6" y="46"/>
                  </a:lnTo>
                  <a:lnTo>
                    <a:pt x="6" y="55"/>
                  </a:lnTo>
                  <a:lnTo>
                    <a:pt x="6" y="62"/>
                  </a:lnTo>
                  <a:lnTo>
                    <a:pt x="2" y="69"/>
                  </a:lnTo>
                  <a:lnTo>
                    <a:pt x="0" y="78"/>
                  </a:lnTo>
                  <a:lnTo>
                    <a:pt x="0" y="85"/>
                  </a:lnTo>
                  <a:lnTo>
                    <a:pt x="4" y="96"/>
                  </a:lnTo>
                  <a:lnTo>
                    <a:pt x="9" y="104"/>
                  </a:lnTo>
                  <a:lnTo>
                    <a:pt x="18" y="109"/>
                  </a:lnTo>
                  <a:lnTo>
                    <a:pt x="27" y="109"/>
                  </a:lnTo>
                  <a:lnTo>
                    <a:pt x="39" y="106"/>
                  </a:lnTo>
                  <a:lnTo>
                    <a:pt x="50" y="101"/>
                  </a:lnTo>
                  <a:lnTo>
                    <a:pt x="58" y="94"/>
                  </a:lnTo>
                  <a:lnTo>
                    <a:pt x="64" y="88"/>
                  </a:lnTo>
                  <a:lnTo>
                    <a:pt x="71" y="79"/>
                  </a:lnTo>
                  <a:lnTo>
                    <a:pt x="82" y="73"/>
                  </a:lnTo>
                  <a:lnTo>
                    <a:pt x="90" y="64"/>
                  </a:lnTo>
                  <a:lnTo>
                    <a:pt x="96" y="58"/>
                  </a:lnTo>
                  <a:lnTo>
                    <a:pt x="99" y="56"/>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44" name="Freeform 281"/>
            <p:cNvSpPr>
              <a:spLocks/>
            </p:cNvSpPr>
            <p:nvPr/>
          </p:nvSpPr>
          <p:spPr bwMode="auto">
            <a:xfrm>
              <a:off x="2729" y="2918"/>
              <a:ext cx="100" cy="110"/>
            </a:xfrm>
            <a:custGeom>
              <a:avLst/>
              <a:gdLst>
                <a:gd name="T0" fmla="*/ 99 w 100"/>
                <a:gd name="T1" fmla="*/ 56 h 110"/>
                <a:gd name="T2" fmla="*/ 90 w 100"/>
                <a:gd name="T3" fmla="*/ 50 h 110"/>
                <a:gd name="T4" fmla="*/ 78 w 100"/>
                <a:gd name="T5" fmla="*/ 37 h 110"/>
                <a:gd name="T6" fmla="*/ 64 w 100"/>
                <a:gd name="T7" fmla="*/ 27 h 110"/>
                <a:gd name="T8" fmla="*/ 52 w 100"/>
                <a:gd name="T9" fmla="*/ 16 h 110"/>
                <a:gd name="T10" fmla="*/ 44 w 100"/>
                <a:gd name="T11" fmla="*/ 5 h 110"/>
                <a:gd name="T12" fmla="*/ 44 w 100"/>
                <a:gd name="T13" fmla="*/ 5 h 110"/>
                <a:gd name="T14" fmla="*/ 33 w 100"/>
                <a:gd name="T15" fmla="*/ 0 h 110"/>
                <a:gd name="T16" fmla="*/ 23 w 100"/>
                <a:gd name="T17" fmla="*/ 0 h 110"/>
                <a:gd name="T18" fmla="*/ 9 w 100"/>
                <a:gd name="T19" fmla="*/ 4 h 110"/>
                <a:gd name="T20" fmla="*/ 4 w 100"/>
                <a:gd name="T21" fmla="*/ 12 h 110"/>
                <a:gd name="T22" fmla="*/ 2 w 100"/>
                <a:gd name="T23" fmla="*/ 25 h 110"/>
                <a:gd name="T24" fmla="*/ 2 w 100"/>
                <a:gd name="T25" fmla="*/ 25 h 110"/>
                <a:gd name="T26" fmla="*/ 4 w 100"/>
                <a:gd name="T27" fmla="*/ 35 h 110"/>
                <a:gd name="T28" fmla="*/ 6 w 100"/>
                <a:gd name="T29" fmla="*/ 46 h 110"/>
                <a:gd name="T30" fmla="*/ 6 w 100"/>
                <a:gd name="T31" fmla="*/ 55 h 110"/>
                <a:gd name="T32" fmla="*/ 6 w 100"/>
                <a:gd name="T33" fmla="*/ 62 h 110"/>
                <a:gd name="T34" fmla="*/ 2 w 100"/>
                <a:gd name="T35" fmla="*/ 69 h 110"/>
                <a:gd name="T36" fmla="*/ 2 w 100"/>
                <a:gd name="T37" fmla="*/ 69 h 110"/>
                <a:gd name="T38" fmla="*/ 0 w 100"/>
                <a:gd name="T39" fmla="*/ 78 h 110"/>
                <a:gd name="T40" fmla="*/ 0 w 100"/>
                <a:gd name="T41" fmla="*/ 85 h 110"/>
                <a:gd name="T42" fmla="*/ 4 w 100"/>
                <a:gd name="T43" fmla="*/ 96 h 110"/>
                <a:gd name="T44" fmla="*/ 9 w 100"/>
                <a:gd name="T45" fmla="*/ 104 h 110"/>
                <a:gd name="T46" fmla="*/ 18 w 100"/>
                <a:gd name="T47" fmla="*/ 109 h 110"/>
                <a:gd name="T48" fmla="*/ 18 w 100"/>
                <a:gd name="T49" fmla="*/ 109 h 110"/>
                <a:gd name="T50" fmla="*/ 27 w 100"/>
                <a:gd name="T51" fmla="*/ 109 h 110"/>
                <a:gd name="T52" fmla="*/ 39 w 100"/>
                <a:gd name="T53" fmla="*/ 106 h 110"/>
                <a:gd name="T54" fmla="*/ 50 w 100"/>
                <a:gd name="T55" fmla="*/ 101 h 110"/>
                <a:gd name="T56" fmla="*/ 58 w 100"/>
                <a:gd name="T57" fmla="*/ 94 h 110"/>
                <a:gd name="T58" fmla="*/ 64 w 100"/>
                <a:gd name="T59" fmla="*/ 88 h 110"/>
                <a:gd name="T60" fmla="*/ 64 w 100"/>
                <a:gd name="T61" fmla="*/ 88 h 110"/>
                <a:gd name="T62" fmla="*/ 71 w 100"/>
                <a:gd name="T63" fmla="*/ 79 h 110"/>
                <a:gd name="T64" fmla="*/ 82 w 100"/>
                <a:gd name="T65" fmla="*/ 73 h 110"/>
                <a:gd name="T66" fmla="*/ 90 w 100"/>
                <a:gd name="T67" fmla="*/ 64 h 110"/>
                <a:gd name="T68" fmla="*/ 96 w 100"/>
                <a:gd name="T69" fmla="*/ 58 h 110"/>
                <a:gd name="T70" fmla="*/ 99 w 100"/>
                <a:gd name="T71" fmla="*/ 56 h 110"/>
                <a:gd name="T72" fmla="*/ 99 w 100"/>
                <a:gd name="T73" fmla="*/ 56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
                <a:gd name="T112" fmla="*/ 0 h 110"/>
                <a:gd name="T113" fmla="*/ 100 w 100"/>
                <a:gd name="T114" fmla="*/ 110 h 1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 h="110">
                  <a:moveTo>
                    <a:pt x="99" y="56"/>
                  </a:moveTo>
                  <a:lnTo>
                    <a:pt x="90" y="50"/>
                  </a:lnTo>
                  <a:lnTo>
                    <a:pt x="78" y="37"/>
                  </a:lnTo>
                  <a:lnTo>
                    <a:pt x="64" y="27"/>
                  </a:lnTo>
                  <a:lnTo>
                    <a:pt x="52" y="16"/>
                  </a:lnTo>
                  <a:lnTo>
                    <a:pt x="44" y="5"/>
                  </a:lnTo>
                  <a:lnTo>
                    <a:pt x="33" y="0"/>
                  </a:lnTo>
                  <a:lnTo>
                    <a:pt x="23" y="0"/>
                  </a:lnTo>
                  <a:lnTo>
                    <a:pt x="9" y="4"/>
                  </a:lnTo>
                  <a:lnTo>
                    <a:pt x="4" y="12"/>
                  </a:lnTo>
                  <a:lnTo>
                    <a:pt x="2" y="25"/>
                  </a:lnTo>
                  <a:lnTo>
                    <a:pt x="4" y="35"/>
                  </a:lnTo>
                  <a:lnTo>
                    <a:pt x="6" y="46"/>
                  </a:lnTo>
                  <a:lnTo>
                    <a:pt x="6" y="55"/>
                  </a:lnTo>
                  <a:lnTo>
                    <a:pt x="6" y="62"/>
                  </a:lnTo>
                  <a:lnTo>
                    <a:pt x="2" y="69"/>
                  </a:lnTo>
                  <a:lnTo>
                    <a:pt x="0" y="78"/>
                  </a:lnTo>
                  <a:lnTo>
                    <a:pt x="0" y="85"/>
                  </a:lnTo>
                  <a:lnTo>
                    <a:pt x="4" y="96"/>
                  </a:lnTo>
                  <a:lnTo>
                    <a:pt x="9" y="104"/>
                  </a:lnTo>
                  <a:lnTo>
                    <a:pt x="18" y="109"/>
                  </a:lnTo>
                  <a:lnTo>
                    <a:pt x="27" y="109"/>
                  </a:lnTo>
                  <a:lnTo>
                    <a:pt x="39" y="106"/>
                  </a:lnTo>
                  <a:lnTo>
                    <a:pt x="50" y="101"/>
                  </a:lnTo>
                  <a:lnTo>
                    <a:pt x="58" y="94"/>
                  </a:lnTo>
                  <a:lnTo>
                    <a:pt x="64" y="88"/>
                  </a:lnTo>
                  <a:lnTo>
                    <a:pt x="71" y="79"/>
                  </a:lnTo>
                  <a:lnTo>
                    <a:pt x="82" y="73"/>
                  </a:lnTo>
                  <a:lnTo>
                    <a:pt x="90" y="64"/>
                  </a:lnTo>
                  <a:lnTo>
                    <a:pt x="96" y="58"/>
                  </a:lnTo>
                  <a:lnTo>
                    <a:pt x="99" y="56"/>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45" name="Freeform 282"/>
            <p:cNvSpPr>
              <a:spLocks/>
            </p:cNvSpPr>
            <p:nvPr/>
          </p:nvSpPr>
          <p:spPr bwMode="auto">
            <a:xfrm>
              <a:off x="2391" y="2814"/>
              <a:ext cx="56" cy="56"/>
            </a:xfrm>
            <a:custGeom>
              <a:avLst/>
              <a:gdLst>
                <a:gd name="T0" fmla="*/ 27 w 56"/>
                <a:gd name="T1" fmla="*/ 55 h 56"/>
                <a:gd name="T2" fmla="*/ 36 w 56"/>
                <a:gd name="T3" fmla="*/ 52 h 56"/>
                <a:gd name="T4" fmla="*/ 44 w 56"/>
                <a:gd name="T5" fmla="*/ 48 h 56"/>
                <a:gd name="T6" fmla="*/ 50 w 56"/>
                <a:gd name="T7" fmla="*/ 41 h 56"/>
                <a:gd name="T8" fmla="*/ 52 w 56"/>
                <a:gd name="T9" fmla="*/ 35 h 56"/>
                <a:gd name="T10" fmla="*/ 55 w 56"/>
                <a:gd name="T11" fmla="*/ 27 h 56"/>
                <a:gd name="T12" fmla="*/ 55 w 56"/>
                <a:gd name="T13" fmla="*/ 27 h 56"/>
                <a:gd name="T14" fmla="*/ 52 w 56"/>
                <a:gd name="T15" fmla="*/ 18 h 56"/>
                <a:gd name="T16" fmla="*/ 50 w 56"/>
                <a:gd name="T17" fmla="*/ 11 h 56"/>
                <a:gd name="T18" fmla="*/ 44 w 56"/>
                <a:gd name="T19" fmla="*/ 4 h 56"/>
                <a:gd name="T20" fmla="*/ 36 w 56"/>
                <a:gd name="T21" fmla="*/ 0 h 56"/>
                <a:gd name="T22" fmla="*/ 27 w 56"/>
                <a:gd name="T23" fmla="*/ 0 h 56"/>
                <a:gd name="T24" fmla="*/ 27 w 56"/>
                <a:gd name="T25" fmla="*/ 0 h 56"/>
                <a:gd name="T26" fmla="*/ 18 w 56"/>
                <a:gd name="T27" fmla="*/ 0 h 56"/>
                <a:gd name="T28" fmla="*/ 11 w 56"/>
                <a:gd name="T29" fmla="*/ 4 h 56"/>
                <a:gd name="T30" fmla="*/ 4 w 56"/>
                <a:gd name="T31" fmla="*/ 11 h 56"/>
                <a:gd name="T32" fmla="*/ 0 w 56"/>
                <a:gd name="T33" fmla="*/ 18 h 56"/>
                <a:gd name="T34" fmla="*/ 0 w 56"/>
                <a:gd name="T35" fmla="*/ 27 h 56"/>
                <a:gd name="T36" fmla="*/ 0 w 56"/>
                <a:gd name="T37" fmla="*/ 27 h 56"/>
                <a:gd name="T38" fmla="*/ 0 w 56"/>
                <a:gd name="T39" fmla="*/ 35 h 56"/>
                <a:gd name="T40" fmla="*/ 4 w 56"/>
                <a:gd name="T41" fmla="*/ 41 h 56"/>
                <a:gd name="T42" fmla="*/ 11 w 56"/>
                <a:gd name="T43" fmla="*/ 48 h 56"/>
                <a:gd name="T44" fmla="*/ 18 w 56"/>
                <a:gd name="T45" fmla="*/ 52 h 56"/>
                <a:gd name="T46" fmla="*/ 27 w 56"/>
                <a:gd name="T47" fmla="*/ 55 h 56"/>
                <a:gd name="T48" fmla="*/ 27 w 56"/>
                <a:gd name="T49" fmla="*/ 55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
                <a:gd name="T76" fmla="*/ 0 h 56"/>
                <a:gd name="T77" fmla="*/ 56 w 56"/>
                <a:gd name="T78" fmla="*/ 56 h 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 h="56">
                  <a:moveTo>
                    <a:pt x="27" y="55"/>
                  </a:moveTo>
                  <a:lnTo>
                    <a:pt x="36" y="52"/>
                  </a:lnTo>
                  <a:lnTo>
                    <a:pt x="44" y="48"/>
                  </a:lnTo>
                  <a:lnTo>
                    <a:pt x="50" y="41"/>
                  </a:lnTo>
                  <a:lnTo>
                    <a:pt x="52" y="35"/>
                  </a:lnTo>
                  <a:lnTo>
                    <a:pt x="55" y="27"/>
                  </a:lnTo>
                  <a:lnTo>
                    <a:pt x="52" y="18"/>
                  </a:lnTo>
                  <a:lnTo>
                    <a:pt x="50" y="11"/>
                  </a:lnTo>
                  <a:lnTo>
                    <a:pt x="44" y="4"/>
                  </a:lnTo>
                  <a:lnTo>
                    <a:pt x="36" y="0"/>
                  </a:lnTo>
                  <a:lnTo>
                    <a:pt x="27" y="0"/>
                  </a:lnTo>
                  <a:lnTo>
                    <a:pt x="18" y="0"/>
                  </a:lnTo>
                  <a:lnTo>
                    <a:pt x="11" y="4"/>
                  </a:lnTo>
                  <a:lnTo>
                    <a:pt x="4" y="11"/>
                  </a:lnTo>
                  <a:lnTo>
                    <a:pt x="0" y="18"/>
                  </a:lnTo>
                  <a:lnTo>
                    <a:pt x="0" y="27"/>
                  </a:lnTo>
                  <a:lnTo>
                    <a:pt x="0" y="35"/>
                  </a:lnTo>
                  <a:lnTo>
                    <a:pt x="4" y="41"/>
                  </a:lnTo>
                  <a:lnTo>
                    <a:pt x="11" y="48"/>
                  </a:lnTo>
                  <a:lnTo>
                    <a:pt x="18" y="52"/>
                  </a:lnTo>
                  <a:lnTo>
                    <a:pt x="27" y="55"/>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46" name="Freeform 283"/>
            <p:cNvSpPr>
              <a:spLocks/>
            </p:cNvSpPr>
            <p:nvPr/>
          </p:nvSpPr>
          <p:spPr bwMode="auto">
            <a:xfrm>
              <a:off x="2391" y="2814"/>
              <a:ext cx="56" cy="56"/>
            </a:xfrm>
            <a:custGeom>
              <a:avLst/>
              <a:gdLst>
                <a:gd name="T0" fmla="*/ 27 w 56"/>
                <a:gd name="T1" fmla="*/ 55 h 56"/>
                <a:gd name="T2" fmla="*/ 36 w 56"/>
                <a:gd name="T3" fmla="*/ 52 h 56"/>
                <a:gd name="T4" fmla="*/ 44 w 56"/>
                <a:gd name="T5" fmla="*/ 48 h 56"/>
                <a:gd name="T6" fmla="*/ 50 w 56"/>
                <a:gd name="T7" fmla="*/ 41 h 56"/>
                <a:gd name="T8" fmla="*/ 52 w 56"/>
                <a:gd name="T9" fmla="*/ 35 h 56"/>
                <a:gd name="T10" fmla="*/ 55 w 56"/>
                <a:gd name="T11" fmla="*/ 27 h 56"/>
                <a:gd name="T12" fmla="*/ 55 w 56"/>
                <a:gd name="T13" fmla="*/ 27 h 56"/>
                <a:gd name="T14" fmla="*/ 52 w 56"/>
                <a:gd name="T15" fmla="*/ 18 h 56"/>
                <a:gd name="T16" fmla="*/ 50 w 56"/>
                <a:gd name="T17" fmla="*/ 11 h 56"/>
                <a:gd name="T18" fmla="*/ 44 w 56"/>
                <a:gd name="T19" fmla="*/ 4 h 56"/>
                <a:gd name="T20" fmla="*/ 36 w 56"/>
                <a:gd name="T21" fmla="*/ 0 h 56"/>
                <a:gd name="T22" fmla="*/ 27 w 56"/>
                <a:gd name="T23" fmla="*/ 0 h 56"/>
                <a:gd name="T24" fmla="*/ 27 w 56"/>
                <a:gd name="T25" fmla="*/ 0 h 56"/>
                <a:gd name="T26" fmla="*/ 18 w 56"/>
                <a:gd name="T27" fmla="*/ 0 h 56"/>
                <a:gd name="T28" fmla="*/ 11 w 56"/>
                <a:gd name="T29" fmla="*/ 4 h 56"/>
                <a:gd name="T30" fmla="*/ 4 w 56"/>
                <a:gd name="T31" fmla="*/ 11 h 56"/>
                <a:gd name="T32" fmla="*/ 0 w 56"/>
                <a:gd name="T33" fmla="*/ 18 h 56"/>
                <a:gd name="T34" fmla="*/ 0 w 56"/>
                <a:gd name="T35" fmla="*/ 27 h 56"/>
                <a:gd name="T36" fmla="*/ 0 w 56"/>
                <a:gd name="T37" fmla="*/ 27 h 56"/>
                <a:gd name="T38" fmla="*/ 0 w 56"/>
                <a:gd name="T39" fmla="*/ 35 h 56"/>
                <a:gd name="T40" fmla="*/ 4 w 56"/>
                <a:gd name="T41" fmla="*/ 41 h 56"/>
                <a:gd name="T42" fmla="*/ 11 w 56"/>
                <a:gd name="T43" fmla="*/ 48 h 56"/>
                <a:gd name="T44" fmla="*/ 18 w 56"/>
                <a:gd name="T45" fmla="*/ 52 h 56"/>
                <a:gd name="T46" fmla="*/ 27 w 56"/>
                <a:gd name="T47" fmla="*/ 55 h 56"/>
                <a:gd name="T48" fmla="*/ 27 w 56"/>
                <a:gd name="T49" fmla="*/ 55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
                <a:gd name="T76" fmla="*/ 0 h 56"/>
                <a:gd name="T77" fmla="*/ 56 w 56"/>
                <a:gd name="T78" fmla="*/ 56 h 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 h="56">
                  <a:moveTo>
                    <a:pt x="27" y="55"/>
                  </a:moveTo>
                  <a:lnTo>
                    <a:pt x="36" y="52"/>
                  </a:lnTo>
                  <a:lnTo>
                    <a:pt x="44" y="48"/>
                  </a:lnTo>
                  <a:lnTo>
                    <a:pt x="50" y="41"/>
                  </a:lnTo>
                  <a:lnTo>
                    <a:pt x="52" y="35"/>
                  </a:lnTo>
                  <a:lnTo>
                    <a:pt x="55" y="27"/>
                  </a:lnTo>
                  <a:lnTo>
                    <a:pt x="52" y="18"/>
                  </a:lnTo>
                  <a:lnTo>
                    <a:pt x="50" y="11"/>
                  </a:lnTo>
                  <a:lnTo>
                    <a:pt x="44" y="4"/>
                  </a:lnTo>
                  <a:lnTo>
                    <a:pt x="36" y="0"/>
                  </a:lnTo>
                  <a:lnTo>
                    <a:pt x="27" y="0"/>
                  </a:lnTo>
                  <a:lnTo>
                    <a:pt x="18" y="0"/>
                  </a:lnTo>
                  <a:lnTo>
                    <a:pt x="11" y="4"/>
                  </a:lnTo>
                  <a:lnTo>
                    <a:pt x="4" y="11"/>
                  </a:lnTo>
                  <a:lnTo>
                    <a:pt x="0" y="18"/>
                  </a:lnTo>
                  <a:lnTo>
                    <a:pt x="0" y="27"/>
                  </a:lnTo>
                  <a:lnTo>
                    <a:pt x="0" y="35"/>
                  </a:lnTo>
                  <a:lnTo>
                    <a:pt x="4" y="41"/>
                  </a:lnTo>
                  <a:lnTo>
                    <a:pt x="11" y="48"/>
                  </a:lnTo>
                  <a:lnTo>
                    <a:pt x="18" y="52"/>
                  </a:lnTo>
                  <a:lnTo>
                    <a:pt x="27" y="55"/>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47" name="Freeform 284"/>
            <p:cNvSpPr>
              <a:spLocks/>
            </p:cNvSpPr>
            <p:nvPr/>
          </p:nvSpPr>
          <p:spPr bwMode="auto">
            <a:xfrm>
              <a:off x="2474" y="2780"/>
              <a:ext cx="56" cy="56"/>
            </a:xfrm>
            <a:custGeom>
              <a:avLst/>
              <a:gdLst>
                <a:gd name="T0" fmla="*/ 27 w 56"/>
                <a:gd name="T1" fmla="*/ 55 h 56"/>
                <a:gd name="T2" fmla="*/ 36 w 56"/>
                <a:gd name="T3" fmla="*/ 52 h 56"/>
                <a:gd name="T4" fmla="*/ 41 w 56"/>
                <a:gd name="T5" fmla="*/ 50 h 56"/>
                <a:gd name="T6" fmla="*/ 48 w 56"/>
                <a:gd name="T7" fmla="*/ 45 h 56"/>
                <a:gd name="T8" fmla="*/ 52 w 56"/>
                <a:gd name="T9" fmla="*/ 36 h 56"/>
                <a:gd name="T10" fmla="*/ 55 w 56"/>
                <a:gd name="T11" fmla="*/ 27 h 56"/>
                <a:gd name="T12" fmla="*/ 55 w 56"/>
                <a:gd name="T13" fmla="*/ 27 h 56"/>
                <a:gd name="T14" fmla="*/ 52 w 56"/>
                <a:gd name="T15" fmla="*/ 19 h 56"/>
                <a:gd name="T16" fmla="*/ 48 w 56"/>
                <a:gd name="T17" fmla="*/ 11 h 56"/>
                <a:gd name="T18" fmla="*/ 41 w 56"/>
                <a:gd name="T19" fmla="*/ 4 h 56"/>
                <a:gd name="T20" fmla="*/ 36 w 56"/>
                <a:gd name="T21" fmla="*/ 0 h 56"/>
                <a:gd name="T22" fmla="*/ 27 w 56"/>
                <a:gd name="T23" fmla="*/ 0 h 56"/>
                <a:gd name="T24" fmla="*/ 27 w 56"/>
                <a:gd name="T25" fmla="*/ 0 h 56"/>
                <a:gd name="T26" fmla="*/ 18 w 56"/>
                <a:gd name="T27" fmla="*/ 0 h 56"/>
                <a:gd name="T28" fmla="*/ 11 w 56"/>
                <a:gd name="T29" fmla="*/ 4 h 56"/>
                <a:gd name="T30" fmla="*/ 4 w 56"/>
                <a:gd name="T31" fmla="*/ 11 h 56"/>
                <a:gd name="T32" fmla="*/ 0 w 56"/>
                <a:gd name="T33" fmla="*/ 19 h 56"/>
                <a:gd name="T34" fmla="*/ 0 w 56"/>
                <a:gd name="T35" fmla="*/ 27 h 56"/>
                <a:gd name="T36" fmla="*/ 0 w 56"/>
                <a:gd name="T37" fmla="*/ 27 h 56"/>
                <a:gd name="T38" fmla="*/ 0 w 56"/>
                <a:gd name="T39" fmla="*/ 36 h 56"/>
                <a:gd name="T40" fmla="*/ 4 w 56"/>
                <a:gd name="T41" fmla="*/ 45 h 56"/>
                <a:gd name="T42" fmla="*/ 11 w 56"/>
                <a:gd name="T43" fmla="*/ 50 h 56"/>
                <a:gd name="T44" fmla="*/ 18 w 56"/>
                <a:gd name="T45" fmla="*/ 52 h 56"/>
                <a:gd name="T46" fmla="*/ 27 w 56"/>
                <a:gd name="T47" fmla="*/ 55 h 56"/>
                <a:gd name="T48" fmla="*/ 27 w 56"/>
                <a:gd name="T49" fmla="*/ 55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
                <a:gd name="T76" fmla="*/ 0 h 56"/>
                <a:gd name="T77" fmla="*/ 56 w 56"/>
                <a:gd name="T78" fmla="*/ 56 h 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 h="56">
                  <a:moveTo>
                    <a:pt x="27" y="55"/>
                  </a:moveTo>
                  <a:lnTo>
                    <a:pt x="36" y="52"/>
                  </a:lnTo>
                  <a:lnTo>
                    <a:pt x="41" y="50"/>
                  </a:lnTo>
                  <a:lnTo>
                    <a:pt x="48" y="45"/>
                  </a:lnTo>
                  <a:lnTo>
                    <a:pt x="52" y="36"/>
                  </a:lnTo>
                  <a:lnTo>
                    <a:pt x="55" y="27"/>
                  </a:lnTo>
                  <a:lnTo>
                    <a:pt x="52" y="19"/>
                  </a:lnTo>
                  <a:lnTo>
                    <a:pt x="48" y="11"/>
                  </a:lnTo>
                  <a:lnTo>
                    <a:pt x="41" y="4"/>
                  </a:lnTo>
                  <a:lnTo>
                    <a:pt x="36" y="0"/>
                  </a:lnTo>
                  <a:lnTo>
                    <a:pt x="27" y="0"/>
                  </a:lnTo>
                  <a:lnTo>
                    <a:pt x="18" y="0"/>
                  </a:lnTo>
                  <a:lnTo>
                    <a:pt x="11" y="4"/>
                  </a:lnTo>
                  <a:lnTo>
                    <a:pt x="4" y="11"/>
                  </a:lnTo>
                  <a:lnTo>
                    <a:pt x="0" y="19"/>
                  </a:lnTo>
                  <a:lnTo>
                    <a:pt x="0" y="27"/>
                  </a:lnTo>
                  <a:lnTo>
                    <a:pt x="0" y="36"/>
                  </a:lnTo>
                  <a:lnTo>
                    <a:pt x="4" y="45"/>
                  </a:lnTo>
                  <a:lnTo>
                    <a:pt x="11" y="50"/>
                  </a:lnTo>
                  <a:lnTo>
                    <a:pt x="18" y="52"/>
                  </a:lnTo>
                  <a:lnTo>
                    <a:pt x="27" y="55"/>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48" name="Freeform 285"/>
            <p:cNvSpPr>
              <a:spLocks/>
            </p:cNvSpPr>
            <p:nvPr/>
          </p:nvSpPr>
          <p:spPr bwMode="auto">
            <a:xfrm>
              <a:off x="2474" y="2780"/>
              <a:ext cx="56" cy="56"/>
            </a:xfrm>
            <a:custGeom>
              <a:avLst/>
              <a:gdLst>
                <a:gd name="T0" fmla="*/ 27 w 56"/>
                <a:gd name="T1" fmla="*/ 55 h 56"/>
                <a:gd name="T2" fmla="*/ 36 w 56"/>
                <a:gd name="T3" fmla="*/ 52 h 56"/>
                <a:gd name="T4" fmla="*/ 41 w 56"/>
                <a:gd name="T5" fmla="*/ 50 h 56"/>
                <a:gd name="T6" fmla="*/ 48 w 56"/>
                <a:gd name="T7" fmla="*/ 45 h 56"/>
                <a:gd name="T8" fmla="*/ 52 w 56"/>
                <a:gd name="T9" fmla="*/ 36 h 56"/>
                <a:gd name="T10" fmla="*/ 55 w 56"/>
                <a:gd name="T11" fmla="*/ 27 h 56"/>
                <a:gd name="T12" fmla="*/ 55 w 56"/>
                <a:gd name="T13" fmla="*/ 27 h 56"/>
                <a:gd name="T14" fmla="*/ 52 w 56"/>
                <a:gd name="T15" fmla="*/ 19 h 56"/>
                <a:gd name="T16" fmla="*/ 48 w 56"/>
                <a:gd name="T17" fmla="*/ 11 h 56"/>
                <a:gd name="T18" fmla="*/ 41 w 56"/>
                <a:gd name="T19" fmla="*/ 4 h 56"/>
                <a:gd name="T20" fmla="*/ 36 w 56"/>
                <a:gd name="T21" fmla="*/ 0 h 56"/>
                <a:gd name="T22" fmla="*/ 27 w 56"/>
                <a:gd name="T23" fmla="*/ 0 h 56"/>
                <a:gd name="T24" fmla="*/ 27 w 56"/>
                <a:gd name="T25" fmla="*/ 0 h 56"/>
                <a:gd name="T26" fmla="*/ 18 w 56"/>
                <a:gd name="T27" fmla="*/ 0 h 56"/>
                <a:gd name="T28" fmla="*/ 11 w 56"/>
                <a:gd name="T29" fmla="*/ 4 h 56"/>
                <a:gd name="T30" fmla="*/ 4 w 56"/>
                <a:gd name="T31" fmla="*/ 11 h 56"/>
                <a:gd name="T32" fmla="*/ 0 w 56"/>
                <a:gd name="T33" fmla="*/ 19 h 56"/>
                <a:gd name="T34" fmla="*/ 0 w 56"/>
                <a:gd name="T35" fmla="*/ 27 h 56"/>
                <a:gd name="T36" fmla="*/ 0 w 56"/>
                <a:gd name="T37" fmla="*/ 27 h 56"/>
                <a:gd name="T38" fmla="*/ 0 w 56"/>
                <a:gd name="T39" fmla="*/ 36 h 56"/>
                <a:gd name="T40" fmla="*/ 4 w 56"/>
                <a:gd name="T41" fmla="*/ 45 h 56"/>
                <a:gd name="T42" fmla="*/ 11 w 56"/>
                <a:gd name="T43" fmla="*/ 50 h 56"/>
                <a:gd name="T44" fmla="*/ 18 w 56"/>
                <a:gd name="T45" fmla="*/ 52 h 56"/>
                <a:gd name="T46" fmla="*/ 27 w 56"/>
                <a:gd name="T47" fmla="*/ 55 h 56"/>
                <a:gd name="T48" fmla="*/ 27 w 56"/>
                <a:gd name="T49" fmla="*/ 55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
                <a:gd name="T76" fmla="*/ 0 h 56"/>
                <a:gd name="T77" fmla="*/ 56 w 56"/>
                <a:gd name="T78" fmla="*/ 56 h 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 h="56">
                  <a:moveTo>
                    <a:pt x="27" y="55"/>
                  </a:moveTo>
                  <a:lnTo>
                    <a:pt x="36" y="52"/>
                  </a:lnTo>
                  <a:lnTo>
                    <a:pt x="41" y="50"/>
                  </a:lnTo>
                  <a:lnTo>
                    <a:pt x="48" y="45"/>
                  </a:lnTo>
                  <a:lnTo>
                    <a:pt x="52" y="36"/>
                  </a:lnTo>
                  <a:lnTo>
                    <a:pt x="55" y="27"/>
                  </a:lnTo>
                  <a:lnTo>
                    <a:pt x="52" y="19"/>
                  </a:lnTo>
                  <a:lnTo>
                    <a:pt x="48" y="11"/>
                  </a:lnTo>
                  <a:lnTo>
                    <a:pt x="41" y="4"/>
                  </a:lnTo>
                  <a:lnTo>
                    <a:pt x="36" y="0"/>
                  </a:lnTo>
                  <a:lnTo>
                    <a:pt x="27" y="0"/>
                  </a:lnTo>
                  <a:lnTo>
                    <a:pt x="18" y="0"/>
                  </a:lnTo>
                  <a:lnTo>
                    <a:pt x="11" y="4"/>
                  </a:lnTo>
                  <a:lnTo>
                    <a:pt x="4" y="11"/>
                  </a:lnTo>
                  <a:lnTo>
                    <a:pt x="0" y="19"/>
                  </a:lnTo>
                  <a:lnTo>
                    <a:pt x="0" y="27"/>
                  </a:lnTo>
                  <a:lnTo>
                    <a:pt x="0" y="36"/>
                  </a:lnTo>
                  <a:lnTo>
                    <a:pt x="4" y="45"/>
                  </a:lnTo>
                  <a:lnTo>
                    <a:pt x="11" y="50"/>
                  </a:lnTo>
                  <a:lnTo>
                    <a:pt x="18" y="52"/>
                  </a:lnTo>
                  <a:lnTo>
                    <a:pt x="27" y="55"/>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49" name="Freeform 286"/>
            <p:cNvSpPr>
              <a:spLocks/>
            </p:cNvSpPr>
            <p:nvPr/>
          </p:nvSpPr>
          <p:spPr bwMode="auto">
            <a:xfrm>
              <a:off x="2216" y="2635"/>
              <a:ext cx="56" cy="56"/>
            </a:xfrm>
            <a:custGeom>
              <a:avLst/>
              <a:gdLst>
                <a:gd name="T0" fmla="*/ 27 w 56"/>
                <a:gd name="T1" fmla="*/ 55 h 56"/>
                <a:gd name="T2" fmla="*/ 36 w 56"/>
                <a:gd name="T3" fmla="*/ 55 h 56"/>
                <a:gd name="T4" fmla="*/ 44 w 56"/>
                <a:gd name="T5" fmla="*/ 50 h 56"/>
                <a:gd name="T6" fmla="*/ 50 w 56"/>
                <a:gd name="T7" fmla="*/ 44 h 56"/>
                <a:gd name="T8" fmla="*/ 52 w 56"/>
                <a:gd name="T9" fmla="*/ 36 h 56"/>
                <a:gd name="T10" fmla="*/ 55 w 56"/>
                <a:gd name="T11" fmla="*/ 27 h 56"/>
                <a:gd name="T12" fmla="*/ 55 w 56"/>
                <a:gd name="T13" fmla="*/ 27 h 56"/>
                <a:gd name="T14" fmla="*/ 52 w 56"/>
                <a:gd name="T15" fmla="*/ 19 h 56"/>
                <a:gd name="T16" fmla="*/ 50 w 56"/>
                <a:gd name="T17" fmla="*/ 11 h 56"/>
                <a:gd name="T18" fmla="*/ 44 w 56"/>
                <a:gd name="T19" fmla="*/ 4 h 56"/>
                <a:gd name="T20" fmla="*/ 36 w 56"/>
                <a:gd name="T21" fmla="*/ 2 h 56"/>
                <a:gd name="T22" fmla="*/ 27 w 56"/>
                <a:gd name="T23" fmla="*/ 0 h 56"/>
                <a:gd name="T24" fmla="*/ 27 w 56"/>
                <a:gd name="T25" fmla="*/ 0 h 56"/>
                <a:gd name="T26" fmla="*/ 18 w 56"/>
                <a:gd name="T27" fmla="*/ 2 h 56"/>
                <a:gd name="T28" fmla="*/ 11 w 56"/>
                <a:gd name="T29" fmla="*/ 4 h 56"/>
                <a:gd name="T30" fmla="*/ 4 w 56"/>
                <a:gd name="T31" fmla="*/ 11 h 56"/>
                <a:gd name="T32" fmla="*/ 0 w 56"/>
                <a:gd name="T33" fmla="*/ 19 h 56"/>
                <a:gd name="T34" fmla="*/ 0 w 56"/>
                <a:gd name="T35" fmla="*/ 27 h 56"/>
                <a:gd name="T36" fmla="*/ 0 w 56"/>
                <a:gd name="T37" fmla="*/ 27 h 56"/>
                <a:gd name="T38" fmla="*/ 0 w 56"/>
                <a:gd name="T39" fmla="*/ 36 h 56"/>
                <a:gd name="T40" fmla="*/ 4 w 56"/>
                <a:gd name="T41" fmla="*/ 44 h 56"/>
                <a:gd name="T42" fmla="*/ 11 w 56"/>
                <a:gd name="T43" fmla="*/ 50 h 56"/>
                <a:gd name="T44" fmla="*/ 18 w 56"/>
                <a:gd name="T45" fmla="*/ 55 h 56"/>
                <a:gd name="T46" fmla="*/ 27 w 56"/>
                <a:gd name="T47" fmla="*/ 55 h 56"/>
                <a:gd name="T48" fmla="*/ 27 w 56"/>
                <a:gd name="T49" fmla="*/ 55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
                <a:gd name="T76" fmla="*/ 0 h 56"/>
                <a:gd name="T77" fmla="*/ 56 w 56"/>
                <a:gd name="T78" fmla="*/ 56 h 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 h="56">
                  <a:moveTo>
                    <a:pt x="27" y="55"/>
                  </a:moveTo>
                  <a:lnTo>
                    <a:pt x="36" y="55"/>
                  </a:lnTo>
                  <a:lnTo>
                    <a:pt x="44" y="50"/>
                  </a:lnTo>
                  <a:lnTo>
                    <a:pt x="50" y="44"/>
                  </a:lnTo>
                  <a:lnTo>
                    <a:pt x="52" y="36"/>
                  </a:lnTo>
                  <a:lnTo>
                    <a:pt x="55" y="27"/>
                  </a:lnTo>
                  <a:lnTo>
                    <a:pt x="52" y="19"/>
                  </a:lnTo>
                  <a:lnTo>
                    <a:pt x="50" y="11"/>
                  </a:lnTo>
                  <a:lnTo>
                    <a:pt x="44" y="4"/>
                  </a:lnTo>
                  <a:lnTo>
                    <a:pt x="36" y="2"/>
                  </a:lnTo>
                  <a:lnTo>
                    <a:pt x="27" y="0"/>
                  </a:lnTo>
                  <a:lnTo>
                    <a:pt x="18" y="2"/>
                  </a:lnTo>
                  <a:lnTo>
                    <a:pt x="11" y="4"/>
                  </a:lnTo>
                  <a:lnTo>
                    <a:pt x="4" y="11"/>
                  </a:lnTo>
                  <a:lnTo>
                    <a:pt x="0" y="19"/>
                  </a:lnTo>
                  <a:lnTo>
                    <a:pt x="0" y="27"/>
                  </a:lnTo>
                  <a:lnTo>
                    <a:pt x="0" y="36"/>
                  </a:lnTo>
                  <a:lnTo>
                    <a:pt x="4" y="44"/>
                  </a:lnTo>
                  <a:lnTo>
                    <a:pt x="11" y="50"/>
                  </a:lnTo>
                  <a:lnTo>
                    <a:pt x="18" y="55"/>
                  </a:lnTo>
                  <a:lnTo>
                    <a:pt x="27" y="55"/>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50" name="Freeform 287"/>
            <p:cNvSpPr>
              <a:spLocks/>
            </p:cNvSpPr>
            <p:nvPr/>
          </p:nvSpPr>
          <p:spPr bwMode="auto">
            <a:xfrm>
              <a:off x="2216" y="2635"/>
              <a:ext cx="56" cy="56"/>
            </a:xfrm>
            <a:custGeom>
              <a:avLst/>
              <a:gdLst>
                <a:gd name="T0" fmla="*/ 27 w 56"/>
                <a:gd name="T1" fmla="*/ 55 h 56"/>
                <a:gd name="T2" fmla="*/ 36 w 56"/>
                <a:gd name="T3" fmla="*/ 55 h 56"/>
                <a:gd name="T4" fmla="*/ 44 w 56"/>
                <a:gd name="T5" fmla="*/ 50 h 56"/>
                <a:gd name="T6" fmla="*/ 50 w 56"/>
                <a:gd name="T7" fmla="*/ 44 h 56"/>
                <a:gd name="T8" fmla="*/ 52 w 56"/>
                <a:gd name="T9" fmla="*/ 36 h 56"/>
                <a:gd name="T10" fmla="*/ 55 w 56"/>
                <a:gd name="T11" fmla="*/ 27 h 56"/>
                <a:gd name="T12" fmla="*/ 55 w 56"/>
                <a:gd name="T13" fmla="*/ 27 h 56"/>
                <a:gd name="T14" fmla="*/ 52 w 56"/>
                <a:gd name="T15" fmla="*/ 19 h 56"/>
                <a:gd name="T16" fmla="*/ 50 w 56"/>
                <a:gd name="T17" fmla="*/ 11 h 56"/>
                <a:gd name="T18" fmla="*/ 44 w 56"/>
                <a:gd name="T19" fmla="*/ 4 h 56"/>
                <a:gd name="T20" fmla="*/ 36 w 56"/>
                <a:gd name="T21" fmla="*/ 2 h 56"/>
                <a:gd name="T22" fmla="*/ 27 w 56"/>
                <a:gd name="T23" fmla="*/ 0 h 56"/>
                <a:gd name="T24" fmla="*/ 27 w 56"/>
                <a:gd name="T25" fmla="*/ 0 h 56"/>
                <a:gd name="T26" fmla="*/ 18 w 56"/>
                <a:gd name="T27" fmla="*/ 2 h 56"/>
                <a:gd name="T28" fmla="*/ 11 w 56"/>
                <a:gd name="T29" fmla="*/ 4 h 56"/>
                <a:gd name="T30" fmla="*/ 4 w 56"/>
                <a:gd name="T31" fmla="*/ 11 h 56"/>
                <a:gd name="T32" fmla="*/ 0 w 56"/>
                <a:gd name="T33" fmla="*/ 19 h 56"/>
                <a:gd name="T34" fmla="*/ 0 w 56"/>
                <a:gd name="T35" fmla="*/ 27 h 56"/>
                <a:gd name="T36" fmla="*/ 0 w 56"/>
                <a:gd name="T37" fmla="*/ 27 h 56"/>
                <a:gd name="T38" fmla="*/ 0 w 56"/>
                <a:gd name="T39" fmla="*/ 36 h 56"/>
                <a:gd name="T40" fmla="*/ 4 w 56"/>
                <a:gd name="T41" fmla="*/ 44 h 56"/>
                <a:gd name="T42" fmla="*/ 11 w 56"/>
                <a:gd name="T43" fmla="*/ 50 h 56"/>
                <a:gd name="T44" fmla="*/ 18 w 56"/>
                <a:gd name="T45" fmla="*/ 55 h 56"/>
                <a:gd name="T46" fmla="*/ 27 w 56"/>
                <a:gd name="T47" fmla="*/ 55 h 56"/>
                <a:gd name="T48" fmla="*/ 27 w 56"/>
                <a:gd name="T49" fmla="*/ 55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6"/>
                <a:gd name="T76" fmla="*/ 0 h 56"/>
                <a:gd name="T77" fmla="*/ 56 w 56"/>
                <a:gd name="T78" fmla="*/ 56 h 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6" h="56">
                  <a:moveTo>
                    <a:pt x="27" y="55"/>
                  </a:moveTo>
                  <a:lnTo>
                    <a:pt x="36" y="55"/>
                  </a:lnTo>
                  <a:lnTo>
                    <a:pt x="44" y="50"/>
                  </a:lnTo>
                  <a:lnTo>
                    <a:pt x="50" y="44"/>
                  </a:lnTo>
                  <a:lnTo>
                    <a:pt x="52" y="36"/>
                  </a:lnTo>
                  <a:lnTo>
                    <a:pt x="55" y="27"/>
                  </a:lnTo>
                  <a:lnTo>
                    <a:pt x="52" y="19"/>
                  </a:lnTo>
                  <a:lnTo>
                    <a:pt x="50" y="11"/>
                  </a:lnTo>
                  <a:lnTo>
                    <a:pt x="44" y="4"/>
                  </a:lnTo>
                  <a:lnTo>
                    <a:pt x="36" y="2"/>
                  </a:lnTo>
                  <a:lnTo>
                    <a:pt x="27" y="0"/>
                  </a:lnTo>
                  <a:lnTo>
                    <a:pt x="18" y="2"/>
                  </a:lnTo>
                  <a:lnTo>
                    <a:pt x="11" y="4"/>
                  </a:lnTo>
                  <a:lnTo>
                    <a:pt x="4" y="11"/>
                  </a:lnTo>
                  <a:lnTo>
                    <a:pt x="0" y="19"/>
                  </a:lnTo>
                  <a:lnTo>
                    <a:pt x="0" y="27"/>
                  </a:lnTo>
                  <a:lnTo>
                    <a:pt x="0" y="36"/>
                  </a:lnTo>
                  <a:lnTo>
                    <a:pt x="4" y="44"/>
                  </a:lnTo>
                  <a:lnTo>
                    <a:pt x="11" y="50"/>
                  </a:lnTo>
                  <a:lnTo>
                    <a:pt x="18" y="55"/>
                  </a:lnTo>
                  <a:lnTo>
                    <a:pt x="27" y="55"/>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51" name="Freeform 288"/>
            <p:cNvSpPr>
              <a:spLocks/>
            </p:cNvSpPr>
            <p:nvPr/>
          </p:nvSpPr>
          <p:spPr bwMode="auto">
            <a:xfrm>
              <a:off x="2322" y="2621"/>
              <a:ext cx="57" cy="56"/>
            </a:xfrm>
            <a:custGeom>
              <a:avLst/>
              <a:gdLst>
                <a:gd name="T0" fmla="*/ 28 w 57"/>
                <a:gd name="T1" fmla="*/ 55 h 56"/>
                <a:gd name="T2" fmla="*/ 36 w 57"/>
                <a:gd name="T3" fmla="*/ 52 h 56"/>
                <a:gd name="T4" fmla="*/ 44 w 57"/>
                <a:gd name="T5" fmla="*/ 48 h 56"/>
                <a:gd name="T6" fmla="*/ 51 w 57"/>
                <a:gd name="T7" fmla="*/ 41 h 56"/>
                <a:gd name="T8" fmla="*/ 56 w 57"/>
                <a:gd name="T9" fmla="*/ 35 h 56"/>
                <a:gd name="T10" fmla="*/ 56 w 57"/>
                <a:gd name="T11" fmla="*/ 27 h 56"/>
                <a:gd name="T12" fmla="*/ 56 w 57"/>
                <a:gd name="T13" fmla="*/ 27 h 56"/>
                <a:gd name="T14" fmla="*/ 56 w 57"/>
                <a:gd name="T15" fmla="*/ 18 h 56"/>
                <a:gd name="T16" fmla="*/ 51 w 57"/>
                <a:gd name="T17" fmla="*/ 9 h 56"/>
                <a:gd name="T18" fmla="*/ 44 w 57"/>
                <a:gd name="T19" fmla="*/ 4 h 56"/>
                <a:gd name="T20" fmla="*/ 36 w 57"/>
                <a:gd name="T21" fmla="*/ 0 h 56"/>
                <a:gd name="T22" fmla="*/ 28 w 57"/>
                <a:gd name="T23" fmla="*/ 0 h 56"/>
                <a:gd name="T24" fmla="*/ 28 w 57"/>
                <a:gd name="T25" fmla="*/ 0 h 56"/>
                <a:gd name="T26" fmla="*/ 19 w 57"/>
                <a:gd name="T27" fmla="*/ 0 h 56"/>
                <a:gd name="T28" fmla="*/ 11 w 57"/>
                <a:gd name="T29" fmla="*/ 4 h 56"/>
                <a:gd name="T30" fmla="*/ 6 w 57"/>
                <a:gd name="T31" fmla="*/ 9 h 56"/>
                <a:gd name="T32" fmla="*/ 2 w 57"/>
                <a:gd name="T33" fmla="*/ 18 h 56"/>
                <a:gd name="T34" fmla="*/ 0 w 57"/>
                <a:gd name="T35" fmla="*/ 27 h 56"/>
                <a:gd name="T36" fmla="*/ 0 w 57"/>
                <a:gd name="T37" fmla="*/ 27 h 56"/>
                <a:gd name="T38" fmla="*/ 2 w 57"/>
                <a:gd name="T39" fmla="*/ 35 h 56"/>
                <a:gd name="T40" fmla="*/ 6 w 57"/>
                <a:gd name="T41" fmla="*/ 41 h 56"/>
                <a:gd name="T42" fmla="*/ 11 w 57"/>
                <a:gd name="T43" fmla="*/ 48 h 56"/>
                <a:gd name="T44" fmla="*/ 19 w 57"/>
                <a:gd name="T45" fmla="*/ 52 h 56"/>
                <a:gd name="T46" fmla="*/ 28 w 57"/>
                <a:gd name="T47" fmla="*/ 55 h 56"/>
                <a:gd name="T48" fmla="*/ 28 w 57"/>
                <a:gd name="T49" fmla="*/ 55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7"/>
                <a:gd name="T76" fmla="*/ 0 h 56"/>
                <a:gd name="T77" fmla="*/ 57 w 57"/>
                <a:gd name="T78" fmla="*/ 56 h 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7" h="56">
                  <a:moveTo>
                    <a:pt x="28" y="55"/>
                  </a:moveTo>
                  <a:lnTo>
                    <a:pt x="36" y="52"/>
                  </a:lnTo>
                  <a:lnTo>
                    <a:pt x="44" y="48"/>
                  </a:lnTo>
                  <a:lnTo>
                    <a:pt x="51" y="41"/>
                  </a:lnTo>
                  <a:lnTo>
                    <a:pt x="56" y="35"/>
                  </a:lnTo>
                  <a:lnTo>
                    <a:pt x="56" y="27"/>
                  </a:lnTo>
                  <a:lnTo>
                    <a:pt x="56" y="18"/>
                  </a:lnTo>
                  <a:lnTo>
                    <a:pt x="51" y="9"/>
                  </a:lnTo>
                  <a:lnTo>
                    <a:pt x="44" y="4"/>
                  </a:lnTo>
                  <a:lnTo>
                    <a:pt x="36" y="0"/>
                  </a:lnTo>
                  <a:lnTo>
                    <a:pt x="28" y="0"/>
                  </a:lnTo>
                  <a:lnTo>
                    <a:pt x="19" y="0"/>
                  </a:lnTo>
                  <a:lnTo>
                    <a:pt x="11" y="4"/>
                  </a:lnTo>
                  <a:lnTo>
                    <a:pt x="6" y="9"/>
                  </a:lnTo>
                  <a:lnTo>
                    <a:pt x="2" y="18"/>
                  </a:lnTo>
                  <a:lnTo>
                    <a:pt x="0" y="27"/>
                  </a:lnTo>
                  <a:lnTo>
                    <a:pt x="2" y="35"/>
                  </a:lnTo>
                  <a:lnTo>
                    <a:pt x="6" y="41"/>
                  </a:lnTo>
                  <a:lnTo>
                    <a:pt x="11" y="48"/>
                  </a:lnTo>
                  <a:lnTo>
                    <a:pt x="19" y="52"/>
                  </a:lnTo>
                  <a:lnTo>
                    <a:pt x="28" y="55"/>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52" name="Freeform 289"/>
            <p:cNvSpPr>
              <a:spLocks/>
            </p:cNvSpPr>
            <p:nvPr/>
          </p:nvSpPr>
          <p:spPr bwMode="auto">
            <a:xfrm>
              <a:off x="2322" y="2621"/>
              <a:ext cx="57" cy="56"/>
            </a:xfrm>
            <a:custGeom>
              <a:avLst/>
              <a:gdLst>
                <a:gd name="T0" fmla="*/ 28 w 57"/>
                <a:gd name="T1" fmla="*/ 55 h 56"/>
                <a:gd name="T2" fmla="*/ 36 w 57"/>
                <a:gd name="T3" fmla="*/ 52 h 56"/>
                <a:gd name="T4" fmla="*/ 44 w 57"/>
                <a:gd name="T5" fmla="*/ 48 h 56"/>
                <a:gd name="T6" fmla="*/ 51 w 57"/>
                <a:gd name="T7" fmla="*/ 41 h 56"/>
                <a:gd name="T8" fmla="*/ 56 w 57"/>
                <a:gd name="T9" fmla="*/ 35 h 56"/>
                <a:gd name="T10" fmla="*/ 56 w 57"/>
                <a:gd name="T11" fmla="*/ 27 h 56"/>
                <a:gd name="T12" fmla="*/ 56 w 57"/>
                <a:gd name="T13" fmla="*/ 27 h 56"/>
                <a:gd name="T14" fmla="*/ 56 w 57"/>
                <a:gd name="T15" fmla="*/ 18 h 56"/>
                <a:gd name="T16" fmla="*/ 51 w 57"/>
                <a:gd name="T17" fmla="*/ 9 h 56"/>
                <a:gd name="T18" fmla="*/ 44 w 57"/>
                <a:gd name="T19" fmla="*/ 4 h 56"/>
                <a:gd name="T20" fmla="*/ 36 w 57"/>
                <a:gd name="T21" fmla="*/ 0 h 56"/>
                <a:gd name="T22" fmla="*/ 28 w 57"/>
                <a:gd name="T23" fmla="*/ 0 h 56"/>
                <a:gd name="T24" fmla="*/ 28 w 57"/>
                <a:gd name="T25" fmla="*/ 0 h 56"/>
                <a:gd name="T26" fmla="*/ 19 w 57"/>
                <a:gd name="T27" fmla="*/ 0 h 56"/>
                <a:gd name="T28" fmla="*/ 11 w 57"/>
                <a:gd name="T29" fmla="*/ 4 h 56"/>
                <a:gd name="T30" fmla="*/ 6 w 57"/>
                <a:gd name="T31" fmla="*/ 9 h 56"/>
                <a:gd name="T32" fmla="*/ 2 w 57"/>
                <a:gd name="T33" fmla="*/ 18 h 56"/>
                <a:gd name="T34" fmla="*/ 0 w 57"/>
                <a:gd name="T35" fmla="*/ 27 h 56"/>
                <a:gd name="T36" fmla="*/ 0 w 57"/>
                <a:gd name="T37" fmla="*/ 27 h 56"/>
                <a:gd name="T38" fmla="*/ 2 w 57"/>
                <a:gd name="T39" fmla="*/ 35 h 56"/>
                <a:gd name="T40" fmla="*/ 6 w 57"/>
                <a:gd name="T41" fmla="*/ 41 h 56"/>
                <a:gd name="T42" fmla="*/ 11 w 57"/>
                <a:gd name="T43" fmla="*/ 48 h 56"/>
                <a:gd name="T44" fmla="*/ 19 w 57"/>
                <a:gd name="T45" fmla="*/ 52 h 56"/>
                <a:gd name="T46" fmla="*/ 28 w 57"/>
                <a:gd name="T47" fmla="*/ 55 h 56"/>
                <a:gd name="T48" fmla="*/ 28 w 57"/>
                <a:gd name="T49" fmla="*/ 55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7"/>
                <a:gd name="T76" fmla="*/ 0 h 56"/>
                <a:gd name="T77" fmla="*/ 57 w 57"/>
                <a:gd name="T78" fmla="*/ 56 h 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7" h="56">
                  <a:moveTo>
                    <a:pt x="28" y="55"/>
                  </a:moveTo>
                  <a:lnTo>
                    <a:pt x="36" y="52"/>
                  </a:lnTo>
                  <a:lnTo>
                    <a:pt x="44" y="48"/>
                  </a:lnTo>
                  <a:lnTo>
                    <a:pt x="51" y="41"/>
                  </a:lnTo>
                  <a:lnTo>
                    <a:pt x="56" y="35"/>
                  </a:lnTo>
                  <a:lnTo>
                    <a:pt x="56" y="27"/>
                  </a:lnTo>
                  <a:lnTo>
                    <a:pt x="56" y="18"/>
                  </a:lnTo>
                  <a:lnTo>
                    <a:pt x="51" y="9"/>
                  </a:lnTo>
                  <a:lnTo>
                    <a:pt x="44" y="4"/>
                  </a:lnTo>
                  <a:lnTo>
                    <a:pt x="36" y="0"/>
                  </a:lnTo>
                  <a:lnTo>
                    <a:pt x="28" y="0"/>
                  </a:lnTo>
                  <a:lnTo>
                    <a:pt x="19" y="0"/>
                  </a:lnTo>
                  <a:lnTo>
                    <a:pt x="11" y="4"/>
                  </a:lnTo>
                  <a:lnTo>
                    <a:pt x="6" y="9"/>
                  </a:lnTo>
                  <a:lnTo>
                    <a:pt x="2" y="18"/>
                  </a:lnTo>
                  <a:lnTo>
                    <a:pt x="0" y="27"/>
                  </a:lnTo>
                  <a:lnTo>
                    <a:pt x="2" y="35"/>
                  </a:lnTo>
                  <a:lnTo>
                    <a:pt x="6" y="41"/>
                  </a:lnTo>
                  <a:lnTo>
                    <a:pt x="11" y="48"/>
                  </a:lnTo>
                  <a:lnTo>
                    <a:pt x="19" y="52"/>
                  </a:lnTo>
                  <a:lnTo>
                    <a:pt x="28" y="55"/>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53" name="Freeform 290"/>
            <p:cNvSpPr>
              <a:spLocks/>
            </p:cNvSpPr>
            <p:nvPr/>
          </p:nvSpPr>
          <p:spPr bwMode="auto">
            <a:xfrm>
              <a:off x="1979" y="1239"/>
              <a:ext cx="1842" cy="1250"/>
            </a:xfrm>
            <a:custGeom>
              <a:avLst/>
              <a:gdLst>
                <a:gd name="T0" fmla="*/ 711 w 1842"/>
                <a:gd name="T1" fmla="*/ 297 h 1250"/>
                <a:gd name="T2" fmla="*/ 455 w 1842"/>
                <a:gd name="T3" fmla="*/ 455 h 1250"/>
                <a:gd name="T4" fmla="*/ 296 w 1842"/>
                <a:gd name="T5" fmla="*/ 711 h 1250"/>
                <a:gd name="T6" fmla="*/ 262 w 1842"/>
                <a:gd name="T7" fmla="*/ 921 h 1250"/>
                <a:gd name="T8" fmla="*/ 267 w 1842"/>
                <a:gd name="T9" fmla="*/ 994 h 1250"/>
                <a:gd name="T10" fmla="*/ 278 w 1842"/>
                <a:gd name="T11" fmla="*/ 1068 h 1250"/>
                <a:gd name="T12" fmla="*/ 296 w 1842"/>
                <a:gd name="T13" fmla="*/ 1135 h 1250"/>
                <a:gd name="T14" fmla="*/ 303 w 1842"/>
                <a:gd name="T15" fmla="*/ 1156 h 1250"/>
                <a:gd name="T16" fmla="*/ 258 w 1842"/>
                <a:gd name="T17" fmla="*/ 1140 h 1250"/>
                <a:gd name="T18" fmla="*/ 195 w 1842"/>
                <a:gd name="T19" fmla="*/ 1108 h 1250"/>
                <a:gd name="T20" fmla="*/ 138 w 1842"/>
                <a:gd name="T21" fmla="*/ 1074 h 1250"/>
                <a:gd name="T22" fmla="*/ 130 w 1842"/>
                <a:gd name="T23" fmla="*/ 1085 h 1250"/>
                <a:gd name="T24" fmla="*/ 101 w 1842"/>
                <a:gd name="T25" fmla="*/ 1133 h 1250"/>
                <a:gd name="T26" fmla="*/ 69 w 1842"/>
                <a:gd name="T27" fmla="*/ 1202 h 1250"/>
                <a:gd name="T28" fmla="*/ 58 w 1842"/>
                <a:gd name="T29" fmla="*/ 1249 h 1250"/>
                <a:gd name="T30" fmla="*/ 29 w 1842"/>
                <a:gd name="T31" fmla="*/ 1156 h 1250"/>
                <a:gd name="T32" fmla="*/ 9 w 1842"/>
                <a:gd name="T33" fmla="*/ 1057 h 1250"/>
                <a:gd name="T34" fmla="*/ 0 w 1842"/>
                <a:gd name="T35" fmla="*/ 956 h 1250"/>
                <a:gd name="T36" fmla="*/ 9 w 1842"/>
                <a:gd name="T37" fmla="*/ 771 h 1250"/>
                <a:gd name="T38" fmla="*/ 177 w 1842"/>
                <a:gd name="T39" fmla="*/ 377 h 1250"/>
                <a:gd name="T40" fmla="*/ 497 w 1842"/>
                <a:gd name="T41" fmla="*/ 101 h 1250"/>
                <a:gd name="T42" fmla="*/ 920 w 1842"/>
                <a:gd name="T43" fmla="*/ 0 h 1250"/>
                <a:gd name="T44" fmla="*/ 1210 w 1842"/>
                <a:gd name="T45" fmla="*/ 46 h 1250"/>
                <a:gd name="T46" fmla="*/ 1571 w 1842"/>
                <a:gd name="T47" fmla="*/ 269 h 1250"/>
                <a:gd name="T48" fmla="*/ 1794 w 1842"/>
                <a:gd name="T49" fmla="*/ 630 h 1250"/>
                <a:gd name="T50" fmla="*/ 1841 w 1842"/>
                <a:gd name="T51" fmla="*/ 921 h 1250"/>
                <a:gd name="T52" fmla="*/ 1835 w 1842"/>
                <a:gd name="T53" fmla="*/ 1024 h 1250"/>
                <a:gd name="T54" fmla="*/ 1817 w 1842"/>
                <a:gd name="T55" fmla="*/ 1122 h 1250"/>
                <a:gd name="T56" fmla="*/ 1790 w 1842"/>
                <a:gd name="T57" fmla="*/ 1220 h 1250"/>
                <a:gd name="T58" fmla="*/ 1778 w 1842"/>
                <a:gd name="T59" fmla="*/ 1225 h 1250"/>
                <a:gd name="T60" fmla="*/ 1750 w 1842"/>
                <a:gd name="T61" fmla="*/ 1154 h 1250"/>
                <a:gd name="T62" fmla="*/ 1716 w 1842"/>
                <a:gd name="T63" fmla="*/ 1098 h 1250"/>
                <a:gd name="T64" fmla="*/ 1702 w 1842"/>
                <a:gd name="T65" fmla="*/ 1074 h 1250"/>
                <a:gd name="T66" fmla="*/ 1666 w 1842"/>
                <a:gd name="T67" fmla="*/ 1098 h 1250"/>
                <a:gd name="T68" fmla="*/ 1601 w 1842"/>
                <a:gd name="T69" fmla="*/ 1129 h 1250"/>
                <a:gd name="T70" fmla="*/ 1546 w 1842"/>
                <a:gd name="T71" fmla="*/ 1152 h 1250"/>
                <a:gd name="T72" fmla="*/ 1534 w 1842"/>
                <a:gd name="T73" fmla="*/ 1158 h 1250"/>
                <a:gd name="T74" fmla="*/ 1555 w 1842"/>
                <a:gd name="T75" fmla="*/ 1089 h 1250"/>
                <a:gd name="T76" fmla="*/ 1571 w 1842"/>
                <a:gd name="T77" fmla="*/ 1020 h 1250"/>
                <a:gd name="T78" fmla="*/ 1578 w 1842"/>
                <a:gd name="T79" fmla="*/ 946 h 1250"/>
                <a:gd name="T80" fmla="*/ 1569 w 1842"/>
                <a:gd name="T81" fmla="*/ 813 h 1250"/>
                <a:gd name="T82" fmla="*/ 1451 w 1842"/>
                <a:gd name="T83" fmla="*/ 533 h 1250"/>
                <a:gd name="T84" fmla="*/ 1221 w 1842"/>
                <a:gd name="T85" fmla="*/ 337 h 1250"/>
                <a:gd name="T86" fmla="*/ 920 w 1842"/>
                <a:gd name="T87" fmla="*/ 264 h 12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42"/>
                <a:gd name="T133" fmla="*/ 0 h 1250"/>
                <a:gd name="T134" fmla="*/ 1842 w 1842"/>
                <a:gd name="T135" fmla="*/ 1250 h 12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42" h="1250">
                  <a:moveTo>
                    <a:pt x="920" y="264"/>
                  </a:moveTo>
                  <a:lnTo>
                    <a:pt x="812" y="271"/>
                  </a:lnTo>
                  <a:lnTo>
                    <a:pt x="711" y="297"/>
                  </a:lnTo>
                  <a:lnTo>
                    <a:pt x="616" y="337"/>
                  </a:lnTo>
                  <a:lnTo>
                    <a:pt x="531" y="389"/>
                  </a:lnTo>
                  <a:lnTo>
                    <a:pt x="455" y="455"/>
                  </a:lnTo>
                  <a:lnTo>
                    <a:pt x="389" y="533"/>
                  </a:lnTo>
                  <a:lnTo>
                    <a:pt x="336" y="619"/>
                  </a:lnTo>
                  <a:lnTo>
                    <a:pt x="296" y="711"/>
                  </a:lnTo>
                  <a:lnTo>
                    <a:pt x="271" y="813"/>
                  </a:lnTo>
                  <a:lnTo>
                    <a:pt x="262" y="921"/>
                  </a:lnTo>
                  <a:lnTo>
                    <a:pt x="262" y="946"/>
                  </a:lnTo>
                  <a:lnTo>
                    <a:pt x="262" y="971"/>
                  </a:lnTo>
                  <a:lnTo>
                    <a:pt x="267" y="994"/>
                  </a:lnTo>
                  <a:lnTo>
                    <a:pt x="269" y="1020"/>
                  </a:lnTo>
                  <a:lnTo>
                    <a:pt x="273" y="1043"/>
                  </a:lnTo>
                  <a:lnTo>
                    <a:pt x="278" y="1068"/>
                  </a:lnTo>
                  <a:lnTo>
                    <a:pt x="283" y="1089"/>
                  </a:lnTo>
                  <a:lnTo>
                    <a:pt x="290" y="1112"/>
                  </a:lnTo>
                  <a:lnTo>
                    <a:pt x="296" y="1135"/>
                  </a:lnTo>
                  <a:lnTo>
                    <a:pt x="305" y="1158"/>
                  </a:lnTo>
                  <a:lnTo>
                    <a:pt x="303" y="1156"/>
                  </a:lnTo>
                  <a:lnTo>
                    <a:pt x="292" y="1152"/>
                  </a:lnTo>
                  <a:lnTo>
                    <a:pt x="278" y="1146"/>
                  </a:lnTo>
                  <a:lnTo>
                    <a:pt x="258" y="1140"/>
                  </a:lnTo>
                  <a:lnTo>
                    <a:pt x="237" y="1129"/>
                  </a:lnTo>
                  <a:lnTo>
                    <a:pt x="216" y="1119"/>
                  </a:lnTo>
                  <a:lnTo>
                    <a:pt x="195" y="1108"/>
                  </a:lnTo>
                  <a:lnTo>
                    <a:pt x="172" y="1098"/>
                  </a:lnTo>
                  <a:lnTo>
                    <a:pt x="153" y="1085"/>
                  </a:lnTo>
                  <a:lnTo>
                    <a:pt x="138" y="1074"/>
                  </a:lnTo>
                  <a:lnTo>
                    <a:pt x="136" y="1076"/>
                  </a:lnTo>
                  <a:lnTo>
                    <a:pt x="130" y="1085"/>
                  </a:lnTo>
                  <a:lnTo>
                    <a:pt x="122" y="1098"/>
                  </a:lnTo>
                  <a:lnTo>
                    <a:pt x="111" y="1114"/>
                  </a:lnTo>
                  <a:lnTo>
                    <a:pt x="101" y="1133"/>
                  </a:lnTo>
                  <a:lnTo>
                    <a:pt x="87" y="1154"/>
                  </a:lnTo>
                  <a:lnTo>
                    <a:pt x="78" y="1179"/>
                  </a:lnTo>
                  <a:lnTo>
                    <a:pt x="69" y="1202"/>
                  </a:lnTo>
                  <a:lnTo>
                    <a:pt x="62" y="1225"/>
                  </a:lnTo>
                  <a:lnTo>
                    <a:pt x="58" y="1249"/>
                  </a:lnTo>
                  <a:lnTo>
                    <a:pt x="48" y="1220"/>
                  </a:lnTo>
                  <a:lnTo>
                    <a:pt x="37" y="1188"/>
                  </a:lnTo>
                  <a:lnTo>
                    <a:pt x="29" y="1156"/>
                  </a:lnTo>
                  <a:lnTo>
                    <a:pt x="20" y="1122"/>
                  </a:lnTo>
                  <a:lnTo>
                    <a:pt x="14" y="1091"/>
                  </a:lnTo>
                  <a:lnTo>
                    <a:pt x="9" y="1057"/>
                  </a:lnTo>
                  <a:lnTo>
                    <a:pt x="4" y="1024"/>
                  </a:lnTo>
                  <a:lnTo>
                    <a:pt x="2" y="990"/>
                  </a:lnTo>
                  <a:lnTo>
                    <a:pt x="0" y="956"/>
                  </a:lnTo>
                  <a:lnTo>
                    <a:pt x="0" y="921"/>
                  </a:lnTo>
                  <a:lnTo>
                    <a:pt x="9" y="771"/>
                  </a:lnTo>
                  <a:lnTo>
                    <a:pt x="46" y="630"/>
                  </a:lnTo>
                  <a:lnTo>
                    <a:pt x="101" y="497"/>
                  </a:lnTo>
                  <a:lnTo>
                    <a:pt x="177" y="377"/>
                  </a:lnTo>
                  <a:lnTo>
                    <a:pt x="269" y="269"/>
                  </a:lnTo>
                  <a:lnTo>
                    <a:pt x="377" y="177"/>
                  </a:lnTo>
                  <a:lnTo>
                    <a:pt x="497" y="101"/>
                  </a:lnTo>
                  <a:lnTo>
                    <a:pt x="630" y="46"/>
                  </a:lnTo>
                  <a:lnTo>
                    <a:pt x="770" y="11"/>
                  </a:lnTo>
                  <a:lnTo>
                    <a:pt x="920" y="0"/>
                  </a:lnTo>
                  <a:lnTo>
                    <a:pt x="1070" y="11"/>
                  </a:lnTo>
                  <a:lnTo>
                    <a:pt x="1210" y="46"/>
                  </a:lnTo>
                  <a:lnTo>
                    <a:pt x="1343" y="101"/>
                  </a:lnTo>
                  <a:lnTo>
                    <a:pt x="1463" y="177"/>
                  </a:lnTo>
                  <a:lnTo>
                    <a:pt x="1571" y="269"/>
                  </a:lnTo>
                  <a:lnTo>
                    <a:pt x="1661" y="377"/>
                  </a:lnTo>
                  <a:lnTo>
                    <a:pt x="1737" y="497"/>
                  </a:lnTo>
                  <a:lnTo>
                    <a:pt x="1794" y="630"/>
                  </a:lnTo>
                  <a:lnTo>
                    <a:pt x="1828" y="771"/>
                  </a:lnTo>
                  <a:lnTo>
                    <a:pt x="1841" y="921"/>
                  </a:lnTo>
                  <a:lnTo>
                    <a:pt x="1841" y="956"/>
                  </a:lnTo>
                  <a:lnTo>
                    <a:pt x="1838" y="990"/>
                  </a:lnTo>
                  <a:lnTo>
                    <a:pt x="1835" y="1024"/>
                  </a:lnTo>
                  <a:lnTo>
                    <a:pt x="1831" y="1057"/>
                  </a:lnTo>
                  <a:lnTo>
                    <a:pt x="1824" y="1091"/>
                  </a:lnTo>
                  <a:lnTo>
                    <a:pt x="1817" y="1122"/>
                  </a:lnTo>
                  <a:lnTo>
                    <a:pt x="1811" y="1156"/>
                  </a:lnTo>
                  <a:lnTo>
                    <a:pt x="1801" y="1188"/>
                  </a:lnTo>
                  <a:lnTo>
                    <a:pt x="1790" y="1220"/>
                  </a:lnTo>
                  <a:lnTo>
                    <a:pt x="1780" y="1249"/>
                  </a:lnTo>
                  <a:lnTo>
                    <a:pt x="1778" y="1225"/>
                  </a:lnTo>
                  <a:lnTo>
                    <a:pt x="1771" y="1202"/>
                  </a:lnTo>
                  <a:lnTo>
                    <a:pt x="1760" y="1179"/>
                  </a:lnTo>
                  <a:lnTo>
                    <a:pt x="1750" y="1154"/>
                  </a:lnTo>
                  <a:lnTo>
                    <a:pt x="1739" y="1133"/>
                  </a:lnTo>
                  <a:lnTo>
                    <a:pt x="1727" y="1114"/>
                  </a:lnTo>
                  <a:lnTo>
                    <a:pt x="1716" y="1098"/>
                  </a:lnTo>
                  <a:lnTo>
                    <a:pt x="1709" y="1085"/>
                  </a:lnTo>
                  <a:lnTo>
                    <a:pt x="1704" y="1076"/>
                  </a:lnTo>
                  <a:lnTo>
                    <a:pt x="1702" y="1074"/>
                  </a:lnTo>
                  <a:lnTo>
                    <a:pt x="1684" y="1085"/>
                  </a:lnTo>
                  <a:lnTo>
                    <a:pt x="1666" y="1098"/>
                  </a:lnTo>
                  <a:lnTo>
                    <a:pt x="1645" y="1108"/>
                  </a:lnTo>
                  <a:lnTo>
                    <a:pt x="1624" y="1119"/>
                  </a:lnTo>
                  <a:lnTo>
                    <a:pt x="1601" y="1129"/>
                  </a:lnTo>
                  <a:lnTo>
                    <a:pt x="1580" y="1140"/>
                  </a:lnTo>
                  <a:lnTo>
                    <a:pt x="1560" y="1146"/>
                  </a:lnTo>
                  <a:lnTo>
                    <a:pt x="1546" y="1152"/>
                  </a:lnTo>
                  <a:lnTo>
                    <a:pt x="1537" y="1156"/>
                  </a:lnTo>
                  <a:lnTo>
                    <a:pt x="1534" y="1158"/>
                  </a:lnTo>
                  <a:lnTo>
                    <a:pt x="1541" y="1135"/>
                  </a:lnTo>
                  <a:lnTo>
                    <a:pt x="1550" y="1112"/>
                  </a:lnTo>
                  <a:lnTo>
                    <a:pt x="1555" y="1089"/>
                  </a:lnTo>
                  <a:lnTo>
                    <a:pt x="1560" y="1068"/>
                  </a:lnTo>
                  <a:lnTo>
                    <a:pt x="1567" y="1043"/>
                  </a:lnTo>
                  <a:lnTo>
                    <a:pt x="1571" y="1020"/>
                  </a:lnTo>
                  <a:lnTo>
                    <a:pt x="1573" y="994"/>
                  </a:lnTo>
                  <a:lnTo>
                    <a:pt x="1575" y="971"/>
                  </a:lnTo>
                  <a:lnTo>
                    <a:pt x="1578" y="946"/>
                  </a:lnTo>
                  <a:lnTo>
                    <a:pt x="1578" y="921"/>
                  </a:lnTo>
                  <a:lnTo>
                    <a:pt x="1569" y="813"/>
                  </a:lnTo>
                  <a:lnTo>
                    <a:pt x="1544" y="711"/>
                  </a:lnTo>
                  <a:lnTo>
                    <a:pt x="1504" y="619"/>
                  </a:lnTo>
                  <a:lnTo>
                    <a:pt x="1451" y="533"/>
                  </a:lnTo>
                  <a:lnTo>
                    <a:pt x="1384" y="455"/>
                  </a:lnTo>
                  <a:lnTo>
                    <a:pt x="1308" y="389"/>
                  </a:lnTo>
                  <a:lnTo>
                    <a:pt x="1221" y="337"/>
                  </a:lnTo>
                  <a:lnTo>
                    <a:pt x="1127" y="297"/>
                  </a:lnTo>
                  <a:lnTo>
                    <a:pt x="1026" y="271"/>
                  </a:lnTo>
                  <a:lnTo>
                    <a:pt x="920" y="264"/>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54" name="Freeform 291"/>
            <p:cNvSpPr>
              <a:spLocks/>
            </p:cNvSpPr>
            <p:nvPr/>
          </p:nvSpPr>
          <p:spPr bwMode="auto">
            <a:xfrm>
              <a:off x="1979" y="1239"/>
              <a:ext cx="1842" cy="1250"/>
            </a:xfrm>
            <a:custGeom>
              <a:avLst/>
              <a:gdLst>
                <a:gd name="T0" fmla="*/ 711 w 1842"/>
                <a:gd name="T1" fmla="*/ 297 h 1250"/>
                <a:gd name="T2" fmla="*/ 455 w 1842"/>
                <a:gd name="T3" fmla="*/ 455 h 1250"/>
                <a:gd name="T4" fmla="*/ 296 w 1842"/>
                <a:gd name="T5" fmla="*/ 711 h 1250"/>
                <a:gd name="T6" fmla="*/ 262 w 1842"/>
                <a:gd name="T7" fmla="*/ 921 h 1250"/>
                <a:gd name="T8" fmla="*/ 267 w 1842"/>
                <a:gd name="T9" fmla="*/ 994 h 1250"/>
                <a:gd name="T10" fmla="*/ 278 w 1842"/>
                <a:gd name="T11" fmla="*/ 1068 h 1250"/>
                <a:gd name="T12" fmla="*/ 296 w 1842"/>
                <a:gd name="T13" fmla="*/ 1135 h 1250"/>
                <a:gd name="T14" fmla="*/ 303 w 1842"/>
                <a:gd name="T15" fmla="*/ 1156 h 1250"/>
                <a:gd name="T16" fmla="*/ 258 w 1842"/>
                <a:gd name="T17" fmla="*/ 1140 h 1250"/>
                <a:gd name="T18" fmla="*/ 195 w 1842"/>
                <a:gd name="T19" fmla="*/ 1108 h 1250"/>
                <a:gd name="T20" fmla="*/ 138 w 1842"/>
                <a:gd name="T21" fmla="*/ 1074 h 1250"/>
                <a:gd name="T22" fmla="*/ 130 w 1842"/>
                <a:gd name="T23" fmla="*/ 1085 h 1250"/>
                <a:gd name="T24" fmla="*/ 101 w 1842"/>
                <a:gd name="T25" fmla="*/ 1133 h 1250"/>
                <a:gd name="T26" fmla="*/ 69 w 1842"/>
                <a:gd name="T27" fmla="*/ 1202 h 1250"/>
                <a:gd name="T28" fmla="*/ 58 w 1842"/>
                <a:gd name="T29" fmla="*/ 1249 h 1250"/>
                <a:gd name="T30" fmla="*/ 29 w 1842"/>
                <a:gd name="T31" fmla="*/ 1156 h 1250"/>
                <a:gd name="T32" fmla="*/ 9 w 1842"/>
                <a:gd name="T33" fmla="*/ 1057 h 1250"/>
                <a:gd name="T34" fmla="*/ 0 w 1842"/>
                <a:gd name="T35" fmla="*/ 956 h 1250"/>
                <a:gd name="T36" fmla="*/ 9 w 1842"/>
                <a:gd name="T37" fmla="*/ 771 h 1250"/>
                <a:gd name="T38" fmla="*/ 177 w 1842"/>
                <a:gd name="T39" fmla="*/ 377 h 1250"/>
                <a:gd name="T40" fmla="*/ 497 w 1842"/>
                <a:gd name="T41" fmla="*/ 101 h 1250"/>
                <a:gd name="T42" fmla="*/ 920 w 1842"/>
                <a:gd name="T43" fmla="*/ 0 h 1250"/>
                <a:gd name="T44" fmla="*/ 1210 w 1842"/>
                <a:gd name="T45" fmla="*/ 46 h 1250"/>
                <a:gd name="T46" fmla="*/ 1571 w 1842"/>
                <a:gd name="T47" fmla="*/ 269 h 1250"/>
                <a:gd name="T48" fmla="*/ 1794 w 1842"/>
                <a:gd name="T49" fmla="*/ 630 h 1250"/>
                <a:gd name="T50" fmla="*/ 1841 w 1842"/>
                <a:gd name="T51" fmla="*/ 921 h 1250"/>
                <a:gd name="T52" fmla="*/ 1835 w 1842"/>
                <a:gd name="T53" fmla="*/ 1024 h 1250"/>
                <a:gd name="T54" fmla="*/ 1817 w 1842"/>
                <a:gd name="T55" fmla="*/ 1122 h 1250"/>
                <a:gd name="T56" fmla="*/ 1790 w 1842"/>
                <a:gd name="T57" fmla="*/ 1220 h 1250"/>
                <a:gd name="T58" fmla="*/ 1778 w 1842"/>
                <a:gd name="T59" fmla="*/ 1225 h 1250"/>
                <a:gd name="T60" fmla="*/ 1750 w 1842"/>
                <a:gd name="T61" fmla="*/ 1154 h 1250"/>
                <a:gd name="T62" fmla="*/ 1716 w 1842"/>
                <a:gd name="T63" fmla="*/ 1098 h 1250"/>
                <a:gd name="T64" fmla="*/ 1702 w 1842"/>
                <a:gd name="T65" fmla="*/ 1074 h 1250"/>
                <a:gd name="T66" fmla="*/ 1666 w 1842"/>
                <a:gd name="T67" fmla="*/ 1098 h 1250"/>
                <a:gd name="T68" fmla="*/ 1601 w 1842"/>
                <a:gd name="T69" fmla="*/ 1129 h 1250"/>
                <a:gd name="T70" fmla="*/ 1546 w 1842"/>
                <a:gd name="T71" fmla="*/ 1152 h 1250"/>
                <a:gd name="T72" fmla="*/ 1534 w 1842"/>
                <a:gd name="T73" fmla="*/ 1158 h 1250"/>
                <a:gd name="T74" fmla="*/ 1555 w 1842"/>
                <a:gd name="T75" fmla="*/ 1089 h 1250"/>
                <a:gd name="T76" fmla="*/ 1571 w 1842"/>
                <a:gd name="T77" fmla="*/ 1020 h 1250"/>
                <a:gd name="T78" fmla="*/ 1578 w 1842"/>
                <a:gd name="T79" fmla="*/ 946 h 1250"/>
                <a:gd name="T80" fmla="*/ 1569 w 1842"/>
                <a:gd name="T81" fmla="*/ 813 h 1250"/>
                <a:gd name="T82" fmla="*/ 1451 w 1842"/>
                <a:gd name="T83" fmla="*/ 533 h 1250"/>
                <a:gd name="T84" fmla="*/ 1221 w 1842"/>
                <a:gd name="T85" fmla="*/ 337 h 1250"/>
                <a:gd name="T86" fmla="*/ 920 w 1842"/>
                <a:gd name="T87" fmla="*/ 264 h 12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42"/>
                <a:gd name="T133" fmla="*/ 0 h 1250"/>
                <a:gd name="T134" fmla="*/ 1842 w 1842"/>
                <a:gd name="T135" fmla="*/ 1250 h 12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42" h="1250">
                  <a:moveTo>
                    <a:pt x="920" y="264"/>
                  </a:moveTo>
                  <a:lnTo>
                    <a:pt x="812" y="271"/>
                  </a:lnTo>
                  <a:lnTo>
                    <a:pt x="711" y="297"/>
                  </a:lnTo>
                  <a:lnTo>
                    <a:pt x="616" y="337"/>
                  </a:lnTo>
                  <a:lnTo>
                    <a:pt x="531" y="389"/>
                  </a:lnTo>
                  <a:lnTo>
                    <a:pt x="455" y="455"/>
                  </a:lnTo>
                  <a:lnTo>
                    <a:pt x="389" y="533"/>
                  </a:lnTo>
                  <a:lnTo>
                    <a:pt x="336" y="619"/>
                  </a:lnTo>
                  <a:lnTo>
                    <a:pt x="296" y="711"/>
                  </a:lnTo>
                  <a:lnTo>
                    <a:pt x="271" y="813"/>
                  </a:lnTo>
                  <a:lnTo>
                    <a:pt x="262" y="921"/>
                  </a:lnTo>
                  <a:lnTo>
                    <a:pt x="262" y="946"/>
                  </a:lnTo>
                  <a:lnTo>
                    <a:pt x="262" y="971"/>
                  </a:lnTo>
                  <a:lnTo>
                    <a:pt x="267" y="994"/>
                  </a:lnTo>
                  <a:lnTo>
                    <a:pt x="269" y="1020"/>
                  </a:lnTo>
                  <a:lnTo>
                    <a:pt x="273" y="1043"/>
                  </a:lnTo>
                  <a:lnTo>
                    <a:pt x="278" y="1068"/>
                  </a:lnTo>
                  <a:lnTo>
                    <a:pt x="283" y="1089"/>
                  </a:lnTo>
                  <a:lnTo>
                    <a:pt x="290" y="1112"/>
                  </a:lnTo>
                  <a:lnTo>
                    <a:pt x="296" y="1135"/>
                  </a:lnTo>
                  <a:lnTo>
                    <a:pt x="305" y="1158"/>
                  </a:lnTo>
                  <a:lnTo>
                    <a:pt x="303" y="1156"/>
                  </a:lnTo>
                  <a:lnTo>
                    <a:pt x="292" y="1152"/>
                  </a:lnTo>
                  <a:lnTo>
                    <a:pt x="278" y="1146"/>
                  </a:lnTo>
                  <a:lnTo>
                    <a:pt x="258" y="1140"/>
                  </a:lnTo>
                  <a:lnTo>
                    <a:pt x="237" y="1129"/>
                  </a:lnTo>
                  <a:lnTo>
                    <a:pt x="216" y="1119"/>
                  </a:lnTo>
                  <a:lnTo>
                    <a:pt x="195" y="1108"/>
                  </a:lnTo>
                  <a:lnTo>
                    <a:pt x="172" y="1098"/>
                  </a:lnTo>
                  <a:lnTo>
                    <a:pt x="153" y="1085"/>
                  </a:lnTo>
                  <a:lnTo>
                    <a:pt x="138" y="1074"/>
                  </a:lnTo>
                  <a:lnTo>
                    <a:pt x="136" y="1076"/>
                  </a:lnTo>
                  <a:lnTo>
                    <a:pt x="130" y="1085"/>
                  </a:lnTo>
                  <a:lnTo>
                    <a:pt x="122" y="1098"/>
                  </a:lnTo>
                  <a:lnTo>
                    <a:pt x="111" y="1114"/>
                  </a:lnTo>
                  <a:lnTo>
                    <a:pt x="101" y="1133"/>
                  </a:lnTo>
                  <a:lnTo>
                    <a:pt x="87" y="1154"/>
                  </a:lnTo>
                  <a:lnTo>
                    <a:pt x="78" y="1179"/>
                  </a:lnTo>
                  <a:lnTo>
                    <a:pt x="69" y="1202"/>
                  </a:lnTo>
                  <a:lnTo>
                    <a:pt x="62" y="1225"/>
                  </a:lnTo>
                  <a:lnTo>
                    <a:pt x="58" y="1249"/>
                  </a:lnTo>
                  <a:lnTo>
                    <a:pt x="48" y="1220"/>
                  </a:lnTo>
                  <a:lnTo>
                    <a:pt x="37" y="1188"/>
                  </a:lnTo>
                  <a:lnTo>
                    <a:pt x="29" y="1156"/>
                  </a:lnTo>
                  <a:lnTo>
                    <a:pt x="20" y="1122"/>
                  </a:lnTo>
                  <a:lnTo>
                    <a:pt x="14" y="1091"/>
                  </a:lnTo>
                  <a:lnTo>
                    <a:pt x="9" y="1057"/>
                  </a:lnTo>
                  <a:lnTo>
                    <a:pt x="4" y="1024"/>
                  </a:lnTo>
                  <a:lnTo>
                    <a:pt x="2" y="990"/>
                  </a:lnTo>
                  <a:lnTo>
                    <a:pt x="0" y="956"/>
                  </a:lnTo>
                  <a:lnTo>
                    <a:pt x="0" y="921"/>
                  </a:lnTo>
                  <a:lnTo>
                    <a:pt x="9" y="771"/>
                  </a:lnTo>
                  <a:lnTo>
                    <a:pt x="46" y="630"/>
                  </a:lnTo>
                  <a:lnTo>
                    <a:pt x="101" y="497"/>
                  </a:lnTo>
                  <a:lnTo>
                    <a:pt x="177" y="377"/>
                  </a:lnTo>
                  <a:lnTo>
                    <a:pt x="269" y="269"/>
                  </a:lnTo>
                  <a:lnTo>
                    <a:pt x="377" y="177"/>
                  </a:lnTo>
                  <a:lnTo>
                    <a:pt x="497" y="101"/>
                  </a:lnTo>
                  <a:lnTo>
                    <a:pt x="630" y="46"/>
                  </a:lnTo>
                  <a:lnTo>
                    <a:pt x="770" y="11"/>
                  </a:lnTo>
                  <a:lnTo>
                    <a:pt x="920" y="0"/>
                  </a:lnTo>
                  <a:lnTo>
                    <a:pt x="1070" y="11"/>
                  </a:lnTo>
                  <a:lnTo>
                    <a:pt x="1210" y="46"/>
                  </a:lnTo>
                  <a:lnTo>
                    <a:pt x="1343" y="101"/>
                  </a:lnTo>
                  <a:lnTo>
                    <a:pt x="1463" y="177"/>
                  </a:lnTo>
                  <a:lnTo>
                    <a:pt x="1571" y="269"/>
                  </a:lnTo>
                  <a:lnTo>
                    <a:pt x="1661" y="377"/>
                  </a:lnTo>
                  <a:lnTo>
                    <a:pt x="1737" y="497"/>
                  </a:lnTo>
                  <a:lnTo>
                    <a:pt x="1794" y="630"/>
                  </a:lnTo>
                  <a:lnTo>
                    <a:pt x="1828" y="771"/>
                  </a:lnTo>
                  <a:lnTo>
                    <a:pt x="1841" y="921"/>
                  </a:lnTo>
                  <a:lnTo>
                    <a:pt x="1841" y="956"/>
                  </a:lnTo>
                  <a:lnTo>
                    <a:pt x="1838" y="990"/>
                  </a:lnTo>
                  <a:lnTo>
                    <a:pt x="1835" y="1024"/>
                  </a:lnTo>
                  <a:lnTo>
                    <a:pt x="1831" y="1057"/>
                  </a:lnTo>
                  <a:lnTo>
                    <a:pt x="1824" y="1091"/>
                  </a:lnTo>
                  <a:lnTo>
                    <a:pt x="1817" y="1122"/>
                  </a:lnTo>
                  <a:lnTo>
                    <a:pt x="1811" y="1156"/>
                  </a:lnTo>
                  <a:lnTo>
                    <a:pt x="1801" y="1188"/>
                  </a:lnTo>
                  <a:lnTo>
                    <a:pt x="1790" y="1220"/>
                  </a:lnTo>
                  <a:lnTo>
                    <a:pt x="1780" y="1249"/>
                  </a:lnTo>
                  <a:lnTo>
                    <a:pt x="1778" y="1225"/>
                  </a:lnTo>
                  <a:lnTo>
                    <a:pt x="1771" y="1202"/>
                  </a:lnTo>
                  <a:lnTo>
                    <a:pt x="1760" y="1179"/>
                  </a:lnTo>
                  <a:lnTo>
                    <a:pt x="1750" y="1154"/>
                  </a:lnTo>
                  <a:lnTo>
                    <a:pt x="1739" y="1133"/>
                  </a:lnTo>
                  <a:lnTo>
                    <a:pt x="1727" y="1114"/>
                  </a:lnTo>
                  <a:lnTo>
                    <a:pt x="1716" y="1098"/>
                  </a:lnTo>
                  <a:lnTo>
                    <a:pt x="1709" y="1085"/>
                  </a:lnTo>
                  <a:lnTo>
                    <a:pt x="1704" y="1076"/>
                  </a:lnTo>
                  <a:lnTo>
                    <a:pt x="1702" y="1074"/>
                  </a:lnTo>
                  <a:lnTo>
                    <a:pt x="1684" y="1085"/>
                  </a:lnTo>
                  <a:lnTo>
                    <a:pt x="1666" y="1098"/>
                  </a:lnTo>
                  <a:lnTo>
                    <a:pt x="1645" y="1108"/>
                  </a:lnTo>
                  <a:lnTo>
                    <a:pt x="1624" y="1119"/>
                  </a:lnTo>
                  <a:lnTo>
                    <a:pt x="1601" y="1129"/>
                  </a:lnTo>
                  <a:lnTo>
                    <a:pt x="1580" y="1140"/>
                  </a:lnTo>
                  <a:lnTo>
                    <a:pt x="1560" y="1146"/>
                  </a:lnTo>
                  <a:lnTo>
                    <a:pt x="1546" y="1152"/>
                  </a:lnTo>
                  <a:lnTo>
                    <a:pt x="1537" y="1156"/>
                  </a:lnTo>
                  <a:lnTo>
                    <a:pt x="1534" y="1158"/>
                  </a:lnTo>
                  <a:lnTo>
                    <a:pt x="1541" y="1135"/>
                  </a:lnTo>
                  <a:lnTo>
                    <a:pt x="1550" y="1112"/>
                  </a:lnTo>
                  <a:lnTo>
                    <a:pt x="1555" y="1089"/>
                  </a:lnTo>
                  <a:lnTo>
                    <a:pt x="1560" y="1068"/>
                  </a:lnTo>
                  <a:lnTo>
                    <a:pt x="1567" y="1043"/>
                  </a:lnTo>
                  <a:lnTo>
                    <a:pt x="1571" y="1020"/>
                  </a:lnTo>
                  <a:lnTo>
                    <a:pt x="1573" y="994"/>
                  </a:lnTo>
                  <a:lnTo>
                    <a:pt x="1575" y="971"/>
                  </a:lnTo>
                  <a:lnTo>
                    <a:pt x="1578" y="946"/>
                  </a:lnTo>
                  <a:lnTo>
                    <a:pt x="1578" y="921"/>
                  </a:lnTo>
                  <a:lnTo>
                    <a:pt x="1569" y="813"/>
                  </a:lnTo>
                  <a:lnTo>
                    <a:pt x="1544" y="711"/>
                  </a:lnTo>
                  <a:lnTo>
                    <a:pt x="1504" y="619"/>
                  </a:lnTo>
                  <a:lnTo>
                    <a:pt x="1451" y="533"/>
                  </a:lnTo>
                  <a:lnTo>
                    <a:pt x="1384" y="455"/>
                  </a:lnTo>
                  <a:lnTo>
                    <a:pt x="1308" y="389"/>
                  </a:lnTo>
                  <a:lnTo>
                    <a:pt x="1221" y="337"/>
                  </a:lnTo>
                  <a:lnTo>
                    <a:pt x="1127" y="297"/>
                  </a:lnTo>
                  <a:lnTo>
                    <a:pt x="1026" y="271"/>
                  </a:lnTo>
                  <a:lnTo>
                    <a:pt x="920" y="264"/>
                  </a:lnTo>
                </a:path>
              </a:pathLst>
            </a:custGeom>
            <a:noFill/>
            <a:ln w="12700" cap="rnd">
              <a:solidFill>
                <a:srgbClr val="7C6000"/>
              </a:solidFill>
              <a:round/>
              <a:headEnd type="none" w="sm" len="sm"/>
              <a:tailEnd type="none" w="sm" len="sm"/>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55" name="Freeform 292"/>
            <p:cNvSpPr>
              <a:spLocks/>
            </p:cNvSpPr>
            <p:nvPr/>
          </p:nvSpPr>
          <p:spPr bwMode="auto">
            <a:xfrm>
              <a:off x="2013" y="1274"/>
              <a:ext cx="1523" cy="950"/>
            </a:xfrm>
            <a:custGeom>
              <a:avLst/>
              <a:gdLst>
                <a:gd name="T0" fmla="*/ 10 w 1523"/>
                <a:gd name="T1" fmla="*/ 727 h 950"/>
                <a:gd name="T2" fmla="*/ 98 w 1523"/>
                <a:gd name="T3" fmla="*/ 460 h 950"/>
                <a:gd name="T4" fmla="*/ 263 w 1523"/>
                <a:gd name="T5" fmla="*/ 246 h 950"/>
                <a:gd name="T6" fmla="*/ 489 w 1523"/>
                <a:gd name="T7" fmla="*/ 92 h 950"/>
                <a:gd name="T8" fmla="*/ 761 w 1523"/>
                <a:gd name="T9" fmla="*/ 10 h 950"/>
                <a:gd name="T10" fmla="*/ 910 w 1523"/>
                <a:gd name="T11" fmla="*/ 0 h 950"/>
                <a:gd name="T12" fmla="*/ 1043 w 1523"/>
                <a:gd name="T13" fmla="*/ 8 h 950"/>
                <a:gd name="T14" fmla="*/ 1161 w 1523"/>
                <a:gd name="T15" fmla="*/ 34 h 950"/>
                <a:gd name="T16" fmla="*/ 1269 w 1523"/>
                <a:gd name="T17" fmla="*/ 75 h 950"/>
                <a:gd name="T18" fmla="*/ 1372 w 1523"/>
                <a:gd name="T19" fmla="*/ 134 h 950"/>
                <a:gd name="T20" fmla="*/ 1471 w 1523"/>
                <a:gd name="T21" fmla="*/ 210 h 950"/>
                <a:gd name="T22" fmla="*/ 1496 w 1523"/>
                <a:gd name="T23" fmla="*/ 233 h 950"/>
                <a:gd name="T24" fmla="*/ 1522 w 1523"/>
                <a:gd name="T25" fmla="*/ 271 h 950"/>
                <a:gd name="T26" fmla="*/ 1504 w 1523"/>
                <a:gd name="T27" fmla="*/ 290 h 950"/>
                <a:gd name="T28" fmla="*/ 1443 w 1523"/>
                <a:gd name="T29" fmla="*/ 290 h 950"/>
                <a:gd name="T30" fmla="*/ 1333 w 1523"/>
                <a:gd name="T31" fmla="*/ 262 h 950"/>
                <a:gd name="T32" fmla="*/ 1260 w 1523"/>
                <a:gd name="T33" fmla="*/ 239 h 950"/>
                <a:gd name="T34" fmla="*/ 1094 w 1523"/>
                <a:gd name="T35" fmla="*/ 200 h 950"/>
                <a:gd name="T36" fmla="*/ 919 w 1523"/>
                <a:gd name="T37" fmla="*/ 186 h 950"/>
                <a:gd name="T38" fmla="*/ 744 w 1523"/>
                <a:gd name="T39" fmla="*/ 207 h 950"/>
                <a:gd name="T40" fmla="*/ 581 w 1523"/>
                <a:gd name="T41" fmla="*/ 258 h 950"/>
                <a:gd name="T42" fmla="*/ 445 w 1523"/>
                <a:gd name="T43" fmla="*/ 347 h 950"/>
                <a:gd name="T44" fmla="*/ 390 w 1523"/>
                <a:gd name="T45" fmla="*/ 398 h 950"/>
                <a:gd name="T46" fmla="*/ 310 w 1523"/>
                <a:gd name="T47" fmla="*/ 488 h 950"/>
                <a:gd name="T48" fmla="*/ 263 w 1523"/>
                <a:gd name="T49" fmla="*/ 570 h 950"/>
                <a:gd name="T50" fmla="*/ 232 w 1523"/>
                <a:gd name="T51" fmla="*/ 654 h 950"/>
                <a:gd name="T52" fmla="*/ 206 w 1523"/>
                <a:gd name="T53" fmla="*/ 745 h 950"/>
                <a:gd name="T54" fmla="*/ 192 w 1523"/>
                <a:gd name="T55" fmla="*/ 797 h 950"/>
                <a:gd name="T56" fmla="*/ 147 w 1523"/>
                <a:gd name="T57" fmla="*/ 886 h 950"/>
                <a:gd name="T58" fmla="*/ 98 w 1523"/>
                <a:gd name="T59" fmla="*/ 936 h 950"/>
                <a:gd name="T60" fmla="*/ 50 w 1523"/>
                <a:gd name="T61" fmla="*/ 949 h 950"/>
                <a:gd name="T62" fmla="*/ 15 w 1523"/>
                <a:gd name="T63" fmla="*/ 928 h 950"/>
                <a:gd name="T64" fmla="*/ 0 w 1523"/>
                <a:gd name="T65" fmla="*/ 875 h 9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23"/>
                <a:gd name="T100" fmla="*/ 0 h 950"/>
                <a:gd name="T101" fmla="*/ 1523 w 1523"/>
                <a:gd name="T102" fmla="*/ 950 h 9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23" h="950">
                  <a:moveTo>
                    <a:pt x="0" y="875"/>
                  </a:moveTo>
                  <a:lnTo>
                    <a:pt x="10" y="727"/>
                  </a:lnTo>
                  <a:lnTo>
                    <a:pt x="47" y="589"/>
                  </a:lnTo>
                  <a:lnTo>
                    <a:pt x="98" y="460"/>
                  </a:lnTo>
                  <a:lnTo>
                    <a:pt x="172" y="347"/>
                  </a:lnTo>
                  <a:lnTo>
                    <a:pt x="263" y="246"/>
                  </a:lnTo>
                  <a:lnTo>
                    <a:pt x="369" y="159"/>
                  </a:lnTo>
                  <a:lnTo>
                    <a:pt x="489" y="92"/>
                  </a:lnTo>
                  <a:lnTo>
                    <a:pt x="620" y="41"/>
                  </a:lnTo>
                  <a:lnTo>
                    <a:pt x="761" y="10"/>
                  </a:lnTo>
                  <a:lnTo>
                    <a:pt x="910" y="0"/>
                  </a:lnTo>
                  <a:lnTo>
                    <a:pt x="977" y="2"/>
                  </a:lnTo>
                  <a:lnTo>
                    <a:pt x="1043" y="8"/>
                  </a:lnTo>
                  <a:lnTo>
                    <a:pt x="1101" y="18"/>
                  </a:lnTo>
                  <a:lnTo>
                    <a:pt x="1161" y="34"/>
                  </a:lnTo>
                  <a:lnTo>
                    <a:pt x="1216" y="52"/>
                  </a:lnTo>
                  <a:lnTo>
                    <a:pt x="1269" y="75"/>
                  </a:lnTo>
                  <a:lnTo>
                    <a:pt x="1321" y="103"/>
                  </a:lnTo>
                  <a:lnTo>
                    <a:pt x="1372" y="134"/>
                  </a:lnTo>
                  <a:lnTo>
                    <a:pt x="1420" y="170"/>
                  </a:lnTo>
                  <a:lnTo>
                    <a:pt x="1471" y="210"/>
                  </a:lnTo>
                  <a:lnTo>
                    <a:pt x="1496" y="233"/>
                  </a:lnTo>
                  <a:lnTo>
                    <a:pt x="1513" y="255"/>
                  </a:lnTo>
                  <a:lnTo>
                    <a:pt x="1522" y="271"/>
                  </a:lnTo>
                  <a:lnTo>
                    <a:pt x="1517" y="281"/>
                  </a:lnTo>
                  <a:lnTo>
                    <a:pt x="1504" y="290"/>
                  </a:lnTo>
                  <a:lnTo>
                    <a:pt x="1479" y="292"/>
                  </a:lnTo>
                  <a:lnTo>
                    <a:pt x="1443" y="290"/>
                  </a:lnTo>
                  <a:lnTo>
                    <a:pt x="1395" y="280"/>
                  </a:lnTo>
                  <a:lnTo>
                    <a:pt x="1333" y="262"/>
                  </a:lnTo>
                  <a:lnTo>
                    <a:pt x="1260" y="239"/>
                  </a:lnTo>
                  <a:lnTo>
                    <a:pt x="1179" y="216"/>
                  </a:lnTo>
                  <a:lnTo>
                    <a:pt x="1094" y="200"/>
                  </a:lnTo>
                  <a:lnTo>
                    <a:pt x="1007" y="191"/>
                  </a:lnTo>
                  <a:lnTo>
                    <a:pt x="919" y="186"/>
                  </a:lnTo>
                  <a:lnTo>
                    <a:pt x="828" y="193"/>
                  </a:lnTo>
                  <a:lnTo>
                    <a:pt x="744" y="207"/>
                  </a:lnTo>
                  <a:lnTo>
                    <a:pt x="659" y="229"/>
                  </a:lnTo>
                  <a:lnTo>
                    <a:pt x="581" y="258"/>
                  </a:lnTo>
                  <a:lnTo>
                    <a:pt x="508" y="299"/>
                  </a:lnTo>
                  <a:lnTo>
                    <a:pt x="445" y="347"/>
                  </a:lnTo>
                  <a:lnTo>
                    <a:pt x="390" y="398"/>
                  </a:lnTo>
                  <a:lnTo>
                    <a:pt x="346" y="444"/>
                  </a:lnTo>
                  <a:lnTo>
                    <a:pt x="310" y="488"/>
                  </a:lnTo>
                  <a:lnTo>
                    <a:pt x="282" y="530"/>
                  </a:lnTo>
                  <a:lnTo>
                    <a:pt x="263" y="570"/>
                  </a:lnTo>
                  <a:lnTo>
                    <a:pt x="247" y="612"/>
                  </a:lnTo>
                  <a:lnTo>
                    <a:pt x="232" y="654"/>
                  </a:lnTo>
                  <a:lnTo>
                    <a:pt x="219" y="698"/>
                  </a:lnTo>
                  <a:lnTo>
                    <a:pt x="206" y="745"/>
                  </a:lnTo>
                  <a:lnTo>
                    <a:pt x="192" y="797"/>
                  </a:lnTo>
                  <a:lnTo>
                    <a:pt x="171" y="847"/>
                  </a:lnTo>
                  <a:lnTo>
                    <a:pt x="147" y="886"/>
                  </a:lnTo>
                  <a:lnTo>
                    <a:pt x="124" y="916"/>
                  </a:lnTo>
                  <a:lnTo>
                    <a:pt x="98" y="936"/>
                  </a:lnTo>
                  <a:lnTo>
                    <a:pt x="73" y="946"/>
                  </a:lnTo>
                  <a:lnTo>
                    <a:pt x="50" y="949"/>
                  </a:lnTo>
                  <a:lnTo>
                    <a:pt x="29" y="942"/>
                  </a:lnTo>
                  <a:lnTo>
                    <a:pt x="15" y="928"/>
                  </a:lnTo>
                  <a:lnTo>
                    <a:pt x="2" y="905"/>
                  </a:lnTo>
                  <a:lnTo>
                    <a:pt x="0" y="875"/>
                  </a:lnTo>
                </a:path>
              </a:pathLst>
            </a:custGeom>
            <a:solidFill>
              <a:srgbClr val="FFD80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56" name="Freeform 293"/>
            <p:cNvSpPr>
              <a:spLocks/>
            </p:cNvSpPr>
            <p:nvPr/>
          </p:nvSpPr>
          <p:spPr bwMode="auto">
            <a:xfrm>
              <a:off x="2017" y="1276"/>
              <a:ext cx="1499" cy="931"/>
            </a:xfrm>
            <a:custGeom>
              <a:avLst/>
              <a:gdLst>
                <a:gd name="T0" fmla="*/ 15 w 1499"/>
                <a:gd name="T1" fmla="*/ 711 h 931"/>
                <a:gd name="T2" fmla="*/ 105 w 1499"/>
                <a:gd name="T3" fmla="*/ 449 h 931"/>
                <a:gd name="T4" fmla="*/ 268 w 1499"/>
                <a:gd name="T5" fmla="*/ 239 h 931"/>
                <a:gd name="T6" fmla="*/ 491 w 1499"/>
                <a:gd name="T7" fmla="*/ 90 h 931"/>
                <a:gd name="T8" fmla="*/ 756 w 1499"/>
                <a:gd name="T9" fmla="*/ 9 h 931"/>
                <a:gd name="T10" fmla="*/ 904 w 1499"/>
                <a:gd name="T11" fmla="*/ 0 h 931"/>
                <a:gd name="T12" fmla="*/ 1034 w 1499"/>
                <a:gd name="T13" fmla="*/ 8 h 931"/>
                <a:gd name="T14" fmla="*/ 1150 w 1499"/>
                <a:gd name="T15" fmla="*/ 31 h 931"/>
                <a:gd name="T16" fmla="*/ 1256 w 1499"/>
                <a:gd name="T17" fmla="*/ 73 h 931"/>
                <a:gd name="T18" fmla="*/ 1355 w 1499"/>
                <a:gd name="T19" fmla="*/ 128 h 931"/>
                <a:gd name="T20" fmla="*/ 1449 w 1499"/>
                <a:gd name="T21" fmla="*/ 200 h 931"/>
                <a:gd name="T22" fmla="*/ 1474 w 1499"/>
                <a:gd name="T23" fmla="*/ 223 h 931"/>
                <a:gd name="T24" fmla="*/ 1498 w 1499"/>
                <a:gd name="T25" fmla="*/ 256 h 931"/>
                <a:gd name="T26" fmla="*/ 1481 w 1499"/>
                <a:gd name="T27" fmla="*/ 275 h 931"/>
                <a:gd name="T28" fmla="*/ 1422 w 1499"/>
                <a:gd name="T29" fmla="*/ 275 h 931"/>
                <a:gd name="T30" fmla="*/ 1319 w 1499"/>
                <a:gd name="T31" fmla="*/ 250 h 931"/>
                <a:gd name="T32" fmla="*/ 1249 w 1499"/>
                <a:gd name="T33" fmla="*/ 227 h 931"/>
                <a:gd name="T34" fmla="*/ 1083 w 1499"/>
                <a:gd name="T35" fmla="*/ 189 h 931"/>
                <a:gd name="T36" fmla="*/ 910 w 1499"/>
                <a:gd name="T37" fmla="*/ 179 h 931"/>
                <a:gd name="T38" fmla="*/ 735 w 1499"/>
                <a:gd name="T39" fmla="*/ 197 h 931"/>
                <a:gd name="T40" fmla="*/ 573 w 1499"/>
                <a:gd name="T41" fmla="*/ 250 h 931"/>
                <a:gd name="T42" fmla="*/ 436 w 1499"/>
                <a:gd name="T43" fmla="*/ 336 h 931"/>
                <a:gd name="T44" fmla="*/ 381 w 1499"/>
                <a:gd name="T45" fmla="*/ 386 h 931"/>
                <a:gd name="T46" fmla="*/ 303 w 1499"/>
                <a:gd name="T47" fmla="*/ 477 h 931"/>
                <a:gd name="T48" fmla="*/ 255 w 1499"/>
                <a:gd name="T49" fmla="*/ 559 h 931"/>
                <a:gd name="T50" fmla="*/ 223 w 1499"/>
                <a:gd name="T51" fmla="*/ 641 h 931"/>
                <a:gd name="T52" fmla="*/ 197 w 1499"/>
                <a:gd name="T53" fmla="*/ 729 h 931"/>
                <a:gd name="T54" fmla="*/ 183 w 1499"/>
                <a:gd name="T55" fmla="*/ 780 h 931"/>
                <a:gd name="T56" fmla="*/ 142 w 1499"/>
                <a:gd name="T57" fmla="*/ 866 h 931"/>
                <a:gd name="T58" fmla="*/ 94 w 1499"/>
                <a:gd name="T59" fmla="*/ 916 h 931"/>
                <a:gd name="T60" fmla="*/ 48 w 1499"/>
                <a:gd name="T61" fmla="*/ 930 h 931"/>
                <a:gd name="T62" fmla="*/ 15 w 1499"/>
                <a:gd name="T63" fmla="*/ 911 h 931"/>
                <a:gd name="T64" fmla="*/ 0 w 1499"/>
                <a:gd name="T65" fmla="*/ 858 h 9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99"/>
                <a:gd name="T100" fmla="*/ 0 h 931"/>
                <a:gd name="T101" fmla="*/ 1499 w 1499"/>
                <a:gd name="T102" fmla="*/ 931 h 9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99" h="931">
                  <a:moveTo>
                    <a:pt x="0" y="858"/>
                  </a:moveTo>
                  <a:lnTo>
                    <a:pt x="15" y="711"/>
                  </a:lnTo>
                  <a:lnTo>
                    <a:pt x="50" y="576"/>
                  </a:lnTo>
                  <a:lnTo>
                    <a:pt x="105" y="449"/>
                  </a:lnTo>
                  <a:lnTo>
                    <a:pt x="179" y="338"/>
                  </a:lnTo>
                  <a:lnTo>
                    <a:pt x="268" y="239"/>
                  </a:lnTo>
                  <a:lnTo>
                    <a:pt x="372" y="157"/>
                  </a:lnTo>
                  <a:lnTo>
                    <a:pt x="491" y="90"/>
                  </a:lnTo>
                  <a:lnTo>
                    <a:pt x="619" y="39"/>
                  </a:lnTo>
                  <a:lnTo>
                    <a:pt x="756" y="9"/>
                  </a:lnTo>
                  <a:lnTo>
                    <a:pt x="904" y="0"/>
                  </a:lnTo>
                  <a:lnTo>
                    <a:pt x="970" y="2"/>
                  </a:lnTo>
                  <a:lnTo>
                    <a:pt x="1034" y="8"/>
                  </a:lnTo>
                  <a:lnTo>
                    <a:pt x="1094" y="18"/>
                  </a:lnTo>
                  <a:lnTo>
                    <a:pt x="1150" y="31"/>
                  </a:lnTo>
                  <a:lnTo>
                    <a:pt x="1203" y="50"/>
                  </a:lnTo>
                  <a:lnTo>
                    <a:pt x="1256" y="73"/>
                  </a:lnTo>
                  <a:lnTo>
                    <a:pt x="1306" y="98"/>
                  </a:lnTo>
                  <a:lnTo>
                    <a:pt x="1355" y="128"/>
                  </a:lnTo>
                  <a:lnTo>
                    <a:pt x="1401" y="161"/>
                  </a:lnTo>
                  <a:lnTo>
                    <a:pt x="1449" y="200"/>
                  </a:lnTo>
                  <a:lnTo>
                    <a:pt x="1474" y="223"/>
                  </a:lnTo>
                  <a:lnTo>
                    <a:pt x="1492" y="241"/>
                  </a:lnTo>
                  <a:lnTo>
                    <a:pt x="1498" y="256"/>
                  </a:lnTo>
                  <a:lnTo>
                    <a:pt x="1494" y="269"/>
                  </a:lnTo>
                  <a:lnTo>
                    <a:pt x="1481" y="275"/>
                  </a:lnTo>
                  <a:lnTo>
                    <a:pt x="1458" y="278"/>
                  </a:lnTo>
                  <a:lnTo>
                    <a:pt x="1422" y="275"/>
                  </a:lnTo>
                  <a:lnTo>
                    <a:pt x="1375" y="264"/>
                  </a:lnTo>
                  <a:lnTo>
                    <a:pt x="1319" y="250"/>
                  </a:lnTo>
                  <a:lnTo>
                    <a:pt x="1249" y="227"/>
                  </a:lnTo>
                  <a:lnTo>
                    <a:pt x="1168" y="204"/>
                  </a:lnTo>
                  <a:lnTo>
                    <a:pt x="1083" y="189"/>
                  </a:lnTo>
                  <a:lnTo>
                    <a:pt x="996" y="181"/>
                  </a:lnTo>
                  <a:lnTo>
                    <a:pt x="910" y="179"/>
                  </a:lnTo>
                  <a:lnTo>
                    <a:pt x="821" y="184"/>
                  </a:lnTo>
                  <a:lnTo>
                    <a:pt x="735" y="197"/>
                  </a:lnTo>
                  <a:lnTo>
                    <a:pt x="653" y="218"/>
                  </a:lnTo>
                  <a:lnTo>
                    <a:pt x="573" y="250"/>
                  </a:lnTo>
                  <a:lnTo>
                    <a:pt x="501" y="288"/>
                  </a:lnTo>
                  <a:lnTo>
                    <a:pt x="436" y="336"/>
                  </a:lnTo>
                  <a:lnTo>
                    <a:pt x="381" y="386"/>
                  </a:lnTo>
                  <a:lnTo>
                    <a:pt x="337" y="433"/>
                  </a:lnTo>
                  <a:lnTo>
                    <a:pt x="303" y="477"/>
                  </a:lnTo>
                  <a:lnTo>
                    <a:pt x="276" y="519"/>
                  </a:lnTo>
                  <a:lnTo>
                    <a:pt x="255" y="559"/>
                  </a:lnTo>
                  <a:lnTo>
                    <a:pt x="238" y="599"/>
                  </a:lnTo>
                  <a:lnTo>
                    <a:pt x="223" y="641"/>
                  </a:lnTo>
                  <a:lnTo>
                    <a:pt x="211" y="685"/>
                  </a:lnTo>
                  <a:lnTo>
                    <a:pt x="197" y="729"/>
                  </a:lnTo>
                  <a:lnTo>
                    <a:pt x="183" y="780"/>
                  </a:lnTo>
                  <a:lnTo>
                    <a:pt x="164" y="828"/>
                  </a:lnTo>
                  <a:lnTo>
                    <a:pt x="142" y="866"/>
                  </a:lnTo>
                  <a:lnTo>
                    <a:pt x="117" y="895"/>
                  </a:lnTo>
                  <a:lnTo>
                    <a:pt x="94" y="916"/>
                  </a:lnTo>
                  <a:lnTo>
                    <a:pt x="71" y="927"/>
                  </a:lnTo>
                  <a:lnTo>
                    <a:pt x="48" y="930"/>
                  </a:lnTo>
                  <a:lnTo>
                    <a:pt x="29" y="923"/>
                  </a:lnTo>
                  <a:lnTo>
                    <a:pt x="15" y="911"/>
                  </a:lnTo>
                  <a:lnTo>
                    <a:pt x="4" y="888"/>
                  </a:lnTo>
                  <a:lnTo>
                    <a:pt x="0" y="858"/>
                  </a:lnTo>
                </a:path>
              </a:pathLst>
            </a:custGeom>
            <a:solidFill>
              <a:srgbClr val="FFDA18"/>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57" name="Freeform 294"/>
            <p:cNvSpPr>
              <a:spLocks/>
            </p:cNvSpPr>
            <p:nvPr/>
          </p:nvSpPr>
          <p:spPr bwMode="auto">
            <a:xfrm>
              <a:off x="2024" y="1279"/>
              <a:ext cx="1474" cy="913"/>
            </a:xfrm>
            <a:custGeom>
              <a:avLst/>
              <a:gdLst>
                <a:gd name="T0" fmla="*/ 16 w 1474"/>
                <a:gd name="T1" fmla="*/ 696 h 913"/>
                <a:gd name="T2" fmla="*/ 110 w 1474"/>
                <a:gd name="T3" fmla="*/ 440 h 913"/>
                <a:gd name="T4" fmla="*/ 271 w 1474"/>
                <a:gd name="T5" fmla="*/ 233 h 913"/>
                <a:gd name="T6" fmla="*/ 490 w 1474"/>
                <a:gd name="T7" fmla="*/ 88 h 913"/>
                <a:gd name="T8" fmla="*/ 752 w 1474"/>
                <a:gd name="T9" fmla="*/ 9 h 913"/>
                <a:gd name="T10" fmla="*/ 895 w 1474"/>
                <a:gd name="T11" fmla="*/ 0 h 913"/>
                <a:gd name="T12" fmla="*/ 1024 w 1474"/>
                <a:gd name="T13" fmla="*/ 7 h 913"/>
                <a:gd name="T14" fmla="*/ 1136 w 1474"/>
                <a:gd name="T15" fmla="*/ 31 h 913"/>
                <a:gd name="T16" fmla="*/ 1240 w 1474"/>
                <a:gd name="T17" fmla="*/ 69 h 913"/>
                <a:gd name="T18" fmla="*/ 1336 w 1474"/>
                <a:gd name="T19" fmla="*/ 122 h 913"/>
                <a:gd name="T20" fmla="*/ 1428 w 1474"/>
                <a:gd name="T21" fmla="*/ 189 h 913"/>
                <a:gd name="T22" fmla="*/ 1452 w 1474"/>
                <a:gd name="T23" fmla="*/ 212 h 913"/>
                <a:gd name="T24" fmla="*/ 1473 w 1474"/>
                <a:gd name="T25" fmla="*/ 244 h 913"/>
                <a:gd name="T26" fmla="*/ 1458 w 1474"/>
                <a:gd name="T27" fmla="*/ 262 h 913"/>
                <a:gd name="T28" fmla="*/ 1401 w 1474"/>
                <a:gd name="T29" fmla="*/ 260 h 913"/>
                <a:gd name="T30" fmla="*/ 1302 w 1474"/>
                <a:gd name="T31" fmla="*/ 235 h 913"/>
                <a:gd name="T32" fmla="*/ 1235 w 1474"/>
                <a:gd name="T33" fmla="*/ 214 h 913"/>
                <a:gd name="T34" fmla="*/ 1072 w 1474"/>
                <a:gd name="T35" fmla="*/ 177 h 913"/>
                <a:gd name="T36" fmla="*/ 897 w 1474"/>
                <a:gd name="T37" fmla="*/ 168 h 913"/>
                <a:gd name="T38" fmla="*/ 724 w 1474"/>
                <a:gd name="T39" fmla="*/ 187 h 913"/>
                <a:gd name="T40" fmla="*/ 564 w 1474"/>
                <a:gd name="T41" fmla="*/ 239 h 913"/>
                <a:gd name="T42" fmla="*/ 427 w 1474"/>
                <a:gd name="T43" fmla="*/ 325 h 913"/>
                <a:gd name="T44" fmla="*/ 372 w 1474"/>
                <a:gd name="T45" fmla="*/ 376 h 913"/>
                <a:gd name="T46" fmla="*/ 292 w 1474"/>
                <a:gd name="T47" fmla="*/ 467 h 913"/>
                <a:gd name="T48" fmla="*/ 244 w 1474"/>
                <a:gd name="T49" fmla="*/ 546 h 913"/>
                <a:gd name="T50" fmla="*/ 212 w 1474"/>
                <a:gd name="T51" fmla="*/ 629 h 913"/>
                <a:gd name="T52" fmla="*/ 187 w 1474"/>
                <a:gd name="T53" fmla="*/ 716 h 913"/>
                <a:gd name="T54" fmla="*/ 172 w 1474"/>
                <a:gd name="T55" fmla="*/ 764 h 913"/>
                <a:gd name="T56" fmla="*/ 133 w 1474"/>
                <a:gd name="T57" fmla="*/ 850 h 913"/>
                <a:gd name="T58" fmla="*/ 88 w 1474"/>
                <a:gd name="T59" fmla="*/ 896 h 913"/>
                <a:gd name="T60" fmla="*/ 44 w 1474"/>
                <a:gd name="T61" fmla="*/ 912 h 913"/>
                <a:gd name="T62" fmla="*/ 12 w 1474"/>
                <a:gd name="T63" fmla="*/ 892 h 913"/>
                <a:gd name="T64" fmla="*/ 0 w 1474"/>
                <a:gd name="T65" fmla="*/ 841 h 9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74"/>
                <a:gd name="T100" fmla="*/ 0 h 913"/>
                <a:gd name="T101" fmla="*/ 1474 w 1474"/>
                <a:gd name="T102" fmla="*/ 913 h 9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74" h="913">
                  <a:moveTo>
                    <a:pt x="0" y="841"/>
                  </a:moveTo>
                  <a:lnTo>
                    <a:pt x="16" y="696"/>
                  </a:lnTo>
                  <a:lnTo>
                    <a:pt x="52" y="562"/>
                  </a:lnTo>
                  <a:lnTo>
                    <a:pt x="110" y="440"/>
                  </a:lnTo>
                  <a:lnTo>
                    <a:pt x="183" y="330"/>
                  </a:lnTo>
                  <a:lnTo>
                    <a:pt x="271" y="233"/>
                  </a:lnTo>
                  <a:lnTo>
                    <a:pt x="375" y="151"/>
                  </a:lnTo>
                  <a:lnTo>
                    <a:pt x="490" y="88"/>
                  </a:lnTo>
                  <a:lnTo>
                    <a:pt x="617" y="39"/>
                  </a:lnTo>
                  <a:lnTo>
                    <a:pt x="752" y="9"/>
                  </a:lnTo>
                  <a:lnTo>
                    <a:pt x="895" y="0"/>
                  </a:lnTo>
                  <a:lnTo>
                    <a:pt x="961" y="2"/>
                  </a:lnTo>
                  <a:lnTo>
                    <a:pt x="1024" y="7"/>
                  </a:lnTo>
                  <a:lnTo>
                    <a:pt x="1081" y="18"/>
                  </a:lnTo>
                  <a:lnTo>
                    <a:pt x="1136" y="31"/>
                  </a:lnTo>
                  <a:lnTo>
                    <a:pt x="1190" y="48"/>
                  </a:lnTo>
                  <a:lnTo>
                    <a:pt x="1240" y="69"/>
                  </a:lnTo>
                  <a:lnTo>
                    <a:pt x="1290" y="94"/>
                  </a:lnTo>
                  <a:lnTo>
                    <a:pt x="1336" y="122"/>
                  </a:lnTo>
                  <a:lnTo>
                    <a:pt x="1382" y="154"/>
                  </a:lnTo>
                  <a:lnTo>
                    <a:pt x="1428" y="189"/>
                  </a:lnTo>
                  <a:lnTo>
                    <a:pt x="1452" y="212"/>
                  </a:lnTo>
                  <a:lnTo>
                    <a:pt x="1466" y="228"/>
                  </a:lnTo>
                  <a:lnTo>
                    <a:pt x="1473" y="244"/>
                  </a:lnTo>
                  <a:lnTo>
                    <a:pt x="1470" y="254"/>
                  </a:lnTo>
                  <a:lnTo>
                    <a:pt x="1458" y="262"/>
                  </a:lnTo>
                  <a:lnTo>
                    <a:pt x="1435" y="265"/>
                  </a:lnTo>
                  <a:lnTo>
                    <a:pt x="1401" y="260"/>
                  </a:lnTo>
                  <a:lnTo>
                    <a:pt x="1357" y="250"/>
                  </a:lnTo>
                  <a:lnTo>
                    <a:pt x="1302" y="235"/>
                  </a:lnTo>
                  <a:lnTo>
                    <a:pt x="1235" y="214"/>
                  </a:lnTo>
                  <a:lnTo>
                    <a:pt x="1155" y="193"/>
                  </a:lnTo>
                  <a:lnTo>
                    <a:pt x="1072" y="177"/>
                  </a:lnTo>
                  <a:lnTo>
                    <a:pt x="986" y="168"/>
                  </a:lnTo>
                  <a:lnTo>
                    <a:pt x="897" y="168"/>
                  </a:lnTo>
                  <a:lnTo>
                    <a:pt x="811" y="174"/>
                  </a:lnTo>
                  <a:lnTo>
                    <a:pt x="724" y="187"/>
                  </a:lnTo>
                  <a:lnTo>
                    <a:pt x="642" y="207"/>
                  </a:lnTo>
                  <a:lnTo>
                    <a:pt x="564" y="239"/>
                  </a:lnTo>
                  <a:lnTo>
                    <a:pt x="492" y="277"/>
                  </a:lnTo>
                  <a:lnTo>
                    <a:pt x="427" y="325"/>
                  </a:lnTo>
                  <a:lnTo>
                    <a:pt x="372" y="376"/>
                  </a:lnTo>
                  <a:lnTo>
                    <a:pt x="328" y="423"/>
                  </a:lnTo>
                  <a:lnTo>
                    <a:pt x="292" y="467"/>
                  </a:lnTo>
                  <a:lnTo>
                    <a:pt x="265" y="509"/>
                  </a:lnTo>
                  <a:lnTo>
                    <a:pt x="244" y="546"/>
                  </a:lnTo>
                  <a:lnTo>
                    <a:pt x="227" y="589"/>
                  </a:lnTo>
                  <a:lnTo>
                    <a:pt x="212" y="629"/>
                  </a:lnTo>
                  <a:lnTo>
                    <a:pt x="200" y="671"/>
                  </a:lnTo>
                  <a:lnTo>
                    <a:pt x="187" y="716"/>
                  </a:lnTo>
                  <a:lnTo>
                    <a:pt x="172" y="764"/>
                  </a:lnTo>
                  <a:lnTo>
                    <a:pt x="156" y="812"/>
                  </a:lnTo>
                  <a:lnTo>
                    <a:pt x="133" y="850"/>
                  </a:lnTo>
                  <a:lnTo>
                    <a:pt x="111" y="877"/>
                  </a:lnTo>
                  <a:lnTo>
                    <a:pt x="88" y="896"/>
                  </a:lnTo>
                  <a:lnTo>
                    <a:pt x="64" y="909"/>
                  </a:lnTo>
                  <a:lnTo>
                    <a:pt x="44" y="912"/>
                  </a:lnTo>
                  <a:lnTo>
                    <a:pt x="27" y="905"/>
                  </a:lnTo>
                  <a:lnTo>
                    <a:pt x="12" y="892"/>
                  </a:lnTo>
                  <a:lnTo>
                    <a:pt x="2" y="869"/>
                  </a:lnTo>
                  <a:lnTo>
                    <a:pt x="0" y="841"/>
                  </a:lnTo>
                </a:path>
              </a:pathLst>
            </a:custGeom>
            <a:solidFill>
              <a:srgbClr val="FFDC22"/>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58" name="Freeform 295"/>
            <p:cNvSpPr>
              <a:spLocks/>
            </p:cNvSpPr>
            <p:nvPr/>
          </p:nvSpPr>
          <p:spPr bwMode="auto">
            <a:xfrm>
              <a:off x="2030" y="1283"/>
              <a:ext cx="1451" cy="889"/>
            </a:xfrm>
            <a:custGeom>
              <a:avLst/>
              <a:gdLst>
                <a:gd name="T0" fmla="*/ 16 w 1451"/>
                <a:gd name="T1" fmla="*/ 680 h 889"/>
                <a:gd name="T2" fmla="*/ 113 w 1451"/>
                <a:gd name="T3" fmla="*/ 426 h 889"/>
                <a:gd name="T4" fmla="*/ 276 w 1451"/>
                <a:gd name="T5" fmla="*/ 224 h 889"/>
                <a:gd name="T6" fmla="*/ 490 w 1451"/>
                <a:gd name="T7" fmla="*/ 83 h 889"/>
                <a:gd name="T8" fmla="*/ 748 w 1451"/>
                <a:gd name="T9" fmla="*/ 7 h 889"/>
                <a:gd name="T10" fmla="*/ 886 w 1451"/>
                <a:gd name="T11" fmla="*/ 0 h 889"/>
                <a:gd name="T12" fmla="*/ 1011 w 1451"/>
                <a:gd name="T13" fmla="*/ 5 h 889"/>
                <a:gd name="T14" fmla="*/ 1123 w 1451"/>
                <a:gd name="T15" fmla="*/ 27 h 889"/>
                <a:gd name="T16" fmla="*/ 1224 w 1451"/>
                <a:gd name="T17" fmla="*/ 64 h 889"/>
                <a:gd name="T18" fmla="*/ 1316 w 1451"/>
                <a:gd name="T19" fmla="*/ 113 h 889"/>
                <a:gd name="T20" fmla="*/ 1405 w 1451"/>
                <a:gd name="T21" fmla="*/ 178 h 889"/>
                <a:gd name="T22" fmla="*/ 1429 w 1451"/>
                <a:gd name="T23" fmla="*/ 198 h 889"/>
                <a:gd name="T24" fmla="*/ 1450 w 1451"/>
                <a:gd name="T25" fmla="*/ 228 h 889"/>
                <a:gd name="T26" fmla="*/ 1433 w 1451"/>
                <a:gd name="T27" fmla="*/ 246 h 889"/>
                <a:gd name="T28" fmla="*/ 1378 w 1451"/>
                <a:gd name="T29" fmla="*/ 244 h 889"/>
                <a:gd name="T30" fmla="*/ 1283 w 1451"/>
                <a:gd name="T31" fmla="*/ 221 h 889"/>
                <a:gd name="T32" fmla="*/ 1220 w 1451"/>
                <a:gd name="T33" fmla="*/ 199 h 889"/>
                <a:gd name="T34" fmla="*/ 1059 w 1451"/>
                <a:gd name="T35" fmla="*/ 163 h 889"/>
                <a:gd name="T36" fmla="*/ 886 w 1451"/>
                <a:gd name="T37" fmla="*/ 155 h 889"/>
                <a:gd name="T38" fmla="*/ 716 w 1451"/>
                <a:gd name="T39" fmla="*/ 174 h 889"/>
                <a:gd name="T40" fmla="*/ 554 w 1451"/>
                <a:gd name="T41" fmla="*/ 226 h 889"/>
                <a:gd name="T42" fmla="*/ 416 w 1451"/>
                <a:gd name="T43" fmla="*/ 313 h 889"/>
                <a:gd name="T44" fmla="*/ 361 w 1451"/>
                <a:gd name="T45" fmla="*/ 364 h 889"/>
                <a:gd name="T46" fmla="*/ 281 w 1451"/>
                <a:gd name="T47" fmla="*/ 454 h 889"/>
                <a:gd name="T48" fmla="*/ 233 w 1451"/>
                <a:gd name="T49" fmla="*/ 534 h 889"/>
                <a:gd name="T50" fmla="*/ 202 w 1451"/>
                <a:gd name="T51" fmla="*/ 615 h 889"/>
                <a:gd name="T52" fmla="*/ 177 w 1451"/>
                <a:gd name="T53" fmla="*/ 698 h 889"/>
                <a:gd name="T54" fmla="*/ 161 w 1451"/>
                <a:gd name="T55" fmla="*/ 744 h 889"/>
                <a:gd name="T56" fmla="*/ 124 w 1451"/>
                <a:gd name="T57" fmla="*/ 829 h 889"/>
                <a:gd name="T58" fmla="*/ 80 w 1451"/>
                <a:gd name="T59" fmla="*/ 875 h 889"/>
                <a:gd name="T60" fmla="*/ 39 w 1451"/>
                <a:gd name="T61" fmla="*/ 888 h 889"/>
                <a:gd name="T62" fmla="*/ 9 w 1451"/>
                <a:gd name="T63" fmla="*/ 869 h 889"/>
                <a:gd name="T64" fmla="*/ 0 w 1451"/>
                <a:gd name="T65" fmla="*/ 823 h 8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51"/>
                <a:gd name="T100" fmla="*/ 0 h 889"/>
                <a:gd name="T101" fmla="*/ 1451 w 1451"/>
                <a:gd name="T102" fmla="*/ 889 h 8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51" h="889">
                  <a:moveTo>
                    <a:pt x="0" y="823"/>
                  </a:moveTo>
                  <a:lnTo>
                    <a:pt x="16" y="680"/>
                  </a:lnTo>
                  <a:lnTo>
                    <a:pt x="55" y="546"/>
                  </a:lnTo>
                  <a:lnTo>
                    <a:pt x="113" y="426"/>
                  </a:lnTo>
                  <a:lnTo>
                    <a:pt x="187" y="320"/>
                  </a:lnTo>
                  <a:lnTo>
                    <a:pt x="276" y="224"/>
                  </a:lnTo>
                  <a:lnTo>
                    <a:pt x="377" y="147"/>
                  </a:lnTo>
                  <a:lnTo>
                    <a:pt x="490" y="83"/>
                  </a:lnTo>
                  <a:lnTo>
                    <a:pt x="614" y="37"/>
                  </a:lnTo>
                  <a:lnTo>
                    <a:pt x="748" y="7"/>
                  </a:lnTo>
                  <a:lnTo>
                    <a:pt x="886" y="0"/>
                  </a:lnTo>
                  <a:lnTo>
                    <a:pt x="952" y="2"/>
                  </a:lnTo>
                  <a:lnTo>
                    <a:pt x="1011" y="5"/>
                  </a:lnTo>
                  <a:lnTo>
                    <a:pt x="1068" y="14"/>
                  </a:lnTo>
                  <a:lnTo>
                    <a:pt x="1123" y="27"/>
                  </a:lnTo>
                  <a:lnTo>
                    <a:pt x="1176" y="44"/>
                  </a:lnTo>
                  <a:lnTo>
                    <a:pt x="1224" y="64"/>
                  </a:lnTo>
                  <a:lnTo>
                    <a:pt x="1272" y="88"/>
                  </a:lnTo>
                  <a:lnTo>
                    <a:pt x="1316" y="113"/>
                  </a:lnTo>
                  <a:lnTo>
                    <a:pt x="1360" y="145"/>
                  </a:lnTo>
                  <a:lnTo>
                    <a:pt x="1405" y="178"/>
                  </a:lnTo>
                  <a:lnTo>
                    <a:pt x="1429" y="198"/>
                  </a:lnTo>
                  <a:lnTo>
                    <a:pt x="1443" y="216"/>
                  </a:lnTo>
                  <a:lnTo>
                    <a:pt x="1450" y="228"/>
                  </a:lnTo>
                  <a:lnTo>
                    <a:pt x="1445" y="239"/>
                  </a:lnTo>
                  <a:lnTo>
                    <a:pt x="1433" y="246"/>
                  </a:lnTo>
                  <a:lnTo>
                    <a:pt x="1409" y="246"/>
                  </a:lnTo>
                  <a:lnTo>
                    <a:pt x="1378" y="244"/>
                  </a:lnTo>
                  <a:lnTo>
                    <a:pt x="1335" y="235"/>
                  </a:lnTo>
                  <a:lnTo>
                    <a:pt x="1283" y="221"/>
                  </a:lnTo>
                  <a:lnTo>
                    <a:pt x="1220" y="199"/>
                  </a:lnTo>
                  <a:lnTo>
                    <a:pt x="1141" y="178"/>
                  </a:lnTo>
                  <a:lnTo>
                    <a:pt x="1059" y="163"/>
                  </a:lnTo>
                  <a:lnTo>
                    <a:pt x="973" y="155"/>
                  </a:lnTo>
                  <a:lnTo>
                    <a:pt x="886" y="155"/>
                  </a:lnTo>
                  <a:lnTo>
                    <a:pt x="800" y="161"/>
                  </a:lnTo>
                  <a:lnTo>
                    <a:pt x="716" y="174"/>
                  </a:lnTo>
                  <a:lnTo>
                    <a:pt x="631" y="198"/>
                  </a:lnTo>
                  <a:lnTo>
                    <a:pt x="554" y="226"/>
                  </a:lnTo>
                  <a:lnTo>
                    <a:pt x="481" y="267"/>
                  </a:lnTo>
                  <a:lnTo>
                    <a:pt x="416" y="313"/>
                  </a:lnTo>
                  <a:lnTo>
                    <a:pt x="361" y="364"/>
                  </a:lnTo>
                  <a:lnTo>
                    <a:pt x="317" y="410"/>
                  </a:lnTo>
                  <a:lnTo>
                    <a:pt x="281" y="454"/>
                  </a:lnTo>
                  <a:lnTo>
                    <a:pt x="255" y="496"/>
                  </a:lnTo>
                  <a:lnTo>
                    <a:pt x="233" y="534"/>
                  </a:lnTo>
                  <a:lnTo>
                    <a:pt x="216" y="574"/>
                  </a:lnTo>
                  <a:lnTo>
                    <a:pt x="202" y="615"/>
                  </a:lnTo>
                  <a:lnTo>
                    <a:pt x="189" y="656"/>
                  </a:lnTo>
                  <a:lnTo>
                    <a:pt x="177" y="698"/>
                  </a:lnTo>
                  <a:lnTo>
                    <a:pt x="161" y="744"/>
                  </a:lnTo>
                  <a:lnTo>
                    <a:pt x="145" y="793"/>
                  </a:lnTo>
                  <a:lnTo>
                    <a:pt x="124" y="829"/>
                  </a:lnTo>
                  <a:lnTo>
                    <a:pt x="103" y="857"/>
                  </a:lnTo>
                  <a:lnTo>
                    <a:pt x="80" y="875"/>
                  </a:lnTo>
                  <a:lnTo>
                    <a:pt x="58" y="885"/>
                  </a:lnTo>
                  <a:lnTo>
                    <a:pt x="39" y="888"/>
                  </a:lnTo>
                  <a:lnTo>
                    <a:pt x="23" y="883"/>
                  </a:lnTo>
                  <a:lnTo>
                    <a:pt x="9" y="869"/>
                  </a:lnTo>
                  <a:lnTo>
                    <a:pt x="2" y="850"/>
                  </a:lnTo>
                  <a:lnTo>
                    <a:pt x="0" y="823"/>
                  </a:lnTo>
                </a:path>
              </a:pathLst>
            </a:custGeom>
            <a:solidFill>
              <a:srgbClr val="FFDE2C"/>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59" name="Freeform 296"/>
            <p:cNvSpPr>
              <a:spLocks/>
            </p:cNvSpPr>
            <p:nvPr/>
          </p:nvSpPr>
          <p:spPr bwMode="auto">
            <a:xfrm>
              <a:off x="2036" y="1285"/>
              <a:ext cx="1427" cy="869"/>
            </a:xfrm>
            <a:custGeom>
              <a:avLst/>
              <a:gdLst>
                <a:gd name="T0" fmla="*/ 20 w 1427"/>
                <a:gd name="T1" fmla="*/ 661 h 869"/>
                <a:gd name="T2" fmla="*/ 117 w 1427"/>
                <a:gd name="T3" fmla="*/ 416 h 869"/>
                <a:gd name="T4" fmla="*/ 279 w 1427"/>
                <a:gd name="T5" fmla="*/ 218 h 869"/>
                <a:gd name="T6" fmla="*/ 494 w 1427"/>
                <a:gd name="T7" fmla="*/ 81 h 869"/>
                <a:gd name="T8" fmla="*/ 745 w 1427"/>
                <a:gd name="T9" fmla="*/ 7 h 869"/>
                <a:gd name="T10" fmla="*/ 879 w 1427"/>
                <a:gd name="T11" fmla="*/ 0 h 869"/>
                <a:gd name="T12" fmla="*/ 1002 w 1427"/>
                <a:gd name="T13" fmla="*/ 5 h 869"/>
                <a:gd name="T14" fmla="*/ 1111 w 1427"/>
                <a:gd name="T15" fmla="*/ 26 h 869"/>
                <a:gd name="T16" fmla="*/ 1210 w 1427"/>
                <a:gd name="T17" fmla="*/ 60 h 869"/>
                <a:gd name="T18" fmla="*/ 1301 w 1427"/>
                <a:gd name="T19" fmla="*/ 106 h 869"/>
                <a:gd name="T20" fmla="*/ 1383 w 1427"/>
                <a:gd name="T21" fmla="*/ 168 h 869"/>
                <a:gd name="T22" fmla="*/ 1404 w 1427"/>
                <a:gd name="T23" fmla="*/ 186 h 869"/>
                <a:gd name="T24" fmla="*/ 1426 w 1427"/>
                <a:gd name="T25" fmla="*/ 216 h 869"/>
                <a:gd name="T26" fmla="*/ 1408 w 1427"/>
                <a:gd name="T27" fmla="*/ 230 h 869"/>
                <a:gd name="T28" fmla="*/ 1357 w 1427"/>
                <a:gd name="T29" fmla="*/ 228 h 869"/>
                <a:gd name="T30" fmla="*/ 1267 w 1427"/>
                <a:gd name="T31" fmla="*/ 207 h 869"/>
                <a:gd name="T32" fmla="*/ 1206 w 1427"/>
                <a:gd name="T33" fmla="*/ 188 h 869"/>
                <a:gd name="T34" fmla="*/ 1048 w 1427"/>
                <a:gd name="T35" fmla="*/ 152 h 869"/>
                <a:gd name="T36" fmla="*/ 877 w 1427"/>
                <a:gd name="T37" fmla="*/ 145 h 869"/>
                <a:gd name="T38" fmla="*/ 706 w 1427"/>
                <a:gd name="T39" fmla="*/ 163 h 869"/>
                <a:gd name="T40" fmla="*/ 547 w 1427"/>
                <a:gd name="T41" fmla="*/ 216 h 869"/>
                <a:gd name="T42" fmla="*/ 410 w 1427"/>
                <a:gd name="T43" fmla="*/ 304 h 869"/>
                <a:gd name="T44" fmla="*/ 352 w 1427"/>
                <a:gd name="T45" fmla="*/ 352 h 869"/>
                <a:gd name="T46" fmla="*/ 275 w 1427"/>
                <a:gd name="T47" fmla="*/ 442 h 869"/>
                <a:gd name="T48" fmla="*/ 225 w 1427"/>
                <a:gd name="T49" fmla="*/ 522 h 869"/>
                <a:gd name="T50" fmla="*/ 193 w 1427"/>
                <a:gd name="T51" fmla="*/ 601 h 869"/>
                <a:gd name="T52" fmla="*/ 168 w 1427"/>
                <a:gd name="T53" fmla="*/ 683 h 869"/>
                <a:gd name="T54" fmla="*/ 155 w 1427"/>
                <a:gd name="T55" fmla="*/ 729 h 869"/>
                <a:gd name="T56" fmla="*/ 117 w 1427"/>
                <a:gd name="T57" fmla="*/ 808 h 869"/>
                <a:gd name="T58" fmla="*/ 75 w 1427"/>
                <a:gd name="T59" fmla="*/ 855 h 869"/>
                <a:gd name="T60" fmla="*/ 37 w 1427"/>
                <a:gd name="T61" fmla="*/ 868 h 869"/>
                <a:gd name="T62" fmla="*/ 9 w 1427"/>
                <a:gd name="T63" fmla="*/ 851 h 869"/>
                <a:gd name="T64" fmla="*/ 0 w 1427"/>
                <a:gd name="T65" fmla="*/ 805 h 8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27"/>
                <a:gd name="T100" fmla="*/ 0 h 869"/>
                <a:gd name="T101" fmla="*/ 1427 w 1427"/>
                <a:gd name="T102" fmla="*/ 869 h 8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27" h="869">
                  <a:moveTo>
                    <a:pt x="0" y="805"/>
                  </a:moveTo>
                  <a:lnTo>
                    <a:pt x="20" y="661"/>
                  </a:lnTo>
                  <a:lnTo>
                    <a:pt x="60" y="531"/>
                  </a:lnTo>
                  <a:lnTo>
                    <a:pt x="117" y="416"/>
                  </a:lnTo>
                  <a:lnTo>
                    <a:pt x="191" y="308"/>
                  </a:lnTo>
                  <a:lnTo>
                    <a:pt x="279" y="218"/>
                  </a:lnTo>
                  <a:lnTo>
                    <a:pt x="380" y="142"/>
                  </a:lnTo>
                  <a:lnTo>
                    <a:pt x="494" y="81"/>
                  </a:lnTo>
                  <a:lnTo>
                    <a:pt x="614" y="37"/>
                  </a:lnTo>
                  <a:lnTo>
                    <a:pt x="745" y="7"/>
                  </a:lnTo>
                  <a:lnTo>
                    <a:pt x="879" y="0"/>
                  </a:lnTo>
                  <a:lnTo>
                    <a:pt x="943" y="1"/>
                  </a:lnTo>
                  <a:lnTo>
                    <a:pt x="1002" y="5"/>
                  </a:lnTo>
                  <a:lnTo>
                    <a:pt x="1058" y="14"/>
                  </a:lnTo>
                  <a:lnTo>
                    <a:pt x="1111" y="26"/>
                  </a:lnTo>
                  <a:lnTo>
                    <a:pt x="1162" y="41"/>
                  </a:lnTo>
                  <a:lnTo>
                    <a:pt x="1210" y="60"/>
                  </a:lnTo>
                  <a:lnTo>
                    <a:pt x="1256" y="83"/>
                  </a:lnTo>
                  <a:lnTo>
                    <a:pt x="1301" y="106"/>
                  </a:lnTo>
                  <a:lnTo>
                    <a:pt x="1343" y="136"/>
                  </a:lnTo>
                  <a:lnTo>
                    <a:pt x="1383" y="168"/>
                  </a:lnTo>
                  <a:lnTo>
                    <a:pt x="1404" y="186"/>
                  </a:lnTo>
                  <a:lnTo>
                    <a:pt x="1419" y="203"/>
                  </a:lnTo>
                  <a:lnTo>
                    <a:pt x="1426" y="216"/>
                  </a:lnTo>
                  <a:lnTo>
                    <a:pt x="1423" y="226"/>
                  </a:lnTo>
                  <a:lnTo>
                    <a:pt x="1408" y="230"/>
                  </a:lnTo>
                  <a:lnTo>
                    <a:pt x="1387" y="232"/>
                  </a:lnTo>
                  <a:lnTo>
                    <a:pt x="1357" y="228"/>
                  </a:lnTo>
                  <a:lnTo>
                    <a:pt x="1318" y="220"/>
                  </a:lnTo>
                  <a:lnTo>
                    <a:pt x="1267" y="207"/>
                  </a:lnTo>
                  <a:lnTo>
                    <a:pt x="1206" y="188"/>
                  </a:lnTo>
                  <a:lnTo>
                    <a:pt x="1130" y="168"/>
                  </a:lnTo>
                  <a:lnTo>
                    <a:pt x="1048" y="152"/>
                  </a:lnTo>
                  <a:lnTo>
                    <a:pt x="964" y="145"/>
                  </a:lnTo>
                  <a:lnTo>
                    <a:pt x="877" y="145"/>
                  </a:lnTo>
                  <a:lnTo>
                    <a:pt x="791" y="148"/>
                  </a:lnTo>
                  <a:lnTo>
                    <a:pt x="706" y="163"/>
                  </a:lnTo>
                  <a:lnTo>
                    <a:pt x="625" y="186"/>
                  </a:lnTo>
                  <a:lnTo>
                    <a:pt x="547" y="216"/>
                  </a:lnTo>
                  <a:lnTo>
                    <a:pt x="473" y="256"/>
                  </a:lnTo>
                  <a:lnTo>
                    <a:pt x="410" y="304"/>
                  </a:lnTo>
                  <a:lnTo>
                    <a:pt x="352" y="352"/>
                  </a:lnTo>
                  <a:lnTo>
                    <a:pt x="311" y="398"/>
                  </a:lnTo>
                  <a:lnTo>
                    <a:pt x="275" y="442"/>
                  </a:lnTo>
                  <a:lnTo>
                    <a:pt x="246" y="483"/>
                  </a:lnTo>
                  <a:lnTo>
                    <a:pt x="225" y="522"/>
                  </a:lnTo>
                  <a:lnTo>
                    <a:pt x="207" y="561"/>
                  </a:lnTo>
                  <a:lnTo>
                    <a:pt x="193" y="601"/>
                  </a:lnTo>
                  <a:lnTo>
                    <a:pt x="180" y="640"/>
                  </a:lnTo>
                  <a:lnTo>
                    <a:pt x="168" y="683"/>
                  </a:lnTo>
                  <a:lnTo>
                    <a:pt x="155" y="729"/>
                  </a:lnTo>
                  <a:lnTo>
                    <a:pt x="136" y="773"/>
                  </a:lnTo>
                  <a:lnTo>
                    <a:pt x="117" y="808"/>
                  </a:lnTo>
                  <a:lnTo>
                    <a:pt x="96" y="836"/>
                  </a:lnTo>
                  <a:lnTo>
                    <a:pt x="75" y="855"/>
                  </a:lnTo>
                  <a:lnTo>
                    <a:pt x="56" y="865"/>
                  </a:lnTo>
                  <a:lnTo>
                    <a:pt x="37" y="868"/>
                  </a:lnTo>
                  <a:lnTo>
                    <a:pt x="23" y="863"/>
                  </a:lnTo>
                  <a:lnTo>
                    <a:pt x="9" y="851"/>
                  </a:lnTo>
                  <a:lnTo>
                    <a:pt x="1" y="830"/>
                  </a:lnTo>
                  <a:lnTo>
                    <a:pt x="0" y="805"/>
                  </a:lnTo>
                </a:path>
              </a:pathLst>
            </a:custGeom>
            <a:solidFill>
              <a:srgbClr val="FFE035"/>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60" name="Freeform 297"/>
            <p:cNvSpPr>
              <a:spLocks/>
            </p:cNvSpPr>
            <p:nvPr/>
          </p:nvSpPr>
          <p:spPr bwMode="auto">
            <a:xfrm>
              <a:off x="2040" y="1285"/>
              <a:ext cx="1403" cy="853"/>
            </a:xfrm>
            <a:custGeom>
              <a:avLst/>
              <a:gdLst>
                <a:gd name="T0" fmla="*/ 23 w 1403"/>
                <a:gd name="T1" fmla="*/ 649 h 853"/>
                <a:gd name="T2" fmla="*/ 122 w 1403"/>
                <a:gd name="T3" fmla="*/ 405 h 853"/>
                <a:gd name="T4" fmla="*/ 285 w 1403"/>
                <a:gd name="T5" fmla="*/ 213 h 853"/>
                <a:gd name="T6" fmla="*/ 494 w 1403"/>
                <a:gd name="T7" fmla="*/ 80 h 853"/>
                <a:gd name="T8" fmla="*/ 742 w 1403"/>
                <a:gd name="T9" fmla="*/ 11 h 853"/>
                <a:gd name="T10" fmla="*/ 872 w 1403"/>
                <a:gd name="T11" fmla="*/ 0 h 853"/>
                <a:gd name="T12" fmla="*/ 993 w 1403"/>
                <a:gd name="T13" fmla="*/ 6 h 853"/>
                <a:gd name="T14" fmla="*/ 1100 w 1403"/>
                <a:gd name="T15" fmla="*/ 27 h 853"/>
                <a:gd name="T16" fmla="*/ 1198 w 1403"/>
                <a:gd name="T17" fmla="*/ 59 h 853"/>
                <a:gd name="T18" fmla="*/ 1284 w 1403"/>
                <a:gd name="T19" fmla="*/ 103 h 853"/>
                <a:gd name="T20" fmla="*/ 1362 w 1403"/>
                <a:gd name="T21" fmla="*/ 158 h 853"/>
                <a:gd name="T22" fmla="*/ 1383 w 1403"/>
                <a:gd name="T23" fmla="*/ 177 h 853"/>
                <a:gd name="T24" fmla="*/ 1402 w 1403"/>
                <a:gd name="T25" fmla="*/ 204 h 853"/>
                <a:gd name="T26" fmla="*/ 1387 w 1403"/>
                <a:gd name="T27" fmla="*/ 217 h 853"/>
                <a:gd name="T28" fmla="*/ 1339 w 1403"/>
                <a:gd name="T29" fmla="*/ 215 h 853"/>
                <a:gd name="T30" fmla="*/ 1250 w 1403"/>
                <a:gd name="T31" fmla="*/ 194 h 853"/>
                <a:gd name="T32" fmla="*/ 1194 w 1403"/>
                <a:gd name="T33" fmla="*/ 177 h 853"/>
                <a:gd name="T34" fmla="*/ 1037 w 1403"/>
                <a:gd name="T35" fmla="*/ 142 h 853"/>
                <a:gd name="T36" fmla="*/ 869 w 1403"/>
                <a:gd name="T37" fmla="*/ 135 h 853"/>
                <a:gd name="T38" fmla="*/ 697 w 1403"/>
                <a:gd name="T39" fmla="*/ 154 h 853"/>
                <a:gd name="T40" fmla="*/ 538 w 1403"/>
                <a:gd name="T41" fmla="*/ 209 h 853"/>
                <a:gd name="T42" fmla="*/ 400 w 1403"/>
                <a:gd name="T43" fmla="*/ 295 h 853"/>
                <a:gd name="T44" fmla="*/ 345 w 1403"/>
                <a:gd name="T45" fmla="*/ 345 h 853"/>
                <a:gd name="T46" fmla="*/ 266 w 1403"/>
                <a:gd name="T47" fmla="*/ 434 h 853"/>
                <a:gd name="T48" fmla="*/ 215 w 1403"/>
                <a:gd name="T49" fmla="*/ 514 h 853"/>
                <a:gd name="T50" fmla="*/ 183 w 1403"/>
                <a:gd name="T51" fmla="*/ 592 h 853"/>
                <a:gd name="T52" fmla="*/ 158 w 1403"/>
                <a:gd name="T53" fmla="*/ 670 h 853"/>
                <a:gd name="T54" fmla="*/ 145 w 1403"/>
                <a:gd name="T55" fmla="*/ 714 h 853"/>
                <a:gd name="T56" fmla="*/ 110 w 1403"/>
                <a:gd name="T57" fmla="*/ 794 h 853"/>
                <a:gd name="T58" fmla="*/ 70 w 1403"/>
                <a:gd name="T59" fmla="*/ 838 h 853"/>
                <a:gd name="T60" fmla="*/ 34 w 1403"/>
                <a:gd name="T61" fmla="*/ 852 h 853"/>
                <a:gd name="T62" fmla="*/ 8 w 1403"/>
                <a:gd name="T63" fmla="*/ 834 h 853"/>
                <a:gd name="T64" fmla="*/ 0 w 1403"/>
                <a:gd name="T65" fmla="*/ 790 h 8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03"/>
                <a:gd name="T100" fmla="*/ 0 h 853"/>
                <a:gd name="T101" fmla="*/ 1403 w 1403"/>
                <a:gd name="T102" fmla="*/ 853 h 8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03" h="853">
                  <a:moveTo>
                    <a:pt x="0" y="790"/>
                  </a:moveTo>
                  <a:lnTo>
                    <a:pt x="23" y="649"/>
                  </a:lnTo>
                  <a:lnTo>
                    <a:pt x="63" y="520"/>
                  </a:lnTo>
                  <a:lnTo>
                    <a:pt x="122" y="405"/>
                  </a:lnTo>
                  <a:lnTo>
                    <a:pt x="195" y="301"/>
                  </a:lnTo>
                  <a:lnTo>
                    <a:pt x="285" y="213"/>
                  </a:lnTo>
                  <a:lnTo>
                    <a:pt x="384" y="139"/>
                  </a:lnTo>
                  <a:lnTo>
                    <a:pt x="494" y="80"/>
                  </a:lnTo>
                  <a:lnTo>
                    <a:pt x="614" y="36"/>
                  </a:lnTo>
                  <a:lnTo>
                    <a:pt x="742" y="11"/>
                  </a:lnTo>
                  <a:lnTo>
                    <a:pt x="872" y="0"/>
                  </a:lnTo>
                  <a:lnTo>
                    <a:pt x="934" y="2"/>
                  </a:lnTo>
                  <a:lnTo>
                    <a:pt x="993" y="6"/>
                  </a:lnTo>
                  <a:lnTo>
                    <a:pt x="1048" y="15"/>
                  </a:lnTo>
                  <a:lnTo>
                    <a:pt x="1100" y="27"/>
                  </a:lnTo>
                  <a:lnTo>
                    <a:pt x="1148" y="40"/>
                  </a:lnTo>
                  <a:lnTo>
                    <a:pt x="1198" y="59"/>
                  </a:lnTo>
                  <a:lnTo>
                    <a:pt x="1242" y="80"/>
                  </a:lnTo>
                  <a:lnTo>
                    <a:pt x="1284" y="103"/>
                  </a:lnTo>
                  <a:lnTo>
                    <a:pt x="1324" y="128"/>
                  </a:lnTo>
                  <a:lnTo>
                    <a:pt x="1362" y="158"/>
                  </a:lnTo>
                  <a:lnTo>
                    <a:pt x="1383" y="177"/>
                  </a:lnTo>
                  <a:lnTo>
                    <a:pt x="1398" y="192"/>
                  </a:lnTo>
                  <a:lnTo>
                    <a:pt x="1402" y="204"/>
                  </a:lnTo>
                  <a:lnTo>
                    <a:pt x="1399" y="213"/>
                  </a:lnTo>
                  <a:lnTo>
                    <a:pt x="1387" y="217"/>
                  </a:lnTo>
                  <a:lnTo>
                    <a:pt x="1366" y="220"/>
                  </a:lnTo>
                  <a:lnTo>
                    <a:pt x="1339" y="215"/>
                  </a:lnTo>
                  <a:lnTo>
                    <a:pt x="1299" y="209"/>
                  </a:lnTo>
                  <a:lnTo>
                    <a:pt x="1250" y="194"/>
                  </a:lnTo>
                  <a:lnTo>
                    <a:pt x="1194" y="177"/>
                  </a:lnTo>
                  <a:lnTo>
                    <a:pt x="1118" y="156"/>
                  </a:lnTo>
                  <a:lnTo>
                    <a:pt x="1037" y="142"/>
                  </a:lnTo>
                  <a:lnTo>
                    <a:pt x="955" y="135"/>
                  </a:lnTo>
                  <a:lnTo>
                    <a:pt x="869" y="135"/>
                  </a:lnTo>
                  <a:lnTo>
                    <a:pt x="782" y="142"/>
                  </a:lnTo>
                  <a:lnTo>
                    <a:pt x="697" y="154"/>
                  </a:lnTo>
                  <a:lnTo>
                    <a:pt x="616" y="177"/>
                  </a:lnTo>
                  <a:lnTo>
                    <a:pt x="538" y="209"/>
                  </a:lnTo>
                  <a:lnTo>
                    <a:pt x="466" y="246"/>
                  </a:lnTo>
                  <a:lnTo>
                    <a:pt x="400" y="295"/>
                  </a:lnTo>
                  <a:lnTo>
                    <a:pt x="345" y="345"/>
                  </a:lnTo>
                  <a:lnTo>
                    <a:pt x="301" y="390"/>
                  </a:lnTo>
                  <a:lnTo>
                    <a:pt x="266" y="434"/>
                  </a:lnTo>
                  <a:lnTo>
                    <a:pt x="236" y="474"/>
                  </a:lnTo>
                  <a:lnTo>
                    <a:pt x="215" y="514"/>
                  </a:lnTo>
                  <a:lnTo>
                    <a:pt x="198" y="552"/>
                  </a:lnTo>
                  <a:lnTo>
                    <a:pt x="183" y="592"/>
                  </a:lnTo>
                  <a:lnTo>
                    <a:pt x="170" y="630"/>
                  </a:lnTo>
                  <a:lnTo>
                    <a:pt x="158" y="670"/>
                  </a:lnTo>
                  <a:lnTo>
                    <a:pt x="145" y="714"/>
                  </a:lnTo>
                  <a:lnTo>
                    <a:pt x="128" y="758"/>
                  </a:lnTo>
                  <a:lnTo>
                    <a:pt x="110" y="794"/>
                  </a:lnTo>
                  <a:lnTo>
                    <a:pt x="91" y="820"/>
                  </a:lnTo>
                  <a:lnTo>
                    <a:pt x="70" y="838"/>
                  </a:lnTo>
                  <a:lnTo>
                    <a:pt x="50" y="849"/>
                  </a:lnTo>
                  <a:lnTo>
                    <a:pt x="34" y="852"/>
                  </a:lnTo>
                  <a:lnTo>
                    <a:pt x="19" y="845"/>
                  </a:lnTo>
                  <a:lnTo>
                    <a:pt x="8" y="834"/>
                  </a:lnTo>
                  <a:lnTo>
                    <a:pt x="2" y="815"/>
                  </a:lnTo>
                  <a:lnTo>
                    <a:pt x="0" y="790"/>
                  </a:lnTo>
                </a:path>
              </a:pathLst>
            </a:custGeom>
            <a:solidFill>
              <a:srgbClr val="FFE23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61" name="Freeform 298"/>
            <p:cNvSpPr>
              <a:spLocks/>
            </p:cNvSpPr>
            <p:nvPr/>
          </p:nvSpPr>
          <p:spPr bwMode="auto">
            <a:xfrm>
              <a:off x="2048" y="1289"/>
              <a:ext cx="1377" cy="831"/>
            </a:xfrm>
            <a:custGeom>
              <a:avLst/>
              <a:gdLst>
                <a:gd name="T0" fmla="*/ 25 w 1377"/>
                <a:gd name="T1" fmla="*/ 631 h 831"/>
                <a:gd name="T2" fmla="*/ 126 w 1377"/>
                <a:gd name="T3" fmla="*/ 391 h 831"/>
                <a:gd name="T4" fmla="*/ 287 w 1377"/>
                <a:gd name="T5" fmla="*/ 204 h 831"/>
                <a:gd name="T6" fmla="*/ 494 w 1377"/>
                <a:gd name="T7" fmla="*/ 75 h 831"/>
                <a:gd name="T8" fmla="*/ 735 w 1377"/>
                <a:gd name="T9" fmla="*/ 8 h 831"/>
                <a:gd name="T10" fmla="*/ 864 w 1377"/>
                <a:gd name="T11" fmla="*/ 0 h 831"/>
                <a:gd name="T12" fmla="*/ 982 w 1377"/>
                <a:gd name="T13" fmla="*/ 6 h 831"/>
                <a:gd name="T14" fmla="*/ 1087 w 1377"/>
                <a:gd name="T15" fmla="*/ 23 h 831"/>
                <a:gd name="T16" fmla="*/ 1180 w 1377"/>
                <a:gd name="T17" fmla="*/ 55 h 831"/>
                <a:gd name="T18" fmla="*/ 1264 w 1377"/>
                <a:gd name="T19" fmla="*/ 94 h 831"/>
                <a:gd name="T20" fmla="*/ 1340 w 1377"/>
                <a:gd name="T21" fmla="*/ 147 h 831"/>
                <a:gd name="T22" fmla="*/ 1359 w 1377"/>
                <a:gd name="T23" fmla="*/ 165 h 831"/>
                <a:gd name="T24" fmla="*/ 1376 w 1377"/>
                <a:gd name="T25" fmla="*/ 190 h 831"/>
                <a:gd name="T26" fmla="*/ 1363 w 1377"/>
                <a:gd name="T27" fmla="*/ 202 h 831"/>
                <a:gd name="T28" fmla="*/ 1315 w 1377"/>
                <a:gd name="T29" fmla="*/ 200 h 831"/>
                <a:gd name="T30" fmla="*/ 1233 w 1377"/>
                <a:gd name="T31" fmla="*/ 179 h 831"/>
                <a:gd name="T32" fmla="*/ 1180 w 1377"/>
                <a:gd name="T33" fmla="*/ 162 h 831"/>
                <a:gd name="T34" fmla="*/ 1026 w 1377"/>
                <a:gd name="T35" fmla="*/ 128 h 831"/>
                <a:gd name="T36" fmla="*/ 857 w 1377"/>
                <a:gd name="T37" fmla="*/ 122 h 831"/>
                <a:gd name="T38" fmla="*/ 687 w 1377"/>
                <a:gd name="T39" fmla="*/ 143 h 831"/>
                <a:gd name="T40" fmla="*/ 529 w 1377"/>
                <a:gd name="T41" fmla="*/ 195 h 831"/>
                <a:gd name="T42" fmla="*/ 391 w 1377"/>
                <a:gd name="T43" fmla="*/ 282 h 831"/>
                <a:gd name="T44" fmla="*/ 337 w 1377"/>
                <a:gd name="T45" fmla="*/ 333 h 831"/>
                <a:gd name="T46" fmla="*/ 255 w 1377"/>
                <a:gd name="T47" fmla="*/ 421 h 831"/>
                <a:gd name="T48" fmla="*/ 204 w 1377"/>
                <a:gd name="T49" fmla="*/ 501 h 831"/>
                <a:gd name="T50" fmla="*/ 172 w 1377"/>
                <a:gd name="T51" fmla="*/ 575 h 831"/>
                <a:gd name="T52" fmla="*/ 149 w 1377"/>
                <a:gd name="T53" fmla="*/ 653 h 831"/>
                <a:gd name="T54" fmla="*/ 137 w 1377"/>
                <a:gd name="T55" fmla="*/ 695 h 831"/>
                <a:gd name="T56" fmla="*/ 101 w 1377"/>
                <a:gd name="T57" fmla="*/ 773 h 831"/>
                <a:gd name="T58" fmla="*/ 63 w 1377"/>
                <a:gd name="T59" fmla="*/ 817 h 831"/>
                <a:gd name="T60" fmla="*/ 29 w 1377"/>
                <a:gd name="T61" fmla="*/ 830 h 831"/>
                <a:gd name="T62" fmla="*/ 6 w 1377"/>
                <a:gd name="T63" fmla="*/ 813 h 831"/>
                <a:gd name="T64" fmla="*/ 0 w 1377"/>
                <a:gd name="T65" fmla="*/ 771 h 8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7"/>
                <a:gd name="T100" fmla="*/ 0 h 831"/>
                <a:gd name="T101" fmla="*/ 1377 w 1377"/>
                <a:gd name="T102" fmla="*/ 831 h 8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7" h="831">
                  <a:moveTo>
                    <a:pt x="0" y="771"/>
                  </a:moveTo>
                  <a:lnTo>
                    <a:pt x="25" y="631"/>
                  </a:lnTo>
                  <a:lnTo>
                    <a:pt x="67" y="506"/>
                  </a:lnTo>
                  <a:lnTo>
                    <a:pt x="126" y="391"/>
                  </a:lnTo>
                  <a:lnTo>
                    <a:pt x="200" y="290"/>
                  </a:lnTo>
                  <a:lnTo>
                    <a:pt x="287" y="204"/>
                  </a:lnTo>
                  <a:lnTo>
                    <a:pt x="386" y="133"/>
                  </a:lnTo>
                  <a:lnTo>
                    <a:pt x="494" y="75"/>
                  </a:lnTo>
                  <a:lnTo>
                    <a:pt x="611" y="34"/>
                  </a:lnTo>
                  <a:lnTo>
                    <a:pt x="735" y="8"/>
                  </a:lnTo>
                  <a:lnTo>
                    <a:pt x="864" y="0"/>
                  </a:lnTo>
                  <a:lnTo>
                    <a:pt x="925" y="2"/>
                  </a:lnTo>
                  <a:lnTo>
                    <a:pt x="982" y="6"/>
                  </a:lnTo>
                  <a:lnTo>
                    <a:pt x="1037" y="13"/>
                  </a:lnTo>
                  <a:lnTo>
                    <a:pt x="1087" y="23"/>
                  </a:lnTo>
                  <a:lnTo>
                    <a:pt x="1136" y="36"/>
                  </a:lnTo>
                  <a:lnTo>
                    <a:pt x="1180" y="55"/>
                  </a:lnTo>
                  <a:lnTo>
                    <a:pt x="1224" y="71"/>
                  </a:lnTo>
                  <a:lnTo>
                    <a:pt x="1264" y="94"/>
                  </a:lnTo>
                  <a:lnTo>
                    <a:pt x="1304" y="117"/>
                  </a:lnTo>
                  <a:lnTo>
                    <a:pt x="1340" y="147"/>
                  </a:lnTo>
                  <a:lnTo>
                    <a:pt x="1359" y="165"/>
                  </a:lnTo>
                  <a:lnTo>
                    <a:pt x="1371" y="179"/>
                  </a:lnTo>
                  <a:lnTo>
                    <a:pt x="1376" y="190"/>
                  </a:lnTo>
                  <a:lnTo>
                    <a:pt x="1373" y="198"/>
                  </a:lnTo>
                  <a:lnTo>
                    <a:pt x="1363" y="202"/>
                  </a:lnTo>
                  <a:lnTo>
                    <a:pt x="1341" y="202"/>
                  </a:lnTo>
                  <a:lnTo>
                    <a:pt x="1315" y="200"/>
                  </a:lnTo>
                  <a:lnTo>
                    <a:pt x="1279" y="191"/>
                  </a:lnTo>
                  <a:lnTo>
                    <a:pt x="1233" y="179"/>
                  </a:lnTo>
                  <a:lnTo>
                    <a:pt x="1180" y="162"/>
                  </a:lnTo>
                  <a:lnTo>
                    <a:pt x="1104" y="143"/>
                  </a:lnTo>
                  <a:lnTo>
                    <a:pt x="1026" y="128"/>
                  </a:lnTo>
                  <a:lnTo>
                    <a:pt x="941" y="122"/>
                  </a:lnTo>
                  <a:lnTo>
                    <a:pt x="857" y="122"/>
                  </a:lnTo>
                  <a:lnTo>
                    <a:pt x="773" y="128"/>
                  </a:lnTo>
                  <a:lnTo>
                    <a:pt x="687" y="143"/>
                  </a:lnTo>
                  <a:lnTo>
                    <a:pt x="607" y="165"/>
                  </a:lnTo>
                  <a:lnTo>
                    <a:pt x="529" y="195"/>
                  </a:lnTo>
                  <a:lnTo>
                    <a:pt x="457" y="234"/>
                  </a:lnTo>
                  <a:lnTo>
                    <a:pt x="391" y="282"/>
                  </a:lnTo>
                  <a:lnTo>
                    <a:pt x="337" y="333"/>
                  </a:lnTo>
                  <a:lnTo>
                    <a:pt x="290" y="379"/>
                  </a:lnTo>
                  <a:lnTo>
                    <a:pt x="255" y="421"/>
                  </a:lnTo>
                  <a:lnTo>
                    <a:pt x="225" y="461"/>
                  </a:lnTo>
                  <a:lnTo>
                    <a:pt x="204" y="501"/>
                  </a:lnTo>
                  <a:lnTo>
                    <a:pt x="188" y="539"/>
                  </a:lnTo>
                  <a:lnTo>
                    <a:pt x="172" y="575"/>
                  </a:lnTo>
                  <a:lnTo>
                    <a:pt x="160" y="613"/>
                  </a:lnTo>
                  <a:lnTo>
                    <a:pt x="149" y="653"/>
                  </a:lnTo>
                  <a:lnTo>
                    <a:pt x="137" y="695"/>
                  </a:lnTo>
                  <a:lnTo>
                    <a:pt x="119" y="737"/>
                  </a:lnTo>
                  <a:lnTo>
                    <a:pt x="101" y="773"/>
                  </a:lnTo>
                  <a:lnTo>
                    <a:pt x="82" y="799"/>
                  </a:lnTo>
                  <a:lnTo>
                    <a:pt x="63" y="817"/>
                  </a:lnTo>
                  <a:lnTo>
                    <a:pt x="46" y="827"/>
                  </a:lnTo>
                  <a:lnTo>
                    <a:pt x="29" y="830"/>
                  </a:lnTo>
                  <a:lnTo>
                    <a:pt x="16" y="824"/>
                  </a:lnTo>
                  <a:lnTo>
                    <a:pt x="6" y="813"/>
                  </a:lnTo>
                  <a:lnTo>
                    <a:pt x="0" y="794"/>
                  </a:lnTo>
                  <a:lnTo>
                    <a:pt x="0" y="771"/>
                  </a:lnTo>
                </a:path>
              </a:pathLst>
            </a:custGeom>
            <a:solidFill>
              <a:srgbClr val="FFE448"/>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62" name="Freeform 299"/>
            <p:cNvSpPr>
              <a:spLocks/>
            </p:cNvSpPr>
            <p:nvPr/>
          </p:nvSpPr>
          <p:spPr bwMode="auto">
            <a:xfrm>
              <a:off x="2050" y="1292"/>
              <a:ext cx="1356" cy="810"/>
            </a:xfrm>
            <a:custGeom>
              <a:avLst/>
              <a:gdLst>
                <a:gd name="T0" fmla="*/ 27 w 1356"/>
                <a:gd name="T1" fmla="*/ 617 h 810"/>
                <a:gd name="T2" fmla="*/ 133 w 1356"/>
                <a:gd name="T3" fmla="*/ 381 h 810"/>
                <a:gd name="T4" fmla="*/ 292 w 1356"/>
                <a:gd name="T5" fmla="*/ 198 h 810"/>
                <a:gd name="T6" fmla="*/ 497 w 1356"/>
                <a:gd name="T7" fmla="*/ 73 h 810"/>
                <a:gd name="T8" fmla="*/ 733 w 1356"/>
                <a:gd name="T9" fmla="*/ 8 h 810"/>
                <a:gd name="T10" fmla="*/ 860 w 1356"/>
                <a:gd name="T11" fmla="*/ 0 h 810"/>
                <a:gd name="T12" fmla="*/ 973 w 1356"/>
                <a:gd name="T13" fmla="*/ 6 h 810"/>
                <a:gd name="T14" fmla="*/ 1076 w 1356"/>
                <a:gd name="T15" fmla="*/ 23 h 810"/>
                <a:gd name="T16" fmla="*/ 1166 w 1356"/>
                <a:gd name="T17" fmla="*/ 50 h 810"/>
                <a:gd name="T18" fmla="*/ 1247 w 1356"/>
                <a:gd name="T19" fmla="*/ 89 h 810"/>
                <a:gd name="T20" fmla="*/ 1318 w 1356"/>
                <a:gd name="T21" fmla="*/ 137 h 810"/>
                <a:gd name="T22" fmla="*/ 1337 w 1356"/>
                <a:gd name="T23" fmla="*/ 151 h 810"/>
                <a:gd name="T24" fmla="*/ 1355 w 1356"/>
                <a:gd name="T25" fmla="*/ 177 h 810"/>
                <a:gd name="T26" fmla="*/ 1339 w 1356"/>
                <a:gd name="T27" fmla="*/ 188 h 810"/>
                <a:gd name="T28" fmla="*/ 1295 w 1356"/>
                <a:gd name="T29" fmla="*/ 186 h 810"/>
                <a:gd name="T30" fmla="*/ 1217 w 1356"/>
                <a:gd name="T31" fmla="*/ 166 h 810"/>
                <a:gd name="T32" fmla="*/ 1166 w 1356"/>
                <a:gd name="T33" fmla="*/ 149 h 810"/>
                <a:gd name="T34" fmla="*/ 1015 w 1356"/>
                <a:gd name="T35" fmla="*/ 117 h 810"/>
                <a:gd name="T36" fmla="*/ 849 w 1356"/>
                <a:gd name="T37" fmla="*/ 112 h 810"/>
                <a:gd name="T38" fmla="*/ 680 w 1356"/>
                <a:gd name="T39" fmla="*/ 133 h 810"/>
                <a:gd name="T40" fmla="*/ 520 w 1356"/>
                <a:gd name="T41" fmla="*/ 186 h 810"/>
                <a:gd name="T42" fmla="*/ 383 w 1356"/>
                <a:gd name="T43" fmla="*/ 271 h 810"/>
                <a:gd name="T44" fmla="*/ 328 w 1356"/>
                <a:gd name="T45" fmla="*/ 322 h 810"/>
                <a:gd name="T46" fmla="*/ 246 w 1356"/>
                <a:gd name="T47" fmla="*/ 410 h 810"/>
                <a:gd name="T48" fmla="*/ 195 w 1356"/>
                <a:gd name="T49" fmla="*/ 490 h 810"/>
                <a:gd name="T50" fmla="*/ 163 w 1356"/>
                <a:gd name="T51" fmla="*/ 564 h 810"/>
                <a:gd name="T52" fmla="*/ 140 w 1356"/>
                <a:gd name="T53" fmla="*/ 638 h 810"/>
                <a:gd name="T54" fmla="*/ 128 w 1356"/>
                <a:gd name="T55" fmla="*/ 678 h 810"/>
                <a:gd name="T56" fmla="*/ 94 w 1356"/>
                <a:gd name="T57" fmla="*/ 753 h 810"/>
                <a:gd name="T58" fmla="*/ 59 w 1356"/>
                <a:gd name="T59" fmla="*/ 796 h 810"/>
                <a:gd name="T60" fmla="*/ 27 w 1356"/>
                <a:gd name="T61" fmla="*/ 809 h 810"/>
                <a:gd name="T62" fmla="*/ 6 w 1356"/>
                <a:gd name="T63" fmla="*/ 794 h 810"/>
                <a:gd name="T64" fmla="*/ 0 w 1356"/>
                <a:gd name="T65" fmla="*/ 751 h 8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56"/>
                <a:gd name="T100" fmla="*/ 0 h 810"/>
                <a:gd name="T101" fmla="*/ 1356 w 1356"/>
                <a:gd name="T102" fmla="*/ 810 h 8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56" h="810">
                  <a:moveTo>
                    <a:pt x="0" y="751"/>
                  </a:moveTo>
                  <a:lnTo>
                    <a:pt x="27" y="617"/>
                  </a:lnTo>
                  <a:lnTo>
                    <a:pt x="71" y="493"/>
                  </a:lnTo>
                  <a:lnTo>
                    <a:pt x="133" y="381"/>
                  </a:lnTo>
                  <a:lnTo>
                    <a:pt x="206" y="282"/>
                  </a:lnTo>
                  <a:lnTo>
                    <a:pt x="292" y="198"/>
                  </a:lnTo>
                  <a:lnTo>
                    <a:pt x="389" y="128"/>
                  </a:lnTo>
                  <a:lnTo>
                    <a:pt x="497" y="73"/>
                  </a:lnTo>
                  <a:lnTo>
                    <a:pt x="610" y="34"/>
                  </a:lnTo>
                  <a:lnTo>
                    <a:pt x="733" y="8"/>
                  </a:lnTo>
                  <a:lnTo>
                    <a:pt x="860" y="0"/>
                  </a:lnTo>
                  <a:lnTo>
                    <a:pt x="918" y="2"/>
                  </a:lnTo>
                  <a:lnTo>
                    <a:pt x="973" y="6"/>
                  </a:lnTo>
                  <a:lnTo>
                    <a:pt x="1026" y="13"/>
                  </a:lnTo>
                  <a:lnTo>
                    <a:pt x="1076" y="23"/>
                  </a:lnTo>
                  <a:lnTo>
                    <a:pt x="1122" y="36"/>
                  </a:lnTo>
                  <a:lnTo>
                    <a:pt x="1166" y="50"/>
                  </a:lnTo>
                  <a:lnTo>
                    <a:pt x="1209" y="69"/>
                  </a:lnTo>
                  <a:lnTo>
                    <a:pt x="1247" y="89"/>
                  </a:lnTo>
                  <a:lnTo>
                    <a:pt x="1285" y="112"/>
                  </a:lnTo>
                  <a:lnTo>
                    <a:pt x="1318" y="137"/>
                  </a:lnTo>
                  <a:lnTo>
                    <a:pt x="1337" y="151"/>
                  </a:lnTo>
                  <a:lnTo>
                    <a:pt x="1350" y="166"/>
                  </a:lnTo>
                  <a:lnTo>
                    <a:pt x="1355" y="177"/>
                  </a:lnTo>
                  <a:lnTo>
                    <a:pt x="1350" y="183"/>
                  </a:lnTo>
                  <a:lnTo>
                    <a:pt x="1339" y="188"/>
                  </a:lnTo>
                  <a:lnTo>
                    <a:pt x="1320" y="188"/>
                  </a:lnTo>
                  <a:lnTo>
                    <a:pt x="1295" y="186"/>
                  </a:lnTo>
                  <a:lnTo>
                    <a:pt x="1262" y="177"/>
                  </a:lnTo>
                  <a:lnTo>
                    <a:pt x="1217" y="166"/>
                  </a:lnTo>
                  <a:lnTo>
                    <a:pt x="1166" y="149"/>
                  </a:lnTo>
                  <a:lnTo>
                    <a:pt x="1093" y="130"/>
                  </a:lnTo>
                  <a:lnTo>
                    <a:pt x="1015" y="117"/>
                  </a:lnTo>
                  <a:lnTo>
                    <a:pt x="933" y="112"/>
                  </a:lnTo>
                  <a:lnTo>
                    <a:pt x="849" y="112"/>
                  </a:lnTo>
                  <a:lnTo>
                    <a:pt x="764" y="117"/>
                  </a:lnTo>
                  <a:lnTo>
                    <a:pt x="680" y="133"/>
                  </a:lnTo>
                  <a:lnTo>
                    <a:pt x="598" y="156"/>
                  </a:lnTo>
                  <a:lnTo>
                    <a:pt x="520" y="186"/>
                  </a:lnTo>
                  <a:lnTo>
                    <a:pt x="448" y="223"/>
                  </a:lnTo>
                  <a:lnTo>
                    <a:pt x="383" y="271"/>
                  </a:lnTo>
                  <a:lnTo>
                    <a:pt x="328" y="322"/>
                  </a:lnTo>
                  <a:lnTo>
                    <a:pt x="284" y="368"/>
                  </a:lnTo>
                  <a:lnTo>
                    <a:pt x="246" y="410"/>
                  </a:lnTo>
                  <a:lnTo>
                    <a:pt x="218" y="451"/>
                  </a:lnTo>
                  <a:lnTo>
                    <a:pt x="195" y="490"/>
                  </a:lnTo>
                  <a:lnTo>
                    <a:pt x="179" y="527"/>
                  </a:lnTo>
                  <a:lnTo>
                    <a:pt x="163" y="564"/>
                  </a:lnTo>
                  <a:lnTo>
                    <a:pt x="151" y="600"/>
                  </a:lnTo>
                  <a:lnTo>
                    <a:pt x="140" y="638"/>
                  </a:lnTo>
                  <a:lnTo>
                    <a:pt x="128" y="678"/>
                  </a:lnTo>
                  <a:lnTo>
                    <a:pt x="111" y="720"/>
                  </a:lnTo>
                  <a:lnTo>
                    <a:pt x="94" y="753"/>
                  </a:lnTo>
                  <a:lnTo>
                    <a:pt x="75" y="779"/>
                  </a:lnTo>
                  <a:lnTo>
                    <a:pt x="59" y="796"/>
                  </a:lnTo>
                  <a:lnTo>
                    <a:pt x="41" y="806"/>
                  </a:lnTo>
                  <a:lnTo>
                    <a:pt x="27" y="809"/>
                  </a:lnTo>
                  <a:lnTo>
                    <a:pt x="14" y="804"/>
                  </a:lnTo>
                  <a:lnTo>
                    <a:pt x="6" y="794"/>
                  </a:lnTo>
                  <a:lnTo>
                    <a:pt x="2" y="777"/>
                  </a:lnTo>
                  <a:lnTo>
                    <a:pt x="0" y="751"/>
                  </a:lnTo>
                </a:path>
              </a:pathLst>
            </a:custGeom>
            <a:solidFill>
              <a:srgbClr val="FFE652"/>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63" name="Freeform 300"/>
            <p:cNvSpPr>
              <a:spLocks/>
            </p:cNvSpPr>
            <p:nvPr/>
          </p:nvSpPr>
          <p:spPr bwMode="auto">
            <a:xfrm>
              <a:off x="2059" y="1294"/>
              <a:ext cx="1331" cy="791"/>
            </a:xfrm>
            <a:custGeom>
              <a:avLst/>
              <a:gdLst>
                <a:gd name="T0" fmla="*/ 28 w 1331"/>
                <a:gd name="T1" fmla="*/ 600 h 791"/>
                <a:gd name="T2" fmla="*/ 134 w 1331"/>
                <a:gd name="T3" fmla="*/ 368 h 791"/>
                <a:gd name="T4" fmla="*/ 294 w 1331"/>
                <a:gd name="T5" fmla="*/ 191 h 791"/>
                <a:gd name="T6" fmla="*/ 497 w 1331"/>
                <a:gd name="T7" fmla="*/ 71 h 791"/>
                <a:gd name="T8" fmla="*/ 729 w 1331"/>
                <a:gd name="T9" fmla="*/ 8 h 791"/>
                <a:gd name="T10" fmla="*/ 851 w 1331"/>
                <a:gd name="T11" fmla="*/ 0 h 791"/>
                <a:gd name="T12" fmla="*/ 962 w 1331"/>
                <a:gd name="T13" fmla="*/ 6 h 791"/>
                <a:gd name="T14" fmla="*/ 1063 w 1331"/>
                <a:gd name="T15" fmla="*/ 20 h 791"/>
                <a:gd name="T16" fmla="*/ 1152 w 1331"/>
                <a:gd name="T17" fmla="*/ 48 h 791"/>
                <a:gd name="T18" fmla="*/ 1228 w 1331"/>
                <a:gd name="T19" fmla="*/ 82 h 791"/>
                <a:gd name="T20" fmla="*/ 1298 w 1331"/>
                <a:gd name="T21" fmla="*/ 126 h 791"/>
                <a:gd name="T22" fmla="*/ 1314 w 1331"/>
                <a:gd name="T23" fmla="*/ 140 h 791"/>
                <a:gd name="T24" fmla="*/ 1330 w 1331"/>
                <a:gd name="T25" fmla="*/ 163 h 791"/>
                <a:gd name="T26" fmla="*/ 1316 w 1331"/>
                <a:gd name="T27" fmla="*/ 172 h 791"/>
                <a:gd name="T28" fmla="*/ 1272 w 1331"/>
                <a:gd name="T29" fmla="*/ 170 h 791"/>
                <a:gd name="T30" fmla="*/ 1201 w 1331"/>
                <a:gd name="T31" fmla="*/ 151 h 791"/>
                <a:gd name="T32" fmla="*/ 1152 w 1331"/>
                <a:gd name="T33" fmla="*/ 137 h 791"/>
                <a:gd name="T34" fmla="*/ 1003 w 1331"/>
                <a:gd name="T35" fmla="*/ 105 h 791"/>
                <a:gd name="T36" fmla="*/ 838 w 1331"/>
                <a:gd name="T37" fmla="*/ 101 h 791"/>
                <a:gd name="T38" fmla="*/ 669 w 1331"/>
                <a:gd name="T39" fmla="*/ 122 h 791"/>
                <a:gd name="T40" fmla="*/ 511 w 1331"/>
                <a:gd name="T41" fmla="*/ 174 h 791"/>
                <a:gd name="T42" fmla="*/ 375 w 1331"/>
                <a:gd name="T43" fmla="*/ 260 h 791"/>
                <a:gd name="T44" fmla="*/ 317 w 1331"/>
                <a:gd name="T45" fmla="*/ 311 h 791"/>
                <a:gd name="T46" fmla="*/ 237 w 1331"/>
                <a:gd name="T47" fmla="*/ 400 h 791"/>
                <a:gd name="T48" fmla="*/ 184 w 1331"/>
                <a:gd name="T49" fmla="*/ 478 h 791"/>
                <a:gd name="T50" fmla="*/ 152 w 1331"/>
                <a:gd name="T51" fmla="*/ 552 h 791"/>
                <a:gd name="T52" fmla="*/ 129 w 1331"/>
                <a:gd name="T53" fmla="*/ 623 h 791"/>
                <a:gd name="T54" fmla="*/ 117 w 1331"/>
                <a:gd name="T55" fmla="*/ 661 h 791"/>
                <a:gd name="T56" fmla="*/ 85 w 1331"/>
                <a:gd name="T57" fmla="*/ 734 h 791"/>
                <a:gd name="T58" fmla="*/ 52 w 1331"/>
                <a:gd name="T59" fmla="*/ 776 h 791"/>
                <a:gd name="T60" fmla="*/ 23 w 1331"/>
                <a:gd name="T61" fmla="*/ 790 h 791"/>
                <a:gd name="T62" fmla="*/ 3 w 1331"/>
                <a:gd name="T63" fmla="*/ 774 h 791"/>
                <a:gd name="T64" fmla="*/ 0 w 1331"/>
                <a:gd name="T65" fmla="*/ 737 h 7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31"/>
                <a:gd name="T100" fmla="*/ 0 h 791"/>
                <a:gd name="T101" fmla="*/ 1331 w 1331"/>
                <a:gd name="T102" fmla="*/ 791 h 7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31" h="791">
                  <a:moveTo>
                    <a:pt x="0" y="737"/>
                  </a:moveTo>
                  <a:lnTo>
                    <a:pt x="28" y="600"/>
                  </a:lnTo>
                  <a:lnTo>
                    <a:pt x="73" y="480"/>
                  </a:lnTo>
                  <a:lnTo>
                    <a:pt x="134" y="368"/>
                  </a:lnTo>
                  <a:lnTo>
                    <a:pt x="210" y="273"/>
                  </a:lnTo>
                  <a:lnTo>
                    <a:pt x="294" y="191"/>
                  </a:lnTo>
                  <a:lnTo>
                    <a:pt x="391" y="124"/>
                  </a:lnTo>
                  <a:lnTo>
                    <a:pt x="497" y="71"/>
                  </a:lnTo>
                  <a:lnTo>
                    <a:pt x="608" y="31"/>
                  </a:lnTo>
                  <a:lnTo>
                    <a:pt x="729" y="8"/>
                  </a:lnTo>
                  <a:lnTo>
                    <a:pt x="851" y="0"/>
                  </a:lnTo>
                  <a:lnTo>
                    <a:pt x="907" y="2"/>
                  </a:lnTo>
                  <a:lnTo>
                    <a:pt x="962" y="6"/>
                  </a:lnTo>
                  <a:lnTo>
                    <a:pt x="1015" y="13"/>
                  </a:lnTo>
                  <a:lnTo>
                    <a:pt x="1063" y="20"/>
                  </a:lnTo>
                  <a:lnTo>
                    <a:pt x="1109" y="34"/>
                  </a:lnTo>
                  <a:lnTo>
                    <a:pt x="1152" y="48"/>
                  </a:lnTo>
                  <a:lnTo>
                    <a:pt x="1192" y="63"/>
                  </a:lnTo>
                  <a:lnTo>
                    <a:pt x="1228" y="82"/>
                  </a:lnTo>
                  <a:lnTo>
                    <a:pt x="1263" y="103"/>
                  </a:lnTo>
                  <a:lnTo>
                    <a:pt x="1298" y="126"/>
                  </a:lnTo>
                  <a:lnTo>
                    <a:pt x="1314" y="140"/>
                  </a:lnTo>
                  <a:lnTo>
                    <a:pt x="1325" y="154"/>
                  </a:lnTo>
                  <a:lnTo>
                    <a:pt x="1330" y="163"/>
                  </a:lnTo>
                  <a:lnTo>
                    <a:pt x="1327" y="170"/>
                  </a:lnTo>
                  <a:lnTo>
                    <a:pt x="1316" y="172"/>
                  </a:lnTo>
                  <a:lnTo>
                    <a:pt x="1298" y="174"/>
                  </a:lnTo>
                  <a:lnTo>
                    <a:pt x="1272" y="170"/>
                  </a:lnTo>
                  <a:lnTo>
                    <a:pt x="1240" y="162"/>
                  </a:lnTo>
                  <a:lnTo>
                    <a:pt x="1201" y="151"/>
                  </a:lnTo>
                  <a:lnTo>
                    <a:pt x="1152" y="137"/>
                  </a:lnTo>
                  <a:lnTo>
                    <a:pt x="1080" y="117"/>
                  </a:lnTo>
                  <a:lnTo>
                    <a:pt x="1003" y="105"/>
                  </a:lnTo>
                  <a:lnTo>
                    <a:pt x="920" y="101"/>
                  </a:lnTo>
                  <a:lnTo>
                    <a:pt x="838" y="101"/>
                  </a:lnTo>
                  <a:lnTo>
                    <a:pt x="754" y="107"/>
                  </a:lnTo>
                  <a:lnTo>
                    <a:pt x="669" y="122"/>
                  </a:lnTo>
                  <a:lnTo>
                    <a:pt x="587" y="145"/>
                  </a:lnTo>
                  <a:lnTo>
                    <a:pt x="511" y="174"/>
                  </a:lnTo>
                  <a:lnTo>
                    <a:pt x="437" y="212"/>
                  </a:lnTo>
                  <a:lnTo>
                    <a:pt x="375" y="260"/>
                  </a:lnTo>
                  <a:lnTo>
                    <a:pt x="317" y="311"/>
                  </a:lnTo>
                  <a:lnTo>
                    <a:pt x="273" y="357"/>
                  </a:lnTo>
                  <a:lnTo>
                    <a:pt x="237" y="400"/>
                  </a:lnTo>
                  <a:lnTo>
                    <a:pt x="207" y="440"/>
                  </a:lnTo>
                  <a:lnTo>
                    <a:pt x="184" y="478"/>
                  </a:lnTo>
                  <a:lnTo>
                    <a:pt x="168" y="516"/>
                  </a:lnTo>
                  <a:lnTo>
                    <a:pt x="152" y="552"/>
                  </a:lnTo>
                  <a:lnTo>
                    <a:pt x="140" y="587"/>
                  </a:lnTo>
                  <a:lnTo>
                    <a:pt x="129" y="623"/>
                  </a:lnTo>
                  <a:lnTo>
                    <a:pt x="117" y="661"/>
                  </a:lnTo>
                  <a:lnTo>
                    <a:pt x="102" y="703"/>
                  </a:lnTo>
                  <a:lnTo>
                    <a:pt x="85" y="734"/>
                  </a:lnTo>
                  <a:lnTo>
                    <a:pt x="69" y="760"/>
                  </a:lnTo>
                  <a:lnTo>
                    <a:pt x="52" y="776"/>
                  </a:lnTo>
                  <a:lnTo>
                    <a:pt x="37" y="787"/>
                  </a:lnTo>
                  <a:lnTo>
                    <a:pt x="23" y="790"/>
                  </a:lnTo>
                  <a:lnTo>
                    <a:pt x="12" y="785"/>
                  </a:lnTo>
                  <a:lnTo>
                    <a:pt x="3" y="774"/>
                  </a:lnTo>
                  <a:lnTo>
                    <a:pt x="0" y="758"/>
                  </a:lnTo>
                  <a:lnTo>
                    <a:pt x="0" y="737"/>
                  </a:lnTo>
                </a:path>
              </a:pathLst>
            </a:custGeom>
            <a:solidFill>
              <a:srgbClr val="FFE85C"/>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64" name="Freeform 301"/>
            <p:cNvSpPr>
              <a:spLocks/>
            </p:cNvSpPr>
            <p:nvPr/>
          </p:nvSpPr>
          <p:spPr bwMode="auto">
            <a:xfrm>
              <a:off x="2062" y="1299"/>
              <a:ext cx="1306" cy="770"/>
            </a:xfrm>
            <a:custGeom>
              <a:avLst/>
              <a:gdLst>
                <a:gd name="T0" fmla="*/ 29 w 1306"/>
                <a:gd name="T1" fmla="*/ 583 h 770"/>
                <a:gd name="T2" fmla="*/ 139 w 1306"/>
                <a:gd name="T3" fmla="*/ 355 h 770"/>
                <a:gd name="T4" fmla="*/ 299 w 1306"/>
                <a:gd name="T5" fmla="*/ 182 h 770"/>
                <a:gd name="T6" fmla="*/ 498 w 1306"/>
                <a:gd name="T7" fmla="*/ 67 h 770"/>
                <a:gd name="T8" fmla="*/ 724 w 1306"/>
                <a:gd name="T9" fmla="*/ 6 h 770"/>
                <a:gd name="T10" fmla="*/ 843 w 1306"/>
                <a:gd name="T11" fmla="*/ 0 h 770"/>
                <a:gd name="T12" fmla="*/ 952 w 1306"/>
                <a:gd name="T13" fmla="*/ 4 h 770"/>
                <a:gd name="T14" fmla="*/ 1051 w 1306"/>
                <a:gd name="T15" fmla="*/ 18 h 770"/>
                <a:gd name="T16" fmla="*/ 1138 w 1306"/>
                <a:gd name="T17" fmla="*/ 41 h 770"/>
                <a:gd name="T18" fmla="*/ 1212 w 1306"/>
                <a:gd name="T19" fmla="*/ 75 h 770"/>
                <a:gd name="T20" fmla="*/ 1276 w 1306"/>
                <a:gd name="T21" fmla="*/ 113 h 770"/>
                <a:gd name="T22" fmla="*/ 1292 w 1306"/>
                <a:gd name="T23" fmla="*/ 128 h 770"/>
                <a:gd name="T24" fmla="*/ 1305 w 1306"/>
                <a:gd name="T25" fmla="*/ 149 h 770"/>
                <a:gd name="T26" fmla="*/ 1292 w 1306"/>
                <a:gd name="T27" fmla="*/ 158 h 770"/>
                <a:gd name="T28" fmla="*/ 1252 w 1306"/>
                <a:gd name="T29" fmla="*/ 154 h 770"/>
                <a:gd name="T30" fmla="*/ 1185 w 1306"/>
                <a:gd name="T31" fmla="*/ 136 h 770"/>
                <a:gd name="T32" fmla="*/ 1138 w 1306"/>
                <a:gd name="T33" fmla="*/ 122 h 770"/>
                <a:gd name="T34" fmla="*/ 993 w 1306"/>
                <a:gd name="T35" fmla="*/ 92 h 770"/>
                <a:gd name="T36" fmla="*/ 828 w 1306"/>
                <a:gd name="T37" fmla="*/ 88 h 770"/>
                <a:gd name="T38" fmla="*/ 660 w 1306"/>
                <a:gd name="T39" fmla="*/ 108 h 770"/>
                <a:gd name="T40" fmla="*/ 501 w 1306"/>
                <a:gd name="T41" fmla="*/ 161 h 770"/>
                <a:gd name="T42" fmla="*/ 365 w 1306"/>
                <a:gd name="T43" fmla="*/ 248 h 770"/>
                <a:gd name="T44" fmla="*/ 310 w 1306"/>
                <a:gd name="T45" fmla="*/ 299 h 770"/>
                <a:gd name="T46" fmla="*/ 227 w 1306"/>
                <a:gd name="T47" fmla="*/ 387 h 770"/>
                <a:gd name="T48" fmla="*/ 174 w 1306"/>
                <a:gd name="T49" fmla="*/ 465 h 770"/>
                <a:gd name="T50" fmla="*/ 144 w 1306"/>
                <a:gd name="T51" fmla="*/ 536 h 770"/>
                <a:gd name="T52" fmla="*/ 121 w 1306"/>
                <a:gd name="T53" fmla="*/ 606 h 770"/>
                <a:gd name="T54" fmla="*/ 107 w 1306"/>
                <a:gd name="T55" fmla="*/ 642 h 770"/>
                <a:gd name="T56" fmla="*/ 75 w 1306"/>
                <a:gd name="T57" fmla="*/ 716 h 770"/>
                <a:gd name="T58" fmla="*/ 47 w 1306"/>
                <a:gd name="T59" fmla="*/ 755 h 770"/>
                <a:gd name="T60" fmla="*/ 19 w 1306"/>
                <a:gd name="T61" fmla="*/ 769 h 770"/>
                <a:gd name="T62" fmla="*/ 2 w 1306"/>
                <a:gd name="T63" fmla="*/ 753 h 770"/>
                <a:gd name="T64" fmla="*/ 0 w 1306"/>
                <a:gd name="T65" fmla="*/ 716 h 7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06"/>
                <a:gd name="T100" fmla="*/ 0 h 770"/>
                <a:gd name="T101" fmla="*/ 1306 w 1306"/>
                <a:gd name="T102" fmla="*/ 770 h 7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06" h="770">
                  <a:moveTo>
                    <a:pt x="0" y="716"/>
                  </a:moveTo>
                  <a:lnTo>
                    <a:pt x="29" y="583"/>
                  </a:lnTo>
                  <a:lnTo>
                    <a:pt x="78" y="463"/>
                  </a:lnTo>
                  <a:lnTo>
                    <a:pt x="139" y="355"/>
                  </a:lnTo>
                  <a:lnTo>
                    <a:pt x="213" y="262"/>
                  </a:lnTo>
                  <a:lnTo>
                    <a:pt x="299" y="182"/>
                  </a:lnTo>
                  <a:lnTo>
                    <a:pt x="395" y="117"/>
                  </a:lnTo>
                  <a:lnTo>
                    <a:pt x="498" y="67"/>
                  </a:lnTo>
                  <a:lnTo>
                    <a:pt x="609" y="29"/>
                  </a:lnTo>
                  <a:lnTo>
                    <a:pt x="724" y="6"/>
                  </a:lnTo>
                  <a:lnTo>
                    <a:pt x="843" y="0"/>
                  </a:lnTo>
                  <a:lnTo>
                    <a:pt x="900" y="0"/>
                  </a:lnTo>
                  <a:lnTo>
                    <a:pt x="952" y="4"/>
                  </a:lnTo>
                  <a:lnTo>
                    <a:pt x="1003" y="11"/>
                  </a:lnTo>
                  <a:lnTo>
                    <a:pt x="1051" y="18"/>
                  </a:lnTo>
                  <a:lnTo>
                    <a:pt x="1097" y="29"/>
                  </a:lnTo>
                  <a:lnTo>
                    <a:pt x="1138" y="41"/>
                  </a:lnTo>
                  <a:lnTo>
                    <a:pt x="1176" y="57"/>
                  </a:lnTo>
                  <a:lnTo>
                    <a:pt x="1212" y="75"/>
                  </a:lnTo>
                  <a:lnTo>
                    <a:pt x="1244" y="92"/>
                  </a:lnTo>
                  <a:lnTo>
                    <a:pt x="1276" y="113"/>
                  </a:lnTo>
                  <a:lnTo>
                    <a:pt x="1292" y="128"/>
                  </a:lnTo>
                  <a:lnTo>
                    <a:pt x="1302" y="140"/>
                  </a:lnTo>
                  <a:lnTo>
                    <a:pt x="1305" y="149"/>
                  </a:lnTo>
                  <a:lnTo>
                    <a:pt x="1302" y="154"/>
                  </a:lnTo>
                  <a:lnTo>
                    <a:pt x="1292" y="158"/>
                  </a:lnTo>
                  <a:lnTo>
                    <a:pt x="1276" y="158"/>
                  </a:lnTo>
                  <a:lnTo>
                    <a:pt x="1252" y="154"/>
                  </a:lnTo>
                  <a:lnTo>
                    <a:pt x="1223" y="147"/>
                  </a:lnTo>
                  <a:lnTo>
                    <a:pt x="1185" y="136"/>
                  </a:lnTo>
                  <a:lnTo>
                    <a:pt x="1138" y="122"/>
                  </a:lnTo>
                  <a:lnTo>
                    <a:pt x="1069" y="105"/>
                  </a:lnTo>
                  <a:lnTo>
                    <a:pt x="993" y="92"/>
                  </a:lnTo>
                  <a:lnTo>
                    <a:pt x="911" y="85"/>
                  </a:lnTo>
                  <a:lnTo>
                    <a:pt x="828" y="88"/>
                  </a:lnTo>
                  <a:lnTo>
                    <a:pt x="744" y="94"/>
                  </a:lnTo>
                  <a:lnTo>
                    <a:pt x="660" y="108"/>
                  </a:lnTo>
                  <a:lnTo>
                    <a:pt x="579" y="130"/>
                  </a:lnTo>
                  <a:lnTo>
                    <a:pt x="501" y="161"/>
                  </a:lnTo>
                  <a:lnTo>
                    <a:pt x="430" y="200"/>
                  </a:lnTo>
                  <a:lnTo>
                    <a:pt x="365" y="248"/>
                  </a:lnTo>
                  <a:lnTo>
                    <a:pt x="310" y="299"/>
                  </a:lnTo>
                  <a:lnTo>
                    <a:pt x="266" y="345"/>
                  </a:lnTo>
                  <a:lnTo>
                    <a:pt x="227" y="387"/>
                  </a:lnTo>
                  <a:lnTo>
                    <a:pt x="198" y="426"/>
                  </a:lnTo>
                  <a:lnTo>
                    <a:pt x="174" y="465"/>
                  </a:lnTo>
                  <a:lnTo>
                    <a:pt x="158" y="500"/>
                  </a:lnTo>
                  <a:lnTo>
                    <a:pt x="144" y="536"/>
                  </a:lnTo>
                  <a:lnTo>
                    <a:pt x="130" y="570"/>
                  </a:lnTo>
                  <a:lnTo>
                    <a:pt x="121" y="606"/>
                  </a:lnTo>
                  <a:lnTo>
                    <a:pt x="107" y="642"/>
                  </a:lnTo>
                  <a:lnTo>
                    <a:pt x="93" y="682"/>
                  </a:lnTo>
                  <a:lnTo>
                    <a:pt x="75" y="716"/>
                  </a:lnTo>
                  <a:lnTo>
                    <a:pt x="61" y="739"/>
                  </a:lnTo>
                  <a:lnTo>
                    <a:pt x="47" y="755"/>
                  </a:lnTo>
                  <a:lnTo>
                    <a:pt x="31" y="766"/>
                  </a:lnTo>
                  <a:lnTo>
                    <a:pt x="19" y="769"/>
                  </a:lnTo>
                  <a:lnTo>
                    <a:pt x="8" y="764"/>
                  </a:lnTo>
                  <a:lnTo>
                    <a:pt x="2" y="753"/>
                  </a:lnTo>
                  <a:lnTo>
                    <a:pt x="0" y="739"/>
                  </a:lnTo>
                  <a:lnTo>
                    <a:pt x="0" y="716"/>
                  </a:lnTo>
                </a:path>
              </a:pathLst>
            </a:custGeom>
            <a:solidFill>
              <a:srgbClr val="FFEA65"/>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65" name="Freeform 302"/>
            <p:cNvSpPr>
              <a:spLocks/>
            </p:cNvSpPr>
            <p:nvPr/>
          </p:nvSpPr>
          <p:spPr bwMode="auto">
            <a:xfrm>
              <a:off x="2068" y="1301"/>
              <a:ext cx="1284" cy="750"/>
            </a:xfrm>
            <a:custGeom>
              <a:avLst/>
              <a:gdLst>
                <a:gd name="T0" fmla="*/ 34 w 1284"/>
                <a:gd name="T1" fmla="*/ 568 h 750"/>
                <a:gd name="T2" fmla="*/ 145 w 1284"/>
                <a:gd name="T3" fmla="*/ 345 h 750"/>
                <a:gd name="T4" fmla="*/ 303 w 1284"/>
                <a:gd name="T5" fmla="*/ 177 h 750"/>
                <a:gd name="T6" fmla="*/ 499 w 1284"/>
                <a:gd name="T7" fmla="*/ 64 h 750"/>
                <a:gd name="T8" fmla="*/ 720 w 1284"/>
                <a:gd name="T9" fmla="*/ 6 h 750"/>
                <a:gd name="T10" fmla="*/ 836 w 1284"/>
                <a:gd name="T11" fmla="*/ 0 h 750"/>
                <a:gd name="T12" fmla="*/ 944 w 1284"/>
                <a:gd name="T13" fmla="*/ 4 h 750"/>
                <a:gd name="T14" fmla="*/ 1038 w 1284"/>
                <a:gd name="T15" fmla="*/ 16 h 750"/>
                <a:gd name="T16" fmla="*/ 1122 w 1284"/>
                <a:gd name="T17" fmla="*/ 39 h 750"/>
                <a:gd name="T18" fmla="*/ 1195 w 1284"/>
                <a:gd name="T19" fmla="*/ 69 h 750"/>
                <a:gd name="T20" fmla="*/ 1253 w 1284"/>
                <a:gd name="T21" fmla="*/ 105 h 750"/>
                <a:gd name="T22" fmla="*/ 1270 w 1284"/>
                <a:gd name="T23" fmla="*/ 117 h 750"/>
                <a:gd name="T24" fmla="*/ 1283 w 1284"/>
                <a:gd name="T25" fmla="*/ 134 h 750"/>
                <a:gd name="T26" fmla="*/ 1270 w 1284"/>
                <a:gd name="T27" fmla="*/ 142 h 750"/>
                <a:gd name="T28" fmla="*/ 1232 w 1284"/>
                <a:gd name="T29" fmla="*/ 138 h 750"/>
                <a:gd name="T30" fmla="*/ 1167 w 1284"/>
                <a:gd name="T31" fmla="*/ 124 h 750"/>
                <a:gd name="T32" fmla="*/ 1124 w 1284"/>
                <a:gd name="T33" fmla="*/ 111 h 750"/>
                <a:gd name="T34" fmla="*/ 981 w 1284"/>
                <a:gd name="T35" fmla="*/ 82 h 750"/>
                <a:gd name="T36" fmla="*/ 819 w 1284"/>
                <a:gd name="T37" fmla="*/ 78 h 750"/>
                <a:gd name="T38" fmla="*/ 653 w 1284"/>
                <a:gd name="T39" fmla="*/ 98 h 750"/>
                <a:gd name="T40" fmla="*/ 494 w 1284"/>
                <a:gd name="T41" fmla="*/ 151 h 750"/>
                <a:gd name="T42" fmla="*/ 358 w 1284"/>
                <a:gd name="T43" fmla="*/ 237 h 750"/>
                <a:gd name="T44" fmla="*/ 301 w 1284"/>
                <a:gd name="T45" fmla="*/ 288 h 750"/>
                <a:gd name="T46" fmla="*/ 218 w 1284"/>
                <a:gd name="T47" fmla="*/ 376 h 750"/>
                <a:gd name="T48" fmla="*/ 167 w 1284"/>
                <a:gd name="T49" fmla="*/ 454 h 750"/>
                <a:gd name="T50" fmla="*/ 135 w 1284"/>
                <a:gd name="T51" fmla="*/ 523 h 750"/>
                <a:gd name="T52" fmla="*/ 112 w 1284"/>
                <a:gd name="T53" fmla="*/ 591 h 750"/>
                <a:gd name="T54" fmla="*/ 101 w 1284"/>
                <a:gd name="T55" fmla="*/ 626 h 750"/>
                <a:gd name="T56" fmla="*/ 69 w 1284"/>
                <a:gd name="T57" fmla="*/ 696 h 750"/>
                <a:gd name="T58" fmla="*/ 42 w 1284"/>
                <a:gd name="T59" fmla="*/ 736 h 750"/>
                <a:gd name="T60" fmla="*/ 17 w 1284"/>
                <a:gd name="T61" fmla="*/ 749 h 750"/>
                <a:gd name="T62" fmla="*/ 2 w 1284"/>
                <a:gd name="T63" fmla="*/ 734 h 750"/>
                <a:gd name="T64" fmla="*/ 0 w 1284"/>
                <a:gd name="T65" fmla="*/ 700 h 7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84"/>
                <a:gd name="T100" fmla="*/ 0 h 750"/>
                <a:gd name="T101" fmla="*/ 1284 w 1284"/>
                <a:gd name="T102" fmla="*/ 750 h 7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84" h="750">
                  <a:moveTo>
                    <a:pt x="0" y="700"/>
                  </a:moveTo>
                  <a:lnTo>
                    <a:pt x="34" y="568"/>
                  </a:lnTo>
                  <a:lnTo>
                    <a:pt x="82" y="449"/>
                  </a:lnTo>
                  <a:lnTo>
                    <a:pt x="145" y="345"/>
                  </a:lnTo>
                  <a:lnTo>
                    <a:pt x="218" y="254"/>
                  </a:lnTo>
                  <a:lnTo>
                    <a:pt x="303" y="177"/>
                  </a:lnTo>
                  <a:lnTo>
                    <a:pt x="397" y="113"/>
                  </a:lnTo>
                  <a:lnTo>
                    <a:pt x="499" y="64"/>
                  </a:lnTo>
                  <a:lnTo>
                    <a:pt x="609" y="29"/>
                  </a:lnTo>
                  <a:lnTo>
                    <a:pt x="720" y="6"/>
                  </a:lnTo>
                  <a:lnTo>
                    <a:pt x="836" y="0"/>
                  </a:lnTo>
                  <a:lnTo>
                    <a:pt x="891" y="0"/>
                  </a:lnTo>
                  <a:lnTo>
                    <a:pt x="944" y="4"/>
                  </a:lnTo>
                  <a:lnTo>
                    <a:pt x="992" y="9"/>
                  </a:lnTo>
                  <a:lnTo>
                    <a:pt x="1038" y="16"/>
                  </a:lnTo>
                  <a:lnTo>
                    <a:pt x="1082" y="27"/>
                  </a:lnTo>
                  <a:lnTo>
                    <a:pt x="1122" y="39"/>
                  </a:lnTo>
                  <a:lnTo>
                    <a:pt x="1160" y="52"/>
                  </a:lnTo>
                  <a:lnTo>
                    <a:pt x="1195" y="69"/>
                  </a:lnTo>
                  <a:lnTo>
                    <a:pt x="1225" y="85"/>
                  </a:lnTo>
                  <a:lnTo>
                    <a:pt x="1253" y="105"/>
                  </a:lnTo>
                  <a:lnTo>
                    <a:pt x="1270" y="117"/>
                  </a:lnTo>
                  <a:lnTo>
                    <a:pt x="1278" y="128"/>
                  </a:lnTo>
                  <a:lnTo>
                    <a:pt x="1283" y="134"/>
                  </a:lnTo>
                  <a:lnTo>
                    <a:pt x="1278" y="140"/>
                  </a:lnTo>
                  <a:lnTo>
                    <a:pt x="1270" y="142"/>
                  </a:lnTo>
                  <a:lnTo>
                    <a:pt x="1253" y="142"/>
                  </a:lnTo>
                  <a:lnTo>
                    <a:pt x="1232" y="138"/>
                  </a:lnTo>
                  <a:lnTo>
                    <a:pt x="1202" y="131"/>
                  </a:lnTo>
                  <a:lnTo>
                    <a:pt x="1167" y="124"/>
                  </a:lnTo>
                  <a:lnTo>
                    <a:pt x="1124" y="111"/>
                  </a:lnTo>
                  <a:lnTo>
                    <a:pt x="1055" y="94"/>
                  </a:lnTo>
                  <a:lnTo>
                    <a:pt x="981" y="82"/>
                  </a:lnTo>
                  <a:lnTo>
                    <a:pt x="901" y="75"/>
                  </a:lnTo>
                  <a:lnTo>
                    <a:pt x="819" y="78"/>
                  </a:lnTo>
                  <a:lnTo>
                    <a:pt x="735" y="83"/>
                  </a:lnTo>
                  <a:lnTo>
                    <a:pt x="653" y="98"/>
                  </a:lnTo>
                  <a:lnTo>
                    <a:pt x="570" y="122"/>
                  </a:lnTo>
                  <a:lnTo>
                    <a:pt x="494" y="151"/>
                  </a:lnTo>
                  <a:lnTo>
                    <a:pt x="423" y="191"/>
                  </a:lnTo>
                  <a:lnTo>
                    <a:pt x="358" y="237"/>
                  </a:lnTo>
                  <a:lnTo>
                    <a:pt x="301" y="288"/>
                  </a:lnTo>
                  <a:lnTo>
                    <a:pt x="257" y="334"/>
                  </a:lnTo>
                  <a:lnTo>
                    <a:pt x="218" y="376"/>
                  </a:lnTo>
                  <a:lnTo>
                    <a:pt x="190" y="416"/>
                  </a:lnTo>
                  <a:lnTo>
                    <a:pt x="167" y="454"/>
                  </a:lnTo>
                  <a:lnTo>
                    <a:pt x="149" y="490"/>
                  </a:lnTo>
                  <a:lnTo>
                    <a:pt x="135" y="523"/>
                  </a:lnTo>
                  <a:lnTo>
                    <a:pt x="122" y="557"/>
                  </a:lnTo>
                  <a:lnTo>
                    <a:pt x="112" y="591"/>
                  </a:lnTo>
                  <a:lnTo>
                    <a:pt x="101" y="626"/>
                  </a:lnTo>
                  <a:lnTo>
                    <a:pt x="84" y="665"/>
                  </a:lnTo>
                  <a:lnTo>
                    <a:pt x="69" y="696"/>
                  </a:lnTo>
                  <a:lnTo>
                    <a:pt x="54" y="719"/>
                  </a:lnTo>
                  <a:lnTo>
                    <a:pt x="42" y="736"/>
                  </a:lnTo>
                  <a:lnTo>
                    <a:pt x="29" y="744"/>
                  </a:lnTo>
                  <a:lnTo>
                    <a:pt x="17" y="749"/>
                  </a:lnTo>
                  <a:lnTo>
                    <a:pt x="8" y="744"/>
                  </a:lnTo>
                  <a:lnTo>
                    <a:pt x="2" y="734"/>
                  </a:lnTo>
                  <a:lnTo>
                    <a:pt x="0" y="719"/>
                  </a:lnTo>
                  <a:lnTo>
                    <a:pt x="0" y="700"/>
                  </a:lnTo>
                </a:path>
              </a:pathLst>
            </a:custGeom>
            <a:solidFill>
              <a:srgbClr val="FFEB6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66" name="Freeform 303"/>
            <p:cNvSpPr>
              <a:spLocks/>
            </p:cNvSpPr>
            <p:nvPr/>
          </p:nvSpPr>
          <p:spPr bwMode="auto">
            <a:xfrm>
              <a:off x="2071" y="1303"/>
              <a:ext cx="1262" cy="729"/>
            </a:xfrm>
            <a:custGeom>
              <a:avLst/>
              <a:gdLst>
                <a:gd name="T0" fmla="*/ 38 w 1262"/>
                <a:gd name="T1" fmla="*/ 553 h 729"/>
                <a:gd name="T2" fmla="*/ 149 w 1262"/>
                <a:gd name="T3" fmla="*/ 334 h 729"/>
                <a:gd name="T4" fmla="*/ 310 w 1262"/>
                <a:gd name="T5" fmla="*/ 170 h 729"/>
                <a:gd name="T6" fmla="*/ 503 w 1262"/>
                <a:gd name="T7" fmla="*/ 62 h 729"/>
                <a:gd name="T8" fmla="*/ 718 w 1262"/>
                <a:gd name="T9" fmla="*/ 6 h 729"/>
                <a:gd name="T10" fmla="*/ 830 w 1262"/>
                <a:gd name="T11" fmla="*/ 0 h 729"/>
                <a:gd name="T12" fmla="*/ 936 w 1262"/>
                <a:gd name="T13" fmla="*/ 4 h 729"/>
                <a:gd name="T14" fmla="*/ 1028 w 1262"/>
                <a:gd name="T15" fmla="*/ 16 h 729"/>
                <a:gd name="T16" fmla="*/ 1111 w 1262"/>
                <a:gd name="T17" fmla="*/ 35 h 729"/>
                <a:gd name="T18" fmla="*/ 1180 w 1262"/>
                <a:gd name="T19" fmla="*/ 62 h 729"/>
                <a:gd name="T20" fmla="*/ 1233 w 1262"/>
                <a:gd name="T21" fmla="*/ 94 h 729"/>
                <a:gd name="T22" fmla="*/ 1249 w 1262"/>
                <a:gd name="T23" fmla="*/ 104 h 729"/>
                <a:gd name="T24" fmla="*/ 1261 w 1262"/>
                <a:gd name="T25" fmla="*/ 122 h 729"/>
                <a:gd name="T26" fmla="*/ 1249 w 1262"/>
                <a:gd name="T27" fmla="*/ 128 h 729"/>
                <a:gd name="T28" fmla="*/ 1212 w 1262"/>
                <a:gd name="T29" fmla="*/ 124 h 729"/>
                <a:gd name="T30" fmla="*/ 1153 w 1262"/>
                <a:gd name="T31" fmla="*/ 108 h 729"/>
                <a:gd name="T32" fmla="*/ 1113 w 1262"/>
                <a:gd name="T33" fmla="*/ 98 h 729"/>
                <a:gd name="T34" fmla="*/ 971 w 1262"/>
                <a:gd name="T35" fmla="*/ 71 h 729"/>
                <a:gd name="T36" fmla="*/ 812 w 1262"/>
                <a:gd name="T37" fmla="*/ 67 h 729"/>
                <a:gd name="T38" fmla="*/ 644 w 1262"/>
                <a:gd name="T39" fmla="*/ 87 h 729"/>
                <a:gd name="T40" fmla="*/ 487 w 1262"/>
                <a:gd name="T41" fmla="*/ 140 h 729"/>
                <a:gd name="T42" fmla="*/ 349 w 1262"/>
                <a:gd name="T43" fmla="*/ 228 h 729"/>
                <a:gd name="T44" fmla="*/ 294 w 1262"/>
                <a:gd name="T45" fmla="*/ 277 h 729"/>
                <a:gd name="T46" fmla="*/ 213 w 1262"/>
                <a:gd name="T47" fmla="*/ 368 h 729"/>
                <a:gd name="T48" fmla="*/ 158 w 1262"/>
                <a:gd name="T49" fmla="*/ 444 h 729"/>
                <a:gd name="T50" fmla="*/ 126 w 1262"/>
                <a:gd name="T51" fmla="*/ 511 h 729"/>
                <a:gd name="T52" fmla="*/ 103 w 1262"/>
                <a:gd name="T53" fmla="*/ 576 h 729"/>
                <a:gd name="T54" fmla="*/ 92 w 1262"/>
                <a:gd name="T55" fmla="*/ 610 h 729"/>
                <a:gd name="T56" fmla="*/ 62 w 1262"/>
                <a:gd name="T57" fmla="*/ 677 h 729"/>
                <a:gd name="T58" fmla="*/ 38 w 1262"/>
                <a:gd name="T59" fmla="*/ 717 h 729"/>
                <a:gd name="T60" fmla="*/ 14 w 1262"/>
                <a:gd name="T61" fmla="*/ 728 h 729"/>
                <a:gd name="T62" fmla="*/ 2 w 1262"/>
                <a:gd name="T63" fmla="*/ 717 h 729"/>
                <a:gd name="T64" fmla="*/ 2 w 1262"/>
                <a:gd name="T65" fmla="*/ 681 h 7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62"/>
                <a:gd name="T100" fmla="*/ 0 h 729"/>
                <a:gd name="T101" fmla="*/ 1262 w 1262"/>
                <a:gd name="T102" fmla="*/ 729 h 7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62" h="729">
                  <a:moveTo>
                    <a:pt x="2" y="681"/>
                  </a:moveTo>
                  <a:lnTo>
                    <a:pt x="38" y="553"/>
                  </a:lnTo>
                  <a:lnTo>
                    <a:pt x="88" y="435"/>
                  </a:lnTo>
                  <a:lnTo>
                    <a:pt x="149" y="334"/>
                  </a:lnTo>
                  <a:lnTo>
                    <a:pt x="225" y="246"/>
                  </a:lnTo>
                  <a:lnTo>
                    <a:pt x="310" y="170"/>
                  </a:lnTo>
                  <a:lnTo>
                    <a:pt x="402" y="108"/>
                  </a:lnTo>
                  <a:lnTo>
                    <a:pt x="503" y="62"/>
                  </a:lnTo>
                  <a:lnTo>
                    <a:pt x="609" y="27"/>
                  </a:lnTo>
                  <a:lnTo>
                    <a:pt x="718" y="6"/>
                  </a:lnTo>
                  <a:lnTo>
                    <a:pt x="830" y="0"/>
                  </a:lnTo>
                  <a:lnTo>
                    <a:pt x="885" y="2"/>
                  </a:lnTo>
                  <a:lnTo>
                    <a:pt x="936" y="4"/>
                  </a:lnTo>
                  <a:lnTo>
                    <a:pt x="984" y="9"/>
                  </a:lnTo>
                  <a:lnTo>
                    <a:pt x="1028" y="16"/>
                  </a:lnTo>
                  <a:lnTo>
                    <a:pt x="1070" y="25"/>
                  </a:lnTo>
                  <a:lnTo>
                    <a:pt x="1111" y="35"/>
                  </a:lnTo>
                  <a:lnTo>
                    <a:pt x="1146" y="48"/>
                  </a:lnTo>
                  <a:lnTo>
                    <a:pt x="1180" y="62"/>
                  </a:lnTo>
                  <a:lnTo>
                    <a:pt x="1208" y="78"/>
                  </a:lnTo>
                  <a:lnTo>
                    <a:pt x="1233" y="94"/>
                  </a:lnTo>
                  <a:lnTo>
                    <a:pt x="1249" y="104"/>
                  </a:lnTo>
                  <a:lnTo>
                    <a:pt x="1258" y="115"/>
                  </a:lnTo>
                  <a:lnTo>
                    <a:pt x="1261" y="122"/>
                  </a:lnTo>
                  <a:lnTo>
                    <a:pt x="1258" y="126"/>
                  </a:lnTo>
                  <a:lnTo>
                    <a:pt x="1249" y="128"/>
                  </a:lnTo>
                  <a:lnTo>
                    <a:pt x="1233" y="128"/>
                  </a:lnTo>
                  <a:lnTo>
                    <a:pt x="1212" y="124"/>
                  </a:lnTo>
                  <a:lnTo>
                    <a:pt x="1185" y="117"/>
                  </a:lnTo>
                  <a:lnTo>
                    <a:pt x="1153" y="108"/>
                  </a:lnTo>
                  <a:lnTo>
                    <a:pt x="1113" y="98"/>
                  </a:lnTo>
                  <a:lnTo>
                    <a:pt x="1045" y="81"/>
                  </a:lnTo>
                  <a:lnTo>
                    <a:pt x="971" y="71"/>
                  </a:lnTo>
                  <a:lnTo>
                    <a:pt x="893" y="64"/>
                  </a:lnTo>
                  <a:lnTo>
                    <a:pt x="812" y="67"/>
                  </a:lnTo>
                  <a:lnTo>
                    <a:pt x="727" y="73"/>
                  </a:lnTo>
                  <a:lnTo>
                    <a:pt x="644" y="87"/>
                  </a:lnTo>
                  <a:lnTo>
                    <a:pt x="564" y="111"/>
                  </a:lnTo>
                  <a:lnTo>
                    <a:pt x="487" y="140"/>
                  </a:lnTo>
                  <a:lnTo>
                    <a:pt x="414" y="180"/>
                  </a:lnTo>
                  <a:lnTo>
                    <a:pt x="349" y="228"/>
                  </a:lnTo>
                  <a:lnTo>
                    <a:pt x="294" y="277"/>
                  </a:lnTo>
                  <a:lnTo>
                    <a:pt x="248" y="324"/>
                  </a:lnTo>
                  <a:lnTo>
                    <a:pt x="213" y="368"/>
                  </a:lnTo>
                  <a:lnTo>
                    <a:pt x="183" y="405"/>
                  </a:lnTo>
                  <a:lnTo>
                    <a:pt x="158" y="444"/>
                  </a:lnTo>
                  <a:lnTo>
                    <a:pt x="140" y="477"/>
                  </a:lnTo>
                  <a:lnTo>
                    <a:pt x="126" y="511"/>
                  </a:lnTo>
                  <a:lnTo>
                    <a:pt x="113" y="543"/>
                  </a:lnTo>
                  <a:lnTo>
                    <a:pt x="103" y="576"/>
                  </a:lnTo>
                  <a:lnTo>
                    <a:pt x="92" y="610"/>
                  </a:lnTo>
                  <a:lnTo>
                    <a:pt x="78" y="647"/>
                  </a:lnTo>
                  <a:lnTo>
                    <a:pt x="62" y="677"/>
                  </a:lnTo>
                  <a:lnTo>
                    <a:pt x="50" y="700"/>
                  </a:lnTo>
                  <a:lnTo>
                    <a:pt x="38" y="717"/>
                  </a:lnTo>
                  <a:lnTo>
                    <a:pt x="25" y="725"/>
                  </a:lnTo>
                  <a:lnTo>
                    <a:pt x="14" y="728"/>
                  </a:lnTo>
                  <a:lnTo>
                    <a:pt x="8" y="725"/>
                  </a:lnTo>
                  <a:lnTo>
                    <a:pt x="2" y="717"/>
                  </a:lnTo>
                  <a:lnTo>
                    <a:pt x="0" y="702"/>
                  </a:lnTo>
                  <a:lnTo>
                    <a:pt x="2" y="681"/>
                  </a:lnTo>
                </a:path>
              </a:pathLst>
            </a:custGeom>
            <a:solidFill>
              <a:srgbClr val="FFED78"/>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67" name="Freeform 304"/>
            <p:cNvSpPr>
              <a:spLocks/>
            </p:cNvSpPr>
            <p:nvPr/>
          </p:nvSpPr>
          <p:spPr bwMode="auto">
            <a:xfrm>
              <a:off x="2079" y="1308"/>
              <a:ext cx="1236" cy="708"/>
            </a:xfrm>
            <a:custGeom>
              <a:avLst/>
              <a:gdLst>
                <a:gd name="T0" fmla="*/ 39 w 1236"/>
                <a:gd name="T1" fmla="*/ 534 h 708"/>
                <a:gd name="T2" fmla="*/ 153 w 1236"/>
                <a:gd name="T3" fmla="*/ 319 h 708"/>
                <a:gd name="T4" fmla="*/ 313 w 1236"/>
                <a:gd name="T5" fmla="*/ 161 h 708"/>
                <a:gd name="T6" fmla="*/ 503 w 1236"/>
                <a:gd name="T7" fmla="*/ 56 h 708"/>
                <a:gd name="T8" fmla="*/ 713 w 1236"/>
                <a:gd name="T9" fmla="*/ 5 h 708"/>
                <a:gd name="T10" fmla="*/ 823 w 1236"/>
                <a:gd name="T11" fmla="*/ 0 h 708"/>
                <a:gd name="T12" fmla="*/ 924 w 1236"/>
                <a:gd name="T13" fmla="*/ 2 h 708"/>
                <a:gd name="T14" fmla="*/ 1015 w 1236"/>
                <a:gd name="T15" fmla="*/ 14 h 708"/>
                <a:gd name="T16" fmla="*/ 1095 w 1236"/>
                <a:gd name="T17" fmla="*/ 30 h 708"/>
                <a:gd name="T18" fmla="*/ 1160 w 1236"/>
                <a:gd name="T19" fmla="*/ 53 h 708"/>
                <a:gd name="T20" fmla="*/ 1210 w 1236"/>
                <a:gd name="T21" fmla="*/ 83 h 708"/>
                <a:gd name="T22" fmla="*/ 1224 w 1236"/>
                <a:gd name="T23" fmla="*/ 92 h 708"/>
                <a:gd name="T24" fmla="*/ 1235 w 1236"/>
                <a:gd name="T25" fmla="*/ 106 h 708"/>
                <a:gd name="T26" fmla="*/ 1224 w 1236"/>
                <a:gd name="T27" fmla="*/ 113 h 708"/>
                <a:gd name="T28" fmla="*/ 1189 w 1236"/>
                <a:gd name="T29" fmla="*/ 106 h 708"/>
                <a:gd name="T30" fmla="*/ 1134 w 1236"/>
                <a:gd name="T31" fmla="*/ 94 h 708"/>
                <a:gd name="T32" fmla="*/ 1097 w 1236"/>
                <a:gd name="T33" fmla="*/ 83 h 708"/>
                <a:gd name="T34" fmla="*/ 958 w 1236"/>
                <a:gd name="T35" fmla="*/ 56 h 708"/>
                <a:gd name="T36" fmla="*/ 800 w 1236"/>
                <a:gd name="T37" fmla="*/ 53 h 708"/>
                <a:gd name="T38" fmla="*/ 633 w 1236"/>
                <a:gd name="T39" fmla="*/ 75 h 708"/>
                <a:gd name="T40" fmla="*/ 476 w 1236"/>
                <a:gd name="T41" fmla="*/ 129 h 708"/>
                <a:gd name="T42" fmla="*/ 340 w 1236"/>
                <a:gd name="T43" fmla="*/ 216 h 708"/>
                <a:gd name="T44" fmla="*/ 283 w 1236"/>
                <a:gd name="T45" fmla="*/ 264 h 708"/>
                <a:gd name="T46" fmla="*/ 202 w 1236"/>
                <a:gd name="T47" fmla="*/ 355 h 708"/>
                <a:gd name="T48" fmla="*/ 149 w 1236"/>
                <a:gd name="T49" fmla="*/ 428 h 708"/>
                <a:gd name="T50" fmla="*/ 115 w 1236"/>
                <a:gd name="T51" fmla="*/ 495 h 708"/>
                <a:gd name="T52" fmla="*/ 92 w 1236"/>
                <a:gd name="T53" fmla="*/ 559 h 708"/>
                <a:gd name="T54" fmla="*/ 81 w 1236"/>
                <a:gd name="T55" fmla="*/ 590 h 708"/>
                <a:gd name="T56" fmla="*/ 54 w 1236"/>
                <a:gd name="T57" fmla="*/ 658 h 708"/>
                <a:gd name="T58" fmla="*/ 29 w 1236"/>
                <a:gd name="T59" fmla="*/ 696 h 708"/>
                <a:gd name="T60" fmla="*/ 9 w 1236"/>
                <a:gd name="T61" fmla="*/ 707 h 708"/>
                <a:gd name="T62" fmla="*/ 2 w 1236"/>
                <a:gd name="T63" fmla="*/ 696 h 708"/>
                <a:gd name="T64" fmla="*/ 2 w 1236"/>
                <a:gd name="T65" fmla="*/ 664 h 7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36"/>
                <a:gd name="T100" fmla="*/ 0 h 708"/>
                <a:gd name="T101" fmla="*/ 1236 w 1236"/>
                <a:gd name="T102" fmla="*/ 708 h 7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36" h="708">
                  <a:moveTo>
                    <a:pt x="2" y="664"/>
                  </a:moveTo>
                  <a:lnTo>
                    <a:pt x="39" y="534"/>
                  </a:lnTo>
                  <a:lnTo>
                    <a:pt x="90" y="420"/>
                  </a:lnTo>
                  <a:lnTo>
                    <a:pt x="153" y="319"/>
                  </a:lnTo>
                  <a:lnTo>
                    <a:pt x="227" y="235"/>
                  </a:lnTo>
                  <a:lnTo>
                    <a:pt x="313" y="161"/>
                  </a:lnTo>
                  <a:lnTo>
                    <a:pt x="404" y="102"/>
                  </a:lnTo>
                  <a:lnTo>
                    <a:pt x="503" y="56"/>
                  </a:lnTo>
                  <a:lnTo>
                    <a:pt x="607" y="25"/>
                  </a:lnTo>
                  <a:lnTo>
                    <a:pt x="713" y="5"/>
                  </a:lnTo>
                  <a:lnTo>
                    <a:pt x="823" y="0"/>
                  </a:lnTo>
                  <a:lnTo>
                    <a:pt x="874" y="0"/>
                  </a:lnTo>
                  <a:lnTo>
                    <a:pt x="924" y="2"/>
                  </a:lnTo>
                  <a:lnTo>
                    <a:pt x="971" y="7"/>
                  </a:lnTo>
                  <a:lnTo>
                    <a:pt x="1015" y="14"/>
                  </a:lnTo>
                  <a:lnTo>
                    <a:pt x="1057" y="20"/>
                  </a:lnTo>
                  <a:lnTo>
                    <a:pt x="1095" y="30"/>
                  </a:lnTo>
                  <a:lnTo>
                    <a:pt x="1129" y="41"/>
                  </a:lnTo>
                  <a:lnTo>
                    <a:pt x="1160" y="53"/>
                  </a:lnTo>
                  <a:lnTo>
                    <a:pt x="1187" y="67"/>
                  </a:lnTo>
                  <a:lnTo>
                    <a:pt x="1210" y="83"/>
                  </a:lnTo>
                  <a:lnTo>
                    <a:pt x="1224" y="92"/>
                  </a:lnTo>
                  <a:lnTo>
                    <a:pt x="1232" y="100"/>
                  </a:lnTo>
                  <a:lnTo>
                    <a:pt x="1235" y="106"/>
                  </a:lnTo>
                  <a:lnTo>
                    <a:pt x="1232" y="111"/>
                  </a:lnTo>
                  <a:lnTo>
                    <a:pt x="1224" y="113"/>
                  </a:lnTo>
                  <a:lnTo>
                    <a:pt x="1209" y="111"/>
                  </a:lnTo>
                  <a:lnTo>
                    <a:pt x="1189" y="106"/>
                  </a:lnTo>
                  <a:lnTo>
                    <a:pt x="1164" y="102"/>
                  </a:lnTo>
                  <a:lnTo>
                    <a:pt x="1134" y="94"/>
                  </a:lnTo>
                  <a:lnTo>
                    <a:pt x="1097" y="83"/>
                  </a:lnTo>
                  <a:lnTo>
                    <a:pt x="1032" y="67"/>
                  </a:lnTo>
                  <a:lnTo>
                    <a:pt x="958" y="56"/>
                  </a:lnTo>
                  <a:lnTo>
                    <a:pt x="880" y="51"/>
                  </a:lnTo>
                  <a:lnTo>
                    <a:pt x="800" y="53"/>
                  </a:lnTo>
                  <a:lnTo>
                    <a:pt x="715" y="60"/>
                  </a:lnTo>
                  <a:lnTo>
                    <a:pt x="633" y="75"/>
                  </a:lnTo>
                  <a:lnTo>
                    <a:pt x="554" y="98"/>
                  </a:lnTo>
                  <a:lnTo>
                    <a:pt x="476" y="129"/>
                  </a:lnTo>
                  <a:lnTo>
                    <a:pt x="404" y="168"/>
                  </a:lnTo>
                  <a:lnTo>
                    <a:pt x="340" y="216"/>
                  </a:lnTo>
                  <a:lnTo>
                    <a:pt x="283" y="264"/>
                  </a:lnTo>
                  <a:lnTo>
                    <a:pt x="239" y="311"/>
                  </a:lnTo>
                  <a:lnTo>
                    <a:pt x="202" y="355"/>
                  </a:lnTo>
                  <a:lnTo>
                    <a:pt x="172" y="393"/>
                  </a:lnTo>
                  <a:lnTo>
                    <a:pt x="149" y="428"/>
                  </a:lnTo>
                  <a:lnTo>
                    <a:pt x="130" y="465"/>
                  </a:lnTo>
                  <a:lnTo>
                    <a:pt x="115" y="495"/>
                  </a:lnTo>
                  <a:lnTo>
                    <a:pt x="103" y="527"/>
                  </a:lnTo>
                  <a:lnTo>
                    <a:pt x="92" y="559"/>
                  </a:lnTo>
                  <a:lnTo>
                    <a:pt x="81" y="590"/>
                  </a:lnTo>
                  <a:lnTo>
                    <a:pt x="69" y="628"/>
                  </a:lnTo>
                  <a:lnTo>
                    <a:pt x="54" y="658"/>
                  </a:lnTo>
                  <a:lnTo>
                    <a:pt x="41" y="679"/>
                  </a:lnTo>
                  <a:lnTo>
                    <a:pt x="29" y="696"/>
                  </a:lnTo>
                  <a:lnTo>
                    <a:pt x="18" y="704"/>
                  </a:lnTo>
                  <a:lnTo>
                    <a:pt x="9" y="707"/>
                  </a:lnTo>
                  <a:lnTo>
                    <a:pt x="4" y="704"/>
                  </a:lnTo>
                  <a:lnTo>
                    <a:pt x="2" y="696"/>
                  </a:lnTo>
                  <a:lnTo>
                    <a:pt x="0" y="681"/>
                  </a:lnTo>
                  <a:lnTo>
                    <a:pt x="2" y="664"/>
                  </a:lnTo>
                </a:path>
              </a:pathLst>
            </a:custGeom>
            <a:solidFill>
              <a:srgbClr val="FFEF82"/>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68" name="Freeform 305"/>
            <p:cNvSpPr>
              <a:spLocks/>
            </p:cNvSpPr>
            <p:nvPr/>
          </p:nvSpPr>
          <p:spPr bwMode="auto">
            <a:xfrm>
              <a:off x="2083" y="1310"/>
              <a:ext cx="1212" cy="688"/>
            </a:xfrm>
            <a:custGeom>
              <a:avLst/>
              <a:gdLst>
                <a:gd name="T0" fmla="*/ 41 w 1212"/>
                <a:gd name="T1" fmla="*/ 518 h 688"/>
                <a:gd name="T2" fmla="*/ 159 w 1212"/>
                <a:gd name="T3" fmla="*/ 308 h 688"/>
                <a:gd name="T4" fmla="*/ 317 w 1212"/>
                <a:gd name="T5" fmla="*/ 154 h 688"/>
                <a:gd name="T6" fmla="*/ 504 w 1212"/>
                <a:gd name="T7" fmla="*/ 53 h 688"/>
                <a:gd name="T8" fmla="*/ 711 w 1212"/>
                <a:gd name="T9" fmla="*/ 5 h 688"/>
                <a:gd name="T10" fmla="*/ 817 w 1212"/>
                <a:gd name="T11" fmla="*/ 0 h 688"/>
                <a:gd name="T12" fmla="*/ 916 w 1212"/>
                <a:gd name="T13" fmla="*/ 3 h 688"/>
                <a:gd name="T14" fmla="*/ 1005 w 1212"/>
                <a:gd name="T15" fmla="*/ 12 h 688"/>
                <a:gd name="T16" fmla="*/ 1080 w 1212"/>
                <a:gd name="T17" fmla="*/ 26 h 688"/>
                <a:gd name="T18" fmla="*/ 1143 w 1212"/>
                <a:gd name="T19" fmla="*/ 48 h 688"/>
                <a:gd name="T20" fmla="*/ 1190 w 1212"/>
                <a:gd name="T21" fmla="*/ 73 h 688"/>
                <a:gd name="T22" fmla="*/ 1203 w 1212"/>
                <a:gd name="T23" fmla="*/ 81 h 688"/>
                <a:gd name="T24" fmla="*/ 1211 w 1212"/>
                <a:gd name="T25" fmla="*/ 94 h 688"/>
                <a:gd name="T26" fmla="*/ 1201 w 1212"/>
                <a:gd name="T27" fmla="*/ 97 h 688"/>
                <a:gd name="T28" fmla="*/ 1169 w 1212"/>
                <a:gd name="T29" fmla="*/ 94 h 688"/>
                <a:gd name="T30" fmla="*/ 1118 w 1212"/>
                <a:gd name="T31" fmla="*/ 81 h 688"/>
                <a:gd name="T32" fmla="*/ 1086 w 1212"/>
                <a:gd name="T33" fmla="*/ 71 h 688"/>
                <a:gd name="T34" fmla="*/ 948 w 1212"/>
                <a:gd name="T35" fmla="*/ 46 h 688"/>
                <a:gd name="T36" fmla="*/ 791 w 1212"/>
                <a:gd name="T37" fmla="*/ 43 h 688"/>
                <a:gd name="T38" fmla="*/ 625 w 1212"/>
                <a:gd name="T39" fmla="*/ 64 h 688"/>
                <a:gd name="T40" fmla="*/ 469 w 1212"/>
                <a:gd name="T41" fmla="*/ 119 h 688"/>
                <a:gd name="T42" fmla="*/ 332 w 1212"/>
                <a:gd name="T43" fmla="*/ 205 h 688"/>
                <a:gd name="T44" fmla="*/ 278 w 1212"/>
                <a:gd name="T45" fmla="*/ 256 h 688"/>
                <a:gd name="T46" fmla="*/ 193 w 1212"/>
                <a:gd name="T47" fmla="*/ 344 h 688"/>
                <a:gd name="T48" fmla="*/ 140 w 1212"/>
                <a:gd name="T49" fmla="*/ 417 h 688"/>
                <a:gd name="T50" fmla="*/ 106 w 1212"/>
                <a:gd name="T51" fmla="*/ 483 h 688"/>
                <a:gd name="T52" fmla="*/ 83 w 1212"/>
                <a:gd name="T53" fmla="*/ 544 h 688"/>
                <a:gd name="T54" fmla="*/ 73 w 1212"/>
                <a:gd name="T55" fmla="*/ 573 h 688"/>
                <a:gd name="T56" fmla="*/ 48 w 1212"/>
                <a:gd name="T57" fmla="*/ 638 h 688"/>
                <a:gd name="T58" fmla="*/ 25 w 1212"/>
                <a:gd name="T59" fmla="*/ 674 h 688"/>
                <a:gd name="T60" fmla="*/ 9 w 1212"/>
                <a:gd name="T61" fmla="*/ 687 h 688"/>
                <a:gd name="T62" fmla="*/ 2 w 1212"/>
                <a:gd name="T63" fmla="*/ 677 h 688"/>
                <a:gd name="T64" fmla="*/ 2 w 1212"/>
                <a:gd name="T65" fmla="*/ 645 h 6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2"/>
                <a:gd name="T100" fmla="*/ 0 h 688"/>
                <a:gd name="T101" fmla="*/ 1212 w 1212"/>
                <a:gd name="T102" fmla="*/ 688 h 6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2" h="688">
                  <a:moveTo>
                    <a:pt x="2" y="645"/>
                  </a:moveTo>
                  <a:lnTo>
                    <a:pt x="41" y="518"/>
                  </a:lnTo>
                  <a:lnTo>
                    <a:pt x="96" y="407"/>
                  </a:lnTo>
                  <a:lnTo>
                    <a:pt x="159" y="308"/>
                  </a:lnTo>
                  <a:lnTo>
                    <a:pt x="233" y="224"/>
                  </a:lnTo>
                  <a:lnTo>
                    <a:pt x="317" y="154"/>
                  </a:lnTo>
                  <a:lnTo>
                    <a:pt x="408" y="97"/>
                  </a:lnTo>
                  <a:lnTo>
                    <a:pt x="504" y="53"/>
                  </a:lnTo>
                  <a:lnTo>
                    <a:pt x="606" y="24"/>
                  </a:lnTo>
                  <a:lnTo>
                    <a:pt x="711" y="5"/>
                  </a:lnTo>
                  <a:lnTo>
                    <a:pt x="817" y="0"/>
                  </a:lnTo>
                  <a:lnTo>
                    <a:pt x="867" y="0"/>
                  </a:lnTo>
                  <a:lnTo>
                    <a:pt x="916" y="3"/>
                  </a:lnTo>
                  <a:lnTo>
                    <a:pt x="962" y="7"/>
                  </a:lnTo>
                  <a:lnTo>
                    <a:pt x="1005" y="12"/>
                  </a:lnTo>
                  <a:lnTo>
                    <a:pt x="1044" y="20"/>
                  </a:lnTo>
                  <a:lnTo>
                    <a:pt x="1080" y="26"/>
                  </a:lnTo>
                  <a:lnTo>
                    <a:pt x="1114" y="37"/>
                  </a:lnTo>
                  <a:lnTo>
                    <a:pt x="1143" y="48"/>
                  </a:lnTo>
                  <a:lnTo>
                    <a:pt x="1169" y="60"/>
                  </a:lnTo>
                  <a:lnTo>
                    <a:pt x="1190" y="73"/>
                  </a:lnTo>
                  <a:lnTo>
                    <a:pt x="1203" y="81"/>
                  </a:lnTo>
                  <a:lnTo>
                    <a:pt x="1211" y="90"/>
                  </a:lnTo>
                  <a:lnTo>
                    <a:pt x="1211" y="94"/>
                  </a:lnTo>
                  <a:lnTo>
                    <a:pt x="1208" y="96"/>
                  </a:lnTo>
                  <a:lnTo>
                    <a:pt x="1201" y="97"/>
                  </a:lnTo>
                  <a:lnTo>
                    <a:pt x="1187" y="96"/>
                  </a:lnTo>
                  <a:lnTo>
                    <a:pt x="1169" y="94"/>
                  </a:lnTo>
                  <a:lnTo>
                    <a:pt x="1148" y="87"/>
                  </a:lnTo>
                  <a:lnTo>
                    <a:pt x="1118" y="81"/>
                  </a:lnTo>
                  <a:lnTo>
                    <a:pt x="1086" y="71"/>
                  </a:lnTo>
                  <a:lnTo>
                    <a:pt x="1019" y="56"/>
                  </a:lnTo>
                  <a:lnTo>
                    <a:pt x="948" y="46"/>
                  </a:lnTo>
                  <a:lnTo>
                    <a:pt x="872" y="41"/>
                  </a:lnTo>
                  <a:lnTo>
                    <a:pt x="791" y="43"/>
                  </a:lnTo>
                  <a:lnTo>
                    <a:pt x="709" y="51"/>
                  </a:lnTo>
                  <a:lnTo>
                    <a:pt x="625" y="64"/>
                  </a:lnTo>
                  <a:lnTo>
                    <a:pt x="545" y="87"/>
                  </a:lnTo>
                  <a:lnTo>
                    <a:pt x="469" y="119"/>
                  </a:lnTo>
                  <a:lnTo>
                    <a:pt x="398" y="157"/>
                  </a:lnTo>
                  <a:lnTo>
                    <a:pt x="332" y="205"/>
                  </a:lnTo>
                  <a:lnTo>
                    <a:pt x="278" y="256"/>
                  </a:lnTo>
                  <a:lnTo>
                    <a:pt x="230" y="300"/>
                  </a:lnTo>
                  <a:lnTo>
                    <a:pt x="193" y="344"/>
                  </a:lnTo>
                  <a:lnTo>
                    <a:pt x="163" y="382"/>
                  </a:lnTo>
                  <a:lnTo>
                    <a:pt x="140" y="417"/>
                  </a:lnTo>
                  <a:lnTo>
                    <a:pt x="122" y="451"/>
                  </a:lnTo>
                  <a:lnTo>
                    <a:pt x="106" y="483"/>
                  </a:lnTo>
                  <a:lnTo>
                    <a:pt x="94" y="514"/>
                  </a:lnTo>
                  <a:lnTo>
                    <a:pt x="83" y="544"/>
                  </a:lnTo>
                  <a:lnTo>
                    <a:pt x="73" y="573"/>
                  </a:lnTo>
                  <a:lnTo>
                    <a:pt x="60" y="610"/>
                  </a:lnTo>
                  <a:lnTo>
                    <a:pt x="48" y="638"/>
                  </a:lnTo>
                  <a:lnTo>
                    <a:pt x="35" y="659"/>
                  </a:lnTo>
                  <a:lnTo>
                    <a:pt x="25" y="674"/>
                  </a:lnTo>
                  <a:lnTo>
                    <a:pt x="16" y="684"/>
                  </a:lnTo>
                  <a:lnTo>
                    <a:pt x="9" y="687"/>
                  </a:lnTo>
                  <a:lnTo>
                    <a:pt x="3" y="684"/>
                  </a:lnTo>
                  <a:lnTo>
                    <a:pt x="2" y="677"/>
                  </a:lnTo>
                  <a:lnTo>
                    <a:pt x="0" y="663"/>
                  </a:lnTo>
                  <a:lnTo>
                    <a:pt x="2" y="645"/>
                  </a:lnTo>
                </a:path>
              </a:pathLst>
            </a:custGeom>
            <a:solidFill>
              <a:srgbClr val="FFF18B"/>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69" name="Freeform 306"/>
            <p:cNvSpPr>
              <a:spLocks/>
            </p:cNvSpPr>
            <p:nvPr/>
          </p:nvSpPr>
          <p:spPr bwMode="auto">
            <a:xfrm>
              <a:off x="2089" y="1312"/>
              <a:ext cx="1190" cy="671"/>
            </a:xfrm>
            <a:custGeom>
              <a:avLst/>
              <a:gdLst>
                <a:gd name="T0" fmla="*/ 45 w 1190"/>
                <a:gd name="T1" fmla="*/ 506 h 671"/>
                <a:gd name="T2" fmla="*/ 164 w 1190"/>
                <a:gd name="T3" fmla="*/ 299 h 671"/>
                <a:gd name="T4" fmla="*/ 321 w 1190"/>
                <a:gd name="T5" fmla="*/ 149 h 671"/>
                <a:gd name="T6" fmla="*/ 505 w 1190"/>
                <a:gd name="T7" fmla="*/ 52 h 671"/>
                <a:gd name="T8" fmla="*/ 706 w 1190"/>
                <a:gd name="T9" fmla="*/ 6 h 671"/>
                <a:gd name="T10" fmla="*/ 809 w 1190"/>
                <a:gd name="T11" fmla="*/ 0 h 671"/>
                <a:gd name="T12" fmla="*/ 906 w 1190"/>
                <a:gd name="T13" fmla="*/ 4 h 671"/>
                <a:gd name="T14" fmla="*/ 993 w 1190"/>
                <a:gd name="T15" fmla="*/ 13 h 671"/>
                <a:gd name="T16" fmla="*/ 1066 w 1190"/>
                <a:gd name="T17" fmla="*/ 25 h 671"/>
                <a:gd name="T18" fmla="*/ 1125 w 1190"/>
                <a:gd name="T19" fmla="*/ 42 h 671"/>
                <a:gd name="T20" fmla="*/ 1168 w 1190"/>
                <a:gd name="T21" fmla="*/ 63 h 671"/>
                <a:gd name="T22" fmla="*/ 1180 w 1190"/>
                <a:gd name="T23" fmla="*/ 72 h 671"/>
                <a:gd name="T24" fmla="*/ 1189 w 1190"/>
                <a:gd name="T25" fmla="*/ 82 h 671"/>
                <a:gd name="T26" fmla="*/ 1178 w 1190"/>
                <a:gd name="T27" fmla="*/ 84 h 671"/>
                <a:gd name="T28" fmla="*/ 1149 w 1190"/>
                <a:gd name="T29" fmla="*/ 80 h 671"/>
                <a:gd name="T30" fmla="*/ 1102 w 1190"/>
                <a:gd name="T31" fmla="*/ 68 h 671"/>
                <a:gd name="T32" fmla="*/ 1073 w 1190"/>
                <a:gd name="T33" fmla="*/ 59 h 671"/>
                <a:gd name="T34" fmla="*/ 938 w 1190"/>
                <a:gd name="T35" fmla="*/ 36 h 671"/>
                <a:gd name="T36" fmla="*/ 782 w 1190"/>
                <a:gd name="T37" fmla="*/ 34 h 671"/>
                <a:gd name="T38" fmla="*/ 618 w 1190"/>
                <a:gd name="T39" fmla="*/ 57 h 671"/>
                <a:gd name="T40" fmla="*/ 461 w 1190"/>
                <a:gd name="T41" fmla="*/ 110 h 671"/>
                <a:gd name="T42" fmla="*/ 324 w 1190"/>
                <a:gd name="T43" fmla="*/ 195 h 671"/>
                <a:gd name="T44" fmla="*/ 268 w 1190"/>
                <a:gd name="T45" fmla="*/ 246 h 671"/>
                <a:gd name="T46" fmla="*/ 183 w 1190"/>
                <a:gd name="T47" fmla="*/ 335 h 671"/>
                <a:gd name="T48" fmla="*/ 130 w 1190"/>
                <a:gd name="T49" fmla="*/ 409 h 671"/>
                <a:gd name="T50" fmla="*/ 96 w 1190"/>
                <a:gd name="T51" fmla="*/ 471 h 671"/>
                <a:gd name="T52" fmla="*/ 73 w 1190"/>
                <a:gd name="T53" fmla="*/ 531 h 671"/>
                <a:gd name="T54" fmla="*/ 65 w 1190"/>
                <a:gd name="T55" fmla="*/ 558 h 671"/>
                <a:gd name="T56" fmla="*/ 40 w 1190"/>
                <a:gd name="T57" fmla="*/ 621 h 671"/>
                <a:gd name="T58" fmla="*/ 19 w 1190"/>
                <a:gd name="T59" fmla="*/ 657 h 671"/>
                <a:gd name="T60" fmla="*/ 4 w 1190"/>
                <a:gd name="T61" fmla="*/ 670 h 671"/>
                <a:gd name="T62" fmla="*/ 0 w 1190"/>
                <a:gd name="T63" fmla="*/ 658 h 671"/>
                <a:gd name="T64" fmla="*/ 2 w 1190"/>
                <a:gd name="T65" fmla="*/ 630 h 6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90"/>
                <a:gd name="T100" fmla="*/ 0 h 671"/>
                <a:gd name="T101" fmla="*/ 1190 w 1190"/>
                <a:gd name="T102" fmla="*/ 671 h 6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90" h="671">
                  <a:moveTo>
                    <a:pt x="2" y="630"/>
                  </a:moveTo>
                  <a:lnTo>
                    <a:pt x="45" y="506"/>
                  </a:lnTo>
                  <a:lnTo>
                    <a:pt x="98" y="393"/>
                  </a:lnTo>
                  <a:lnTo>
                    <a:pt x="164" y="299"/>
                  </a:lnTo>
                  <a:lnTo>
                    <a:pt x="238" y="217"/>
                  </a:lnTo>
                  <a:lnTo>
                    <a:pt x="321" y="149"/>
                  </a:lnTo>
                  <a:lnTo>
                    <a:pt x="411" y="95"/>
                  </a:lnTo>
                  <a:lnTo>
                    <a:pt x="505" y="52"/>
                  </a:lnTo>
                  <a:lnTo>
                    <a:pt x="604" y="25"/>
                  </a:lnTo>
                  <a:lnTo>
                    <a:pt x="706" y="6"/>
                  </a:lnTo>
                  <a:lnTo>
                    <a:pt x="809" y="0"/>
                  </a:lnTo>
                  <a:lnTo>
                    <a:pt x="857" y="2"/>
                  </a:lnTo>
                  <a:lnTo>
                    <a:pt x="906" y="4"/>
                  </a:lnTo>
                  <a:lnTo>
                    <a:pt x="950" y="6"/>
                  </a:lnTo>
                  <a:lnTo>
                    <a:pt x="993" y="13"/>
                  </a:lnTo>
                  <a:lnTo>
                    <a:pt x="1030" y="19"/>
                  </a:lnTo>
                  <a:lnTo>
                    <a:pt x="1066" y="25"/>
                  </a:lnTo>
                  <a:lnTo>
                    <a:pt x="1098" y="34"/>
                  </a:lnTo>
                  <a:lnTo>
                    <a:pt x="1125" y="42"/>
                  </a:lnTo>
                  <a:lnTo>
                    <a:pt x="1149" y="52"/>
                  </a:lnTo>
                  <a:lnTo>
                    <a:pt x="1168" y="63"/>
                  </a:lnTo>
                  <a:lnTo>
                    <a:pt x="1180" y="72"/>
                  </a:lnTo>
                  <a:lnTo>
                    <a:pt x="1186" y="78"/>
                  </a:lnTo>
                  <a:lnTo>
                    <a:pt x="1189" y="82"/>
                  </a:lnTo>
                  <a:lnTo>
                    <a:pt x="1184" y="84"/>
                  </a:lnTo>
                  <a:lnTo>
                    <a:pt x="1178" y="84"/>
                  </a:lnTo>
                  <a:lnTo>
                    <a:pt x="1165" y="82"/>
                  </a:lnTo>
                  <a:lnTo>
                    <a:pt x="1149" y="80"/>
                  </a:lnTo>
                  <a:lnTo>
                    <a:pt x="1127" y="73"/>
                  </a:lnTo>
                  <a:lnTo>
                    <a:pt x="1102" y="68"/>
                  </a:lnTo>
                  <a:lnTo>
                    <a:pt x="1073" y="59"/>
                  </a:lnTo>
                  <a:lnTo>
                    <a:pt x="1007" y="45"/>
                  </a:lnTo>
                  <a:lnTo>
                    <a:pt x="938" y="36"/>
                  </a:lnTo>
                  <a:lnTo>
                    <a:pt x="860" y="31"/>
                  </a:lnTo>
                  <a:lnTo>
                    <a:pt x="782" y="34"/>
                  </a:lnTo>
                  <a:lnTo>
                    <a:pt x="699" y="42"/>
                  </a:lnTo>
                  <a:lnTo>
                    <a:pt x="618" y="57"/>
                  </a:lnTo>
                  <a:lnTo>
                    <a:pt x="537" y="78"/>
                  </a:lnTo>
                  <a:lnTo>
                    <a:pt x="461" y="110"/>
                  </a:lnTo>
                  <a:lnTo>
                    <a:pt x="390" y="147"/>
                  </a:lnTo>
                  <a:lnTo>
                    <a:pt x="324" y="195"/>
                  </a:lnTo>
                  <a:lnTo>
                    <a:pt x="268" y="246"/>
                  </a:lnTo>
                  <a:lnTo>
                    <a:pt x="223" y="292"/>
                  </a:lnTo>
                  <a:lnTo>
                    <a:pt x="183" y="335"/>
                  </a:lnTo>
                  <a:lnTo>
                    <a:pt x="153" y="372"/>
                  </a:lnTo>
                  <a:lnTo>
                    <a:pt x="130" y="409"/>
                  </a:lnTo>
                  <a:lnTo>
                    <a:pt x="112" y="442"/>
                  </a:lnTo>
                  <a:lnTo>
                    <a:pt x="96" y="471"/>
                  </a:lnTo>
                  <a:lnTo>
                    <a:pt x="84" y="501"/>
                  </a:lnTo>
                  <a:lnTo>
                    <a:pt x="73" y="531"/>
                  </a:lnTo>
                  <a:lnTo>
                    <a:pt x="65" y="558"/>
                  </a:lnTo>
                  <a:lnTo>
                    <a:pt x="52" y="594"/>
                  </a:lnTo>
                  <a:lnTo>
                    <a:pt x="40" y="621"/>
                  </a:lnTo>
                  <a:lnTo>
                    <a:pt x="29" y="642"/>
                  </a:lnTo>
                  <a:lnTo>
                    <a:pt x="19" y="657"/>
                  </a:lnTo>
                  <a:lnTo>
                    <a:pt x="10" y="665"/>
                  </a:lnTo>
                  <a:lnTo>
                    <a:pt x="4" y="670"/>
                  </a:lnTo>
                  <a:lnTo>
                    <a:pt x="0" y="667"/>
                  </a:lnTo>
                  <a:lnTo>
                    <a:pt x="0" y="658"/>
                  </a:lnTo>
                  <a:lnTo>
                    <a:pt x="0" y="646"/>
                  </a:lnTo>
                  <a:lnTo>
                    <a:pt x="2" y="630"/>
                  </a:lnTo>
                </a:path>
              </a:pathLst>
            </a:custGeom>
            <a:solidFill>
              <a:srgbClr val="FFF395"/>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70" name="Freeform 307"/>
            <p:cNvSpPr>
              <a:spLocks/>
            </p:cNvSpPr>
            <p:nvPr/>
          </p:nvSpPr>
          <p:spPr bwMode="auto">
            <a:xfrm>
              <a:off x="2093" y="1314"/>
              <a:ext cx="1167" cy="651"/>
            </a:xfrm>
            <a:custGeom>
              <a:avLst/>
              <a:gdLst>
                <a:gd name="T0" fmla="*/ 48 w 1167"/>
                <a:gd name="T1" fmla="*/ 489 h 651"/>
                <a:gd name="T2" fmla="*/ 170 w 1167"/>
                <a:gd name="T3" fmla="*/ 287 h 651"/>
                <a:gd name="T4" fmla="*/ 326 w 1167"/>
                <a:gd name="T5" fmla="*/ 142 h 651"/>
                <a:gd name="T6" fmla="*/ 508 w 1167"/>
                <a:gd name="T7" fmla="*/ 48 h 651"/>
                <a:gd name="T8" fmla="*/ 704 w 1167"/>
                <a:gd name="T9" fmla="*/ 4 h 651"/>
                <a:gd name="T10" fmla="*/ 803 w 1167"/>
                <a:gd name="T11" fmla="*/ 0 h 651"/>
                <a:gd name="T12" fmla="*/ 897 w 1167"/>
                <a:gd name="T13" fmla="*/ 2 h 651"/>
                <a:gd name="T14" fmla="*/ 982 w 1167"/>
                <a:gd name="T15" fmla="*/ 8 h 651"/>
                <a:gd name="T16" fmla="*/ 1053 w 1167"/>
                <a:gd name="T17" fmla="*/ 20 h 651"/>
                <a:gd name="T18" fmla="*/ 1108 w 1167"/>
                <a:gd name="T19" fmla="*/ 34 h 651"/>
                <a:gd name="T20" fmla="*/ 1148 w 1167"/>
                <a:gd name="T21" fmla="*/ 50 h 651"/>
                <a:gd name="T22" fmla="*/ 1159 w 1167"/>
                <a:gd name="T23" fmla="*/ 59 h 651"/>
                <a:gd name="T24" fmla="*/ 1166 w 1167"/>
                <a:gd name="T25" fmla="*/ 68 h 651"/>
                <a:gd name="T26" fmla="*/ 1155 w 1167"/>
                <a:gd name="T27" fmla="*/ 68 h 651"/>
                <a:gd name="T28" fmla="*/ 1129 w 1167"/>
                <a:gd name="T29" fmla="*/ 63 h 651"/>
                <a:gd name="T30" fmla="*/ 1087 w 1167"/>
                <a:gd name="T31" fmla="*/ 52 h 651"/>
                <a:gd name="T32" fmla="*/ 1060 w 1167"/>
                <a:gd name="T33" fmla="*/ 44 h 651"/>
                <a:gd name="T34" fmla="*/ 927 w 1167"/>
                <a:gd name="T35" fmla="*/ 20 h 651"/>
                <a:gd name="T36" fmla="*/ 771 w 1167"/>
                <a:gd name="T37" fmla="*/ 20 h 651"/>
                <a:gd name="T38" fmla="*/ 609 w 1167"/>
                <a:gd name="T39" fmla="*/ 44 h 651"/>
                <a:gd name="T40" fmla="*/ 453 w 1167"/>
                <a:gd name="T41" fmla="*/ 96 h 651"/>
                <a:gd name="T42" fmla="*/ 316 w 1167"/>
                <a:gd name="T43" fmla="*/ 183 h 651"/>
                <a:gd name="T44" fmla="*/ 261 w 1167"/>
                <a:gd name="T45" fmla="*/ 234 h 651"/>
                <a:gd name="T46" fmla="*/ 177 w 1167"/>
                <a:gd name="T47" fmla="*/ 320 h 651"/>
                <a:gd name="T48" fmla="*/ 122 w 1167"/>
                <a:gd name="T49" fmla="*/ 396 h 651"/>
                <a:gd name="T50" fmla="*/ 89 w 1167"/>
                <a:gd name="T51" fmla="*/ 460 h 651"/>
                <a:gd name="T52" fmla="*/ 67 w 1167"/>
                <a:gd name="T53" fmla="*/ 514 h 651"/>
                <a:gd name="T54" fmla="*/ 57 w 1167"/>
                <a:gd name="T55" fmla="*/ 539 h 651"/>
                <a:gd name="T56" fmla="*/ 34 w 1167"/>
                <a:gd name="T57" fmla="*/ 601 h 651"/>
                <a:gd name="T58" fmla="*/ 15 w 1167"/>
                <a:gd name="T59" fmla="*/ 636 h 651"/>
                <a:gd name="T60" fmla="*/ 4 w 1167"/>
                <a:gd name="T61" fmla="*/ 650 h 651"/>
                <a:gd name="T62" fmla="*/ 0 w 1167"/>
                <a:gd name="T63" fmla="*/ 638 h 651"/>
                <a:gd name="T64" fmla="*/ 4 w 1167"/>
                <a:gd name="T65" fmla="*/ 611 h 6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67"/>
                <a:gd name="T100" fmla="*/ 0 h 651"/>
                <a:gd name="T101" fmla="*/ 1167 w 1167"/>
                <a:gd name="T102" fmla="*/ 651 h 6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67" h="651">
                  <a:moveTo>
                    <a:pt x="4" y="611"/>
                  </a:moveTo>
                  <a:lnTo>
                    <a:pt x="48" y="489"/>
                  </a:lnTo>
                  <a:lnTo>
                    <a:pt x="103" y="380"/>
                  </a:lnTo>
                  <a:lnTo>
                    <a:pt x="170" y="287"/>
                  </a:lnTo>
                  <a:lnTo>
                    <a:pt x="244" y="207"/>
                  </a:lnTo>
                  <a:lnTo>
                    <a:pt x="326" y="142"/>
                  </a:lnTo>
                  <a:lnTo>
                    <a:pt x="415" y="89"/>
                  </a:lnTo>
                  <a:lnTo>
                    <a:pt x="508" y="48"/>
                  </a:lnTo>
                  <a:lnTo>
                    <a:pt x="605" y="20"/>
                  </a:lnTo>
                  <a:lnTo>
                    <a:pt x="704" y="4"/>
                  </a:lnTo>
                  <a:lnTo>
                    <a:pt x="803" y="0"/>
                  </a:lnTo>
                  <a:lnTo>
                    <a:pt x="851" y="0"/>
                  </a:lnTo>
                  <a:lnTo>
                    <a:pt x="897" y="2"/>
                  </a:lnTo>
                  <a:lnTo>
                    <a:pt x="942" y="4"/>
                  </a:lnTo>
                  <a:lnTo>
                    <a:pt x="982" y="8"/>
                  </a:lnTo>
                  <a:lnTo>
                    <a:pt x="1020" y="15"/>
                  </a:lnTo>
                  <a:lnTo>
                    <a:pt x="1053" y="20"/>
                  </a:lnTo>
                  <a:lnTo>
                    <a:pt x="1083" y="27"/>
                  </a:lnTo>
                  <a:lnTo>
                    <a:pt x="1108" y="34"/>
                  </a:lnTo>
                  <a:lnTo>
                    <a:pt x="1131" y="42"/>
                  </a:lnTo>
                  <a:lnTo>
                    <a:pt x="1148" y="50"/>
                  </a:lnTo>
                  <a:lnTo>
                    <a:pt x="1159" y="59"/>
                  </a:lnTo>
                  <a:lnTo>
                    <a:pt x="1163" y="63"/>
                  </a:lnTo>
                  <a:lnTo>
                    <a:pt x="1166" y="68"/>
                  </a:lnTo>
                  <a:lnTo>
                    <a:pt x="1163" y="68"/>
                  </a:lnTo>
                  <a:lnTo>
                    <a:pt x="1155" y="68"/>
                  </a:lnTo>
                  <a:lnTo>
                    <a:pt x="1145" y="68"/>
                  </a:lnTo>
                  <a:lnTo>
                    <a:pt x="1129" y="63"/>
                  </a:lnTo>
                  <a:lnTo>
                    <a:pt x="1111" y="59"/>
                  </a:lnTo>
                  <a:lnTo>
                    <a:pt x="1087" y="52"/>
                  </a:lnTo>
                  <a:lnTo>
                    <a:pt x="1060" y="44"/>
                  </a:lnTo>
                  <a:lnTo>
                    <a:pt x="996" y="31"/>
                  </a:lnTo>
                  <a:lnTo>
                    <a:pt x="927" y="20"/>
                  </a:lnTo>
                  <a:lnTo>
                    <a:pt x="851" y="18"/>
                  </a:lnTo>
                  <a:lnTo>
                    <a:pt x="771" y="20"/>
                  </a:lnTo>
                  <a:lnTo>
                    <a:pt x="691" y="29"/>
                  </a:lnTo>
                  <a:lnTo>
                    <a:pt x="609" y="44"/>
                  </a:lnTo>
                  <a:lnTo>
                    <a:pt x="529" y="68"/>
                  </a:lnTo>
                  <a:lnTo>
                    <a:pt x="453" y="96"/>
                  </a:lnTo>
                  <a:lnTo>
                    <a:pt x="381" y="137"/>
                  </a:lnTo>
                  <a:lnTo>
                    <a:pt x="316" y="183"/>
                  </a:lnTo>
                  <a:lnTo>
                    <a:pt x="261" y="234"/>
                  </a:lnTo>
                  <a:lnTo>
                    <a:pt x="215" y="280"/>
                  </a:lnTo>
                  <a:lnTo>
                    <a:pt x="177" y="320"/>
                  </a:lnTo>
                  <a:lnTo>
                    <a:pt x="145" y="361"/>
                  </a:lnTo>
                  <a:lnTo>
                    <a:pt x="122" y="396"/>
                  </a:lnTo>
                  <a:lnTo>
                    <a:pt x="103" y="428"/>
                  </a:lnTo>
                  <a:lnTo>
                    <a:pt x="89" y="460"/>
                  </a:lnTo>
                  <a:lnTo>
                    <a:pt x="75" y="486"/>
                  </a:lnTo>
                  <a:lnTo>
                    <a:pt x="67" y="514"/>
                  </a:lnTo>
                  <a:lnTo>
                    <a:pt x="57" y="539"/>
                  </a:lnTo>
                  <a:lnTo>
                    <a:pt x="44" y="576"/>
                  </a:lnTo>
                  <a:lnTo>
                    <a:pt x="34" y="601"/>
                  </a:lnTo>
                  <a:lnTo>
                    <a:pt x="23" y="622"/>
                  </a:lnTo>
                  <a:lnTo>
                    <a:pt x="15" y="636"/>
                  </a:lnTo>
                  <a:lnTo>
                    <a:pt x="8" y="645"/>
                  </a:lnTo>
                  <a:lnTo>
                    <a:pt x="4" y="650"/>
                  </a:lnTo>
                  <a:lnTo>
                    <a:pt x="0" y="645"/>
                  </a:lnTo>
                  <a:lnTo>
                    <a:pt x="0" y="638"/>
                  </a:lnTo>
                  <a:lnTo>
                    <a:pt x="0" y="629"/>
                  </a:lnTo>
                  <a:lnTo>
                    <a:pt x="4" y="611"/>
                  </a:lnTo>
                </a:path>
              </a:pathLst>
            </a:custGeom>
            <a:solidFill>
              <a:srgbClr val="FFF59F"/>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71" name="Freeform 308"/>
            <p:cNvSpPr>
              <a:spLocks/>
            </p:cNvSpPr>
            <p:nvPr/>
          </p:nvSpPr>
          <p:spPr bwMode="auto">
            <a:xfrm>
              <a:off x="2097" y="1318"/>
              <a:ext cx="1145" cy="628"/>
            </a:xfrm>
            <a:custGeom>
              <a:avLst/>
              <a:gdLst>
                <a:gd name="T0" fmla="*/ 50 w 1145"/>
                <a:gd name="T1" fmla="*/ 473 h 628"/>
                <a:gd name="T2" fmla="*/ 174 w 1145"/>
                <a:gd name="T3" fmla="*/ 275 h 628"/>
                <a:gd name="T4" fmla="*/ 333 w 1145"/>
                <a:gd name="T5" fmla="*/ 135 h 628"/>
                <a:gd name="T6" fmla="*/ 510 w 1145"/>
                <a:gd name="T7" fmla="*/ 46 h 628"/>
                <a:gd name="T8" fmla="*/ 701 w 1145"/>
                <a:gd name="T9" fmla="*/ 4 h 628"/>
                <a:gd name="T10" fmla="*/ 796 w 1145"/>
                <a:gd name="T11" fmla="*/ 0 h 628"/>
                <a:gd name="T12" fmla="*/ 889 w 1145"/>
                <a:gd name="T13" fmla="*/ 2 h 628"/>
                <a:gd name="T14" fmla="*/ 971 w 1145"/>
                <a:gd name="T15" fmla="*/ 8 h 628"/>
                <a:gd name="T16" fmla="*/ 1039 w 1145"/>
                <a:gd name="T17" fmla="*/ 16 h 628"/>
                <a:gd name="T18" fmla="*/ 1093 w 1145"/>
                <a:gd name="T19" fmla="*/ 29 h 628"/>
                <a:gd name="T20" fmla="*/ 1127 w 1145"/>
                <a:gd name="T21" fmla="*/ 41 h 628"/>
                <a:gd name="T22" fmla="*/ 1138 w 1145"/>
                <a:gd name="T23" fmla="*/ 48 h 628"/>
                <a:gd name="T24" fmla="*/ 1144 w 1145"/>
                <a:gd name="T25" fmla="*/ 54 h 628"/>
                <a:gd name="T26" fmla="*/ 1134 w 1145"/>
                <a:gd name="T27" fmla="*/ 54 h 628"/>
                <a:gd name="T28" fmla="*/ 1108 w 1145"/>
                <a:gd name="T29" fmla="*/ 48 h 628"/>
                <a:gd name="T30" fmla="*/ 1070 w 1145"/>
                <a:gd name="T31" fmla="*/ 40 h 628"/>
                <a:gd name="T32" fmla="*/ 1047 w 1145"/>
                <a:gd name="T33" fmla="*/ 31 h 628"/>
                <a:gd name="T34" fmla="*/ 916 w 1145"/>
                <a:gd name="T35" fmla="*/ 10 h 628"/>
                <a:gd name="T36" fmla="*/ 763 w 1145"/>
                <a:gd name="T37" fmla="*/ 8 h 628"/>
                <a:gd name="T38" fmla="*/ 602 w 1145"/>
                <a:gd name="T39" fmla="*/ 34 h 628"/>
                <a:gd name="T40" fmla="*/ 444 w 1145"/>
                <a:gd name="T41" fmla="*/ 86 h 628"/>
                <a:gd name="T42" fmla="*/ 310 w 1145"/>
                <a:gd name="T43" fmla="*/ 172 h 628"/>
                <a:gd name="T44" fmla="*/ 253 w 1145"/>
                <a:gd name="T45" fmla="*/ 222 h 628"/>
                <a:gd name="T46" fmla="*/ 168 w 1145"/>
                <a:gd name="T47" fmla="*/ 310 h 628"/>
                <a:gd name="T48" fmla="*/ 113 w 1145"/>
                <a:gd name="T49" fmla="*/ 383 h 628"/>
                <a:gd name="T50" fmla="*/ 80 w 1145"/>
                <a:gd name="T51" fmla="*/ 445 h 628"/>
                <a:gd name="T52" fmla="*/ 59 w 1145"/>
                <a:gd name="T53" fmla="*/ 498 h 628"/>
                <a:gd name="T54" fmla="*/ 50 w 1145"/>
                <a:gd name="T55" fmla="*/ 521 h 628"/>
                <a:gd name="T56" fmla="*/ 27 w 1145"/>
                <a:gd name="T57" fmla="*/ 581 h 628"/>
                <a:gd name="T58" fmla="*/ 11 w 1145"/>
                <a:gd name="T59" fmla="*/ 616 h 628"/>
                <a:gd name="T60" fmla="*/ 0 w 1145"/>
                <a:gd name="T61" fmla="*/ 627 h 628"/>
                <a:gd name="T62" fmla="*/ 0 w 1145"/>
                <a:gd name="T63" fmla="*/ 618 h 628"/>
                <a:gd name="T64" fmla="*/ 4 w 1145"/>
                <a:gd name="T65" fmla="*/ 592 h 6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5"/>
                <a:gd name="T100" fmla="*/ 0 h 628"/>
                <a:gd name="T101" fmla="*/ 1145 w 1145"/>
                <a:gd name="T102" fmla="*/ 628 h 6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5" h="628">
                  <a:moveTo>
                    <a:pt x="4" y="592"/>
                  </a:moveTo>
                  <a:lnTo>
                    <a:pt x="50" y="473"/>
                  </a:lnTo>
                  <a:lnTo>
                    <a:pt x="107" y="365"/>
                  </a:lnTo>
                  <a:lnTo>
                    <a:pt x="174" y="275"/>
                  </a:lnTo>
                  <a:lnTo>
                    <a:pt x="250" y="197"/>
                  </a:lnTo>
                  <a:lnTo>
                    <a:pt x="333" y="135"/>
                  </a:lnTo>
                  <a:lnTo>
                    <a:pt x="419" y="84"/>
                  </a:lnTo>
                  <a:lnTo>
                    <a:pt x="510" y="46"/>
                  </a:lnTo>
                  <a:lnTo>
                    <a:pt x="605" y="20"/>
                  </a:lnTo>
                  <a:lnTo>
                    <a:pt x="701" y="4"/>
                  </a:lnTo>
                  <a:lnTo>
                    <a:pt x="796" y="0"/>
                  </a:lnTo>
                  <a:lnTo>
                    <a:pt x="842" y="0"/>
                  </a:lnTo>
                  <a:lnTo>
                    <a:pt x="889" y="2"/>
                  </a:lnTo>
                  <a:lnTo>
                    <a:pt x="931" y="4"/>
                  </a:lnTo>
                  <a:lnTo>
                    <a:pt x="971" y="8"/>
                  </a:lnTo>
                  <a:lnTo>
                    <a:pt x="1007" y="13"/>
                  </a:lnTo>
                  <a:lnTo>
                    <a:pt x="1039" y="16"/>
                  </a:lnTo>
                  <a:lnTo>
                    <a:pt x="1068" y="23"/>
                  </a:lnTo>
                  <a:lnTo>
                    <a:pt x="1093" y="29"/>
                  </a:lnTo>
                  <a:lnTo>
                    <a:pt x="1113" y="36"/>
                  </a:lnTo>
                  <a:lnTo>
                    <a:pt x="1127" y="41"/>
                  </a:lnTo>
                  <a:lnTo>
                    <a:pt x="1138" y="48"/>
                  </a:lnTo>
                  <a:lnTo>
                    <a:pt x="1141" y="52"/>
                  </a:lnTo>
                  <a:lnTo>
                    <a:pt x="1144" y="54"/>
                  </a:lnTo>
                  <a:lnTo>
                    <a:pt x="1140" y="54"/>
                  </a:lnTo>
                  <a:lnTo>
                    <a:pt x="1134" y="54"/>
                  </a:lnTo>
                  <a:lnTo>
                    <a:pt x="1123" y="52"/>
                  </a:lnTo>
                  <a:lnTo>
                    <a:pt x="1108" y="48"/>
                  </a:lnTo>
                  <a:lnTo>
                    <a:pt x="1091" y="43"/>
                  </a:lnTo>
                  <a:lnTo>
                    <a:pt x="1070" y="40"/>
                  </a:lnTo>
                  <a:lnTo>
                    <a:pt x="1047" y="31"/>
                  </a:lnTo>
                  <a:lnTo>
                    <a:pt x="986" y="18"/>
                  </a:lnTo>
                  <a:lnTo>
                    <a:pt x="916" y="10"/>
                  </a:lnTo>
                  <a:lnTo>
                    <a:pt x="842" y="8"/>
                  </a:lnTo>
                  <a:lnTo>
                    <a:pt x="763" y="8"/>
                  </a:lnTo>
                  <a:lnTo>
                    <a:pt x="683" y="18"/>
                  </a:lnTo>
                  <a:lnTo>
                    <a:pt x="602" y="34"/>
                  </a:lnTo>
                  <a:lnTo>
                    <a:pt x="522" y="57"/>
                  </a:lnTo>
                  <a:lnTo>
                    <a:pt x="444" y="86"/>
                  </a:lnTo>
                  <a:lnTo>
                    <a:pt x="372" y="126"/>
                  </a:lnTo>
                  <a:lnTo>
                    <a:pt x="310" y="172"/>
                  </a:lnTo>
                  <a:lnTo>
                    <a:pt x="253" y="222"/>
                  </a:lnTo>
                  <a:lnTo>
                    <a:pt x="206" y="269"/>
                  </a:lnTo>
                  <a:lnTo>
                    <a:pt x="168" y="310"/>
                  </a:lnTo>
                  <a:lnTo>
                    <a:pt x="137" y="349"/>
                  </a:lnTo>
                  <a:lnTo>
                    <a:pt x="113" y="383"/>
                  </a:lnTo>
                  <a:lnTo>
                    <a:pt x="94" y="416"/>
                  </a:lnTo>
                  <a:lnTo>
                    <a:pt x="80" y="445"/>
                  </a:lnTo>
                  <a:lnTo>
                    <a:pt x="67" y="473"/>
                  </a:lnTo>
                  <a:lnTo>
                    <a:pt x="59" y="498"/>
                  </a:lnTo>
                  <a:lnTo>
                    <a:pt x="50" y="521"/>
                  </a:lnTo>
                  <a:lnTo>
                    <a:pt x="37" y="554"/>
                  </a:lnTo>
                  <a:lnTo>
                    <a:pt x="27" y="581"/>
                  </a:lnTo>
                  <a:lnTo>
                    <a:pt x="16" y="601"/>
                  </a:lnTo>
                  <a:lnTo>
                    <a:pt x="11" y="616"/>
                  </a:lnTo>
                  <a:lnTo>
                    <a:pt x="4" y="624"/>
                  </a:lnTo>
                  <a:lnTo>
                    <a:pt x="0" y="627"/>
                  </a:lnTo>
                  <a:lnTo>
                    <a:pt x="0" y="624"/>
                  </a:lnTo>
                  <a:lnTo>
                    <a:pt x="0" y="618"/>
                  </a:lnTo>
                  <a:lnTo>
                    <a:pt x="2" y="607"/>
                  </a:lnTo>
                  <a:lnTo>
                    <a:pt x="4" y="592"/>
                  </a:lnTo>
                </a:path>
              </a:pathLst>
            </a:custGeom>
            <a:solidFill>
              <a:srgbClr val="FFF7A8"/>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72" name="Freeform 309"/>
            <p:cNvSpPr>
              <a:spLocks/>
            </p:cNvSpPr>
            <p:nvPr/>
          </p:nvSpPr>
          <p:spPr bwMode="auto">
            <a:xfrm>
              <a:off x="2019" y="1955"/>
              <a:ext cx="195" cy="170"/>
            </a:xfrm>
            <a:custGeom>
              <a:avLst/>
              <a:gdLst>
                <a:gd name="T0" fmla="*/ 94 w 195"/>
                <a:gd name="T1" fmla="*/ 118 h 170"/>
                <a:gd name="T2" fmla="*/ 154 w 195"/>
                <a:gd name="T3" fmla="*/ 127 h 170"/>
                <a:gd name="T4" fmla="*/ 160 w 195"/>
                <a:gd name="T5" fmla="*/ 90 h 170"/>
                <a:gd name="T6" fmla="*/ 160 w 195"/>
                <a:gd name="T7" fmla="*/ 90 h 170"/>
                <a:gd name="T8" fmla="*/ 160 w 195"/>
                <a:gd name="T9" fmla="*/ 74 h 170"/>
                <a:gd name="T10" fmla="*/ 152 w 195"/>
                <a:gd name="T11" fmla="*/ 61 h 170"/>
                <a:gd name="T12" fmla="*/ 139 w 195"/>
                <a:gd name="T13" fmla="*/ 50 h 170"/>
                <a:gd name="T14" fmla="*/ 124 w 195"/>
                <a:gd name="T15" fmla="*/ 44 h 170"/>
                <a:gd name="T16" fmla="*/ 105 w 195"/>
                <a:gd name="T17" fmla="*/ 39 h 170"/>
                <a:gd name="T18" fmla="*/ 105 w 195"/>
                <a:gd name="T19" fmla="*/ 39 h 170"/>
                <a:gd name="T20" fmla="*/ 78 w 195"/>
                <a:gd name="T21" fmla="*/ 38 h 170"/>
                <a:gd name="T22" fmla="*/ 61 w 195"/>
                <a:gd name="T23" fmla="*/ 44 h 170"/>
                <a:gd name="T24" fmla="*/ 50 w 195"/>
                <a:gd name="T25" fmla="*/ 53 h 170"/>
                <a:gd name="T26" fmla="*/ 44 w 195"/>
                <a:gd name="T27" fmla="*/ 64 h 170"/>
                <a:gd name="T28" fmla="*/ 41 w 195"/>
                <a:gd name="T29" fmla="*/ 71 h 170"/>
                <a:gd name="T30" fmla="*/ 36 w 195"/>
                <a:gd name="T31" fmla="*/ 110 h 170"/>
                <a:gd name="T32" fmla="*/ 94 w 195"/>
                <a:gd name="T33" fmla="*/ 118 h 170"/>
                <a:gd name="T34" fmla="*/ 91 w 195"/>
                <a:gd name="T35" fmla="*/ 154 h 170"/>
                <a:gd name="T36" fmla="*/ 0 w 195"/>
                <a:gd name="T37" fmla="*/ 141 h 170"/>
                <a:gd name="T38" fmla="*/ 13 w 195"/>
                <a:gd name="T39" fmla="*/ 61 h 170"/>
                <a:gd name="T40" fmla="*/ 13 w 195"/>
                <a:gd name="T41" fmla="*/ 61 h 170"/>
                <a:gd name="T42" fmla="*/ 16 w 195"/>
                <a:gd name="T43" fmla="*/ 44 h 170"/>
                <a:gd name="T44" fmla="*/ 23 w 195"/>
                <a:gd name="T45" fmla="*/ 32 h 170"/>
                <a:gd name="T46" fmla="*/ 31 w 195"/>
                <a:gd name="T47" fmla="*/ 20 h 170"/>
                <a:gd name="T48" fmla="*/ 40 w 195"/>
                <a:gd name="T49" fmla="*/ 13 h 170"/>
                <a:gd name="T50" fmla="*/ 52 w 195"/>
                <a:gd name="T51" fmla="*/ 6 h 170"/>
                <a:gd name="T52" fmla="*/ 63 w 195"/>
                <a:gd name="T53" fmla="*/ 4 h 170"/>
                <a:gd name="T54" fmla="*/ 73 w 195"/>
                <a:gd name="T55" fmla="*/ 0 h 170"/>
                <a:gd name="T56" fmla="*/ 87 w 195"/>
                <a:gd name="T57" fmla="*/ 0 h 170"/>
                <a:gd name="T58" fmla="*/ 99 w 195"/>
                <a:gd name="T59" fmla="*/ 0 h 170"/>
                <a:gd name="T60" fmla="*/ 110 w 195"/>
                <a:gd name="T61" fmla="*/ 2 h 170"/>
                <a:gd name="T62" fmla="*/ 110 w 195"/>
                <a:gd name="T63" fmla="*/ 2 h 170"/>
                <a:gd name="T64" fmla="*/ 120 w 195"/>
                <a:gd name="T65" fmla="*/ 4 h 170"/>
                <a:gd name="T66" fmla="*/ 133 w 195"/>
                <a:gd name="T67" fmla="*/ 8 h 170"/>
                <a:gd name="T68" fmla="*/ 145 w 195"/>
                <a:gd name="T69" fmla="*/ 13 h 170"/>
                <a:gd name="T70" fmla="*/ 158 w 195"/>
                <a:gd name="T71" fmla="*/ 18 h 170"/>
                <a:gd name="T72" fmla="*/ 168 w 195"/>
                <a:gd name="T73" fmla="*/ 25 h 170"/>
                <a:gd name="T74" fmla="*/ 177 w 195"/>
                <a:gd name="T75" fmla="*/ 36 h 170"/>
                <a:gd name="T76" fmla="*/ 186 w 195"/>
                <a:gd name="T77" fmla="*/ 46 h 170"/>
                <a:gd name="T78" fmla="*/ 190 w 195"/>
                <a:gd name="T79" fmla="*/ 59 h 170"/>
                <a:gd name="T80" fmla="*/ 194 w 195"/>
                <a:gd name="T81" fmla="*/ 74 h 170"/>
                <a:gd name="T82" fmla="*/ 191 w 195"/>
                <a:gd name="T83" fmla="*/ 90 h 170"/>
                <a:gd name="T84" fmla="*/ 179 w 195"/>
                <a:gd name="T85" fmla="*/ 169 h 170"/>
                <a:gd name="T86" fmla="*/ 91 w 195"/>
                <a:gd name="T87" fmla="*/ 154 h 170"/>
                <a:gd name="T88" fmla="*/ 94 w 195"/>
                <a:gd name="T89" fmla="*/ 118 h 170"/>
                <a:gd name="T90" fmla="*/ 94 w 195"/>
                <a:gd name="T91" fmla="*/ 118 h 1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5"/>
                <a:gd name="T139" fmla="*/ 0 h 170"/>
                <a:gd name="T140" fmla="*/ 195 w 195"/>
                <a:gd name="T141" fmla="*/ 170 h 17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5" h="170">
                  <a:moveTo>
                    <a:pt x="94" y="118"/>
                  </a:moveTo>
                  <a:lnTo>
                    <a:pt x="154" y="127"/>
                  </a:lnTo>
                  <a:lnTo>
                    <a:pt x="160" y="90"/>
                  </a:lnTo>
                  <a:lnTo>
                    <a:pt x="160" y="74"/>
                  </a:lnTo>
                  <a:lnTo>
                    <a:pt x="152" y="61"/>
                  </a:lnTo>
                  <a:lnTo>
                    <a:pt x="139" y="50"/>
                  </a:lnTo>
                  <a:lnTo>
                    <a:pt x="124" y="44"/>
                  </a:lnTo>
                  <a:lnTo>
                    <a:pt x="105" y="39"/>
                  </a:lnTo>
                  <a:lnTo>
                    <a:pt x="78" y="38"/>
                  </a:lnTo>
                  <a:lnTo>
                    <a:pt x="61" y="44"/>
                  </a:lnTo>
                  <a:lnTo>
                    <a:pt x="50" y="53"/>
                  </a:lnTo>
                  <a:lnTo>
                    <a:pt x="44" y="64"/>
                  </a:lnTo>
                  <a:lnTo>
                    <a:pt x="41" y="71"/>
                  </a:lnTo>
                  <a:lnTo>
                    <a:pt x="36" y="110"/>
                  </a:lnTo>
                  <a:lnTo>
                    <a:pt x="94" y="118"/>
                  </a:lnTo>
                  <a:lnTo>
                    <a:pt x="91" y="154"/>
                  </a:lnTo>
                  <a:lnTo>
                    <a:pt x="0" y="141"/>
                  </a:lnTo>
                  <a:lnTo>
                    <a:pt x="13" y="61"/>
                  </a:lnTo>
                  <a:lnTo>
                    <a:pt x="16" y="44"/>
                  </a:lnTo>
                  <a:lnTo>
                    <a:pt x="23" y="32"/>
                  </a:lnTo>
                  <a:lnTo>
                    <a:pt x="31" y="20"/>
                  </a:lnTo>
                  <a:lnTo>
                    <a:pt x="40" y="13"/>
                  </a:lnTo>
                  <a:lnTo>
                    <a:pt x="52" y="6"/>
                  </a:lnTo>
                  <a:lnTo>
                    <a:pt x="63" y="4"/>
                  </a:lnTo>
                  <a:lnTo>
                    <a:pt x="73" y="0"/>
                  </a:lnTo>
                  <a:lnTo>
                    <a:pt x="87" y="0"/>
                  </a:lnTo>
                  <a:lnTo>
                    <a:pt x="99" y="0"/>
                  </a:lnTo>
                  <a:lnTo>
                    <a:pt x="110" y="2"/>
                  </a:lnTo>
                  <a:lnTo>
                    <a:pt x="120" y="4"/>
                  </a:lnTo>
                  <a:lnTo>
                    <a:pt x="133" y="8"/>
                  </a:lnTo>
                  <a:lnTo>
                    <a:pt x="145" y="13"/>
                  </a:lnTo>
                  <a:lnTo>
                    <a:pt x="158" y="18"/>
                  </a:lnTo>
                  <a:lnTo>
                    <a:pt x="168" y="25"/>
                  </a:lnTo>
                  <a:lnTo>
                    <a:pt x="177" y="36"/>
                  </a:lnTo>
                  <a:lnTo>
                    <a:pt x="186" y="46"/>
                  </a:lnTo>
                  <a:lnTo>
                    <a:pt x="190" y="59"/>
                  </a:lnTo>
                  <a:lnTo>
                    <a:pt x="194" y="74"/>
                  </a:lnTo>
                  <a:lnTo>
                    <a:pt x="191" y="90"/>
                  </a:lnTo>
                  <a:lnTo>
                    <a:pt x="179" y="169"/>
                  </a:lnTo>
                  <a:lnTo>
                    <a:pt x="91" y="154"/>
                  </a:lnTo>
                  <a:lnTo>
                    <a:pt x="94" y="118"/>
                  </a:lnTo>
                </a:path>
              </a:pathLst>
            </a:custGeom>
            <a:solidFill>
              <a:srgbClr val="00009E"/>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73" name="Freeform 310"/>
            <p:cNvSpPr>
              <a:spLocks/>
            </p:cNvSpPr>
            <p:nvPr/>
          </p:nvSpPr>
          <p:spPr bwMode="auto">
            <a:xfrm>
              <a:off x="2068" y="1748"/>
              <a:ext cx="228" cy="194"/>
            </a:xfrm>
            <a:custGeom>
              <a:avLst/>
              <a:gdLst>
                <a:gd name="T0" fmla="*/ 42 w 228"/>
                <a:gd name="T1" fmla="*/ 96 h 194"/>
                <a:gd name="T2" fmla="*/ 63 w 228"/>
                <a:gd name="T3" fmla="*/ 53 h 194"/>
                <a:gd name="T4" fmla="*/ 75 w 228"/>
                <a:gd name="T5" fmla="*/ 39 h 194"/>
                <a:gd name="T6" fmla="*/ 88 w 228"/>
                <a:gd name="T7" fmla="*/ 37 h 194"/>
                <a:gd name="T8" fmla="*/ 94 w 228"/>
                <a:gd name="T9" fmla="*/ 39 h 194"/>
                <a:gd name="T10" fmla="*/ 107 w 228"/>
                <a:gd name="T11" fmla="*/ 50 h 194"/>
                <a:gd name="T12" fmla="*/ 109 w 228"/>
                <a:gd name="T13" fmla="*/ 66 h 194"/>
                <a:gd name="T14" fmla="*/ 88 w 228"/>
                <a:gd name="T15" fmla="*/ 117 h 194"/>
                <a:gd name="T16" fmla="*/ 48 w 228"/>
                <a:gd name="T17" fmla="*/ 140 h 194"/>
                <a:gd name="T18" fmla="*/ 178 w 228"/>
                <a:gd name="T19" fmla="*/ 159 h 194"/>
                <a:gd name="T20" fmla="*/ 132 w 228"/>
                <a:gd name="T21" fmla="*/ 94 h 194"/>
                <a:gd name="T22" fmla="*/ 139 w 228"/>
                <a:gd name="T23" fmla="*/ 81 h 194"/>
                <a:gd name="T24" fmla="*/ 153 w 228"/>
                <a:gd name="T25" fmla="*/ 73 h 194"/>
                <a:gd name="T26" fmla="*/ 174 w 228"/>
                <a:gd name="T27" fmla="*/ 81 h 194"/>
                <a:gd name="T28" fmla="*/ 183 w 228"/>
                <a:gd name="T29" fmla="*/ 85 h 194"/>
                <a:gd name="T30" fmla="*/ 197 w 228"/>
                <a:gd name="T31" fmla="*/ 89 h 194"/>
                <a:gd name="T32" fmla="*/ 210 w 228"/>
                <a:gd name="T33" fmla="*/ 92 h 194"/>
                <a:gd name="T34" fmla="*/ 222 w 228"/>
                <a:gd name="T35" fmla="*/ 51 h 194"/>
                <a:gd name="T36" fmla="*/ 218 w 228"/>
                <a:gd name="T37" fmla="*/ 53 h 194"/>
                <a:gd name="T38" fmla="*/ 208 w 228"/>
                <a:gd name="T39" fmla="*/ 53 h 194"/>
                <a:gd name="T40" fmla="*/ 187 w 228"/>
                <a:gd name="T41" fmla="*/ 43 h 194"/>
                <a:gd name="T42" fmla="*/ 169 w 228"/>
                <a:gd name="T43" fmla="*/ 39 h 194"/>
                <a:gd name="T44" fmla="*/ 149 w 228"/>
                <a:gd name="T45" fmla="*/ 37 h 194"/>
                <a:gd name="T46" fmla="*/ 134 w 228"/>
                <a:gd name="T47" fmla="*/ 48 h 194"/>
                <a:gd name="T48" fmla="*/ 134 w 228"/>
                <a:gd name="T49" fmla="*/ 35 h 194"/>
                <a:gd name="T50" fmla="*/ 123 w 228"/>
                <a:gd name="T51" fmla="*/ 16 h 194"/>
                <a:gd name="T52" fmla="*/ 107 w 228"/>
                <a:gd name="T53" fmla="*/ 3 h 194"/>
                <a:gd name="T54" fmla="*/ 103 w 228"/>
                <a:gd name="T55" fmla="*/ 2 h 194"/>
                <a:gd name="T56" fmla="*/ 88 w 228"/>
                <a:gd name="T57" fmla="*/ 0 h 194"/>
                <a:gd name="T58" fmla="*/ 73 w 228"/>
                <a:gd name="T59" fmla="*/ 0 h 194"/>
                <a:gd name="T60" fmla="*/ 59 w 228"/>
                <a:gd name="T61" fmla="*/ 7 h 194"/>
                <a:gd name="T62" fmla="*/ 42 w 228"/>
                <a:gd name="T63" fmla="*/ 23 h 194"/>
                <a:gd name="T64" fmla="*/ 0 w 228"/>
                <a:gd name="T65" fmla="*/ 117 h 194"/>
                <a:gd name="T66" fmla="*/ 63 w 228"/>
                <a:gd name="T67" fmla="*/ 106 h 1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8"/>
                <a:gd name="T103" fmla="*/ 0 h 194"/>
                <a:gd name="T104" fmla="*/ 228 w 228"/>
                <a:gd name="T105" fmla="*/ 194 h 19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8" h="194">
                  <a:moveTo>
                    <a:pt x="63" y="106"/>
                  </a:moveTo>
                  <a:lnTo>
                    <a:pt x="42" y="96"/>
                  </a:lnTo>
                  <a:lnTo>
                    <a:pt x="63" y="53"/>
                  </a:lnTo>
                  <a:lnTo>
                    <a:pt x="66" y="43"/>
                  </a:lnTo>
                  <a:lnTo>
                    <a:pt x="75" y="39"/>
                  </a:lnTo>
                  <a:lnTo>
                    <a:pt x="82" y="37"/>
                  </a:lnTo>
                  <a:lnTo>
                    <a:pt x="88" y="37"/>
                  </a:lnTo>
                  <a:lnTo>
                    <a:pt x="94" y="39"/>
                  </a:lnTo>
                  <a:lnTo>
                    <a:pt x="103" y="43"/>
                  </a:lnTo>
                  <a:lnTo>
                    <a:pt x="107" y="50"/>
                  </a:lnTo>
                  <a:lnTo>
                    <a:pt x="109" y="58"/>
                  </a:lnTo>
                  <a:lnTo>
                    <a:pt x="109" y="66"/>
                  </a:lnTo>
                  <a:lnTo>
                    <a:pt x="105" y="76"/>
                  </a:lnTo>
                  <a:lnTo>
                    <a:pt x="88" y="117"/>
                  </a:lnTo>
                  <a:lnTo>
                    <a:pt x="63" y="106"/>
                  </a:lnTo>
                  <a:lnTo>
                    <a:pt x="48" y="140"/>
                  </a:lnTo>
                  <a:lnTo>
                    <a:pt x="164" y="193"/>
                  </a:lnTo>
                  <a:lnTo>
                    <a:pt x="178" y="159"/>
                  </a:lnTo>
                  <a:lnTo>
                    <a:pt x="116" y="129"/>
                  </a:lnTo>
                  <a:lnTo>
                    <a:pt x="132" y="94"/>
                  </a:lnTo>
                  <a:lnTo>
                    <a:pt x="139" y="81"/>
                  </a:lnTo>
                  <a:lnTo>
                    <a:pt x="144" y="75"/>
                  </a:lnTo>
                  <a:lnTo>
                    <a:pt x="153" y="73"/>
                  </a:lnTo>
                  <a:lnTo>
                    <a:pt x="162" y="75"/>
                  </a:lnTo>
                  <a:lnTo>
                    <a:pt x="174" y="81"/>
                  </a:lnTo>
                  <a:lnTo>
                    <a:pt x="183" y="85"/>
                  </a:lnTo>
                  <a:lnTo>
                    <a:pt x="191" y="87"/>
                  </a:lnTo>
                  <a:lnTo>
                    <a:pt x="197" y="89"/>
                  </a:lnTo>
                  <a:lnTo>
                    <a:pt x="203" y="89"/>
                  </a:lnTo>
                  <a:lnTo>
                    <a:pt x="210" y="92"/>
                  </a:lnTo>
                  <a:lnTo>
                    <a:pt x="227" y="53"/>
                  </a:lnTo>
                  <a:lnTo>
                    <a:pt x="222" y="51"/>
                  </a:lnTo>
                  <a:lnTo>
                    <a:pt x="218" y="53"/>
                  </a:lnTo>
                  <a:lnTo>
                    <a:pt x="214" y="53"/>
                  </a:lnTo>
                  <a:lnTo>
                    <a:pt x="208" y="53"/>
                  </a:lnTo>
                  <a:lnTo>
                    <a:pt x="199" y="50"/>
                  </a:lnTo>
                  <a:lnTo>
                    <a:pt x="187" y="43"/>
                  </a:lnTo>
                  <a:lnTo>
                    <a:pt x="169" y="39"/>
                  </a:lnTo>
                  <a:lnTo>
                    <a:pt x="157" y="35"/>
                  </a:lnTo>
                  <a:lnTo>
                    <a:pt x="149" y="37"/>
                  </a:lnTo>
                  <a:lnTo>
                    <a:pt x="141" y="41"/>
                  </a:lnTo>
                  <a:lnTo>
                    <a:pt x="134" y="48"/>
                  </a:lnTo>
                  <a:lnTo>
                    <a:pt x="134" y="35"/>
                  </a:lnTo>
                  <a:lnTo>
                    <a:pt x="130" y="27"/>
                  </a:lnTo>
                  <a:lnTo>
                    <a:pt x="123" y="16"/>
                  </a:lnTo>
                  <a:lnTo>
                    <a:pt x="117" y="9"/>
                  </a:lnTo>
                  <a:lnTo>
                    <a:pt x="107" y="3"/>
                  </a:lnTo>
                  <a:lnTo>
                    <a:pt x="103" y="2"/>
                  </a:lnTo>
                  <a:lnTo>
                    <a:pt x="96" y="0"/>
                  </a:lnTo>
                  <a:lnTo>
                    <a:pt x="88" y="0"/>
                  </a:lnTo>
                  <a:lnTo>
                    <a:pt x="82" y="0"/>
                  </a:lnTo>
                  <a:lnTo>
                    <a:pt x="73" y="0"/>
                  </a:lnTo>
                  <a:lnTo>
                    <a:pt x="65" y="3"/>
                  </a:lnTo>
                  <a:lnTo>
                    <a:pt x="59" y="7"/>
                  </a:lnTo>
                  <a:lnTo>
                    <a:pt x="50" y="14"/>
                  </a:lnTo>
                  <a:lnTo>
                    <a:pt x="42" y="23"/>
                  </a:lnTo>
                  <a:lnTo>
                    <a:pt x="38" y="35"/>
                  </a:lnTo>
                  <a:lnTo>
                    <a:pt x="0" y="117"/>
                  </a:lnTo>
                  <a:lnTo>
                    <a:pt x="48" y="140"/>
                  </a:lnTo>
                  <a:lnTo>
                    <a:pt x="63" y="106"/>
                  </a:lnTo>
                </a:path>
              </a:pathLst>
            </a:custGeom>
            <a:solidFill>
              <a:srgbClr val="00009E"/>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74" name="Freeform 311"/>
            <p:cNvSpPr>
              <a:spLocks/>
            </p:cNvSpPr>
            <p:nvPr/>
          </p:nvSpPr>
          <p:spPr bwMode="auto">
            <a:xfrm>
              <a:off x="2200" y="1559"/>
              <a:ext cx="190" cy="190"/>
            </a:xfrm>
            <a:custGeom>
              <a:avLst/>
              <a:gdLst>
                <a:gd name="T0" fmla="*/ 136 w 190"/>
                <a:gd name="T1" fmla="*/ 66 h 190"/>
                <a:gd name="T2" fmla="*/ 149 w 190"/>
                <a:gd name="T3" fmla="*/ 85 h 190"/>
                <a:gd name="T4" fmla="*/ 153 w 190"/>
                <a:gd name="T5" fmla="*/ 101 h 190"/>
                <a:gd name="T6" fmla="*/ 151 w 190"/>
                <a:gd name="T7" fmla="*/ 117 h 190"/>
                <a:gd name="T8" fmla="*/ 145 w 190"/>
                <a:gd name="T9" fmla="*/ 129 h 190"/>
                <a:gd name="T10" fmla="*/ 142 w 190"/>
                <a:gd name="T11" fmla="*/ 135 h 190"/>
                <a:gd name="T12" fmla="*/ 132 w 190"/>
                <a:gd name="T13" fmla="*/ 143 h 190"/>
                <a:gd name="T14" fmla="*/ 119 w 190"/>
                <a:gd name="T15" fmla="*/ 150 h 190"/>
                <a:gd name="T16" fmla="*/ 103 w 190"/>
                <a:gd name="T17" fmla="*/ 152 h 190"/>
                <a:gd name="T18" fmla="*/ 84 w 190"/>
                <a:gd name="T19" fmla="*/ 145 h 190"/>
                <a:gd name="T20" fmla="*/ 62 w 190"/>
                <a:gd name="T21" fmla="*/ 131 h 190"/>
                <a:gd name="T22" fmla="*/ 52 w 190"/>
                <a:gd name="T23" fmla="*/ 122 h 190"/>
                <a:gd name="T24" fmla="*/ 37 w 190"/>
                <a:gd name="T25" fmla="*/ 103 h 190"/>
                <a:gd name="T26" fmla="*/ 34 w 190"/>
                <a:gd name="T27" fmla="*/ 87 h 190"/>
                <a:gd name="T28" fmla="*/ 35 w 190"/>
                <a:gd name="T29" fmla="*/ 69 h 190"/>
                <a:gd name="T30" fmla="*/ 41 w 190"/>
                <a:gd name="T31" fmla="*/ 59 h 190"/>
                <a:gd name="T32" fmla="*/ 46 w 190"/>
                <a:gd name="T33" fmla="*/ 53 h 190"/>
                <a:gd name="T34" fmla="*/ 54 w 190"/>
                <a:gd name="T35" fmla="*/ 44 h 190"/>
                <a:gd name="T36" fmla="*/ 67 w 190"/>
                <a:gd name="T37" fmla="*/ 38 h 190"/>
                <a:gd name="T38" fmla="*/ 84 w 190"/>
                <a:gd name="T39" fmla="*/ 36 h 190"/>
                <a:gd name="T40" fmla="*/ 103 w 190"/>
                <a:gd name="T41" fmla="*/ 43 h 190"/>
                <a:gd name="T42" fmla="*/ 126 w 190"/>
                <a:gd name="T43" fmla="*/ 55 h 190"/>
                <a:gd name="T44" fmla="*/ 149 w 190"/>
                <a:gd name="T45" fmla="*/ 25 h 190"/>
                <a:gd name="T46" fmla="*/ 113 w 190"/>
                <a:gd name="T47" fmla="*/ 4 h 190"/>
                <a:gd name="T48" fmla="*/ 80 w 190"/>
                <a:gd name="T49" fmla="*/ 0 h 190"/>
                <a:gd name="T50" fmla="*/ 54 w 190"/>
                <a:gd name="T51" fmla="*/ 6 h 190"/>
                <a:gd name="T52" fmla="*/ 34 w 190"/>
                <a:gd name="T53" fmla="*/ 19 h 190"/>
                <a:gd name="T54" fmla="*/ 20 w 190"/>
                <a:gd name="T55" fmla="*/ 32 h 190"/>
                <a:gd name="T56" fmla="*/ 16 w 190"/>
                <a:gd name="T57" fmla="*/ 38 h 190"/>
                <a:gd name="T58" fmla="*/ 4 w 190"/>
                <a:gd name="T59" fmla="*/ 57 h 190"/>
                <a:gd name="T60" fmla="*/ 0 w 190"/>
                <a:gd name="T61" fmla="*/ 82 h 190"/>
                <a:gd name="T62" fmla="*/ 2 w 190"/>
                <a:gd name="T63" fmla="*/ 112 h 190"/>
                <a:gd name="T64" fmla="*/ 20 w 190"/>
                <a:gd name="T65" fmla="*/ 143 h 190"/>
                <a:gd name="T66" fmla="*/ 37 w 190"/>
                <a:gd name="T67" fmla="*/ 161 h 190"/>
                <a:gd name="T68" fmla="*/ 75 w 190"/>
                <a:gd name="T69" fmla="*/ 184 h 190"/>
                <a:gd name="T70" fmla="*/ 107 w 190"/>
                <a:gd name="T71" fmla="*/ 189 h 190"/>
                <a:gd name="T72" fmla="*/ 135 w 190"/>
                <a:gd name="T73" fmla="*/ 182 h 190"/>
                <a:gd name="T74" fmla="*/ 153 w 190"/>
                <a:gd name="T75" fmla="*/ 169 h 190"/>
                <a:gd name="T76" fmla="*/ 165 w 190"/>
                <a:gd name="T77" fmla="*/ 154 h 190"/>
                <a:gd name="T78" fmla="*/ 172 w 190"/>
                <a:gd name="T79" fmla="*/ 148 h 190"/>
                <a:gd name="T80" fmla="*/ 183 w 190"/>
                <a:gd name="T81" fmla="*/ 129 h 190"/>
                <a:gd name="T82" fmla="*/ 189 w 190"/>
                <a:gd name="T83" fmla="*/ 103 h 190"/>
                <a:gd name="T84" fmla="*/ 184 w 190"/>
                <a:gd name="T85" fmla="*/ 76 h 190"/>
                <a:gd name="T86" fmla="*/ 165 w 190"/>
                <a:gd name="T87" fmla="*/ 43 h 190"/>
                <a:gd name="T88" fmla="*/ 126 w 190"/>
                <a:gd name="T89" fmla="*/ 55 h 1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0"/>
                <a:gd name="T136" fmla="*/ 0 h 190"/>
                <a:gd name="T137" fmla="*/ 190 w 190"/>
                <a:gd name="T138" fmla="*/ 190 h 19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0" h="190">
                  <a:moveTo>
                    <a:pt x="126" y="55"/>
                  </a:moveTo>
                  <a:lnTo>
                    <a:pt x="136" y="66"/>
                  </a:lnTo>
                  <a:lnTo>
                    <a:pt x="142" y="76"/>
                  </a:lnTo>
                  <a:lnTo>
                    <a:pt x="149" y="85"/>
                  </a:lnTo>
                  <a:lnTo>
                    <a:pt x="151" y="92"/>
                  </a:lnTo>
                  <a:lnTo>
                    <a:pt x="153" y="101"/>
                  </a:lnTo>
                  <a:lnTo>
                    <a:pt x="153" y="110"/>
                  </a:lnTo>
                  <a:lnTo>
                    <a:pt x="151" y="117"/>
                  </a:lnTo>
                  <a:lnTo>
                    <a:pt x="149" y="124"/>
                  </a:lnTo>
                  <a:lnTo>
                    <a:pt x="145" y="129"/>
                  </a:lnTo>
                  <a:lnTo>
                    <a:pt x="142" y="135"/>
                  </a:lnTo>
                  <a:lnTo>
                    <a:pt x="138" y="140"/>
                  </a:lnTo>
                  <a:lnTo>
                    <a:pt x="132" y="143"/>
                  </a:lnTo>
                  <a:lnTo>
                    <a:pt x="126" y="148"/>
                  </a:lnTo>
                  <a:lnTo>
                    <a:pt x="119" y="150"/>
                  </a:lnTo>
                  <a:lnTo>
                    <a:pt x="110" y="152"/>
                  </a:lnTo>
                  <a:lnTo>
                    <a:pt x="103" y="152"/>
                  </a:lnTo>
                  <a:lnTo>
                    <a:pt x="94" y="150"/>
                  </a:lnTo>
                  <a:lnTo>
                    <a:pt x="84" y="145"/>
                  </a:lnTo>
                  <a:lnTo>
                    <a:pt x="73" y="140"/>
                  </a:lnTo>
                  <a:lnTo>
                    <a:pt x="62" y="131"/>
                  </a:lnTo>
                  <a:lnTo>
                    <a:pt x="52" y="122"/>
                  </a:lnTo>
                  <a:lnTo>
                    <a:pt x="43" y="112"/>
                  </a:lnTo>
                  <a:lnTo>
                    <a:pt x="37" y="103"/>
                  </a:lnTo>
                  <a:lnTo>
                    <a:pt x="35" y="95"/>
                  </a:lnTo>
                  <a:lnTo>
                    <a:pt x="34" y="87"/>
                  </a:lnTo>
                  <a:lnTo>
                    <a:pt x="34" y="78"/>
                  </a:lnTo>
                  <a:lnTo>
                    <a:pt x="35" y="69"/>
                  </a:lnTo>
                  <a:lnTo>
                    <a:pt x="37" y="64"/>
                  </a:lnTo>
                  <a:lnTo>
                    <a:pt x="41" y="59"/>
                  </a:lnTo>
                  <a:lnTo>
                    <a:pt x="46" y="53"/>
                  </a:lnTo>
                  <a:lnTo>
                    <a:pt x="50" y="48"/>
                  </a:lnTo>
                  <a:lnTo>
                    <a:pt x="54" y="44"/>
                  </a:lnTo>
                  <a:lnTo>
                    <a:pt x="60" y="40"/>
                  </a:lnTo>
                  <a:lnTo>
                    <a:pt x="67" y="38"/>
                  </a:lnTo>
                  <a:lnTo>
                    <a:pt x="75" y="36"/>
                  </a:lnTo>
                  <a:lnTo>
                    <a:pt x="84" y="36"/>
                  </a:lnTo>
                  <a:lnTo>
                    <a:pt x="92" y="38"/>
                  </a:lnTo>
                  <a:lnTo>
                    <a:pt x="103" y="43"/>
                  </a:lnTo>
                  <a:lnTo>
                    <a:pt x="113" y="46"/>
                  </a:lnTo>
                  <a:lnTo>
                    <a:pt x="126" y="55"/>
                  </a:lnTo>
                  <a:lnTo>
                    <a:pt x="149" y="25"/>
                  </a:lnTo>
                  <a:lnTo>
                    <a:pt x="130" y="13"/>
                  </a:lnTo>
                  <a:lnTo>
                    <a:pt x="113" y="4"/>
                  </a:lnTo>
                  <a:lnTo>
                    <a:pt x="96" y="0"/>
                  </a:lnTo>
                  <a:lnTo>
                    <a:pt x="80" y="0"/>
                  </a:lnTo>
                  <a:lnTo>
                    <a:pt x="67" y="2"/>
                  </a:lnTo>
                  <a:lnTo>
                    <a:pt x="54" y="6"/>
                  </a:lnTo>
                  <a:lnTo>
                    <a:pt x="41" y="13"/>
                  </a:lnTo>
                  <a:lnTo>
                    <a:pt x="34" y="19"/>
                  </a:lnTo>
                  <a:lnTo>
                    <a:pt x="25" y="25"/>
                  </a:lnTo>
                  <a:lnTo>
                    <a:pt x="20" y="32"/>
                  </a:lnTo>
                  <a:lnTo>
                    <a:pt x="16" y="38"/>
                  </a:lnTo>
                  <a:lnTo>
                    <a:pt x="9" y="46"/>
                  </a:lnTo>
                  <a:lnTo>
                    <a:pt x="4" y="57"/>
                  </a:lnTo>
                  <a:lnTo>
                    <a:pt x="2" y="69"/>
                  </a:lnTo>
                  <a:lnTo>
                    <a:pt x="0" y="82"/>
                  </a:lnTo>
                  <a:lnTo>
                    <a:pt x="0" y="97"/>
                  </a:lnTo>
                  <a:lnTo>
                    <a:pt x="2" y="112"/>
                  </a:lnTo>
                  <a:lnTo>
                    <a:pt x="8" y="129"/>
                  </a:lnTo>
                  <a:lnTo>
                    <a:pt x="20" y="143"/>
                  </a:lnTo>
                  <a:lnTo>
                    <a:pt x="37" y="161"/>
                  </a:lnTo>
                  <a:lnTo>
                    <a:pt x="57" y="175"/>
                  </a:lnTo>
                  <a:lnTo>
                    <a:pt x="75" y="184"/>
                  </a:lnTo>
                  <a:lnTo>
                    <a:pt x="92" y="189"/>
                  </a:lnTo>
                  <a:lnTo>
                    <a:pt x="107" y="189"/>
                  </a:lnTo>
                  <a:lnTo>
                    <a:pt x="121" y="186"/>
                  </a:lnTo>
                  <a:lnTo>
                    <a:pt x="135" y="182"/>
                  </a:lnTo>
                  <a:lnTo>
                    <a:pt x="145" y="175"/>
                  </a:lnTo>
                  <a:lnTo>
                    <a:pt x="153" y="169"/>
                  </a:lnTo>
                  <a:lnTo>
                    <a:pt x="161" y="161"/>
                  </a:lnTo>
                  <a:lnTo>
                    <a:pt x="165" y="154"/>
                  </a:lnTo>
                  <a:lnTo>
                    <a:pt x="172" y="148"/>
                  </a:lnTo>
                  <a:lnTo>
                    <a:pt x="176" y="140"/>
                  </a:lnTo>
                  <a:lnTo>
                    <a:pt x="183" y="129"/>
                  </a:lnTo>
                  <a:lnTo>
                    <a:pt x="186" y="118"/>
                  </a:lnTo>
                  <a:lnTo>
                    <a:pt x="189" y="103"/>
                  </a:lnTo>
                  <a:lnTo>
                    <a:pt x="189" y="91"/>
                  </a:lnTo>
                  <a:lnTo>
                    <a:pt x="184" y="76"/>
                  </a:lnTo>
                  <a:lnTo>
                    <a:pt x="179" y="59"/>
                  </a:lnTo>
                  <a:lnTo>
                    <a:pt x="165" y="43"/>
                  </a:lnTo>
                  <a:lnTo>
                    <a:pt x="149" y="25"/>
                  </a:lnTo>
                  <a:lnTo>
                    <a:pt x="126" y="55"/>
                  </a:lnTo>
                </a:path>
              </a:pathLst>
            </a:custGeom>
            <a:solidFill>
              <a:srgbClr val="00009E"/>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75" name="Freeform 312"/>
            <p:cNvSpPr>
              <a:spLocks/>
            </p:cNvSpPr>
            <p:nvPr/>
          </p:nvSpPr>
          <p:spPr bwMode="auto">
            <a:xfrm>
              <a:off x="2335" y="1459"/>
              <a:ext cx="144" cy="167"/>
            </a:xfrm>
            <a:custGeom>
              <a:avLst/>
              <a:gdLst>
                <a:gd name="T0" fmla="*/ 143 w 144"/>
                <a:gd name="T1" fmla="*/ 142 h 167"/>
                <a:gd name="T2" fmla="*/ 113 w 144"/>
                <a:gd name="T3" fmla="*/ 166 h 167"/>
                <a:gd name="T4" fmla="*/ 0 w 144"/>
                <a:gd name="T5" fmla="*/ 23 h 167"/>
                <a:gd name="T6" fmla="*/ 28 w 144"/>
                <a:gd name="T7" fmla="*/ 0 h 167"/>
                <a:gd name="T8" fmla="*/ 143 w 144"/>
                <a:gd name="T9" fmla="*/ 142 h 167"/>
                <a:gd name="T10" fmla="*/ 143 w 144"/>
                <a:gd name="T11" fmla="*/ 142 h 167"/>
                <a:gd name="T12" fmla="*/ 0 60000 65536"/>
                <a:gd name="T13" fmla="*/ 0 60000 65536"/>
                <a:gd name="T14" fmla="*/ 0 60000 65536"/>
                <a:gd name="T15" fmla="*/ 0 60000 65536"/>
                <a:gd name="T16" fmla="*/ 0 60000 65536"/>
                <a:gd name="T17" fmla="*/ 0 60000 65536"/>
                <a:gd name="T18" fmla="*/ 0 w 144"/>
                <a:gd name="T19" fmla="*/ 0 h 167"/>
                <a:gd name="T20" fmla="*/ 144 w 144"/>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144" h="167">
                  <a:moveTo>
                    <a:pt x="143" y="142"/>
                  </a:moveTo>
                  <a:lnTo>
                    <a:pt x="113" y="166"/>
                  </a:lnTo>
                  <a:lnTo>
                    <a:pt x="0" y="23"/>
                  </a:lnTo>
                  <a:lnTo>
                    <a:pt x="28" y="0"/>
                  </a:lnTo>
                  <a:lnTo>
                    <a:pt x="143" y="142"/>
                  </a:lnTo>
                </a:path>
              </a:pathLst>
            </a:custGeom>
            <a:solidFill>
              <a:srgbClr val="00009E"/>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76" name="Freeform 313"/>
            <p:cNvSpPr>
              <a:spLocks/>
            </p:cNvSpPr>
            <p:nvPr/>
          </p:nvSpPr>
          <p:spPr bwMode="auto">
            <a:xfrm>
              <a:off x="2412" y="1352"/>
              <a:ext cx="170" cy="204"/>
            </a:xfrm>
            <a:custGeom>
              <a:avLst/>
              <a:gdLst>
                <a:gd name="T0" fmla="*/ 169 w 170"/>
                <a:gd name="T1" fmla="*/ 184 h 204"/>
                <a:gd name="T2" fmla="*/ 134 w 170"/>
                <a:gd name="T3" fmla="*/ 203 h 204"/>
                <a:gd name="T4" fmla="*/ 63 w 170"/>
                <a:gd name="T5" fmla="*/ 73 h 204"/>
                <a:gd name="T6" fmla="*/ 15 w 170"/>
                <a:gd name="T7" fmla="*/ 98 h 204"/>
                <a:gd name="T8" fmla="*/ 0 w 170"/>
                <a:gd name="T9" fmla="*/ 71 h 204"/>
                <a:gd name="T10" fmla="*/ 128 w 170"/>
                <a:gd name="T11" fmla="*/ 0 h 204"/>
                <a:gd name="T12" fmla="*/ 145 w 170"/>
                <a:gd name="T13" fmla="*/ 27 h 204"/>
                <a:gd name="T14" fmla="*/ 97 w 170"/>
                <a:gd name="T15" fmla="*/ 54 h 204"/>
                <a:gd name="T16" fmla="*/ 169 w 170"/>
                <a:gd name="T17" fmla="*/ 184 h 204"/>
                <a:gd name="T18" fmla="*/ 169 w 170"/>
                <a:gd name="T19" fmla="*/ 184 h 2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0"/>
                <a:gd name="T31" fmla="*/ 0 h 204"/>
                <a:gd name="T32" fmla="*/ 170 w 170"/>
                <a:gd name="T33" fmla="*/ 204 h 2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0" h="204">
                  <a:moveTo>
                    <a:pt x="169" y="184"/>
                  </a:moveTo>
                  <a:lnTo>
                    <a:pt x="134" y="203"/>
                  </a:lnTo>
                  <a:lnTo>
                    <a:pt x="63" y="73"/>
                  </a:lnTo>
                  <a:lnTo>
                    <a:pt x="15" y="98"/>
                  </a:lnTo>
                  <a:lnTo>
                    <a:pt x="0" y="71"/>
                  </a:lnTo>
                  <a:lnTo>
                    <a:pt x="128" y="0"/>
                  </a:lnTo>
                  <a:lnTo>
                    <a:pt x="145" y="27"/>
                  </a:lnTo>
                  <a:lnTo>
                    <a:pt x="97" y="54"/>
                  </a:lnTo>
                  <a:lnTo>
                    <a:pt x="169" y="184"/>
                  </a:lnTo>
                </a:path>
              </a:pathLst>
            </a:custGeom>
            <a:solidFill>
              <a:srgbClr val="00009E"/>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77" name="Freeform 314"/>
            <p:cNvSpPr>
              <a:spLocks/>
            </p:cNvSpPr>
            <p:nvPr/>
          </p:nvSpPr>
          <p:spPr bwMode="auto">
            <a:xfrm>
              <a:off x="2688" y="1280"/>
              <a:ext cx="168" cy="202"/>
            </a:xfrm>
            <a:custGeom>
              <a:avLst/>
              <a:gdLst>
                <a:gd name="T0" fmla="*/ 137 w 168"/>
                <a:gd name="T1" fmla="*/ 30 h 202"/>
                <a:gd name="T2" fmla="*/ 42 w 168"/>
                <a:gd name="T3" fmla="*/ 48 h 202"/>
                <a:gd name="T4" fmla="*/ 48 w 168"/>
                <a:gd name="T5" fmla="*/ 85 h 202"/>
                <a:gd name="T6" fmla="*/ 137 w 168"/>
                <a:gd name="T7" fmla="*/ 71 h 202"/>
                <a:gd name="T8" fmla="*/ 141 w 168"/>
                <a:gd name="T9" fmla="*/ 103 h 202"/>
                <a:gd name="T10" fmla="*/ 54 w 168"/>
                <a:gd name="T11" fmla="*/ 117 h 202"/>
                <a:gd name="T12" fmla="*/ 63 w 168"/>
                <a:gd name="T13" fmla="*/ 163 h 202"/>
                <a:gd name="T14" fmla="*/ 160 w 168"/>
                <a:gd name="T15" fmla="*/ 147 h 202"/>
                <a:gd name="T16" fmla="*/ 167 w 168"/>
                <a:gd name="T17" fmla="*/ 177 h 202"/>
                <a:gd name="T18" fmla="*/ 29 w 168"/>
                <a:gd name="T19" fmla="*/ 201 h 202"/>
                <a:gd name="T20" fmla="*/ 0 w 168"/>
                <a:gd name="T21" fmla="*/ 23 h 202"/>
                <a:gd name="T22" fmla="*/ 132 w 168"/>
                <a:gd name="T23" fmla="*/ 0 h 202"/>
                <a:gd name="T24" fmla="*/ 137 w 168"/>
                <a:gd name="T25" fmla="*/ 30 h 202"/>
                <a:gd name="T26" fmla="*/ 137 w 168"/>
                <a:gd name="T27" fmla="*/ 30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8"/>
                <a:gd name="T43" fmla="*/ 0 h 202"/>
                <a:gd name="T44" fmla="*/ 168 w 168"/>
                <a:gd name="T45" fmla="*/ 202 h 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8" h="202">
                  <a:moveTo>
                    <a:pt x="137" y="30"/>
                  </a:moveTo>
                  <a:lnTo>
                    <a:pt x="42" y="48"/>
                  </a:lnTo>
                  <a:lnTo>
                    <a:pt x="48" y="85"/>
                  </a:lnTo>
                  <a:lnTo>
                    <a:pt x="137" y="71"/>
                  </a:lnTo>
                  <a:lnTo>
                    <a:pt x="141" y="103"/>
                  </a:lnTo>
                  <a:lnTo>
                    <a:pt x="54" y="117"/>
                  </a:lnTo>
                  <a:lnTo>
                    <a:pt x="63" y="163"/>
                  </a:lnTo>
                  <a:lnTo>
                    <a:pt x="160" y="147"/>
                  </a:lnTo>
                  <a:lnTo>
                    <a:pt x="167" y="177"/>
                  </a:lnTo>
                  <a:lnTo>
                    <a:pt x="29" y="201"/>
                  </a:lnTo>
                  <a:lnTo>
                    <a:pt x="0" y="23"/>
                  </a:lnTo>
                  <a:lnTo>
                    <a:pt x="132" y="0"/>
                  </a:lnTo>
                  <a:lnTo>
                    <a:pt x="137" y="30"/>
                  </a:lnTo>
                </a:path>
              </a:pathLst>
            </a:custGeom>
            <a:solidFill>
              <a:srgbClr val="00009E"/>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78" name="Freeform 315"/>
            <p:cNvSpPr>
              <a:spLocks/>
            </p:cNvSpPr>
            <p:nvPr/>
          </p:nvSpPr>
          <p:spPr bwMode="auto">
            <a:xfrm>
              <a:off x="2887" y="1275"/>
              <a:ext cx="152" cy="191"/>
            </a:xfrm>
            <a:custGeom>
              <a:avLst/>
              <a:gdLst>
                <a:gd name="T0" fmla="*/ 82 w 152"/>
                <a:gd name="T1" fmla="*/ 190 h 191"/>
                <a:gd name="T2" fmla="*/ 45 w 152"/>
                <a:gd name="T3" fmla="*/ 185 h 191"/>
                <a:gd name="T4" fmla="*/ 55 w 152"/>
                <a:gd name="T5" fmla="*/ 37 h 191"/>
                <a:gd name="T6" fmla="*/ 0 w 152"/>
                <a:gd name="T7" fmla="*/ 34 h 191"/>
                <a:gd name="T8" fmla="*/ 2 w 152"/>
                <a:gd name="T9" fmla="*/ 0 h 191"/>
                <a:gd name="T10" fmla="*/ 151 w 152"/>
                <a:gd name="T11" fmla="*/ 12 h 191"/>
                <a:gd name="T12" fmla="*/ 148 w 152"/>
                <a:gd name="T13" fmla="*/ 44 h 191"/>
                <a:gd name="T14" fmla="*/ 93 w 152"/>
                <a:gd name="T15" fmla="*/ 39 h 191"/>
                <a:gd name="T16" fmla="*/ 82 w 152"/>
                <a:gd name="T17" fmla="*/ 190 h 191"/>
                <a:gd name="T18" fmla="*/ 82 w 152"/>
                <a:gd name="T19" fmla="*/ 190 h 1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2"/>
                <a:gd name="T31" fmla="*/ 0 h 191"/>
                <a:gd name="T32" fmla="*/ 152 w 152"/>
                <a:gd name="T33" fmla="*/ 191 h 1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2" h="191">
                  <a:moveTo>
                    <a:pt x="82" y="190"/>
                  </a:moveTo>
                  <a:lnTo>
                    <a:pt x="45" y="185"/>
                  </a:lnTo>
                  <a:lnTo>
                    <a:pt x="55" y="37"/>
                  </a:lnTo>
                  <a:lnTo>
                    <a:pt x="0" y="34"/>
                  </a:lnTo>
                  <a:lnTo>
                    <a:pt x="2" y="0"/>
                  </a:lnTo>
                  <a:lnTo>
                    <a:pt x="151" y="12"/>
                  </a:lnTo>
                  <a:lnTo>
                    <a:pt x="148" y="44"/>
                  </a:lnTo>
                  <a:lnTo>
                    <a:pt x="93" y="39"/>
                  </a:lnTo>
                  <a:lnTo>
                    <a:pt x="82" y="190"/>
                  </a:lnTo>
                </a:path>
              </a:pathLst>
            </a:custGeom>
            <a:solidFill>
              <a:srgbClr val="00009E"/>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79" name="Freeform 316"/>
            <p:cNvSpPr>
              <a:spLocks/>
            </p:cNvSpPr>
            <p:nvPr/>
          </p:nvSpPr>
          <p:spPr bwMode="auto">
            <a:xfrm>
              <a:off x="3103" y="1346"/>
              <a:ext cx="176" cy="211"/>
            </a:xfrm>
            <a:custGeom>
              <a:avLst/>
              <a:gdLst>
                <a:gd name="T0" fmla="*/ 110 w 176"/>
                <a:gd name="T1" fmla="*/ 78 h 211"/>
                <a:gd name="T2" fmla="*/ 136 w 176"/>
                <a:gd name="T3" fmla="*/ 46 h 211"/>
                <a:gd name="T4" fmla="*/ 136 w 176"/>
                <a:gd name="T5" fmla="*/ 46 h 211"/>
                <a:gd name="T6" fmla="*/ 128 w 176"/>
                <a:gd name="T7" fmla="*/ 122 h 211"/>
                <a:gd name="T8" fmla="*/ 85 w 176"/>
                <a:gd name="T9" fmla="*/ 103 h 211"/>
                <a:gd name="T10" fmla="*/ 110 w 176"/>
                <a:gd name="T11" fmla="*/ 78 h 211"/>
                <a:gd name="T12" fmla="*/ 82 w 176"/>
                <a:gd name="T13" fmla="*/ 54 h 211"/>
                <a:gd name="T14" fmla="*/ 0 w 176"/>
                <a:gd name="T15" fmla="*/ 140 h 211"/>
                <a:gd name="T16" fmla="*/ 37 w 176"/>
                <a:gd name="T17" fmla="*/ 158 h 211"/>
                <a:gd name="T18" fmla="*/ 64 w 176"/>
                <a:gd name="T19" fmla="*/ 128 h 211"/>
                <a:gd name="T20" fmla="*/ 124 w 176"/>
                <a:gd name="T21" fmla="*/ 156 h 211"/>
                <a:gd name="T22" fmla="*/ 119 w 176"/>
                <a:gd name="T23" fmla="*/ 193 h 211"/>
                <a:gd name="T24" fmla="*/ 158 w 176"/>
                <a:gd name="T25" fmla="*/ 210 h 211"/>
                <a:gd name="T26" fmla="*/ 175 w 176"/>
                <a:gd name="T27" fmla="*/ 18 h 211"/>
                <a:gd name="T28" fmla="*/ 133 w 176"/>
                <a:gd name="T29" fmla="*/ 0 h 211"/>
                <a:gd name="T30" fmla="*/ 82 w 176"/>
                <a:gd name="T31" fmla="*/ 54 h 211"/>
                <a:gd name="T32" fmla="*/ 110 w 176"/>
                <a:gd name="T33" fmla="*/ 78 h 211"/>
                <a:gd name="T34" fmla="*/ 110 w 176"/>
                <a:gd name="T35" fmla="*/ 78 h 2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6"/>
                <a:gd name="T55" fmla="*/ 0 h 211"/>
                <a:gd name="T56" fmla="*/ 176 w 176"/>
                <a:gd name="T57" fmla="*/ 211 h 2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6" h="211">
                  <a:moveTo>
                    <a:pt x="110" y="78"/>
                  </a:moveTo>
                  <a:lnTo>
                    <a:pt x="136" y="46"/>
                  </a:lnTo>
                  <a:lnTo>
                    <a:pt x="128" y="122"/>
                  </a:lnTo>
                  <a:lnTo>
                    <a:pt x="85" y="103"/>
                  </a:lnTo>
                  <a:lnTo>
                    <a:pt x="110" y="78"/>
                  </a:lnTo>
                  <a:lnTo>
                    <a:pt x="82" y="54"/>
                  </a:lnTo>
                  <a:lnTo>
                    <a:pt x="0" y="140"/>
                  </a:lnTo>
                  <a:lnTo>
                    <a:pt x="37" y="158"/>
                  </a:lnTo>
                  <a:lnTo>
                    <a:pt x="64" y="128"/>
                  </a:lnTo>
                  <a:lnTo>
                    <a:pt x="124" y="156"/>
                  </a:lnTo>
                  <a:lnTo>
                    <a:pt x="119" y="193"/>
                  </a:lnTo>
                  <a:lnTo>
                    <a:pt x="158" y="210"/>
                  </a:lnTo>
                  <a:lnTo>
                    <a:pt x="175" y="18"/>
                  </a:lnTo>
                  <a:lnTo>
                    <a:pt x="133" y="0"/>
                  </a:lnTo>
                  <a:lnTo>
                    <a:pt x="82" y="54"/>
                  </a:lnTo>
                  <a:lnTo>
                    <a:pt x="110" y="78"/>
                  </a:lnTo>
                </a:path>
              </a:pathLst>
            </a:custGeom>
            <a:solidFill>
              <a:srgbClr val="00009E"/>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80" name="Freeform 317"/>
            <p:cNvSpPr>
              <a:spLocks/>
            </p:cNvSpPr>
            <p:nvPr/>
          </p:nvSpPr>
          <p:spPr bwMode="auto">
            <a:xfrm>
              <a:off x="3323" y="1423"/>
              <a:ext cx="191" cy="203"/>
            </a:xfrm>
            <a:custGeom>
              <a:avLst/>
              <a:gdLst>
                <a:gd name="T0" fmla="*/ 158 w 191"/>
                <a:gd name="T1" fmla="*/ 73 h 203"/>
                <a:gd name="T2" fmla="*/ 190 w 191"/>
                <a:gd name="T3" fmla="*/ 98 h 203"/>
                <a:gd name="T4" fmla="*/ 27 w 191"/>
                <a:gd name="T5" fmla="*/ 202 h 203"/>
                <a:gd name="T6" fmla="*/ 0 w 191"/>
                <a:gd name="T7" fmla="*/ 178 h 203"/>
                <a:gd name="T8" fmla="*/ 65 w 191"/>
                <a:gd name="T9" fmla="*/ 0 h 203"/>
                <a:gd name="T10" fmla="*/ 96 w 191"/>
                <a:gd name="T11" fmla="*/ 25 h 203"/>
                <a:gd name="T12" fmla="*/ 42 w 191"/>
                <a:gd name="T13" fmla="*/ 156 h 203"/>
                <a:gd name="T14" fmla="*/ 42 w 191"/>
                <a:gd name="T15" fmla="*/ 156 h 203"/>
                <a:gd name="T16" fmla="*/ 158 w 191"/>
                <a:gd name="T17" fmla="*/ 73 h 203"/>
                <a:gd name="T18" fmla="*/ 158 w 191"/>
                <a:gd name="T19" fmla="*/ 73 h 2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1"/>
                <a:gd name="T31" fmla="*/ 0 h 203"/>
                <a:gd name="T32" fmla="*/ 191 w 191"/>
                <a:gd name="T33" fmla="*/ 203 h 2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1" h="203">
                  <a:moveTo>
                    <a:pt x="158" y="73"/>
                  </a:moveTo>
                  <a:lnTo>
                    <a:pt x="190" y="98"/>
                  </a:lnTo>
                  <a:lnTo>
                    <a:pt x="27" y="202"/>
                  </a:lnTo>
                  <a:lnTo>
                    <a:pt x="0" y="178"/>
                  </a:lnTo>
                  <a:lnTo>
                    <a:pt x="65" y="0"/>
                  </a:lnTo>
                  <a:lnTo>
                    <a:pt x="96" y="25"/>
                  </a:lnTo>
                  <a:lnTo>
                    <a:pt x="42" y="156"/>
                  </a:lnTo>
                  <a:lnTo>
                    <a:pt x="158" y="73"/>
                  </a:lnTo>
                </a:path>
              </a:pathLst>
            </a:custGeom>
            <a:solidFill>
              <a:srgbClr val="00009E"/>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81" name="Freeform 318"/>
            <p:cNvSpPr>
              <a:spLocks/>
            </p:cNvSpPr>
            <p:nvPr/>
          </p:nvSpPr>
          <p:spPr bwMode="auto">
            <a:xfrm>
              <a:off x="3410" y="1617"/>
              <a:ext cx="211" cy="196"/>
            </a:xfrm>
            <a:custGeom>
              <a:avLst/>
              <a:gdLst>
                <a:gd name="T0" fmla="*/ 131 w 211"/>
                <a:gd name="T1" fmla="*/ 52 h 196"/>
                <a:gd name="T2" fmla="*/ 163 w 211"/>
                <a:gd name="T3" fmla="*/ 41 h 196"/>
                <a:gd name="T4" fmla="*/ 163 w 211"/>
                <a:gd name="T5" fmla="*/ 41 h 196"/>
                <a:gd name="T6" fmla="*/ 119 w 211"/>
                <a:gd name="T7" fmla="*/ 102 h 196"/>
                <a:gd name="T8" fmla="*/ 92 w 211"/>
                <a:gd name="T9" fmla="*/ 66 h 196"/>
                <a:gd name="T10" fmla="*/ 131 w 211"/>
                <a:gd name="T11" fmla="*/ 52 h 196"/>
                <a:gd name="T12" fmla="*/ 117 w 211"/>
                <a:gd name="T13" fmla="*/ 20 h 196"/>
                <a:gd name="T14" fmla="*/ 0 w 211"/>
                <a:gd name="T15" fmla="*/ 56 h 196"/>
                <a:gd name="T16" fmla="*/ 23 w 211"/>
                <a:gd name="T17" fmla="*/ 87 h 196"/>
                <a:gd name="T18" fmla="*/ 62 w 211"/>
                <a:gd name="T19" fmla="*/ 75 h 196"/>
                <a:gd name="T20" fmla="*/ 101 w 211"/>
                <a:gd name="T21" fmla="*/ 130 h 196"/>
                <a:gd name="T22" fmla="*/ 80 w 211"/>
                <a:gd name="T23" fmla="*/ 161 h 196"/>
                <a:gd name="T24" fmla="*/ 103 w 211"/>
                <a:gd name="T25" fmla="*/ 195 h 196"/>
                <a:gd name="T26" fmla="*/ 210 w 211"/>
                <a:gd name="T27" fmla="*/ 35 h 196"/>
                <a:gd name="T28" fmla="*/ 184 w 211"/>
                <a:gd name="T29" fmla="*/ 0 h 196"/>
                <a:gd name="T30" fmla="*/ 117 w 211"/>
                <a:gd name="T31" fmla="*/ 20 h 196"/>
                <a:gd name="T32" fmla="*/ 131 w 211"/>
                <a:gd name="T33" fmla="*/ 52 h 196"/>
                <a:gd name="T34" fmla="*/ 131 w 211"/>
                <a:gd name="T35" fmla="*/ 52 h 1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1"/>
                <a:gd name="T55" fmla="*/ 0 h 196"/>
                <a:gd name="T56" fmla="*/ 211 w 211"/>
                <a:gd name="T57" fmla="*/ 196 h 1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1" h="196">
                  <a:moveTo>
                    <a:pt x="131" y="52"/>
                  </a:moveTo>
                  <a:lnTo>
                    <a:pt x="163" y="41"/>
                  </a:lnTo>
                  <a:lnTo>
                    <a:pt x="119" y="102"/>
                  </a:lnTo>
                  <a:lnTo>
                    <a:pt x="92" y="66"/>
                  </a:lnTo>
                  <a:lnTo>
                    <a:pt x="131" y="52"/>
                  </a:lnTo>
                  <a:lnTo>
                    <a:pt x="117" y="20"/>
                  </a:lnTo>
                  <a:lnTo>
                    <a:pt x="0" y="56"/>
                  </a:lnTo>
                  <a:lnTo>
                    <a:pt x="23" y="87"/>
                  </a:lnTo>
                  <a:lnTo>
                    <a:pt x="62" y="75"/>
                  </a:lnTo>
                  <a:lnTo>
                    <a:pt x="101" y="130"/>
                  </a:lnTo>
                  <a:lnTo>
                    <a:pt x="80" y="161"/>
                  </a:lnTo>
                  <a:lnTo>
                    <a:pt x="103" y="195"/>
                  </a:lnTo>
                  <a:lnTo>
                    <a:pt x="210" y="35"/>
                  </a:lnTo>
                  <a:lnTo>
                    <a:pt x="184" y="0"/>
                  </a:lnTo>
                  <a:lnTo>
                    <a:pt x="117" y="20"/>
                  </a:lnTo>
                  <a:lnTo>
                    <a:pt x="131" y="52"/>
                  </a:lnTo>
                </a:path>
              </a:pathLst>
            </a:custGeom>
            <a:solidFill>
              <a:srgbClr val="00009E"/>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82" name="Freeform 319"/>
            <p:cNvSpPr>
              <a:spLocks/>
            </p:cNvSpPr>
            <p:nvPr/>
          </p:nvSpPr>
          <p:spPr bwMode="auto">
            <a:xfrm>
              <a:off x="3522" y="1771"/>
              <a:ext cx="224" cy="204"/>
            </a:xfrm>
            <a:custGeom>
              <a:avLst/>
              <a:gdLst>
                <a:gd name="T0" fmla="*/ 210 w 224"/>
                <a:gd name="T1" fmla="*/ 104 h 204"/>
                <a:gd name="T2" fmla="*/ 223 w 224"/>
                <a:gd name="T3" fmla="*/ 136 h 204"/>
                <a:gd name="T4" fmla="*/ 54 w 224"/>
                <a:gd name="T5" fmla="*/ 203 h 204"/>
                <a:gd name="T6" fmla="*/ 42 w 224"/>
                <a:gd name="T7" fmla="*/ 167 h 204"/>
                <a:gd name="T8" fmla="*/ 135 w 224"/>
                <a:gd name="T9" fmla="*/ 52 h 204"/>
                <a:gd name="T10" fmla="*/ 135 w 224"/>
                <a:gd name="T11" fmla="*/ 50 h 204"/>
                <a:gd name="T12" fmla="*/ 13 w 224"/>
                <a:gd name="T13" fmla="*/ 98 h 204"/>
                <a:gd name="T14" fmla="*/ 0 w 224"/>
                <a:gd name="T15" fmla="*/ 64 h 204"/>
                <a:gd name="T16" fmla="*/ 170 w 224"/>
                <a:gd name="T17" fmla="*/ 0 h 204"/>
                <a:gd name="T18" fmla="*/ 185 w 224"/>
                <a:gd name="T19" fmla="*/ 37 h 204"/>
                <a:gd name="T20" fmla="*/ 93 w 224"/>
                <a:gd name="T21" fmla="*/ 149 h 204"/>
                <a:gd name="T22" fmla="*/ 93 w 224"/>
                <a:gd name="T23" fmla="*/ 149 h 204"/>
                <a:gd name="T24" fmla="*/ 210 w 224"/>
                <a:gd name="T25" fmla="*/ 104 h 204"/>
                <a:gd name="T26" fmla="*/ 210 w 224"/>
                <a:gd name="T27" fmla="*/ 104 h 2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4"/>
                <a:gd name="T43" fmla="*/ 0 h 204"/>
                <a:gd name="T44" fmla="*/ 224 w 224"/>
                <a:gd name="T45" fmla="*/ 204 h 2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4" h="204">
                  <a:moveTo>
                    <a:pt x="210" y="104"/>
                  </a:moveTo>
                  <a:lnTo>
                    <a:pt x="223" y="136"/>
                  </a:lnTo>
                  <a:lnTo>
                    <a:pt x="54" y="203"/>
                  </a:lnTo>
                  <a:lnTo>
                    <a:pt x="42" y="167"/>
                  </a:lnTo>
                  <a:lnTo>
                    <a:pt x="135" y="52"/>
                  </a:lnTo>
                  <a:lnTo>
                    <a:pt x="135" y="50"/>
                  </a:lnTo>
                  <a:lnTo>
                    <a:pt x="13" y="98"/>
                  </a:lnTo>
                  <a:lnTo>
                    <a:pt x="0" y="64"/>
                  </a:lnTo>
                  <a:lnTo>
                    <a:pt x="170" y="0"/>
                  </a:lnTo>
                  <a:lnTo>
                    <a:pt x="185" y="37"/>
                  </a:lnTo>
                  <a:lnTo>
                    <a:pt x="93" y="149"/>
                  </a:lnTo>
                  <a:lnTo>
                    <a:pt x="210" y="104"/>
                  </a:lnTo>
                </a:path>
              </a:pathLst>
            </a:custGeom>
            <a:solidFill>
              <a:srgbClr val="00009E"/>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83" name="Freeform 320"/>
            <p:cNvSpPr>
              <a:spLocks/>
            </p:cNvSpPr>
            <p:nvPr/>
          </p:nvSpPr>
          <p:spPr bwMode="auto">
            <a:xfrm>
              <a:off x="3589" y="1976"/>
              <a:ext cx="192" cy="151"/>
            </a:xfrm>
            <a:custGeom>
              <a:avLst/>
              <a:gdLst>
                <a:gd name="T0" fmla="*/ 3 w 192"/>
                <a:gd name="T1" fmla="*/ 114 h 151"/>
                <a:gd name="T2" fmla="*/ 0 w 192"/>
                <a:gd name="T3" fmla="*/ 76 h 151"/>
                <a:gd name="T4" fmla="*/ 149 w 192"/>
                <a:gd name="T5" fmla="*/ 59 h 151"/>
                <a:gd name="T6" fmla="*/ 140 w 192"/>
                <a:gd name="T7" fmla="*/ 4 h 151"/>
                <a:gd name="T8" fmla="*/ 174 w 192"/>
                <a:gd name="T9" fmla="*/ 0 h 151"/>
                <a:gd name="T10" fmla="*/ 191 w 192"/>
                <a:gd name="T11" fmla="*/ 145 h 151"/>
                <a:gd name="T12" fmla="*/ 159 w 192"/>
                <a:gd name="T13" fmla="*/ 150 h 151"/>
                <a:gd name="T14" fmla="*/ 152 w 192"/>
                <a:gd name="T15" fmla="*/ 97 h 151"/>
                <a:gd name="T16" fmla="*/ 3 w 192"/>
                <a:gd name="T17" fmla="*/ 114 h 151"/>
                <a:gd name="T18" fmla="*/ 3 w 192"/>
                <a:gd name="T19" fmla="*/ 114 h 1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2"/>
                <a:gd name="T31" fmla="*/ 0 h 151"/>
                <a:gd name="T32" fmla="*/ 192 w 192"/>
                <a:gd name="T33" fmla="*/ 151 h 1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2" h="151">
                  <a:moveTo>
                    <a:pt x="3" y="114"/>
                  </a:moveTo>
                  <a:lnTo>
                    <a:pt x="0" y="76"/>
                  </a:lnTo>
                  <a:lnTo>
                    <a:pt x="149" y="59"/>
                  </a:lnTo>
                  <a:lnTo>
                    <a:pt x="140" y="4"/>
                  </a:lnTo>
                  <a:lnTo>
                    <a:pt x="174" y="0"/>
                  </a:lnTo>
                  <a:lnTo>
                    <a:pt x="191" y="145"/>
                  </a:lnTo>
                  <a:lnTo>
                    <a:pt x="159" y="150"/>
                  </a:lnTo>
                  <a:lnTo>
                    <a:pt x="152" y="97"/>
                  </a:lnTo>
                  <a:lnTo>
                    <a:pt x="3" y="114"/>
                  </a:lnTo>
                </a:path>
              </a:pathLst>
            </a:custGeom>
            <a:solidFill>
              <a:srgbClr val="00009E"/>
            </a:solidFill>
            <a:ln w="9525" cap="rnd">
              <a:no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6584" name="Rectangle 321"/>
            <p:cNvSpPr>
              <a:spLocks noChangeArrowheads="1"/>
            </p:cNvSpPr>
            <p:nvPr/>
          </p:nvSpPr>
          <p:spPr bwMode="auto">
            <a:xfrm>
              <a:off x="1092" y="871"/>
              <a:ext cx="3576" cy="2579"/>
            </a:xfrm>
            <a:prstGeom prst="rect">
              <a:avLst/>
            </a:prstGeom>
            <a:noFill/>
            <a:ln w="9525">
              <a:noFill/>
              <a:miter lim="800000"/>
              <a:headEnd/>
              <a:tailEnd/>
            </a:ln>
          </p:spPr>
          <p:txBody>
            <a:bodyPr wrap="none" anchor="ctr"/>
            <a:lstStyle/>
            <a:p>
              <a:pPr fontAlgn="base">
                <a:spcBef>
                  <a:spcPct val="0"/>
                </a:spcBef>
                <a:spcAft>
                  <a:spcPct val="0"/>
                </a:spcAft>
              </a:pPr>
              <a:endParaRPr lang="en-US" sz="2400" b="1" dirty="0">
                <a:solidFill>
                  <a:srgbClr val="FFFFFF"/>
                </a:solidFill>
                <a:latin typeface="Arial" charset="0"/>
                <a:cs typeface="Arial" charset="0"/>
              </a:endParaRPr>
            </a:p>
          </p:txBody>
        </p:sp>
      </p:grpSp>
    </p:spTree>
    <p:extLst>
      <p:ext uri="{BB962C8B-B14F-4D97-AF65-F5344CB8AC3E}">
        <p14:creationId xmlns:p14="http://schemas.microsoft.com/office/powerpoint/2010/main" val="3616887103"/>
      </p:ext>
    </p:extLst>
  </p:cSld>
  <p:clrMapOvr>
    <a:masterClrMapping/>
  </p:clrMapOvr>
  <p:transition>
    <p:pull/>
    <p:sndAc>
      <p:endSnd/>
    </p:sndAc>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stretch>
            <a:fillRect/>
          </a:stretch>
        </p:blipFill>
        <p:spPr>
          <a:xfrm>
            <a:off x="1969197" y="1790452"/>
            <a:ext cx="3308784" cy="4375840"/>
          </a:xfrm>
          <a:prstGeom prst="rect">
            <a:avLst/>
          </a:prstGeom>
        </p:spPr>
      </p:pic>
      <p:sp>
        <p:nvSpPr>
          <p:cNvPr id="17" name="Rectangle 2"/>
          <p:cNvSpPr>
            <a:spLocks noChangeArrowheads="1"/>
          </p:cNvSpPr>
          <p:nvPr/>
        </p:nvSpPr>
        <p:spPr bwMode="auto">
          <a:xfrm>
            <a:off x="5486400" y="5131693"/>
            <a:ext cx="1121230" cy="535531"/>
          </a:xfrm>
          <a:prstGeom prst="rect">
            <a:avLst/>
          </a:prstGeom>
          <a:solidFill>
            <a:srgbClr val="FFFF00"/>
          </a:solidFill>
          <a:ln w="76200">
            <a:noFill/>
            <a:miter lim="800000"/>
            <a:headEnd/>
            <a:tailEnd/>
          </a:ln>
          <a:effectLst/>
        </p:spPr>
        <p:txBody>
          <a:bodyPr wrap="square">
            <a:spAutoFit/>
          </a:bodyPr>
          <a:lstStyle/>
          <a:p>
            <a:pPr algn="ctr" fontAlgn="base">
              <a:lnSpc>
                <a:spcPct val="120000"/>
              </a:lnSpc>
              <a:spcBef>
                <a:spcPct val="20000"/>
              </a:spcBef>
              <a:spcAft>
                <a:spcPct val="0"/>
              </a:spcAft>
              <a:buClr>
                <a:srgbClr val="FF3300"/>
              </a:buClr>
              <a:defRPr/>
            </a:pPr>
            <a:endParaRPr lang="en-US" sz="2400" b="1" dirty="0">
              <a:solidFill>
                <a:srgbClr val="000000"/>
              </a:solidFill>
              <a:latin typeface="Arial" charset="0"/>
              <a:cs typeface="Arial" charset="0"/>
            </a:endParaRPr>
          </a:p>
        </p:txBody>
      </p:sp>
      <p:sp>
        <p:nvSpPr>
          <p:cNvPr id="2" name="Rectangle 1"/>
          <p:cNvSpPr/>
          <p:nvPr/>
        </p:nvSpPr>
        <p:spPr>
          <a:xfrm>
            <a:off x="5410743" y="3147425"/>
            <a:ext cx="5381325" cy="3785652"/>
          </a:xfrm>
          <a:prstGeom prst="rect">
            <a:avLst/>
          </a:prstGeom>
        </p:spPr>
        <p:txBody>
          <a:bodyPr wrap="square">
            <a:spAutoFit/>
          </a:bodyPr>
          <a:lstStyle/>
          <a:p>
            <a:pPr fontAlgn="base">
              <a:spcBef>
                <a:spcPct val="0"/>
              </a:spcBef>
              <a:spcAft>
                <a:spcPct val="0"/>
              </a:spcAft>
            </a:pPr>
            <a:r>
              <a:rPr lang="en-US" sz="2400" b="1" dirty="0">
                <a:solidFill>
                  <a:srgbClr val="000000"/>
                </a:solidFill>
                <a:latin typeface="Arial" charset="0"/>
                <a:cs typeface="Arial" charset="0"/>
              </a:rPr>
              <a:t>Who is COL Santa Anna’s commander / supervisor?</a:t>
            </a:r>
          </a:p>
          <a:p>
            <a:pPr fontAlgn="base">
              <a:spcBef>
                <a:spcPct val="0"/>
              </a:spcBef>
              <a:spcAft>
                <a:spcPct val="0"/>
              </a:spcAft>
            </a:pPr>
            <a:endParaRPr lang="en-US" sz="1200" b="1" dirty="0">
              <a:solidFill>
                <a:srgbClr val="000000"/>
              </a:solidFill>
              <a:latin typeface="Arial" charset="0"/>
              <a:cs typeface="Arial" charset="0"/>
            </a:endParaRPr>
          </a:p>
          <a:p>
            <a:pPr fontAlgn="base">
              <a:spcBef>
                <a:spcPct val="0"/>
              </a:spcBef>
              <a:spcAft>
                <a:spcPct val="0"/>
              </a:spcAft>
            </a:pPr>
            <a:r>
              <a:rPr lang="en-US" sz="2400" b="1" dirty="0">
                <a:solidFill>
                  <a:srgbClr val="000000"/>
                </a:solidFill>
                <a:latin typeface="Arial" charset="0"/>
                <a:cs typeface="Arial" charset="0"/>
              </a:rPr>
              <a:t>Who do we notify first and why?</a:t>
            </a:r>
          </a:p>
          <a:p>
            <a:pPr fontAlgn="base">
              <a:spcBef>
                <a:spcPct val="0"/>
              </a:spcBef>
              <a:spcAft>
                <a:spcPct val="0"/>
              </a:spcAft>
            </a:pPr>
            <a:endParaRPr lang="en-US" sz="1200" b="1" dirty="0">
              <a:solidFill>
                <a:srgbClr val="000000"/>
              </a:solidFill>
              <a:latin typeface="Arial" charset="0"/>
              <a:cs typeface="Arial" charset="0"/>
            </a:endParaRPr>
          </a:p>
          <a:p>
            <a:pPr fontAlgn="base">
              <a:spcBef>
                <a:spcPct val="0"/>
              </a:spcBef>
              <a:spcAft>
                <a:spcPct val="0"/>
              </a:spcAft>
            </a:pPr>
            <a:r>
              <a:rPr lang="en-US" sz="2400" b="1" dirty="0">
                <a:solidFill>
                  <a:srgbClr val="000000"/>
                </a:solidFill>
                <a:latin typeface="Arial" charset="0"/>
                <a:cs typeface="Arial" charset="0"/>
              </a:rPr>
              <a:t>Let’s notify COL Santa Anna…</a:t>
            </a:r>
          </a:p>
          <a:p>
            <a:pPr fontAlgn="base">
              <a:spcBef>
                <a:spcPct val="0"/>
              </a:spcBef>
              <a:spcAft>
                <a:spcPct val="0"/>
              </a:spcAft>
            </a:pPr>
            <a:endParaRPr lang="en-US" sz="1200" b="1" dirty="0">
              <a:solidFill>
                <a:srgbClr val="000000"/>
              </a:solidFill>
              <a:latin typeface="Arial" charset="0"/>
              <a:cs typeface="Arial" charset="0"/>
            </a:endParaRPr>
          </a:p>
          <a:p>
            <a:pPr fontAlgn="base">
              <a:spcBef>
                <a:spcPct val="0"/>
              </a:spcBef>
              <a:spcAft>
                <a:spcPct val="0"/>
              </a:spcAft>
            </a:pPr>
            <a:r>
              <a:rPr lang="en-US" sz="2400" b="1" dirty="0">
                <a:solidFill>
                  <a:srgbClr val="000000"/>
                </a:solidFill>
                <a:latin typeface="Arial" charset="0"/>
                <a:cs typeface="Arial" charset="0"/>
              </a:rPr>
              <a:t> PE#6</a:t>
            </a:r>
          </a:p>
          <a:p>
            <a:pPr fontAlgn="base">
              <a:spcBef>
                <a:spcPct val="0"/>
              </a:spcBef>
              <a:spcAft>
                <a:spcPct val="0"/>
              </a:spcAft>
            </a:pPr>
            <a:endParaRPr lang="en-US" sz="1200" b="1" dirty="0">
              <a:solidFill>
                <a:srgbClr val="000000"/>
              </a:solidFill>
              <a:latin typeface="Arial" charset="0"/>
              <a:cs typeface="Arial" charset="0"/>
            </a:endParaRPr>
          </a:p>
          <a:p>
            <a:pPr fontAlgn="base">
              <a:spcBef>
                <a:spcPct val="0"/>
              </a:spcBef>
              <a:spcAft>
                <a:spcPct val="0"/>
              </a:spcAft>
            </a:pPr>
            <a:r>
              <a:rPr lang="en-US" sz="2400" b="1" dirty="0">
                <a:solidFill>
                  <a:srgbClr val="000000"/>
                </a:solidFill>
                <a:latin typeface="Arial" charset="0"/>
                <a:cs typeface="Arial" charset="0"/>
              </a:rPr>
              <a:t>Get through the script!</a:t>
            </a:r>
          </a:p>
          <a:p>
            <a:pPr fontAlgn="base">
              <a:spcBef>
                <a:spcPct val="0"/>
              </a:spcBef>
              <a:spcAft>
                <a:spcPct val="0"/>
              </a:spcAft>
            </a:pPr>
            <a:endParaRPr lang="en-US" sz="2400" b="1" dirty="0">
              <a:solidFill>
                <a:srgbClr val="000000"/>
              </a:solidFill>
              <a:latin typeface="Arial" charset="0"/>
              <a:cs typeface="Arial" charset="0"/>
            </a:endParaRPr>
          </a:p>
          <a:p>
            <a:pPr algn="ctr" fontAlgn="base">
              <a:spcBef>
                <a:spcPct val="0"/>
              </a:spcBef>
              <a:spcAft>
                <a:spcPct val="0"/>
              </a:spcAft>
            </a:pPr>
            <a:endParaRPr lang="en-US" sz="1200" b="1" dirty="0">
              <a:solidFill>
                <a:srgbClr val="000000"/>
              </a:solidFill>
              <a:latin typeface="Arial" charset="0"/>
              <a:cs typeface="Arial" charset="0"/>
            </a:endParaRPr>
          </a:p>
          <a:p>
            <a:pPr algn="ctr" fontAlgn="base">
              <a:spcBef>
                <a:spcPct val="0"/>
              </a:spcBef>
              <a:spcAft>
                <a:spcPct val="0"/>
              </a:spcAft>
            </a:pPr>
            <a:endParaRPr lang="en-US" sz="1200" b="1" dirty="0">
              <a:solidFill>
                <a:srgbClr val="000000"/>
              </a:solidFill>
              <a:latin typeface="Arial" charset="0"/>
              <a:cs typeface="Arial" charset="0"/>
            </a:endParaRPr>
          </a:p>
        </p:txBody>
      </p:sp>
      <p:sp>
        <p:nvSpPr>
          <p:cNvPr id="67586" name="Footer Placeholder 3"/>
          <p:cNvSpPr>
            <a:spLocks noGrp="1"/>
          </p:cNvSpPr>
          <p:nvPr>
            <p:ph type="ftr" sz="quarter" idx="10"/>
          </p:nvPr>
        </p:nvSpPr>
        <p:spPr>
          <a:xfrm>
            <a:off x="7209906" y="6477000"/>
            <a:ext cx="4114800" cy="457200"/>
          </a:xfrm>
        </p:spPr>
        <p:txBody>
          <a:bodyPr/>
          <a:lstStyle/>
          <a:p>
            <a:pPr fontAlgn="base">
              <a:spcBef>
                <a:spcPct val="0"/>
              </a:spcBef>
              <a:spcAft>
                <a:spcPct val="0"/>
              </a:spcAft>
              <a:defRPr/>
            </a:pPr>
            <a:r>
              <a:rPr lang="en-US" b="1" dirty="0">
                <a:solidFill>
                  <a:srgbClr val="000000"/>
                </a:solidFill>
              </a:rPr>
              <a:t>U.S. Army Inspector General School </a:t>
            </a:r>
          </a:p>
        </p:txBody>
      </p:sp>
      <p:sp>
        <p:nvSpPr>
          <p:cNvPr id="58372" name="Rectangle 2"/>
          <p:cNvSpPr>
            <a:spLocks noGrp="1" noChangeArrowheads="1"/>
          </p:cNvSpPr>
          <p:nvPr>
            <p:ph type="title"/>
          </p:nvPr>
        </p:nvSpPr>
        <p:spPr>
          <a:xfrm>
            <a:off x="3206703" y="228600"/>
            <a:ext cx="5889172" cy="1143000"/>
          </a:xfrm>
        </p:spPr>
        <p:txBody>
          <a:bodyPr/>
          <a:lstStyle/>
          <a:p>
            <a:pPr eaLnBrk="1" hangingPunct="1"/>
            <a:r>
              <a:rPr lang="en-US" sz="4000" dirty="0">
                <a:solidFill>
                  <a:schemeClr val="tx1"/>
                </a:solidFill>
              </a:rPr>
              <a:t>ALAMO Case Study</a:t>
            </a:r>
            <a:br>
              <a:rPr lang="en-US" sz="4000" dirty="0">
                <a:solidFill>
                  <a:schemeClr val="tx1"/>
                </a:solidFill>
              </a:rPr>
            </a:br>
            <a:r>
              <a:rPr lang="en-US" sz="3400" dirty="0">
                <a:solidFill>
                  <a:schemeClr val="tx1"/>
                </a:solidFill>
              </a:rPr>
              <a:t>Step 3: Make Notifications</a:t>
            </a:r>
          </a:p>
        </p:txBody>
      </p:sp>
      <p:sp>
        <p:nvSpPr>
          <p:cNvPr id="58373" name="Line 7"/>
          <p:cNvSpPr>
            <a:spLocks noChangeShapeType="1"/>
          </p:cNvSpPr>
          <p:nvPr/>
        </p:nvSpPr>
        <p:spPr bwMode="auto">
          <a:xfrm flipV="1">
            <a:off x="4269700" y="2323243"/>
            <a:ext cx="1234218" cy="526265"/>
          </a:xfrm>
          <a:prstGeom prst="line">
            <a:avLst/>
          </a:prstGeom>
          <a:noFill/>
          <a:ln w="76200">
            <a:solidFill>
              <a:srgbClr val="990000"/>
            </a:solidFill>
            <a:prstDash val="sysDot"/>
            <a:round/>
            <a:headEnd/>
            <a:tailEnd/>
          </a:ln>
        </p:spPr>
        <p:txBody>
          <a:bodyPr wrap="none"/>
          <a:lstStyle/>
          <a:p>
            <a:pPr fontAlgn="base">
              <a:spcBef>
                <a:spcPct val="0"/>
              </a:spcBef>
              <a:spcAft>
                <a:spcPct val="0"/>
              </a:spcAft>
            </a:pPr>
            <a:endParaRPr lang="en-US" sz="2400" b="1" dirty="0">
              <a:solidFill>
                <a:srgbClr val="FFFFFF"/>
              </a:solidFill>
              <a:latin typeface="Arial" charset="0"/>
              <a:cs typeface="Arial" charset="0"/>
            </a:endParaRPr>
          </a:p>
        </p:txBody>
      </p:sp>
      <p:sp>
        <p:nvSpPr>
          <p:cNvPr id="58374" name="Line 8"/>
          <p:cNvSpPr>
            <a:spLocks noChangeShapeType="1"/>
          </p:cNvSpPr>
          <p:nvPr/>
        </p:nvSpPr>
        <p:spPr bwMode="auto">
          <a:xfrm flipV="1">
            <a:off x="4269700" y="3026439"/>
            <a:ext cx="1329658" cy="161381"/>
          </a:xfrm>
          <a:prstGeom prst="line">
            <a:avLst/>
          </a:prstGeom>
          <a:noFill/>
          <a:ln w="76200">
            <a:solidFill>
              <a:srgbClr val="990000"/>
            </a:solidFill>
            <a:prstDash val="sysDot"/>
            <a:round/>
            <a:headEnd/>
            <a:tailEnd/>
          </a:ln>
        </p:spPr>
        <p:txBody>
          <a:bodyPr wrap="none"/>
          <a:lstStyle/>
          <a:p>
            <a:pPr fontAlgn="base">
              <a:spcBef>
                <a:spcPct val="0"/>
              </a:spcBef>
              <a:spcAft>
                <a:spcPct val="0"/>
              </a:spcAft>
            </a:pPr>
            <a:endParaRPr lang="en-US" sz="2400" b="1" dirty="0">
              <a:solidFill>
                <a:srgbClr val="FFFFFF"/>
              </a:solidFill>
              <a:latin typeface="Arial" charset="0"/>
              <a:cs typeface="Arial" charset="0"/>
            </a:endParaRPr>
          </a:p>
        </p:txBody>
      </p:sp>
      <p:sp>
        <p:nvSpPr>
          <p:cNvPr id="58375" name="Rectangle 9"/>
          <p:cNvSpPr>
            <a:spLocks noChangeArrowheads="1"/>
          </p:cNvSpPr>
          <p:nvPr/>
        </p:nvSpPr>
        <p:spPr bwMode="auto">
          <a:xfrm>
            <a:off x="2866340" y="2880970"/>
            <a:ext cx="1374100" cy="372759"/>
          </a:xfrm>
          <a:prstGeom prst="rect">
            <a:avLst/>
          </a:prstGeom>
          <a:noFill/>
          <a:ln w="76200">
            <a:solidFill>
              <a:srgbClr val="990000"/>
            </a:solidFill>
            <a:prstDash val="sysDot"/>
            <a:miter lim="800000"/>
            <a:headEnd/>
            <a:tailEnd/>
          </a:ln>
        </p:spPr>
        <p:txBody>
          <a:bodyPr wrap="none" anchor="ct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58376" name="Text Box 10"/>
          <p:cNvSpPr txBox="1">
            <a:spLocks noChangeArrowheads="1"/>
          </p:cNvSpPr>
          <p:nvPr/>
        </p:nvSpPr>
        <p:spPr bwMode="auto">
          <a:xfrm>
            <a:off x="5503919" y="2282849"/>
            <a:ext cx="3887825" cy="779985"/>
          </a:xfrm>
          <a:prstGeom prst="rect">
            <a:avLst/>
          </a:prstGeom>
          <a:solidFill>
            <a:srgbClr val="CCFFCC"/>
          </a:solidFill>
          <a:ln w="28575">
            <a:solidFill>
              <a:schemeClr val="tx1"/>
            </a:solidFill>
            <a:miter lim="800000"/>
            <a:headEnd/>
            <a:tailEnd/>
          </a:ln>
        </p:spPr>
        <p:txBody>
          <a:bodyPr wrap="square" lIns="101882" tIns="50941" rIns="101882" bIns="50941">
            <a:spAutoFit/>
          </a:bodyPr>
          <a:lstStyle/>
          <a:p>
            <a:pPr algn="ctr" defTabSz="1019175" eaLnBrk="0" fontAlgn="base" hangingPunct="0">
              <a:spcBef>
                <a:spcPct val="0"/>
              </a:spcBef>
              <a:spcAft>
                <a:spcPct val="0"/>
              </a:spcAft>
            </a:pPr>
            <a:r>
              <a:rPr lang="en-US" sz="2400" b="1" dirty="0">
                <a:solidFill>
                  <a:srgbClr val="000000"/>
                </a:solidFill>
                <a:latin typeface="Arial" charset="0"/>
                <a:cs typeface="Arial" charset="0"/>
              </a:rPr>
              <a:t>Step 3 Initiate Referrals </a:t>
            </a:r>
          </a:p>
          <a:p>
            <a:pPr algn="ctr" defTabSz="1019175" eaLnBrk="0" fontAlgn="base" hangingPunct="0">
              <a:spcBef>
                <a:spcPct val="0"/>
              </a:spcBef>
              <a:spcAft>
                <a:spcPct val="0"/>
              </a:spcAft>
            </a:pPr>
            <a:r>
              <a:rPr lang="en-US" sz="2000" b="1" dirty="0">
                <a:solidFill>
                  <a:srgbClr val="FF0000"/>
                </a:solidFill>
                <a:latin typeface="Arial" charset="0"/>
                <a:cs typeface="Arial" charset="0"/>
              </a:rPr>
              <a:t>Make Initial Notifications</a:t>
            </a:r>
          </a:p>
        </p:txBody>
      </p:sp>
      <p:pic>
        <p:nvPicPr>
          <p:cNvPr id="15" name="Picture 5" descr="Alamo.png"/>
          <p:cNvPicPr>
            <a:picLocks noChangeAspect="1"/>
          </p:cNvPicPr>
          <p:nvPr/>
        </p:nvPicPr>
        <p:blipFill>
          <a:blip r:embed="rId4" cstate="print"/>
          <a:srcRect/>
          <a:stretch>
            <a:fillRect/>
          </a:stretch>
        </p:blipFill>
        <p:spPr bwMode="auto">
          <a:xfrm>
            <a:off x="9069087" y="268995"/>
            <a:ext cx="1417638" cy="1062210"/>
          </a:xfrm>
          <a:prstGeom prst="rect">
            <a:avLst/>
          </a:prstGeom>
          <a:noFill/>
          <a:ln w="9525">
            <a:noFill/>
            <a:miter lim="800000"/>
            <a:headEnd/>
            <a:tailEnd/>
          </a:ln>
        </p:spPr>
      </p:pic>
      <p:pic>
        <p:nvPicPr>
          <p:cNvPr id="16" name="Picture 6" descr="vader.jpg"/>
          <p:cNvPicPr>
            <a:picLocks noChangeAspect="1"/>
          </p:cNvPicPr>
          <p:nvPr/>
        </p:nvPicPr>
        <p:blipFill>
          <a:blip r:embed="rId5" cstate="print"/>
          <a:srcRect/>
          <a:stretch>
            <a:fillRect/>
          </a:stretch>
        </p:blipFill>
        <p:spPr bwMode="auto">
          <a:xfrm>
            <a:off x="9496452" y="5139989"/>
            <a:ext cx="1033597" cy="1033597"/>
          </a:xfrm>
          <a:prstGeom prst="rect">
            <a:avLst/>
          </a:prstGeom>
          <a:noFill/>
          <a:ln w="9525">
            <a:noFill/>
            <a:miter lim="800000"/>
            <a:headEnd/>
            <a:tailEnd/>
          </a:ln>
        </p:spPr>
      </p:pic>
      <p:sp>
        <p:nvSpPr>
          <p:cNvPr id="14" name="Text Box 11"/>
          <p:cNvSpPr txBox="1">
            <a:spLocks noChangeArrowheads="1"/>
          </p:cNvSpPr>
          <p:nvPr/>
        </p:nvSpPr>
        <p:spPr bwMode="auto">
          <a:xfrm>
            <a:off x="1676401" y="6125655"/>
            <a:ext cx="8450037" cy="338554"/>
          </a:xfrm>
          <a:prstGeom prst="rect">
            <a:avLst/>
          </a:prstGeom>
          <a:noFill/>
          <a:ln w="12700">
            <a:noFill/>
            <a:miter lim="800000"/>
            <a:headEnd type="none" w="sm" len="sm"/>
            <a:tailEnd type="none" w="sm" len="sm"/>
          </a:ln>
        </p:spPr>
        <p:txBody>
          <a:bodyPr wrap="square">
            <a:spAutoFit/>
          </a:bodyPr>
          <a:lstStyle/>
          <a:p>
            <a:pPr fontAlgn="base">
              <a:spcBef>
                <a:spcPct val="0"/>
              </a:spcBef>
              <a:spcAft>
                <a:spcPct val="0"/>
              </a:spcAft>
            </a:pPr>
            <a:r>
              <a:rPr lang="en-US" sz="1600" b="1" dirty="0">
                <a:solidFill>
                  <a:srgbClr val="FF0000"/>
                </a:solidFill>
                <a:latin typeface="Arial" charset="0"/>
                <a:cs typeface="Arial" charset="0"/>
              </a:rPr>
              <a:t>AR 20-1, Paragraph 6-1d (3) and 7-1b(3); </a:t>
            </a: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Chapter 3 (II-3–20)</a:t>
            </a:r>
          </a:p>
        </p:txBody>
      </p:sp>
    </p:spTree>
    <p:extLst>
      <p:ext uri="{BB962C8B-B14F-4D97-AF65-F5344CB8AC3E}">
        <p14:creationId xmlns:p14="http://schemas.microsoft.com/office/powerpoint/2010/main" val="2323266929"/>
      </p:ext>
    </p:extLst>
  </p:cSld>
  <p:clrMapOvr>
    <a:masterClrMapping/>
  </p:clrMapOvr>
  <p:transition>
    <p:pull/>
    <p:sndAc>
      <p:endSnd/>
    </p:sndAc>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969197" y="1790452"/>
            <a:ext cx="3308784" cy="4375840"/>
          </a:xfrm>
          <a:prstGeom prst="rect">
            <a:avLst/>
          </a:prstGeom>
        </p:spPr>
      </p:pic>
      <p:sp>
        <p:nvSpPr>
          <p:cNvPr id="73730"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94213" name="Line 7"/>
          <p:cNvSpPr>
            <a:spLocks noChangeShapeType="1"/>
          </p:cNvSpPr>
          <p:nvPr/>
        </p:nvSpPr>
        <p:spPr bwMode="auto">
          <a:xfrm flipV="1">
            <a:off x="5046633" y="1905000"/>
            <a:ext cx="1043923" cy="1450485"/>
          </a:xfrm>
          <a:prstGeom prst="line">
            <a:avLst/>
          </a:prstGeom>
          <a:noFill/>
          <a:ln w="76200">
            <a:solidFill>
              <a:srgbClr val="990000"/>
            </a:solidFill>
            <a:prstDash val="sysDot"/>
            <a:round/>
            <a:headEnd/>
            <a:tailEnd/>
          </a:ln>
        </p:spPr>
        <p:txBody>
          <a:bodyPr wrap="none"/>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4214" name="Line 8"/>
          <p:cNvSpPr>
            <a:spLocks noChangeShapeType="1"/>
          </p:cNvSpPr>
          <p:nvPr/>
        </p:nvSpPr>
        <p:spPr bwMode="auto">
          <a:xfrm>
            <a:off x="5163974" y="4749278"/>
            <a:ext cx="926581" cy="432322"/>
          </a:xfrm>
          <a:prstGeom prst="line">
            <a:avLst/>
          </a:prstGeom>
          <a:noFill/>
          <a:ln w="76200">
            <a:solidFill>
              <a:srgbClr val="990000"/>
            </a:solidFill>
            <a:prstDash val="sysDot"/>
            <a:round/>
            <a:headEnd/>
            <a:tailEnd/>
          </a:ln>
        </p:spPr>
        <p:txBody>
          <a:bodyPr wrap="none"/>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4215" name="Rectangle 9"/>
          <p:cNvSpPr>
            <a:spLocks noChangeArrowheads="1"/>
          </p:cNvSpPr>
          <p:nvPr/>
        </p:nvSpPr>
        <p:spPr bwMode="auto">
          <a:xfrm>
            <a:off x="3960832" y="3391930"/>
            <a:ext cx="1125373" cy="1408671"/>
          </a:xfrm>
          <a:prstGeom prst="rect">
            <a:avLst/>
          </a:prstGeom>
          <a:noFill/>
          <a:ln w="76200">
            <a:solidFill>
              <a:srgbClr val="990000"/>
            </a:solidFill>
            <a:prstDash val="sysDot"/>
            <a:miter lim="800000"/>
            <a:headEnd/>
            <a:tailEnd/>
          </a:ln>
        </p:spPr>
        <p:txBody>
          <a:bodyPr wrap="none" anchor="ct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94217" name="Text Box 11"/>
          <p:cNvSpPr txBox="1">
            <a:spLocks noChangeArrowheads="1"/>
          </p:cNvSpPr>
          <p:nvPr/>
        </p:nvSpPr>
        <p:spPr bwMode="auto">
          <a:xfrm>
            <a:off x="5562600" y="5816026"/>
            <a:ext cx="4648200" cy="584775"/>
          </a:xfrm>
          <a:prstGeom prst="rect">
            <a:avLst/>
          </a:prstGeom>
          <a:noFill/>
          <a:ln w="12700">
            <a:noFill/>
            <a:miter lim="800000"/>
            <a:headEnd type="none" w="sm" len="sm"/>
            <a:tailEnd type="none" w="sm" len="sm"/>
          </a:ln>
        </p:spPr>
        <p:txBody>
          <a:bodyPr wrap="square">
            <a:spAutoFit/>
          </a:bodyPr>
          <a:lstStyle/>
          <a:p>
            <a:pPr fontAlgn="base">
              <a:spcBef>
                <a:spcPct val="0"/>
              </a:spcBef>
              <a:spcAft>
                <a:spcPct val="0"/>
              </a:spcAft>
            </a:pPr>
            <a:r>
              <a:rPr lang="en-US" sz="1600" b="1" dirty="0">
                <a:solidFill>
                  <a:srgbClr val="FF0000"/>
                </a:solidFill>
                <a:latin typeface="Arial" charset="0"/>
                <a:cs typeface="Arial" charset="0"/>
              </a:rPr>
              <a:t>AR 20-1, Paragraph 7-1b(4); </a:t>
            </a:r>
          </a:p>
          <a:p>
            <a:pPr fontAlgn="base">
              <a:spcBef>
                <a:spcPct val="0"/>
              </a:spcBef>
              <a:spcAft>
                <a:spcPct val="0"/>
              </a:spcAft>
            </a:pP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Chapter 4</a:t>
            </a:r>
          </a:p>
        </p:txBody>
      </p:sp>
      <p:sp>
        <p:nvSpPr>
          <p:cNvPr id="33" name="Rectangle 2"/>
          <p:cNvSpPr>
            <a:spLocks noGrp="1" noChangeArrowheads="1"/>
          </p:cNvSpPr>
          <p:nvPr>
            <p:ph type="title"/>
          </p:nvPr>
        </p:nvSpPr>
        <p:spPr>
          <a:xfrm>
            <a:off x="2471056" y="228600"/>
            <a:ext cx="7239000" cy="1143000"/>
          </a:xfrm>
        </p:spPr>
        <p:txBody>
          <a:bodyPr/>
          <a:lstStyle/>
          <a:p>
            <a:pPr eaLnBrk="1" hangingPunct="1"/>
            <a:r>
              <a:rPr lang="en-US" sz="4000" dirty="0"/>
              <a:t>Step Four:</a:t>
            </a:r>
            <a:br>
              <a:rPr lang="en-US" sz="4000" dirty="0"/>
            </a:br>
            <a:r>
              <a:rPr lang="en-US" sz="3400" dirty="0"/>
              <a:t>IG Fact Finding</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0556" y="1771382"/>
            <a:ext cx="2687053" cy="3410218"/>
          </a:xfrm>
          <a:prstGeom prst="rect">
            <a:avLst/>
          </a:prstGeom>
        </p:spPr>
      </p:pic>
    </p:spTree>
    <p:extLst>
      <p:ext uri="{BB962C8B-B14F-4D97-AF65-F5344CB8AC3E}">
        <p14:creationId xmlns:p14="http://schemas.microsoft.com/office/powerpoint/2010/main" val="1358983230"/>
      </p:ext>
    </p:extLst>
  </p:cSld>
  <p:clrMapOvr>
    <a:masterClrMapping/>
  </p:clrMapOvr>
  <p:transition>
    <p:pull/>
    <p:sndAc>
      <p:endSnd/>
    </p:sndAc>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9" descr="Wii.jpg"/>
          <p:cNvPicPr>
            <a:picLocks noChangeAspect="1"/>
          </p:cNvPicPr>
          <p:nvPr/>
        </p:nvPicPr>
        <p:blipFill>
          <a:blip r:embed="rId3" cstate="print"/>
          <a:srcRect/>
          <a:stretch>
            <a:fillRect/>
          </a:stretch>
        </p:blipFill>
        <p:spPr bwMode="auto">
          <a:xfrm>
            <a:off x="8075004" y="4560327"/>
            <a:ext cx="2316385" cy="1607287"/>
          </a:xfrm>
          <a:prstGeom prst="rect">
            <a:avLst/>
          </a:prstGeom>
          <a:noFill/>
          <a:ln w="9525">
            <a:noFill/>
            <a:miter lim="800000"/>
            <a:headEnd/>
            <a:tailEnd/>
          </a:ln>
        </p:spPr>
      </p:pic>
      <p:sp>
        <p:nvSpPr>
          <p:cNvPr id="27651" name="Rectangle 3"/>
          <p:cNvSpPr>
            <a:spLocks noGrp="1" noChangeArrowheads="1"/>
          </p:cNvSpPr>
          <p:nvPr>
            <p:ph type="body" idx="1"/>
          </p:nvPr>
        </p:nvSpPr>
        <p:spPr>
          <a:xfrm>
            <a:off x="1600200" y="1841956"/>
            <a:ext cx="9067800" cy="4275476"/>
          </a:xfrm>
        </p:spPr>
        <p:txBody>
          <a:bodyPr/>
          <a:lstStyle/>
          <a:p>
            <a:pPr eaLnBrk="1" hangingPunct="1">
              <a:defRPr/>
            </a:pPr>
            <a:r>
              <a:rPr lang="en-US" sz="2400" dirty="0"/>
              <a:t>An IG Investigation / Investigative Inquiry requires a </a:t>
            </a:r>
            <a:r>
              <a:rPr lang="en-US" sz="2400" i="1" u="sng" dirty="0"/>
              <a:t>written investigative plan</a:t>
            </a:r>
            <a:r>
              <a:rPr lang="en-US" sz="2400" dirty="0"/>
              <a:t> </a:t>
            </a:r>
            <a:r>
              <a:rPr lang="en-US" sz="2000" dirty="0"/>
              <a:t>(working document / pre-decisional)</a:t>
            </a:r>
          </a:p>
          <a:p>
            <a:pPr eaLnBrk="1" hangingPunct="1">
              <a:lnSpc>
                <a:spcPct val="70000"/>
              </a:lnSpc>
              <a:buFontTx/>
              <a:buNone/>
              <a:defRPr/>
            </a:pPr>
            <a:endParaRPr lang="en-US" sz="1200" dirty="0"/>
          </a:p>
          <a:p>
            <a:pPr>
              <a:lnSpc>
                <a:spcPct val="80000"/>
              </a:lnSpc>
              <a:spcBef>
                <a:spcPct val="0"/>
              </a:spcBef>
              <a:defRPr/>
            </a:pPr>
            <a:r>
              <a:rPr lang="en-US" sz="2400" dirty="0"/>
              <a:t>A written investigative plan must include 3 things:</a:t>
            </a:r>
          </a:p>
          <a:p>
            <a:pPr>
              <a:lnSpc>
                <a:spcPct val="80000"/>
              </a:lnSpc>
              <a:spcBef>
                <a:spcPct val="0"/>
              </a:spcBef>
              <a:buFontTx/>
              <a:buNone/>
              <a:defRPr/>
            </a:pPr>
            <a:endParaRPr lang="en-US" sz="1200" dirty="0">
              <a:effectLst>
                <a:outerShdw blurRad="38100" dist="38100" dir="2700000" algn="tl">
                  <a:srgbClr val="C0C0C0"/>
                </a:outerShdw>
              </a:effectLst>
            </a:endParaRPr>
          </a:p>
          <a:p>
            <a:pPr lvl="1">
              <a:spcBef>
                <a:spcPct val="0"/>
              </a:spcBef>
              <a:buFont typeface="Wingdings" pitchFamily="2" charset="2"/>
              <a:buChar char="ü"/>
              <a:defRPr/>
            </a:pPr>
            <a:r>
              <a:rPr lang="en-US" dirty="0">
                <a:solidFill>
                  <a:srgbClr val="FF0000"/>
                </a:solidFill>
                <a:latin typeface="Cooper Black" pitchFamily="18" charset="0"/>
              </a:rPr>
              <a:t> </a:t>
            </a:r>
            <a:r>
              <a:rPr lang="en-US" sz="3000" dirty="0">
                <a:solidFill>
                  <a:srgbClr val="FF0000"/>
                </a:solidFill>
                <a:latin typeface="Cooper Black" pitchFamily="18" charset="0"/>
              </a:rPr>
              <a:t>W</a:t>
            </a:r>
            <a:r>
              <a:rPr lang="en-US" sz="2000" dirty="0"/>
              <a:t>itness list including </a:t>
            </a:r>
            <a:r>
              <a:rPr lang="en-US" sz="2000" i="1" dirty="0"/>
              <a:t>complainant</a:t>
            </a:r>
            <a:r>
              <a:rPr lang="en-US" sz="2000" dirty="0"/>
              <a:t>, SMEs, and subject / suspect</a:t>
            </a:r>
          </a:p>
          <a:p>
            <a:pPr>
              <a:spcBef>
                <a:spcPct val="0"/>
              </a:spcBef>
              <a:buFontTx/>
              <a:buNone/>
              <a:defRPr/>
            </a:pPr>
            <a:endParaRPr lang="en-US" sz="2200" dirty="0"/>
          </a:p>
          <a:p>
            <a:pPr lvl="1">
              <a:spcBef>
                <a:spcPct val="0"/>
              </a:spcBef>
              <a:buFont typeface="Wingdings" pitchFamily="2" charset="2"/>
              <a:buChar char="ü"/>
              <a:defRPr/>
            </a:pPr>
            <a:r>
              <a:rPr lang="en-US" dirty="0">
                <a:solidFill>
                  <a:srgbClr val="FF0000"/>
                </a:solidFill>
                <a:latin typeface="Cooper Black" pitchFamily="18" charset="0"/>
              </a:rPr>
              <a:t>  </a:t>
            </a:r>
            <a:r>
              <a:rPr lang="en-US" sz="3000" dirty="0">
                <a:solidFill>
                  <a:srgbClr val="FF0000"/>
                </a:solidFill>
                <a:latin typeface="Cooper Black" pitchFamily="18" charset="0"/>
              </a:rPr>
              <a:t>I</a:t>
            </a:r>
            <a:r>
              <a:rPr lang="en-US" sz="2000" dirty="0"/>
              <a:t>tinerary / schedule: time, location, and sequence of Interviews </a:t>
            </a:r>
            <a:r>
              <a:rPr lang="en-US" sz="1800" dirty="0"/>
              <a:t>                                          </a:t>
            </a:r>
          </a:p>
          <a:p>
            <a:pPr marL="0" indent="0">
              <a:spcBef>
                <a:spcPct val="0"/>
              </a:spcBef>
              <a:buNone/>
              <a:defRPr/>
            </a:pPr>
            <a:r>
              <a:rPr lang="en-US" sz="2200" dirty="0"/>
              <a:t>     </a:t>
            </a:r>
            <a:endParaRPr lang="en-US" sz="1000" dirty="0"/>
          </a:p>
          <a:p>
            <a:pPr lvl="1">
              <a:spcBef>
                <a:spcPct val="0"/>
              </a:spcBef>
              <a:buFont typeface="Wingdings" pitchFamily="2" charset="2"/>
              <a:buChar char="ü"/>
              <a:defRPr/>
            </a:pPr>
            <a:r>
              <a:rPr lang="en-US" dirty="0">
                <a:solidFill>
                  <a:srgbClr val="FF0000"/>
                </a:solidFill>
                <a:latin typeface="Cooper Black" pitchFamily="18" charset="0"/>
              </a:rPr>
              <a:t>  </a:t>
            </a:r>
            <a:r>
              <a:rPr lang="en-US" sz="3000" dirty="0">
                <a:solidFill>
                  <a:srgbClr val="FF0000"/>
                </a:solidFill>
                <a:latin typeface="Cooper Black" pitchFamily="18" charset="0"/>
              </a:rPr>
              <a:t>I</a:t>
            </a:r>
            <a:r>
              <a:rPr lang="en-US" sz="2000" dirty="0"/>
              <a:t>nterrogatories / Interview Questions</a:t>
            </a:r>
            <a:endParaRPr lang="en-US" sz="2000" dirty="0">
              <a:solidFill>
                <a:srgbClr val="FF0000"/>
              </a:solidFill>
            </a:endParaRPr>
          </a:p>
          <a:p>
            <a:pPr marL="457200" lvl="1" indent="0">
              <a:spcBef>
                <a:spcPct val="0"/>
              </a:spcBef>
              <a:buNone/>
              <a:defRPr/>
            </a:pPr>
            <a:endParaRPr lang="en-US" sz="2000" dirty="0"/>
          </a:p>
        </p:txBody>
      </p:sp>
      <p:sp>
        <p:nvSpPr>
          <p:cNvPr id="67587"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99332" name="Rectangle 2"/>
          <p:cNvSpPr>
            <a:spLocks noGrp="1" noChangeArrowheads="1"/>
          </p:cNvSpPr>
          <p:nvPr>
            <p:ph type="title"/>
          </p:nvPr>
        </p:nvSpPr>
        <p:spPr>
          <a:xfrm>
            <a:off x="3102430" y="381000"/>
            <a:ext cx="5976256" cy="1143000"/>
          </a:xfrm>
        </p:spPr>
        <p:txBody>
          <a:bodyPr/>
          <a:lstStyle/>
          <a:p>
            <a:pPr eaLnBrk="1" hangingPunct="1"/>
            <a:r>
              <a:rPr lang="en-US" dirty="0">
                <a:solidFill>
                  <a:schemeClr val="tx1"/>
                </a:solidFill>
              </a:rPr>
              <a:t>     </a:t>
            </a:r>
            <a:r>
              <a:rPr lang="en-US" sz="4000" dirty="0">
                <a:solidFill>
                  <a:schemeClr val="tx1"/>
                </a:solidFill>
              </a:rPr>
              <a:t>Written Investigative Plan</a:t>
            </a:r>
            <a:br>
              <a:rPr lang="en-US" sz="4000" dirty="0">
                <a:solidFill>
                  <a:schemeClr val="tx1"/>
                </a:solidFill>
              </a:rPr>
            </a:br>
            <a:r>
              <a:rPr lang="en-US" sz="2400" i="1" dirty="0">
                <a:solidFill>
                  <a:schemeClr val="tx1"/>
                </a:solidFill>
              </a:rPr>
              <a:t>DEFINITION</a:t>
            </a:r>
          </a:p>
        </p:txBody>
      </p:sp>
      <p:grpSp>
        <p:nvGrpSpPr>
          <p:cNvPr id="99334" name="Group 11"/>
          <p:cNvGrpSpPr>
            <a:grpSpLocks/>
          </p:cNvGrpSpPr>
          <p:nvPr/>
        </p:nvGrpSpPr>
        <p:grpSpPr bwMode="auto">
          <a:xfrm>
            <a:off x="9436100" y="152400"/>
            <a:ext cx="1231900" cy="1219200"/>
            <a:chOff x="7467600" y="76200"/>
            <a:chExt cx="1231900" cy="1219200"/>
          </a:xfrm>
        </p:grpSpPr>
        <p:sp>
          <p:nvSpPr>
            <p:cNvPr id="13" name="AutoShape 5"/>
            <p:cNvSpPr>
              <a:spLocks noChangeArrowheads="1"/>
            </p:cNvSpPr>
            <p:nvPr/>
          </p:nvSpPr>
          <p:spPr bwMode="auto">
            <a:xfrm>
              <a:off x="7467600" y="76200"/>
              <a:ext cx="1231900"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endParaRPr lang="en-US" b="1" dirty="0">
                <a:solidFill>
                  <a:srgbClr val="000000"/>
                </a:solidFill>
              </a:endParaRPr>
            </a:p>
          </p:txBody>
        </p:sp>
        <p:sp>
          <p:nvSpPr>
            <p:cNvPr id="99337" name="Text Box 6"/>
            <p:cNvSpPr txBox="1">
              <a:spLocks noChangeArrowheads="1"/>
            </p:cNvSpPr>
            <p:nvPr/>
          </p:nvSpPr>
          <p:spPr bwMode="auto">
            <a:xfrm>
              <a:off x="7811173" y="505336"/>
              <a:ext cx="647027" cy="523220"/>
            </a:xfrm>
            <a:prstGeom prst="rect">
              <a:avLst/>
            </a:prstGeom>
            <a:noFill/>
            <a:ln w="12700">
              <a:noFill/>
              <a:miter lim="800000"/>
              <a:headEnd/>
              <a:tailEnd/>
            </a:ln>
          </p:spPr>
          <p:txBody>
            <a:bodyPr>
              <a:spAutoFit/>
            </a:bodyPr>
            <a:lstStyle/>
            <a:p>
              <a:pPr eaLnBrk="0" fontAlgn="base" hangingPunct="0">
                <a:spcBef>
                  <a:spcPct val="0"/>
                </a:spcBef>
                <a:spcAft>
                  <a:spcPct val="0"/>
                </a:spcAft>
              </a:pPr>
              <a:r>
                <a:rPr lang="en-US" sz="1400" b="1" i="1" dirty="0">
                  <a:solidFill>
                    <a:srgbClr val="000000"/>
                  </a:solidFill>
                  <a:latin typeface="Tempus Sans ITC" pitchFamily="82" charset="0"/>
                  <a:cs typeface="Arial" charset="0"/>
                </a:rPr>
                <a:t>ELO</a:t>
              </a:r>
            </a:p>
            <a:p>
              <a:pPr eaLnBrk="0" fontAlgn="base" hangingPunct="0">
                <a:spcBef>
                  <a:spcPct val="0"/>
                </a:spcBef>
                <a:spcAft>
                  <a:spcPct val="0"/>
                </a:spcAft>
              </a:pPr>
              <a:r>
                <a:rPr lang="en-US" sz="1400" b="1" i="1" dirty="0">
                  <a:solidFill>
                    <a:srgbClr val="000000"/>
                  </a:solidFill>
                  <a:latin typeface="Tempus Sans ITC" pitchFamily="82" charset="0"/>
                  <a:cs typeface="Arial" charset="0"/>
                </a:rPr>
                <a:t>  9</a:t>
              </a:r>
            </a:p>
          </p:txBody>
        </p:sp>
      </p:grpSp>
      <p:sp>
        <p:nvSpPr>
          <p:cNvPr id="99335" name="Rectangle 15"/>
          <p:cNvSpPr>
            <a:spLocks noChangeArrowheads="1"/>
          </p:cNvSpPr>
          <p:nvPr/>
        </p:nvSpPr>
        <p:spPr bwMode="auto">
          <a:xfrm>
            <a:off x="1676400" y="6117433"/>
            <a:ext cx="7924800" cy="338137"/>
          </a:xfrm>
          <a:prstGeom prst="rect">
            <a:avLst/>
          </a:prstGeom>
          <a:noFill/>
          <a:ln w="9525">
            <a:noFill/>
            <a:miter lim="800000"/>
            <a:headEnd/>
            <a:tailEnd/>
          </a:ln>
        </p:spPr>
        <p:txBody>
          <a:bodyPr>
            <a:spAutoFit/>
          </a:bodyPr>
          <a:lstStyle/>
          <a:p>
            <a:pPr fontAlgn="base">
              <a:spcBef>
                <a:spcPct val="0"/>
              </a:spcBef>
              <a:spcAft>
                <a:spcPct val="0"/>
              </a:spcAft>
            </a:pPr>
            <a:r>
              <a:rPr lang="en-US" sz="1600" b="1" dirty="0">
                <a:solidFill>
                  <a:srgbClr val="FF0000"/>
                </a:solidFill>
                <a:latin typeface="Arial" charset="0"/>
                <a:cs typeface="Arial" charset="0"/>
              </a:rPr>
              <a:t>AR 20-1, Paragraph 7-1b(4); </a:t>
            </a: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Section 4-2 (II-4-3)</a:t>
            </a:r>
          </a:p>
        </p:txBody>
      </p:sp>
    </p:spTree>
    <p:extLst>
      <p:ext uri="{BB962C8B-B14F-4D97-AF65-F5344CB8AC3E}">
        <p14:creationId xmlns:p14="http://schemas.microsoft.com/office/powerpoint/2010/main" val="1711510551"/>
      </p:ext>
    </p:extLst>
  </p:cSld>
  <p:clrMapOvr>
    <a:masterClrMapping/>
  </p:clrMapOvr>
  <p:transition>
    <p:checke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Footer Placeholder 1"/>
          <p:cNvSpPr>
            <a:spLocks noGrp="1"/>
          </p:cNvSpPr>
          <p:nvPr>
            <p:ph type="ftr" sz="quarter" idx="10"/>
          </p:nvPr>
        </p:nvSpPr>
        <p:spPr>
          <a:xfrm>
            <a:off x="7514707" y="6477002"/>
            <a:ext cx="3455709" cy="380999"/>
          </a:xfrm>
        </p:spPr>
        <p:txBody>
          <a:bodyPr/>
          <a:lstStyle/>
          <a:p>
            <a:pPr fontAlgn="base">
              <a:spcBef>
                <a:spcPct val="0"/>
              </a:spcBef>
              <a:spcAft>
                <a:spcPct val="0"/>
              </a:spcAft>
              <a:defRPr/>
            </a:pPr>
            <a:r>
              <a:rPr lang="en-US" b="1" dirty="0">
                <a:solidFill>
                  <a:srgbClr val="000000"/>
                </a:solidFill>
              </a:rPr>
              <a:t>U.S. Army Inspector General School </a:t>
            </a:r>
          </a:p>
        </p:txBody>
      </p:sp>
      <p:sp>
        <p:nvSpPr>
          <p:cNvPr id="149509" name="Text Box 5"/>
          <p:cNvSpPr txBox="1">
            <a:spLocks noChangeArrowheads="1"/>
          </p:cNvSpPr>
          <p:nvPr/>
        </p:nvSpPr>
        <p:spPr bwMode="auto">
          <a:xfrm>
            <a:off x="3559608" y="276225"/>
            <a:ext cx="5059397" cy="707886"/>
          </a:xfrm>
          <a:prstGeom prst="rect">
            <a:avLst/>
          </a:prstGeom>
          <a:noFill/>
          <a:ln w="12700">
            <a:noFill/>
            <a:miter lim="800000"/>
            <a:headEnd type="none" w="sm" len="sm"/>
            <a:tailEnd type="none" w="sm" len="sm"/>
          </a:ln>
          <a:effectLst/>
        </p:spPr>
        <p:txBody>
          <a:bodyPr wrap="none">
            <a:spAutoFit/>
          </a:bodyPr>
          <a:lstStyle/>
          <a:p>
            <a:pPr algn="ctr" fontAlgn="base">
              <a:spcBef>
                <a:spcPct val="0"/>
              </a:spcBef>
              <a:spcAft>
                <a:spcPct val="0"/>
              </a:spcAft>
              <a:defRPr/>
            </a:pPr>
            <a:r>
              <a:rPr lang="en-US" sz="4000" b="1" dirty="0">
                <a:solidFill>
                  <a:srgbClr val="000000"/>
                </a:solidFill>
                <a:latin typeface="Arial"/>
                <a:cs typeface="Arial" charset="0"/>
              </a:rPr>
              <a:t>Interview Questions</a:t>
            </a:r>
          </a:p>
        </p:txBody>
      </p:sp>
      <p:sp>
        <p:nvSpPr>
          <p:cNvPr id="102404" name="Text Box 6"/>
          <p:cNvSpPr txBox="1">
            <a:spLocks noChangeArrowheads="1"/>
          </p:cNvSpPr>
          <p:nvPr/>
        </p:nvSpPr>
        <p:spPr bwMode="auto">
          <a:xfrm>
            <a:off x="1762226" y="1917836"/>
            <a:ext cx="8429625" cy="1570038"/>
          </a:xfrm>
          <a:prstGeom prst="rect">
            <a:avLst/>
          </a:prstGeom>
          <a:noFill/>
          <a:ln w="12700">
            <a:noFill/>
            <a:miter lim="800000"/>
            <a:headEnd type="none" w="sm" len="sm"/>
            <a:tailEnd type="none" w="sm" len="sm"/>
          </a:ln>
        </p:spPr>
        <p:txBody>
          <a:bodyPr wrap="none">
            <a:spAutoFit/>
          </a:bodyPr>
          <a:lstStyle/>
          <a:p>
            <a:pPr fontAlgn="base">
              <a:spcBef>
                <a:spcPct val="0"/>
              </a:spcBef>
              <a:spcAft>
                <a:spcPct val="0"/>
              </a:spcAft>
              <a:buFontTx/>
              <a:buChar char="•"/>
            </a:pPr>
            <a:r>
              <a:rPr lang="en-US" sz="2400" b="1" dirty="0">
                <a:solidFill>
                  <a:srgbClr val="000000"/>
                </a:solidFill>
                <a:latin typeface="Arial" charset="0"/>
                <a:cs typeface="Arial" charset="0"/>
              </a:rPr>
              <a:t> </a:t>
            </a:r>
            <a:r>
              <a:rPr lang="en-US" sz="2800" b="1" dirty="0">
                <a:solidFill>
                  <a:srgbClr val="000000"/>
                </a:solidFill>
                <a:latin typeface="Arial" charset="0"/>
                <a:cs typeface="Arial" charset="0"/>
              </a:rPr>
              <a:t>What are the standards and elements of proof?</a:t>
            </a:r>
          </a:p>
          <a:p>
            <a:pPr fontAlgn="base">
              <a:spcBef>
                <a:spcPct val="0"/>
              </a:spcBef>
              <a:spcAft>
                <a:spcPct val="0"/>
              </a:spcAft>
            </a:pPr>
            <a:endParaRPr lang="en-US" sz="1200" b="1" dirty="0">
              <a:solidFill>
                <a:srgbClr val="000000"/>
              </a:solidFill>
              <a:latin typeface="Arial" charset="0"/>
              <a:cs typeface="Arial" charset="0"/>
            </a:endParaRPr>
          </a:p>
          <a:p>
            <a:pPr fontAlgn="base">
              <a:spcBef>
                <a:spcPct val="0"/>
              </a:spcBef>
              <a:spcAft>
                <a:spcPct val="0"/>
              </a:spcAft>
              <a:buFontTx/>
              <a:buChar char="•"/>
            </a:pPr>
            <a:r>
              <a:rPr lang="en-US" sz="2400" b="1" dirty="0">
                <a:solidFill>
                  <a:srgbClr val="000000"/>
                </a:solidFill>
                <a:latin typeface="Arial" charset="0"/>
                <a:cs typeface="Arial" charset="0"/>
              </a:rPr>
              <a:t> </a:t>
            </a:r>
            <a:r>
              <a:rPr lang="en-US" sz="2800" b="1" dirty="0">
                <a:solidFill>
                  <a:srgbClr val="000000"/>
                </a:solidFill>
                <a:latin typeface="Arial" charset="0"/>
                <a:cs typeface="Arial" charset="0"/>
              </a:rPr>
              <a:t>Determine the key facts necessary to </a:t>
            </a:r>
          </a:p>
          <a:p>
            <a:pPr fontAlgn="base">
              <a:spcBef>
                <a:spcPct val="0"/>
              </a:spcBef>
              <a:spcAft>
                <a:spcPct val="0"/>
              </a:spcAft>
            </a:pPr>
            <a:r>
              <a:rPr lang="en-US" sz="2800" b="1" dirty="0">
                <a:solidFill>
                  <a:srgbClr val="000000"/>
                </a:solidFill>
                <a:latin typeface="Arial" charset="0"/>
                <a:cs typeface="Arial" charset="0"/>
              </a:rPr>
              <a:t>	address the </a:t>
            </a:r>
            <a:r>
              <a:rPr lang="en-US" sz="2800" b="1" i="1" u="sng" dirty="0">
                <a:solidFill>
                  <a:srgbClr val="000000"/>
                </a:solidFill>
                <a:latin typeface="Arial" charset="0"/>
                <a:cs typeface="Arial" charset="0"/>
              </a:rPr>
              <a:t>elements of proof</a:t>
            </a:r>
            <a:r>
              <a:rPr lang="en-US" sz="2800" b="1" dirty="0">
                <a:solidFill>
                  <a:srgbClr val="000000"/>
                </a:solidFill>
                <a:latin typeface="Arial" charset="0"/>
                <a:cs typeface="Arial" charset="0"/>
              </a:rPr>
              <a:t>.</a:t>
            </a:r>
          </a:p>
        </p:txBody>
      </p:sp>
      <p:sp>
        <p:nvSpPr>
          <p:cNvPr id="149511" name="Text Box 7"/>
          <p:cNvSpPr txBox="1">
            <a:spLocks noChangeArrowheads="1"/>
          </p:cNvSpPr>
          <p:nvPr/>
        </p:nvSpPr>
        <p:spPr bwMode="auto">
          <a:xfrm>
            <a:off x="2231573" y="3396108"/>
            <a:ext cx="4056063" cy="3108325"/>
          </a:xfrm>
          <a:prstGeom prst="rect">
            <a:avLst/>
          </a:prstGeom>
          <a:noFill/>
          <a:ln w="12700">
            <a:noFill/>
            <a:miter lim="800000"/>
            <a:headEnd type="none" w="sm" len="sm"/>
            <a:tailEnd type="none" w="sm" len="sm"/>
          </a:ln>
          <a:effectLst/>
        </p:spPr>
        <p:txBody>
          <a:bodyPr wrap="none">
            <a:spAutoFit/>
          </a:bodyPr>
          <a:lstStyle/>
          <a:p>
            <a:pPr fontAlgn="base">
              <a:spcBef>
                <a:spcPct val="0"/>
              </a:spcBef>
              <a:spcAft>
                <a:spcPct val="0"/>
              </a:spcAft>
              <a:defRPr/>
            </a:pPr>
            <a:r>
              <a:rPr lang="en-US" sz="2800" b="1" dirty="0">
                <a:solidFill>
                  <a:srgbClr val="00B0F0"/>
                </a:solidFill>
                <a:latin typeface="Arial"/>
                <a:cs typeface="Arial" charset="0"/>
              </a:rPr>
              <a:t>W</a:t>
            </a:r>
            <a:r>
              <a:rPr lang="en-US" sz="2800" b="1" dirty="0">
                <a:solidFill>
                  <a:srgbClr val="000000"/>
                </a:solidFill>
                <a:latin typeface="Arial"/>
                <a:cs typeface="Arial" charset="0"/>
              </a:rPr>
              <a:t>ho</a:t>
            </a:r>
          </a:p>
          <a:p>
            <a:pPr fontAlgn="base">
              <a:spcBef>
                <a:spcPct val="0"/>
              </a:spcBef>
              <a:spcAft>
                <a:spcPct val="0"/>
              </a:spcAft>
              <a:defRPr/>
            </a:pPr>
            <a:r>
              <a:rPr lang="en-US" sz="2800" b="1" dirty="0">
                <a:solidFill>
                  <a:srgbClr val="00B0F0"/>
                </a:solidFill>
                <a:latin typeface="Arial"/>
                <a:cs typeface="Arial" charset="0"/>
              </a:rPr>
              <a:t>W</a:t>
            </a:r>
            <a:r>
              <a:rPr lang="en-US" sz="2800" b="1" dirty="0">
                <a:solidFill>
                  <a:srgbClr val="000000"/>
                </a:solidFill>
                <a:latin typeface="Arial"/>
                <a:cs typeface="Arial" charset="0"/>
              </a:rPr>
              <a:t>hat</a:t>
            </a:r>
          </a:p>
          <a:p>
            <a:pPr fontAlgn="base">
              <a:spcBef>
                <a:spcPct val="0"/>
              </a:spcBef>
              <a:spcAft>
                <a:spcPct val="0"/>
              </a:spcAft>
              <a:defRPr/>
            </a:pPr>
            <a:r>
              <a:rPr lang="en-US" sz="2800" b="1" dirty="0">
                <a:solidFill>
                  <a:srgbClr val="00B0F0"/>
                </a:solidFill>
                <a:latin typeface="Arial"/>
                <a:cs typeface="Arial" charset="0"/>
              </a:rPr>
              <a:t>W</a:t>
            </a:r>
            <a:r>
              <a:rPr lang="en-US" sz="2800" b="1" dirty="0">
                <a:solidFill>
                  <a:srgbClr val="000000"/>
                </a:solidFill>
                <a:latin typeface="Arial"/>
                <a:cs typeface="Arial" charset="0"/>
              </a:rPr>
              <a:t>hen</a:t>
            </a:r>
          </a:p>
          <a:p>
            <a:pPr fontAlgn="base">
              <a:spcBef>
                <a:spcPct val="0"/>
              </a:spcBef>
              <a:spcAft>
                <a:spcPct val="0"/>
              </a:spcAft>
              <a:defRPr/>
            </a:pPr>
            <a:r>
              <a:rPr lang="en-US" sz="2800" b="1" dirty="0">
                <a:solidFill>
                  <a:srgbClr val="00B0F0"/>
                </a:solidFill>
                <a:latin typeface="Arial"/>
                <a:cs typeface="Arial" charset="0"/>
              </a:rPr>
              <a:t>W</a:t>
            </a:r>
            <a:r>
              <a:rPr lang="en-US" sz="2800" b="1" dirty="0">
                <a:solidFill>
                  <a:srgbClr val="000000"/>
                </a:solidFill>
                <a:latin typeface="Arial"/>
                <a:cs typeface="Arial" charset="0"/>
              </a:rPr>
              <a:t>here</a:t>
            </a:r>
          </a:p>
          <a:p>
            <a:pPr fontAlgn="base">
              <a:spcBef>
                <a:spcPct val="0"/>
              </a:spcBef>
              <a:spcAft>
                <a:spcPct val="0"/>
              </a:spcAft>
              <a:defRPr/>
            </a:pPr>
            <a:r>
              <a:rPr lang="en-US" sz="2800" b="1" dirty="0">
                <a:solidFill>
                  <a:srgbClr val="00B0F0"/>
                </a:solidFill>
                <a:latin typeface="Arial"/>
                <a:cs typeface="Arial" charset="0"/>
              </a:rPr>
              <a:t>W</a:t>
            </a:r>
            <a:r>
              <a:rPr lang="en-US" sz="2800" b="1" dirty="0">
                <a:solidFill>
                  <a:srgbClr val="000000"/>
                </a:solidFill>
                <a:latin typeface="Arial"/>
                <a:cs typeface="Arial" charset="0"/>
              </a:rPr>
              <a:t>hy</a:t>
            </a:r>
          </a:p>
          <a:p>
            <a:pPr fontAlgn="base">
              <a:spcBef>
                <a:spcPct val="0"/>
              </a:spcBef>
              <a:spcAft>
                <a:spcPct val="0"/>
              </a:spcAft>
              <a:defRPr/>
            </a:pPr>
            <a:r>
              <a:rPr lang="en-US" sz="2800" b="1" dirty="0">
                <a:solidFill>
                  <a:srgbClr val="00B0F0"/>
                </a:solidFill>
                <a:latin typeface="Arial"/>
                <a:cs typeface="Arial" charset="0"/>
              </a:rPr>
              <a:t>H</a:t>
            </a:r>
            <a:r>
              <a:rPr lang="en-US" sz="2800" b="1" dirty="0">
                <a:solidFill>
                  <a:srgbClr val="000000"/>
                </a:solidFill>
                <a:latin typeface="Arial"/>
                <a:cs typeface="Arial" charset="0"/>
              </a:rPr>
              <a:t>ow</a:t>
            </a:r>
          </a:p>
          <a:p>
            <a:pPr fontAlgn="base">
              <a:spcBef>
                <a:spcPct val="0"/>
              </a:spcBef>
              <a:spcAft>
                <a:spcPct val="0"/>
              </a:spcAft>
              <a:defRPr/>
            </a:pPr>
            <a:r>
              <a:rPr lang="en-US" sz="2800" b="1" dirty="0">
                <a:solidFill>
                  <a:srgbClr val="00B0F0"/>
                </a:solidFill>
                <a:latin typeface="Arial"/>
                <a:cs typeface="Arial" charset="0"/>
              </a:rPr>
              <a:t>H</a:t>
            </a:r>
            <a:r>
              <a:rPr lang="en-US" sz="2800" b="1" dirty="0">
                <a:solidFill>
                  <a:srgbClr val="000000"/>
                </a:solidFill>
                <a:latin typeface="Arial"/>
                <a:cs typeface="Arial" charset="0"/>
              </a:rPr>
              <a:t>ow many / how much</a:t>
            </a:r>
          </a:p>
        </p:txBody>
      </p:sp>
      <p:grpSp>
        <p:nvGrpSpPr>
          <p:cNvPr id="2" name="Group 13"/>
          <p:cNvGrpSpPr>
            <a:grpSpLocks/>
          </p:cNvGrpSpPr>
          <p:nvPr/>
        </p:nvGrpSpPr>
        <p:grpSpPr bwMode="auto">
          <a:xfrm>
            <a:off x="3995056" y="3635593"/>
            <a:ext cx="2362200" cy="1828800"/>
            <a:chOff x="3168" y="2448"/>
            <a:chExt cx="1488" cy="1152"/>
          </a:xfrm>
        </p:grpSpPr>
        <p:sp>
          <p:nvSpPr>
            <p:cNvPr id="102414" name="WordArt 8"/>
            <p:cNvSpPr>
              <a:spLocks noChangeArrowheads="1" noChangeShapeType="1" noTextEdit="1"/>
            </p:cNvSpPr>
            <p:nvPr/>
          </p:nvSpPr>
          <p:spPr bwMode="auto">
            <a:xfrm>
              <a:off x="3168" y="2448"/>
              <a:ext cx="1008" cy="1152"/>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6000" b="1" kern="10" dirty="0">
                  <a:ln w="9525">
                    <a:noFill/>
                    <a:round/>
                    <a:headEnd type="none" w="sm" len="sm"/>
                    <a:tailEnd type="none" w="sm" len="sm"/>
                  </a:ln>
                  <a:solidFill>
                    <a:srgbClr val="A3D3E4"/>
                  </a:solidFill>
                  <a:effectLst>
                    <a:outerShdw dist="35921" dir="2700000" algn="ctr" rotWithShape="0">
                      <a:srgbClr val="C0C0C0">
                        <a:alpha val="79999"/>
                      </a:srgbClr>
                    </a:outerShdw>
                  </a:effectLst>
                  <a:latin typeface="Impact"/>
                  <a:cs typeface="Arial" charset="0"/>
                </a:rPr>
                <a:t>W</a:t>
              </a:r>
            </a:p>
          </p:txBody>
        </p:sp>
        <p:sp>
          <p:nvSpPr>
            <p:cNvPr id="102415" name="WordArt 9"/>
            <p:cNvSpPr>
              <a:spLocks noChangeArrowheads="1" noChangeShapeType="1" noTextEdit="1"/>
            </p:cNvSpPr>
            <p:nvPr/>
          </p:nvSpPr>
          <p:spPr bwMode="auto">
            <a:xfrm>
              <a:off x="4272" y="2448"/>
              <a:ext cx="384" cy="48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b="1" kern="10" dirty="0">
                  <a:ln w="9525">
                    <a:noFill/>
                    <a:round/>
                    <a:headEnd type="none" w="sm" len="sm"/>
                    <a:tailEnd type="none" w="sm" len="sm"/>
                  </a:ln>
                  <a:solidFill>
                    <a:srgbClr val="A3D3E4"/>
                  </a:solidFill>
                  <a:effectLst>
                    <a:outerShdw dist="35921" dir="2700000" algn="ctr" rotWithShape="0">
                      <a:srgbClr val="C0C0C0">
                        <a:alpha val="79999"/>
                      </a:srgbClr>
                    </a:outerShdw>
                  </a:effectLst>
                  <a:latin typeface="Impact"/>
                  <a:cs typeface="Arial" charset="0"/>
                </a:rPr>
                <a:t>5</a:t>
              </a:r>
            </a:p>
          </p:txBody>
        </p:sp>
      </p:grpSp>
      <p:grpSp>
        <p:nvGrpSpPr>
          <p:cNvPr id="3" name="Group 16"/>
          <p:cNvGrpSpPr>
            <a:grpSpLocks/>
          </p:cNvGrpSpPr>
          <p:nvPr/>
        </p:nvGrpSpPr>
        <p:grpSpPr bwMode="auto">
          <a:xfrm>
            <a:off x="6398078" y="4767707"/>
            <a:ext cx="1200150" cy="1143000"/>
            <a:chOff x="3744" y="3264"/>
            <a:chExt cx="756" cy="720"/>
          </a:xfrm>
        </p:grpSpPr>
        <p:sp>
          <p:nvSpPr>
            <p:cNvPr id="102412" name="WordArt 11"/>
            <p:cNvSpPr>
              <a:spLocks noChangeArrowheads="1" noChangeShapeType="1" noTextEdit="1"/>
            </p:cNvSpPr>
            <p:nvPr/>
          </p:nvSpPr>
          <p:spPr bwMode="auto">
            <a:xfrm>
              <a:off x="3744" y="3264"/>
              <a:ext cx="432" cy="72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b="1" kern="10" dirty="0">
                  <a:ln w="9525">
                    <a:noFill/>
                    <a:round/>
                    <a:headEnd type="none" w="sm" len="sm"/>
                    <a:tailEnd type="none" w="sm" len="sm"/>
                  </a:ln>
                  <a:solidFill>
                    <a:srgbClr val="A3D3E4"/>
                  </a:solidFill>
                  <a:effectLst>
                    <a:outerShdw dist="35921" dir="2700000" algn="ctr" rotWithShape="0">
                      <a:srgbClr val="C0C0C0">
                        <a:alpha val="79999"/>
                      </a:srgbClr>
                    </a:outerShdw>
                  </a:effectLst>
                  <a:latin typeface="Impact"/>
                  <a:cs typeface="Arial" charset="0"/>
                </a:rPr>
                <a:t>H</a:t>
              </a:r>
            </a:p>
          </p:txBody>
        </p:sp>
        <p:sp>
          <p:nvSpPr>
            <p:cNvPr id="102413" name="WordArt 12"/>
            <p:cNvSpPr>
              <a:spLocks noChangeArrowheads="1" noChangeShapeType="1" noTextEdit="1"/>
            </p:cNvSpPr>
            <p:nvPr/>
          </p:nvSpPr>
          <p:spPr bwMode="auto">
            <a:xfrm>
              <a:off x="4272" y="3264"/>
              <a:ext cx="228" cy="336"/>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200" b="1" kern="10" dirty="0">
                  <a:ln w="9525">
                    <a:noFill/>
                    <a:round/>
                    <a:headEnd type="none" w="sm" len="sm"/>
                    <a:tailEnd type="none" w="sm" len="sm"/>
                  </a:ln>
                  <a:solidFill>
                    <a:srgbClr val="A3D3E4"/>
                  </a:solidFill>
                  <a:effectLst>
                    <a:outerShdw dist="35921" dir="2700000" algn="ctr" rotWithShape="0">
                      <a:srgbClr val="C0C0C0">
                        <a:alpha val="79999"/>
                      </a:srgbClr>
                    </a:outerShdw>
                  </a:effectLst>
                  <a:latin typeface="Impact"/>
                  <a:cs typeface="Arial" charset="0"/>
                </a:rPr>
                <a:t>2</a:t>
              </a:r>
            </a:p>
          </p:txBody>
        </p:sp>
      </p:grpSp>
      <p:sp>
        <p:nvSpPr>
          <p:cNvPr id="14" name="Cloud 13"/>
          <p:cNvSpPr/>
          <p:nvPr/>
        </p:nvSpPr>
        <p:spPr bwMode="auto">
          <a:xfrm>
            <a:off x="7620000" y="3521521"/>
            <a:ext cx="2438400" cy="2389187"/>
          </a:xfrm>
          <a:prstGeom prst="cloud">
            <a:avLst/>
          </a:prstGeom>
          <a:solidFill>
            <a:schemeClr val="accent6">
              <a:lumMod val="60000"/>
              <a:lumOff val="40000"/>
            </a:schemeClr>
          </a:solidFill>
          <a:ln w="76200" cap="flat" cmpd="sng" algn="ctr">
            <a:noFill/>
            <a:prstDash val="solid"/>
            <a:round/>
            <a:headEnd type="none" w="med" len="med"/>
            <a:tailEnd type="none" w="med" len="med"/>
          </a:ln>
          <a:effectLst/>
        </p:spPr>
        <p:txBody>
          <a:bodyPr>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charset="0"/>
            </a:endParaRPr>
          </a:p>
          <a:p>
            <a:pPr algn="ctr" fontAlgn="base">
              <a:spcBef>
                <a:spcPct val="0"/>
              </a:spcBef>
              <a:spcAft>
                <a:spcPct val="0"/>
              </a:spcAft>
              <a:defRPr/>
            </a:pPr>
            <a:r>
              <a:rPr lang="en-US" sz="2400" b="1" dirty="0">
                <a:solidFill>
                  <a:srgbClr val="FFFFFF"/>
                </a:solidFill>
                <a:effectLst>
                  <a:outerShdw blurRad="38100" dist="38100" dir="2700000" algn="tl">
                    <a:srgbClr val="000000">
                      <a:alpha val="43137"/>
                    </a:srgbClr>
                  </a:outerShdw>
                </a:effectLst>
                <a:latin typeface="Arial" charset="0"/>
                <a:cs typeface="Arial" charset="0"/>
              </a:rPr>
              <a:t>WHAT IS A FACT?</a:t>
            </a:r>
          </a:p>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charset="0"/>
            </a:endParaRPr>
          </a:p>
        </p:txBody>
      </p:sp>
      <p:sp>
        <p:nvSpPr>
          <p:cNvPr id="15" name="Oval 14"/>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819414685"/>
      </p:ext>
    </p:extLst>
  </p:cSld>
  <p:clrMapOvr>
    <a:masterClrMapping/>
  </p:clrMapOvr>
  <p:transition>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95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1" grpId="0"/>
      <p:bldP spid="14" grpId="0" animBg="1"/>
      <p:bldP spid="15"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6" name="TextBox 5"/>
          <p:cNvSpPr txBox="1">
            <a:spLocks noChangeArrowheads="1"/>
          </p:cNvSpPr>
          <p:nvPr/>
        </p:nvSpPr>
        <p:spPr bwMode="auto">
          <a:xfrm>
            <a:off x="1762225" y="1916757"/>
            <a:ext cx="8915400" cy="2000548"/>
          </a:xfrm>
          <a:prstGeom prst="rect">
            <a:avLst/>
          </a:prstGeom>
          <a:noFill/>
          <a:ln w="9525">
            <a:noFill/>
            <a:miter lim="800000"/>
            <a:headEnd/>
            <a:tailEnd/>
          </a:ln>
        </p:spPr>
        <p:txBody>
          <a:bodyPr>
            <a:spAutoFit/>
          </a:bodyPr>
          <a:lstStyle/>
          <a:p>
            <a:pPr fontAlgn="base">
              <a:spcBef>
                <a:spcPct val="0"/>
              </a:spcBef>
              <a:spcAft>
                <a:spcPct val="0"/>
              </a:spcAft>
              <a:buFont typeface="Arial" charset="0"/>
              <a:buChar char="•"/>
            </a:pPr>
            <a:endParaRPr lang="en-US" sz="1200" b="1" dirty="0">
              <a:solidFill>
                <a:srgbClr val="000000"/>
              </a:solidFill>
              <a:latin typeface="Arial" charset="0"/>
              <a:cs typeface="Arial" charset="0"/>
            </a:endParaRPr>
          </a:p>
          <a:p>
            <a:pPr fontAlgn="base">
              <a:spcBef>
                <a:spcPct val="0"/>
              </a:spcBef>
              <a:spcAft>
                <a:spcPct val="0"/>
              </a:spcAft>
              <a:buFont typeface="Arial" charset="0"/>
              <a:buChar char="•"/>
            </a:pPr>
            <a:r>
              <a:rPr lang="en-US" sz="2400" b="1" dirty="0">
                <a:solidFill>
                  <a:srgbClr val="000000"/>
                </a:solidFill>
                <a:latin typeface="Arial" charset="0"/>
                <a:cs typeface="Arial" charset="0"/>
              </a:rPr>
              <a:t> Do you and Ms Smith have a romantic relationship?</a:t>
            </a:r>
            <a:endParaRPr lang="en-US" sz="1200" b="1" dirty="0">
              <a:solidFill>
                <a:srgbClr val="000000"/>
              </a:solidFill>
              <a:latin typeface="Arial" charset="0"/>
              <a:cs typeface="Arial" charset="0"/>
            </a:endParaRPr>
          </a:p>
          <a:p>
            <a:pPr fontAlgn="base">
              <a:spcBef>
                <a:spcPct val="0"/>
              </a:spcBef>
              <a:spcAft>
                <a:spcPct val="0"/>
              </a:spcAft>
              <a:buFont typeface="Arial" charset="0"/>
              <a:buChar char="•"/>
            </a:pPr>
            <a:endParaRPr lang="en-US" sz="800" b="1" dirty="0">
              <a:solidFill>
                <a:srgbClr val="000000"/>
              </a:solidFill>
              <a:latin typeface="Arial" charset="0"/>
              <a:cs typeface="Arial" charset="0"/>
            </a:endParaRPr>
          </a:p>
          <a:p>
            <a:pPr fontAlgn="base">
              <a:spcBef>
                <a:spcPct val="0"/>
              </a:spcBef>
              <a:spcAft>
                <a:spcPct val="0"/>
              </a:spcAft>
              <a:buFont typeface="Arial" charset="0"/>
              <a:buChar char="•"/>
            </a:pPr>
            <a:r>
              <a:rPr lang="en-US" sz="2400" b="1" dirty="0">
                <a:solidFill>
                  <a:srgbClr val="000000"/>
                </a:solidFill>
                <a:latin typeface="Arial" charset="0"/>
                <a:cs typeface="Arial" charset="0"/>
              </a:rPr>
              <a:t> Do others perceive your relationship with Ms Smith as </a:t>
            </a:r>
          </a:p>
          <a:p>
            <a:pPr fontAlgn="base">
              <a:spcBef>
                <a:spcPct val="0"/>
              </a:spcBef>
              <a:spcAft>
                <a:spcPct val="0"/>
              </a:spcAft>
            </a:pPr>
            <a:r>
              <a:rPr lang="en-US" sz="2400" b="1" dirty="0">
                <a:solidFill>
                  <a:srgbClr val="000000"/>
                </a:solidFill>
                <a:latin typeface="Arial" charset="0"/>
                <a:cs typeface="Arial" charset="0"/>
              </a:rPr>
              <a:t>  inappropriate?</a:t>
            </a:r>
          </a:p>
          <a:p>
            <a:pPr fontAlgn="base">
              <a:spcBef>
                <a:spcPct val="0"/>
              </a:spcBef>
              <a:spcAft>
                <a:spcPct val="0"/>
              </a:spcAft>
            </a:pPr>
            <a:endParaRPr lang="en-US" sz="800" b="1" dirty="0">
              <a:solidFill>
                <a:srgbClr val="000000"/>
              </a:solidFill>
              <a:latin typeface="Arial" charset="0"/>
              <a:cs typeface="Arial" charset="0"/>
            </a:endParaRPr>
          </a:p>
          <a:p>
            <a:pPr fontAlgn="base">
              <a:spcBef>
                <a:spcPct val="0"/>
              </a:spcBef>
              <a:spcAft>
                <a:spcPct val="0"/>
              </a:spcAft>
              <a:buFont typeface="Arial" charset="0"/>
              <a:buChar char="•"/>
            </a:pPr>
            <a:r>
              <a:rPr lang="en-US" sz="2400" b="1" dirty="0">
                <a:solidFill>
                  <a:srgbClr val="000000"/>
                </a:solidFill>
                <a:latin typeface="Arial" charset="0"/>
                <a:cs typeface="Arial" charset="0"/>
              </a:rPr>
              <a:t> Are you always performing your duties as required? </a:t>
            </a:r>
          </a:p>
        </p:txBody>
      </p:sp>
      <p:sp>
        <p:nvSpPr>
          <p:cNvPr id="103428" name="Rectangle 2"/>
          <p:cNvSpPr>
            <a:spLocks noChangeArrowheads="1"/>
          </p:cNvSpPr>
          <p:nvPr/>
        </p:nvSpPr>
        <p:spPr bwMode="auto">
          <a:xfrm>
            <a:off x="3363686" y="233362"/>
            <a:ext cx="5454650" cy="1138238"/>
          </a:xfrm>
          <a:prstGeom prst="rect">
            <a:avLst/>
          </a:prstGeom>
          <a:noFill/>
          <a:ln w="9525">
            <a:noFill/>
            <a:miter lim="800000"/>
            <a:headEnd/>
            <a:tailEnd/>
          </a:ln>
        </p:spPr>
        <p:txBody>
          <a:bodyPr wrap="none">
            <a:spAutoFit/>
          </a:bodyPr>
          <a:lstStyle/>
          <a:p>
            <a:pPr algn="ctr" fontAlgn="base">
              <a:spcBef>
                <a:spcPct val="0"/>
              </a:spcBef>
              <a:spcAft>
                <a:spcPct val="0"/>
              </a:spcAft>
            </a:pPr>
            <a:r>
              <a:rPr lang="en-US" sz="4400" b="1" dirty="0">
                <a:solidFill>
                  <a:srgbClr val="000000"/>
                </a:solidFill>
                <a:latin typeface="Arial" charset="0"/>
                <a:cs typeface="Arial" charset="0"/>
              </a:rPr>
              <a:t> Interview </a:t>
            </a:r>
            <a:r>
              <a:rPr lang="en-US" sz="4000" b="1" dirty="0">
                <a:solidFill>
                  <a:srgbClr val="000000"/>
                </a:solidFill>
                <a:latin typeface="Arial" charset="0"/>
                <a:cs typeface="Arial" charset="0"/>
              </a:rPr>
              <a:t>Questions</a:t>
            </a:r>
          </a:p>
          <a:p>
            <a:pPr algn="ctr" fontAlgn="base">
              <a:spcBef>
                <a:spcPct val="0"/>
              </a:spcBef>
              <a:spcAft>
                <a:spcPct val="0"/>
              </a:spcAft>
            </a:pPr>
            <a:r>
              <a:rPr lang="en-US" sz="2400" b="1" dirty="0">
                <a:solidFill>
                  <a:srgbClr val="000000"/>
                </a:solidFill>
                <a:latin typeface="Arial" charset="0"/>
                <a:cs typeface="Arial" charset="0"/>
              </a:rPr>
              <a:t>(cont'd)</a:t>
            </a:r>
          </a:p>
        </p:txBody>
      </p:sp>
      <p:sp>
        <p:nvSpPr>
          <p:cNvPr id="9" name="Rectangle 8"/>
          <p:cNvSpPr>
            <a:spLocks noChangeArrowheads="1"/>
          </p:cNvSpPr>
          <p:nvPr/>
        </p:nvSpPr>
        <p:spPr bwMode="auto">
          <a:xfrm>
            <a:off x="1762225" y="4243499"/>
            <a:ext cx="8915400" cy="2185214"/>
          </a:xfrm>
          <a:prstGeom prst="rect">
            <a:avLst/>
          </a:prstGeom>
          <a:noFill/>
          <a:ln w="9525">
            <a:noFill/>
            <a:miter lim="800000"/>
            <a:headEnd/>
            <a:tailEnd/>
          </a:ln>
        </p:spPr>
        <p:txBody>
          <a:bodyPr>
            <a:spAutoFit/>
          </a:bodyPr>
          <a:lstStyle/>
          <a:p>
            <a:pPr fontAlgn="base">
              <a:spcBef>
                <a:spcPct val="0"/>
              </a:spcBef>
              <a:spcAft>
                <a:spcPct val="0"/>
              </a:spcAft>
              <a:buFont typeface="Arial" charset="0"/>
              <a:buChar char="•"/>
            </a:pPr>
            <a:r>
              <a:rPr lang="en-US" sz="2400" b="1" dirty="0">
                <a:solidFill>
                  <a:srgbClr val="000000"/>
                </a:solidFill>
                <a:latin typeface="Arial" charset="0"/>
                <a:cs typeface="Arial" charset="0"/>
              </a:rPr>
              <a:t> Describe the nature of your relationship with Ms Smith.</a:t>
            </a:r>
          </a:p>
          <a:p>
            <a:pPr fontAlgn="base">
              <a:spcBef>
                <a:spcPct val="0"/>
              </a:spcBef>
              <a:spcAft>
                <a:spcPct val="0"/>
              </a:spcAft>
              <a:buFont typeface="Arial" charset="0"/>
              <a:buChar char="•"/>
            </a:pPr>
            <a:endParaRPr lang="en-US" sz="800" b="1" dirty="0">
              <a:solidFill>
                <a:srgbClr val="000000"/>
              </a:solidFill>
              <a:latin typeface="Arial" charset="0"/>
              <a:cs typeface="Arial" charset="0"/>
            </a:endParaRPr>
          </a:p>
          <a:p>
            <a:pPr fontAlgn="base">
              <a:spcBef>
                <a:spcPct val="0"/>
              </a:spcBef>
              <a:spcAft>
                <a:spcPct val="0"/>
              </a:spcAft>
              <a:buFont typeface="Arial" charset="0"/>
              <a:buChar char="•"/>
            </a:pPr>
            <a:r>
              <a:rPr lang="en-US" sz="2400" b="1" dirty="0">
                <a:solidFill>
                  <a:srgbClr val="000000"/>
                </a:solidFill>
                <a:latin typeface="Arial" charset="0"/>
                <a:cs typeface="Arial" charset="0"/>
              </a:rPr>
              <a:t> Describe when and where you must perform your duties</a:t>
            </a:r>
          </a:p>
          <a:p>
            <a:pPr fontAlgn="base">
              <a:spcBef>
                <a:spcPct val="0"/>
              </a:spcBef>
              <a:spcAft>
                <a:spcPct val="0"/>
              </a:spcAft>
            </a:pPr>
            <a:r>
              <a:rPr lang="en-US" sz="2400" b="1" dirty="0">
                <a:solidFill>
                  <a:srgbClr val="000000"/>
                </a:solidFill>
                <a:latin typeface="Arial" charset="0"/>
                <a:cs typeface="Arial" charset="0"/>
              </a:rPr>
              <a:t>  away from your office and / or after normal duty hours.</a:t>
            </a:r>
          </a:p>
          <a:p>
            <a:pPr fontAlgn="base">
              <a:spcBef>
                <a:spcPct val="0"/>
              </a:spcBef>
              <a:spcAft>
                <a:spcPct val="0"/>
              </a:spcAft>
              <a:buFont typeface="Arial" charset="0"/>
              <a:buChar char="•"/>
            </a:pPr>
            <a:endParaRPr lang="en-US" sz="800" b="1" dirty="0">
              <a:solidFill>
                <a:srgbClr val="000000"/>
              </a:solidFill>
              <a:latin typeface="Arial" charset="0"/>
              <a:cs typeface="Arial" charset="0"/>
            </a:endParaRPr>
          </a:p>
          <a:p>
            <a:pPr fontAlgn="base">
              <a:spcBef>
                <a:spcPct val="0"/>
              </a:spcBef>
              <a:spcAft>
                <a:spcPct val="0"/>
              </a:spcAft>
              <a:buFont typeface="Arial" charset="0"/>
              <a:buChar char="•"/>
            </a:pPr>
            <a:r>
              <a:rPr lang="en-US" sz="2400" b="1" dirty="0">
                <a:solidFill>
                  <a:srgbClr val="000000"/>
                </a:solidFill>
                <a:latin typeface="Arial" charset="0"/>
                <a:cs typeface="Arial" charset="0"/>
              </a:rPr>
              <a:t> What additional information can you provide that will </a:t>
            </a:r>
          </a:p>
          <a:p>
            <a:pPr fontAlgn="base">
              <a:spcBef>
                <a:spcPct val="0"/>
              </a:spcBef>
              <a:spcAft>
                <a:spcPct val="0"/>
              </a:spcAft>
            </a:pPr>
            <a:r>
              <a:rPr lang="en-US" sz="2400" b="1" dirty="0">
                <a:solidFill>
                  <a:srgbClr val="000000"/>
                </a:solidFill>
                <a:latin typeface="Arial" charset="0"/>
                <a:cs typeface="Arial" charset="0"/>
              </a:rPr>
              <a:t>  help the IG resolve this matter?</a:t>
            </a:r>
          </a:p>
        </p:txBody>
      </p:sp>
      <p:sp>
        <p:nvSpPr>
          <p:cNvPr id="10" name="TextBox 5"/>
          <p:cNvSpPr txBox="1">
            <a:spLocks noChangeArrowheads="1"/>
          </p:cNvSpPr>
          <p:nvPr/>
        </p:nvSpPr>
        <p:spPr bwMode="auto">
          <a:xfrm>
            <a:off x="4852509" y="1738694"/>
            <a:ext cx="2505075" cy="461963"/>
          </a:xfrm>
          <a:prstGeom prst="rect">
            <a:avLst/>
          </a:prstGeom>
          <a:noFill/>
          <a:ln w="9525">
            <a:noFill/>
            <a:miter lim="800000"/>
            <a:headEnd/>
            <a:tailEnd/>
          </a:ln>
        </p:spPr>
        <p:txBody>
          <a:bodyPr wrap="none">
            <a:spAutoFit/>
          </a:bodyPr>
          <a:lstStyle/>
          <a:p>
            <a:pPr fontAlgn="base">
              <a:spcBef>
                <a:spcPct val="0"/>
              </a:spcBef>
              <a:spcAft>
                <a:spcPct val="0"/>
              </a:spcAft>
            </a:pPr>
            <a:r>
              <a:rPr lang="en-US" sz="2400" b="1" u="sng" dirty="0">
                <a:solidFill>
                  <a:srgbClr val="FF0000"/>
                </a:solidFill>
                <a:latin typeface="Arial" charset="0"/>
                <a:cs typeface="Arial" charset="0"/>
              </a:rPr>
              <a:t>Weak interview</a:t>
            </a:r>
            <a:r>
              <a:rPr lang="en-US" sz="2400" b="1" dirty="0">
                <a:solidFill>
                  <a:srgbClr val="FF0000"/>
                </a:solidFill>
                <a:latin typeface="Arial" charset="0"/>
                <a:cs typeface="Arial" charset="0"/>
              </a:rPr>
              <a:t>:</a:t>
            </a:r>
          </a:p>
        </p:txBody>
      </p:sp>
      <p:sp>
        <p:nvSpPr>
          <p:cNvPr id="11" name="TextBox 5"/>
          <p:cNvSpPr txBox="1">
            <a:spLocks noChangeArrowheads="1"/>
          </p:cNvSpPr>
          <p:nvPr/>
        </p:nvSpPr>
        <p:spPr bwMode="auto">
          <a:xfrm>
            <a:off x="4604657" y="3881438"/>
            <a:ext cx="2987675" cy="461963"/>
          </a:xfrm>
          <a:prstGeom prst="rect">
            <a:avLst/>
          </a:prstGeom>
          <a:noFill/>
          <a:ln w="9525">
            <a:noFill/>
            <a:miter lim="800000"/>
            <a:headEnd/>
            <a:tailEnd/>
          </a:ln>
        </p:spPr>
        <p:txBody>
          <a:bodyPr wrap="none">
            <a:spAutoFit/>
          </a:bodyPr>
          <a:lstStyle/>
          <a:p>
            <a:pPr fontAlgn="base">
              <a:spcBef>
                <a:spcPct val="0"/>
              </a:spcBef>
              <a:spcAft>
                <a:spcPct val="0"/>
              </a:spcAft>
            </a:pPr>
            <a:r>
              <a:rPr lang="en-US" sz="2400" b="1" u="sng" dirty="0">
                <a:solidFill>
                  <a:srgbClr val="008000"/>
                </a:solidFill>
                <a:latin typeface="Arial" charset="0"/>
                <a:cs typeface="Arial" charset="0"/>
              </a:rPr>
              <a:t>Stronger interview</a:t>
            </a:r>
            <a:r>
              <a:rPr lang="en-US" sz="2400" b="1" dirty="0">
                <a:solidFill>
                  <a:srgbClr val="008000"/>
                </a:solidFill>
                <a:latin typeface="Arial" charset="0"/>
                <a:cs typeface="Arial" charset="0"/>
              </a:rPr>
              <a:t>:</a:t>
            </a:r>
          </a:p>
        </p:txBody>
      </p:sp>
      <p:sp>
        <p:nvSpPr>
          <p:cNvPr id="12" name="Oval 11"/>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1928581670"/>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9" grpId="0"/>
      <p:bldP spid="10" grpId="0"/>
      <p:bldP spid="10" grpId="1"/>
      <p:bldP spid="11"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panose="020B0604020202020204" pitchFamily="34" charset="0"/>
              </a:defRPr>
            </a:lvl1pPr>
            <a:lvl2pPr marL="742950" indent="-285750">
              <a:spcBef>
                <a:spcPct val="20000"/>
              </a:spcBef>
              <a:buChar char="–"/>
              <a:defRPr sz="2800" b="1">
                <a:solidFill>
                  <a:schemeClr val="tx1"/>
                </a:solidFill>
                <a:latin typeface="Arial" panose="020B0604020202020204" pitchFamily="34" charset="0"/>
              </a:defRPr>
            </a:lvl2pPr>
            <a:lvl3pPr marL="1143000" indent="-228600">
              <a:spcBef>
                <a:spcPct val="20000"/>
              </a:spcBef>
              <a:buChar char="•"/>
              <a:defRPr sz="2400" b="1">
                <a:solidFill>
                  <a:schemeClr val="tx1"/>
                </a:solidFill>
                <a:latin typeface="Arial" panose="020B0604020202020204" pitchFamily="34" charset="0"/>
              </a:defRPr>
            </a:lvl3pPr>
            <a:lvl4pPr marL="1600200" indent="-228600">
              <a:spcBef>
                <a:spcPct val="20000"/>
              </a:spcBef>
              <a:buChar char="–"/>
              <a:defRPr sz="2000" b="1">
                <a:solidFill>
                  <a:schemeClr val="tx1"/>
                </a:solidFill>
                <a:latin typeface="Arial" panose="020B0604020202020204" pitchFamily="34" charset="0"/>
              </a:defRPr>
            </a:lvl4pPr>
            <a:lvl5pPr marL="2057400" indent="-228600">
              <a:spcBef>
                <a:spcPct val="20000"/>
              </a:spcBef>
              <a:buChar char="»"/>
              <a:defRPr sz="2000" b="1">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b="1">
                <a:solidFill>
                  <a:schemeClr val="tx1"/>
                </a:solidFill>
                <a:latin typeface="Arial" panose="020B0604020202020204" pitchFamily="34" charset="0"/>
              </a:defRPr>
            </a:lvl9pPr>
          </a:lstStyle>
          <a:p>
            <a:pPr fontAlgn="base">
              <a:spcBef>
                <a:spcPct val="0"/>
              </a:spcBef>
              <a:spcAft>
                <a:spcPct val="0"/>
              </a:spcAft>
              <a:buNone/>
            </a:pPr>
            <a:r>
              <a:rPr lang="en-US" altLang="en-US" sz="1400">
                <a:solidFill>
                  <a:srgbClr val="000000"/>
                </a:solidFill>
              </a:rPr>
              <a:t>U.S. Army Inspector General School </a:t>
            </a:r>
            <a:endParaRPr lang="en-US" altLang="en-US" sz="1400" dirty="0">
              <a:solidFill>
                <a:srgbClr val="000000"/>
              </a:solidFill>
            </a:endParaRPr>
          </a:p>
        </p:txBody>
      </p:sp>
      <p:sp>
        <p:nvSpPr>
          <p:cNvPr id="7171" name="Rectangle 2"/>
          <p:cNvSpPr>
            <a:spLocks noGrp="1" noChangeArrowheads="1"/>
          </p:cNvSpPr>
          <p:nvPr>
            <p:ph type="title"/>
          </p:nvPr>
        </p:nvSpPr>
        <p:spPr>
          <a:xfrm>
            <a:off x="2619675" y="238225"/>
            <a:ext cx="7086600" cy="1143000"/>
          </a:xfrm>
        </p:spPr>
        <p:txBody>
          <a:bodyPr/>
          <a:lstStyle/>
          <a:p>
            <a:pPr eaLnBrk="1" hangingPunct="1"/>
            <a:r>
              <a:rPr lang="en-US" altLang="en-US" sz="4000" dirty="0"/>
              <a:t>Investigations Terminal Learning Objective</a:t>
            </a:r>
          </a:p>
        </p:txBody>
      </p:sp>
      <p:sp>
        <p:nvSpPr>
          <p:cNvPr id="4100" name="Rectangle 3"/>
          <p:cNvSpPr>
            <a:spLocks noGrp="1" noChangeArrowheads="1"/>
          </p:cNvSpPr>
          <p:nvPr>
            <p:ph type="body" idx="1"/>
          </p:nvPr>
        </p:nvSpPr>
        <p:spPr>
          <a:xfrm>
            <a:off x="1762225" y="1914625"/>
            <a:ext cx="8686800" cy="4495800"/>
          </a:xfrm>
        </p:spPr>
        <p:txBody>
          <a:bodyPr/>
          <a:lstStyle/>
          <a:p>
            <a:pPr>
              <a:defRPr/>
            </a:pPr>
            <a:r>
              <a:rPr lang="en-US" sz="2100" u="sng" dirty="0"/>
              <a:t>Action:</a:t>
            </a:r>
            <a:r>
              <a:rPr lang="en-US" sz="2100" dirty="0"/>
              <a:t>  Resolve allegations of impropriety.</a:t>
            </a:r>
          </a:p>
          <a:p>
            <a:pPr>
              <a:defRPr/>
            </a:pPr>
            <a:endParaRPr lang="en-US" sz="2100" dirty="0"/>
          </a:p>
          <a:p>
            <a:pPr>
              <a:defRPr/>
            </a:pPr>
            <a:r>
              <a:rPr lang="en-US" sz="2100" u="sng" dirty="0"/>
              <a:t>Conditions:</a:t>
            </a:r>
            <a:r>
              <a:rPr lang="en-US" sz="2100" dirty="0"/>
              <a:t>  Given Army Regulation 20-1, </a:t>
            </a:r>
            <a:r>
              <a:rPr lang="en-US" sz="2100" u="sng" dirty="0"/>
              <a:t>The Assistance and Investigations Guide</a:t>
            </a:r>
            <a:r>
              <a:rPr lang="en-US" sz="2100" dirty="0"/>
              <a:t>, Army Regulation 600-20, DoD </a:t>
            </a:r>
            <a:r>
              <a:rPr lang="en-US" sz="2100"/>
              <a:t>Directive 5500.7-R (JER), </a:t>
            </a:r>
            <a:r>
              <a:rPr lang="en-US" sz="2100" dirty="0"/>
              <a:t>handouts, virtual classroom instruction, and allegations of impropriety.</a:t>
            </a:r>
          </a:p>
          <a:p>
            <a:pPr>
              <a:defRPr/>
            </a:pPr>
            <a:endParaRPr lang="en-US" sz="2100" dirty="0"/>
          </a:p>
          <a:p>
            <a:pPr>
              <a:defRPr/>
            </a:pPr>
            <a:r>
              <a:rPr lang="en-US" sz="2100" u="sng" dirty="0"/>
              <a:t>Standard:</a:t>
            </a:r>
            <a:r>
              <a:rPr lang="en-US" sz="2100" dirty="0"/>
              <a:t>  Apply the seven-step Inspector General Action Process (IGAP) to resolve an allegation of impropriety, culminating in a Report of Investigation (ROI) that accurately substantiates or does not substantiate the allegation.                In addition, describe special situations with regard to   Inspector General Investigations.</a:t>
            </a:r>
          </a:p>
          <a:p>
            <a:pPr eaLnBrk="1" hangingPunct="1">
              <a:defRPr/>
            </a:pPr>
            <a:endParaRPr lang="en-US" altLang="en-US" sz="2100" dirty="0"/>
          </a:p>
        </p:txBody>
      </p:sp>
    </p:spTree>
    <p:extLst>
      <p:ext uri="{BB962C8B-B14F-4D97-AF65-F5344CB8AC3E}">
        <p14:creationId xmlns:p14="http://schemas.microsoft.com/office/powerpoint/2010/main" val="50275176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3363686" y="233362"/>
            <a:ext cx="5453062" cy="1138238"/>
          </a:xfrm>
          <a:prstGeom prst="rect">
            <a:avLst/>
          </a:prstGeom>
          <a:noFill/>
          <a:ln w="9525">
            <a:noFill/>
            <a:miter lim="800000"/>
            <a:headEnd/>
            <a:tailEnd/>
          </a:ln>
        </p:spPr>
        <p:txBody>
          <a:bodyPr wrap="none">
            <a:spAutoFit/>
          </a:bodyPr>
          <a:lstStyle/>
          <a:p>
            <a:pPr algn="ctr" fontAlgn="base">
              <a:spcBef>
                <a:spcPct val="0"/>
              </a:spcBef>
              <a:spcAft>
                <a:spcPct val="0"/>
              </a:spcAft>
            </a:pPr>
            <a:r>
              <a:rPr lang="en-US" sz="4400" b="1" dirty="0">
                <a:solidFill>
                  <a:srgbClr val="000000"/>
                </a:solidFill>
                <a:latin typeface="Arial" charset="0"/>
                <a:cs typeface="Arial" charset="0"/>
              </a:rPr>
              <a:t> Interview </a:t>
            </a:r>
            <a:r>
              <a:rPr lang="en-US" sz="4000" b="1" dirty="0">
                <a:solidFill>
                  <a:srgbClr val="000000"/>
                </a:solidFill>
                <a:latin typeface="Arial" charset="0"/>
                <a:cs typeface="Arial" charset="0"/>
              </a:rPr>
              <a:t>Questions</a:t>
            </a:r>
          </a:p>
          <a:p>
            <a:pPr algn="ctr" fontAlgn="base">
              <a:spcBef>
                <a:spcPct val="0"/>
              </a:spcBef>
              <a:spcAft>
                <a:spcPct val="0"/>
              </a:spcAft>
            </a:pPr>
            <a:r>
              <a:rPr lang="en-US" sz="2400" b="1" dirty="0">
                <a:solidFill>
                  <a:srgbClr val="000000"/>
                </a:solidFill>
                <a:latin typeface="Arial" charset="0"/>
                <a:cs typeface="Arial" charset="0"/>
              </a:rPr>
              <a:t>(cont'd)</a:t>
            </a:r>
          </a:p>
        </p:txBody>
      </p:sp>
      <p:sp>
        <p:nvSpPr>
          <p:cNvPr id="84994" name="Footer Placeholder 1"/>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104452" name="Rectangle 4"/>
          <p:cNvSpPr>
            <a:spLocks noChangeArrowheads="1"/>
          </p:cNvSpPr>
          <p:nvPr/>
        </p:nvSpPr>
        <p:spPr bwMode="auto">
          <a:xfrm>
            <a:off x="2438401" y="76200"/>
            <a:ext cx="8080375" cy="1143000"/>
          </a:xfrm>
          <a:prstGeom prst="rect">
            <a:avLst/>
          </a:prstGeom>
          <a:noFill/>
          <a:ln w="9525">
            <a:noFill/>
            <a:miter lim="800000"/>
            <a:headEnd/>
            <a:tailEnd/>
          </a:ln>
        </p:spPr>
        <p:txBody>
          <a:bodyPr lIns="92075" tIns="46038" rIns="92075" bIns="46038" anchor="ctr"/>
          <a:lstStyle/>
          <a:p>
            <a:pPr algn="ctr" fontAlgn="base">
              <a:spcBef>
                <a:spcPct val="0"/>
              </a:spcBef>
              <a:spcAft>
                <a:spcPct val="0"/>
              </a:spcAft>
            </a:pPr>
            <a:r>
              <a:rPr lang="en-US" sz="4400" b="1" dirty="0">
                <a:solidFill>
                  <a:srgbClr val="FF3300"/>
                </a:solidFill>
                <a:latin typeface="Arial" charset="0"/>
                <a:cs typeface="Arial" charset="0"/>
              </a:rPr>
              <a:t>	</a:t>
            </a:r>
          </a:p>
        </p:txBody>
      </p:sp>
      <p:grpSp>
        <p:nvGrpSpPr>
          <p:cNvPr id="104453" name="Group 53"/>
          <p:cNvGrpSpPr>
            <a:grpSpLocks/>
          </p:cNvGrpSpPr>
          <p:nvPr/>
        </p:nvGrpSpPr>
        <p:grpSpPr bwMode="auto">
          <a:xfrm>
            <a:off x="1600200" y="1371600"/>
            <a:ext cx="8991600" cy="3276600"/>
            <a:chOff x="152400" y="914400"/>
            <a:chExt cx="8991598" cy="3276600"/>
          </a:xfrm>
        </p:grpSpPr>
        <p:grpSp>
          <p:nvGrpSpPr>
            <p:cNvPr id="104463" name="Group 66"/>
            <p:cNvGrpSpPr>
              <a:grpSpLocks/>
            </p:cNvGrpSpPr>
            <p:nvPr/>
          </p:nvGrpSpPr>
          <p:grpSpPr bwMode="auto">
            <a:xfrm>
              <a:off x="152400" y="2286000"/>
              <a:ext cx="2133600" cy="1066800"/>
              <a:chOff x="144" y="2640"/>
              <a:chExt cx="1344" cy="672"/>
            </a:xfrm>
          </p:grpSpPr>
          <p:sp>
            <p:nvSpPr>
              <p:cNvPr id="150534" name="Line 6"/>
              <p:cNvSpPr>
                <a:spLocks noChangeShapeType="1"/>
              </p:cNvSpPr>
              <p:nvPr/>
            </p:nvSpPr>
            <p:spPr bwMode="auto">
              <a:xfrm>
                <a:off x="144" y="3072"/>
                <a:ext cx="1104" cy="0"/>
              </a:xfrm>
              <a:prstGeom prst="line">
                <a:avLst/>
              </a:prstGeom>
              <a:noFill/>
              <a:ln w="57150">
                <a:solidFill>
                  <a:schemeClr val="tx1"/>
                </a:solidFill>
                <a:round/>
                <a:headEnd type="none" w="sm" len="sm"/>
                <a:tailEnd type="none" w="sm" len="sm"/>
              </a:ln>
              <a:effectLst/>
            </p:spPr>
            <p:txBody>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charset="0"/>
                </a:endParaRPr>
              </a:p>
            </p:txBody>
          </p:sp>
          <p:grpSp>
            <p:nvGrpSpPr>
              <p:cNvPr id="104507" name="Group 11"/>
              <p:cNvGrpSpPr>
                <a:grpSpLocks/>
              </p:cNvGrpSpPr>
              <p:nvPr/>
            </p:nvGrpSpPr>
            <p:grpSpPr bwMode="auto">
              <a:xfrm>
                <a:off x="1296" y="2832"/>
                <a:ext cx="192" cy="480"/>
                <a:chOff x="1488" y="2400"/>
                <a:chExt cx="192" cy="480"/>
              </a:xfrm>
            </p:grpSpPr>
            <p:sp>
              <p:nvSpPr>
                <p:cNvPr id="150535" name="Line 7"/>
                <p:cNvSpPr>
                  <a:spLocks noChangeShapeType="1"/>
                </p:cNvSpPr>
                <p:nvPr/>
              </p:nvSpPr>
              <p:spPr bwMode="auto">
                <a:xfrm flipV="1">
                  <a:off x="1488" y="2400"/>
                  <a:ext cx="192" cy="192"/>
                </a:xfrm>
                <a:prstGeom prst="line">
                  <a:avLst/>
                </a:prstGeom>
                <a:noFill/>
                <a:ln w="12700">
                  <a:solidFill>
                    <a:schemeClr val="tx1"/>
                  </a:solidFill>
                  <a:round/>
                  <a:headEnd type="none" w="sm" len="sm"/>
                  <a:tailEnd type="triangle" w="sm" len="sm"/>
                </a:ln>
                <a:effectLst/>
              </p:spPr>
              <p:txBody>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charset="0"/>
                  </a:endParaRPr>
                </a:p>
              </p:txBody>
            </p:sp>
            <p:sp>
              <p:nvSpPr>
                <p:cNvPr id="150536" name="Line 8"/>
                <p:cNvSpPr>
                  <a:spLocks noChangeShapeType="1"/>
                </p:cNvSpPr>
                <p:nvPr/>
              </p:nvSpPr>
              <p:spPr bwMode="auto">
                <a:xfrm>
                  <a:off x="1488" y="2688"/>
                  <a:ext cx="192" cy="192"/>
                </a:xfrm>
                <a:prstGeom prst="line">
                  <a:avLst/>
                </a:prstGeom>
                <a:noFill/>
                <a:ln w="12700">
                  <a:solidFill>
                    <a:schemeClr val="tx1"/>
                  </a:solidFill>
                  <a:round/>
                  <a:headEnd type="none" w="sm" len="sm"/>
                  <a:tailEnd type="triangle" w="sm" len="sm"/>
                </a:ln>
                <a:effectLst/>
              </p:spPr>
              <p:txBody>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charset="0"/>
                  </a:endParaRPr>
                </a:p>
              </p:txBody>
            </p:sp>
          </p:grpSp>
          <p:sp>
            <p:nvSpPr>
              <p:cNvPr id="104508" name="Text Box 57"/>
              <p:cNvSpPr txBox="1">
                <a:spLocks noChangeArrowheads="1"/>
              </p:cNvSpPr>
              <p:nvPr/>
            </p:nvSpPr>
            <p:spPr bwMode="auto">
              <a:xfrm>
                <a:off x="192" y="2640"/>
                <a:ext cx="1196" cy="407"/>
              </a:xfrm>
              <a:prstGeom prst="rect">
                <a:avLst/>
              </a:prstGeom>
              <a:noFill/>
              <a:ln w="12700">
                <a:noFill/>
                <a:miter lim="800000"/>
                <a:headEnd type="none" w="sm" len="sm"/>
                <a:tailEnd type="none" w="sm" len="sm"/>
              </a:ln>
            </p:spPr>
            <p:txBody>
              <a:bodyPr wrap="none">
                <a:spAutoFit/>
              </a:bodyPr>
              <a:lstStyle/>
              <a:p>
                <a:pPr fontAlgn="base">
                  <a:spcBef>
                    <a:spcPct val="0"/>
                  </a:spcBef>
                  <a:spcAft>
                    <a:spcPct val="0"/>
                  </a:spcAft>
                </a:pPr>
                <a:r>
                  <a:rPr lang="en-US" sz="1200" b="1" dirty="0">
                    <a:solidFill>
                      <a:srgbClr val="000000"/>
                    </a:solidFill>
                    <a:latin typeface="Arial Rounded MT Bold" pitchFamily="34" charset="0"/>
                    <a:cs typeface="Arial" charset="0"/>
                  </a:rPr>
                  <a:t>Describe the nature of </a:t>
                </a:r>
              </a:p>
              <a:p>
                <a:pPr fontAlgn="base">
                  <a:spcBef>
                    <a:spcPct val="0"/>
                  </a:spcBef>
                  <a:spcAft>
                    <a:spcPct val="0"/>
                  </a:spcAft>
                </a:pPr>
                <a:r>
                  <a:rPr lang="en-US" sz="1200" b="1" dirty="0">
                    <a:solidFill>
                      <a:srgbClr val="000000"/>
                    </a:solidFill>
                    <a:latin typeface="Arial Rounded MT Bold" pitchFamily="34" charset="0"/>
                    <a:cs typeface="Arial" charset="0"/>
                  </a:rPr>
                  <a:t>your relationship with </a:t>
                </a:r>
              </a:p>
              <a:p>
                <a:pPr fontAlgn="base">
                  <a:spcBef>
                    <a:spcPct val="0"/>
                  </a:spcBef>
                  <a:spcAft>
                    <a:spcPct val="0"/>
                  </a:spcAft>
                </a:pPr>
                <a:r>
                  <a:rPr lang="en-US" sz="1200" b="1" dirty="0">
                    <a:solidFill>
                      <a:srgbClr val="000000"/>
                    </a:solidFill>
                    <a:latin typeface="Arial Rounded MT Bold" pitchFamily="34" charset="0"/>
                    <a:cs typeface="Arial" charset="0"/>
                  </a:rPr>
                  <a:t>Ms. Smith.</a:t>
                </a:r>
              </a:p>
            </p:txBody>
          </p:sp>
        </p:grpSp>
        <p:grpSp>
          <p:nvGrpSpPr>
            <p:cNvPr id="104464" name="Group 163"/>
            <p:cNvGrpSpPr>
              <a:grpSpLocks/>
            </p:cNvGrpSpPr>
            <p:nvPr/>
          </p:nvGrpSpPr>
          <p:grpSpPr bwMode="auto">
            <a:xfrm>
              <a:off x="2286000" y="1900238"/>
              <a:ext cx="2286000" cy="1762120"/>
              <a:chOff x="2286000" y="3576642"/>
              <a:chExt cx="2286000" cy="1762124"/>
            </a:xfrm>
          </p:grpSpPr>
          <p:grpSp>
            <p:nvGrpSpPr>
              <p:cNvPr id="104497" name="Group 67"/>
              <p:cNvGrpSpPr>
                <a:grpSpLocks/>
              </p:cNvGrpSpPr>
              <p:nvPr/>
            </p:nvGrpSpPr>
            <p:grpSpPr bwMode="auto">
              <a:xfrm>
                <a:off x="2286000" y="3576642"/>
                <a:ext cx="2209800" cy="461963"/>
                <a:chOff x="1440" y="2349"/>
                <a:chExt cx="1392" cy="291"/>
              </a:xfrm>
            </p:grpSpPr>
            <p:grpSp>
              <p:nvGrpSpPr>
                <p:cNvPr id="104502" name="Group 26"/>
                <p:cNvGrpSpPr>
                  <a:grpSpLocks/>
                </p:cNvGrpSpPr>
                <p:nvPr/>
              </p:nvGrpSpPr>
              <p:grpSpPr bwMode="auto">
                <a:xfrm>
                  <a:off x="1488" y="2400"/>
                  <a:ext cx="1344" cy="240"/>
                  <a:chOff x="1776" y="2544"/>
                  <a:chExt cx="1344" cy="240"/>
                </a:xfrm>
              </p:grpSpPr>
              <p:sp>
                <p:nvSpPr>
                  <p:cNvPr id="150542" name="Line 14"/>
                  <p:cNvSpPr>
                    <a:spLocks noChangeShapeType="1"/>
                  </p:cNvSpPr>
                  <p:nvPr/>
                </p:nvSpPr>
                <p:spPr bwMode="auto">
                  <a:xfrm flipV="1">
                    <a:off x="2928" y="2544"/>
                    <a:ext cx="192" cy="192"/>
                  </a:xfrm>
                  <a:prstGeom prst="line">
                    <a:avLst/>
                  </a:prstGeom>
                  <a:noFill/>
                  <a:ln w="12700">
                    <a:solidFill>
                      <a:schemeClr val="tx1"/>
                    </a:solidFill>
                    <a:round/>
                    <a:headEnd type="none" w="sm" len="sm"/>
                    <a:tailEnd type="triangle" w="sm" len="sm"/>
                  </a:ln>
                  <a:effectLst/>
                </p:spPr>
                <p:txBody>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charset="0"/>
                    </a:endParaRPr>
                  </a:p>
                </p:txBody>
              </p:sp>
              <p:sp>
                <p:nvSpPr>
                  <p:cNvPr id="150546" name="Line 18"/>
                  <p:cNvSpPr>
                    <a:spLocks noChangeShapeType="1"/>
                  </p:cNvSpPr>
                  <p:nvPr/>
                </p:nvSpPr>
                <p:spPr bwMode="auto">
                  <a:xfrm>
                    <a:off x="1776" y="2784"/>
                    <a:ext cx="1104" cy="0"/>
                  </a:xfrm>
                  <a:prstGeom prst="line">
                    <a:avLst/>
                  </a:prstGeom>
                  <a:noFill/>
                  <a:ln w="57150">
                    <a:solidFill>
                      <a:schemeClr val="tx1"/>
                    </a:solidFill>
                    <a:round/>
                    <a:headEnd type="none" w="sm" len="sm"/>
                    <a:tailEnd type="none" w="sm" len="sm"/>
                  </a:ln>
                  <a:effectLst/>
                </p:spPr>
                <p:txBody>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charset="0"/>
                    </a:endParaRPr>
                  </a:p>
                </p:txBody>
              </p:sp>
            </p:grpSp>
            <p:sp>
              <p:nvSpPr>
                <p:cNvPr id="104503" name="Text Box 58"/>
                <p:cNvSpPr txBox="1">
                  <a:spLocks noChangeArrowheads="1"/>
                </p:cNvSpPr>
                <p:nvPr/>
              </p:nvSpPr>
              <p:spPr bwMode="auto">
                <a:xfrm>
                  <a:off x="1440" y="2349"/>
                  <a:ext cx="1277" cy="291"/>
                </a:xfrm>
                <a:prstGeom prst="rect">
                  <a:avLst/>
                </a:prstGeom>
                <a:noFill/>
                <a:ln w="12700">
                  <a:noFill/>
                  <a:miter lim="800000"/>
                  <a:headEnd type="none" w="sm" len="sm"/>
                  <a:tailEnd type="none" w="sm" len="sm"/>
                </a:ln>
              </p:spPr>
              <p:txBody>
                <a:bodyPr wrap="none">
                  <a:spAutoFit/>
                </a:bodyPr>
                <a:lstStyle/>
                <a:p>
                  <a:pPr fontAlgn="base">
                    <a:spcBef>
                      <a:spcPct val="0"/>
                    </a:spcBef>
                    <a:spcAft>
                      <a:spcPct val="0"/>
                    </a:spcAft>
                  </a:pPr>
                  <a:r>
                    <a:rPr lang="en-US" sz="1200" b="1" dirty="0">
                      <a:solidFill>
                        <a:srgbClr val="000000"/>
                      </a:solidFill>
                      <a:latin typeface="Arial Rounded MT Bold" pitchFamily="34" charset="0"/>
                      <a:cs typeface="Arial" charset="0"/>
                    </a:rPr>
                    <a:t>We have an intimate and </a:t>
                  </a:r>
                </a:p>
                <a:p>
                  <a:pPr fontAlgn="base">
                    <a:spcBef>
                      <a:spcPct val="0"/>
                    </a:spcBef>
                    <a:spcAft>
                      <a:spcPct val="0"/>
                    </a:spcAft>
                  </a:pPr>
                  <a:r>
                    <a:rPr lang="en-US" sz="1200" b="1" dirty="0">
                      <a:solidFill>
                        <a:srgbClr val="000000"/>
                      </a:solidFill>
                      <a:latin typeface="Arial Rounded MT Bold" pitchFamily="34" charset="0"/>
                      <a:cs typeface="Arial" charset="0"/>
                    </a:rPr>
                    <a:t>romantic relationship.</a:t>
                  </a:r>
                </a:p>
              </p:txBody>
            </p:sp>
          </p:grpSp>
          <p:grpSp>
            <p:nvGrpSpPr>
              <p:cNvPr id="104498" name="Group 68"/>
              <p:cNvGrpSpPr>
                <a:grpSpLocks/>
              </p:cNvGrpSpPr>
              <p:nvPr/>
            </p:nvGrpSpPr>
            <p:grpSpPr bwMode="auto">
              <a:xfrm>
                <a:off x="2286000" y="4800603"/>
                <a:ext cx="2286000" cy="538163"/>
                <a:chOff x="1440" y="3024"/>
                <a:chExt cx="1440" cy="339"/>
              </a:xfrm>
            </p:grpSpPr>
            <p:sp>
              <p:nvSpPr>
                <p:cNvPr id="150547" name="Line 19"/>
                <p:cNvSpPr>
                  <a:spLocks noChangeShapeType="1"/>
                </p:cNvSpPr>
                <p:nvPr/>
              </p:nvSpPr>
              <p:spPr bwMode="auto">
                <a:xfrm>
                  <a:off x="1488" y="3360"/>
                  <a:ext cx="1104" cy="0"/>
                </a:xfrm>
                <a:prstGeom prst="line">
                  <a:avLst/>
                </a:prstGeom>
                <a:noFill/>
                <a:ln w="57150">
                  <a:solidFill>
                    <a:schemeClr val="tx1"/>
                  </a:solidFill>
                  <a:round/>
                  <a:headEnd type="none" w="sm" len="sm"/>
                  <a:tailEnd type="none" w="sm" len="sm"/>
                </a:ln>
                <a:effectLst/>
              </p:spPr>
              <p:txBody>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charset="0"/>
                  </a:endParaRPr>
                </a:p>
              </p:txBody>
            </p:sp>
            <p:sp>
              <p:nvSpPr>
                <p:cNvPr id="150549" name="Line 21"/>
                <p:cNvSpPr>
                  <a:spLocks noChangeShapeType="1"/>
                </p:cNvSpPr>
                <p:nvPr/>
              </p:nvSpPr>
              <p:spPr bwMode="auto">
                <a:xfrm flipV="1">
                  <a:off x="2688" y="3024"/>
                  <a:ext cx="192" cy="192"/>
                </a:xfrm>
                <a:prstGeom prst="line">
                  <a:avLst/>
                </a:prstGeom>
                <a:noFill/>
                <a:ln w="12700">
                  <a:solidFill>
                    <a:schemeClr val="tx1"/>
                  </a:solidFill>
                  <a:round/>
                  <a:headEnd type="none" w="sm" len="sm"/>
                  <a:tailEnd type="triangle" w="sm" len="sm"/>
                </a:ln>
                <a:effectLst/>
              </p:spPr>
              <p:txBody>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charset="0"/>
                  </a:endParaRPr>
                </a:p>
              </p:txBody>
            </p:sp>
            <p:sp>
              <p:nvSpPr>
                <p:cNvPr id="104501" name="Text Box 59"/>
                <p:cNvSpPr txBox="1">
                  <a:spLocks noChangeArrowheads="1"/>
                </p:cNvSpPr>
                <p:nvPr/>
              </p:nvSpPr>
              <p:spPr bwMode="auto">
                <a:xfrm>
                  <a:off x="1440" y="3072"/>
                  <a:ext cx="1296" cy="291"/>
                </a:xfrm>
                <a:prstGeom prst="rect">
                  <a:avLst/>
                </a:prstGeom>
                <a:noFill/>
                <a:ln w="12700">
                  <a:noFill/>
                  <a:miter lim="800000"/>
                  <a:headEnd type="none" w="sm" len="sm"/>
                  <a:tailEnd type="none" w="sm" len="sm"/>
                </a:ln>
              </p:spPr>
              <p:txBody>
                <a:bodyPr>
                  <a:spAutoFit/>
                </a:bodyPr>
                <a:lstStyle/>
                <a:p>
                  <a:pPr fontAlgn="base">
                    <a:spcBef>
                      <a:spcPct val="0"/>
                    </a:spcBef>
                    <a:spcAft>
                      <a:spcPct val="0"/>
                    </a:spcAft>
                  </a:pPr>
                  <a:r>
                    <a:rPr lang="en-US" sz="1200" b="1" dirty="0">
                      <a:solidFill>
                        <a:srgbClr val="0000FF"/>
                      </a:solidFill>
                      <a:latin typeface="Arial Rounded MT Bold" pitchFamily="34" charset="0"/>
                      <a:cs typeface="Arial" charset="0"/>
                    </a:rPr>
                    <a:t>It is both professional and personal.</a:t>
                  </a:r>
                </a:p>
              </p:txBody>
            </p:sp>
          </p:grpSp>
        </p:grpSp>
        <p:grpSp>
          <p:nvGrpSpPr>
            <p:cNvPr id="104465" name="Group 162"/>
            <p:cNvGrpSpPr>
              <a:grpSpLocks/>
            </p:cNvGrpSpPr>
            <p:nvPr/>
          </p:nvGrpSpPr>
          <p:grpSpPr bwMode="auto">
            <a:xfrm>
              <a:off x="4572000" y="1443038"/>
              <a:ext cx="2362200" cy="2290762"/>
              <a:chOff x="4572000" y="3119438"/>
              <a:chExt cx="2362200" cy="2290762"/>
            </a:xfrm>
          </p:grpSpPr>
          <p:grpSp>
            <p:nvGrpSpPr>
              <p:cNvPr id="104487" name="Group 69"/>
              <p:cNvGrpSpPr>
                <a:grpSpLocks/>
              </p:cNvGrpSpPr>
              <p:nvPr/>
            </p:nvGrpSpPr>
            <p:grpSpPr bwMode="auto">
              <a:xfrm>
                <a:off x="4572000" y="3119438"/>
                <a:ext cx="2362200" cy="1909763"/>
                <a:chOff x="2880" y="1965"/>
                <a:chExt cx="1488" cy="1203"/>
              </a:xfrm>
            </p:grpSpPr>
            <p:grpSp>
              <p:nvGrpSpPr>
                <p:cNvPr id="104491" name="Group 27"/>
                <p:cNvGrpSpPr>
                  <a:grpSpLocks/>
                </p:cNvGrpSpPr>
                <p:nvPr/>
              </p:nvGrpSpPr>
              <p:grpSpPr bwMode="auto">
                <a:xfrm>
                  <a:off x="2880" y="2256"/>
                  <a:ext cx="1344" cy="240"/>
                  <a:chOff x="1776" y="2784"/>
                  <a:chExt cx="1344" cy="240"/>
                </a:xfrm>
              </p:grpSpPr>
              <p:sp>
                <p:nvSpPr>
                  <p:cNvPr id="150558" name="Line 30"/>
                  <p:cNvSpPr>
                    <a:spLocks noChangeShapeType="1"/>
                  </p:cNvSpPr>
                  <p:nvPr/>
                </p:nvSpPr>
                <p:spPr bwMode="auto">
                  <a:xfrm>
                    <a:off x="2928" y="2832"/>
                    <a:ext cx="192" cy="192"/>
                  </a:xfrm>
                  <a:prstGeom prst="line">
                    <a:avLst/>
                  </a:prstGeom>
                  <a:noFill/>
                  <a:ln w="12700">
                    <a:solidFill>
                      <a:schemeClr val="tx1"/>
                    </a:solidFill>
                    <a:round/>
                    <a:headEnd type="none" w="sm" len="sm"/>
                    <a:tailEnd type="triangle" w="sm" len="sm"/>
                  </a:ln>
                  <a:effectLst/>
                </p:spPr>
                <p:txBody>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charset="0"/>
                    </a:endParaRPr>
                  </a:p>
                </p:txBody>
              </p:sp>
              <p:sp>
                <p:nvSpPr>
                  <p:cNvPr id="150561" name="Line 33"/>
                  <p:cNvSpPr>
                    <a:spLocks noChangeShapeType="1"/>
                  </p:cNvSpPr>
                  <p:nvPr/>
                </p:nvSpPr>
                <p:spPr bwMode="auto">
                  <a:xfrm>
                    <a:off x="1776" y="2784"/>
                    <a:ext cx="1104" cy="0"/>
                  </a:xfrm>
                  <a:prstGeom prst="line">
                    <a:avLst/>
                  </a:prstGeom>
                  <a:noFill/>
                  <a:ln w="57150">
                    <a:solidFill>
                      <a:schemeClr val="tx1"/>
                    </a:solidFill>
                    <a:round/>
                    <a:headEnd type="none" w="sm" len="sm"/>
                    <a:tailEnd type="none" w="sm" len="sm"/>
                  </a:ln>
                  <a:effectLst/>
                </p:spPr>
                <p:txBody>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charset="0"/>
                    </a:endParaRPr>
                  </a:p>
                </p:txBody>
              </p:sp>
            </p:grpSp>
            <p:sp>
              <p:nvSpPr>
                <p:cNvPr id="150575" name="Line 47"/>
                <p:cNvSpPr>
                  <a:spLocks noChangeShapeType="1"/>
                </p:cNvSpPr>
                <p:nvPr/>
              </p:nvSpPr>
              <p:spPr bwMode="auto">
                <a:xfrm>
                  <a:off x="2880" y="3168"/>
                  <a:ext cx="1104" cy="0"/>
                </a:xfrm>
                <a:prstGeom prst="line">
                  <a:avLst/>
                </a:prstGeom>
                <a:noFill/>
                <a:ln w="57150">
                  <a:solidFill>
                    <a:schemeClr val="tx1"/>
                  </a:solidFill>
                  <a:round/>
                  <a:headEnd type="none" w="sm" len="sm"/>
                  <a:tailEnd type="none" w="sm" len="sm"/>
                </a:ln>
                <a:effectLst/>
              </p:spPr>
              <p:txBody>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charset="0"/>
                  </a:endParaRPr>
                </a:p>
              </p:txBody>
            </p:sp>
            <p:sp>
              <p:nvSpPr>
                <p:cNvPr id="104493" name="Text Box 60"/>
                <p:cNvSpPr txBox="1">
                  <a:spLocks noChangeArrowheads="1"/>
                </p:cNvSpPr>
                <p:nvPr/>
              </p:nvSpPr>
              <p:spPr bwMode="auto">
                <a:xfrm>
                  <a:off x="2880" y="2761"/>
                  <a:ext cx="1488" cy="407"/>
                </a:xfrm>
                <a:prstGeom prst="rect">
                  <a:avLst/>
                </a:prstGeom>
                <a:noFill/>
                <a:ln w="12700">
                  <a:noFill/>
                  <a:miter lim="800000"/>
                  <a:headEnd type="none" w="sm" len="sm"/>
                  <a:tailEnd type="none" w="sm" len="sm"/>
                </a:ln>
              </p:spPr>
              <p:txBody>
                <a:bodyPr>
                  <a:spAutoFit/>
                </a:bodyPr>
                <a:lstStyle/>
                <a:p>
                  <a:pPr fontAlgn="base">
                    <a:spcBef>
                      <a:spcPct val="0"/>
                    </a:spcBef>
                    <a:spcAft>
                      <a:spcPct val="0"/>
                    </a:spcAft>
                  </a:pPr>
                  <a:r>
                    <a:rPr lang="en-US" sz="1200" b="1" dirty="0">
                      <a:solidFill>
                        <a:srgbClr val="000000"/>
                      </a:solidFill>
                      <a:latin typeface="Arial Rounded MT Bold" pitchFamily="34" charset="0"/>
                      <a:cs typeface="Arial" charset="0"/>
                    </a:rPr>
                    <a:t>What about your relationship</a:t>
                  </a:r>
                </a:p>
                <a:p>
                  <a:pPr fontAlgn="base">
                    <a:spcBef>
                      <a:spcPct val="0"/>
                    </a:spcBef>
                    <a:spcAft>
                      <a:spcPct val="0"/>
                    </a:spcAft>
                  </a:pPr>
                  <a:r>
                    <a:rPr lang="en-US" sz="1200" b="1" dirty="0">
                      <a:solidFill>
                        <a:srgbClr val="000000"/>
                      </a:solidFill>
                      <a:latin typeface="Arial Rounded MT Bold" pitchFamily="34" charset="0"/>
                      <a:cs typeface="Arial" charset="0"/>
                    </a:rPr>
                    <a:t>might others perceive as </a:t>
                  </a:r>
                </a:p>
                <a:p>
                  <a:pPr fontAlgn="base">
                    <a:spcBef>
                      <a:spcPct val="0"/>
                    </a:spcBef>
                    <a:spcAft>
                      <a:spcPct val="0"/>
                    </a:spcAft>
                  </a:pPr>
                  <a:r>
                    <a:rPr lang="en-US" sz="1200" b="1" dirty="0">
                      <a:solidFill>
                        <a:srgbClr val="000000"/>
                      </a:solidFill>
                      <a:latin typeface="Arial Rounded MT Bold" pitchFamily="34" charset="0"/>
                      <a:cs typeface="Arial" charset="0"/>
                    </a:rPr>
                    <a:t>improper?</a:t>
                  </a:r>
                </a:p>
              </p:txBody>
            </p:sp>
            <p:sp>
              <p:nvSpPr>
                <p:cNvPr id="104494" name="Text Box 64"/>
                <p:cNvSpPr txBox="1">
                  <a:spLocks noChangeArrowheads="1"/>
                </p:cNvSpPr>
                <p:nvPr/>
              </p:nvSpPr>
              <p:spPr bwMode="auto">
                <a:xfrm>
                  <a:off x="2880" y="1965"/>
                  <a:ext cx="1176" cy="291"/>
                </a:xfrm>
                <a:prstGeom prst="rect">
                  <a:avLst/>
                </a:prstGeom>
                <a:noFill/>
                <a:ln w="12700">
                  <a:noFill/>
                  <a:miter lim="800000"/>
                  <a:headEnd type="none" w="sm" len="sm"/>
                  <a:tailEnd type="none" w="sm" len="sm"/>
                </a:ln>
              </p:spPr>
              <p:txBody>
                <a:bodyPr wrap="none">
                  <a:spAutoFit/>
                </a:bodyPr>
                <a:lstStyle/>
                <a:p>
                  <a:pPr fontAlgn="base">
                    <a:spcBef>
                      <a:spcPct val="0"/>
                    </a:spcBef>
                    <a:spcAft>
                      <a:spcPct val="0"/>
                    </a:spcAft>
                  </a:pPr>
                  <a:r>
                    <a:rPr lang="en-US" sz="1200" b="1" dirty="0">
                      <a:solidFill>
                        <a:srgbClr val="000000"/>
                      </a:solidFill>
                      <a:latin typeface="Arial Rounded MT Bold" pitchFamily="34" charset="0"/>
                      <a:cs typeface="Arial" charset="0"/>
                    </a:rPr>
                    <a:t>When did this intimate </a:t>
                  </a:r>
                </a:p>
                <a:p>
                  <a:pPr fontAlgn="base">
                    <a:spcBef>
                      <a:spcPct val="0"/>
                    </a:spcBef>
                    <a:spcAft>
                      <a:spcPct val="0"/>
                    </a:spcAft>
                  </a:pPr>
                  <a:r>
                    <a:rPr lang="en-US" sz="1200" b="1" dirty="0">
                      <a:solidFill>
                        <a:srgbClr val="000000"/>
                      </a:solidFill>
                      <a:latin typeface="Arial Rounded MT Bold" pitchFamily="34" charset="0"/>
                      <a:cs typeface="Arial" charset="0"/>
                    </a:rPr>
                    <a:t>relationship begin?</a:t>
                  </a:r>
                </a:p>
              </p:txBody>
            </p:sp>
          </p:grpSp>
          <p:sp>
            <p:nvSpPr>
              <p:cNvPr id="145" name="Line 14"/>
              <p:cNvSpPr>
                <a:spLocks noChangeShapeType="1"/>
              </p:cNvSpPr>
              <p:nvPr/>
            </p:nvSpPr>
            <p:spPr bwMode="auto">
              <a:xfrm flipV="1">
                <a:off x="6400798" y="3200400"/>
                <a:ext cx="304800" cy="304800"/>
              </a:xfrm>
              <a:prstGeom prst="line">
                <a:avLst/>
              </a:prstGeom>
              <a:noFill/>
              <a:ln w="12700">
                <a:solidFill>
                  <a:schemeClr val="tx1"/>
                </a:solidFill>
                <a:round/>
                <a:headEnd type="none" w="sm" len="sm"/>
                <a:tailEnd type="triangle" w="sm" len="sm"/>
              </a:ln>
              <a:effectLst/>
            </p:spPr>
            <p:txBody>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charset="0"/>
                </a:endParaRPr>
              </a:p>
            </p:txBody>
          </p:sp>
          <p:sp>
            <p:nvSpPr>
              <p:cNvPr id="146" name="Line 30"/>
              <p:cNvSpPr>
                <a:spLocks noChangeShapeType="1"/>
              </p:cNvSpPr>
              <p:nvPr/>
            </p:nvSpPr>
            <p:spPr bwMode="auto">
              <a:xfrm>
                <a:off x="6400798" y="5105400"/>
                <a:ext cx="304800" cy="304800"/>
              </a:xfrm>
              <a:prstGeom prst="line">
                <a:avLst/>
              </a:prstGeom>
              <a:noFill/>
              <a:ln w="12700">
                <a:solidFill>
                  <a:schemeClr val="tx1"/>
                </a:solidFill>
                <a:round/>
                <a:headEnd type="none" w="sm" len="sm"/>
                <a:tailEnd type="triangle" w="sm" len="sm"/>
              </a:ln>
              <a:effectLst/>
            </p:spPr>
            <p:txBody>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charset="0"/>
                </a:endParaRPr>
              </a:p>
            </p:txBody>
          </p:sp>
          <p:sp>
            <p:nvSpPr>
              <p:cNvPr id="155" name="Line 14"/>
              <p:cNvSpPr>
                <a:spLocks noChangeShapeType="1"/>
              </p:cNvSpPr>
              <p:nvPr/>
            </p:nvSpPr>
            <p:spPr bwMode="auto">
              <a:xfrm flipV="1">
                <a:off x="6400798" y="4724400"/>
                <a:ext cx="304800" cy="304800"/>
              </a:xfrm>
              <a:prstGeom prst="line">
                <a:avLst/>
              </a:prstGeom>
              <a:noFill/>
              <a:ln w="12700">
                <a:solidFill>
                  <a:schemeClr val="tx1"/>
                </a:solidFill>
                <a:round/>
                <a:headEnd type="none" w="sm" len="sm"/>
                <a:tailEnd type="triangle" w="sm" len="sm"/>
              </a:ln>
              <a:effectLst/>
            </p:spPr>
            <p:txBody>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charset="0"/>
                </a:endParaRPr>
              </a:p>
            </p:txBody>
          </p:sp>
        </p:grpSp>
        <p:grpSp>
          <p:nvGrpSpPr>
            <p:cNvPr id="104466" name="Group 161"/>
            <p:cNvGrpSpPr>
              <a:grpSpLocks/>
            </p:cNvGrpSpPr>
            <p:nvPr/>
          </p:nvGrpSpPr>
          <p:grpSpPr bwMode="auto">
            <a:xfrm>
              <a:off x="6781795" y="914400"/>
              <a:ext cx="2362203" cy="3276600"/>
              <a:chOff x="6781800" y="2590800"/>
              <a:chExt cx="2362110" cy="3276600"/>
            </a:xfrm>
          </p:grpSpPr>
          <p:sp>
            <p:nvSpPr>
              <p:cNvPr id="150568" name="Line 40"/>
              <p:cNvSpPr>
                <a:spLocks noChangeShapeType="1"/>
              </p:cNvSpPr>
              <p:nvPr/>
            </p:nvSpPr>
            <p:spPr bwMode="auto">
              <a:xfrm>
                <a:off x="6858001" y="3962400"/>
                <a:ext cx="1752530" cy="0"/>
              </a:xfrm>
              <a:prstGeom prst="line">
                <a:avLst/>
              </a:prstGeom>
              <a:noFill/>
              <a:ln w="57150">
                <a:solidFill>
                  <a:schemeClr val="tx1"/>
                </a:solidFill>
                <a:round/>
                <a:headEnd type="none" w="sm" len="sm"/>
                <a:tailEnd type="none" w="sm" len="sm"/>
              </a:ln>
              <a:effectLst/>
            </p:spPr>
            <p:txBody>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charset="0"/>
                </a:endParaRPr>
              </a:p>
            </p:txBody>
          </p:sp>
          <p:grpSp>
            <p:nvGrpSpPr>
              <p:cNvPr id="104468" name="Group 49"/>
              <p:cNvGrpSpPr>
                <a:grpSpLocks/>
              </p:cNvGrpSpPr>
              <p:nvPr/>
            </p:nvGrpSpPr>
            <p:grpSpPr bwMode="auto">
              <a:xfrm>
                <a:off x="6845300" y="4267200"/>
                <a:ext cx="1784350" cy="914400"/>
                <a:chOff x="1776" y="2465"/>
                <a:chExt cx="1124" cy="576"/>
              </a:xfrm>
            </p:grpSpPr>
            <p:grpSp>
              <p:nvGrpSpPr>
                <p:cNvPr id="104483" name="Group 50"/>
                <p:cNvGrpSpPr>
                  <a:grpSpLocks/>
                </p:cNvGrpSpPr>
                <p:nvPr/>
              </p:nvGrpSpPr>
              <p:grpSpPr bwMode="auto">
                <a:xfrm>
                  <a:off x="2784" y="2465"/>
                  <a:ext cx="116" cy="576"/>
                  <a:chOff x="1344" y="2321"/>
                  <a:chExt cx="116" cy="576"/>
                </a:xfrm>
              </p:grpSpPr>
              <p:sp>
                <p:nvSpPr>
                  <p:cNvPr id="104485" name="Text Box 53"/>
                  <p:cNvSpPr txBox="1">
                    <a:spLocks noChangeArrowheads="1"/>
                  </p:cNvSpPr>
                  <p:nvPr/>
                </p:nvSpPr>
                <p:spPr bwMode="auto">
                  <a:xfrm>
                    <a:off x="1344" y="2321"/>
                    <a:ext cx="116" cy="288"/>
                  </a:xfrm>
                  <a:prstGeom prst="rect">
                    <a:avLst/>
                  </a:prstGeom>
                  <a:noFill/>
                  <a:ln w="12700">
                    <a:noFill/>
                    <a:miter lim="800000"/>
                    <a:headEnd type="none" w="sm" len="sm"/>
                    <a:tailEnd type="none" w="sm" len="sm"/>
                  </a:ln>
                </p:spPr>
                <p:txBody>
                  <a:bodyPr wrap="none">
                    <a:spAutoFit/>
                  </a:bodyPr>
                  <a:lstStyle/>
                  <a:p>
                    <a:pPr fontAlgn="base">
                      <a:spcBef>
                        <a:spcPct val="0"/>
                      </a:spcBef>
                      <a:spcAft>
                        <a:spcPct val="0"/>
                      </a:spcAft>
                    </a:pPr>
                    <a:endParaRPr lang="en-US" sz="2400" dirty="0">
                      <a:solidFill>
                        <a:srgbClr val="000000"/>
                      </a:solidFill>
                      <a:latin typeface="Arial Rounded MT Bold" pitchFamily="34" charset="0"/>
                      <a:cs typeface="Arial" charset="0"/>
                    </a:endParaRPr>
                  </a:p>
                </p:txBody>
              </p:sp>
              <p:sp>
                <p:nvSpPr>
                  <p:cNvPr id="104486" name="Text Box 54"/>
                  <p:cNvSpPr txBox="1">
                    <a:spLocks noChangeArrowheads="1"/>
                  </p:cNvSpPr>
                  <p:nvPr/>
                </p:nvSpPr>
                <p:spPr bwMode="auto">
                  <a:xfrm>
                    <a:off x="1344" y="2609"/>
                    <a:ext cx="116" cy="288"/>
                  </a:xfrm>
                  <a:prstGeom prst="rect">
                    <a:avLst/>
                  </a:prstGeom>
                  <a:noFill/>
                  <a:ln w="12700">
                    <a:noFill/>
                    <a:miter lim="800000"/>
                    <a:headEnd type="none" w="sm" len="sm"/>
                    <a:tailEnd type="none" w="sm" len="sm"/>
                  </a:ln>
                </p:spPr>
                <p:txBody>
                  <a:bodyPr wrap="none">
                    <a:spAutoFit/>
                  </a:bodyPr>
                  <a:lstStyle/>
                  <a:p>
                    <a:pPr fontAlgn="base">
                      <a:spcBef>
                        <a:spcPct val="0"/>
                      </a:spcBef>
                      <a:spcAft>
                        <a:spcPct val="0"/>
                      </a:spcAft>
                    </a:pPr>
                    <a:endParaRPr lang="en-US" sz="2400" dirty="0">
                      <a:solidFill>
                        <a:srgbClr val="000000"/>
                      </a:solidFill>
                      <a:latin typeface="Arial Rounded MT Bold" pitchFamily="34" charset="0"/>
                      <a:cs typeface="Arial" charset="0"/>
                    </a:endParaRPr>
                  </a:p>
                </p:txBody>
              </p:sp>
            </p:grpSp>
            <p:sp>
              <p:nvSpPr>
                <p:cNvPr id="150583" name="Line 55"/>
                <p:cNvSpPr>
                  <a:spLocks noChangeShapeType="1"/>
                </p:cNvSpPr>
                <p:nvPr/>
              </p:nvSpPr>
              <p:spPr bwMode="auto">
                <a:xfrm>
                  <a:off x="1776" y="2640"/>
                  <a:ext cx="1104" cy="0"/>
                </a:xfrm>
                <a:prstGeom prst="line">
                  <a:avLst/>
                </a:prstGeom>
                <a:noFill/>
                <a:ln w="57150">
                  <a:solidFill>
                    <a:schemeClr val="tx1"/>
                  </a:solidFill>
                  <a:round/>
                  <a:headEnd type="none" w="sm" len="sm"/>
                  <a:tailEnd type="none" w="sm" len="sm"/>
                </a:ln>
                <a:effectLst/>
              </p:spPr>
              <p:txBody>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charset="0"/>
                  </a:endParaRPr>
                </a:p>
              </p:txBody>
            </p:sp>
          </p:grpSp>
          <p:sp>
            <p:nvSpPr>
              <p:cNvPr id="104469" name="Text Box 61"/>
              <p:cNvSpPr txBox="1">
                <a:spLocks noChangeArrowheads="1"/>
              </p:cNvSpPr>
              <p:nvPr/>
            </p:nvSpPr>
            <p:spPr bwMode="auto">
              <a:xfrm>
                <a:off x="6819070" y="4191000"/>
                <a:ext cx="2324840" cy="307777"/>
              </a:xfrm>
              <a:prstGeom prst="rect">
                <a:avLst/>
              </a:prstGeom>
              <a:noFill/>
              <a:ln w="12700">
                <a:noFill/>
                <a:miter lim="800000"/>
                <a:headEnd type="none" w="sm" len="sm"/>
                <a:tailEnd type="none" w="sm" len="sm"/>
              </a:ln>
            </p:spPr>
            <p:txBody>
              <a:bodyPr wrap="none">
                <a:spAutoFit/>
              </a:bodyPr>
              <a:lstStyle/>
              <a:p>
                <a:pPr fontAlgn="base">
                  <a:spcBef>
                    <a:spcPct val="0"/>
                  </a:spcBef>
                  <a:spcAft>
                    <a:spcPct val="0"/>
                  </a:spcAft>
                </a:pPr>
                <a:r>
                  <a:rPr lang="en-US" sz="1400" b="1" dirty="0">
                    <a:solidFill>
                      <a:srgbClr val="000000"/>
                    </a:solidFill>
                    <a:latin typeface="Arial Rounded MT Bold" pitchFamily="34" charset="0"/>
                    <a:cs typeface="Arial" charset="0"/>
                  </a:rPr>
                  <a:t>I don 't know.  Ask them. </a:t>
                </a:r>
              </a:p>
            </p:txBody>
          </p:sp>
          <p:sp>
            <p:nvSpPr>
              <p:cNvPr id="104470" name="Text Box 63"/>
              <p:cNvSpPr txBox="1">
                <a:spLocks noChangeArrowheads="1"/>
              </p:cNvSpPr>
              <p:nvPr/>
            </p:nvSpPr>
            <p:spPr bwMode="auto">
              <a:xfrm>
                <a:off x="6858029" y="3581400"/>
                <a:ext cx="1724507" cy="307777"/>
              </a:xfrm>
              <a:prstGeom prst="rect">
                <a:avLst/>
              </a:prstGeom>
              <a:noFill/>
              <a:ln w="12700">
                <a:noFill/>
                <a:miter lim="800000"/>
                <a:headEnd type="none" w="sm" len="sm"/>
                <a:tailEnd type="none" w="sm" len="sm"/>
              </a:ln>
            </p:spPr>
            <p:txBody>
              <a:bodyPr wrap="none">
                <a:spAutoFit/>
              </a:bodyPr>
              <a:lstStyle/>
              <a:p>
                <a:pPr fontAlgn="base">
                  <a:spcBef>
                    <a:spcPct val="0"/>
                  </a:spcBef>
                  <a:spcAft>
                    <a:spcPct val="0"/>
                  </a:spcAft>
                </a:pPr>
                <a:r>
                  <a:rPr lang="en-US" sz="1400" b="1" dirty="0">
                    <a:solidFill>
                      <a:srgbClr val="0000FF"/>
                    </a:solidFill>
                    <a:latin typeface="Arial Rounded MT Bold" pitchFamily="34" charset="0"/>
                    <a:cs typeface="Arial" charset="0"/>
                  </a:rPr>
                  <a:t>After my divorce.</a:t>
                </a:r>
              </a:p>
            </p:txBody>
          </p:sp>
          <p:grpSp>
            <p:nvGrpSpPr>
              <p:cNvPr id="104471" name="Group 49"/>
              <p:cNvGrpSpPr>
                <a:grpSpLocks/>
              </p:cNvGrpSpPr>
              <p:nvPr/>
            </p:nvGrpSpPr>
            <p:grpSpPr bwMode="auto">
              <a:xfrm>
                <a:off x="6781800" y="4953000"/>
                <a:ext cx="1784350" cy="914400"/>
                <a:chOff x="1776" y="2465"/>
                <a:chExt cx="1124" cy="576"/>
              </a:xfrm>
            </p:grpSpPr>
            <p:grpSp>
              <p:nvGrpSpPr>
                <p:cNvPr id="104479" name="Group 50"/>
                <p:cNvGrpSpPr>
                  <a:grpSpLocks/>
                </p:cNvGrpSpPr>
                <p:nvPr/>
              </p:nvGrpSpPr>
              <p:grpSpPr bwMode="auto">
                <a:xfrm>
                  <a:off x="2784" y="2465"/>
                  <a:ext cx="116" cy="576"/>
                  <a:chOff x="1344" y="2321"/>
                  <a:chExt cx="116" cy="576"/>
                </a:xfrm>
              </p:grpSpPr>
              <p:sp>
                <p:nvSpPr>
                  <p:cNvPr id="104481" name="Text Box 53"/>
                  <p:cNvSpPr txBox="1">
                    <a:spLocks noChangeArrowheads="1"/>
                  </p:cNvSpPr>
                  <p:nvPr/>
                </p:nvSpPr>
                <p:spPr bwMode="auto">
                  <a:xfrm>
                    <a:off x="1344" y="2321"/>
                    <a:ext cx="116" cy="288"/>
                  </a:xfrm>
                  <a:prstGeom prst="rect">
                    <a:avLst/>
                  </a:prstGeom>
                  <a:noFill/>
                  <a:ln w="12700">
                    <a:noFill/>
                    <a:miter lim="800000"/>
                    <a:headEnd type="none" w="sm" len="sm"/>
                    <a:tailEnd type="none" w="sm" len="sm"/>
                  </a:ln>
                </p:spPr>
                <p:txBody>
                  <a:bodyPr wrap="none">
                    <a:spAutoFit/>
                  </a:bodyPr>
                  <a:lstStyle/>
                  <a:p>
                    <a:pPr fontAlgn="base">
                      <a:spcBef>
                        <a:spcPct val="0"/>
                      </a:spcBef>
                      <a:spcAft>
                        <a:spcPct val="0"/>
                      </a:spcAft>
                    </a:pPr>
                    <a:endParaRPr lang="en-US" sz="2400" dirty="0">
                      <a:solidFill>
                        <a:srgbClr val="000000"/>
                      </a:solidFill>
                      <a:latin typeface="Arial Rounded MT Bold" pitchFamily="34" charset="0"/>
                      <a:cs typeface="Arial" charset="0"/>
                    </a:endParaRPr>
                  </a:p>
                </p:txBody>
              </p:sp>
              <p:sp>
                <p:nvSpPr>
                  <p:cNvPr id="104482" name="Text Box 54"/>
                  <p:cNvSpPr txBox="1">
                    <a:spLocks noChangeArrowheads="1"/>
                  </p:cNvSpPr>
                  <p:nvPr/>
                </p:nvSpPr>
                <p:spPr bwMode="auto">
                  <a:xfrm>
                    <a:off x="1344" y="2609"/>
                    <a:ext cx="116" cy="288"/>
                  </a:xfrm>
                  <a:prstGeom prst="rect">
                    <a:avLst/>
                  </a:prstGeom>
                  <a:noFill/>
                  <a:ln w="12700">
                    <a:noFill/>
                    <a:miter lim="800000"/>
                    <a:headEnd type="none" w="sm" len="sm"/>
                    <a:tailEnd type="none" w="sm" len="sm"/>
                  </a:ln>
                </p:spPr>
                <p:txBody>
                  <a:bodyPr wrap="none">
                    <a:spAutoFit/>
                  </a:bodyPr>
                  <a:lstStyle/>
                  <a:p>
                    <a:pPr fontAlgn="base">
                      <a:spcBef>
                        <a:spcPct val="0"/>
                      </a:spcBef>
                      <a:spcAft>
                        <a:spcPct val="0"/>
                      </a:spcAft>
                    </a:pPr>
                    <a:endParaRPr lang="en-US" sz="2400" dirty="0">
                      <a:solidFill>
                        <a:srgbClr val="000000"/>
                      </a:solidFill>
                      <a:latin typeface="Arial Rounded MT Bold" pitchFamily="34" charset="0"/>
                      <a:cs typeface="Arial" charset="0"/>
                    </a:endParaRPr>
                  </a:p>
                </p:txBody>
              </p:sp>
            </p:grpSp>
            <p:sp>
              <p:nvSpPr>
                <p:cNvPr id="149" name="Line 55"/>
                <p:cNvSpPr>
                  <a:spLocks noChangeShapeType="1"/>
                </p:cNvSpPr>
                <p:nvPr/>
              </p:nvSpPr>
              <p:spPr bwMode="auto">
                <a:xfrm>
                  <a:off x="1776" y="2784"/>
                  <a:ext cx="1104" cy="0"/>
                </a:xfrm>
                <a:prstGeom prst="line">
                  <a:avLst/>
                </a:prstGeom>
                <a:noFill/>
                <a:ln w="57150">
                  <a:solidFill>
                    <a:schemeClr val="tx1"/>
                  </a:solidFill>
                  <a:round/>
                  <a:headEnd type="none" w="sm" len="sm"/>
                  <a:tailEnd type="none" w="sm" len="sm"/>
                </a:ln>
                <a:effectLst/>
              </p:spPr>
              <p:txBody>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charset="0"/>
                  </a:endParaRPr>
                </a:p>
              </p:txBody>
            </p:sp>
          </p:grpSp>
          <p:sp>
            <p:nvSpPr>
              <p:cNvPr id="104472" name="Text Box 61"/>
              <p:cNvSpPr txBox="1">
                <a:spLocks noChangeArrowheads="1"/>
              </p:cNvSpPr>
              <p:nvPr/>
            </p:nvSpPr>
            <p:spPr bwMode="auto">
              <a:xfrm>
                <a:off x="6858029" y="2819400"/>
                <a:ext cx="1640064" cy="307777"/>
              </a:xfrm>
              <a:prstGeom prst="rect">
                <a:avLst/>
              </a:prstGeom>
              <a:noFill/>
              <a:ln w="12700">
                <a:noFill/>
                <a:miter lim="800000"/>
                <a:headEnd type="none" w="sm" len="sm"/>
                <a:tailEnd type="none" w="sm" len="sm"/>
              </a:ln>
            </p:spPr>
            <p:txBody>
              <a:bodyPr wrap="none">
                <a:spAutoFit/>
              </a:bodyPr>
              <a:lstStyle/>
              <a:p>
                <a:pPr fontAlgn="base">
                  <a:spcBef>
                    <a:spcPct val="0"/>
                  </a:spcBef>
                  <a:spcAft>
                    <a:spcPct val="0"/>
                  </a:spcAft>
                </a:pPr>
                <a:r>
                  <a:rPr lang="en-US" sz="1400" b="1" dirty="0">
                    <a:solidFill>
                      <a:srgbClr val="000000"/>
                    </a:solidFill>
                    <a:latin typeface="Arial Rounded MT Bold" pitchFamily="34" charset="0"/>
                    <a:cs typeface="Arial" charset="0"/>
                  </a:rPr>
                  <a:t>It’s been a while.</a:t>
                </a:r>
              </a:p>
            </p:txBody>
          </p:sp>
          <p:grpSp>
            <p:nvGrpSpPr>
              <p:cNvPr id="104473" name="Group 49"/>
              <p:cNvGrpSpPr>
                <a:grpSpLocks/>
              </p:cNvGrpSpPr>
              <p:nvPr/>
            </p:nvGrpSpPr>
            <p:grpSpPr bwMode="auto">
              <a:xfrm>
                <a:off x="6858000" y="2590800"/>
                <a:ext cx="1860550" cy="914400"/>
                <a:chOff x="1728" y="2465"/>
                <a:chExt cx="1172" cy="576"/>
              </a:xfrm>
            </p:grpSpPr>
            <p:grpSp>
              <p:nvGrpSpPr>
                <p:cNvPr id="104475" name="Group 50"/>
                <p:cNvGrpSpPr>
                  <a:grpSpLocks/>
                </p:cNvGrpSpPr>
                <p:nvPr/>
              </p:nvGrpSpPr>
              <p:grpSpPr bwMode="auto">
                <a:xfrm>
                  <a:off x="2784" y="2465"/>
                  <a:ext cx="116" cy="576"/>
                  <a:chOff x="1344" y="2321"/>
                  <a:chExt cx="116" cy="576"/>
                </a:xfrm>
              </p:grpSpPr>
              <p:sp>
                <p:nvSpPr>
                  <p:cNvPr id="104477" name="Text Box 53"/>
                  <p:cNvSpPr txBox="1">
                    <a:spLocks noChangeArrowheads="1"/>
                  </p:cNvSpPr>
                  <p:nvPr/>
                </p:nvSpPr>
                <p:spPr bwMode="auto">
                  <a:xfrm>
                    <a:off x="1344" y="2321"/>
                    <a:ext cx="116" cy="288"/>
                  </a:xfrm>
                  <a:prstGeom prst="rect">
                    <a:avLst/>
                  </a:prstGeom>
                  <a:noFill/>
                  <a:ln w="12700">
                    <a:noFill/>
                    <a:miter lim="800000"/>
                    <a:headEnd type="none" w="sm" len="sm"/>
                    <a:tailEnd type="none" w="sm" len="sm"/>
                  </a:ln>
                </p:spPr>
                <p:txBody>
                  <a:bodyPr wrap="none">
                    <a:spAutoFit/>
                  </a:bodyPr>
                  <a:lstStyle/>
                  <a:p>
                    <a:pPr fontAlgn="base">
                      <a:spcBef>
                        <a:spcPct val="0"/>
                      </a:spcBef>
                      <a:spcAft>
                        <a:spcPct val="0"/>
                      </a:spcAft>
                    </a:pPr>
                    <a:endParaRPr lang="en-US" sz="2400" dirty="0">
                      <a:solidFill>
                        <a:srgbClr val="000000"/>
                      </a:solidFill>
                      <a:latin typeface="Arial Rounded MT Bold" pitchFamily="34" charset="0"/>
                      <a:cs typeface="Arial" charset="0"/>
                    </a:endParaRPr>
                  </a:p>
                </p:txBody>
              </p:sp>
              <p:sp>
                <p:nvSpPr>
                  <p:cNvPr id="104478" name="Text Box 54"/>
                  <p:cNvSpPr txBox="1">
                    <a:spLocks noChangeArrowheads="1"/>
                  </p:cNvSpPr>
                  <p:nvPr/>
                </p:nvSpPr>
                <p:spPr bwMode="auto">
                  <a:xfrm>
                    <a:off x="1344" y="2609"/>
                    <a:ext cx="116" cy="288"/>
                  </a:xfrm>
                  <a:prstGeom prst="rect">
                    <a:avLst/>
                  </a:prstGeom>
                  <a:noFill/>
                  <a:ln w="12700">
                    <a:noFill/>
                    <a:miter lim="800000"/>
                    <a:headEnd type="none" w="sm" len="sm"/>
                    <a:tailEnd type="none" w="sm" len="sm"/>
                  </a:ln>
                </p:spPr>
                <p:txBody>
                  <a:bodyPr wrap="none">
                    <a:spAutoFit/>
                  </a:bodyPr>
                  <a:lstStyle/>
                  <a:p>
                    <a:pPr fontAlgn="base">
                      <a:spcBef>
                        <a:spcPct val="0"/>
                      </a:spcBef>
                      <a:spcAft>
                        <a:spcPct val="0"/>
                      </a:spcAft>
                    </a:pPr>
                    <a:endParaRPr lang="en-US" sz="2400" dirty="0">
                      <a:solidFill>
                        <a:srgbClr val="000000"/>
                      </a:solidFill>
                      <a:latin typeface="Arial Rounded MT Bold" pitchFamily="34" charset="0"/>
                      <a:cs typeface="Arial" charset="0"/>
                    </a:endParaRPr>
                  </a:p>
                </p:txBody>
              </p:sp>
            </p:grpSp>
            <p:sp>
              <p:nvSpPr>
                <p:cNvPr id="158" name="Line 55"/>
                <p:cNvSpPr>
                  <a:spLocks noChangeShapeType="1"/>
                </p:cNvSpPr>
                <p:nvPr/>
              </p:nvSpPr>
              <p:spPr bwMode="auto">
                <a:xfrm>
                  <a:off x="1728" y="2801"/>
                  <a:ext cx="1104" cy="0"/>
                </a:xfrm>
                <a:prstGeom prst="line">
                  <a:avLst/>
                </a:prstGeom>
                <a:noFill/>
                <a:ln w="57150">
                  <a:solidFill>
                    <a:schemeClr val="tx1"/>
                  </a:solidFill>
                  <a:round/>
                  <a:headEnd type="none" w="sm" len="sm"/>
                  <a:tailEnd type="none" w="sm" len="sm"/>
                </a:ln>
                <a:effectLst/>
              </p:spPr>
              <p:txBody>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charset="0"/>
                  </a:endParaRPr>
                </a:p>
              </p:txBody>
            </p:sp>
          </p:grpSp>
          <p:sp>
            <p:nvSpPr>
              <p:cNvPr id="104474" name="Text Box 61"/>
              <p:cNvSpPr txBox="1">
                <a:spLocks noChangeArrowheads="1"/>
              </p:cNvSpPr>
              <p:nvPr/>
            </p:nvSpPr>
            <p:spPr bwMode="auto">
              <a:xfrm>
                <a:off x="6816471" y="4953000"/>
                <a:ext cx="2022651" cy="523220"/>
              </a:xfrm>
              <a:prstGeom prst="rect">
                <a:avLst/>
              </a:prstGeom>
              <a:noFill/>
              <a:ln w="12700">
                <a:noFill/>
                <a:miter lim="800000"/>
                <a:headEnd type="none" w="sm" len="sm"/>
                <a:tailEnd type="none" w="sm" len="sm"/>
              </a:ln>
            </p:spPr>
            <p:txBody>
              <a:bodyPr>
                <a:spAutoFit/>
              </a:bodyPr>
              <a:lstStyle/>
              <a:p>
                <a:pPr fontAlgn="base">
                  <a:spcBef>
                    <a:spcPct val="0"/>
                  </a:spcBef>
                  <a:spcAft>
                    <a:spcPct val="0"/>
                  </a:spcAft>
                </a:pPr>
                <a:r>
                  <a:rPr lang="en-US" sz="1400" b="1" dirty="0">
                    <a:solidFill>
                      <a:srgbClr val="0000FF"/>
                    </a:solidFill>
                    <a:latin typeface="Arial Rounded MT Bold" pitchFamily="34" charset="0"/>
                    <a:cs typeface="Arial" charset="0"/>
                  </a:rPr>
                  <a:t>We spend a lot of time together.</a:t>
                </a:r>
              </a:p>
            </p:txBody>
          </p:sp>
        </p:grpSp>
      </p:grpSp>
      <p:sp>
        <p:nvSpPr>
          <p:cNvPr id="104454" name="TextBox 7"/>
          <p:cNvSpPr txBox="1">
            <a:spLocks noChangeArrowheads="1"/>
          </p:cNvSpPr>
          <p:nvPr/>
        </p:nvSpPr>
        <p:spPr bwMode="auto">
          <a:xfrm>
            <a:off x="1676400" y="6138446"/>
            <a:ext cx="5410200" cy="338554"/>
          </a:xfrm>
          <a:prstGeom prst="rect">
            <a:avLst/>
          </a:prstGeom>
          <a:noFill/>
          <a:ln w="9525">
            <a:noFill/>
            <a:miter lim="800000"/>
            <a:headEnd/>
            <a:tailEnd/>
          </a:ln>
        </p:spPr>
        <p:txBody>
          <a:bodyPr wrap="square">
            <a:spAutoFit/>
          </a:bodyPr>
          <a:lstStyle/>
          <a:p>
            <a:pPr fontAlgn="base">
              <a:spcBef>
                <a:spcPct val="0"/>
              </a:spcBef>
              <a:spcAft>
                <a:spcPct val="0"/>
              </a:spcAft>
            </a:pP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Appendix B (II-B-4)</a:t>
            </a:r>
          </a:p>
        </p:txBody>
      </p:sp>
      <p:grpSp>
        <p:nvGrpSpPr>
          <p:cNvPr id="104455" name="Group 58"/>
          <p:cNvGrpSpPr>
            <a:grpSpLocks/>
          </p:cNvGrpSpPr>
          <p:nvPr/>
        </p:nvGrpSpPr>
        <p:grpSpPr bwMode="auto">
          <a:xfrm>
            <a:off x="5198935" y="4193863"/>
            <a:ext cx="3657600" cy="1945050"/>
            <a:chOff x="847405" y="3932327"/>
            <a:chExt cx="3657600" cy="1823382"/>
          </a:xfrm>
        </p:grpSpPr>
        <p:sp>
          <p:nvSpPr>
            <p:cNvPr id="57" name="24-Point Star 56"/>
            <p:cNvSpPr/>
            <p:nvPr/>
          </p:nvSpPr>
          <p:spPr bwMode="auto">
            <a:xfrm>
              <a:off x="847405" y="3932327"/>
              <a:ext cx="3657600" cy="809487"/>
            </a:xfrm>
            <a:prstGeom prst="star24">
              <a:avLst/>
            </a:prstGeom>
            <a:solidFill>
              <a:schemeClr val="accent6">
                <a:lumMod val="20000"/>
                <a:lumOff val="80000"/>
              </a:schemeClr>
            </a:solidFill>
            <a:ln w="76200" cap="flat" cmpd="sng" algn="ctr">
              <a:noFill/>
              <a:prstDash val="solid"/>
              <a:round/>
              <a:headEnd type="none" w="med" len="med"/>
              <a:tailEnd type="none" w="med" len="med"/>
            </a:ln>
            <a:effectLst/>
          </p:spPr>
          <p:txBody>
            <a:bodyPr>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
          <p:nvSpPr>
            <p:cNvPr id="104462" name="TextBox 57"/>
            <p:cNvSpPr txBox="1">
              <a:spLocks noChangeArrowheads="1"/>
            </p:cNvSpPr>
            <p:nvPr/>
          </p:nvSpPr>
          <p:spPr bwMode="auto">
            <a:xfrm>
              <a:off x="1090534" y="4082268"/>
              <a:ext cx="3176666" cy="1673441"/>
            </a:xfrm>
            <a:prstGeom prst="rect">
              <a:avLst/>
            </a:prstGeom>
            <a:noFill/>
            <a:ln w="9525">
              <a:noFill/>
              <a:miter lim="800000"/>
              <a:headEnd/>
              <a:tailEnd/>
            </a:ln>
          </p:spPr>
          <p:txBody>
            <a:bodyPr>
              <a:spAutoFit/>
            </a:bodyPr>
            <a:lstStyle/>
            <a:p>
              <a:pPr algn="ctr" fontAlgn="base">
                <a:spcBef>
                  <a:spcPct val="0"/>
                </a:spcBef>
                <a:spcAft>
                  <a:spcPct val="0"/>
                </a:spcAft>
              </a:pPr>
              <a:r>
                <a:rPr lang="en-US" sz="2200" b="1" dirty="0">
                  <a:solidFill>
                    <a:srgbClr val="000000"/>
                  </a:solidFill>
                  <a:latin typeface="Arial" charset="0"/>
                  <a:cs typeface="Arial" charset="0"/>
                </a:rPr>
                <a:t>Be prepared to adjust and to change the focus of your questioning based on the answers.</a:t>
              </a:r>
            </a:p>
          </p:txBody>
        </p:sp>
      </p:grpSp>
      <p:sp>
        <p:nvSpPr>
          <p:cNvPr id="104456" name="TextBox 58"/>
          <p:cNvSpPr txBox="1">
            <a:spLocks noChangeArrowheads="1"/>
          </p:cNvSpPr>
          <p:nvPr/>
        </p:nvSpPr>
        <p:spPr bwMode="auto">
          <a:xfrm>
            <a:off x="2209800" y="3505201"/>
            <a:ext cx="463550" cy="523875"/>
          </a:xfrm>
          <a:prstGeom prst="rect">
            <a:avLst/>
          </a:prstGeom>
          <a:noFill/>
          <a:ln w="9525">
            <a:noFill/>
            <a:miter lim="800000"/>
            <a:headEnd/>
            <a:tailEnd/>
          </a:ln>
        </p:spPr>
        <p:txBody>
          <a:bodyPr wrap="none">
            <a:spAutoFit/>
          </a:bodyPr>
          <a:lstStyle/>
          <a:p>
            <a:pPr fontAlgn="base">
              <a:spcBef>
                <a:spcPct val="0"/>
              </a:spcBef>
              <a:spcAft>
                <a:spcPct val="0"/>
              </a:spcAft>
            </a:pPr>
            <a:r>
              <a:rPr lang="en-US" sz="2800" b="1" dirty="0">
                <a:solidFill>
                  <a:srgbClr val="000000"/>
                </a:solidFill>
                <a:latin typeface="Arial" charset="0"/>
                <a:cs typeface="Arial" charset="0"/>
              </a:rPr>
              <a:t>Q</a:t>
            </a:r>
          </a:p>
        </p:txBody>
      </p:sp>
      <p:sp>
        <p:nvSpPr>
          <p:cNvPr id="104457" name="TextBox 59"/>
          <p:cNvSpPr txBox="1">
            <a:spLocks noChangeArrowheads="1"/>
          </p:cNvSpPr>
          <p:nvPr/>
        </p:nvSpPr>
        <p:spPr bwMode="auto">
          <a:xfrm>
            <a:off x="4495800" y="3124201"/>
            <a:ext cx="444500" cy="523875"/>
          </a:xfrm>
          <a:prstGeom prst="rect">
            <a:avLst/>
          </a:prstGeom>
          <a:noFill/>
          <a:ln w="9525">
            <a:noFill/>
            <a:miter lim="800000"/>
            <a:headEnd/>
            <a:tailEnd/>
          </a:ln>
        </p:spPr>
        <p:txBody>
          <a:bodyPr wrap="none">
            <a:spAutoFit/>
          </a:bodyPr>
          <a:lstStyle/>
          <a:p>
            <a:pPr fontAlgn="base">
              <a:spcBef>
                <a:spcPct val="0"/>
              </a:spcBef>
              <a:spcAft>
                <a:spcPct val="0"/>
              </a:spcAft>
            </a:pPr>
            <a:r>
              <a:rPr lang="en-US" sz="2800" b="1" dirty="0">
                <a:solidFill>
                  <a:srgbClr val="000000"/>
                </a:solidFill>
                <a:latin typeface="Arial" charset="0"/>
                <a:cs typeface="Arial" charset="0"/>
              </a:rPr>
              <a:t>A</a:t>
            </a:r>
          </a:p>
        </p:txBody>
      </p:sp>
      <p:sp>
        <p:nvSpPr>
          <p:cNvPr id="104458" name="TextBox 63"/>
          <p:cNvSpPr txBox="1">
            <a:spLocks noChangeArrowheads="1"/>
          </p:cNvSpPr>
          <p:nvPr/>
        </p:nvSpPr>
        <p:spPr bwMode="auto">
          <a:xfrm>
            <a:off x="6629400" y="2514601"/>
            <a:ext cx="463550" cy="523875"/>
          </a:xfrm>
          <a:prstGeom prst="rect">
            <a:avLst/>
          </a:prstGeom>
          <a:noFill/>
          <a:ln w="9525">
            <a:noFill/>
            <a:miter lim="800000"/>
            <a:headEnd/>
            <a:tailEnd/>
          </a:ln>
        </p:spPr>
        <p:txBody>
          <a:bodyPr wrap="none">
            <a:spAutoFit/>
          </a:bodyPr>
          <a:lstStyle/>
          <a:p>
            <a:pPr fontAlgn="base">
              <a:spcBef>
                <a:spcPct val="0"/>
              </a:spcBef>
              <a:spcAft>
                <a:spcPct val="0"/>
              </a:spcAft>
            </a:pPr>
            <a:r>
              <a:rPr lang="en-US" sz="2800" b="1" dirty="0">
                <a:solidFill>
                  <a:srgbClr val="000000"/>
                </a:solidFill>
                <a:latin typeface="Arial" charset="0"/>
                <a:cs typeface="Arial" charset="0"/>
              </a:rPr>
              <a:t>Q</a:t>
            </a:r>
          </a:p>
        </p:txBody>
      </p:sp>
      <p:sp>
        <p:nvSpPr>
          <p:cNvPr id="104459" name="TextBox 64"/>
          <p:cNvSpPr txBox="1">
            <a:spLocks noChangeArrowheads="1"/>
          </p:cNvSpPr>
          <p:nvPr/>
        </p:nvSpPr>
        <p:spPr bwMode="auto">
          <a:xfrm>
            <a:off x="8915400" y="1905001"/>
            <a:ext cx="444500" cy="523875"/>
          </a:xfrm>
          <a:prstGeom prst="rect">
            <a:avLst/>
          </a:prstGeom>
          <a:noFill/>
          <a:ln w="9525">
            <a:noFill/>
            <a:miter lim="800000"/>
            <a:headEnd/>
            <a:tailEnd/>
          </a:ln>
        </p:spPr>
        <p:txBody>
          <a:bodyPr wrap="none">
            <a:spAutoFit/>
          </a:bodyPr>
          <a:lstStyle/>
          <a:p>
            <a:pPr fontAlgn="base">
              <a:spcBef>
                <a:spcPct val="0"/>
              </a:spcBef>
              <a:spcAft>
                <a:spcPct val="0"/>
              </a:spcAft>
            </a:pPr>
            <a:r>
              <a:rPr lang="en-US" sz="2800" b="1" dirty="0">
                <a:solidFill>
                  <a:srgbClr val="000000"/>
                </a:solidFill>
                <a:latin typeface="Arial" charset="0"/>
                <a:cs typeface="Arial" charset="0"/>
              </a:rPr>
              <a:t>A</a:t>
            </a:r>
          </a:p>
        </p:txBody>
      </p:sp>
      <p:sp>
        <p:nvSpPr>
          <p:cNvPr id="104460" name="TextBox 65"/>
          <p:cNvSpPr txBox="1">
            <a:spLocks noChangeArrowheads="1"/>
          </p:cNvSpPr>
          <p:nvPr/>
        </p:nvSpPr>
        <p:spPr bwMode="auto">
          <a:xfrm>
            <a:off x="8991600" y="3352801"/>
            <a:ext cx="444500" cy="523875"/>
          </a:xfrm>
          <a:prstGeom prst="rect">
            <a:avLst/>
          </a:prstGeom>
          <a:noFill/>
          <a:ln w="9525">
            <a:noFill/>
            <a:miter lim="800000"/>
            <a:headEnd/>
            <a:tailEnd/>
          </a:ln>
        </p:spPr>
        <p:txBody>
          <a:bodyPr wrap="none">
            <a:spAutoFit/>
          </a:bodyPr>
          <a:lstStyle/>
          <a:p>
            <a:pPr fontAlgn="base">
              <a:spcBef>
                <a:spcPct val="0"/>
              </a:spcBef>
              <a:spcAft>
                <a:spcPct val="0"/>
              </a:spcAft>
            </a:pPr>
            <a:r>
              <a:rPr lang="en-US" sz="2800" b="1" dirty="0">
                <a:solidFill>
                  <a:srgbClr val="000000"/>
                </a:solidFill>
                <a:latin typeface="Arial" charset="0"/>
                <a:cs typeface="Arial" charset="0"/>
              </a:rPr>
              <a:t>A</a:t>
            </a:r>
          </a:p>
        </p:txBody>
      </p:sp>
    </p:spTree>
    <p:extLst>
      <p:ext uri="{BB962C8B-B14F-4D97-AF65-F5344CB8AC3E}">
        <p14:creationId xmlns:p14="http://schemas.microsoft.com/office/powerpoint/2010/main" val="1669649744"/>
      </p:ext>
    </p:extLst>
  </p:cSld>
  <p:clrMapOvr>
    <a:masterClrMapping/>
  </p:clrMapOvr>
  <p:transition>
    <p:pull/>
    <p:sndAc>
      <p:endSnd/>
    </p:sndAc>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1969197" y="1790452"/>
            <a:ext cx="3308784" cy="4375840"/>
          </a:xfrm>
          <a:prstGeom prst="rect">
            <a:avLst/>
          </a:prstGeom>
        </p:spPr>
      </p:pic>
      <p:sp>
        <p:nvSpPr>
          <p:cNvPr id="17" name="Rectangle 2"/>
          <p:cNvSpPr>
            <a:spLocks noChangeArrowheads="1"/>
          </p:cNvSpPr>
          <p:nvPr/>
        </p:nvSpPr>
        <p:spPr bwMode="auto">
          <a:xfrm>
            <a:off x="6014634" y="4800601"/>
            <a:ext cx="1121230" cy="535531"/>
          </a:xfrm>
          <a:prstGeom prst="rect">
            <a:avLst/>
          </a:prstGeom>
          <a:solidFill>
            <a:srgbClr val="FFFF00"/>
          </a:solidFill>
          <a:ln w="76200">
            <a:noFill/>
            <a:miter lim="800000"/>
            <a:headEnd/>
            <a:tailEnd/>
          </a:ln>
          <a:effectLst/>
        </p:spPr>
        <p:txBody>
          <a:bodyPr wrap="square">
            <a:spAutoFit/>
          </a:bodyPr>
          <a:lstStyle/>
          <a:p>
            <a:pPr algn="ctr" fontAlgn="base">
              <a:lnSpc>
                <a:spcPct val="120000"/>
              </a:lnSpc>
              <a:spcBef>
                <a:spcPct val="20000"/>
              </a:spcBef>
              <a:spcAft>
                <a:spcPct val="0"/>
              </a:spcAft>
              <a:buClr>
                <a:srgbClr val="FF3300"/>
              </a:buClr>
              <a:defRPr/>
            </a:pPr>
            <a:endParaRPr lang="en-US" sz="2400" b="1" dirty="0">
              <a:solidFill>
                <a:srgbClr val="000000"/>
              </a:solidFill>
              <a:latin typeface="Arial" charset="0"/>
              <a:cs typeface="Arial" charset="0"/>
            </a:endParaRPr>
          </a:p>
        </p:txBody>
      </p:sp>
      <p:sp>
        <p:nvSpPr>
          <p:cNvPr id="2" name="Rectangle 1"/>
          <p:cNvSpPr/>
          <p:nvPr/>
        </p:nvSpPr>
        <p:spPr>
          <a:xfrm>
            <a:off x="6039329" y="4614854"/>
            <a:ext cx="4628671" cy="1754326"/>
          </a:xfrm>
          <a:prstGeom prst="rect">
            <a:avLst/>
          </a:prstGeom>
        </p:spPr>
        <p:txBody>
          <a:bodyPr wrap="square">
            <a:spAutoFit/>
          </a:bodyPr>
          <a:lstStyle/>
          <a:p>
            <a:pPr fontAlgn="base">
              <a:spcBef>
                <a:spcPct val="0"/>
              </a:spcBef>
              <a:spcAft>
                <a:spcPct val="0"/>
              </a:spcAft>
            </a:pPr>
            <a:endParaRPr lang="en-US" sz="1200" b="1" dirty="0">
              <a:solidFill>
                <a:srgbClr val="000000"/>
              </a:solidFill>
              <a:latin typeface="Arial" charset="0"/>
              <a:cs typeface="Arial" charset="0"/>
            </a:endParaRPr>
          </a:p>
          <a:p>
            <a:pPr fontAlgn="base">
              <a:spcBef>
                <a:spcPct val="0"/>
              </a:spcBef>
              <a:spcAft>
                <a:spcPct val="0"/>
              </a:spcAft>
            </a:pPr>
            <a:r>
              <a:rPr lang="en-US" sz="2400" b="1" dirty="0">
                <a:solidFill>
                  <a:srgbClr val="000000"/>
                </a:solidFill>
                <a:latin typeface="Arial" charset="0"/>
                <a:cs typeface="Arial" charset="0"/>
              </a:rPr>
              <a:t>PE #7     What’s missing?</a:t>
            </a:r>
          </a:p>
          <a:p>
            <a:pPr fontAlgn="base">
              <a:spcBef>
                <a:spcPct val="0"/>
              </a:spcBef>
              <a:spcAft>
                <a:spcPct val="0"/>
              </a:spcAft>
            </a:pPr>
            <a:endParaRPr lang="en-US" sz="2400" b="1" dirty="0">
              <a:solidFill>
                <a:srgbClr val="000000"/>
              </a:solidFill>
              <a:latin typeface="Arial" charset="0"/>
              <a:cs typeface="Arial" charset="0"/>
            </a:endParaRPr>
          </a:p>
          <a:p>
            <a:pPr fontAlgn="base">
              <a:spcBef>
                <a:spcPct val="0"/>
              </a:spcBef>
              <a:spcAft>
                <a:spcPct val="0"/>
              </a:spcAft>
            </a:pPr>
            <a:r>
              <a:rPr lang="en-US" sz="2400" b="1" dirty="0">
                <a:solidFill>
                  <a:srgbClr val="000000"/>
                </a:solidFill>
                <a:latin typeface="Arial" charset="0"/>
                <a:cs typeface="Arial" charset="0"/>
              </a:rPr>
              <a:t>Expect to change your plan!</a:t>
            </a:r>
          </a:p>
          <a:p>
            <a:pPr algn="ctr" fontAlgn="base">
              <a:spcBef>
                <a:spcPct val="0"/>
              </a:spcBef>
              <a:spcAft>
                <a:spcPct val="0"/>
              </a:spcAft>
            </a:pPr>
            <a:endParaRPr lang="en-US" sz="1200" b="1" dirty="0">
              <a:solidFill>
                <a:srgbClr val="000000"/>
              </a:solidFill>
              <a:latin typeface="Arial" charset="0"/>
              <a:cs typeface="Arial" charset="0"/>
            </a:endParaRPr>
          </a:p>
          <a:p>
            <a:pPr algn="ctr" fontAlgn="base">
              <a:spcBef>
                <a:spcPct val="0"/>
              </a:spcBef>
              <a:spcAft>
                <a:spcPct val="0"/>
              </a:spcAft>
            </a:pPr>
            <a:endParaRPr lang="en-US" sz="1200" b="1" dirty="0">
              <a:solidFill>
                <a:srgbClr val="000000"/>
              </a:solidFill>
              <a:latin typeface="Arial" charset="0"/>
              <a:cs typeface="Arial" charset="0"/>
            </a:endParaRPr>
          </a:p>
        </p:txBody>
      </p:sp>
      <p:sp>
        <p:nvSpPr>
          <p:cNvPr id="67586" name="Footer Placeholder 3"/>
          <p:cNvSpPr>
            <a:spLocks noGrp="1"/>
          </p:cNvSpPr>
          <p:nvPr>
            <p:ph type="ftr" sz="quarter" idx="10"/>
          </p:nvPr>
        </p:nvSpPr>
        <p:spPr>
          <a:xfrm>
            <a:off x="6975139" y="6425852"/>
            <a:ext cx="4114800" cy="457200"/>
          </a:xfrm>
        </p:spPr>
        <p:txBody>
          <a:bodyPr/>
          <a:lstStyle/>
          <a:p>
            <a:pPr fontAlgn="base">
              <a:spcBef>
                <a:spcPct val="0"/>
              </a:spcBef>
              <a:spcAft>
                <a:spcPct val="0"/>
              </a:spcAft>
              <a:defRPr/>
            </a:pPr>
            <a:r>
              <a:rPr lang="en-US" b="1" dirty="0">
                <a:solidFill>
                  <a:srgbClr val="000000"/>
                </a:solidFill>
              </a:rPr>
              <a:t>U.S. Army Inspector General School </a:t>
            </a:r>
          </a:p>
        </p:txBody>
      </p:sp>
      <p:sp>
        <p:nvSpPr>
          <p:cNvPr id="58372" name="Rectangle 2"/>
          <p:cNvSpPr>
            <a:spLocks noGrp="1" noChangeArrowheads="1"/>
          </p:cNvSpPr>
          <p:nvPr>
            <p:ph type="title"/>
          </p:nvPr>
        </p:nvSpPr>
        <p:spPr>
          <a:xfrm>
            <a:off x="3206703" y="228600"/>
            <a:ext cx="5889172" cy="1143000"/>
          </a:xfrm>
        </p:spPr>
        <p:txBody>
          <a:bodyPr/>
          <a:lstStyle/>
          <a:p>
            <a:pPr eaLnBrk="1" hangingPunct="1"/>
            <a:r>
              <a:rPr lang="en-US" sz="4000" dirty="0">
                <a:solidFill>
                  <a:schemeClr val="tx1"/>
                </a:solidFill>
              </a:rPr>
              <a:t>ALAMO Case Study</a:t>
            </a:r>
            <a:br>
              <a:rPr lang="en-US" sz="4000" dirty="0">
                <a:solidFill>
                  <a:schemeClr val="tx1"/>
                </a:solidFill>
              </a:rPr>
            </a:br>
            <a:r>
              <a:rPr lang="en-US" sz="3400" dirty="0">
                <a:solidFill>
                  <a:schemeClr val="tx1"/>
                </a:solidFill>
              </a:rPr>
              <a:t>Step 4: Plan</a:t>
            </a:r>
          </a:p>
        </p:txBody>
      </p:sp>
      <p:sp>
        <p:nvSpPr>
          <p:cNvPr id="58373" name="Line 7"/>
          <p:cNvSpPr>
            <a:spLocks noChangeShapeType="1"/>
          </p:cNvSpPr>
          <p:nvPr/>
        </p:nvSpPr>
        <p:spPr bwMode="auto">
          <a:xfrm flipV="1">
            <a:off x="5151961" y="1726156"/>
            <a:ext cx="862674" cy="1671600"/>
          </a:xfrm>
          <a:prstGeom prst="line">
            <a:avLst/>
          </a:prstGeom>
          <a:noFill/>
          <a:ln w="76200">
            <a:solidFill>
              <a:srgbClr val="990000"/>
            </a:solidFill>
            <a:prstDash val="sysDot"/>
            <a:round/>
            <a:headEnd/>
            <a:tailEnd/>
          </a:ln>
        </p:spPr>
        <p:txBody>
          <a:bodyPr wrap="none"/>
          <a:lstStyle/>
          <a:p>
            <a:pPr fontAlgn="base">
              <a:spcBef>
                <a:spcPct val="0"/>
              </a:spcBef>
              <a:spcAft>
                <a:spcPct val="0"/>
              </a:spcAft>
            </a:pPr>
            <a:endParaRPr lang="en-US" sz="2400" b="1" dirty="0">
              <a:solidFill>
                <a:srgbClr val="FFFFFF"/>
              </a:solidFill>
              <a:latin typeface="Arial" charset="0"/>
              <a:cs typeface="Arial" charset="0"/>
            </a:endParaRPr>
          </a:p>
        </p:txBody>
      </p:sp>
      <p:sp>
        <p:nvSpPr>
          <p:cNvPr id="58374" name="Line 8"/>
          <p:cNvSpPr>
            <a:spLocks noChangeShapeType="1"/>
          </p:cNvSpPr>
          <p:nvPr/>
        </p:nvSpPr>
        <p:spPr bwMode="auto">
          <a:xfrm flipV="1">
            <a:off x="5127267" y="4539185"/>
            <a:ext cx="807306" cy="337614"/>
          </a:xfrm>
          <a:prstGeom prst="line">
            <a:avLst/>
          </a:prstGeom>
          <a:noFill/>
          <a:ln w="76200">
            <a:solidFill>
              <a:srgbClr val="990000"/>
            </a:solidFill>
            <a:prstDash val="sysDot"/>
            <a:round/>
            <a:headEnd/>
            <a:tailEnd/>
          </a:ln>
        </p:spPr>
        <p:txBody>
          <a:bodyPr wrap="none"/>
          <a:lstStyle/>
          <a:p>
            <a:pPr fontAlgn="base">
              <a:spcBef>
                <a:spcPct val="0"/>
              </a:spcBef>
              <a:spcAft>
                <a:spcPct val="0"/>
              </a:spcAft>
            </a:pPr>
            <a:endParaRPr lang="en-US" sz="2400" b="1" dirty="0">
              <a:solidFill>
                <a:srgbClr val="FFFFFF"/>
              </a:solidFill>
              <a:latin typeface="Arial" charset="0"/>
              <a:cs typeface="Arial" charset="0"/>
            </a:endParaRPr>
          </a:p>
        </p:txBody>
      </p:sp>
      <p:sp>
        <p:nvSpPr>
          <p:cNvPr id="58375" name="Rectangle 9"/>
          <p:cNvSpPr>
            <a:spLocks noChangeArrowheads="1"/>
          </p:cNvSpPr>
          <p:nvPr/>
        </p:nvSpPr>
        <p:spPr bwMode="auto">
          <a:xfrm>
            <a:off x="4001328" y="3397756"/>
            <a:ext cx="1045878" cy="1479044"/>
          </a:xfrm>
          <a:prstGeom prst="rect">
            <a:avLst/>
          </a:prstGeom>
          <a:noFill/>
          <a:ln w="76200">
            <a:solidFill>
              <a:srgbClr val="990000"/>
            </a:solidFill>
            <a:prstDash val="sysDot"/>
            <a:miter lim="800000"/>
            <a:headEnd/>
            <a:tailEnd/>
          </a:ln>
        </p:spPr>
        <p:txBody>
          <a:bodyPr wrap="none" anchor="ctr"/>
          <a:lstStyle/>
          <a:p>
            <a:pPr fontAlgn="base">
              <a:spcBef>
                <a:spcPct val="0"/>
              </a:spcBef>
              <a:spcAft>
                <a:spcPct val="0"/>
              </a:spcAft>
            </a:pPr>
            <a:endParaRPr lang="en-US" sz="2400" b="1" dirty="0">
              <a:solidFill>
                <a:srgbClr val="FFFFFF"/>
              </a:solidFill>
              <a:latin typeface="Arial" charset="0"/>
              <a:cs typeface="Arial" charset="0"/>
            </a:endParaRPr>
          </a:p>
        </p:txBody>
      </p:sp>
      <p:pic>
        <p:nvPicPr>
          <p:cNvPr id="15" name="Picture 5" descr="Alamo.png"/>
          <p:cNvPicPr>
            <a:picLocks noChangeAspect="1"/>
          </p:cNvPicPr>
          <p:nvPr/>
        </p:nvPicPr>
        <p:blipFill>
          <a:blip r:embed="rId4" cstate="print"/>
          <a:srcRect/>
          <a:stretch>
            <a:fillRect/>
          </a:stretch>
        </p:blipFill>
        <p:spPr bwMode="auto">
          <a:xfrm>
            <a:off x="9069087" y="268995"/>
            <a:ext cx="1417638" cy="1062210"/>
          </a:xfrm>
          <a:prstGeom prst="rect">
            <a:avLst/>
          </a:prstGeom>
          <a:noFill/>
          <a:ln w="9525">
            <a:noFill/>
            <a:miter lim="800000"/>
            <a:headEnd/>
            <a:tailEnd/>
          </a:ln>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9267" y="1692231"/>
            <a:ext cx="2310584" cy="2932430"/>
          </a:xfrm>
          <a:prstGeom prst="rect">
            <a:avLst/>
          </a:prstGeom>
        </p:spPr>
      </p:pic>
      <p:sp>
        <p:nvSpPr>
          <p:cNvPr id="14" name="Rectangle 15"/>
          <p:cNvSpPr>
            <a:spLocks noChangeArrowheads="1"/>
          </p:cNvSpPr>
          <p:nvPr/>
        </p:nvSpPr>
        <p:spPr bwMode="auto">
          <a:xfrm>
            <a:off x="1676400" y="6117433"/>
            <a:ext cx="7924800" cy="338137"/>
          </a:xfrm>
          <a:prstGeom prst="rect">
            <a:avLst/>
          </a:prstGeom>
          <a:noFill/>
          <a:ln w="9525">
            <a:noFill/>
            <a:miter lim="800000"/>
            <a:headEnd/>
            <a:tailEnd/>
          </a:ln>
        </p:spPr>
        <p:txBody>
          <a:bodyPr>
            <a:spAutoFit/>
          </a:bodyPr>
          <a:lstStyle/>
          <a:p>
            <a:pPr fontAlgn="base">
              <a:spcBef>
                <a:spcPct val="0"/>
              </a:spcBef>
              <a:spcAft>
                <a:spcPct val="0"/>
              </a:spcAft>
            </a:pPr>
            <a:r>
              <a:rPr lang="en-US" sz="1600" b="1" dirty="0">
                <a:solidFill>
                  <a:srgbClr val="FF0000"/>
                </a:solidFill>
                <a:latin typeface="Arial" charset="0"/>
                <a:cs typeface="Arial" charset="0"/>
              </a:rPr>
              <a:t>AR 20-1, Paragraph 7-1b(4); </a:t>
            </a: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Section 4-2 (II-4-3)</a:t>
            </a:r>
          </a:p>
        </p:txBody>
      </p:sp>
      <p:pic>
        <p:nvPicPr>
          <p:cNvPr id="16" name="Picture 2" descr="C:\Users\michael.p.warrington\AppData\Local\Microsoft\Windows\Temporary Internet Files\Content.IE5\5E9EYWSO\MC900433836[1].png"/>
          <p:cNvPicPr>
            <a:picLocks noChangeAspect="1" noChangeArrowheads="1"/>
          </p:cNvPicPr>
          <p:nvPr/>
        </p:nvPicPr>
        <p:blipFill>
          <a:blip r:embed="rId6" cstate="print"/>
          <a:srcRect/>
          <a:stretch>
            <a:fillRect/>
          </a:stretch>
        </p:blipFill>
        <p:spPr bwMode="auto">
          <a:xfrm>
            <a:off x="9625894" y="5743803"/>
            <a:ext cx="914172" cy="914172"/>
          </a:xfrm>
          <a:prstGeom prst="rect">
            <a:avLst/>
          </a:prstGeom>
          <a:noFill/>
        </p:spPr>
      </p:pic>
    </p:spTree>
    <p:extLst>
      <p:ext uri="{BB962C8B-B14F-4D97-AF65-F5344CB8AC3E}">
        <p14:creationId xmlns:p14="http://schemas.microsoft.com/office/powerpoint/2010/main" val="3656799475"/>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2557512" y="313747"/>
            <a:ext cx="7086600" cy="1143000"/>
          </a:xfrm>
        </p:spPr>
        <p:txBody>
          <a:bodyPr/>
          <a:lstStyle/>
          <a:p>
            <a:r>
              <a:rPr lang="en-US" dirty="0"/>
              <a:t>Summary</a:t>
            </a:r>
            <a:endParaRPr lang="en-US" sz="2400" dirty="0"/>
          </a:p>
        </p:txBody>
      </p:sp>
      <p:sp>
        <p:nvSpPr>
          <p:cNvPr id="4"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3" name="Rectangle 2"/>
          <p:cNvSpPr/>
          <p:nvPr/>
        </p:nvSpPr>
        <p:spPr>
          <a:xfrm>
            <a:off x="1947912" y="1981201"/>
            <a:ext cx="8305800" cy="4880567"/>
          </a:xfrm>
          <a:prstGeom prst="rect">
            <a:avLst/>
          </a:prstGeom>
        </p:spPr>
        <p:txBody>
          <a:bodyPr wrap="square">
            <a:spAutoFit/>
          </a:bodyPr>
          <a:lstStyle/>
          <a:p>
            <a:pPr marL="509588" indent="-509588" fontAlgn="base">
              <a:lnSpc>
                <a:spcPct val="90000"/>
              </a:lnSpc>
              <a:spcBef>
                <a:spcPct val="5000"/>
              </a:spcBef>
              <a:spcAft>
                <a:spcPts val="600"/>
              </a:spcAft>
            </a:pPr>
            <a:r>
              <a:rPr lang="en-US" sz="2400" b="1" dirty="0">
                <a:solidFill>
                  <a:srgbClr val="000000"/>
                </a:solidFill>
                <a:latin typeface="Arial" charset="0"/>
                <a:cs typeface="Arial" charset="0"/>
              </a:rPr>
              <a:t>ELO 9.  Describe how an IG plans an Investigative Inquiry or Investigation</a:t>
            </a:r>
          </a:p>
          <a:p>
            <a:pPr marL="742950" lvl="1" indent="-285750" fontAlgn="base">
              <a:lnSpc>
                <a:spcPct val="110000"/>
              </a:lnSpc>
              <a:spcBef>
                <a:spcPts val="600"/>
              </a:spcBef>
              <a:spcAft>
                <a:spcPts val="600"/>
              </a:spcAft>
              <a:buFontTx/>
              <a:buChar char="–"/>
            </a:pPr>
            <a:r>
              <a:rPr lang="en-US" sz="2000" b="1" kern="0" dirty="0">
                <a:solidFill>
                  <a:srgbClr val="000000"/>
                </a:solidFill>
                <a:latin typeface="Arial"/>
                <a:cs typeface="Arial" charset="0"/>
              </a:rPr>
              <a:t>Written Investigative Plan</a:t>
            </a:r>
          </a:p>
          <a:p>
            <a:pPr marL="509588" indent="-509588" fontAlgn="base">
              <a:lnSpc>
                <a:spcPct val="90000"/>
              </a:lnSpc>
              <a:spcBef>
                <a:spcPct val="5000"/>
              </a:spcBef>
              <a:spcAft>
                <a:spcPts val="600"/>
              </a:spcAft>
            </a:pPr>
            <a:endParaRPr lang="en-US" sz="2100" b="1" dirty="0">
              <a:solidFill>
                <a:srgbClr val="000000"/>
              </a:solidFill>
              <a:latin typeface="Arial" charset="0"/>
              <a:cs typeface="Arial" charset="0"/>
            </a:endParaRPr>
          </a:p>
          <a:p>
            <a:pPr marL="509588" indent="-509588" fontAlgn="base">
              <a:lnSpc>
                <a:spcPct val="90000"/>
              </a:lnSpc>
              <a:spcBef>
                <a:spcPct val="5000"/>
              </a:spcBef>
              <a:spcAft>
                <a:spcPts val="600"/>
              </a:spcAft>
            </a:pPr>
            <a:r>
              <a:rPr lang="en-US" sz="2400" b="1" dirty="0">
                <a:solidFill>
                  <a:srgbClr val="000000"/>
                </a:solidFill>
                <a:latin typeface="Arial" charset="0"/>
                <a:cs typeface="Arial" charset="0"/>
              </a:rPr>
              <a:t>ELO 10.  Describe a request for IG information and the proper actions taken by the IG.</a:t>
            </a:r>
          </a:p>
          <a:p>
            <a:pPr marL="742950" lvl="1" indent="-285750" fontAlgn="base">
              <a:lnSpc>
                <a:spcPct val="110000"/>
              </a:lnSpc>
              <a:spcBef>
                <a:spcPts val="600"/>
              </a:spcBef>
              <a:spcAft>
                <a:spcPts val="600"/>
              </a:spcAft>
              <a:buFontTx/>
              <a:buChar char="–"/>
            </a:pPr>
            <a:r>
              <a:rPr lang="en-US" sz="2000" b="1" kern="0" dirty="0">
                <a:solidFill>
                  <a:srgbClr val="000000"/>
                </a:solidFill>
                <a:latin typeface="Arial"/>
                <a:cs typeface="Arial" charset="0"/>
              </a:rPr>
              <a:t>Review of Testimony</a:t>
            </a:r>
          </a:p>
          <a:p>
            <a:pPr marL="742950" lvl="1" indent="-285750" fontAlgn="base">
              <a:lnSpc>
                <a:spcPct val="110000"/>
              </a:lnSpc>
              <a:spcBef>
                <a:spcPts val="600"/>
              </a:spcBef>
              <a:spcAft>
                <a:spcPts val="600"/>
              </a:spcAft>
              <a:buFontTx/>
              <a:buChar char="–"/>
            </a:pPr>
            <a:r>
              <a:rPr lang="en-US" sz="2000" b="1" kern="0" dirty="0">
                <a:solidFill>
                  <a:srgbClr val="000000"/>
                </a:solidFill>
                <a:latin typeface="Arial"/>
                <a:cs typeface="Arial" charset="0"/>
              </a:rPr>
              <a:t>Follow on DA Investigator</a:t>
            </a:r>
          </a:p>
          <a:p>
            <a:pPr lvl="1" fontAlgn="base">
              <a:lnSpc>
                <a:spcPct val="110000"/>
              </a:lnSpc>
              <a:spcBef>
                <a:spcPts val="600"/>
              </a:spcBef>
              <a:spcAft>
                <a:spcPts val="600"/>
              </a:spcAft>
            </a:pPr>
            <a:endParaRPr lang="en-US" sz="2000" b="1" kern="0" dirty="0">
              <a:solidFill>
                <a:srgbClr val="000000"/>
              </a:solidFill>
              <a:latin typeface="Arial"/>
              <a:cs typeface="Arial" charset="0"/>
            </a:endParaRPr>
          </a:p>
          <a:p>
            <a:pPr marL="509588" indent="-509588" fontAlgn="base">
              <a:lnSpc>
                <a:spcPct val="90000"/>
              </a:lnSpc>
              <a:spcBef>
                <a:spcPct val="5000"/>
              </a:spcBef>
              <a:spcAft>
                <a:spcPts val="1800"/>
              </a:spcAft>
            </a:pPr>
            <a:endParaRPr lang="en-US" sz="2400" b="1" dirty="0">
              <a:solidFill>
                <a:srgbClr val="000000"/>
              </a:solidFill>
              <a:latin typeface="Arial" charset="0"/>
              <a:cs typeface="Arial" charset="0"/>
            </a:endParaRPr>
          </a:p>
          <a:p>
            <a:pPr marL="966788" lvl="1" indent="-509588" fontAlgn="base">
              <a:lnSpc>
                <a:spcPct val="90000"/>
              </a:lnSpc>
              <a:spcBef>
                <a:spcPct val="5000"/>
              </a:spcBef>
              <a:spcAft>
                <a:spcPts val="1800"/>
              </a:spcAft>
              <a:buFont typeface="Arial" panose="020B0604020202020204" pitchFamily="34" charset="0"/>
              <a:buChar char="•"/>
            </a:pPr>
            <a:endParaRPr lang="en-US" sz="2400" b="1" dirty="0">
              <a:solidFill>
                <a:srgbClr val="000000"/>
              </a:solidFill>
              <a:latin typeface="Arial" charset="0"/>
              <a:cs typeface="Arial" charset="0"/>
            </a:endParaRPr>
          </a:p>
        </p:txBody>
      </p:sp>
    </p:spTree>
    <p:extLst>
      <p:ext uri="{BB962C8B-B14F-4D97-AF65-F5344CB8AC3E}">
        <p14:creationId xmlns:p14="http://schemas.microsoft.com/office/powerpoint/2010/main" val="1100835007"/>
      </p:ext>
    </p:extLst>
  </p:cSld>
  <p:clrMapOvr>
    <a:masterClrMapping/>
  </p:clrMapOvr>
  <p:transition>
    <p:pull/>
    <p:sndAc>
      <p:endSnd/>
    </p:sndAc>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 name="Picture 10" descr="fat-man-model.jpg"/>
          <p:cNvPicPr>
            <a:picLocks noChangeAspect="1"/>
          </p:cNvPicPr>
          <p:nvPr/>
        </p:nvPicPr>
        <p:blipFill>
          <a:blip r:embed="rId3" cstate="print"/>
          <a:srcRect/>
          <a:stretch>
            <a:fillRect/>
          </a:stretch>
        </p:blipFill>
        <p:spPr bwMode="auto">
          <a:xfrm>
            <a:off x="7239001" y="5105400"/>
            <a:ext cx="1606373" cy="1066800"/>
          </a:xfrm>
          <a:prstGeom prst="rect">
            <a:avLst/>
          </a:prstGeom>
          <a:noFill/>
          <a:ln w="9525">
            <a:noFill/>
            <a:miter lim="800000"/>
            <a:headEnd/>
            <a:tailEnd/>
          </a:ln>
        </p:spPr>
      </p:pic>
      <p:sp>
        <p:nvSpPr>
          <p:cNvPr id="72706"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114692" name="Rectangle 2"/>
          <p:cNvSpPr>
            <a:spLocks noGrp="1" noChangeArrowheads="1"/>
          </p:cNvSpPr>
          <p:nvPr>
            <p:ph type="title"/>
          </p:nvPr>
        </p:nvSpPr>
        <p:spPr>
          <a:xfrm>
            <a:off x="2046515" y="381000"/>
            <a:ext cx="8080375" cy="914400"/>
          </a:xfrm>
        </p:spPr>
        <p:txBody>
          <a:bodyPr/>
          <a:lstStyle/>
          <a:p>
            <a:pPr eaLnBrk="1" hangingPunct="1">
              <a:buClr>
                <a:srgbClr val="FFFF00"/>
              </a:buClr>
            </a:pPr>
            <a:r>
              <a:rPr lang="en-US" sz="4000" dirty="0">
                <a:solidFill>
                  <a:schemeClr val="tx1"/>
                </a:solidFill>
              </a:rPr>
              <a:t>Execute Your Plan</a:t>
            </a:r>
            <a:br>
              <a:rPr lang="en-US" sz="4000" dirty="0">
                <a:solidFill>
                  <a:schemeClr val="tx1"/>
                </a:solidFill>
              </a:rPr>
            </a:br>
            <a:r>
              <a:rPr lang="en-US" sz="2400" dirty="0">
                <a:solidFill>
                  <a:schemeClr val="tx1"/>
                </a:solidFill>
              </a:rPr>
              <a:t>(Step 4)</a:t>
            </a:r>
          </a:p>
        </p:txBody>
      </p:sp>
      <p:sp>
        <p:nvSpPr>
          <p:cNvPr id="82947" name="Rectangle 3"/>
          <p:cNvSpPr>
            <a:spLocks noGrp="1" noChangeArrowheads="1"/>
          </p:cNvSpPr>
          <p:nvPr>
            <p:ph type="body" idx="1"/>
          </p:nvPr>
        </p:nvSpPr>
        <p:spPr>
          <a:xfrm>
            <a:off x="1762226" y="1913825"/>
            <a:ext cx="8061325" cy="2971800"/>
          </a:xfrm>
        </p:spPr>
        <p:txBody>
          <a:bodyPr/>
          <a:lstStyle/>
          <a:p>
            <a:pPr eaLnBrk="1" hangingPunct="1"/>
            <a:r>
              <a:rPr lang="en-US" sz="2800" dirty="0"/>
              <a:t>Collect documents throughout</a:t>
            </a:r>
          </a:p>
          <a:p>
            <a:pPr eaLnBrk="1" hangingPunct="1"/>
            <a:endParaRPr lang="en-US" sz="1000" dirty="0"/>
          </a:p>
          <a:p>
            <a:pPr eaLnBrk="1" hangingPunct="1"/>
            <a:r>
              <a:rPr lang="en-US" sz="2800" dirty="0"/>
              <a:t>IGs usually take </a:t>
            </a:r>
            <a:r>
              <a:rPr lang="en-US" sz="2800" i="1" dirty="0"/>
              <a:t>testimony under oath</a:t>
            </a:r>
          </a:p>
          <a:p>
            <a:pPr eaLnBrk="1" hangingPunct="1"/>
            <a:endParaRPr lang="en-US" sz="1000" dirty="0"/>
          </a:p>
          <a:p>
            <a:pPr eaLnBrk="1" hangingPunct="1"/>
            <a:r>
              <a:rPr lang="en-US" sz="2800" i="1" u="sng" dirty="0"/>
              <a:t>How many </a:t>
            </a:r>
            <a:r>
              <a:rPr lang="en-US" sz="2800" u="sng" dirty="0"/>
              <a:t>witnesses do we interview</a:t>
            </a:r>
            <a:r>
              <a:rPr lang="en-US" sz="2800" dirty="0"/>
              <a:t>?</a:t>
            </a:r>
          </a:p>
          <a:p>
            <a:pPr lvl="1" eaLnBrk="1" hangingPunct="1"/>
            <a:r>
              <a:rPr lang="en-US" sz="2400" dirty="0">
                <a:solidFill>
                  <a:srgbClr val="FF0000"/>
                </a:solidFill>
              </a:rPr>
              <a:t>MINIMUM NUMBER NECESSARY</a:t>
            </a:r>
            <a:r>
              <a:rPr lang="en-US" sz="2400" dirty="0"/>
              <a:t> to substantiate or refute the allegation(s) – you decide, IG!</a:t>
            </a:r>
          </a:p>
          <a:p>
            <a:pPr lvl="1" eaLnBrk="1" hangingPunct="1"/>
            <a:r>
              <a:rPr lang="en-US" sz="2400" dirty="0"/>
              <a:t>Thorough, but don’t go for overkill!</a:t>
            </a:r>
          </a:p>
        </p:txBody>
      </p:sp>
      <p:sp>
        <p:nvSpPr>
          <p:cNvPr id="114695" name="Rectangle 103"/>
          <p:cNvSpPr>
            <a:spLocks noChangeArrowheads="1"/>
          </p:cNvSpPr>
          <p:nvPr/>
        </p:nvSpPr>
        <p:spPr bwMode="auto">
          <a:xfrm>
            <a:off x="4876800" y="1179514"/>
            <a:ext cx="2971800" cy="420687"/>
          </a:xfrm>
          <a:prstGeom prst="rect">
            <a:avLst/>
          </a:prstGeom>
          <a:noFill/>
          <a:ln w="9525">
            <a:noFill/>
            <a:miter lim="800000"/>
            <a:headEnd/>
            <a:tailEnd/>
          </a:ln>
        </p:spPr>
        <p:txBody>
          <a:bodyPr anchor="ctr"/>
          <a:lstStyle/>
          <a:p>
            <a:pPr algn="ctr" fontAlgn="base">
              <a:spcBef>
                <a:spcPct val="0"/>
              </a:spcBef>
              <a:spcAft>
                <a:spcPct val="0"/>
              </a:spcAft>
              <a:buClr>
                <a:srgbClr val="FFFF00"/>
              </a:buClr>
            </a:pPr>
            <a:endParaRPr lang="en-US" sz="2400" b="1" dirty="0">
              <a:solidFill>
                <a:srgbClr val="FF3300"/>
              </a:solidFill>
              <a:latin typeface="Arial" charset="0"/>
              <a:cs typeface="Arial" charset="0"/>
            </a:endParaRPr>
          </a:p>
        </p:txBody>
      </p:sp>
      <p:pic>
        <p:nvPicPr>
          <p:cNvPr id="10" name="Picture 9" descr="bullet.png"/>
          <p:cNvPicPr>
            <a:picLocks noChangeAspect="1"/>
          </p:cNvPicPr>
          <p:nvPr/>
        </p:nvPicPr>
        <p:blipFill>
          <a:blip r:embed="rId4" cstate="print"/>
          <a:srcRect/>
          <a:stretch>
            <a:fillRect/>
          </a:stretch>
        </p:blipFill>
        <p:spPr bwMode="auto">
          <a:xfrm>
            <a:off x="2811463" y="5410200"/>
            <a:ext cx="546100" cy="546100"/>
          </a:xfrm>
          <a:prstGeom prst="rect">
            <a:avLst/>
          </a:prstGeom>
          <a:noFill/>
          <a:ln w="9525">
            <a:noFill/>
            <a:miter lim="800000"/>
            <a:headEnd/>
            <a:tailEnd/>
          </a:ln>
        </p:spPr>
      </p:pic>
      <p:pic>
        <p:nvPicPr>
          <p:cNvPr id="12" name="Picture 11" descr="hand-grenade.jpg"/>
          <p:cNvPicPr>
            <a:picLocks noChangeAspect="1"/>
          </p:cNvPicPr>
          <p:nvPr/>
        </p:nvPicPr>
        <p:blipFill>
          <a:blip r:embed="rId5" cstate="print"/>
          <a:srcRect/>
          <a:stretch>
            <a:fillRect/>
          </a:stretch>
        </p:blipFill>
        <p:spPr bwMode="auto">
          <a:xfrm>
            <a:off x="3878263" y="5334000"/>
            <a:ext cx="424722" cy="685800"/>
          </a:xfrm>
          <a:prstGeom prst="rect">
            <a:avLst/>
          </a:prstGeom>
          <a:noFill/>
          <a:ln w="9525">
            <a:noFill/>
            <a:miter lim="800000"/>
            <a:headEnd/>
            <a:tailEnd/>
          </a:ln>
        </p:spPr>
      </p:pic>
      <p:pic>
        <p:nvPicPr>
          <p:cNvPr id="13" name="Picture 12" descr="M107.jpg"/>
          <p:cNvPicPr>
            <a:picLocks noChangeAspect="1"/>
          </p:cNvPicPr>
          <p:nvPr/>
        </p:nvPicPr>
        <p:blipFill>
          <a:blip r:embed="rId6" cstate="print"/>
          <a:srcRect/>
          <a:stretch>
            <a:fillRect/>
          </a:stretch>
        </p:blipFill>
        <p:spPr bwMode="auto">
          <a:xfrm>
            <a:off x="5327761" y="5181600"/>
            <a:ext cx="843780" cy="913428"/>
          </a:xfrm>
          <a:prstGeom prst="rect">
            <a:avLst/>
          </a:prstGeom>
          <a:noFill/>
          <a:ln w="9525">
            <a:noFill/>
            <a:miter lim="800000"/>
            <a:headEnd/>
            <a:tailEnd/>
          </a:ln>
        </p:spPr>
      </p:pic>
      <p:sp>
        <p:nvSpPr>
          <p:cNvPr id="14" name="TextBox 13"/>
          <p:cNvSpPr txBox="1"/>
          <p:nvPr/>
        </p:nvSpPr>
        <p:spPr>
          <a:xfrm>
            <a:off x="1752600" y="6138446"/>
            <a:ext cx="4616520" cy="338554"/>
          </a:xfrm>
          <a:prstGeom prst="rect">
            <a:avLst/>
          </a:prstGeom>
          <a:noFill/>
        </p:spPr>
        <p:txBody>
          <a:bodyPr wrap="none" rtlCol="0">
            <a:spAutoFit/>
          </a:bodyPr>
          <a:lstStyle/>
          <a:p>
            <a:pPr marL="0" lvl="4" fontAlgn="base">
              <a:spcBef>
                <a:spcPct val="0"/>
              </a:spcBef>
              <a:spcAft>
                <a:spcPct val="0"/>
              </a:spcAft>
            </a:pP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Section 4-2 (II-4-3) </a:t>
            </a:r>
          </a:p>
        </p:txBody>
      </p:sp>
      <p:sp>
        <p:nvSpPr>
          <p:cNvPr id="16" name="Oval 15"/>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325711236"/>
      </p:ext>
    </p:extLst>
  </p:cSld>
  <p:clrMapOvr>
    <a:masterClrMapping/>
  </p:clrMapOvr>
  <p:transition>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 calcmode="lin" valueType="num">
                                      <p:cBhvr additive="base">
                                        <p:cTn id="7" dur="500" fill="hold"/>
                                        <p:tgtEl>
                                          <p:spTgt spid="829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29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2947">
                                            <p:txEl>
                                              <p:pRg st="2" end="2"/>
                                            </p:txEl>
                                          </p:spTgt>
                                        </p:tgtEl>
                                        <p:attrNameLst>
                                          <p:attrName>style.visibility</p:attrName>
                                        </p:attrNameLst>
                                      </p:cBhvr>
                                      <p:to>
                                        <p:strVal val="visible"/>
                                      </p:to>
                                    </p:set>
                                    <p:anim calcmode="lin" valueType="num">
                                      <p:cBhvr additive="base">
                                        <p:cTn id="13" dur="500" fill="hold"/>
                                        <p:tgtEl>
                                          <p:spTgt spid="8294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2947">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82947">
                                            <p:txEl>
                                              <p:pRg st="4" end="4"/>
                                            </p:txEl>
                                          </p:spTgt>
                                        </p:tgtEl>
                                        <p:attrNameLst>
                                          <p:attrName>style.visibility</p:attrName>
                                        </p:attrNameLst>
                                      </p:cBhvr>
                                      <p:to>
                                        <p:strVal val="visible"/>
                                      </p:to>
                                    </p:set>
                                    <p:anim calcmode="lin" valueType="num">
                                      <p:cBhvr additive="base">
                                        <p:cTn id="17" dur="500" fill="hold"/>
                                        <p:tgtEl>
                                          <p:spTgt spid="82947">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8294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82947">
                                            <p:txEl>
                                              <p:pRg st="5" end="5"/>
                                            </p:txEl>
                                          </p:spTgt>
                                        </p:tgtEl>
                                        <p:attrNameLst>
                                          <p:attrName>style.visibility</p:attrName>
                                        </p:attrNameLst>
                                      </p:cBhvr>
                                      <p:to>
                                        <p:strVal val="visible"/>
                                      </p:to>
                                    </p:set>
                                    <p:anim calcmode="lin" valueType="num">
                                      <p:cBhvr additive="base">
                                        <p:cTn id="23" dur="500" fill="hold"/>
                                        <p:tgtEl>
                                          <p:spTgt spid="82947">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82947">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2947">
                                            <p:txEl>
                                              <p:pRg st="6" end="6"/>
                                            </p:txEl>
                                          </p:spTgt>
                                        </p:tgtEl>
                                        <p:attrNameLst>
                                          <p:attrName>style.visibility</p:attrName>
                                        </p:attrNameLst>
                                      </p:cBhvr>
                                      <p:to>
                                        <p:strVal val="visible"/>
                                      </p:to>
                                    </p:set>
                                    <p:anim calcmode="lin" valueType="num">
                                      <p:cBhvr additive="base">
                                        <p:cTn id="27" dur="500" fill="hold"/>
                                        <p:tgtEl>
                                          <p:spTgt spid="82947">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2947">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par>
                                <p:cTn id="45" presetID="1" presetClass="exit"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autoUpdateAnimBg="0"/>
      <p:bldP spid="16"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oter Placeholder 2"/>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101379" name="Rectangle 2"/>
          <p:cNvSpPr>
            <a:spLocks noGrp="1" noChangeArrowheads="1"/>
          </p:cNvSpPr>
          <p:nvPr>
            <p:ph type="title"/>
          </p:nvPr>
        </p:nvSpPr>
        <p:spPr>
          <a:xfrm>
            <a:off x="1981201" y="228600"/>
            <a:ext cx="8080375" cy="1143000"/>
          </a:xfrm>
        </p:spPr>
        <p:txBody>
          <a:bodyPr/>
          <a:lstStyle/>
          <a:p>
            <a:pPr eaLnBrk="1" hangingPunct="1"/>
            <a:r>
              <a:rPr lang="en-US" dirty="0">
                <a:solidFill>
                  <a:schemeClr val="tx1"/>
                </a:solidFill>
              </a:rPr>
              <a:t>  Gather </a:t>
            </a:r>
            <a:r>
              <a:rPr lang="en-US" sz="4000" dirty="0">
                <a:solidFill>
                  <a:schemeClr val="tx1"/>
                </a:solidFill>
              </a:rPr>
              <a:t>Evidence</a:t>
            </a:r>
            <a:br>
              <a:rPr lang="en-US" sz="4000" dirty="0">
                <a:solidFill>
                  <a:schemeClr val="tx1"/>
                </a:solidFill>
              </a:rPr>
            </a:br>
            <a:r>
              <a:rPr lang="en-US" sz="2400" dirty="0">
                <a:solidFill>
                  <a:schemeClr val="tx1"/>
                </a:solidFill>
              </a:rPr>
              <a:t>(Step 4)</a:t>
            </a:r>
          </a:p>
        </p:txBody>
      </p:sp>
      <p:sp>
        <p:nvSpPr>
          <p:cNvPr id="14" name="Rectangle 3"/>
          <p:cNvSpPr txBox="1">
            <a:spLocks noChangeArrowheads="1"/>
          </p:cNvSpPr>
          <p:nvPr/>
        </p:nvSpPr>
        <p:spPr>
          <a:xfrm>
            <a:off x="1762706" y="1915106"/>
            <a:ext cx="7772400" cy="4495800"/>
          </a:xfrm>
          <a:prstGeom prst="rect">
            <a:avLst/>
          </a:prstGeom>
        </p:spPr>
        <p:txBody>
          <a:bodyPr/>
          <a:lstStyle/>
          <a:p>
            <a:pPr marL="342900" indent="-342900" fontAlgn="base">
              <a:spcBef>
                <a:spcPct val="20000"/>
              </a:spcBef>
              <a:spcAft>
                <a:spcPct val="0"/>
              </a:spcAft>
              <a:buFontTx/>
              <a:buChar char="•"/>
              <a:defRPr/>
            </a:pPr>
            <a:r>
              <a:rPr lang="en-US" sz="2800" b="1" kern="0" dirty="0">
                <a:solidFill>
                  <a:srgbClr val="000000"/>
                </a:solidFill>
                <a:latin typeface="Arial"/>
                <a:cs typeface="Arial" charset="0"/>
              </a:rPr>
              <a:t> Create an Evidence Matrix </a:t>
            </a:r>
            <a:r>
              <a:rPr lang="en-US" sz="2800" kern="0" dirty="0">
                <a:solidFill>
                  <a:srgbClr val="000000"/>
                </a:solidFill>
                <a:latin typeface="Arial"/>
                <a:cs typeface="Arial" charset="0"/>
              </a:rPr>
              <a:t>....</a:t>
            </a:r>
          </a:p>
          <a:p>
            <a:pPr marL="342900" indent="-342900" fontAlgn="base">
              <a:spcBef>
                <a:spcPct val="20000"/>
              </a:spcBef>
              <a:spcAft>
                <a:spcPct val="0"/>
              </a:spcAft>
              <a:buFontTx/>
              <a:buChar char="•"/>
              <a:defRPr/>
            </a:pPr>
            <a:r>
              <a:rPr lang="en-US" sz="2800" b="1" kern="0" dirty="0">
                <a:solidFill>
                  <a:srgbClr val="000000"/>
                </a:solidFill>
                <a:latin typeface="Arial"/>
                <a:cs typeface="Arial" charset="0"/>
              </a:rPr>
              <a:t> Collect documents </a:t>
            </a:r>
            <a:r>
              <a:rPr lang="en-US" sz="2800" kern="0" dirty="0">
                <a:solidFill>
                  <a:srgbClr val="000000"/>
                </a:solidFill>
                <a:latin typeface="Arial"/>
                <a:cs typeface="Arial" charset="0"/>
              </a:rPr>
              <a:t>...........</a:t>
            </a:r>
          </a:p>
          <a:p>
            <a:pPr marL="342900" indent="-342900" fontAlgn="base">
              <a:lnSpc>
                <a:spcPct val="130000"/>
              </a:lnSpc>
              <a:spcBef>
                <a:spcPct val="20000"/>
              </a:spcBef>
              <a:spcAft>
                <a:spcPct val="0"/>
              </a:spcAft>
              <a:buFontTx/>
              <a:buChar char="•"/>
              <a:defRPr/>
            </a:pPr>
            <a:r>
              <a:rPr lang="en-US" sz="2800" b="1" kern="0" dirty="0">
                <a:solidFill>
                  <a:srgbClr val="000000"/>
                </a:solidFill>
                <a:latin typeface="Arial"/>
                <a:cs typeface="Arial" charset="0"/>
              </a:rPr>
              <a:t> Collect physical evidence </a:t>
            </a:r>
            <a:r>
              <a:rPr lang="en-US" sz="2800" kern="0" dirty="0">
                <a:solidFill>
                  <a:srgbClr val="000000"/>
                </a:solidFill>
                <a:latin typeface="Arial"/>
                <a:cs typeface="Arial" charset="0"/>
              </a:rPr>
              <a:t>..........................</a:t>
            </a:r>
          </a:p>
          <a:p>
            <a:pPr marL="342900" indent="-342900" fontAlgn="base">
              <a:lnSpc>
                <a:spcPct val="130000"/>
              </a:lnSpc>
              <a:spcBef>
                <a:spcPct val="20000"/>
              </a:spcBef>
              <a:spcAft>
                <a:spcPct val="0"/>
              </a:spcAft>
              <a:buFontTx/>
              <a:buChar char="•"/>
              <a:defRPr/>
            </a:pPr>
            <a:r>
              <a:rPr lang="en-US" sz="2800" b="1" kern="0" dirty="0">
                <a:solidFill>
                  <a:srgbClr val="000000"/>
                </a:solidFill>
                <a:latin typeface="Arial"/>
                <a:cs typeface="Arial" charset="0"/>
              </a:rPr>
              <a:t> Conduct interviews:</a:t>
            </a:r>
          </a:p>
          <a:p>
            <a:pPr marL="742950" lvl="1" indent="-285750" fontAlgn="base">
              <a:lnSpc>
                <a:spcPct val="120000"/>
              </a:lnSpc>
              <a:spcBef>
                <a:spcPct val="20000"/>
              </a:spcBef>
              <a:spcAft>
                <a:spcPct val="0"/>
              </a:spcAft>
              <a:buFontTx/>
              <a:buChar char="–"/>
              <a:defRPr/>
            </a:pPr>
            <a:r>
              <a:rPr lang="en-US" sz="2800" b="1" kern="0" dirty="0">
                <a:solidFill>
                  <a:srgbClr val="000000"/>
                </a:solidFill>
                <a:latin typeface="Arial"/>
                <a:cs typeface="Arial" charset="0"/>
              </a:rPr>
              <a:t> Complainant </a:t>
            </a:r>
            <a:r>
              <a:rPr lang="en-US" sz="2800" kern="0" dirty="0">
                <a:solidFill>
                  <a:srgbClr val="000000"/>
                </a:solidFill>
                <a:latin typeface="Arial"/>
                <a:cs typeface="Arial" charset="0"/>
              </a:rPr>
              <a:t>..................</a:t>
            </a:r>
          </a:p>
          <a:p>
            <a:pPr marL="742950" lvl="1" indent="-285750" fontAlgn="base">
              <a:lnSpc>
                <a:spcPct val="110000"/>
              </a:lnSpc>
              <a:spcBef>
                <a:spcPct val="20000"/>
              </a:spcBef>
              <a:spcAft>
                <a:spcPct val="0"/>
              </a:spcAft>
              <a:buFontTx/>
              <a:buChar char="–"/>
              <a:defRPr/>
            </a:pPr>
            <a:r>
              <a:rPr lang="en-US" sz="2800" b="1" kern="0" dirty="0">
                <a:solidFill>
                  <a:srgbClr val="000000"/>
                </a:solidFill>
                <a:latin typeface="Arial"/>
                <a:cs typeface="Arial" charset="0"/>
              </a:rPr>
              <a:t> Experts </a:t>
            </a:r>
            <a:r>
              <a:rPr lang="en-US" sz="2800" kern="0" dirty="0">
                <a:solidFill>
                  <a:srgbClr val="000000"/>
                </a:solidFill>
                <a:latin typeface="Arial"/>
                <a:cs typeface="Arial" charset="0"/>
              </a:rPr>
              <a:t>....................................</a:t>
            </a:r>
          </a:p>
          <a:p>
            <a:pPr marL="742950" lvl="1" indent="-285750" fontAlgn="base">
              <a:lnSpc>
                <a:spcPct val="110000"/>
              </a:lnSpc>
              <a:spcBef>
                <a:spcPct val="20000"/>
              </a:spcBef>
              <a:spcAft>
                <a:spcPct val="0"/>
              </a:spcAft>
              <a:buFontTx/>
              <a:buChar char="–"/>
              <a:defRPr/>
            </a:pPr>
            <a:r>
              <a:rPr lang="en-US" sz="2800" b="1" kern="0" dirty="0">
                <a:solidFill>
                  <a:srgbClr val="000000"/>
                </a:solidFill>
                <a:latin typeface="Arial"/>
                <a:cs typeface="Arial" charset="0"/>
              </a:rPr>
              <a:t> Witnesses </a:t>
            </a:r>
            <a:r>
              <a:rPr lang="en-US" sz="2800" b="1" kern="0" dirty="0">
                <a:solidFill>
                  <a:srgbClr val="FF0000"/>
                </a:solidFill>
                <a:latin typeface="Arial"/>
                <a:cs typeface="Arial" charset="0"/>
              </a:rPr>
              <a:t>(How Many?)</a:t>
            </a:r>
            <a:r>
              <a:rPr lang="en-US" sz="2800" kern="0" dirty="0">
                <a:solidFill>
                  <a:srgbClr val="FF0000"/>
                </a:solidFill>
                <a:latin typeface="Arial"/>
                <a:cs typeface="Arial" charset="0"/>
              </a:rPr>
              <a:t>....................</a:t>
            </a:r>
          </a:p>
          <a:p>
            <a:pPr marL="742950" lvl="1" indent="-285750" fontAlgn="base">
              <a:lnSpc>
                <a:spcPct val="110000"/>
              </a:lnSpc>
              <a:spcBef>
                <a:spcPct val="20000"/>
              </a:spcBef>
              <a:spcAft>
                <a:spcPct val="0"/>
              </a:spcAft>
              <a:buFontTx/>
              <a:buChar char="–"/>
              <a:defRPr/>
            </a:pPr>
            <a:r>
              <a:rPr lang="en-US" sz="2800" b="1" kern="0" dirty="0">
                <a:solidFill>
                  <a:srgbClr val="000000"/>
                </a:solidFill>
                <a:latin typeface="Arial"/>
                <a:cs typeface="Arial" charset="0"/>
              </a:rPr>
              <a:t> Subjects / Suspects </a:t>
            </a:r>
            <a:r>
              <a:rPr lang="en-US" sz="2800" kern="0" dirty="0">
                <a:solidFill>
                  <a:srgbClr val="000000"/>
                </a:solidFill>
                <a:latin typeface="Arial"/>
                <a:cs typeface="Arial" charset="0"/>
              </a:rPr>
              <a:t>............................</a:t>
            </a:r>
          </a:p>
        </p:txBody>
      </p:sp>
      <p:pic>
        <p:nvPicPr>
          <p:cNvPr id="83977" name="Picture 9" descr="C:\Users\Robert.s.keating\AppData\Local\Microsoft\Windows\Temporary Internet Files\Content.IE5\ZYP23GAX\MC900056219[1].wmf"/>
          <p:cNvPicPr>
            <a:picLocks noChangeAspect="1" noChangeArrowheads="1"/>
          </p:cNvPicPr>
          <p:nvPr/>
        </p:nvPicPr>
        <p:blipFill>
          <a:blip r:embed="rId3" cstate="print"/>
          <a:srcRect/>
          <a:stretch>
            <a:fillRect/>
          </a:stretch>
        </p:blipFill>
        <p:spPr bwMode="auto">
          <a:xfrm>
            <a:off x="7177669" y="3802696"/>
            <a:ext cx="1211262" cy="1295400"/>
          </a:xfrm>
          <a:prstGeom prst="rect">
            <a:avLst/>
          </a:prstGeom>
          <a:noFill/>
          <a:ln w="9525">
            <a:noFill/>
            <a:miter lim="800000"/>
            <a:headEnd/>
            <a:tailEnd/>
          </a:ln>
        </p:spPr>
      </p:pic>
      <p:pic>
        <p:nvPicPr>
          <p:cNvPr id="12" name="Picture 12" descr="interview.png"/>
          <p:cNvPicPr>
            <a:picLocks noChangeAspect="1"/>
          </p:cNvPicPr>
          <p:nvPr/>
        </p:nvPicPr>
        <p:blipFill>
          <a:blip r:embed="rId4" cstate="print"/>
          <a:srcRect/>
          <a:stretch>
            <a:fillRect/>
          </a:stretch>
        </p:blipFill>
        <p:spPr bwMode="auto">
          <a:xfrm>
            <a:off x="8382000" y="4757801"/>
            <a:ext cx="1220788" cy="914400"/>
          </a:xfrm>
          <a:prstGeom prst="rect">
            <a:avLst/>
          </a:prstGeom>
          <a:noFill/>
          <a:ln w="9525">
            <a:noFill/>
            <a:miter lim="800000"/>
            <a:headEnd/>
            <a:tailEnd/>
          </a:ln>
        </p:spPr>
      </p:pic>
      <p:graphicFrame>
        <p:nvGraphicFramePr>
          <p:cNvPr id="21" name="Table 20"/>
          <p:cNvGraphicFramePr>
            <a:graphicFrameLocks noGrp="1"/>
          </p:cNvGraphicFramePr>
          <p:nvPr>
            <p:extLst/>
          </p:nvPr>
        </p:nvGraphicFramePr>
        <p:xfrm>
          <a:off x="8229600" y="1432560"/>
          <a:ext cx="1600200" cy="1463040"/>
        </p:xfrm>
        <a:graphic>
          <a:graphicData uri="http://schemas.openxmlformats.org/drawingml/2006/table">
            <a:tbl>
              <a:tblPr firstRow="1" bandRow="1">
                <a:tableStyleId>{5C22544A-7EE6-4342-B048-85BDC9FD1C3A}</a:tableStyleId>
              </a:tblPr>
              <a:tblGrid>
                <a:gridCol w="400050">
                  <a:extLst>
                    <a:ext uri="{9D8B030D-6E8A-4147-A177-3AD203B41FA5}">
                      <a16:colId xmlns:a16="http://schemas.microsoft.com/office/drawing/2014/main" val="20000"/>
                    </a:ext>
                  </a:extLst>
                </a:gridCol>
                <a:gridCol w="400050">
                  <a:extLst>
                    <a:ext uri="{9D8B030D-6E8A-4147-A177-3AD203B41FA5}">
                      <a16:colId xmlns:a16="http://schemas.microsoft.com/office/drawing/2014/main" val="20001"/>
                    </a:ext>
                  </a:extLst>
                </a:gridCol>
                <a:gridCol w="400050">
                  <a:extLst>
                    <a:ext uri="{9D8B030D-6E8A-4147-A177-3AD203B41FA5}">
                      <a16:colId xmlns:a16="http://schemas.microsoft.com/office/drawing/2014/main" val="20002"/>
                    </a:ext>
                  </a:extLst>
                </a:gridCol>
                <a:gridCol w="400050">
                  <a:extLst>
                    <a:ext uri="{9D8B030D-6E8A-4147-A177-3AD203B41FA5}">
                      <a16:colId xmlns:a16="http://schemas.microsoft.com/office/drawing/2014/main" val="20003"/>
                    </a:ext>
                  </a:extLst>
                </a:gridCol>
              </a:tblGrid>
              <a:tr h="22860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22860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22860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22860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pic>
        <p:nvPicPr>
          <p:cNvPr id="13" name="Picture 6" descr="documents.png"/>
          <p:cNvPicPr>
            <a:picLocks noChangeAspect="1"/>
          </p:cNvPicPr>
          <p:nvPr/>
        </p:nvPicPr>
        <p:blipFill>
          <a:blip r:embed="rId5" cstate="print"/>
          <a:srcRect/>
          <a:stretch>
            <a:fillRect/>
          </a:stretch>
        </p:blipFill>
        <p:spPr bwMode="auto">
          <a:xfrm>
            <a:off x="6934200" y="2343150"/>
            <a:ext cx="1066800" cy="933450"/>
          </a:xfrm>
          <a:prstGeom prst="rect">
            <a:avLst/>
          </a:prstGeom>
          <a:noFill/>
          <a:ln w="9525">
            <a:noFill/>
            <a:miter lim="800000"/>
            <a:headEnd/>
            <a:tailEnd/>
          </a:ln>
        </p:spPr>
      </p:pic>
      <p:pic>
        <p:nvPicPr>
          <p:cNvPr id="83974" name="Picture 6" descr="C:\Users\Robert.s.keating\AppData\Local\Microsoft\Windows\Temporary Internet Files\Content.IE5\J2O82EPZ\MC900055527[1].wmf"/>
          <p:cNvPicPr>
            <a:picLocks noChangeAspect="1" noChangeArrowheads="1"/>
          </p:cNvPicPr>
          <p:nvPr/>
        </p:nvPicPr>
        <p:blipFill>
          <a:blip r:embed="rId6" cstate="print"/>
          <a:srcRect/>
          <a:stretch>
            <a:fillRect/>
          </a:stretch>
        </p:blipFill>
        <p:spPr bwMode="auto">
          <a:xfrm flipH="1">
            <a:off x="9140826" y="2743200"/>
            <a:ext cx="1146175" cy="1752600"/>
          </a:xfrm>
          <a:prstGeom prst="rect">
            <a:avLst/>
          </a:prstGeom>
          <a:noFill/>
          <a:ln w="9525">
            <a:noFill/>
            <a:miter lim="800000"/>
            <a:headEnd/>
            <a:tailEnd/>
          </a:ln>
        </p:spPr>
      </p:pic>
      <p:pic>
        <p:nvPicPr>
          <p:cNvPr id="83052" name="Picture 108" descr="C:\Users\Robert.s.keating\AppData\Local\Microsoft\Windows\Temporary Internet Files\Content.IE5\RRGXOQ1N\MC900059739[1].wmf"/>
          <p:cNvPicPr>
            <a:picLocks noChangeAspect="1" noChangeArrowheads="1"/>
          </p:cNvPicPr>
          <p:nvPr/>
        </p:nvPicPr>
        <p:blipFill>
          <a:blip r:embed="rId7" cstate="print"/>
          <a:srcRect/>
          <a:stretch>
            <a:fillRect/>
          </a:stretch>
        </p:blipFill>
        <p:spPr bwMode="auto">
          <a:xfrm>
            <a:off x="9296400" y="5672202"/>
            <a:ext cx="1143000" cy="765175"/>
          </a:xfrm>
          <a:prstGeom prst="rect">
            <a:avLst/>
          </a:prstGeom>
          <a:noFill/>
          <a:ln w="9525">
            <a:noFill/>
            <a:miter lim="800000"/>
            <a:headEnd/>
            <a:tailEnd/>
          </a:ln>
        </p:spPr>
      </p:pic>
      <p:grpSp>
        <p:nvGrpSpPr>
          <p:cNvPr id="101416" name="Group 12"/>
          <p:cNvGrpSpPr>
            <a:grpSpLocks/>
          </p:cNvGrpSpPr>
          <p:nvPr/>
        </p:nvGrpSpPr>
        <p:grpSpPr bwMode="auto">
          <a:xfrm>
            <a:off x="9436100" y="152400"/>
            <a:ext cx="1231900" cy="1219200"/>
            <a:chOff x="7467600" y="76200"/>
            <a:chExt cx="1231900" cy="1219200"/>
          </a:xfrm>
        </p:grpSpPr>
        <p:sp>
          <p:nvSpPr>
            <p:cNvPr id="76" name="AutoShape 5"/>
            <p:cNvSpPr>
              <a:spLocks noChangeArrowheads="1"/>
            </p:cNvSpPr>
            <p:nvPr/>
          </p:nvSpPr>
          <p:spPr bwMode="auto">
            <a:xfrm>
              <a:off x="7467600" y="76200"/>
              <a:ext cx="1231900" cy="1219200"/>
            </a:xfrm>
            <a:prstGeom prst="star5">
              <a:avLst/>
            </a:prstGeom>
            <a:solidFill>
              <a:srgbClr val="F9F965"/>
            </a:solidFill>
            <a:ln w="12700">
              <a:solidFill>
                <a:schemeClr val="tx1"/>
              </a:solidFill>
              <a:miter lim="800000"/>
              <a:headEnd/>
              <a:tailEnd/>
            </a:ln>
            <a:effectLst/>
          </p:spPr>
          <p:txBody>
            <a:bodyPr wrap="none" anchor="ctr"/>
            <a:ls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endParaRPr lang="en-US" b="1" dirty="0">
                <a:solidFill>
                  <a:srgbClr val="000000"/>
                </a:solidFill>
              </a:endParaRPr>
            </a:p>
          </p:txBody>
        </p:sp>
        <p:sp>
          <p:nvSpPr>
            <p:cNvPr id="101418" name="Text Box 6"/>
            <p:cNvSpPr txBox="1">
              <a:spLocks noChangeArrowheads="1"/>
            </p:cNvSpPr>
            <p:nvPr/>
          </p:nvSpPr>
          <p:spPr bwMode="auto">
            <a:xfrm>
              <a:off x="7811173" y="505336"/>
              <a:ext cx="647027" cy="523220"/>
            </a:xfrm>
            <a:prstGeom prst="rect">
              <a:avLst/>
            </a:prstGeom>
            <a:noFill/>
            <a:ln w="12700">
              <a:noFill/>
              <a:miter lim="800000"/>
              <a:headEnd/>
              <a:tailEnd/>
            </a:ln>
          </p:spPr>
          <p:txBody>
            <a:bodyPr>
              <a:spAutoFit/>
            </a:bodyPr>
            <a:lstStyle/>
            <a:p>
              <a:pPr eaLnBrk="0" fontAlgn="base" hangingPunct="0">
                <a:spcBef>
                  <a:spcPct val="0"/>
                </a:spcBef>
                <a:spcAft>
                  <a:spcPct val="0"/>
                </a:spcAft>
              </a:pPr>
              <a:r>
                <a:rPr lang="en-US" sz="1400" b="1" i="1" dirty="0">
                  <a:solidFill>
                    <a:srgbClr val="000000"/>
                  </a:solidFill>
                  <a:latin typeface="Tempus Sans ITC" pitchFamily="82" charset="0"/>
                  <a:cs typeface="Arial" charset="0"/>
                </a:rPr>
                <a:t>ELO</a:t>
              </a:r>
            </a:p>
            <a:p>
              <a:pPr eaLnBrk="0" fontAlgn="base" hangingPunct="0">
                <a:spcBef>
                  <a:spcPct val="0"/>
                </a:spcBef>
                <a:spcAft>
                  <a:spcPct val="0"/>
                </a:spcAft>
              </a:pPr>
              <a:r>
                <a:rPr lang="en-US" sz="1400" b="1" i="1" dirty="0">
                  <a:solidFill>
                    <a:srgbClr val="000000"/>
                  </a:solidFill>
                  <a:latin typeface="Tempus Sans ITC" pitchFamily="82" charset="0"/>
                  <a:cs typeface="Arial" charset="0"/>
                </a:rPr>
                <a:t>  14</a:t>
              </a:r>
            </a:p>
          </p:txBody>
        </p:sp>
      </p:grpSp>
      <p:sp>
        <p:nvSpPr>
          <p:cNvPr id="16" name="Oval 15"/>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2090762856"/>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ppt_y"/>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anim calcmode="lin" valueType="num">
                                      <p:cBhvr additive="base">
                                        <p:cTn id="15"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4">
                                            <p:txEl>
                                              <p:pRg st="1" end="1"/>
                                            </p:txEl>
                                          </p:spTgt>
                                        </p:tgtEl>
                                        <p:attrNameLst>
                                          <p:attrName>ppt_y</p:attrName>
                                        </p:attrNameLst>
                                      </p:cBhvr>
                                      <p:tavLst>
                                        <p:tav tm="0">
                                          <p:val>
                                            <p:strVal val="#ppt_y"/>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4">
                                            <p:txEl>
                                              <p:pRg st="2" end="2"/>
                                            </p:txEl>
                                          </p:spTgt>
                                        </p:tgtEl>
                                        <p:attrNameLst>
                                          <p:attrName>style.visibility</p:attrName>
                                        </p:attrNameLst>
                                      </p:cBhvr>
                                      <p:to>
                                        <p:strVal val="visible"/>
                                      </p:to>
                                    </p:set>
                                    <p:anim calcmode="lin" valueType="num">
                                      <p:cBhvr additive="base">
                                        <p:cTn id="23" dur="500" fill="hold"/>
                                        <p:tgtEl>
                                          <p:spTgt spid="14">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4">
                                            <p:txEl>
                                              <p:pRg st="2" end="2"/>
                                            </p:txEl>
                                          </p:spTgt>
                                        </p:tgtEl>
                                        <p:attrNameLst>
                                          <p:attrName>ppt_y</p:attrName>
                                        </p:attrNameLst>
                                      </p:cBhvr>
                                      <p:tavLst>
                                        <p:tav tm="0">
                                          <p:val>
                                            <p:strVal val="#ppt_y"/>
                                          </p:val>
                                        </p:tav>
                                        <p:tav tm="100000">
                                          <p:val>
                                            <p:strVal val="#ppt_y"/>
                                          </p:val>
                                        </p:tav>
                                      </p:tavLst>
                                    </p:anim>
                                  </p:childTnLst>
                                </p:cTn>
                              </p:par>
                              <p:par>
                                <p:cTn id="25" presetID="1" presetClass="entr" presetSubtype="0" fill="hold" nodeType="withEffect">
                                  <p:stCondLst>
                                    <p:cond delay="0"/>
                                  </p:stCondLst>
                                  <p:childTnLst>
                                    <p:set>
                                      <p:cBhvr>
                                        <p:cTn id="26" dur="1" fill="hold">
                                          <p:stCondLst>
                                            <p:cond delay="0"/>
                                          </p:stCondLst>
                                        </p:cTn>
                                        <p:tgtEl>
                                          <p:spTgt spid="8397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
                                            <p:txEl>
                                              <p:pRg st="3" end="3"/>
                                            </p:txEl>
                                          </p:spTgt>
                                        </p:tgtEl>
                                        <p:attrNameLst>
                                          <p:attrName>style.visibility</p:attrName>
                                        </p:attrNameLst>
                                      </p:cBhvr>
                                      <p:to>
                                        <p:strVal val="visible"/>
                                      </p:to>
                                    </p:set>
                                    <p:anim calcmode="lin" valueType="num">
                                      <p:cBhvr additive="base">
                                        <p:cTn id="31" dur="500" fill="hold"/>
                                        <p:tgtEl>
                                          <p:spTgt spid="14">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
                                            <p:txEl>
                                              <p:pRg st="3" end="3"/>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 calcmode="lin" valueType="num">
                                      <p:cBhvr additive="base">
                                        <p:cTn id="35" dur="500" fill="hold"/>
                                        <p:tgtEl>
                                          <p:spTgt spid="14">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4">
                                            <p:txEl>
                                              <p:pRg st="4" end="4"/>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4">
                                            <p:txEl>
                                              <p:pRg st="5" end="5"/>
                                            </p:txEl>
                                          </p:spTgt>
                                        </p:tgtEl>
                                        <p:attrNameLst>
                                          <p:attrName>style.visibility</p:attrName>
                                        </p:attrNameLst>
                                      </p:cBhvr>
                                      <p:to>
                                        <p:strVal val="visible"/>
                                      </p:to>
                                    </p:set>
                                    <p:anim calcmode="lin" valueType="num">
                                      <p:cBhvr additive="base">
                                        <p:cTn id="39" dur="500" fill="hold"/>
                                        <p:tgtEl>
                                          <p:spTgt spid="14">
                                            <p:txEl>
                                              <p:pRg st="5" end="5"/>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4">
                                            <p:txEl>
                                              <p:pRg st="5" end="5"/>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4">
                                            <p:txEl>
                                              <p:pRg st="6" end="6"/>
                                            </p:txEl>
                                          </p:spTgt>
                                        </p:tgtEl>
                                        <p:attrNameLst>
                                          <p:attrName>style.visibility</p:attrName>
                                        </p:attrNameLst>
                                      </p:cBhvr>
                                      <p:to>
                                        <p:strVal val="visible"/>
                                      </p:to>
                                    </p:set>
                                    <p:anim calcmode="lin" valueType="num">
                                      <p:cBhvr additive="base">
                                        <p:cTn id="43" dur="500" fill="hold"/>
                                        <p:tgtEl>
                                          <p:spTgt spid="14">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4">
                                            <p:txEl>
                                              <p:pRg st="6" end="6"/>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4">
                                            <p:txEl>
                                              <p:pRg st="7" end="7"/>
                                            </p:txEl>
                                          </p:spTgt>
                                        </p:tgtEl>
                                        <p:attrNameLst>
                                          <p:attrName>style.visibility</p:attrName>
                                        </p:attrNameLst>
                                      </p:cBhvr>
                                      <p:to>
                                        <p:strVal val="visible"/>
                                      </p:to>
                                    </p:set>
                                    <p:anim calcmode="lin" valueType="num">
                                      <p:cBhvr additive="base">
                                        <p:cTn id="47" dur="500" fill="hold"/>
                                        <p:tgtEl>
                                          <p:spTgt spid="14">
                                            <p:txEl>
                                              <p:pRg st="7" end="7"/>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4">
                                            <p:txEl>
                                              <p:pRg st="7" end="7"/>
                                            </p:txEl>
                                          </p:spTgt>
                                        </p:tgtEl>
                                        <p:attrNameLst>
                                          <p:attrName>ppt_y</p:attrName>
                                        </p:attrNameLst>
                                      </p:cBhvr>
                                      <p:tavLst>
                                        <p:tav tm="0">
                                          <p:val>
                                            <p:strVal val="#ppt_y"/>
                                          </p:val>
                                        </p:tav>
                                        <p:tav tm="100000">
                                          <p:val>
                                            <p:strVal val="#ppt_y"/>
                                          </p:val>
                                        </p:tav>
                                      </p:tavLst>
                                    </p:anim>
                                  </p:childTnLst>
                                </p:cTn>
                              </p:par>
                              <p:par>
                                <p:cTn id="49" presetID="1" presetClass="entr" presetSubtype="0" fill="hold" nodeType="withEffect">
                                  <p:stCondLst>
                                    <p:cond delay="0"/>
                                  </p:stCondLst>
                                  <p:childTnLst>
                                    <p:set>
                                      <p:cBhvr>
                                        <p:cTn id="50" dur="1" fill="hold">
                                          <p:stCondLst>
                                            <p:cond delay="0"/>
                                          </p:stCondLst>
                                        </p:cTn>
                                        <p:tgtEl>
                                          <p:spTgt spid="8397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3052"/>
                                        </p:tgtEl>
                                        <p:attrNameLst>
                                          <p:attrName>style.visibility</p:attrName>
                                        </p:attrNameLst>
                                      </p:cBhvr>
                                      <p:to>
                                        <p:strVal val="visible"/>
                                      </p:to>
                                    </p:set>
                                  </p:childTnLst>
                                </p:cTn>
                              </p:par>
                              <p:par>
                                <p:cTn id="55" presetID="1" presetClass="exit"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utoUpdateAnimBg="0"/>
      <p:bldP spid="16"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9" name="Group 94"/>
          <p:cNvGraphicFramePr>
            <a:graphicFrameLocks noGrp="1"/>
          </p:cNvGraphicFramePr>
          <p:nvPr>
            <p:ph type="tbl" idx="1"/>
            <p:extLst/>
          </p:nvPr>
        </p:nvGraphicFramePr>
        <p:xfrm>
          <a:off x="1905000" y="1684906"/>
          <a:ext cx="8458200" cy="3268094"/>
        </p:xfrm>
        <a:graphic>
          <a:graphicData uri="http://schemas.openxmlformats.org/drawingml/2006/table">
            <a:tbl>
              <a:tblPr/>
              <a:tblGrid>
                <a:gridCol w="9906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tblGrid>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Mistreatment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Improper Relief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Other/Due Outs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956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LTC Bowie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BN Commanders confronted Santa Anna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Mrs. Santa Anna threatened to have him relieved and COL Santa Anna  ratified the threat "my wife speaks for me"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Has not received his OER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COL Santa Anna removed BN S-3 just before deployment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Mrs. Santa Anna abusive, COL Santa Anna did not intervene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lvl="0">
                        <a:spcBef>
                          <a:spcPct val="20000"/>
                        </a:spcBef>
                      </a:pPr>
                      <a:r>
                        <a:rPr lang="en-US" sz="800" b="0" dirty="0">
                          <a:solidFill>
                            <a:schemeClr val="tx1"/>
                          </a:solidFill>
                        </a:rPr>
                        <a:t>Believes he was relieved in theater because CDR did not like wife </a:t>
                      </a:r>
                    </a:p>
                    <a:p>
                      <a:pPr lvl="0">
                        <a:spcBef>
                          <a:spcPct val="20000"/>
                        </a:spcBef>
                      </a:pPr>
                      <a:r>
                        <a:rPr lang="en-US" sz="800" b="0" dirty="0">
                          <a:solidFill>
                            <a:schemeClr val="tx1"/>
                          </a:solidFill>
                        </a:rPr>
                        <a:t>COL Santa Anna claimed relief was for poor judgment </a:t>
                      </a:r>
                    </a:p>
                    <a:p>
                      <a:pPr lvl="0">
                        <a:spcBef>
                          <a:spcPct val="20000"/>
                        </a:spcBef>
                      </a:pPr>
                      <a:r>
                        <a:rPr lang="en-US" sz="800" b="0" dirty="0">
                          <a:solidFill>
                            <a:schemeClr val="tx1"/>
                          </a:solidFill>
                        </a:rPr>
                        <a:t>COL Santa Anna threatened Bowie; get wife under control or be relieved (page 6)</a:t>
                      </a:r>
                    </a:p>
                    <a:p>
                      <a:pPr lvl="0">
                        <a:spcBef>
                          <a:spcPct val="20000"/>
                        </a:spcBef>
                      </a:pPr>
                      <a:r>
                        <a:rPr lang="en-US" sz="800" b="0" dirty="0">
                          <a:solidFill>
                            <a:schemeClr val="tx1"/>
                          </a:solidFill>
                        </a:rPr>
                        <a:t>BG Klink warned LTC Bowie  Santa Anna "out to get him" </a:t>
                      </a:r>
                    </a:p>
                    <a:p>
                      <a:pPr lvl="0">
                        <a:spcBef>
                          <a:spcPct val="20000"/>
                        </a:spcBef>
                      </a:pPr>
                      <a:r>
                        <a:rPr lang="en-US" sz="800" b="0" dirty="0">
                          <a:solidFill>
                            <a:schemeClr val="tx1"/>
                          </a:solidFill>
                        </a:rPr>
                        <a:t>Relieved March 6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Interview LTC Ewing, LTC Crockett,   LTC Houston, MAJ Rose, and Ursula Bowie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Consult with SJA, re: FRG coordinator cooperation requirements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24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E-mail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800" kern="1200" dirty="0">
                          <a:solidFill>
                            <a:schemeClr val="tx1"/>
                          </a:solidFill>
                          <a:latin typeface="+mn-lt"/>
                          <a:ea typeface="+mn-ea"/>
                          <a:cs typeface="+mn-cs"/>
                        </a:rPr>
                        <a:t>"If you cannot get your wife under control, then I will find someone who can.  Signed Gunfighter Six."</a:t>
                      </a:r>
                      <a:endParaRPr kumimoji="0" lang="en-US" sz="8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800" kern="1200" dirty="0">
                          <a:solidFill>
                            <a:schemeClr val="tx1"/>
                          </a:solidFill>
                          <a:latin typeface="+mn-lt"/>
                          <a:ea typeface="+mn-ea"/>
                          <a:cs typeface="+mn-cs"/>
                        </a:rPr>
                        <a:t>"If you cannot get your wife under control, then I will find someone who can.  Signed Gunfighter Six."</a:t>
                      </a:r>
                      <a:endParaRPr kumimoji="0" lang="en-US" sz="8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29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MAJ Rose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329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LTC Crockett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329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LTC Ewing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329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Betty Santa Anna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329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0" i="0" u="none" strike="noStrike" cap="none" normalizeH="0" baseline="0" dirty="0">
                          <a:ln>
                            <a:noFill/>
                          </a:ln>
                          <a:solidFill>
                            <a:schemeClr val="tx1"/>
                          </a:solidFill>
                          <a:effectLst/>
                          <a:latin typeface="Arial" charset="0"/>
                        </a:rPr>
                        <a:t>COL Santa Anna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68610" name="Footer Placeholder 3"/>
          <p:cNvSpPr>
            <a:spLocks noGrp="1"/>
          </p:cNvSpPr>
          <p:nvPr>
            <p:ph type="ftr" sz="quarter" idx="10"/>
          </p:nvPr>
        </p:nvSpPr>
        <p:spPr/>
        <p:txBody>
          <a:bodyPr/>
          <a:lstStyle/>
          <a:p>
            <a:pPr fontAlgn="base">
              <a:spcBef>
                <a:spcPct val="0"/>
              </a:spcBef>
              <a:spcAft>
                <a:spcPct val="0"/>
              </a:spcAft>
              <a:defRPr/>
            </a:pPr>
            <a:r>
              <a:rPr lang="en-US" b="1">
                <a:solidFill>
                  <a:srgbClr val="000000"/>
                </a:solidFill>
              </a:rPr>
              <a:t>U.S. Army Inspector General School </a:t>
            </a:r>
            <a:endParaRPr lang="en-US" b="1" dirty="0">
              <a:solidFill>
                <a:srgbClr val="000000"/>
              </a:solidFill>
            </a:endParaRPr>
          </a:p>
        </p:txBody>
      </p:sp>
      <p:sp>
        <p:nvSpPr>
          <p:cNvPr id="106546" name="Rectangle 75"/>
          <p:cNvSpPr>
            <a:spLocks noChangeArrowheads="1"/>
          </p:cNvSpPr>
          <p:nvPr/>
        </p:nvSpPr>
        <p:spPr bwMode="auto">
          <a:xfrm>
            <a:off x="4042003" y="282576"/>
            <a:ext cx="4092575" cy="708025"/>
          </a:xfrm>
          <a:prstGeom prst="rect">
            <a:avLst/>
          </a:prstGeom>
          <a:noFill/>
          <a:ln w="76200">
            <a:noFill/>
            <a:miter lim="800000"/>
            <a:headEnd/>
            <a:tailEnd/>
          </a:ln>
        </p:spPr>
        <p:txBody>
          <a:bodyPr wrap="none">
            <a:spAutoFit/>
          </a:bodyPr>
          <a:lstStyle/>
          <a:p>
            <a:pPr algn="ctr" fontAlgn="base">
              <a:spcBef>
                <a:spcPct val="0"/>
              </a:spcBef>
              <a:spcAft>
                <a:spcPct val="0"/>
              </a:spcAft>
            </a:pPr>
            <a:r>
              <a:rPr lang="en-US" sz="4000" b="1" dirty="0">
                <a:solidFill>
                  <a:srgbClr val="000000"/>
                </a:solidFill>
                <a:latin typeface="Arial" charset="0"/>
                <a:cs typeface="Arial" charset="0"/>
              </a:rPr>
              <a:t>Evidence Matrix</a:t>
            </a:r>
          </a:p>
        </p:txBody>
      </p:sp>
      <p:sp>
        <p:nvSpPr>
          <p:cNvPr id="106547" name="Rectangle 78"/>
          <p:cNvSpPr>
            <a:spLocks noChangeArrowheads="1"/>
          </p:cNvSpPr>
          <p:nvPr/>
        </p:nvSpPr>
        <p:spPr bwMode="auto">
          <a:xfrm>
            <a:off x="2362201" y="5880100"/>
            <a:ext cx="6824663" cy="58738"/>
          </a:xfrm>
          <a:prstGeom prst="rect">
            <a:avLst/>
          </a:prstGeom>
          <a:solidFill>
            <a:srgbClr val="FF0000"/>
          </a:solidFill>
          <a:ln w="9525">
            <a:solidFill>
              <a:schemeClr val="tx1"/>
            </a:solidFill>
            <a:miter lim="800000"/>
            <a:headEnd/>
            <a:tailEnd/>
          </a:ln>
        </p:spPr>
        <p:txBody>
          <a:bodyPr wrap="none" anchor="ctr"/>
          <a:lstStyle/>
          <a:p>
            <a:pPr algn="ctr" fontAlgn="base">
              <a:spcBef>
                <a:spcPct val="0"/>
              </a:spcBef>
              <a:spcAft>
                <a:spcPct val="0"/>
              </a:spcAft>
            </a:pPr>
            <a:endParaRPr lang="en-US" sz="1000" b="1" dirty="0">
              <a:solidFill>
                <a:srgbClr val="FFFFFF"/>
              </a:solidFill>
              <a:latin typeface="Arial" charset="0"/>
              <a:cs typeface="Arial" charset="0"/>
            </a:endParaRPr>
          </a:p>
        </p:txBody>
      </p:sp>
      <p:sp>
        <p:nvSpPr>
          <p:cNvPr id="106548" name="Line 83"/>
          <p:cNvSpPr>
            <a:spLocks noChangeShapeType="1"/>
          </p:cNvSpPr>
          <p:nvPr/>
        </p:nvSpPr>
        <p:spPr bwMode="auto">
          <a:xfrm>
            <a:off x="6096000" y="5851526"/>
            <a:ext cx="0" cy="87313"/>
          </a:xfrm>
          <a:prstGeom prst="line">
            <a:avLst/>
          </a:prstGeom>
          <a:noFill/>
          <a:ln w="9525">
            <a:solidFill>
              <a:schemeClr val="tx1"/>
            </a:solid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106549" name="Rectangle 4"/>
          <p:cNvSpPr>
            <a:spLocks noGrp="1" noChangeArrowheads="1"/>
          </p:cNvSpPr>
          <p:nvPr>
            <p:ph type="title"/>
          </p:nvPr>
        </p:nvSpPr>
        <p:spPr>
          <a:xfrm>
            <a:off x="2133600" y="1312863"/>
            <a:ext cx="7924800" cy="203200"/>
          </a:xfrm>
        </p:spPr>
        <p:txBody>
          <a:bodyPr/>
          <a:lstStyle/>
          <a:p>
            <a:r>
              <a:rPr lang="en-US" sz="2400" dirty="0">
                <a:solidFill>
                  <a:srgbClr val="0000FF"/>
                </a:solidFill>
              </a:rPr>
              <a:t>Investigation Plan – OTR 16-0021</a:t>
            </a:r>
          </a:p>
        </p:txBody>
      </p:sp>
      <p:sp>
        <p:nvSpPr>
          <p:cNvPr id="106550" name="Line 61"/>
          <p:cNvSpPr>
            <a:spLocks noChangeShapeType="1"/>
          </p:cNvSpPr>
          <p:nvPr/>
        </p:nvSpPr>
        <p:spPr bwMode="auto">
          <a:xfrm>
            <a:off x="2362201" y="5938838"/>
            <a:ext cx="7631113" cy="0"/>
          </a:xfrm>
          <a:prstGeom prst="line">
            <a:avLst/>
          </a:prstGeom>
          <a:noFill/>
          <a:ln w="38100">
            <a:solidFill>
              <a:schemeClr val="tx1"/>
            </a:solidFill>
            <a:round/>
            <a:headEnd/>
            <a:tailEnd type="arrow" w="med" len="me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106553" name="Text Box 71"/>
          <p:cNvSpPr txBox="1">
            <a:spLocks noChangeArrowheads="1"/>
          </p:cNvSpPr>
          <p:nvPr/>
        </p:nvSpPr>
        <p:spPr bwMode="auto">
          <a:xfrm>
            <a:off x="7885114" y="5410200"/>
            <a:ext cx="1030287" cy="400050"/>
          </a:xfrm>
          <a:prstGeom prst="rect">
            <a:avLst/>
          </a:prstGeom>
          <a:noFill/>
          <a:ln w="9525">
            <a:noFill/>
            <a:miter lim="800000"/>
            <a:headEnd/>
            <a:tailEnd/>
          </a:ln>
        </p:spPr>
        <p:txBody>
          <a:bodyPr>
            <a:spAutoFit/>
          </a:bodyPr>
          <a:lstStyle/>
          <a:p>
            <a:pPr algn="ctr" fontAlgn="base">
              <a:spcBef>
                <a:spcPct val="0"/>
              </a:spcBef>
              <a:spcAft>
                <a:spcPct val="0"/>
              </a:spcAft>
            </a:pPr>
            <a:r>
              <a:rPr lang="en-US" sz="1000" b="1" dirty="0">
                <a:solidFill>
                  <a:srgbClr val="FF0000"/>
                </a:solidFill>
                <a:latin typeface="Arial" charset="0"/>
                <a:cs typeface="Arial" charset="0"/>
              </a:rPr>
              <a:t>Complaint</a:t>
            </a:r>
          </a:p>
          <a:p>
            <a:pPr algn="ctr" fontAlgn="base">
              <a:spcBef>
                <a:spcPct val="0"/>
              </a:spcBef>
              <a:spcAft>
                <a:spcPct val="0"/>
              </a:spcAft>
            </a:pPr>
            <a:r>
              <a:rPr lang="en-US" sz="1000" b="1" dirty="0">
                <a:solidFill>
                  <a:srgbClr val="FF0000"/>
                </a:solidFill>
                <a:latin typeface="Arial" charset="0"/>
                <a:cs typeface="Arial" charset="0"/>
              </a:rPr>
              <a:t> Letter</a:t>
            </a:r>
          </a:p>
        </p:txBody>
      </p:sp>
      <p:sp>
        <p:nvSpPr>
          <p:cNvPr id="106554" name="Text Box 73"/>
          <p:cNvSpPr txBox="1">
            <a:spLocks noChangeArrowheads="1"/>
          </p:cNvSpPr>
          <p:nvPr/>
        </p:nvSpPr>
        <p:spPr bwMode="auto">
          <a:xfrm>
            <a:off x="8077200" y="5969001"/>
            <a:ext cx="838200" cy="276225"/>
          </a:xfrm>
          <a:prstGeom prst="rect">
            <a:avLst/>
          </a:prstGeom>
          <a:noFill/>
          <a:ln w="9525">
            <a:noFill/>
            <a:miter lim="800000"/>
            <a:headEnd/>
            <a:tailEnd/>
          </a:ln>
        </p:spPr>
        <p:txBody>
          <a:bodyPr>
            <a:spAutoFit/>
          </a:bodyPr>
          <a:lstStyle/>
          <a:p>
            <a:pPr fontAlgn="base">
              <a:spcBef>
                <a:spcPct val="0"/>
              </a:spcBef>
              <a:spcAft>
                <a:spcPct val="0"/>
              </a:spcAft>
            </a:pPr>
            <a:r>
              <a:rPr lang="en-US" sz="1200" b="1" dirty="0">
                <a:solidFill>
                  <a:srgbClr val="000000"/>
                </a:solidFill>
                <a:latin typeface="Arial" charset="0"/>
                <a:cs typeface="Arial" charset="0"/>
              </a:rPr>
              <a:t>14 APR</a:t>
            </a:r>
          </a:p>
        </p:txBody>
      </p:sp>
      <p:sp>
        <p:nvSpPr>
          <p:cNvPr id="106555" name="Line 76"/>
          <p:cNvSpPr>
            <a:spLocks noChangeShapeType="1"/>
          </p:cNvSpPr>
          <p:nvPr/>
        </p:nvSpPr>
        <p:spPr bwMode="auto">
          <a:xfrm>
            <a:off x="2438400" y="5786439"/>
            <a:ext cx="0" cy="115887"/>
          </a:xfrm>
          <a:prstGeom prst="line">
            <a:avLst/>
          </a:prstGeom>
          <a:noFill/>
          <a:ln w="9525">
            <a:solidFill>
              <a:schemeClr val="tx1"/>
            </a:solid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106556" name="Text Box 80"/>
          <p:cNvSpPr txBox="1">
            <a:spLocks noChangeArrowheads="1"/>
          </p:cNvSpPr>
          <p:nvPr/>
        </p:nvSpPr>
        <p:spPr bwMode="auto">
          <a:xfrm>
            <a:off x="8991600" y="5410200"/>
            <a:ext cx="1143000" cy="400050"/>
          </a:xfrm>
          <a:prstGeom prst="rect">
            <a:avLst/>
          </a:prstGeom>
          <a:noFill/>
          <a:ln w="9525">
            <a:noFill/>
            <a:miter lim="800000"/>
            <a:headEnd/>
            <a:tailEnd/>
          </a:ln>
        </p:spPr>
        <p:txBody>
          <a:bodyPr>
            <a:spAutoFit/>
          </a:bodyPr>
          <a:lstStyle/>
          <a:p>
            <a:pPr algn="ctr" fontAlgn="base">
              <a:spcBef>
                <a:spcPct val="0"/>
              </a:spcBef>
              <a:spcAft>
                <a:spcPct val="0"/>
              </a:spcAft>
            </a:pPr>
            <a:r>
              <a:rPr lang="en-US" sz="1000" b="1" dirty="0">
                <a:solidFill>
                  <a:srgbClr val="000000"/>
                </a:solidFill>
                <a:latin typeface="Arial" charset="0"/>
                <a:cs typeface="Arial" charset="0"/>
              </a:rPr>
              <a:t>LTC Bowie</a:t>
            </a:r>
          </a:p>
          <a:p>
            <a:pPr algn="ctr" fontAlgn="base">
              <a:spcBef>
                <a:spcPct val="0"/>
              </a:spcBef>
              <a:spcAft>
                <a:spcPct val="0"/>
              </a:spcAft>
            </a:pPr>
            <a:r>
              <a:rPr lang="en-US" sz="1000" b="1" dirty="0">
                <a:solidFill>
                  <a:srgbClr val="000000"/>
                </a:solidFill>
                <a:latin typeface="Arial" charset="0"/>
                <a:cs typeface="Arial" charset="0"/>
              </a:rPr>
              <a:t>Interview</a:t>
            </a:r>
          </a:p>
        </p:txBody>
      </p:sp>
      <p:sp>
        <p:nvSpPr>
          <p:cNvPr id="106557" name="Text Box 81"/>
          <p:cNvSpPr txBox="1">
            <a:spLocks noChangeArrowheads="1"/>
          </p:cNvSpPr>
          <p:nvPr/>
        </p:nvSpPr>
        <p:spPr bwMode="auto">
          <a:xfrm>
            <a:off x="9144000" y="5972176"/>
            <a:ext cx="990600" cy="277813"/>
          </a:xfrm>
          <a:prstGeom prst="rect">
            <a:avLst/>
          </a:prstGeom>
          <a:noFill/>
          <a:ln w="9525">
            <a:noFill/>
            <a:miter lim="800000"/>
            <a:headEnd/>
            <a:tailEnd/>
          </a:ln>
        </p:spPr>
        <p:txBody>
          <a:bodyPr>
            <a:spAutoFit/>
          </a:bodyPr>
          <a:lstStyle/>
          <a:p>
            <a:pPr fontAlgn="base">
              <a:spcBef>
                <a:spcPct val="0"/>
              </a:spcBef>
              <a:spcAft>
                <a:spcPct val="0"/>
              </a:spcAft>
            </a:pPr>
            <a:r>
              <a:rPr lang="en-US" sz="1200" b="1" dirty="0">
                <a:solidFill>
                  <a:srgbClr val="000000"/>
                </a:solidFill>
                <a:latin typeface="Arial" charset="0"/>
                <a:cs typeface="Arial" charset="0"/>
              </a:rPr>
              <a:t>17 APR</a:t>
            </a:r>
          </a:p>
        </p:txBody>
      </p:sp>
      <p:sp>
        <p:nvSpPr>
          <p:cNvPr id="106558" name="Text Box 95"/>
          <p:cNvSpPr txBox="1">
            <a:spLocks noChangeArrowheads="1"/>
          </p:cNvSpPr>
          <p:nvPr/>
        </p:nvSpPr>
        <p:spPr bwMode="auto">
          <a:xfrm rot="5400000">
            <a:off x="9427369" y="4714082"/>
            <a:ext cx="2146300" cy="461962"/>
          </a:xfrm>
          <a:prstGeom prst="rect">
            <a:avLst/>
          </a:prstGeom>
          <a:noFill/>
          <a:ln w="9525">
            <a:noFill/>
            <a:miter lim="800000"/>
            <a:headEnd/>
            <a:tailEnd/>
          </a:ln>
        </p:spPr>
        <p:txBody>
          <a:bodyPr>
            <a:spAutoFit/>
          </a:bodyPr>
          <a:lstStyle/>
          <a:p>
            <a:pPr algn="ctr" fontAlgn="base">
              <a:spcBef>
                <a:spcPct val="0"/>
              </a:spcBef>
              <a:spcAft>
                <a:spcPct val="0"/>
              </a:spcAft>
            </a:pPr>
            <a:r>
              <a:rPr lang="en-US" sz="800" b="1" dirty="0">
                <a:solidFill>
                  <a:srgbClr val="FFFFFF"/>
                </a:solidFill>
                <a:latin typeface="Arial" charset="0"/>
                <a:cs typeface="Arial" charset="0"/>
              </a:rPr>
              <a:t>FOR OFFICIAL USE ONLY.  DISSEMINATION IS PROHIBITED</a:t>
            </a:r>
            <a:br>
              <a:rPr lang="en-US" sz="800" b="1" dirty="0">
                <a:solidFill>
                  <a:srgbClr val="FFFFFF"/>
                </a:solidFill>
                <a:latin typeface="Arial" charset="0"/>
                <a:cs typeface="Arial" charset="0"/>
              </a:rPr>
            </a:br>
            <a:r>
              <a:rPr lang="en-US" sz="800" b="1" dirty="0">
                <a:solidFill>
                  <a:srgbClr val="FFFFFF"/>
                </a:solidFill>
                <a:latin typeface="Arial" charset="0"/>
                <a:cs typeface="Arial" charset="0"/>
              </a:rPr>
              <a:t>EXCEPT AS AUTHORIZED BY AR 20-1.</a:t>
            </a:r>
          </a:p>
        </p:txBody>
      </p:sp>
      <p:sp>
        <p:nvSpPr>
          <p:cNvPr id="106559" name="Line 83"/>
          <p:cNvSpPr>
            <a:spLocks noChangeShapeType="1"/>
          </p:cNvSpPr>
          <p:nvPr/>
        </p:nvSpPr>
        <p:spPr bwMode="auto">
          <a:xfrm>
            <a:off x="3200400" y="5786438"/>
            <a:ext cx="0" cy="163512"/>
          </a:xfrm>
          <a:prstGeom prst="line">
            <a:avLst/>
          </a:prstGeom>
          <a:noFill/>
          <a:ln w="9525">
            <a:solidFill>
              <a:schemeClr val="tx1"/>
            </a:solid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106560" name="Line 83"/>
          <p:cNvSpPr>
            <a:spLocks noChangeShapeType="1"/>
          </p:cNvSpPr>
          <p:nvPr/>
        </p:nvSpPr>
        <p:spPr bwMode="auto">
          <a:xfrm>
            <a:off x="6934200" y="5862638"/>
            <a:ext cx="0" cy="87312"/>
          </a:xfrm>
          <a:prstGeom prst="line">
            <a:avLst/>
          </a:prstGeom>
          <a:noFill/>
          <a:ln w="9525">
            <a:solidFill>
              <a:schemeClr val="tx1"/>
            </a:solid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106563" name="Text Box 71"/>
          <p:cNvSpPr txBox="1">
            <a:spLocks noChangeArrowheads="1"/>
          </p:cNvSpPr>
          <p:nvPr/>
        </p:nvSpPr>
        <p:spPr bwMode="auto">
          <a:xfrm>
            <a:off x="3886200" y="5410200"/>
            <a:ext cx="914400" cy="400050"/>
          </a:xfrm>
          <a:prstGeom prst="rect">
            <a:avLst/>
          </a:prstGeom>
          <a:noFill/>
          <a:ln w="9525">
            <a:noFill/>
            <a:miter lim="800000"/>
            <a:headEnd/>
            <a:tailEnd/>
          </a:ln>
        </p:spPr>
        <p:txBody>
          <a:bodyPr>
            <a:spAutoFit/>
          </a:bodyPr>
          <a:lstStyle/>
          <a:p>
            <a:pPr algn="ctr" fontAlgn="base">
              <a:spcBef>
                <a:spcPct val="0"/>
              </a:spcBef>
              <a:spcAft>
                <a:spcPct val="0"/>
              </a:spcAft>
            </a:pPr>
            <a:r>
              <a:rPr lang="en-US" sz="1000" b="1" dirty="0">
                <a:solidFill>
                  <a:srgbClr val="000000"/>
                </a:solidFill>
                <a:latin typeface="Arial" charset="0"/>
                <a:cs typeface="Arial" charset="0"/>
              </a:rPr>
              <a:t>Deployed OEF </a:t>
            </a:r>
          </a:p>
        </p:txBody>
      </p:sp>
      <p:sp>
        <p:nvSpPr>
          <p:cNvPr id="106564" name="Text Box 73"/>
          <p:cNvSpPr txBox="1">
            <a:spLocks noChangeArrowheads="1"/>
          </p:cNvSpPr>
          <p:nvPr/>
        </p:nvSpPr>
        <p:spPr bwMode="auto">
          <a:xfrm>
            <a:off x="6553200" y="5969001"/>
            <a:ext cx="762000" cy="276225"/>
          </a:xfrm>
          <a:prstGeom prst="rect">
            <a:avLst/>
          </a:prstGeom>
          <a:noFill/>
          <a:ln w="9525">
            <a:noFill/>
            <a:miter lim="800000"/>
            <a:headEnd/>
            <a:tailEnd/>
          </a:ln>
        </p:spPr>
        <p:txBody>
          <a:bodyPr>
            <a:spAutoFit/>
          </a:bodyPr>
          <a:lstStyle/>
          <a:p>
            <a:pPr fontAlgn="base">
              <a:spcBef>
                <a:spcPct val="0"/>
              </a:spcBef>
              <a:spcAft>
                <a:spcPct val="0"/>
              </a:spcAft>
            </a:pPr>
            <a:r>
              <a:rPr lang="en-US" sz="1200" b="1" dirty="0">
                <a:solidFill>
                  <a:srgbClr val="000000"/>
                </a:solidFill>
                <a:latin typeface="Arial" charset="0"/>
                <a:cs typeface="Arial" charset="0"/>
              </a:rPr>
              <a:t>6 MAR</a:t>
            </a:r>
          </a:p>
        </p:txBody>
      </p:sp>
      <p:sp>
        <p:nvSpPr>
          <p:cNvPr id="106565" name="Text Box 73"/>
          <p:cNvSpPr txBox="1">
            <a:spLocks noChangeArrowheads="1"/>
          </p:cNvSpPr>
          <p:nvPr/>
        </p:nvSpPr>
        <p:spPr bwMode="auto">
          <a:xfrm>
            <a:off x="5715000" y="5967414"/>
            <a:ext cx="685800" cy="276225"/>
          </a:xfrm>
          <a:prstGeom prst="rect">
            <a:avLst/>
          </a:prstGeom>
          <a:noFill/>
          <a:ln w="9525">
            <a:noFill/>
            <a:miter lim="800000"/>
            <a:headEnd/>
            <a:tailEnd/>
          </a:ln>
        </p:spPr>
        <p:txBody>
          <a:bodyPr>
            <a:spAutoFit/>
          </a:bodyPr>
          <a:lstStyle/>
          <a:p>
            <a:pPr fontAlgn="base">
              <a:spcBef>
                <a:spcPct val="0"/>
              </a:spcBef>
              <a:spcAft>
                <a:spcPct val="0"/>
              </a:spcAft>
            </a:pPr>
            <a:r>
              <a:rPr lang="en-US" sz="1200" b="1" dirty="0">
                <a:solidFill>
                  <a:srgbClr val="000000"/>
                </a:solidFill>
                <a:latin typeface="Arial" charset="0"/>
                <a:cs typeface="Arial" charset="0"/>
              </a:rPr>
              <a:t>5 MAR</a:t>
            </a:r>
          </a:p>
        </p:txBody>
      </p:sp>
      <p:sp>
        <p:nvSpPr>
          <p:cNvPr id="106566" name="Text Box 71"/>
          <p:cNvSpPr txBox="1">
            <a:spLocks noChangeArrowheads="1"/>
          </p:cNvSpPr>
          <p:nvPr/>
        </p:nvSpPr>
        <p:spPr bwMode="auto">
          <a:xfrm>
            <a:off x="5503864" y="5410200"/>
            <a:ext cx="1201737" cy="400050"/>
          </a:xfrm>
          <a:prstGeom prst="rect">
            <a:avLst/>
          </a:prstGeom>
          <a:noFill/>
          <a:ln w="9525">
            <a:noFill/>
            <a:miter lim="800000"/>
            <a:headEnd/>
            <a:tailEnd/>
          </a:ln>
        </p:spPr>
        <p:txBody>
          <a:bodyPr>
            <a:spAutoFit/>
          </a:bodyPr>
          <a:lstStyle/>
          <a:p>
            <a:pPr algn="ctr" fontAlgn="base">
              <a:spcBef>
                <a:spcPct val="0"/>
              </a:spcBef>
              <a:spcAft>
                <a:spcPct val="0"/>
              </a:spcAft>
            </a:pPr>
            <a:r>
              <a:rPr lang="en-US" sz="1000" b="1" dirty="0">
                <a:solidFill>
                  <a:srgbClr val="0000FF"/>
                </a:solidFill>
                <a:latin typeface="Arial" charset="0"/>
                <a:cs typeface="Arial" charset="0"/>
              </a:rPr>
              <a:t>Ordered to Report </a:t>
            </a:r>
          </a:p>
        </p:txBody>
      </p:sp>
      <p:sp>
        <p:nvSpPr>
          <p:cNvPr id="106567" name="Text Box 71"/>
          <p:cNvSpPr txBox="1">
            <a:spLocks noChangeArrowheads="1"/>
          </p:cNvSpPr>
          <p:nvPr/>
        </p:nvSpPr>
        <p:spPr bwMode="auto">
          <a:xfrm>
            <a:off x="1891621" y="5390742"/>
            <a:ext cx="1112837" cy="400050"/>
          </a:xfrm>
          <a:prstGeom prst="rect">
            <a:avLst/>
          </a:prstGeom>
          <a:noFill/>
          <a:ln w="9525">
            <a:noFill/>
            <a:miter lim="800000"/>
            <a:headEnd/>
            <a:tailEnd/>
          </a:ln>
        </p:spPr>
        <p:txBody>
          <a:bodyPr>
            <a:spAutoFit/>
          </a:bodyPr>
          <a:lstStyle/>
          <a:p>
            <a:pPr algn="ctr" fontAlgn="base">
              <a:spcBef>
                <a:spcPct val="0"/>
              </a:spcBef>
              <a:spcAft>
                <a:spcPct val="0"/>
              </a:spcAft>
            </a:pPr>
            <a:r>
              <a:rPr lang="en-US" sz="1000" b="1" dirty="0">
                <a:solidFill>
                  <a:srgbClr val="000000"/>
                </a:solidFill>
                <a:latin typeface="Arial" charset="0"/>
                <a:cs typeface="Arial" charset="0"/>
              </a:rPr>
              <a:t>Santa Anna</a:t>
            </a:r>
          </a:p>
          <a:p>
            <a:pPr algn="ctr" fontAlgn="base">
              <a:spcBef>
                <a:spcPct val="0"/>
              </a:spcBef>
              <a:spcAft>
                <a:spcPct val="0"/>
              </a:spcAft>
            </a:pPr>
            <a:r>
              <a:rPr lang="en-US" sz="1000" b="1" dirty="0">
                <a:solidFill>
                  <a:srgbClr val="000000"/>
                </a:solidFill>
                <a:latin typeface="Arial" charset="0"/>
                <a:cs typeface="Arial" charset="0"/>
              </a:rPr>
              <a:t> command </a:t>
            </a:r>
          </a:p>
        </p:txBody>
      </p:sp>
      <p:sp>
        <p:nvSpPr>
          <p:cNvPr id="106568" name="Text Box 71"/>
          <p:cNvSpPr txBox="1">
            <a:spLocks noChangeArrowheads="1"/>
          </p:cNvSpPr>
          <p:nvPr/>
        </p:nvSpPr>
        <p:spPr bwMode="auto">
          <a:xfrm>
            <a:off x="6400800" y="5410200"/>
            <a:ext cx="1143000" cy="400050"/>
          </a:xfrm>
          <a:prstGeom prst="rect">
            <a:avLst/>
          </a:prstGeom>
          <a:noFill/>
          <a:ln w="9525">
            <a:noFill/>
            <a:miter lim="800000"/>
            <a:headEnd/>
            <a:tailEnd/>
          </a:ln>
        </p:spPr>
        <p:txBody>
          <a:bodyPr>
            <a:spAutoFit/>
          </a:bodyPr>
          <a:lstStyle/>
          <a:p>
            <a:pPr algn="ctr" fontAlgn="base">
              <a:spcBef>
                <a:spcPct val="0"/>
              </a:spcBef>
              <a:spcAft>
                <a:spcPct val="0"/>
              </a:spcAft>
            </a:pPr>
            <a:r>
              <a:rPr lang="en-US" sz="1000" b="1" dirty="0">
                <a:solidFill>
                  <a:srgbClr val="FF0000"/>
                </a:solidFill>
                <a:latin typeface="Arial" charset="0"/>
                <a:cs typeface="Arial" charset="0"/>
              </a:rPr>
              <a:t>LTC Bowie</a:t>
            </a:r>
          </a:p>
          <a:p>
            <a:pPr algn="ctr" fontAlgn="base">
              <a:spcBef>
                <a:spcPct val="0"/>
              </a:spcBef>
              <a:spcAft>
                <a:spcPct val="0"/>
              </a:spcAft>
            </a:pPr>
            <a:r>
              <a:rPr lang="en-US" sz="1000" b="1" dirty="0">
                <a:solidFill>
                  <a:srgbClr val="FF0000"/>
                </a:solidFill>
                <a:latin typeface="Arial" charset="0"/>
                <a:cs typeface="Arial" charset="0"/>
              </a:rPr>
              <a:t>Relieved </a:t>
            </a:r>
          </a:p>
        </p:txBody>
      </p:sp>
      <p:sp>
        <p:nvSpPr>
          <p:cNvPr id="106569" name="Text Box 71"/>
          <p:cNvSpPr txBox="1">
            <a:spLocks noChangeArrowheads="1"/>
          </p:cNvSpPr>
          <p:nvPr/>
        </p:nvSpPr>
        <p:spPr bwMode="auto">
          <a:xfrm>
            <a:off x="2743200" y="5410200"/>
            <a:ext cx="1130300" cy="400050"/>
          </a:xfrm>
          <a:prstGeom prst="rect">
            <a:avLst/>
          </a:prstGeom>
          <a:noFill/>
          <a:ln w="9525">
            <a:noFill/>
            <a:miter lim="800000"/>
            <a:headEnd/>
            <a:tailEnd/>
          </a:ln>
        </p:spPr>
        <p:txBody>
          <a:bodyPr>
            <a:spAutoFit/>
          </a:bodyPr>
          <a:lstStyle/>
          <a:p>
            <a:pPr algn="ctr" fontAlgn="base">
              <a:spcBef>
                <a:spcPct val="0"/>
              </a:spcBef>
              <a:spcAft>
                <a:spcPct val="0"/>
              </a:spcAft>
            </a:pPr>
            <a:r>
              <a:rPr lang="en-US" sz="1000" b="1" dirty="0">
                <a:solidFill>
                  <a:srgbClr val="FF0000"/>
                </a:solidFill>
                <a:latin typeface="Arial" charset="0"/>
                <a:cs typeface="Arial" charset="0"/>
              </a:rPr>
              <a:t>Disagreement </a:t>
            </a:r>
          </a:p>
          <a:p>
            <a:pPr algn="ctr" fontAlgn="base">
              <a:spcBef>
                <a:spcPct val="0"/>
              </a:spcBef>
              <a:spcAft>
                <a:spcPct val="0"/>
              </a:spcAft>
            </a:pPr>
            <a:r>
              <a:rPr lang="en-US" sz="1000" b="1" dirty="0">
                <a:solidFill>
                  <a:srgbClr val="FF0000"/>
                </a:solidFill>
                <a:latin typeface="Arial" charset="0"/>
                <a:cs typeface="Arial" charset="0"/>
              </a:rPr>
              <a:t>and Email </a:t>
            </a:r>
          </a:p>
        </p:txBody>
      </p:sp>
      <p:sp>
        <p:nvSpPr>
          <p:cNvPr id="106570" name="Text Box 73"/>
          <p:cNvSpPr txBox="1">
            <a:spLocks noChangeArrowheads="1"/>
          </p:cNvSpPr>
          <p:nvPr/>
        </p:nvSpPr>
        <p:spPr bwMode="auto">
          <a:xfrm>
            <a:off x="4038600" y="5965826"/>
            <a:ext cx="685800" cy="276225"/>
          </a:xfrm>
          <a:prstGeom prst="rect">
            <a:avLst/>
          </a:prstGeom>
          <a:noFill/>
          <a:ln w="9525">
            <a:noFill/>
            <a:miter lim="800000"/>
            <a:headEnd/>
            <a:tailEnd/>
          </a:ln>
        </p:spPr>
        <p:txBody>
          <a:bodyPr>
            <a:spAutoFit/>
          </a:bodyPr>
          <a:lstStyle/>
          <a:p>
            <a:pPr fontAlgn="base">
              <a:spcBef>
                <a:spcPct val="0"/>
              </a:spcBef>
              <a:spcAft>
                <a:spcPct val="0"/>
              </a:spcAft>
            </a:pPr>
            <a:r>
              <a:rPr lang="en-US" sz="1200" b="1" dirty="0">
                <a:solidFill>
                  <a:srgbClr val="000000"/>
                </a:solidFill>
                <a:latin typeface="Arial" charset="0"/>
                <a:cs typeface="Arial" charset="0"/>
              </a:rPr>
              <a:t> MAR</a:t>
            </a:r>
          </a:p>
        </p:txBody>
      </p:sp>
      <p:sp>
        <p:nvSpPr>
          <p:cNvPr id="106571" name="Text Box 73"/>
          <p:cNvSpPr txBox="1">
            <a:spLocks noChangeArrowheads="1"/>
          </p:cNvSpPr>
          <p:nvPr/>
        </p:nvSpPr>
        <p:spPr bwMode="auto">
          <a:xfrm>
            <a:off x="2971800" y="5972176"/>
            <a:ext cx="533400" cy="276225"/>
          </a:xfrm>
          <a:prstGeom prst="rect">
            <a:avLst/>
          </a:prstGeom>
          <a:noFill/>
          <a:ln w="9525">
            <a:noFill/>
            <a:miter lim="800000"/>
            <a:headEnd/>
            <a:tailEnd/>
          </a:ln>
        </p:spPr>
        <p:txBody>
          <a:bodyPr>
            <a:spAutoFit/>
          </a:bodyPr>
          <a:lstStyle/>
          <a:p>
            <a:pPr fontAlgn="base">
              <a:spcBef>
                <a:spcPct val="0"/>
              </a:spcBef>
              <a:spcAft>
                <a:spcPct val="0"/>
              </a:spcAft>
            </a:pPr>
            <a:r>
              <a:rPr lang="en-US" sz="1200" b="1" dirty="0">
                <a:solidFill>
                  <a:srgbClr val="000000"/>
                </a:solidFill>
                <a:latin typeface="Arial" charset="0"/>
                <a:cs typeface="Arial" charset="0"/>
              </a:rPr>
              <a:t>DEC </a:t>
            </a:r>
          </a:p>
        </p:txBody>
      </p:sp>
      <p:sp>
        <p:nvSpPr>
          <p:cNvPr id="106572" name="Text Box 73"/>
          <p:cNvSpPr txBox="1">
            <a:spLocks noChangeArrowheads="1"/>
          </p:cNvSpPr>
          <p:nvPr/>
        </p:nvSpPr>
        <p:spPr bwMode="auto">
          <a:xfrm>
            <a:off x="2143125" y="5969001"/>
            <a:ext cx="609600" cy="276225"/>
          </a:xfrm>
          <a:prstGeom prst="rect">
            <a:avLst/>
          </a:prstGeom>
          <a:noFill/>
          <a:ln w="9525">
            <a:noFill/>
            <a:miter lim="800000"/>
            <a:headEnd/>
            <a:tailEnd/>
          </a:ln>
        </p:spPr>
        <p:txBody>
          <a:bodyPr>
            <a:spAutoFit/>
          </a:bodyPr>
          <a:lstStyle/>
          <a:p>
            <a:pPr fontAlgn="base">
              <a:spcBef>
                <a:spcPct val="0"/>
              </a:spcBef>
              <a:spcAft>
                <a:spcPct val="0"/>
              </a:spcAft>
            </a:pPr>
            <a:r>
              <a:rPr lang="en-US" sz="1200" b="1" dirty="0">
                <a:solidFill>
                  <a:srgbClr val="000000"/>
                </a:solidFill>
                <a:latin typeface="Arial" charset="0"/>
                <a:cs typeface="Arial" charset="0"/>
              </a:rPr>
              <a:t>OCT</a:t>
            </a:r>
          </a:p>
        </p:txBody>
      </p:sp>
      <p:sp>
        <p:nvSpPr>
          <p:cNvPr id="106573" name="Line 83"/>
          <p:cNvSpPr>
            <a:spLocks noChangeShapeType="1"/>
          </p:cNvSpPr>
          <p:nvPr/>
        </p:nvSpPr>
        <p:spPr bwMode="auto">
          <a:xfrm>
            <a:off x="4343400" y="5786438"/>
            <a:ext cx="0" cy="163512"/>
          </a:xfrm>
          <a:prstGeom prst="line">
            <a:avLst/>
          </a:prstGeom>
          <a:noFill/>
          <a:ln w="9525">
            <a:solidFill>
              <a:schemeClr val="tx1"/>
            </a:solid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106574" name="Line 83"/>
          <p:cNvSpPr>
            <a:spLocks noChangeShapeType="1"/>
          </p:cNvSpPr>
          <p:nvPr/>
        </p:nvSpPr>
        <p:spPr bwMode="auto">
          <a:xfrm>
            <a:off x="9525000" y="5862638"/>
            <a:ext cx="0" cy="163512"/>
          </a:xfrm>
          <a:prstGeom prst="line">
            <a:avLst/>
          </a:prstGeom>
          <a:noFill/>
          <a:ln w="9525">
            <a:solidFill>
              <a:schemeClr val="tx1"/>
            </a:solid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106575" name="Line 83"/>
          <p:cNvSpPr>
            <a:spLocks noChangeShapeType="1"/>
          </p:cNvSpPr>
          <p:nvPr/>
        </p:nvSpPr>
        <p:spPr bwMode="auto">
          <a:xfrm>
            <a:off x="8458200" y="5862638"/>
            <a:ext cx="0" cy="163512"/>
          </a:xfrm>
          <a:prstGeom prst="line">
            <a:avLst/>
          </a:prstGeom>
          <a:noFill/>
          <a:ln w="9525">
            <a:solidFill>
              <a:schemeClr val="tx1"/>
            </a:solidFill>
            <a:round/>
            <a:headEnd/>
            <a:tailEnd/>
          </a:ln>
        </p:spPr>
        <p:txBody>
          <a:bodyPr/>
          <a:lstStyle/>
          <a:p>
            <a:pPr fontAlgn="base">
              <a:spcBef>
                <a:spcPct val="0"/>
              </a:spcBef>
              <a:spcAft>
                <a:spcPct val="0"/>
              </a:spcAft>
            </a:pPr>
            <a:endParaRPr lang="en-US" sz="2400" b="1" dirty="0">
              <a:solidFill>
                <a:srgbClr val="FFFFFF"/>
              </a:solidFill>
              <a:latin typeface="Arial" charset="0"/>
              <a:cs typeface="Arial" charset="0"/>
            </a:endParaRPr>
          </a:p>
        </p:txBody>
      </p:sp>
      <p:sp>
        <p:nvSpPr>
          <p:cNvPr id="34" name="Rectangle 4"/>
          <p:cNvSpPr txBox="1">
            <a:spLocks noChangeArrowheads="1"/>
          </p:cNvSpPr>
          <p:nvPr/>
        </p:nvSpPr>
        <p:spPr bwMode="auto">
          <a:xfrm>
            <a:off x="2133600" y="5105400"/>
            <a:ext cx="7924800" cy="203200"/>
          </a:xfrm>
          <a:prstGeom prst="rect">
            <a:avLst/>
          </a:prstGeom>
          <a:noFill/>
          <a:ln w="9525">
            <a:noFill/>
            <a:miter lim="800000"/>
            <a:headEnd/>
            <a:tailEnd/>
          </a:ln>
        </p:spPr>
        <p:txBody>
          <a:bodyPr anchor="ctr"/>
          <a:lstStyle/>
          <a:p>
            <a:pPr algn="ctr" eaLnBrk="0" fontAlgn="base" hangingPunct="0">
              <a:spcBef>
                <a:spcPct val="0"/>
              </a:spcBef>
              <a:spcAft>
                <a:spcPct val="0"/>
              </a:spcAft>
              <a:defRPr/>
            </a:pPr>
            <a:r>
              <a:rPr lang="en-US" sz="2400" b="1" kern="0" dirty="0">
                <a:solidFill>
                  <a:srgbClr val="0000FF"/>
                </a:solidFill>
                <a:latin typeface="Arial"/>
                <a:cs typeface="Arial" charset="0"/>
              </a:rPr>
              <a:t>TIMELINE  (according to LTC Bowie)</a:t>
            </a:r>
          </a:p>
        </p:txBody>
      </p:sp>
      <p:grpSp>
        <p:nvGrpSpPr>
          <p:cNvPr id="2" name="Group 36"/>
          <p:cNvGrpSpPr>
            <a:grpSpLocks/>
          </p:cNvGrpSpPr>
          <p:nvPr/>
        </p:nvGrpSpPr>
        <p:grpSpPr bwMode="auto">
          <a:xfrm>
            <a:off x="7467601" y="3657600"/>
            <a:ext cx="2727325" cy="1237804"/>
            <a:chOff x="5943600" y="3657600"/>
            <a:chExt cx="2727960" cy="1237804"/>
          </a:xfrm>
        </p:grpSpPr>
        <p:sp>
          <p:nvSpPr>
            <p:cNvPr id="35" name="10-Point Star 34"/>
            <p:cNvSpPr/>
            <p:nvPr/>
          </p:nvSpPr>
          <p:spPr bwMode="auto">
            <a:xfrm>
              <a:off x="5943600" y="3657600"/>
              <a:ext cx="2727960" cy="855940"/>
            </a:xfrm>
            <a:prstGeom prst="star10">
              <a:avLst/>
            </a:prstGeom>
            <a:solidFill>
              <a:srgbClr val="0000FF"/>
            </a:solidFill>
            <a:ln w="76200" cap="flat" cmpd="sng" algn="ctr">
              <a:noFill/>
              <a:prstDash val="solid"/>
              <a:round/>
              <a:headEnd type="none" w="med" len="med"/>
              <a:tailEnd type="none" w="med" len="med"/>
            </a:ln>
            <a:effectLst/>
          </p:spPr>
          <p:txBody>
            <a:bodyPr>
              <a:spAutoFit/>
            </a:bodyPr>
            <a:lstStyle/>
            <a:p>
              <a:pPr algn="ctr" fontAlgn="base">
                <a:spcBef>
                  <a:spcPct val="0"/>
                </a:spcBef>
                <a:spcAft>
                  <a:spcPct val="0"/>
                </a:spcAft>
                <a:defRPr/>
              </a:pPr>
              <a:endParaRPr lang="en-US" sz="2200" b="1" dirty="0">
                <a:solidFill>
                  <a:srgbClr val="FFFFFF"/>
                </a:solidFill>
                <a:latin typeface="Arial" charset="0"/>
                <a:cs typeface="Arial" pitchFamily="34" charset="0"/>
              </a:endParaRPr>
            </a:p>
          </p:txBody>
        </p:sp>
        <p:sp>
          <p:nvSpPr>
            <p:cNvPr id="106579" name="TextBox 35"/>
            <p:cNvSpPr txBox="1">
              <a:spLocks noChangeArrowheads="1"/>
            </p:cNvSpPr>
            <p:nvPr/>
          </p:nvSpPr>
          <p:spPr bwMode="auto">
            <a:xfrm>
              <a:off x="6287125" y="3695075"/>
              <a:ext cx="2048959" cy="1200329"/>
            </a:xfrm>
            <a:prstGeom prst="rect">
              <a:avLst/>
            </a:prstGeom>
            <a:noFill/>
            <a:ln w="9525">
              <a:noFill/>
              <a:miter lim="800000"/>
              <a:headEnd/>
              <a:tailEnd/>
            </a:ln>
          </p:spPr>
          <p:txBody>
            <a:bodyPr wrap="none">
              <a:spAutoFit/>
            </a:bodyPr>
            <a:lstStyle/>
            <a:p>
              <a:pPr algn="ctr" fontAlgn="base">
                <a:spcBef>
                  <a:spcPct val="0"/>
                </a:spcBef>
                <a:spcAft>
                  <a:spcPct val="0"/>
                </a:spcAft>
              </a:pPr>
              <a:r>
                <a:rPr lang="en-US" sz="2400" b="1" dirty="0">
                  <a:solidFill>
                    <a:srgbClr val="FFFFFF"/>
                  </a:solidFill>
                  <a:latin typeface="Arial" charset="0"/>
                  <a:cs typeface="Arial" charset="0"/>
                </a:rPr>
                <a:t>organize </a:t>
              </a:r>
            </a:p>
            <a:p>
              <a:pPr algn="ctr" fontAlgn="base">
                <a:spcBef>
                  <a:spcPct val="0"/>
                </a:spcBef>
                <a:spcAft>
                  <a:spcPct val="0"/>
                </a:spcAft>
              </a:pPr>
              <a:r>
                <a:rPr lang="en-US" sz="2400" b="1" dirty="0">
                  <a:solidFill>
                    <a:srgbClr val="FFFFFF"/>
                  </a:solidFill>
                  <a:latin typeface="Arial" charset="0"/>
                  <a:cs typeface="Arial" charset="0"/>
                </a:rPr>
                <a:t>your data</a:t>
              </a:r>
            </a:p>
            <a:p>
              <a:pPr algn="ctr" fontAlgn="base">
                <a:spcBef>
                  <a:spcPct val="0"/>
                </a:spcBef>
                <a:spcAft>
                  <a:spcPct val="0"/>
                </a:spcAft>
              </a:pPr>
              <a:r>
                <a:rPr lang="en-US" sz="2400" b="1" dirty="0">
                  <a:solidFill>
                    <a:srgbClr val="FFFFFF"/>
                  </a:solidFill>
                  <a:latin typeface="Arial" charset="0"/>
                  <a:cs typeface="Arial" charset="0"/>
                </a:rPr>
                <a:t>early &amp; often</a:t>
              </a:r>
            </a:p>
          </p:txBody>
        </p:sp>
      </p:grpSp>
      <p:sp>
        <p:nvSpPr>
          <p:cNvPr id="39" name="Oval 38"/>
          <p:cNvSpPr/>
          <p:nvPr/>
        </p:nvSpPr>
        <p:spPr bwMode="auto">
          <a:xfrm>
            <a:off x="338051" y="6528261"/>
            <a:ext cx="132370" cy="164531"/>
          </a:xfrm>
          <a:prstGeom prst="ellipse">
            <a:avLst/>
          </a:prstGeom>
          <a:solidFill>
            <a:schemeClr val="tx1"/>
          </a:solidFill>
          <a:ln w="76200" cap="flat" cmpd="sng" algn="ctr">
            <a:noFill/>
            <a:prstDash val="solid"/>
            <a:round/>
            <a:headEnd type="none" w="med" len="med"/>
            <a:tailEnd type="none" w="med" len="med"/>
          </a:ln>
          <a:effectLst/>
        </p:spPr>
        <p:txBody>
          <a:bodyPr wrap="square">
            <a:spAutoFit/>
          </a:bodyPr>
          <a:lstStyle/>
          <a:p>
            <a:pPr algn="ctr" fontAlgn="base">
              <a:spcBef>
                <a:spcPct val="0"/>
              </a:spcBef>
              <a:spcAft>
                <a:spcPct val="0"/>
              </a:spcAft>
              <a:defRPr/>
            </a:pPr>
            <a:endParaRPr lang="en-US" sz="2400" b="1" dirty="0">
              <a:solidFill>
                <a:srgbClr val="FFFFFF"/>
              </a:solidFill>
              <a:effectLst>
                <a:outerShdw blurRad="38100" dist="38100" dir="2700000" algn="tl">
                  <a:srgbClr val="000000">
                    <a:alpha val="43137"/>
                  </a:srgbClr>
                </a:outerShdw>
              </a:effectLst>
              <a:latin typeface="Arial" charset="0"/>
              <a:cs typeface="Arial" pitchFamily="34" charset="0"/>
            </a:endParaRPr>
          </a:p>
        </p:txBody>
      </p:sp>
    </p:spTree>
    <p:extLst>
      <p:ext uri="{BB962C8B-B14F-4D97-AF65-F5344CB8AC3E}">
        <p14:creationId xmlns:p14="http://schemas.microsoft.com/office/powerpoint/2010/main" val="836650227"/>
      </p:ext>
    </p:extLst>
  </p:cSld>
  <p:clrMapOvr>
    <a:masterClrMapping/>
  </p:clrMapOvr>
  <p:transition>
    <p:pull/>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30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2000"/>
                                        <p:tgtEl>
                                          <p:spTgt spid="2"/>
                                        </p:tgtEl>
                                      </p:cBhvr>
                                    </p:animEffect>
                                  </p:childTnLst>
                                </p:cTn>
                              </p:par>
                              <p:par>
                                <p:cTn id="11" presetID="1" presetClass="exit"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Footer Placeholder 2"/>
          <p:cNvSpPr txBox="1">
            <a:spLocks noGrp="1"/>
          </p:cNvSpPr>
          <p:nvPr/>
        </p:nvSpPr>
        <p:spPr bwMode="auto">
          <a:xfrm>
            <a:off x="7060278" y="6425852"/>
            <a:ext cx="4114800" cy="457200"/>
          </a:xfrm>
          <a:prstGeom prst="rect">
            <a:avLst/>
          </a:prstGeom>
          <a:noFill/>
          <a:ln w="9525">
            <a:noFill/>
            <a:miter lim="800000"/>
            <a:headEnd/>
            <a:tailEnd/>
          </a:ln>
        </p:spPr>
        <p:txBody>
          <a:bodyPr/>
          <a:lstStyle/>
          <a:p>
            <a:pPr algn="ctr" fontAlgn="base">
              <a:spcBef>
                <a:spcPct val="0"/>
              </a:spcBef>
              <a:spcAft>
                <a:spcPct val="0"/>
              </a:spcAft>
            </a:pPr>
            <a:r>
              <a:rPr lang="en-US" sz="1400" b="1" i="1" dirty="0">
                <a:solidFill>
                  <a:srgbClr val="000000"/>
                </a:solidFill>
                <a:latin typeface="Arial" charset="0"/>
                <a:cs typeface="Arial" charset="0"/>
              </a:rPr>
              <a:t>U.S. Army Inspector General School   </a:t>
            </a:r>
          </a:p>
        </p:txBody>
      </p:sp>
      <p:sp>
        <p:nvSpPr>
          <p:cNvPr id="128003" name="Rectangle 2"/>
          <p:cNvSpPr>
            <a:spLocks noGrp="1" noChangeArrowheads="1"/>
          </p:cNvSpPr>
          <p:nvPr>
            <p:ph type="title" idx="4294967295"/>
          </p:nvPr>
        </p:nvSpPr>
        <p:spPr>
          <a:xfrm>
            <a:off x="2819400" y="228600"/>
            <a:ext cx="7162800" cy="1143000"/>
          </a:xfrm>
        </p:spPr>
        <p:txBody>
          <a:bodyPr/>
          <a:lstStyle/>
          <a:p>
            <a:pPr eaLnBrk="1" hangingPunct="1"/>
            <a:r>
              <a:rPr lang="en-US" sz="4000" dirty="0">
                <a:solidFill>
                  <a:schemeClr val="tx1"/>
                </a:solidFill>
              </a:rPr>
              <a:t>Collect Documents</a:t>
            </a:r>
            <a:br>
              <a:rPr lang="en-US" sz="4000" dirty="0">
                <a:solidFill>
                  <a:schemeClr val="tx1"/>
                </a:solidFill>
              </a:rPr>
            </a:br>
            <a:r>
              <a:rPr lang="en-US" sz="2400" dirty="0">
                <a:solidFill>
                  <a:schemeClr val="tx1"/>
                </a:solidFill>
              </a:rPr>
              <a:t>(Step 4)</a:t>
            </a:r>
          </a:p>
        </p:txBody>
      </p:sp>
      <p:sp>
        <p:nvSpPr>
          <p:cNvPr id="128004" name="Text Box 3"/>
          <p:cNvSpPr txBox="1">
            <a:spLocks noChangeArrowheads="1"/>
          </p:cNvSpPr>
          <p:nvPr/>
        </p:nvSpPr>
        <p:spPr bwMode="auto">
          <a:xfrm>
            <a:off x="1752600" y="1892475"/>
            <a:ext cx="8772144" cy="3770263"/>
          </a:xfrm>
          <a:prstGeom prst="rect">
            <a:avLst/>
          </a:prstGeom>
          <a:noFill/>
          <a:ln w="76200">
            <a:noFill/>
            <a:miter lim="800000"/>
            <a:headEnd/>
            <a:tailEnd/>
          </a:ln>
        </p:spPr>
        <p:txBody>
          <a:bodyPr wrap="square">
            <a:spAutoFit/>
          </a:bodyPr>
          <a:lstStyle/>
          <a:p>
            <a:pPr fontAlgn="base">
              <a:spcBef>
                <a:spcPts val="600"/>
              </a:spcBef>
              <a:spcAft>
                <a:spcPct val="0"/>
              </a:spcAft>
            </a:pPr>
            <a:r>
              <a:rPr lang="en-US" sz="3000" b="1" dirty="0">
                <a:solidFill>
                  <a:srgbClr val="000000"/>
                </a:solidFill>
                <a:latin typeface="Arial" charset="0"/>
                <a:cs typeface="Arial" charset="0"/>
              </a:rPr>
              <a:t>Command Product Use in an </a:t>
            </a:r>
            <a:r>
              <a:rPr lang="en-US" sz="3000" b="1" dirty="0">
                <a:solidFill>
                  <a:srgbClr val="008000"/>
                </a:solidFill>
                <a:latin typeface="Arial" charset="0"/>
                <a:cs typeface="Arial" charset="0"/>
              </a:rPr>
              <a:t>IG Inquiry </a:t>
            </a:r>
            <a:r>
              <a:rPr lang="en-US" sz="3000" b="1" dirty="0">
                <a:solidFill>
                  <a:srgbClr val="000000"/>
                </a:solidFill>
                <a:latin typeface="Arial" charset="0"/>
                <a:cs typeface="Arial" charset="0"/>
              </a:rPr>
              <a:t>/          </a:t>
            </a:r>
            <a:r>
              <a:rPr lang="en-US" sz="3000" b="1" dirty="0">
                <a:solidFill>
                  <a:srgbClr val="0000FF"/>
                </a:solidFill>
                <a:latin typeface="Arial" charset="0"/>
                <a:cs typeface="Arial" charset="0"/>
              </a:rPr>
              <a:t>IG</a:t>
            </a:r>
            <a:r>
              <a:rPr lang="en-US" sz="3000" b="1" dirty="0">
                <a:solidFill>
                  <a:srgbClr val="000000"/>
                </a:solidFill>
                <a:latin typeface="Arial" charset="0"/>
                <a:cs typeface="Arial" charset="0"/>
              </a:rPr>
              <a:t> </a:t>
            </a:r>
            <a:r>
              <a:rPr lang="en-US" sz="3000" b="1" dirty="0">
                <a:solidFill>
                  <a:srgbClr val="0000FF"/>
                </a:solidFill>
                <a:latin typeface="Arial" charset="0"/>
                <a:cs typeface="Arial" charset="0"/>
              </a:rPr>
              <a:t>Investigation</a:t>
            </a:r>
            <a:r>
              <a:rPr lang="en-US" sz="3000" b="1" dirty="0">
                <a:solidFill>
                  <a:srgbClr val="000000"/>
                </a:solidFill>
                <a:latin typeface="Arial" charset="0"/>
                <a:cs typeface="Arial" charset="0"/>
              </a:rPr>
              <a:t>: </a:t>
            </a:r>
          </a:p>
          <a:p>
            <a:pPr fontAlgn="base">
              <a:spcBef>
                <a:spcPts val="600"/>
              </a:spcBef>
              <a:spcAft>
                <a:spcPct val="0"/>
              </a:spcAft>
            </a:pPr>
            <a:endParaRPr lang="en-US" sz="2000" b="1" u="sng" dirty="0">
              <a:solidFill>
                <a:srgbClr val="000000"/>
              </a:solidFill>
              <a:latin typeface="Arial" charset="0"/>
              <a:cs typeface="Arial" charset="0"/>
            </a:endParaRPr>
          </a:p>
          <a:p>
            <a:pPr marL="457200" indent="-457200" fontAlgn="base">
              <a:spcBef>
                <a:spcPts val="600"/>
              </a:spcBef>
              <a:spcAft>
                <a:spcPct val="0"/>
              </a:spcAft>
              <a:buFont typeface="Arial" panose="020B0604020202020204" pitchFamily="34" charset="0"/>
              <a:buChar char="•"/>
            </a:pPr>
            <a:r>
              <a:rPr lang="en-US" sz="2600" b="1" dirty="0">
                <a:solidFill>
                  <a:srgbClr val="000000"/>
                </a:solidFill>
                <a:latin typeface="Arial" charset="0"/>
                <a:cs typeface="Arial" charset="0"/>
              </a:rPr>
              <a:t>Can be used as a </a:t>
            </a:r>
            <a:r>
              <a:rPr lang="en-US" sz="2600" b="1" u="sng" dirty="0">
                <a:solidFill>
                  <a:srgbClr val="000000"/>
                </a:solidFill>
                <a:latin typeface="Arial" charset="0"/>
                <a:cs typeface="Arial" charset="0"/>
              </a:rPr>
              <a:t>piece of evidence</a:t>
            </a:r>
            <a:r>
              <a:rPr lang="en-US" sz="2600" b="1" dirty="0">
                <a:solidFill>
                  <a:srgbClr val="000000"/>
                </a:solidFill>
                <a:latin typeface="Arial" charset="0"/>
                <a:cs typeface="Arial" charset="0"/>
              </a:rPr>
              <a:t> to resolve allegations of impropriety</a:t>
            </a:r>
          </a:p>
          <a:p>
            <a:pPr fontAlgn="base">
              <a:spcBef>
                <a:spcPts val="600"/>
              </a:spcBef>
              <a:spcAft>
                <a:spcPct val="0"/>
              </a:spcAft>
            </a:pPr>
            <a:endParaRPr lang="en-US" sz="2600" b="1" dirty="0">
              <a:solidFill>
                <a:srgbClr val="000000"/>
              </a:solidFill>
              <a:latin typeface="Arial" charset="0"/>
              <a:cs typeface="Arial" charset="0"/>
            </a:endParaRPr>
          </a:p>
          <a:p>
            <a:pPr marL="514350" indent="-514350" fontAlgn="base">
              <a:spcBef>
                <a:spcPts val="600"/>
              </a:spcBef>
              <a:spcAft>
                <a:spcPct val="0"/>
              </a:spcAft>
              <a:buFont typeface="Arial" panose="020B0604020202020204" pitchFamily="34" charset="0"/>
              <a:buChar char="•"/>
            </a:pPr>
            <a:r>
              <a:rPr lang="en-US" sz="2600" b="1" i="1" u="sng" dirty="0">
                <a:solidFill>
                  <a:srgbClr val="FF0000"/>
                </a:solidFill>
                <a:latin typeface="Arial" charset="0"/>
                <a:cs typeface="Arial" charset="0"/>
              </a:rPr>
              <a:t>DO NOT </a:t>
            </a:r>
            <a:r>
              <a:rPr lang="en-US" sz="2600" b="1" i="1" dirty="0">
                <a:solidFill>
                  <a:srgbClr val="FF0000"/>
                </a:solidFill>
                <a:latin typeface="Arial" charset="0"/>
                <a:cs typeface="Arial" charset="0"/>
              </a:rPr>
              <a:t> </a:t>
            </a:r>
            <a:r>
              <a:rPr lang="en-US" sz="2600" b="1" dirty="0">
                <a:solidFill>
                  <a:srgbClr val="000000"/>
                </a:solidFill>
                <a:latin typeface="Arial" charset="0"/>
                <a:cs typeface="Arial" charset="0"/>
              </a:rPr>
              <a:t>conduct a due-process review</a:t>
            </a:r>
          </a:p>
          <a:p>
            <a:pPr fontAlgn="base">
              <a:spcBef>
                <a:spcPts val="600"/>
              </a:spcBef>
              <a:spcAft>
                <a:spcPct val="0"/>
              </a:spcAft>
            </a:pPr>
            <a:endParaRPr lang="en-US" sz="2200" b="1" dirty="0">
              <a:solidFill>
                <a:srgbClr val="FF0000"/>
              </a:solidFill>
              <a:latin typeface="Arial" charset="0"/>
              <a:cs typeface="Arial" charset="0"/>
            </a:endParaRPr>
          </a:p>
        </p:txBody>
      </p:sp>
    </p:spTree>
    <p:extLst>
      <p:ext uri="{BB962C8B-B14F-4D97-AF65-F5344CB8AC3E}">
        <p14:creationId xmlns:p14="http://schemas.microsoft.com/office/powerpoint/2010/main" val="2938583764"/>
      </p:ext>
    </p:extLst>
  </p:cSld>
  <p:clrMapOvr>
    <a:masterClrMapping/>
  </p:clrMapOvr>
  <p:transition>
    <p:pull/>
    <p:sndAc>
      <p:endSnd/>
    </p:sndAc>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1969197" y="1790452"/>
            <a:ext cx="3308784" cy="4375840"/>
          </a:xfrm>
          <a:prstGeom prst="rect">
            <a:avLst/>
          </a:prstGeom>
        </p:spPr>
      </p:pic>
      <p:sp>
        <p:nvSpPr>
          <p:cNvPr id="2" name="Rectangle 1"/>
          <p:cNvSpPr/>
          <p:nvPr/>
        </p:nvSpPr>
        <p:spPr>
          <a:xfrm>
            <a:off x="5795508" y="3810000"/>
            <a:ext cx="4948693" cy="2492990"/>
          </a:xfrm>
          <a:prstGeom prst="rect">
            <a:avLst/>
          </a:prstGeom>
        </p:spPr>
        <p:txBody>
          <a:bodyPr wrap="square">
            <a:spAutoFit/>
          </a:bodyPr>
          <a:lstStyle/>
          <a:p>
            <a:pPr fontAlgn="base">
              <a:spcBef>
                <a:spcPct val="0"/>
              </a:spcBef>
              <a:spcAft>
                <a:spcPct val="0"/>
              </a:spcAft>
            </a:pPr>
            <a:r>
              <a:rPr lang="en-US" sz="2400" b="1" dirty="0">
                <a:solidFill>
                  <a:srgbClr val="000000"/>
                </a:solidFill>
                <a:latin typeface="Arial" charset="0"/>
                <a:cs typeface="Arial" charset="0"/>
              </a:rPr>
              <a:t>Let’s search the web and other documents</a:t>
            </a:r>
          </a:p>
          <a:p>
            <a:pPr fontAlgn="base">
              <a:spcBef>
                <a:spcPct val="0"/>
              </a:spcBef>
              <a:spcAft>
                <a:spcPct val="0"/>
              </a:spcAft>
            </a:pPr>
            <a:endParaRPr lang="en-US" sz="1200" b="1" dirty="0">
              <a:solidFill>
                <a:srgbClr val="000000"/>
              </a:solidFill>
              <a:latin typeface="Arial" charset="0"/>
              <a:cs typeface="Arial" charset="0"/>
            </a:endParaRPr>
          </a:p>
          <a:p>
            <a:pPr fontAlgn="base">
              <a:spcBef>
                <a:spcPct val="0"/>
              </a:spcBef>
              <a:spcAft>
                <a:spcPct val="0"/>
              </a:spcAft>
            </a:pPr>
            <a:r>
              <a:rPr lang="en-US" sz="2400" b="1" dirty="0">
                <a:solidFill>
                  <a:srgbClr val="000000"/>
                </a:solidFill>
                <a:latin typeface="Arial" charset="0"/>
                <a:cs typeface="Arial" charset="0"/>
              </a:rPr>
              <a:t>Let’s interview LTC Ewing and LTC Crocket</a:t>
            </a:r>
          </a:p>
          <a:p>
            <a:pPr fontAlgn="base">
              <a:spcBef>
                <a:spcPct val="0"/>
              </a:spcBef>
              <a:spcAft>
                <a:spcPct val="0"/>
              </a:spcAft>
            </a:pPr>
            <a:endParaRPr lang="en-US" sz="1200" b="1" dirty="0">
              <a:solidFill>
                <a:srgbClr val="000000"/>
              </a:solidFill>
              <a:latin typeface="Arial" charset="0"/>
              <a:cs typeface="Arial" charset="0"/>
            </a:endParaRPr>
          </a:p>
          <a:p>
            <a:pPr fontAlgn="base">
              <a:spcBef>
                <a:spcPct val="0"/>
              </a:spcBef>
              <a:spcAft>
                <a:spcPct val="0"/>
              </a:spcAft>
            </a:pPr>
            <a:r>
              <a:rPr lang="en-US" sz="2400" b="1" dirty="0">
                <a:solidFill>
                  <a:srgbClr val="000000"/>
                </a:solidFill>
                <a:latin typeface="Arial" charset="0"/>
                <a:cs typeface="Arial" charset="0"/>
              </a:rPr>
              <a:t>Update the Matrix and Timeline!</a:t>
            </a:r>
            <a:endParaRPr lang="en-US" sz="1200" b="1" dirty="0">
              <a:solidFill>
                <a:srgbClr val="000000"/>
              </a:solidFill>
              <a:latin typeface="Arial" charset="0"/>
              <a:cs typeface="Arial" charset="0"/>
            </a:endParaRPr>
          </a:p>
          <a:p>
            <a:pPr algn="ctr" fontAlgn="base">
              <a:spcBef>
                <a:spcPct val="0"/>
              </a:spcBef>
              <a:spcAft>
                <a:spcPct val="0"/>
              </a:spcAft>
            </a:pPr>
            <a:endParaRPr lang="en-US" sz="1200" b="1" dirty="0">
              <a:solidFill>
                <a:srgbClr val="000000"/>
              </a:solidFill>
              <a:latin typeface="Arial" charset="0"/>
              <a:cs typeface="Arial" charset="0"/>
            </a:endParaRPr>
          </a:p>
        </p:txBody>
      </p:sp>
      <p:sp>
        <p:nvSpPr>
          <p:cNvPr id="67586" name="Footer Placeholder 3"/>
          <p:cNvSpPr>
            <a:spLocks noGrp="1"/>
          </p:cNvSpPr>
          <p:nvPr>
            <p:ph type="ftr" sz="quarter" idx="10"/>
          </p:nvPr>
        </p:nvSpPr>
        <p:spPr>
          <a:xfrm>
            <a:off x="7133706" y="6439422"/>
            <a:ext cx="4114800" cy="457200"/>
          </a:xfrm>
        </p:spPr>
        <p:txBody>
          <a:bodyPr/>
          <a:lstStyle/>
          <a:p>
            <a:pPr fontAlgn="base">
              <a:spcBef>
                <a:spcPct val="0"/>
              </a:spcBef>
              <a:spcAft>
                <a:spcPct val="0"/>
              </a:spcAft>
              <a:defRPr/>
            </a:pPr>
            <a:r>
              <a:rPr lang="en-US" b="1" dirty="0">
                <a:solidFill>
                  <a:srgbClr val="000000"/>
                </a:solidFill>
              </a:rPr>
              <a:t>U.S. Army Inspector General School </a:t>
            </a:r>
          </a:p>
        </p:txBody>
      </p:sp>
      <p:sp>
        <p:nvSpPr>
          <p:cNvPr id="58372" name="Rectangle 2"/>
          <p:cNvSpPr>
            <a:spLocks noGrp="1" noChangeArrowheads="1"/>
          </p:cNvSpPr>
          <p:nvPr>
            <p:ph type="title"/>
          </p:nvPr>
        </p:nvSpPr>
        <p:spPr>
          <a:xfrm>
            <a:off x="3048001" y="228600"/>
            <a:ext cx="6124075" cy="1143000"/>
          </a:xfrm>
        </p:spPr>
        <p:txBody>
          <a:bodyPr/>
          <a:lstStyle/>
          <a:p>
            <a:pPr eaLnBrk="1" hangingPunct="1"/>
            <a:r>
              <a:rPr lang="en-US" sz="4000" dirty="0">
                <a:solidFill>
                  <a:schemeClr val="tx1"/>
                </a:solidFill>
              </a:rPr>
              <a:t>ALAMO Case Study</a:t>
            </a:r>
            <a:br>
              <a:rPr lang="en-US" sz="4000" dirty="0">
                <a:solidFill>
                  <a:schemeClr val="tx1"/>
                </a:solidFill>
              </a:rPr>
            </a:br>
            <a:r>
              <a:rPr lang="en-US" sz="3400" dirty="0">
                <a:solidFill>
                  <a:schemeClr val="tx1"/>
                </a:solidFill>
              </a:rPr>
              <a:t>Step 4: Gather Evidence</a:t>
            </a:r>
          </a:p>
        </p:txBody>
      </p:sp>
      <p:sp>
        <p:nvSpPr>
          <p:cNvPr id="58373" name="Line 7"/>
          <p:cNvSpPr>
            <a:spLocks noChangeShapeType="1"/>
          </p:cNvSpPr>
          <p:nvPr/>
        </p:nvSpPr>
        <p:spPr bwMode="auto">
          <a:xfrm flipV="1">
            <a:off x="5105398" y="1595188"/>
            <a:ext cx="766310" cy="1812347"/>
          </a:xfrm>
          <a:prstGeom prst="line">
            <a:avLst/>
          </a:prstGeom>
          <a:noFill/>
          <a:ln w="76200">
            <a:solidFill>
              <a:srgbClr val="990000"/>
            </a:solidFill>
            <a:prstDash val="sysDot"/>
            <a:round/>
            <a:headEnd/>
            <a:tailEnd/>
          </a:ln>
        </p:spPr>
        <p:txBody>
          <a:bodyPr wrap="none"/>
          <a:lstStyle/>
          <a:p>
            <a:pPr fontAlgn="base">
              <a:spcBef>
                <a:spcPct val="0"/>
              </a:spcBef>
              <a:spcAft>
                <a:spcPct val="0"/>
              </a:spcAft>
            </a:pPr>
            <a:endParaRPr lang="en-US" sz="2400" b="1" dirty="0">
              <a:solidFill>
                <a:srgbClr val="FFFFFF"/>
              </a:solidFill>
              <a:latin typeface="Arial" charset="0"/>
              <a:cs typeface="Arial" charset="0"/>
            </a:endParaRPr>
          </a:p>
        </p:txBody>
      </p:sp>
      <p:sp>
        <p:nvSpPr>
          <p:cNvPr id="58374" name="Line 8"/>
          <p:cNvSpPr>
            <a:spLocks noChangeShapeType="1"/>
          </p:cNvSpPr>
          <p:nvPr/>
        </p:nvSpPr>
        <p:spPr bwMode="auto">
          <a:xfrm flipV="1">
            <a:off x="5105398" y="3809963"/>
            <a:ext cx="766310" cy="933296"/>
          </a:xfrm>
          <a:prstGeom prst="line">
            <a:avLst/>
          </a:prstGeom>
          <a:noFill/>
          <a:ln w="76200">
            <a:solidFill>
              <a:srgbClr val="990000"/>
            </a:solidFill>
            <a:prstDash val="sysDot"/>
            <a:round/>
            <a:headEnd/>
            <a:tailEnd/>
          </a:ln>
        </p:spPr>
        <p:txBody>
          <a:bodyPr wrap="none"/>
          <a:lstStyle/>
          <a:p>
            <a:pPr fontAlgn="base">
              <a:spcBef>
                <a:spcPct val="0"/>
              </a:spcBef>
              <a:spcAft>
                <a:spcPct val="0"/>
              </a:spcAft>
            </a:pPr>
            <a:endParaRPr lang="en-US" sz="2400" b="1" dirty="0">
              <a:solidFill>
                <a:srgbClr val="FFFFFF"/>
              </a:solidFill>
              <a:latin typeface="Arial" charset="0"/>
              <a:cs typeface="Arial" charset="0"/>
            </a:endParaRPr>
          </a:p>
        </p:txBody>
      </p:sp>
      <p:sp>
        <p:nvSpPr>
          <p:cNvPr id="58375" name="Rectangle 9"/>
          <p:cNvSpPr>
            <a:spLocks noChangeArrowheads="1"/>
          </p:cNvSpPr>
          <p:nvPr/>
        </p:nvSpPr>
        <p:spPr bwMode="auto">
          <a:xfrm>
            <a:off x="3959478" y="3407534"/>
            <a:ext cx="1145921" cy="1435978"/>
          </a:xfrm>
          <a:prstGeom prst="rect">
            <a:avLst/>
          </a:prstGeom>
          <a:noFill/>
          <a:ln w="76200">
            <a:solidFill>
              <a:srgbClr val="990000"/>
            </a:solidFill>
            <a:prstDash val="sysDot"/>
            <a:miter lim="800000"/>
            <a:headEnd/>
            <a:tailEnd/>
          </a:ln>
        </p:spPr>
        <p:txBody>
          <a:bodyPr wrap="none" anchor="ctr"/>
          <a:lstStyle/>
          <a:p>
            <a:pPr fontAlgn="base">
              <a:spcBef>
                <a:spcPct val="0"/>
              </a:spcBef>
              <a:spcAft>
                <a:spcPct val="0"/>
              </a:spcAft>
            </a:pPr>
            <a:endParaRPr lang="en-US" sz="2400" b="1" dirty="0">
              <a:solidFill>
                <a:srgbClr val="FFFFFF"/>
              </a:solidFill>
              <a:latin typeface="Arial" charset="0"/>
              <a:cs typeface="Arial" charset="0"/>
            </a:endParaRPr>
          </a:p>
        </p:txBody>
      </p:sp>
      <p:pic>
        <p:nvPicPr>
          <p:cNvPr id="15" name="Picture 5" descr="Alamo.png"/>
          <p:cNvPicPr>
            <a:picLocks noChangeAspect="1"/>
          </p:cNvPicPr>
          <p:nvPr/>
        </p:nvPicPr>
        <p:blipFill>
          <a:blip r:embed="rId4" cstate="print"/>
          <a:srcRect/>
          <a:stretch>
            <a:fillRect/>
          </a:stretch>
        </p:blipFill>
        <p:spPr bwMode="auto">
          <a:xfrm>
            <a:off x="9069087" y="268995"/>
            <a:ext cx="1417638" cy="1062210"/>
          </a:xfrm>
          <a:prstGeom prst="rect">
            <a:avLst/>
          </a:prstGeom>
          <a:noFill/>
          <a:ln w="9525">
            <a:noFill/>
            <a:miter lim="800000"/>
            <a:headEnd/>
            <a:tailEnd/>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1708" y="1561654"/>
            <a:ext cx="1791828" cy="2274062"/>
          </a:xfrm>
          <a:prstGeom prst="rect">
            <a:avLst/>
          </a:prstGeom>
        </p:spPr>
      </p:pic>
      <p:sp>
        <p:nvSpPr>
          <p:cNvPr id="16" name="Rectangle 2"/>
          <p:cNvSpPr>
            <a:spLocks noChangeArrowheads="1"/>
          </p:cNvSpPr>
          <p:nvPr/>
        </p:nvSpPr>
        <p:spPr bwMode="auto">
          <a:xfrm>
            <a:off x="8610601" y="1699024"/>
            <a:ext cx="1087621" cy="457200"/>
          </a:xfrm>
          <a:prstGeom prst="rect">
            <a:avLst/>
          </a:prstGeom>
          <a:solidFill>
            <a:srgbClr val="FFFF00"/>
          </a:solidFill>
          <a:ln w="76200">
            <a:noFill/>
            <a:miter lim="800000"/>
            <a:headEnd/>
            <a:tailEnd/>
          </a:ln>
        </p:spPr>
        <p:txBody>
          <a:bodyPr wrap="none" anchor="ctr"/>
          <a:lstStyle/>
          <a:p>
            <a:pPr fontAlgn="base">
              <a:spcBef>
                <a:spcPct val="0"/>
              </a:spcBef>
              <a:spcAft>
                <a:spcPct val="0"/>
              </a:spcAft>
            </a:pPr>
            <a:r>
              <a:rPr lang="en-US" sz="2400" b="1" dirty="0">
                <a:solidFill>
                  <a:srgbClr val="000000"/>
                </a:solidFill>
                <a:latin typeface="Arial" charset="0"/>
                <a:cs typeface="Arial" charset="0"/>
              </a:rPr>
              <a:t>PE #8</a:t>
            </a:r>
          </a:p>
        </p:txBody>
      </p:sp>
      <p:pic>
        <p:nvPicPr>
          <p:cNvPr id="18" name="Picture 9" descr="office bobthumbnailCA2WRELQ.jpg"/>
          <p:cNvPicPr>
            <a:picLocks noChangeAspect="1"/>
          </p:cNvPicPr>
          <p:nvPr/>
        </p:nvPicPr>
        <p:blipFill>
          <a:blip r:embed="rId6" cstate="print"/>
          <a:srcRect/>
          <a:stretch>
            <a:fillRect/>
          </a:stretch>
        </p:blipFill>
        <p:spPr bwMode="auto">
          <a:xfrm>
            <a:off x="8001000" y="2254034"/>
            <a:ext cx="2395940" cy="1341760"/>
          </a:xfrm>
          <a:prstGeom prst="rect">
            <a:avLst/>
          </a:prstGeom>
          <a:noFill/>
          <a:ln w="9525">
            <a:noFill/>
            <a:miter lim="800000"/>
            <a:headEnd/>
            <a:tailEnd/>
          </a:ln>
        </p:spPr>
      </p:pic>
      <p:sp>
        <p:nvSpPr>
          <p:cNvPr id="19" name="Rectangle 15"/>
          <p:cNvSpPr>
            <a:spLocks noChangeArrowheads="1"/>
          </p:cNvSpPr>
          <p:nvPr/>
        </p:nvSpPr>
        <p:spPr bwMode="auto">
          <a:xfrm>
            <a:off x="1676400" y="6117433"/>
            <a:ext cx="7924800" cy="338137"/>
          </a:xfrm>
          <a:prstGeom prst="rect">
            <a:avLst/>
          </a:prstGeom>
          <a:noFill/>
          <a:ln w="9525">
            <a:noFill/>
            <a:miter lim="800000"/>
            <a:headEnd/>
            <a:tailEnd/>
          </a:ln>
        </p:spPr>
        <p:txBody>
          <a:bodyPr>
            <a:spAutoFit/>
          </a:bodyPr>
          <a:lstStyle/>
          <a:p>
            <a:pPr fontAlgn="base">
              <a:spcBef>
                <a:spcPct val="0"/>
              </a:spcBef>
              <a:spcAft>
                <a:spcPct val="0"/>
              </a:spcAft>
            </a:pPr>
            <a:r>
              <a:rPr lang="en-US" sz="1600" b="1" dirty="0">
                <a:solidFill>
                  <a:srgbClr val="FF0000"/>
                </a:solidFill>
                <a:latin typeface="Arial" charset="0"/>
                <a:cs typeface="Arial" charset="0"/>
              </a:rPr>
              <a:t>AR 20-1, Paragraph 7-1b(4); </a:t>
            </a: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Section 4-3 (II-4-12)</a:t>
            </a:r>
          </a:p>
        </p:txBody>
      </p:sp>
    </p:spTree>
    <p:extLst>
      <p:ext uri="{BB962C8B-B14F-4D97-AF65-F5344CB8AC3E}">
        <p14:creationId xmlns:p14="http://schemas.microsoft.com/office/powerpoint/2010/main" val="3195091513"/>
      </p:ext>
    </p:extLst>
  </p:cSld>
  <p:clrMapOvr>
    <a:masterClrMapping/>
  </p:clrMapOvr>
  <p:transition>
    <p:pull/>
    <p:sndAc>
      <p:endSnd/>
    </p:sndAc>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1969197" y="1790452"/>
            <a:ext cx="3308784" cy="4375840"/>
          </a:xfrm>
          <a:prstGeom prst="rect">
            <a:avLst/>
          </a:prstGeom>
        </p:spPr>
      </p:pic>
      <p:sp>
        <p:nvSpPr>
          <p:cNvPr id="2" name="Rectangle 1"/>
          <p:cNvSpPr/>
          <p:nvPr/>
        </p:nvSpPr>
        <p:spPr>
          <a:xfrm>
            <a:off x="5795508" y="3960674"/>
            <a:ext cx="4948693" cy="1754326"/>
          </a:xfrm>
          <a:prstGeom prst="rect">
            <a:avLst/>
          </a:prstGeom>
        </p:spPr>
        <p:txBody>
          <a:bodyPr wrap="square">
            <a:spAutoFit/>
          </a:bodyPr>
          <a:lstStyle/>
          <a:p>
            <a:pPr fontAlgn="base">
              <a:spcBef>
                <a:spcPct val="0"/>
              </a:spcBef>
              <a:spcAft>
                <a:spcPct val="0"/>
              </a:spcAft>
            </a:pPr>
            <a:r>
              <a:rPr lang="en-US" sz="2400" b="1" dirty="0">
                <a:solidFill>
                  <a:srgbClr val="000000"/>
                </a:solidFill>
                <a:latin typeface="Arial" charset="0"/>
                <a:cs typeface="Arial" charset="0"/>
              </a:rPr>
              <a:t>Let’s interview MAJ Rose</a:t>
            </a:r>
          </a:p>
          <a:p>
            <a:pPr fontAlgn="base">
              <a:spcBef>
                <a:spcPct val="0"/>
              </a:spcBef>
              <a:spcAft>
                <a:spcPct val="0"/>
              </a:spcAft>
            </a:pPr>
            <a:endParaRPr lang="en-US" sz="1200" b="1" dirty="0">
              <a:solidFill>
                <a:srgbClr val="000000"/>
              </a:solidFill>
              <a:latin typeface="Arial" charset="0"/>
              <a:cs typeface="Arial" charset="0"/>
            </a:endParaRPr>
          </a:p>
          <a:p>
            <a:pPr fontAlgn="base">
              <a:spcBef>
                <a:spcPct val="0"/>
              </a:spcBef>
              <a:spcAft>
                <a:spcPct val="0"/>
              </a:spcAft>
            </a:pPr>
            <a:r>
              <a:rPr lang="en-US" sz="2400" b="1" dirty="0">
                <a:solidFill>
                  <a:srgbClr val="000000"/>
                </a:solidFill>
                <a:latin typeface="Arial" charset="0"/>
                <a:cs typeface="Arial" charset="0"/>
              </a:rPr>
              <a:t>What did we get?</a:t>
            </a:r>
          </a:p>
          <a:p>
            <a:pPr fontAlgn="base">
              <a:spcBef>
                <a:spcPct val="0"/>
              </a:spcBef>
              <a:spcAft>
                <a:spcPct val="0"/>
              </a:spcAft>
            </a:pPr>
            <a:endParaRPr lang="en-US" sz="1200" b="1" dirty="0">
              <a:solidFill>
                <a:srgbClr val="000000"/>
              </a:solidFill>
              <a:latin typeface="Arial" charset="0"/>
              <a:cs typeface="Arial" charset="0"/>
            </a:endParaRPr>
          </a:p>
          <a:p>
            <a:pPr fontAlgn="base">
              <a:spcBef>
                <a:spcPct val="0"/>
              </a:spcBef>
              <a:spcAft>
                <a:spcPct val="0"/>
              </a:spcAft>
            </a:pPr>
            <a:r>
              <a:rPr lang="en-US" sz="2400" b="1" dirty="0">
                <a:solidFill>
                  <a:srgbClr val="000000"/>
                </a:solidFill>
                <a:latin typeface="Arial" charset="0"/>
                <a:cs typeface="Arial" charset="0"/>
              </a:rPr>
              <a:t>Update the Matrix and Timeline!</a:t>
            </a:r>
            <a:endParaRPr lang="en-US" sz="1200" b="1" dirty="0">
              <a:solidFill>
                <a:srgbClr val="000000"/>
              </a:solidFill>
              <a:latin typeface="Arial" charset="0"/>
              <a:cs typeface="Arial" charset="0"/>
            </a:endParaRPr>
          </a:p>
          <a:p>
            <a:pPr algn="ctr" fontAlgn="base">
              <a:spcBef>
                <a:spcPct val="0"/>
              </a:spcBef>
              <a:spcAft>
                <a:spcPct val="0"/>
              </a:spcAft>
            </a:pPr>
            <a:endParaRPr lang="en-US" sz="1200" b="1" dirty="0">
              <a:solidFill>
                <a:srgbClr val="000000"/>
              </a:solidFill>
              <a:latin typeface="Arial" charset="0"/>
              <a:cs typeface="Arial" charset="0"/>
            </a:endParaRPr>
          </a:p>
        </p:txBody>
      </p:sp>
      <p:sp>
        <p:nvSpPr>
          <p:cNvPr id="67586" name="Footer Placeholder 3"/>
          <p:cNvSpPr>
            <a:spLocks noGrp="1"/>
          </p:cNvSpPr>
          <p:nvPr>
            <p:ph type="ftr" sz="quarter" idx="10"/>
          </p:nvPr>
        </p:nvSpPr>
        <p:spPr>
          <a:xfrm>
            <a:off x="7104612" y="6414370"/>
            <a:ext cx="4114800" cy="457200"/>
          </a:xfrm>
        </p:spPr>
        <p:txBody>
          <a:bodyPr/>
          <a:lstStyle/>
          <a:p>
            <a:pPr fontAlgn="base">
              <a:spcBef>
                <a:spcPct val="0"/>
              </a:spcBef>
              <a:spcAft>
                <a:spcPct val="0"/>
              </a:spcAft>
              <a:defRPr/>
            </a:pPr>
            <a:r>
              <a:rPr lang="en-US" b="1" dirty="0">
                <a:solidFill>
                  <a:srgbClr val="000000"/>
                </a:solidFill>
              </a:rPr>
              <a:t>U.S. Army Inspector General School </a:t>
            </a:r>
          </a:p>
        </p:txBody>
      </p:sp>
      <p:sp>
        <p:nvSpPr>
          <p:cNvPr id="58372" name="Rectangle 2"/>
          <p:cNvSpPr>
            <a:spLocks noGrp="1" noChangeArrowheads="1"/>
          </p:cNvSpPr>
          <p:nvPr>
            <p:ph type="title"/>
          </p:nvPr>
        </p:nvSpPr>
        <p:spPr>
          <a:xfrm>
            <a:off x="3048001" y="228600"/>
            <a:ext cx="6124075" cy="1143000"/>
          </a:xfrm>
        </p:spPr>
        <p:txBody>
          <a:bodyPr/>
          <a:lstStyle/>
          <a:p>
            <a:pPr eaLnBrk="1" hangingPunct="1"/>
            <a:r>
              <a:rPr lang="en-US" sz="4000" dirty="0">
                <a:solidFill>
                  <a:schemeClr val="tx1"/>
                </a:solidFill>
              </a:rPr>
              <a:t>ALAMO Case Study</a:t>
            </a:r>
            <a:br>
              <a:rPr lang="en-US" sz="4000" dirty="0">
                <a:solidFill>
                  <a:schemeClr val="tx1"/>
                </a:solidFill>
              </a:rPr>
            </a:br>
            <a:r>
              <a:rPr lang="en-US" sz="3400" dirty="0">
                <a:solidFill>
                  <a:schemeClr val="tx1"/>
                </a:solidFill>
              </a:rPr>
              <a:t>Step 4: Gather Evidence</a:t>
            </a:r>
          </a:p>
        </p:txBody>
      </p:sp>
      <p:sp>
        <p:nvSpPr>
          <p:cNvPr id="58373" name="Line 7"/>
          <p:cNvSpPr>
            <a:spLocks noChangeShapeType="1"/>
          </p:cNvSpPr>
          <p:nvPr/>
        </p:nvSpPr>
        <p:spPr bwMode="auto">
          <a:xfrm flipV="1">
            <a:off x="5181600" y="1676400"/>
            <a:ext cx="690108" cy="1731132"/>
          </a:xfrm>
          <a:prstGeom prst="line">
            <a:avLst/>
          </a:prstGeom>
          <a:noFill/>
          <a:ln w="76200">
            <a:solidFill>
              <a:srgbClr val="990000"/>
            </a:solidFill>
            <a:prstDash val="sysDot"/>
            <a:round/>
            <a:headEnd/>
            <a:tailEnd/>
          </a:ln>
        </p:spPr>
        <p:txBody>
          <a:bodyPr wrap="none"/>
          <a:lstStyle/>
          <a:p>
            <a:pPr fontAlgn="base">
              <a:spcBef>
                <a:spcPct val="0"/>
              </a:spcBef>
              <a:spcAft>
                <a:spcPct val="0"/>
              </a:spcAft>
            </a:pPr>
            <a:endParaRPr lang="en-US" sz="2400" b="1" dirty="0">
              <a:solidFill>
                <a:srgbClr val="FFFFFF"/>
              </a:solidFill>
              <a:latin typeface="Arial" charset="0"/>
              <a:cs typeface="Arial" charset="0"/>
            </a:endParaRPr>
          </a:p>
        </p:txBody>
      </p:sp>
      <p:sp>
        <p:nvSpPr>
          <p:cNvPr id="58374" name="Line 8"/>
          <p:cNvSpPr>
            <a:spLocks noChangeShapeType="1"/>
          </p:cNvSpPr>
          <p:nvPr/>
        </p:nvSpPr>
        <p:spPr bwMode="auto">
          <a:xfrm flipV="1">
            <a:off x="5181600" y="3809965"/>
            <a:ext cx="690108" cy="971741"/>
          </a:xfrm>
          <a:prstGeom prst="line">
            <a:avLst/>
          </a:prstGeom>
          <a:noFill/>
          <a:ln w="76200">
            <a:solidFill>
              <a:srgbClr val="990000"/>
            </a:solidFill>
            <a:prstDash val="sysDot"/>
            <a:round/>
            <a:headEnd/>
            <a:tailEnd/>
          </a:ln>
        </p:spPr>
        <p:txBody>
          <a:bodyPr wrap="none"/>
          <a:lstStyle/>
          <a:p>
            <a:pPr fontAlgn="base">
              <a:spcBef>
                <a:spcPct val="0"/>
              </a:spcBef>
              <a:spcAft>
                <a:spcPct val="0"/>
              </a:spcAft>
            </a:pPr>
            <a:endParaRPr lang="en-US" sz="2400" b="1" dirty="0">
              <a:solidFill>
                <a:srgbClr val="FFFFFF"/>
              </a:solidFill>
              <a:latin typeface="Arial" charset="0"/>
              <a:cs typeface="Arial" charset="0"/>
            </a:endParaRPr>
          </a:p>
        </p:txBody>
      </p:sp>
      <p:sp>
        <p:nvSpPr>
          <p:cNvPr id="58375" name="Rectangle 9"/>
          <p:cNvSpPr>
            <a:spLocks noChangeArrowheads="1"/>
          </p:cNvSpPr>
          <p:nvPr/>
        </p:nvSpPr>
        <p:spPr bwMode="auto">
          <a:xfrm>
            <a:off x="3960406" y="3407533"/>
            <a:ext cx="1144994" cy="1469267"/>
          </a:xfrm>
          <a:prstGeom prst="rect">
            <a:avLst/>
          </a:prstGeom>
          <a:noFill/>
          <a:ln w="76200">
            <a:solidFill>
              <a:srgbClr val="990000"/>
            </a:solidFill>
            <a:prstDash val="sysDot"/>
            <a:miter lim="800000"/>
            <a:headEnd/>
            <a:tailEnd/>
          </a:ln>
        </p:spPr>
        <p:txBody>
          <a:bodyPr wrap="none" anchor="ctr"/>
          <a:lstStyle/>
          <a:p>
            <a:pPr fontAlgn="base">
              <a:spcBef>
                <a:spcPct val="0"/>
              </a:spcBef>
              <a:spcAft>
                <a:spcPct val="0"/>
              </a:spcAft>
            </a:pPr>
            <a:endParaRPr lang="en-US" sz="2400" b="1" dirty="0">
              <a:solidFill>
                <a:srgbClr val="FFFFFF"/>
              </a:solidFill>
              <a:latin typeface="Arial" charset="0"/>
              <a:cs typeface="Arial" charset="0"/>
            </a:endParaRPr>
          </a:p>
        </p:txBody>
      </p:sp>
      <p:pic>
        <p:nvPicPr>
          <p:cNvPr id="15" name="Picture 5" descr="Alamo.png"/>
          <p:cNvPicPr>
            <a:picLocks noChangeAspect="1"/>
          </p:cNvPicPr>
          <p:nvPr/>
        </p:nvPicPr>
        <p:blipFill>
          <a:blip r:embed="rId4" cstate="print"/>
          <a:srcRect/>
          <a:stretch>
            <a:fillRect/>
          </a:stretch>
        </p:blipFill>
        <p:spPr bwMode="auto">
          <a:xfrm>
            <a:off x="9069087" y="268995"/>
            <a:ext cx="1417638" cy="1062210"/>
          </a:xfrm>
          <a:prstGeom prst="rect">
            <a:avLst/>
          </a:prstGeom>
          <a:noFill/>
          <a:ln w="9525">
            <a:noFill/>
            <a:miter lim="800000"/>
            <a:headEnd/>
            <a:tailEnd/>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1708" y="1561654"/>
            <a:ext cx="1791828" cy="2274062"/>
          </a:xfrm>
          <a:prstGeom prst="rect">
            <a:avLst/>
          </a:prstGeom>
        </p:spPr>
      </p:pic>
      <p:sp>
        <p:nvSpPr>
          <p:cNvPr id="16" name="Rectangle 2"/>
          <p:cNvSpPr>
            <a:spLocks noChangeArrowheads="1"/>
          </p:cNvSpPr>
          <p:nvPr/>
        </p:nvSpPr>
        <p:spPr bwMode="auto">
          <a:xfrm>
            <a:off x="8610601" y="1699024"/>
            <a:ext cx="1087621" cy="457200"/>
          </a:xfrm>
          <a:prstGeom prst="rect">
            <a:avLst/>
          </a:prstGeom>
          <a:solidFill>
            <a:srgbClr val="FFFF00"/>
          </a:solidFill>
          <a:ln w="76200">
            <a:noFill/>
            <a:miter lim="800000"/>
            <a:headEnd/>
            <a:tailEnd/>
          </a:ln>
        </p:spPr>
        <p:txBody>
          <a:bodyPr wrap="none" anchor="ctr"/>
          <a:lstStyle/>
          <a:p>
            <a:pPr fontAlgn="base">
              <a:spcBef>
                <a:spcPct val="0"/>
              </a:spcBef>
              <a:spcAft>
                <a:spcPct val="0"/>
              </a:spcAft>
            </a:pPr>
            <a:r>
              <a:rPr lang="en-US" sz="2400" b="1" dirty="0">
                <a:solidFill>
                  <a:srgbClr val="000000"/>
                </a:solidFill>
                <a:latin typeface="Arial" charset="0"/>
                <a:cs typeface="Arial" charset="0"/>
              </a:rPr>
              <a:t>PE #9</a:t>
            </a:r>
          </a:p>
        </p:txBody>
      </p:sp>
      <p:pic>
        <p:nvPicPr>
          <p:cNvPr id="18" name="Picture 9" descr="office bobthumbnailCA2WRELQ.jpg"/>
          <p:cNvPicPr>
            <a:picLocks noChangeAspect="1"/>
          </p:cNvPicPr>
          <p:nvPr/>
        </p:nvPicPr>
        <p:blipFill>
          <a:blip r:embed="rId6" cstate="print"/>
          <a:srcRect/>
          <a:stretch>
            <a:fillRect/>
          </a:stretch>
        </p:blipFill>
        <p:spPr bwMode="auto">
          <a:xfrm>
            <a:off x="8001000" y="2254034"/>
            <a:ext cx="2395940" cy="1341760"/>
          </a:xfrm>
          <a:prstGeom prst="rect">
            <a:avLst/>
          </a:prstGeom>
          <a:noFill/>
          <a:ln w="9525">
            <a:noFill/>
            <a:miter lim="800000"/>
            <a:headEnd/>
            <a:tailEnd/>
          </a:ln>
        </p:spPr>
      </p:pic>
      <p:sp>
        <p:nvSpPr>
          <p:cNvPr id="14" name="Rectangle 15"/>
          <p:cNvSpPr>
            <a:spLocks noChangeArrowheads="1"/>
          </p:cNvSpPr>
          <p:nvPr/>
        </p:nvSpPr>
        <p:spPr bwMode="auto">
          <a:xfrm>
            <a:off x="1676400" y="6117433"/>
            <a:ext cx="7924800" cy="338137"/>
          </a:xfrm>
          <a:prstGeom prst="rect">
            <a:avLst/>
          </a:prstGeom>
          <a:noFill/>
          <a:ln w="9525">
            <a:noFill/>
            <a:miter lim="800000"/>
            <a:headEnd/>
            <a:tailEnd/>
          </a:ln>
        </p:spPr>
        <p:txBody>
          <a:bodyPr>
            <a:spAutoFit/>
          </a:bodyPr>
          <a:lstStyle/>
          <a:p>
            <a:pPr fontAlgn="base">
              <a:spcBef>
                <a:spcPct val="0"/>
              </a:spcBef>
              <a:spcAft>
                <a:spcPct val="0"/>
              </a:spcAft>
            </a:pPr>
            <a:r>
              <a:rPr lang="en-US" sz="1600" b="1" dirty="0">
                <a:solidFill>
                  <a:srgbClr val="FF0000"/>
                </a:solidFill>
                <a:latin typeface="Arial" charset="0"/>
                <a:cs typeface="Arial" charset="0"/>
              </a:rPr>
              <a:t>AR 20-1, Paragraph 7-1b(4); </a:t>
            </a: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Section 4-3 (II-4-12)</a:t>
            </a:r>
          </a:p>
        </p:txBody>
      </p:sp>
    </p:spTree>
    <p:extLst>
      <p:ext uri="{BB962C8B-B14F-4D97-AF65-F5344CB8AC3E}">
        <p14:creationId xmlns:p14="http://schemas.microsoft.com/office/powerpoint/2010/main" val="550687449"/>
      </p:ext>
    </p:extLst>
  </p:cSld>
  <p:clrMapOvr>
    <a:masterClrMapping/>
  </p:clrMapOvr>
  <p:transition>
    <p:pull/>
    <p:sndAc>
      <p:endSnd/>
    </p:sndAc>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1969197" y="1790452"/>
            <a:ext cx="3308784" cy="4375840"/>
          </a:xfrm>
          <a:prstGeom prst="rect">
            <a:avLst/>
          </a:prstGeom>
        </p:spPr>
      </p:pic>
      <p:sp>
        <p:nvSpPr>
          <p:cNvPr id="2" name="Rectangle 1"/>
          <p:cNvSpPr/>
          <p:nvPr/>
        </p:nvSpPr>
        <p:spPr>
          <a:xfrm>
            <a:off x="5795508" y="3960674"/>
            <a:ext cx="4948693" cy="1754326"/>
          </a:xfrm>
          <a:prstGeom prst="rect">
            <a:avLst/>
          </a:prstGeom>
        </p:spPr>
        <p:txBody>
          <a:bodyPr wrap="square">
            <a:spAutoFit/>
          </a:bodyPr>
          <a:lstStyle/>
          <a:p>
            <a:pPr fontAlgn="base">
              <a:spcBef>
                <a:spcPct val="0"/>
              </a:spcBef>
              <a:spcAft>
                <a:spcPct val="0"/>
              </a:spcAft>
            </a:pPr>
            <a:r>
              <a:rPr lang="en-US" sz="2400" b="1" dirty="0">
                <a:solidFill>
                  <a:srgbClr val="000000"/>
                </a:solidFill>
                <a:latin typeface="Arial" charset="0"/>
                <a:cs typeface="Arial" charset="0"/>
              </a:rPr>
              <a:t>Let’s interview LTC Houston</a:t>
            </a:r>
          </a:p>
          <a:p>
            <a:pPr fontAlgn="base">
              <a:spcBef>
                <a:spcPct val="0"/>
              </a:spcBef>
              <a:spcAft>
                <a:spcPct val="0"/>
              </a:spcAft>
            </a:pPr>
            <a:endParaRPr lang="en-US" sz="1200" b="1" dirty="0">
              <a:solidFill>
                <a:srgbClr val="000000"/>
              </a:solidFill>
              <a:latin typeface="Arial" charset="0"/>
              <a:cs typeface="Arial" charset="0"/>
            </a:endParaRPr>
          </a:p>
          <a:p>
            <a:pPr fontAlgn="base">
              <a:spcBef>
                <a:spcPct val="0"/>
              </a:spcBef>
              <a:spcAft>
                <a:spcPct val="0"/>
              </a:spcAft>
            </a:pPr>
            <a:r>
              <a:rPr lang="en-US" sz="2400" b="1" dirty="0">
                <a:solidFill>
                  <a:srgbClr val="000000"/>
                </a:solidFill>
                <a:latin typeface="Arial" charset="0"/>
                <a:cs typeface="Arial" charset="0"/>
              </a:rPr>
              <a:t>What did we get?</a:t>
            </a:r>
          </a:p>
          <a:p>
            <a:pPr fontAlgn="base">
              <a:spcBef>
                <a:spcPct val="0"/>
              </a:spcBef>
              <a:spcAft>
                <a:spcPct val="0"/>
              </a:spcAft>
            </a:pPr>
            <a:endParaRPr lang="en-US" sz="1200" b="1" dirty="0">
              <a:solidFill>
                <a:srgbClr val="000000"/>
              </a:solidFill>
              <a:latin typeface="Arial" charset="0"/>
              <a:cs typeface="Arial" charset="0"/>
            </a:endParaRPr>
          </a:p>
          <a:p>
            <a:pPr fontAlgn="base">
              <a:spcBef>
                <a:spcPct val="0"/>
              </a:spcBef>
              <a:spcAft>
                <a:spcPct val="0"/>
              </a:spcAft>
            </a:pPr>
            <a:r>
              <a:rPr lang="en-US" sz="2400" b="1" dirty="0">
                <a:solidFill>
                  <a:srgbClr val="000000"/>
                </a:solidFill>
                <a:latin typeface="Arial" charset="0"/>
                <a:cs typeface="Arial" charset="0"/>
              </a:rPr>
              <a:t>Update the Matrix and Timeline!</a:t>
            </a:r>
            <a:endParaRPr lang="en-US" sz="1200" b="1" dirty="0">
              <a:solidFill>
                <a:srgbClr val="000000"/>
              </a:solidFill>
              <a:latin typeface="Arial" charset="0"/>
              <a:cs typeface="Arial" charset="0"/>
            </a:endParaRPr>
          </a:p>
          <a:p>
            <a:pPr algn="ctr" fontAlgn="base">
              <a:spcBef>
                <a:spcPct val="0"/>
              </a:spcBef>
              <a:spcAft>
                <a:spcPct val="0"/>
              </a:spcAft>
            </a:pPr>
            <a:endParaRPr lang="en-US" sz="1200" b="1" dirty="0">
              <a:solidFill>
                <a:srgbClr val="000000"/>
              </a:solidFill>
              <a:latin typeface="Arial" charset="0"/>
              <a:cs typeface="Arial" charset="0"/>
            </a:endParaRPr>
          </a:p>
        </p:txBody>
      </p:sp>
      <p:sp>
        <p:nvSpPr>
          <p:cNvPr id="67586" name="Footer Placeholder 3"/>
          <p:cNvSpPr>
            <a:spLocks noGrp="1"/>
          </p:cNvSpPr>
          <p:nvPr>
            <p:ph type="ftr" sz="quarter" idx="10"/>
          </p:nvPr>
        </p:nvSpPr>
        <p:spPr>
          <a:xfrm>
            <a:off x="7320742" y="6425852"/>
            <a:ext cx="4114800" cy="457200"/>
          </a:xfrm>
        </p:spPr>
        <p:txBody>
          <a:bodyPr/>
          <a:lstStyle/>
          <a:p>
            <a:pPr fontAlgn="base">
              <a:spcBef>
                <a:spcPct val="0"/>
              </a:spcBef>
              <a:spcAft>
                <a:spcPct val="0"/>
              </a:spcAft>
              <a:defRPr/>
            </a:pPr>
            <a:r>
              <a:rPr lang="en-US" b="1" dirty="0">
                <a:solidFill>
                  <a:srgbClr val="000000"/>
                </a:solidFill>
              </a:rPr>
              <a:t>U.S. Army Inspector General School </a:t>
            </a:r>
          </a:p>
        </p:txBody>
      </p:sp>
      <p:sp>
        <p:nvSpPr>
          <p:cNvPr id="58372" name="Rectangle 2"/>
          <p:cNvSpPr>
            <a:spLocks noGrp="1" noChangeArrowheads="1"/>
          </p:cNvSpPr>
          <p:nvPr>
            <p:ph type="title"/>
          </p:nvPr>
        </p:nvSpPr>
        <p:spPr>
          <a:xfrm>
            <a:off x="3048001" y="228600"/>
            <a:ext cx="6124075" cy="1143000"/>
          </a:xfrm>
        </p:spPr>
        <p:txBody>
          <a:bodyPr/>
          <a:lstStyle/>
          <a:p>
            <a:pPr eaLnBrk="1" hangingPunct="1"/>
            <a:r>
              <a:rPr lang="en-US" sz="4000" dirty="0">
                <a:solidFill>
                  <a:schemeClr val="tx1"/>
                </a:solidFill>
              </a:rPr>
              <a:t>ALAMO Case Study</a:t>
            </a:r>
            <a:br>
              <a:rPr lang="en-US" sz="4000" dirty="0">
                <a:solidFill>
                  <a:schemeClr val="tx1"/>
                </a:solidFill>
              </a:rPr>
            </a:br>
            <a:r>
              <a:rPr lang="en-US" sz="3400" dirty="0">
                <a:solidFill>
                  <a:schemeClr val="tx1"/>
                </a:solidFill>
              </a:rPr>
              <a:t>Step 4: Gather Evidence</a:t>
            </a:r>
          </a:p>
        </p:txBody>
      </p:sp>
      <p:sp>
        <p:nvSpPr>
          <p:cNvPr id="58373" name="Line 7"/>
          <p:cNvSpPr>
            <a:spLocks noChangeShapeType="1"/>
          </p:cNvSpPr>
          <p:nvPr/>
        </p:nvSpPr>
        <p:spPr bwMode="auto">
          <a:xfrm flipV="1">
            <a:off x="5181600" y="1676400"/>
            <a:ext cx="690108" cy="1598474"/>
          </a:xfrm>
          <a:prstGeom prst="line">
            <a:avLst/>
          </a:prstGeom>
          <a:noFill/>
          <a:ln w="76200">
            <a:solidFill>
              <a:srgbClr val="990000"/>
            </a:solidFill>
            <a:prstDash val="sysDot"/>
            <a:round/>
            <a:headEnd/>
            <a:tailEnd/>
          </a:ln>
        </p:spPr>
        <p:txBody>
          <a:bodyPr wrap="none"/>
          <a:lstStyle/>
          <a:p>
            <a:pPr fontAlgn="base">
              <a:spcBef>
                <a:spcPct val="0"/>
              </a:spcBef>
              <a:spcAft>
                <a:spcPct val="0"/>
              </a:spcAft>
            </a:pPr>
            <a:endParaRPr lang="en-US" sz="2400" b="1" dirty="0">
              <a:solidFill>
                <a:srgbClr val="FFFFFF"/>
              </a:solidFill>
              <a:latin typeface="Arial" charset="0"/>
              <a:cs typeface="Arial" charset="0"/>
            </a:endParaRPr>
          </a:p>
        </p:txBody>
      </p:sp>
      <p:sp>
        <p:nvSpPr>
          <p:cNvPr id="58374" name="Line 8"/>
          <p:cNvSpPr>
            <a:spLocks noChangeShapeType="1"/>
          </p:cNvSpPr>
          <p:nvPr/>
        </p:nvSpPr>
        <p:spPr bwMode="auto">
          <a:xfrm flipV="1">
            <a:off x="5181600" y="3809965"/>
            <a:ext cx="690108" cy="971741"/>
          </a:xfrm>
          <a:prstGeom prst="line">
            <a:avLst/>
          </a:prstGeom>
          <a:noFill/>
          <a:ln w="76200">
            <a:solidFill>
              <a:srgbClr val="990000"/>
            </a:solidFill>
            <a:prstDash val="sysDot"/>
            <a:round/>
            <a:headEnd/>
            <a:tailEnd/>
          </a:ln>
        </p:spPr>
        <p:txBody>
          <a:bodyPr wrap="none"/>
          <a:lstStyle/>
          <a:p>
            <a:pPr fontAlgn="base">
              <a:spcBef>
                <a:spcPct val="0"/>
              </a:spcBef>
              <a:spcAft>
                <a:spcPct val="0"/>
              </a:spcAft>
            </a:pPr>
            <a:endParaRPr lang="en-US" sz="2400" b="1" dirty="0">
              <a:solidFill>
                <a:srgbClr val="FFFFFF"/>
              </a:solidFill>
              <a:latin typeface="Arial" charset="0"/>
              <a:cs typeface="Arial" charset="0"/>
            </a:endParaRPr>
          </a:p>
        </p:txBody>
      </p:sp>
      <p:sp>
        <p:nvSpPr>
          <p:cNvPr id="58375" name="Rectangle 9"/>
          <p:cNvSpPr>
            <a:spLocks noChangeArrowheads="1"/>
          </p:cNvSpPr>
          <p:nvPr/>
        </p:nvSpPr>
        <p:spPr bwMode="auto">
          <a:xfrm>
            <a:off x="3954014" y="3364546"/>
            <a:ext cx="1151386" cy="1512254"/>
          </a:xfrm>
          <a:prstGeom prst="rect">
            <a:avLst/>
          </a:prstGeom>
          <a:noFill/>
          <a:ln w="76200">
            <a:solidFill>
              <a:srgbClr val="990000"/>
            </a:solidFill>
            <a:prstDash val="sysDot"/>
            <a:miter lim="800000"/>
            <a:headEnd/>
            <a:tailEnd/>
          </a:ln>
        </p:spPr>
        <p:txBody>
          <a:bodyPr wrap="none" anchor="ctr"/>
          <a:lstStyle/>
          <a:p>
            <a:pPr fontAlgn="base">
              <a:spcBef>
                <a:spcPct val="0"/>
              </a:spcBef>
              <a:spcAft>
                <a:spcPct val="0"/>
              </a:spcAft>
            </a:pPr>
            <a:endParaRPr lang="en-US" sz="2400" b="1" dirty="0">
              <a:solidFill>
                <a:srgbClr val="FFFFFF"/>
              </a:solidFill>
              <a:latin typeface="Arial" charset="0"/>
              <a:cs typeface="Arial" charset="0"/>
            </a:endParaRPr>
          </a:p>
        </p:txBody>
      </p:sp>
      <p:pic>
        <p:nvPicPr>
          <p:cNvPr id="15" name="Picture 5" descr="Alamo.png"/>
          <p:cNvPicPr>
            <a:picLocks noChangeAspect="1"/>
          </p:cNvPicPr>
          <p:nvPr/>
        </p:nvPicPr>
        <p:blipFill>
          <a:blip r:embed="rId4" cstate="print"/>
          <a:srcRect/>
          <a:stretch>
            <a:fillRect/>
          </a:stretch>
        </p:blipFill>
        <p:spPr bwMode="auto">
          <a:xfrm>
            <a:off x="9069087" y="268995"/>
            <a:ext cx="1417638" cy="1062210"/>
          </a:xfrm>
          <a:prstGeom prst="rect">
            <a:avLst/>
          </a:prstGeom>
          <a:noFill/>
          <a:ln w="9525">
            <a:noFill/>
            <a:miter lim="800000"/>
            <a:headEnd/>
            <a:tailEnd/>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1708" y="1561654"/>
            <a:ext cx="1791828" cy="2274062"/>
          </a:xfrm>
          <a:prstGeom prst="rect">
            <a:avLst/>
          </a:prstGeom>
        </p:spPr>
      </p:pic>
      <p:sp>
        <p:nvSpPr>
          <p:cNvPr id="16" name="Rectangle 2"/>
          <p:cNvSpPr>
            <a:spLocks noChangeArrowheads="1"/>
          </p:cNvSpPr>
          <p:nvPr/>
        </p:nvSpPr>
        <p:spPr bwMode="auto">
          <a:xfrm>
            <a:off x="8610601" y="1699024"/>
            <a:ext cx="1087621" cy="457200"/>
          </a:xfrm>
          <a:prstGeom prst="rect">
            <a:avLst/>
          </a:prstGeom>
          <a:solidFill>
            <a:srgbClr val="FFFF00"/>
          </a:solidFill>
          <a:ln w="76200">
            <a:noFill/>
            <a:miter lim="800000"/>
            <a:headEnd/>
            <a:tailEnd/>
          </a:ln>
        </p:spPr>
        <p:txBody>
          <a:bodyPr wrap="none" anchor="ctr"/>
          <a:lstStyle/>
          <a:p>
            <a:pPr fontAlgn="base">
              <a:spcBef>
                <a:spcPct val="0"/>
              </a:spcBef>
              <a:spcAft>
                <a:spcPct val="0"/>
              </a:spcAft>
            </a:pPr>
            <a:r>
              <a:rPr lang="en-US" sz="2400" b="1" dirty="0">
                <a:solidFill>
                  <a:srgbClr val="000000"/>
                </a:solidFill>
                <a:latin typeface="Arial" charset="0"/>
                <a:cs typeface="Arial" charset="0"/>
              </a:rPr>
              <a:t>PE #10</a:t>
            </a:r>
          </a:p>
        </p:txBody>
      </p:sp>
      <p:pic>
        <p:nvPicPr>
          <p:cNvPr id="18" name="Picture 9" descr="office bobthumbnailCA2WRELQ.jpg"/>
          <p:cNvPicPr>
            <a:picLocks noChangeAspect="1"/>
          </p:cNvPicPr>
          <p:nvPr/>
        </p:nvPicPr>
        <p:blipFill>
          <a:blip r:embed="rId6" cstate="print"/>
          <a:srcRect/>
          <a:stretch>
            <a:fillRect/>
          </a:stretch>
        </p:blipFill>
        <p:spPr bwMode="auto">
          <a:xfrm>
            <a:off x="8001000" y="2254034"/>
            <a:ext cx="2395940" cy="1341760"/>
          </a:xfrm>
          <a:prstGeom prst="rect">
            <a:avLst/>
          </a:prstGeom>
          <a:noFill/>
          <a:ln w="9525">
            <a:noFill/>
            <a:miter lim="800000"/>
            <a:headEnd/>
            <a:tailEnd/>
          </a:ln>
        </p:spPr>
      </p:pic>
      <p:sp>
        <p:nvSpPr>
          <p:cNvPr id="14" name="Rectangle 15"/>
          <p:cNvSpPr>
            <a:spLocks noChangeArrowheads="1"/>
          </p:cNvSpPr>
          <p:nvPr/>
        </p:nvSpPr>
        <p:spPr bwMode="auto">
          <a:xfrm>
            <a:off x="1676400" y="6117433"/>
            <a:ext cx="7924800" cy="338137"/>
          </a:xfrm>
          <a:prstGeom prst="rect">
            <a:avLst/>
          </a:prstGeom>
          <a:noFill/>
          <a:ln w="9525">
            <a:noFill/>
            <a:miter lim="800000"/>
            <a:headEnd/>
            <a:tailEnd/>
          </a:ln>
        </p:spPr>
        <p:txBody>
          <a:bodyPr>
            <a:spAutoFit/>
          </a:bodyPr>
          <a:lstStyle/>
          <a:p>
            <a:pPr fontAlgn="base">
              <a:spcBef>
                <a:spcPct val="0"/>
              </a:spcBef>
              <a:spcAft>
                <a:spcPct val="0"/>
              </a:spcAft>
            </a:pPr>
            <a:r>
              <a:rPr lang="en-US" sz="1600" b="1" dirty="0">
                <a:solidFill>
                  <a:srgbClr val="FF0000"/>
                </a:solidFill>
                <a:latin typeface="Arial" charset="0"/>
                <a:cs typeface="Arial" charset="0"/>
              </a:rPr>
              <a:t>AR 20-1, Paragraph 7-1b(4); </a:t>
            </a:r>
            <a:r>
              <a:rPr lang="en-US" sz="1600" b="1" u="sng" dirty="0">
                <a:solidFill>
                  <a:srgbClr val="0000FF"/>
                </a:solidFill>
                <a:latin typeface="Arial" charset="0"/>
                <a:cs typeface="Arial" charset="0"/>
              </a:rPr>
              <a:t>The A&amp;I Guide</a:t>
            </a:r>
            <a:r>
              <a:rPr lang="en-US" sz="1600" b="1" dirty="0">
                <a:solidFill>
                  <a:srgbClr val="0000FF"/>
                </a:solidFill>
                <a:latin typeface="Arial" charset="0"/>
                <a:cs typeface="Arial" charset="0"/>
              </a:rPr>
              <a:t>, Part Two, Section 4-3 (II-4-12)</a:t>
            </a:r>
          </a:p>
        </p:txBody>
      </p:sp>
    </p:spTree>
    <p:extLst>
      <p:ext uri="{BB962C8B-B14F-4D97-AF65-F5344CB8AC3E}">
        <p14:creationId xmlns:p14="http://schemas.microsoft.com/office/powerpoint/2010/main" val="3540538719"/>
      </p:ext>
    </p:extLst>
  </p:cSld>
  <p:clrMapOvr>
    <a:masterClrMapping/>
  </p:clrMapOvr>
  <p:transition>
    <p:pull/>
    <p:sndAc>
      <p:endSnd/>
    </p:sndAc>
  </p:transition>
  <p:timing>
    <p:tnLst>
      <p:par>
        <p:cTn id="1" dur="indefinite" restart="never" nodeType="tmRoot"/>
      </p:par>
    </p:tnLst>
  </p:timing>
</p:sld>
</file>

<file path=ppt/theme/theme1.xml><?xml version="1.0" encoding="utf-8"?>
<a:theme xmlns:a="http://schemas.openxmlformats.org/drawingml/2006/main" name="TIGU Chart Template">
  <a:themeElements>
    <a:clrScheme name="TIGU Chart Template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TIGU Char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7620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FFFFFF"/>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rgbClr val="FF0000"/>
        </a:solidFill>
        <a:ln w="76200"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FFFFFF"/>
            </a:solidFill>
            <a:effectLst>
              <a:outerShdw blurRad="38100" dist="38100" dir="2700000" algn="tl">
                <a:srgbClr val="000000">
                  <a:alpha val="43137"/>
                </a:srgbClr>
              </a:outerShdw>
            </a:effectLst>
            <a:latin typeface="Arial" charset="0"/>
          </a:defRPr>
        </a:defPPr>
      </a:lstStyle>
    </a:lnDef>
  </a:objectDefaults>
  <a:extraClrSchemeLst>
    <a:extraClrScheme>
      <a:clrScheme name="TIGU Chart Template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TIGU Chart Template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TIGU Chart Template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IGU Chart Template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themeOverride>
</file>

<file path=docProps/app.xml><?xml version="1.0" encoding="utf-8"?>
<Properties xmlns="http://schemas.openxmlformats.org/officeDocument/2006/extended-properties" xmlns:vt="http://schemas.openxmlformats.org/officeDocument/2006/docPropsVTypes">
  <TotalTime>5458</TotalTime>
  <Words>11142</Words>
  <Application>Microsoft Office PowerPoint</Application>
  <PresentationFormat>Widescreen</PresentationFormat>
  <Paragraphs>1788</Paragraphs>
  <Slides>135</Slides>
  <Notes>132</Notes>
  <HiddenSlides>0</HiddenSlides>
  <MMClips>1</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135</vt:i4>
      </vt:variant>
    </vt:vector>
  </HeadingPairs>
  <TitlesOfParts>
    <vt:vector size="149" baseType="lpstr">
      <vt:lpstr>Arial</vt:lpstr>
      <vt:lpstr>Arial Black</vt:lpstr>
      <vt:lpstr>Arial Rounded MT Bold</vt:lpstr>
      <vt:lpstr>Calibri</vt:lpstr>
      <vt:lpstr>Cooper Black</vt:lpstr>
      <vt:lpstr>Impact</vt:lpstr>
      <vt:lpstr>Monotype Corsiva</vt:lpstr>
      <vt:lpstr>Mufferaw</vt:lpstr>
      <vt:lpstr>MV Boli</vt:lpstr>
      <vt:lpstr>Symbol</vt:lpstr>
      <vt:lpstr>Tempus Sans ITC</vt:lpstr>
      <vt:lpstr>Times New Roman</vt:lpstr>
      <vt:lpstr>Wingdings</vt:lpstr>
      <vt:lpstr>TIGU Chart Template</vt:lpstr>
      <vt:lpstr>Investigations</vt:lpstr>
      <vt:lpstr>What do we see here? </vt:lpstr>
      <vt:lpstr>How about here?</vt:lpstr>
      <vt:lpstr>And here?</vt:lpstr>
      <vt:lpstr>PowerPoint Presentation</vt:lpstr>
      <vt:lpstr>PowerPoint Presentation</vt:lpstr>
      <vt:lpstr>IG Investigator’s Purpose? </vt:lpstr>
      <vt:lpstr>Linked IG Functions</vt:lpstr>
      <vt:lpstr>Investigations Terminal Learning Objective</vt:lpstr>
      <vt:lpstr>References</vt:lpstr>
      <vt:lpstr>Investigations  Overview </vt:lpstr>
      <vt:lpstr>Enabling Learning  Objectives Advance Sheets pages 14 - 16</vt:lpstr>
      <vt:lpstr>Enabling Learning  Objectives</vt:lpstr>
      <vt:lpstr>Enabling Learning  Objectives</vt:lpstr>
      <vt:lpstr>Enabling Learning  Objectives</vt:lpstr>
      <vt:lpstr>Enabling Learning  Objectives</vt:lpstr>
      <vt:lpstr>PowerPoint Presentation</vt:lpstr>
      <vt:lpstr>Roles DEFINITIONS</vt:lpstr>
      <vt:lpstr>PowerPoint Presentation</vt:lpstr>
      <vt:lpstr>Summary</vt:lpstr>
      <vt:lpstr>PowerPoint Presentation</vt:lpstr>
      <vt:lpstr>PowerPoint Presentation</vt:lpstr>
      <vt:lpstr>PowerPoint Presentation</vt:lpstr>
      <vt:lpstr>    Categories of Evidence DEFINITIONS</vt:lpstr>
      <vt:lpstr>Levels of Evidence DEFINITIONS</vt:lpstr>
      <vt:lpstr>PowerPoint Presentation</vt:lpstr>
      <vt:lpstr>IG Standard of Proof DEFINITION</vt:lpstr>
      <vt:lpstr>4-Part Allegation DEFINITION</vt:lpstr>
      <vt:lpstr>Summary</vt:lpstr>
      <vt:lpstr>The Seven-Step IGAP Step One</vt:lpstr>
      <vt:lpstr>Not Local IG Appropriate Senior Official Allegations</vt:lpstr>
      <vt:lpstr>PowerPoint Presentation</vt:lpstr>
      <vt:lpstr>Step Two:                    IG Preliminary Analysis</vt:lpstr>
      <vt:lpstr>‘Typical’ Complaint</vt:lpstr>
      <vt:lpstr>Here’s a written complaint left on your door!</vt:lpstr>
      <vt:lpstr>Poorly Phrased Allegations What do you think?</vt:lpstr>
      <vt:lpstr>How About These?</vt:lpstr>
      <vt:lpstr>    Where to Find Standards (use the standard at the time in question)  </vt:lpstr>
      <vt:lpstr>Elements of Proof</vt:lpstr>
      <vt:lpstr>Elements of Proof Manual for Courts Martial (2019 Edition) Article 134, Extramarital sexual conduct</vt:lpstr>
      <vt:lpstr>Elements of Proof Manual for Courts Martial (2019 Edition) Article 86 Absence without leave (1 of 2) </vt:lpstr>
      <vt:lpstr>Elements of Proof Manual for Courts Martial (2019 Edition) Article 86 Absence without leave (2 of 2)</vt:lpstr>
      <vt:lpstr>Consultation with the SJA</vt:lpstr>
      <vt:lpstr>Summary</vt:lpstr>
      <vt:lpstr>Step Two:                    IG Preliminary Analysis</vt:lpstr>
      <vt:lpstr>Reasons why the IG Won't investigate</vt:lpstr>
      <vt:lpstr>Not Local IG Appropriate Allegations against Professionals</vt:lpstr>
      <vt:lpstr>Not Local IG Appropriate  Allegations against Members of       SAPs &amp; SAs</vt:lpstr>
      <vt:lpstr>Step Two:                    IG Preliminary Analysis</vt:lpstr>
      <vt:lpstr>Reporting Requirements For Allegations Against:</vt:lpstr>
      <vt:lpstr>Step Two:                    IG Preliminary Analysis</vt:lpstr>
      <vt:lpstr>Inspector General  Preliminary Analysis  (Step 2 – Course of Action)  </vt:lpstr>
      <vt:lpstr>STEP 2:  Conduct IGPA Select a Course of Action</vt:lpstr>
      <vt:lpstr>Referring Allegations to the Command (1 OF 2)</vt:lpstr>
      <vt:lpstr>Referring Allegations to the Command (2 of 2)</vt:lpstr>
      <vt:lpstr>What the IG SHOULD Investigate</vt:lpstr>
      <vt:lpstr>STEP 2:  Conduct IGPA Select a Course of Action</vt:lpstr>
      <vt:lpstr>STEP 2: Conduct IGPA Select Course of Action</vt:lpstr>
      <vt:lpstr>Investigation or  Investigative Inquiry? </vt:lpstr>
      <vt:lpstr>Summary</vt:lpstr>
      <vt:lpstr>ALAMO Case Study Step One</vt:lpstr>
      <vt:lpstr>ALAMO Case Study Step 2: IGPA</vt:lpstr>
      <vt:lpstr>ALAMO Case Study Step 2: IGPA</vt:lpstr>
      <vt:lpstr>PowerPoint Presentation</vt:lpstr>
      <vt:lpstr>ALAMO Case Study Step 2: IGPA</vt:lpstr>
      <vt:lpstr>      4-Part Allegation</vt:lpstr>
      <vt:lpstr>Elements of Proof AR 600-20 (6 November 2014), paragraph 4-19, Treatment of persons</vt:lpstr>
      <vt:lpstr>PowerPoint Presentation</vt:lpstr>
      <vt:lpstr>ALAMO Case Study Step 2: IGPA</vt:lpstr>
      <vt:lpstr>ALAMO Case Study Step 2: IGPA</vt:lpstr>
      <vt:lpstr>Step Two:                    IG Preliminary Analysis</vt:lpstr>
      <vt:lpstr>Obtain Authority – Investigative Inquiry</vt:lpstr>
      <vt:lpstr>Obtain Authority – Investigation</vt:lpstr>
      <vt:lpstr>Action Memorandum</vt:lpstr>
      <vt:lpstr>Directive</vt:lpstr>
      <vt:lpstr>      Action Memo + Directive</vt:lpstr>
      <vt:lpstr>ALAMO Case Study Step 2: IGPA</vt:lpstr>
      <vt:lpstr>Summary</vt:lpstr>
      <vt:lpstr>Step Three:  Referrals and  Make Initial Notifications</vt:lpstr>
      <vt:lpstr>Initiate Referrals  (Step 3)</vt:lpstr>
      <vt:lpstr>Requests for IG   Information</vt:lpstr>
      <vt:lpstr>PowerPoint Presentation</vt:lpstr>
      <vt:lpstr>Step Three:  Referrals and  Make Initial Notifications</vt:lpstr>
      <vt:lpstr>Make Initial Notifications (Step 3)</vt:lpstr>
      <vt:lpstr>ALAMO Case Study Step 3: Make Notifications</vt:lpstr>
      <vt:lpstr>Step Four: IG Fact Finding</vt:lpstr>
      <vt:lpstr>     Written Investigative Plan DEFINITION</vt:lpstr>
      <vt:lpstr>PowerPoint Presentation</vt:lpstr>
      <vt:lpstr>PowerPoint Presentation</vt:lpstr>
      <vt:lpstr>PowerPoint Presentation</vt:lpstr>
      <vt:lpstr>ALAMO Case Study Step 4: Plan</vt:lpstr>
      <vt:lpstr>Summary</vt:lpstr>
      <vt:lpstr>Execute Your Plan (Step 4)</vt:lpstr>
      <vt:lpstr>  Gather Evidence (Step 4)</vt:lpstr>
      <vt:lpstr>Investigation Plan – OTR 16-0021</vt:lpstr>
      <vt:lpstr>Collect Documents (Step 4)</vt:lpstr>
      <vt:lpstr>ALAMO Case Study Step 4: Gather Evidence</vt:lpstr>
      <vt:lpstr>ALAMO Case Study Step 4: Gather Evidence</vt:lpstr>
      <vt:lpstr>ALAMO Case Study Step 4: Gather Evidence</vt:lpstr>
      <vt:lpstr>PowerPoint Presentation</vt:lpstr>
      <vt:lpstr>Interview:  Part 1</vt:lpstr>
      <vt:lpstr>PowerPoint Presentation</vt:lpstr>
      <vt:lpstr>Successful Interviews</vt:lpstr>
      <vt:lpstr>  Interviews </vt:lpstr>
      <vt:lpstr>Interviews: What NOT To Do!</vt:lpstr>
      <vt:lpstr>Summary</vt:lpstr>
      <vt:lpstr>Telephonic Witness Interview</vt:lpstr>
      <vt:lpstr>Suspect Interview</vt:lpstr>
      <vt:lpstr>Summary</vt:lpstr>
      <vt:lpstr>Suspect Interview</vt:lpstr>
      <vt:lpstr>ALAMO Case Study Step 4: Evaluate Evidence</vt:lpstr>
      <vt:lpstr>    Evaluate the Evidence (Step 4)</vt:lpstr>
      <vt:lpstr>#2: COL Santa Anna improperly relieved a subordinate commander in violation of Army Regulation (AR) 600-20, paragraph  2-17.  (Also list the elements of proof here)</vt:lpstr>
      <vt:lpstr>ALAMO Case Study Step 4: Write Report</vt:lpstr>
      <vt:lpstr>    Prepare to Write  the ROI </vt:lpstr>
      <vt:lpstr>ROI Tips</vt:lpstr>
      <vt:lpstr>ROI / ROII</vt:lpstr>
      <vt:lpstr>ROI / ROII</vt:lpstr>
      <vt:lpstr>PowerPoint Presentation</vt:lpstr>
      <vt:lpstr>PowerPoint Presentation</vt:lpstr>
      <vt:lpstr>PowerPoint Presentation</vt:lpstr>
      <vt:lpstr>PowerPoint Presentation</vt:lpstr>
      <vt:lpstr>Explain in words….</vt:lpstr>
      <vt:lpstr>PowerPoint Presentation</vt:lpstr>
      <vt:lpstr>PowerPoint Presentation</vt:lpstr>
      <vt:lpstr>PowerPoint Presentation</vt:lpstr>
      <vt:lpstr>PowerPoint Presentation</vt:lpstr>
      <vt:lpstr>Synopsis Write this part LAST! </vt:lpstr>
      <vt:lpstr>Step Four: IG Fact Finding</vt:lpstr>
      <vt:lpstr>Step Five:  Final Notifications</vt:lpstr>
      <vt:lpstr>Make Notification of Results (Step 5)</vt:lpstr>
      <vt:lpstr>Step Six: Follow-Up </vt:lpstr>
      <vt:lpstr>Step Seven: Close the IGAR</vt:lpstr>
      <vt:lpstr>Summary</vt:lpstr>
      <vt:lpstr>PowerPoint Presentation</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Elements of Proof Manual for Courts Martial (2016 Edition) Article 134, Adultery</dc:title>
  <dc:creator>Carson, Flora M LTC MIL ARNG USAIGNET</dc:creator>
  <cp:lastModifiedBy>Carson, Flora M LTC MIL ARNG USAIGNET</cp:lastModifiedBy>
  <cp:revision>23</cp:revision>
  <dcterms:created xsi:type="dcterms:W3CDTF">2022-01-18T18:21:10Z</dcterms:created>
  <dcterms:modified xsi:type="dcterms:W3CDTF">2022-02-10T15:48:58Z</dcterms:modified>
</cp:coreProperties>
</file>